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72" r:id="rId5"/>
    <p:sldId id="420" r:id="rId6"/>
    <p:sldId id="422" r:id="rId7"/>
    <p:sldId id="425" r:id="rId8"/>
    <p:sldId id="426" r:id="rId9"/>
    <p:sldId id="427" r:id="rId10"/>
    <p:sldId id="428" r:id="rId11"/>
    <p:sldId id="429" r:id="rId12"/>
    <p:sldId id="430" r:id="rId13"/>
    <p:sldId id="433" r:id="rId14"/>
    <p:sldId id="434" r:id="rId15"/>
    <p:sldId id="435" r:id="rId16"/>
    <p:sldId id="431" r:id="rId17"/>
    <p:sldId id="436" r:id="rId18"/>
    <p:sldId id="437" r:id="rId19"/>
    <p:sldId id="438" r:id="rId20"/>
    <p:sldId id="439" r:id="rId21"/>
    <p:sldId id="432" r:id="rId22"/>
    <p:sldId id="440" r:id="rId23"/>
    <p:sldId id="442" r:id="rId24"/>
    <p:sldId id="443" r:id="rId25"/>
    <p:sldId id="444" r:id="rId26"/>
    <p:sldId id="441" r:id="rId27"/>
    <p:sldId id="423" r:id="rId28"/>
    <p:sldId id="446" r:id="rId29"/>
    <p:sldId id="414" r:id="rId30"/>
    <p:sldId id="447" r:id="rId31"/>
    <p:sldId id="448" r:id="rId32"/>
    <p:sldId id="3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279"/>
    <a:srgbClr val="D80F79"/>
    <a:srgbClr val="FFFFFF"/>
    <a:srgbClr val="D81379"/>
    <a:srgbClr val="E6E6E6"/>
    <a:srgbClr val="00684A"/>
    <a:srgbClr val="1A627F"/>
    <a:srgbClr val="19627F"/>
    <a:srgbClr val="0C344C"/>
    <a:srgbClr val="AA2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800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0894F8-46E3-D135-F822-07BA2ABEC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19627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60135" y="-1"/>
            <a:ext cx="7622235" cy="6858000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B92E52C-D450-0DCE-E9A2-44B75167CA3D}"/>
              </a:ext>
            </a:extLst>
          </p:cNvPr>
          <p:cNvSpPr>
            <a:spLocks/>
          </p:cNvSpPr>
          <p:nvPr userDrawn="1"/>
        </p:nvSpPr>
        <p:spPr bwMode="auto">
          <a:xfrm>
            <a:off x="5248921" y="-1"/>
            <a:ext cx="6933449" cy="6858000"/>
          </a:xfrm>
          <a:custGeom>
            <a:avLst/>
            <a:gdLst>
              <a:gd name="T0" fmla="*/ 2834 w 5842"/>
              <a:gd name="T1" fmla="*/ 0 h 5256"/>
              <a:gd name="T2" fmla="*/ 4044 w 5842"/>
              <a:gd name="T3" fmla="*/ 1211 h 5256"/>
              <a:gd name="T4" fmla="*/ 0 w 5842"/>
              <a:gd name="T5" fmla="*/ 5256 h 5256"/>
              <a:gd name="T6" fmla="*/ 5842 w 5842"/>
              <a:gd name="T7" fmla="*/ 5256 h 5256"/>
              <a:gd name="T8" fmla="*/ 5842 w 5842"/>
              <a:gd name="T9" fmla="*/ 0 h 5256"/>
              <a:gd name="T10" fmla="*/ 2834 w 5842"/>
              <a:gd name="T11" fmla="*/ 0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2" h="5256">
                <a:moveTo>
                  <a:pt x="2834" y="0"/>
                </a:moveTo>
                <a:lnTo>
                  <a:pt x="4044" y="1211"/>
                </a:lnTo>
                <a:lnTo>
                  <a:pt x="0" y="5256"/>
                </a:lnTo>
                <a:lnTo>
                  <a:pt x="5842" y="5256"/>
                </a:lnTo>
                <a:lnTo>
                  <a:pt x="5842" y="0"/>
                </a:lnTo>
                <a:lnTo>
                  <a:pt x="2834" y="0"/>
                </a:lnTo>
                <a:close/>
              </a:path>
            </a:pathLst>
          </a:custGeom>
          <a:gradFill flip="none" rotWithShape="1">
            <a:gsLst>
              <a:gs pos="0">
                <a:srgbClr val="19627F"/>
              </a:gs>
              <a:gs pos="100000">
                <a:srgbClr val="262A4B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37DA351-1526-5C95-F474-C072287D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6" y="2042655"/>
            <a:ext cx="9766781" cy="1524457"/>
          </a:xfrm>
        </p:spPr>
        <p:txBody>
          <a:bodyPr wrap="square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207ED57F-DF15-0F34-42EA-1E90368E08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998" y="1164910"/>
            <a:ext cx="9921549" cy="387798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AGREGAR SUBTÍTULO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890CC6DD-FB47-73A3-A143-18EF07A60B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9921549" cy="291519"/>
          </a:xfrm>
        </p:spPr>
        <p:txBody>
          <a:bodyPr vert="horz" lIns="0" tIns="0" rIns="0" bIns="0" rtlCol="0" anchor="ctr">
            <a:noAutofit/>
          </a:bodyPr>
          <a:lstStyle>
            <a:lvl1pPr algn="l">
              <a:defRPr lang="es-ES" sz="1400" b="1" cap="none" baseline="0" dirty="0" smtClean="0">
                <a:solidFill>
                  <a:srgbClr val="AA286F"/>
                </a:solidFill>
              </a:defRPr>
            </a:lvl1pPr>
          </a:lstStyle>
          <a:p>
            <a:pPr marL="0" lv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B6333DAA-F928-C50E-209C-F150F3299FB0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29FAA40-50E9-EE99-3F4C-B83FA6B7F070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6DB53A5-F4ED-D1AD-D007-A758A2887CE0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71644CC-8E57-8AC1-5479-5FF89942ACF7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76A9114-0612-245E-C08D-1524E0A80914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584565A-C234-68AD-0456-4E63E1775C7B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FFF0D40-01EA-274E-07E7-F9ACEE10D254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01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0C344C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>
            <a:lvl1pPr>
              <a:defRPr>
                <a:solidFill>
                  <a:srgbClr val="19627F"/>
                </a:solidFill>
              </a:defRPr>
            </a:lvl1pPr>
            <a:lvl2pPr>
              <a:defRPr>
                <a:solidFill>
                  <a:srgbClr val="19627F"/>
                </a:solidFill>
              </a:defRPr>
            </a:lvl2pPr>
            <a:lvl3pPr>
              <a:defRPr>
                <a:solidFill>
                  <a:srgbClr val="19627F"/>
                </a:solidFill>
              </a:defRPr>
            </a:lvl3pPr>
            <a:lvl4pPr>
              <a:defRPr>
                <a:solidFill>
                  <a:srgbClr val="19627F"/>
                </a:solidFill>
              </a:defRPr>
            </a:lvl4pPr>
            <a:lvl5pPr>
              <a:defRPr>
                <a:solidFill>
                  <a:srgbClr val="19627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844620A-6684-3D38-EB5A-EBFDF146D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897">
            <a:off x="6810866" y="113705"/>
            <a:ext cx="6386189" cy="7807447"/>
          </a:xfrm>
          <a:prstGeom prst="rect">
            <a:avLst/>
          </a:prstGeom>
        </p:spPr>
      </p:pic>
      <p:grpSp>
        <p:nvGrpSpPr>
          <p:cNvPr id="10" name="Group 20">
            <a:extLst>
              <a:ext uri="{FF2B5EF4-FFF2-40B4-BE49-F238E27FC236}">
                <a16:creationId xmlns:a16="http://schemas.microsoft.com/office/drawing/2014/main" id="{BEC5707A-F169-31F6-A630-27C5955EA75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C21BD110-B8E1-73C9-5005-61D256C34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1A8923CD-DD71-85FA-67BC-FE77D942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3">
              <a:extLst>
                <a:ext uri="{FF2B5EF4-FFF2-40B4-BE49-F238E27FC236}">
                  <a16:creationId xmlns:a16="http://schemas.microsoft.com/office/drawing/2014/main" id="{FB33D4C5-23EF-0A34-D016-7F848A7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45FCF8-53F6-3516-3509-E8CB2CEC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0A83D117-A1A0-FCF9-4F97-5D17E6E8E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3677B8D6-F2F4-9F81-4F5B-A3C4B7900C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8492" y="494648"/>
            <a:ext cx="978024" cy="730679"/>
          </a:xfrm>
          <a:prstGeom prst="snip2DiagRect">
            <a:avLst/>
          </a:prstGeom>
        </p:spPr>
      </p:pic>
      <p:sp>
        <p:nvSpPr>
          <p:cNvPr id="34" name="Freeform 7">
            <a:extLst>
              <a:ext uri="{FF2B5EF4-FFF2-40B4-BE49-F238E27FC236}">
                <a16:creationId xmlns:a16="http://schemas.microsoft.com/office/drawing/2014/main" id="{13499CAE-23AB-A9A3-F23B-A994CC34897D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392E6C-949A-B3E5-F45E-A2511CF98EDA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488E4AD-D4F4-8F39-508B-B5BBBE652F09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9511D15-9367-9B29-D1AC-C899CED7AD06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669A849-004C-17CA-15B3-84C6856C2533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FF1AAC3-E4F7-30E0-3D4F-729F863DF303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9CF46DD-29FE-5025-5C29-5EC877DCF719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38250"/>
            <a:ext cx="10515600" cy="4938713"/>
          </a:xfrm>
        </p:spPr>
        <p:txBody>
          <a:bodyPr wrap="none">
            <a:noAutofit/>
          </a:bodyPr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36" name="Freeform 7">
            <a:extLst>
              <a:ext uri="{FF2B5EF4-FFF2-40B4-BE49-F238E27FC236}">
                <a16:creationId xmlns:a16="http://schemas.microsoft.com/office/drawing/2014/main" id="{8A4AC034-6942-CE95-18CE-8C1991F95E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78F678-D375-08A7-9090-55B38274B941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355B60-7342-DD3F-519D-8FDEA37C8F72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FEF380F-B3FE-3218-1364-C5637373DFE4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004B7B-4EA7-442E-CE95-2AB93D87F55D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6059BA-4EE6-CE17-AC82-9E3EA257A11D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96D16C-623C-CFE8-CFF5-9926803C30B0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47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36" name="Freeform 7">
            <a:extLst>
              <a:ext uri="{FF2B5EF4-FFF2-40B4-BE49-F238E27FC236}">
                <a16:creationId xmlns:a16="http://schemas.microsoft.com/office/drawing/2014/main" id="{8A4AC034-6942-CE95-18CE-8C1991F95E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78F678-D375-08A7-9090-55B38274B941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355B60-7342-DD3F-519D-8FDEA37C8F72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FEF380F-B3FE-3218-1364-C5637373DFE4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004B7B-4EA7-442E-CE95-2AB93D87F55D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6059BA-4EE6-CE17-AC82-9E3EA257A11D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96D16C-623C-CFE8-CFF5-9926803C30B0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70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wt.io/introdu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persona" TargetMode="External"/><Relationship Id="rId2" Type="http://schemas.openxmlformats.org/officeDocument/2006/relationships/hyperlink" Target="http://localhost:3000/api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logi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api/person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XII. Autenticación (JWT)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63631A-FF8B-AD4C-EFB1-5DEDA7C0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775998"/>
            <a:ext cx="5670179" cy="2808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8FD9C7-D68A-0FC1-8DB3-F7C3A6BF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09" y="3669385"/>
            <a:ext cx="9812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Probar las rutas: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3835400" cy="888078"/>
          </a:xfrm>
        </p:spPr>
        <p:txBody>
          <a:bodyPr/>
          <a:lstStyle/>
          <a:p>
            <a:r>
              <a:rPr lang="es-ES" dirty="0"/>
              <a:t>Abrir POSTMAN y evaluar las dos rutas</a:t>
            </a:r>
          </a:p>
          <a:p>
            <a:r>
              <a:rPr lang="es-419" dirty="0"/>
              <a:t>Agregar una nueva </a:t>
            </a:r>
            <a:r>
              <a:rPr lang="es-419" dirty="0" err="1"/>
              <a:t>colleción</a:t>
            </a:r>
            <a:endParaRPr lang="es-419" dirty="0"/>
          </a:p>
          <a:p>
            <a:r>
              <a:rPr lang="es-419" dirty="0"/>
              <a:t>Agregar dos </a:t>
            </a:r>
            <a:r>
              <a:rPr lang="es-419" dirty="0" err="1"/>
              <a:t>request</a:t>
            </a:r>
            <a:r>
              <a:rPr lang="es-419" dirty="0"/>
              <a:t>, para probar estas rutas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96655B-E14E-F0B3-AA26-858D07436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98" y="2793545"/>
            <a:ext cx="3569831" cy="635456"/>
          </a:xfrm>
        </p:spPr>
        <p:txBody>
          <a:bodyPr/>
          <a:lstStyle/>
          <a:p>
            <a:r>
              <a:rPr lang="es-419" dirty="0">
                <a:solidFill>
                  <a:srgbClr val="00B050"/>
                </a:solidFill>
              </a:rPr>
              <a:t>GET</a:t>
            </a:r>
            <a:r>
              <a:rPr lang="es-419" dirty="0"/>
              <a:t> http://localhost:3000/api</a:t>
            </a:r>
          </a:p>
          <a:p>
            <a:r>
              <a:rPr lang="es-419" dirty="0">
                <a:solidFill>
                  <a:schemeClr val="accent6">
                    <a:lumMod val="50000"/>
                  </a:schemeClr>
                </a:solidFill>
              </a:rPr>
              <a:t>POST</a:t>
            </a:r>
            <a:r>
              <a:rPr lang="es-419" dirty="0"/>
              <a:t> </a:t>
            </a:r>
            <a:r>
              <a:rPr lang="es-419" b="0" i="0" dirty="0">
                <a:solidFill>
                  <a:srgbClr val="212121"/>
                </a:solidFill>
                <a:effectLst/>
                <a:latin typeface="Inter"/>
              </a:rPr>
              <a:t>http://localhost:3000/api/login</a:t>
            </a:r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BB35AE-3F22-2C6E-8A8F-7D72770B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67" y="1342734"/>
            <a:ext cx="3534268" cy="2086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7C1B71-2B5F-826B-B41B-96028BE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67" y="3782891"/>
            <a:ext cx="3534268" cy="2477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06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Probar las rutas: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3835400" cy="888078"/>
          </a:xfrm>
        </p:spPr>
        <p:txBody>
          <a:bodyPr/>
          <a:lstStyle/>
          <a:p>
            <a:r>
              <a:rPr lang="es-ES" dirty="0"/>
              <a:t>Abrir POSTMAN y evaluar las dos rutas</a:t>
            </a:r>
          </a:p>
          <a:p>
            <a:r>
              <a:rPr lang="es-419" dirty="0"/>
              <a:t>Agregar una nueva </a:t>
            </a:r>
            <a:r>
              <a:rPr lang="es-419" dirty="0" err="1"/>
              <a:t>colleción</a:t>
            </a:r>
            <a:endParaRPr lang="es-419" dirty="0"/>
          </a:p>
          <a:p>
            <a:r>
              <a:rPr lang="es-419" dirty="0"/>
              <a:t>Agregar dos </a:t>
            </a:r>
            <a:r>
              <a:rPr lang="es-419" dirty="0" err="1"/>
              <a:t>request</a:t>
            </a:r>
            <a:r>
              <a:rPr lang="es-419" dirty="0"/>
              <a:t>, para probar estas rutas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96655B-E14E-F0B3-AA26-858D07436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98" y="2793545"/>
            <a:ext cx="3569831" cy="635456"/>
          </a:xfrm>
        </p:spPr>
        <p:txBody>
          <a:bodyPr/>
          <a:lstStyle/>
          <a:p>
            <a:r>
              <a:rPr lang="es-419" dirty="0">
                <a:solidFill>
                  <a:srgbClr val="00B050"/>
                </a:solidFill>
              </a:rPr>
              <a:t>GET</a:t>
            </a:r>
            <a:r>
              <a:rPr lang="es-419" dirty="0"/>
              <a:t> http://localhost:3000/api</a:t>
            </a:r>
          </a:p>
          <a:p>
            <a:r>
              <a:rPr lang="es-419" dirty="0">
                <a:solidFill>
                  <a:schemeClr val="accent6">
                    <a:lumMod val="50000"/>
                  </a:schemeClr>
                </a:solidFill>
              </a:rPr>
              <a:t>POST</a:t>
            </a:r>
            <a:r>
              <a:rPr lang="es-419" dirty="0"/>
              <a:t> </a:t>
            </a:r>
            <a:r>
              <a:rPr lang="es-419" b="0" i="0" dirty="0">
                <a:solidFill>
                  <a:srgbClr val="212121"/>
                </a:solidFill>
                <a:effectLst/>
                <a:latin typeface="Inter"/>
              </a:rPr>
              <a:t>http://localhost:3000/api/login</a:t>
            </a:r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BB35AE-3F22-2C6E-8A8F-7D72770B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67" y="1342734"/>
            <a:ext cx="3534268" cy="2086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7C1B71-2B5F-826B-B41B-96028BE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67" y="3782891"/>
            <a:ext cx="3534268" cy="2477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3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Crear una tercer ruta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2596511" cy="387798"/>
          </a:xfrm>
        </p:spPr>
        <p:txBody>
          <a:bodyPr/>
          <a:lstStyle/>
          <a:p>
            <a:r>
              <a:rPr lang="es-ES" dirty="0"/>
              <a:t>Ubicarla a partir de la línea 20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4D1F67-1226-18D2-013F-A5F2B689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12" y="1164910"/>
            <a:ext cx="3824886" cy="53882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87453B5-B82C-0159-4E5A-1874166ADE0B}"/>
              </a:ext>
            </a:extLst>
          </p:cNvPr>
          <p:cNvSpPr txBox="1"/>
          <p:nvPr/>
        </p:nvSpPr>
        <p:spPr>
          <a:xfrm>
            <a:off x="3606416" y="4681583"/>
            <a:ext cx="3984556" cy="101566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mensaje: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Se ha creado una Persona."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595582-8A4C-B2BE-2FF9-31751DC2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865" y="4405583"/>
            <a:ext cx="3093168" cy="1768417"/>
          </a:xfrm>
          <a:prstGeom prst="rect">
            <a:avLst/>
          </a:prstGeom>
        </p:spPr>
      </p:pic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E8C8514D-6378-AC06-01DC-3ED91DD30373}"/>
              </a:ext>
            </a:extLst>
          </p:cNvPr>
          <p:cNvSpPr txBox="1">
            <a:spLocks/>
          </p:cNvSpPr>
          <p:nvPr/>
        </p:nvSpPr>
        <p:spPr>
          <a:xfrm>
            <a:off x="8677312" y="3856125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</a:t>
            </a:r>
            <a:r>
              <a:rPr lang="es-419" dirty="0" err="1"/>
              <a:t>gregar</a:t>
            </a:r>
            <a:r>
              <a:rPr lang="es-419" dirty="0"/>
              <a:t> el </a:t>
            </a:r>
            <a:r>
              <a:rPr lang="es-419" dirty="0" err="1"/>
              <a:t>request</a:t>
            </a:r>
            <a:r>
              <a:rPr lang="es-419" dirty="0"/>
              <a:t> en POSTMAN</a:t>
            </a:r>
          </a:p>
        </p:txBody>
      </p:sp>
    </p:spTree>
    <p:extLst>
      <p:ext uri="{BB962C8B-B14F-4D97-AF65-F5344CB8AC3E}">
        <p14:creationId xmlns:p14="http://schemas.microsoft.com/office/powerpoint/2010/main" val="26917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F1E58-7865-CA48-A4D9-878037B1D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7" y="2042655"/>
            <a:ext cx="4793920" cy="3393869"/>
          </a:xfr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id: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987654321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"usuario@gmail.com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//-- 1. Crear el token de autenticación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testJwt.sign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usuario:usuario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'CONTRASEÑA'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token)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419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:token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 Generar el Token de autorización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A6D26B-04BB-95DA-521E-1513380DC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Modificar el método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6096000" y="1550081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F5F0DC-4213-7563-9352-7C89342C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6553"/>
            <a:ext cx="5696745" cy="2219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03115202-97B1-A39B-DF95-4B9E1C3321FE}"/>
              </a:ext>
            </a:extLst>
          </p:cNvPr>
          <p:cNvSpPr txBox="1">
            <a:spLocks/>
          </p:cNvSpPr>
          <p:nvPr/>
        </p:nvSpPr>
        <p:spPr>
          <a:xfrm>
            <a:off x="6231309" y="4625142"/>
            <a:ext cx="5561436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Este Token será usado para autorizar el acceso a los recursos Web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594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Verificar en </a:t>
            </a:r>
            <a:endParaRPr lang="es-419" dirty="0">
              <a:solidFill>
                <a:srgbClr val="00B0F0"/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258FF7-B826-D19B-06C5-858F5C858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998" y="5438396"/>
            <a:ext cx="2836025" cy="509387"/>
          </a:xfrm>
        </p:spPr>
        <p:txBody>
          <a:bodyPr/>
          <a:lstStyle/>
          <a:p>
            <a:r>
              <a:rPr lang="es-ES" dirty="0"/>
              <a:t>Copiar el valor de token generado y pegarlo en el recuadro </a:t>
            </a:r>
            <a:r>
              <a:rPr lang="es-ES" dirty="0" err="1"/>
              <a:t>encoded</a:t>
            </a:r>
            <a:endParaRPr lang="es-419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8215FEA-3262-8099-F759-25F76DF1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24" y="1301086"/>
            <a:ext cx="6291578" cy="46436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99E1920-54FC-BB88-EEC9-8E34D8F4110B}"/>
              </a:ext>
            </a:extLst>
          </p:cNvPr>
          <p:cNvSpPr txBox="1"/>
          <p:nvPr/>
        </p:nvSpPr>
        <p:spPr>
          <a:xfrm>
            <a:off x="5072424" y="2161309"/>
            <a:ext cx="28462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eyJhbGciOiJIUzI1NiIsInR5cCI6IkpXVCJ9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419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eyJ1c3VhcmlvIjp7ImlkIjo5ODc2NTQzMjEsInVzdWFyaW8iOiJ1c3VhcmlvIiwiZW1haWwiOiJ1c3VhcmlvQGdtYWlsLmNvbSJ9LCJpYXQiOjE2OTcxNzU1OTV9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419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eIKLO7aUuMGC6Y0yaKNakWvz0tedDD1vWSfaRB-zy44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954CEC12-2C27-AE7E-AFA6-E00FBF023389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917949" y="3283922"/>
            <a:ext cx="1482536" cy="2826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E5D674B-1D9D-CE2D-2DD1-70282AF54659}"/>
              </a:ext>
            </a:extLst>
          </p:cNvPr>
          <p:cNvSpPr txBox="1">
            <a:spLocks/>
          </p:cNvSpPr>
          <p:nvPr/>
        </p:nvSpPr>
        <p:spPr>
          <a:xfrm>
            <a:off x="882639" y="1380914"/>
            <a:ext cx="2836025" cy="5093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Pegar la contraseña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65D52EE-84E4-F258-9E28-AE4EE9BF4E10}"/>
              </a:ext>
            </a:extLst>
          </p:cNvPr>
          <p:cNvSpPr txBox="1"/>
          <p:nvPr/>
        </p:nvSpPr>
        <p:spPr>
          <a:xfrm>
            <a:off x="1924904" y="1791977"/>
            <a:ext cx="162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396C657-8970-67ED-A283-150347F839D1}"/>
              </a:ext>
            </a:extLst>
          </p:cNvPr>
          <p:cNvSpPr/>
          <p:nvPr/>
        </p:nvSpPr>
        <p:spPr>
          <a:xfrm>
            <a:off x="8486775" y="5006569"/>
            <a:ext cx="1047750" cy="169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FA8671E-BEBE-D2AD-7CFE-D9D9AAA63FAC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4267701" y="263620"/>
            <a:ext cx="3214592" cy="6271306"/>
          </a:xfrm>
          <a:prstGeom prst="bentConnector3">
            <a:avLst>
              <a:gd name="adj1" fmla="val -19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00DB9AB1-3212-7AA3-0C5D-ACF15479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23" y="5950995"/>
            <a:ext cx="1422381" cy="2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2. Verificar el Token de autorización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A6D26B-04BB-95DA-521E-1513380DC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6526876" cy="387798"/>
          </a:xfrm>
        </p:spPr>
        <p:txBody>
          <a:bodyPr/>
          <a:lstStyle/>
          <a:p>
            <a:r>
              <a:rPr lang="es-ES" dirty="0"/>
              <a:t>Ir a la siguiente URL : </a:t>
            </a:r>
            <a:r>
              <a:rPr lang="es-ES" dirty="0">
                <a:hlinkClick r:id="rId2"/>
              </a:rPr>
              <a:t>https://jwt.io/introduction</a:t>
            </a:r>
            <a:r>
              <a:rPr lang="es-ES" dirty="0"/>
              <a:t> y localizar el siguiente texto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7825047" y="6469154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4204DA4-A1A4-DE81-BBAD-F8AE1B0D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55" y="2110598"/>
            <a:ext cx="5229955" cy="283884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E7BC333-D05B-BDB6-FDB5-B47642EAC6BC}"/>
              </a:ext>
            </a:extLst>
          </p:cNvPr>
          <p:cNvSpPr/>
          <p:nvPr/>
        </p:nvSpPr>
        <p:spPr>
          <a:xfrm>
            <a:off x="1546167" y="3674225"/>
            <a:ext cx="4854633" cy="64839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FEDF1BE9-0815-5D8D-0FFC-1F48D91166DC}"/>
              </a:ext>
            </a:extLst>
          </p:cNvPr>
          <p:cNvSpPr txBox="1">
            <a:spLocks/>
          </p:cNvSpPr>
          <p:nvPr/>
        </p:nvSpPr>
        <p:spPr>
          <a:xfrm>
            <a:off x="838200" y="4947004"/>
            <a:ext cx="6526876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Copiar el texto</a:t>
            </a:r>
            <a:endParaRPr lang="es-419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4E27C0-FBAD-E151-BE34-7C972353837B}"/>
              </a:ext>
            </a:extLst>
          </p:cNvPr>
          <p:cNvSpPr txBox="1"/>
          <p:nvPr/>
        </p:nvSpPr>
        <p:spPr>
          <a:xfrm>
            <a:off x="1596043" y="5389163"/>
            <a:ext cx="415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&lt;token&gt;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3. Agregar la función para verificar que llegó el Token de autorización</a:t>
            </a:r>
            <a:endParaRPr lang="es-419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7825047" y="6469154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6644D-24F6-7B15-0FEE-A10E9BEBFD2B}"/>
              </a:ext>
            </a:extLst>
          </p:cNvPr>
          <p:cNvSpPr txBox="1"/>
          <p:nvPr/>
        </p:nvSpPr>
        <p:spPr>
          <a:xfrm>
            <a:off x="827998" y="1722772"/>
            <a:ext cx="6393873" cy="397031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&lt;token&gt;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 un llamado a una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la cual va a ser ejecutada si todo resulta ok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req.headers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bearerHeader.split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Si todo resultó bien, enviar a la función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Código de error no autorizado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0B8E74-E14D-6D4D-72A6-3DD08E6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50"/>
          <a:stretch/>
        </p:blipFill>
        <p:spPr>
          <a:xfrm>
            <a:off x="370059" y="1252780"/>
            <a:ext cx="447737" cy="34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4. Actualizar el método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endParaRPr lang="es-419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7825047" y="6469154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6644D-24F6-7B15-0FEE-A10E9BEBFD2B}"/>
              </a:ext>
            </a:extLst>
          </p:cNvPr>
          <p:cNvSpPr txBox="1"/>
          <p:nvPr/>
        </p:nvSpPr>
        <p:spPr>
          <a:xfrm>
            <a:off x="838200" y="1731280"/>
            <a:ext cx="6986847" cy="2462213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testJwt.verify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'CONTRASEÑA'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(error,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authData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 ha creado una Persona."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8094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5. Validar envío del token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http://localhost:3000/api/persona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937BCF-ABB7-0F1D-3957-C01EF6A0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5" y="2042655"/>
            <a:ext cx="5753903" cy="19433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8A52A2-34B5-5FA6-7A72-704E32C6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95" y="4393815"/>
            <a:ext cx="5753903" cy="13744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902449B-9D6A-E369-52ED-81C981B821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3734293" y="4057460"/>
            <a:ext cx="407789" cy="264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03E7D95-0082-CD9A-9C22-477865F1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0" y="6349142"/>
            <a:ext cx="2781688" cy="381053"/>
          </a:xfrm>
          <a:prstGeom prst="rect">
            <a:avLst/>
          </a:prstGeom>
        </p:spPr>
      </p:pic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4A629666-C8A0-3F1A-CFF4-23319334ABEF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rot="5400000" flipH="1" flipV="1">
            <a:off x="2797457" y="5075953"/>
            <a:ext cx="580846" cy="1965533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0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sz="1800" dirty="0"/>
              <a:t>6. Corregir el código, declarar primero la función </a:t>
            </a:r>
            <a:r>
              <a:rPr lang="es-ES" sz="1800" dirty="0" err="1">
                <a:solidFill>
                  <a:srgbClr val="D81279"/>
                </a:solidFill>
              </a:rPr>
              <a:t>verificarToken</a:t>
            </a:r>
            <a:r>
              <a:rPr lang="es-ES" sz="1800" dirty="0"/>
              <a:t> antes de </a:t>
            </a:r>
            <a:r>
              <a:rPr lang="es-ES" sz="1800" dirty="0" err="1">
                <a:solidFill>
                  <a:srgbClr val="00B050"/>
                </a:solidFill>
              </a:rPr>
              <a:t>app.post</a:t>
            </a:r>
            <a:r>
              <a:rPr lang="es-ES" sz="1800" dirty="0">
                <a:solidFill>
                  <a:srgbClr val="00B050"/>
                </a:solidFill>
              </a:rPr>
              <a:t>("/api/persona"</a:t>
            </a:r>
            <a:endParaRPr lang="es-419" sz="1800" dirty="0">
              <a:solidFill>
                <a:srgbClr val="00B05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F13094-2E18-E12F-26FB-660B8B20EDE1}"/>
              </a:ext>
            </a:extLst>
          </p:cNvPr>
          <p:cNvSpPr txBox="1"/>
          <p:nvPr/>
        </p:nvSpPr>
        <p:spPr>
          <a:xfrm>
            <a:off x="1092912" y="1645820"/>
            <a:ext cx="6097424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&lt;token&gt;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 un llamado a una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la cual va a ser ejecutada si todo resulta ok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req.headers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bearerHeader.split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Si todo resultó bien, enviar a la función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Código de error no autorizado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testJwt.verify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'CONTRASEÑA'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(error,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authData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 ha creado una Persona."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44BFBA-97C0-463F-12F6-8FB0DA24C642}"/>
              </a:ext>
            </a:extLst>
          </p:cNvPr>
          <p:cNvSpPr txBox="1"/>
          <p:nvPr/>
        </p:nvSpPr>
        <p:spPr>
          <a:xfrm>
            <a:off x="141480" y="6447913"/>
            <a:ext cx="8000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https://gist.github.com/fararoni/99009f156249961a85f503747f1ba10e</a:t>
            </a:r>
          </a:p>
        </p:txBody>
      </p:sp>
    </p:spTree>
    <p:extLst>
      <p:ext uri="{BB962C8B-B14F-4D97-AF65-F5344CB8AC3E}">
        <p14:creationId xmlns:p14="http://schemas.microsoft.com/office/powerpoint/2010/main" val="5798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9E98-B2F8-DFB0-1DD3-021965F9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JSON Web Token (JWT)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D4714-45F5-24C1-66B3-84CEB63A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238250"/>
            <a:ext cx="4435928" cy="49387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419" dirty="0"/>
              <a:t> Es un estándar abierto (RFC 7519) que define un formato compacto y autónomo para transmitir información de forma segura entre dos partes como un objeto JSON. </a:t>
            </a:r>
          </a:p>
          <a:p>
            <a:pPr>
              <a:lnSpc>
                <a:spcPct val="120000"/>
              </a:lnSpc>
            </a:pPr>
            <a:r>
              <a:rPr lang="es-419" dirty="0"/>
              <a:t>Esta información puede ser verificada y confiable, ya que está firmada digitalmente. </a:t>
            </a:r>
          </a:p>
          <a:p>
            <a:pPr>
              <a:lnSpc>
                <a:spcPct val="120000"/>
              </a:lnSpc>
            </a:pPr>
            <a:r>
              <a:rPr lang="es-419" dirty="0"/>
              <a:t>Los JWT se utilizan para autenticar usuarios y compartir información de manera segura entre diferentes partes de una aplicación web.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9DC2C-020F-EA65-8BB0-D8F948853FB6}"/>
              </a:ext>
            </a:extLst>
          </p:cNvPr>
          <p:cNvSpPr txBox="1"/>
          <p:nvPr/>
        </p:nvSpPr>
        <p:spPr>
          <a:xfrm>
            <a:off x="7903029" y="6407953"/>
            <a:ext cx="39841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800" dirty="0"/>
              <a:t>Imagen: https://miro.medium.co/v2/resize:fit:1200/1*u3a-5xZDeudKrFGcxHzLew.png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FD57B0-B4A4-B224-7769-2C202F53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21" y="1580814"/>
            <a:ext cx="6273936" cy="40239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398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7. Volver a validar envío del token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http://localhost:3000/api/persona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A98B4BE-BC95-A64F-872B-004CFCDF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8" y="1994241"/>
            <a:ext cx="576342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 Hacer un ejercicio mínimo de </a:t>
            </a:r>
            <a:r>
              <a:rPr lang="es-419" dirty="0" err="1"/>
              <a:t>Json</a:t>
            </a:r>
            <a:r>
              <a:rPr lang="es-419" dirty="0"/>
              <a:t> Web Token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8. Enviar el token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100" y="1457404"/>
            <a:ext cx="9921549" cy="235214"/>
          </a:xfrm>
        </p:spPr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2"/>
              </a:rPr>
              <a:t>http://localhost:3000/api/login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BF5F29-6A05-FA49-8C92-7632AD9D85DE}"/>
              </a:ext>
            </a:extLst>
          </p:cNvPr>
          <p:cNvSpPr txBox="1"/>
          <p:nvPr/>
        </p:nvSpPr>
        <p:spPr>
          <a:xfrm>
            <a:off x="1339561" y="3010554"/>
            <a:ext cx="415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&lt;token&gt;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ECC0A-E43B-F9A5-D31B-794163610ABB}"/>
              </a:ext>
            </a:extLst>
          </p:cNvPr>
          <p:cNvSpPr txBox="1"/>
          <p:nvPr/>
        </p:nvSpPr>
        <p:spPr>
          <a:xfrm>
            <a:off x="1343351" y="16759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419" sz="1200" b="0" dirty="0">
                <a:solidFill>
                  <a:srgbClr val="A31515"/>
                </a:solidFill>
                <a:effectLst/>
                <a:latin typeface="IBMPlexMono,  Courier New"/>
              </a:rPr>
              <a:t>"token"</a:t>
            </a:r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419" sz="1200" b="0" dirty="0">
                <a:solidFill>
                  <a:srgbClr val="0451A5"/>
                </a:solidFill>
                <a:effectLst/>
                <a:latin typeface="IBMPlexMono,  Courier New"/>
              </a:rPr>
              <a:t>"eyJhbGciOiJIUzI1NiIsInR5cCI6IkpXVCJ9.eyJ1c3VhcmlvIjp7ImlkIjo5ODc2NTQzMjEsInVzdWFyaW8iOiJ1c3VhcmlvIiwiZW1haWwiOiJ1c3VhcmlvQGdtYWlsLmNvbSJ9LCJpYXQiOjE2OTcxNzkzMjZ9.QkDtKKj1qmOzsbyUIojNIQn2e5om2GJlI6b9NheI8Qw"</a:t>
            </a:r>
            <a:endParaRPr lang="es-419" sz="1200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F4BBD0-B06B-4BC1-3BF2-E4A75FB17AE9}"/>
              </a:ext>
            </a:extLst>
          </p:cNvPr>
          <p:cNvSpPr txBox="1"/>
          <p:nvPr/>
        </p:nvSpPr>
        <p:spPr>
          <a:xfrm>
            <a:off x="7855602" y="1692969"/>
            <a:ext cx="2540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Copiarlo directamente de POSTMAN y pegarlo  en un block de notas (sin incluir las comillas.</a:t>
            </a:r>
            <a:endParaRPr lang="es-419" sz="1200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D09F02D3-A25B-8AA1-A510-B0769FD9B0B6}"/>
              </a:ext>
            </a:extLst>
          </p:cNvPr>
          <p:cNvSpPr txBox="1">
            <a:spLocks/>
          </p:cNvSpPr>
          <p:nvPr/>
        </p:nvSpPr>
        <p:spPr>
          <a:xfrm>
            <a:off x="827997" y="2478793"/>
            <a:ext cx="9921549" cy="6326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3"/>
              </a:rPr>
              <a:t>http://localhost:3000/api/persona</a:t>
            </a:r>
            <a:endParaRPr lang="es-419" dirty="0"/>
          </a:p>
          <a:p>
            <a:r>
              <a:rPr lang="es-419" dirty="0"/>
              <a:t>Pegar los siguientes valores en </a:t>
            </a:r>
            <a:r>
              <a:rPr lang="es-419" dirty="0" err="1"/>
              <a:t>Header</a:t>
            </a:r>
            <a:endParaRPr lang="es-419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48AD98-B5C3-0231-0705-EBE0E0CDB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3180039"/>
            <a:ext cx="5772956" cy="2905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2968FDBB-3E31-7E34-579A-13648C778AD1}"/>
              </a:ext>
            </a:extLst>
          </p:cNvPr>
          <p:cNvSpPr txBox="1">
            <a:spLocks/>
          </p:cNvSpPr>
          <p:nvPr/>
        </p:nvSpPr>
        <p:spPr>
          <a:xfrm>
            <a:off x="827997" y="4060218"/>
            <a:ext cx="3873501" cy="5562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Editar el método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dirty="0"/>
              <a:t> y agregar un mensaje de </a:t>
            </a:r>
            <a:r>
              <a:rPr lang="es-419" b="0" dirty="0">
                <a:solidFill>
                  <a:srgbClr val="000000"/>
                </a:solidFill>
                <a:latin typeface="Consolas" panose="020B0609020204030204" pitchFamily="49" charset="0"/>
              </a:rPr>
              <a:t>console.log </a:t>
            </a:r>
            <a:r>
              <a:rPr lang="es-419" dirty="0"/>
              <a:t>para ver lo que lleva al </a:t>
            </a:r>
            <a:r>
              <a:rPr lang="es-419" dirty="0" err="1"/>
              <a:t>header</a:t>
            </a:r>
            <a:r>
              <a:rPr lang="es-419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s-419" dirty="0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79D1239-9185-A8A1-1206-B9B146A88ED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 flipH="1" flipV="1">
            <a:off x="5800149" y="797633"/>
            <a:ext cx="199847" cy="4964660"/>
          </a:xfrm>
          <a:prstGeom prst="bentConnector5">
            <a:avLst>
              <a:gd name="adj1" fmla="val -114388"/>
              <a:gd name="adj2" fmla="val 37655"/>
              <a:gd name="adj3" fmla="val 214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3189BDC4-71F0-85A8-E5A0-5BCED572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10" y="4789348"/>
            <a:ext cx="3419873" cy="73201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40A1768-39C5-9244-B40A-04B829950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10" y="6071523"/>
            <a:ext cx="3940398" cy="204953"/>
          </a:xfrm>
          <a:prstGeom prst="rect">
            <a:avLst/>
          </a:prstGeom>
        </p:spPr>
      </p:pic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E0FF05DF-2937-2F6C-4218-900F9E0C768F}"/>
              </a:ext>
            </a:extLst>
          </p:cNvPr>
          <p:cNvSpPr txBox="1">
            <a:spLocks/>
          </p:cNvSpPr>
          <p:nvPr/>
        </p:nvSpPr>
        <p:spPr>
          <a:xfrm>
            <a:off x="827997" y="5632005"/>
            <a:ext cx="3873501" cy="5562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Corregir la línea </a:t>
            </a:r>
            <a:r>
              <a:rPr lang="es-ES" dirty="0" err="1"/>
              <a:t>req.headers</a:t>
            </a:r>
            <a:r>
              <a:rPr lang="es-ES" dirty="0"/>
              <a:t>, pasar a </a:t>
            </a:r>
            <a:r>
              <a:rPr lang="es-ES" dirty="0" err="1"/>
              <a:t>minuscula</a:t>
            </a:r>
            <a:r>
              <a:rPr lang="es-419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3395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B38C17-106A-34A5-FAC3-B923B8B4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83" y="3195220"/>
            <a:ext cx="5715798" cy="33056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 Hacer un ejercicio mínimo de </a:t>
            </a:r>
            <a:r>
              <a:rPr lang="es-419" dirty="0" err="1"/>
              <a:t>Json</a:t>
            </a:r>
            <a:r>
              <a:rPr lang="es-419" dirty="0"/>
              <a:t> Web Token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9. Enviar el token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100" y="1457404"/>
            <a:ext cx="9921549" cy="235214"/>
          </a:xfrm>
        </p:spPr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3"/>
              </a:rPr>
              <a:t>http://localhost:3000/api/login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BF5F29-6A05-FA49-8C92-7632AD9D85DE}"/>
              </a:ext>
            </a:extLst>
          </p:cNvPr>
          <p:cNvSpPr txBox="1"/>
          <p:nvPr/>
        </p:nvSpPr>
        <p:spPr>
          <a:xfrm>
            <a:off x="1339561" y="3010554"/>
            <a:ext cx="415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&lt;token&gt;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ECC0A-E43B-F9A5-D31B-794163610ABB}"/>
              </a:ext>
            </a:extLst>
          </p:cNvPr>
          <p:cNvSpPr txBox="1"/>
          <p:nvPr/>
        </p:nvSpPr>
        <p:spPr>
          <a:xfrm>
            <a:off x="1343351" y="16759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419" sz="1200" b="0" dirty="0">
                <a:solidFill>
                  <a:srgbClr val="A31515"/>
                </a:solidFill>
                <a:effectLst/>
                <a:latin typeface="IBMPlexMono,  Courier New"/>
              </a:rPr>
              <a:t>"token"</a:t>
            </a:r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419" sz="1200" b="0" dirty="0">
                <a:solidFill>
                  <a:srgbClr val="0451A5"/>
                </a:solidFill>
                <a:effectLst/>
                <a:latin typeface="IBMPlexMono,  Courier New"/>
              </a:rPr>
              <a:t>"eyJhbGciOiJIUzI1NiIsInR5cCI6IkpXVCJ9.eyJ1c3VhcmlvIjp7ImlkIjo5ODc2NTQzMjEsInVzdWFyaW8iOiJ1c3VhcmlvIiwiZW1haWwiOiJ1c3VhcmlvQGdtYWlsLmNvbSJ9LCJpYXQiOjE2OTcxNzkzMjZ9.QkDtKKj1qmOzsbyUIojNIQn2e5om2GJlI6b9NheI8Qw"</a:t>
            </a:r>
            <a:endParaRPr lang="es-419" sz="1200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F4BBD0-B06B-4BC1-3BF2-E4A75FB17AE9}"/>
              </a:ext>
            </a:extLst>
          </p:cNvPr>
          <p:cNvSpPr txBox="1"/>
          <p:nvPr/>
        </p:nvSpPr>
        <p:spPr>
          <a:xfrm>
            <a:off x="7855602" y="1692969"/>
            <a:ext cx="2540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Copiarlo directamente de POSTMAN y pegarlo  en un block de notas (sin incluir las comillas.</a:t>
            </a:r>
            <a:endParaRPr lang="es-419" sz="1200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D09F02D3-A25B-8AA1-A510-B0769FD9B0B6}"/>
              </a:ext>
            </a:extLst>
          </p:cNvPr>
          <p:cNvSpPr txBox="1">
            <a:spLocks/>
          </p:cNvSpPr>
          <p:nvPr/>
        </p:nvSpPr>
        <p:spPr>
          <a:xfrm>
            <a:off x="827997" y="2478793"/>
            <a:ext cx="9921549" cy="6326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4"/>
              </a:rPr>
              <a:t>http://localhost:3000/api/persona</a:t>
            </a:r>
            <a:endParaRPr lang="es-419" dirty="0"/>
          </a:p>
          <a:p>
            <a:r>
              <a:rPr lang="es-419" dirty="0"/>
              <a:t>Pegar los siguientes valores en </a:t>
            </a:r>
            <a:r>
              <a:rPr lang="es-419" dirty="0" err="1"/>
              <a:t>Header</a:t>
            </a:r>
            <a:endParaRPr lang="es-419" dirty="0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79D1239-9185-A8A1-1206-B9B146A88EDF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830375" y="2967254"/>
            <a:ext cx="1252918" cy="2078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E43B5-0BF4-DE89-AA92-4AF933CC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 Hacer un ejercicio mínimo de </a:t>
            </a:r>
            <a:r>
              <a:rPr lang="es-419" dirty="0" err="1"/>
              <a:t>Json</a:t>
            </a:r>
            <a:r>
              <a:rPr lang="es-419" dirty="0"/>
              <a:t> Web Token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E5B43-025A-1613-462D-2FD37ABF9C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10. Actualizar el código, para activar un tiempo de duración del token.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A5EC0-871F-6417-D216-9FFBA0F648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/>
              <a:t>https://gist.github.com/fararoni/5b30637ffa1bb21972669bcf12e4ad33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3B1612-DA44-486C-037E-F544660F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9" y="2042655"/>
            <a:ext cx="4829852" cy="3644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50CBF44-455D-1E2A-5902-18A957BB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39" y="2042655"/>
            <a:ext cx="5505313" cy="2433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416D4909-5A48-B330-F69C-E74DE8F85F74}"/>
              </a:ext>
            </a:extLst>
          </p:cNvPr>
          <p:cNvSpPr txBox="1">
            <a:spLocks/>
          </p:cNvSpPr>
          <p:nvPr/>
        </p:nvSpPr>
        <p:spPr>
          <a:xfrm>
            <a:off x="838200" y="5938786"/>
            <a:ext cx="9921549" cy="2352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Hacer nuevamente las pruebas de postan del paso 9.</a:t>
            </a:r>
          </a:p>
        </p:txBody>
      </p:sp>
    </p:spTree>
    <p:extLst>
      <p:ext uri="{BB962C8B-B14F-4D97-AF65-F5344CB8AC3E}">
        <p14:creationId xmlns:p14="http://schemas.microsoft.com/office/powerpoint/2010/main" val="101805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4CB98-F251-3C75-49FE-4142794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Cómo funciona JWT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457910-867B-F765-46B1-B023DDFA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97" y="1823630"/>
            <a:ext cx="8300113" cy="2690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BB3898-76D1-3090-096D-BE47C055086D}"/>
              </a:ext>
            </a:extLst>
          </p:cNvPr>
          <p:cNvSpPr txBox="1"/>
          <p:nvPr/>
        </p:nvSpPr>
        <p:spPr>
          <a:xfrm>
            <a:off x="185056" y="6406228"/>
            <a:ext cx="9921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Imagen: https://cdn2.auth0.com/docs/media/articles/api-auth/client-credentials-grant.png</a:t>
            </a:r>
          </a:p>
        </p:txBody>
      </p:sp>
    </p:spTree>
    <p:extLst>
      <p:ext uri="{BB962C8B-B14F-4D97-AF65-F5344CB8AC3E}">
        <p14:creationId xmlns:p14="http://schemas.microsoft.com/office/powerpoint/2010/main" val="74242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r>
              <a:rPr lang="es-419" dirty="0"/>
              <a:t> de autenticación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6" y="2666772"/>
            <a:ext cx="5113234" cy="999924"/>
          </a:xfrm>
        </p:spPr>
        <p:txBody>
          <a:bodyPr/>
          <a:lstStyle/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production: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apiUrl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'http://localhost:3000/api'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apiAuth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</a:t>
            </a:r>
            <a:r>
              <a:rPr lang="fr-FR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s-419" sz="1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1.- Conectar la verificación del usuario, entre el cliente y el servidor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3B5040-05AB-F7A3-10EF-5FF075F7A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546420"/>
            <a:ext cx="9921549" cy="2915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Levantar los servicios de Cliente y Servidor respectivamente, para ir haciendo las pruebas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Realizar los cambios en los archivos de los proyectos Cliente y Servidor respectivamente</a:t>
            </a:r>
            <a:endParaRPr lang="es-419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84CA518-6156-0A67-BEB0-9361632E37E1}"/>
              </a:ext>
            </a:extLst>
          </p:cNvPr>
          <p:cNvSpPr txBox="1">
            <a:spLocks/>
          </p:cNvSpPr>
          <p:nvPr/>
        </p:nvSpPr>
        <p:spPr>
          <a:xfrm>
            <a:off x="845429" y="2106595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2259B58-0254-24A6-B8B5-E0585E0D0B54}"/>
              </a:ext>
            </a:extLst>
          </p:cNvPr>
          <p:cNvSpPr txBox="1">
            <a:spLocks/>
          </p:cNvSpPr>
          <p:nvPr/>
        </p:nvSpPr>
        <p:spPr>
          <a:xfrm>
            <a:off x="6619876" y="2097194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Server</a:t>
            </a:r>
            <a:endParaRPr lang="es-419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329639B-1F83-A446-9451-BC6E3E3D05F3}"/>
              </a:ext>
            </a:extLst>
          </p:cNvPr>
          <p:cNvSpPr txBox="1">
            <a:spLocks/>
          </p:cNvSpPr>
          <p:nvPr/>
        </p:nvSpPr>
        <p:spPr>
          <a:xfrm>
            <a:off x="6314738" y="2666771"/>
            <a:ext cx="5668925" cy="31720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 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usuario.controller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'/usuarios'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userController.readAllUsuarios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router.post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(</a:t>
            </a:r>
            <a:r>
              <a:rPr lang="es-419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'/usuario'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, </a:t>
            </a:r>
            <a:r>
              <a:rPr lang="es-419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userController.readOneUsuario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router.post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userController.createUsuario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'/usuario/:id'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userController.updateUsuario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  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auth.router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419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27899" y="2459902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environments\environment.development.ts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A3D561-3C1A-2353-CF97-9E951CA1DC25}"/>
              </a:ext>
            </a:extLst>
          </p:cNvPr>
          <p:cNvSpPr txBox="1"/>
          <p:nvPr/>
        </p:nvSpPr>
        <p:spPr>
          <a:xfrm>
            <a:off x="-3916" y="3619179"/>
            <a:ext cx="5899892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s-419" dirty="0"/>
              <a:t>C:\MEAN\DEV.SC\app.directorio\frontend\src\environments\environment.development.ts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97EDDC-C216-5216-D24F-17128D8B81ED}"/>
              </a:ext>
            </a:extLst>
          </p:cNvPr>
          <p:cNvSpPr txBox="1"/>
          <p:nvPr/>
        </p:nvSpPr>
        <p:spPr>
          <a:xfrm>
            <a:off x="982766" y="3890266"/>
            <a:ext cx="5668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production: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apiUrl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'http://localhost:3000/api'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apiAuth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</a:t>
            </a:r>
            <a:r>
              <a:rPr lang="fr-FR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A5B52-ACAA-9E0C-FFBA-50E7F0631524}"/>
              </a:ext>
            </a:extLst>
          </p:cNvPr>
          <p:cNvSpPr txBox="1"/>
          <p:nvPr/>
        </p:nvSpPr>
        <p:spPr>
          <a:xfrm>
            <a:off x="6314738" y="2452641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C:\MEAN\DEV.SC\app.directorio\backend\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api\routes\auth.routes.js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BCE20B-D715-B691-B05D-526D726B4CDC}"/>
              </a:ext>
            </a:extLst>
          </p:cNvPr>
          <p:cNvSpPr txBox="1"/>
          <p:nvPr/>
        </p:nvSpPr>
        <p:spPr>
          <a:xfrm>
            <a:off x="-22629" y="4932562"/>
            <a:ext cx="5899892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s-419" dirty="0"/>
              <a:t>C:\MEAN\DEV.SC\app.directorio\frontend\src\</a:t>
            </a:r>
            <a:r>
              <a:rPr lang="es-419" dirty="0">
                <a:solidFill>
                  <a:srgbClr val="D81279"/>
                </a:solidFill>
              </a:rPr>
              <a:t>app\auth\services\usuario.service.ts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DE25F5-C3F2-68CC-4AB9-C321A63BF006}"/>
              </a:ext>
            </a:extLst>
          </p:cNvPr>
          <p:cNvSpPr txBox="1"/>
          <p:nvPr/>
        </p:nvSpPr>
        <p:spPr>
          <a:xfrm>
            <a:off x="950952" y="5206078"/>
            <a:ext cx="49263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Registro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'../interfaces/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registro.interface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Usuarios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usuarios.model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environment.apiAuth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providedIn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78071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r>
              <a:rPr lang="es-419" dirty="0"/>
              <a:t> de autenticación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1953" y="2122285"/>
            <a:ext cx="5113234" cy="3895953"/>
          </a:xfrm>
        </p:spPr>
        <p:txBody>
          <a:bodyPr/>
          <a:lstStyle/>
          <a:p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.loginForm.invalid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.usuarioService.login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.subscribe(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'Bienvenido'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8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.router.navigateByUrl</a:t>
            </a:r>
            <a:r>
              <a:rPr lang="es-419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419" sz="8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8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es-419" sz="8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err.error.msg,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</a:t>
            </a:r>
            <a:endParaRPr lang="es-419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1.- Conectar la verificación del usuario, entre el cliente y el servidor</a:t>
            </a:r>
            <a:endParaRPr lang="es-419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329639B-1F83-A446-9451-BC6E3E3D05F3}"/>
              </a:ext>
            </a:extLst>
          </p:cNvPr>
          <p:cNvSpPr txBox="1">
            <a:spLocks/>
          </p:cNvSpPr>
          <p:nvPr/>
        </p:nvSpPr>
        <p:spPr>
          <a:xfrm>
            <a:off x="6323925" y="2122284"/>
            <a:ext cx="5668925" cy="37721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 email,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 =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req.body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email: 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email)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UsuarioModel.findOne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({ email: email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console.log(usuario)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(usuario)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usuario: usuario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`Usuario no encontrado: 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 </a:t>
            </a:r>
            <a:r>
              <a:rPr lang="es-419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es-419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endParaRPr lang="es-419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1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37085" y="1915416"/>
            <a:ext cx="6286839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app\auth\components\login\login.component.ts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A5B52-ACAA-9E0C-FFBA-50E7F0631524}"/>
              </a:ext>
            </a:extLst>
          </p:cNvPr>
          <p:cNvSpPr txBox="1"/>
          <p:nvPr/>
        </p:nvSpPr>
        <p:spPr>
          <a:xfrm>
            <a:off x="6523075" y="1908155"/>
            <a:ext cx="5668925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C:\MEAN\DEV.SC\app.directorio\backend\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api\controllers\usuario.controller.js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2E6C093A-20B1-A040-A575-88C38C6E5238}"/>
              </a:ext>
            </a:extLst>
          </p:cNvPr>
          <p:cNvSpPr txBox="1">
            <a:spLocks/>
          </p:cNvSpPr>
          <p:nvPr/>
        </p:nvSpPr>
        <p:spPr>
          <a:xfrm>
            <a:off x="854616" y="1562109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828FE713-BDE7-C259-63C8-77C16F8A8A46}"/>
              </a:ext>
            </a:extLst>
          </p:cNvPr>
          <p:cNvSpPr txBox="1">
            <a:spLocks/>
          </p:cNvSpPr>
          <p:nvPr/>
        </p:nvSpPr>
        <p:spPr>
          <a:xfrm>
            <a:off x="6629063" y="155270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1893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r>
              <a:rPr lang="es-419" dirty="0"/>
              <a:t> de autenticación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868" y="2112884"/>
            <a:ext cx="5113234" cy="3895953"/>
          </a:xfrm>
        </p:spPr>
        <p:txBody>
          <a:bodyPr/>
          <a:lstStyle/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.loginForm.invalid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.usuarioService.login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.subscribe(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'Bienvenido'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.router.navigateByUrl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err.error.mensaje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s-419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1.- Conectar la verificación del usuario, entre el cliente y el servidor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0" y="1906015"/>
            <a:ext cx="6286839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app\auth\components\login\login.component.ts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9933C94E-D71A-1533-C19F-7A008C00F2BF}"/>
              </a:ext>
            </a:extLst>
          </p:cNvPr>
          <p:cNvSpPr txBox="1">
            <a:spLocks/>
          </p:cNvSpPr>
          <p:nvPr/>
        </p:nvSpPr>
        <p:spPr>
          <a:xfrm>
            <a:off x="817531" y="155270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DC87286C-B831-CD2D-00E5-AC1C62B92C28}"/>
              </a:ext>
            </a:extLst>
          </p:cNvPr>
          <p:cNvSpPr txBox="1">
            <a:spLocks/>
          </p:cNvSpPr>
          <p:nvPr/>
        </p:nvSpPr>
        <p:spPr>
          <a:xfrm>
            <a:off x="6591978" y="154330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Versiones actualizadas</a:t>
            </a:r>
            <a:endParaRPr lang="es-419" dirty="0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FD4A23E-46A5-989B-8B4F-BA5963DB26B5}"/>
              </a:ext>
            </a:extLst>
          </p:cNvPr>
          <p:cNvSpPr txBox="1">
            <a:spLocks/>
          </p:cNvSpPr>
          <p:nvPr/>
        </p:nvSpPr>
        <p:spPr>
          <a:xfrm>
            <a:off x="6515100" y="1967124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Backend</a:t>
            </a:r>
            <a:r>
              <a:rPr lang="es-ES" b="0" dirty="0">
                <a:solidFill>
                  <a:schemeClr val="tx1"/>
                </a:solidFill>
              </a:rPr>
              <a:t> - auth.routes.js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1C06BE-B5B5-60F2-2A86-8320A83285EC}"/>
              </a:ext>
            </a:extLst>
          </p:cNvPr>
          <p:cNvSpPr txBox="1"/>
          <p:nvPr/>
        </p:nvSpPr>
        <p:spPr>
          <a:xfrm>
            <a:off x="6515100" y="2264949"/>
            <a:ext cx="5257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dirty="0"/>
              <a:t>https://gist.github.com/fararoni/7786d007addba255086b2f3ab1c57f38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FE2B7E-D696-24B9-D7AA-A95625840034}"/>
              </a:ext>
            </a:extLst>
          </p:cNvPr>
          <p:cNvSpPr txBox="1"/>
          <p:nvPr/>
        </p:nvSpPr>
        <p:spPr>
          <a:xfrm>
            <a:off x="6515100" y="281530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https://gist.github.com/fararoni/2624459ec12eee9e80482aa11b75ec55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A85AC9B-4A8C-DE62-D630-AA8656B50B61}"/>
              </a:ext>
            </a:extLst>
          </p:cNvPr>
          <p:cNvSpPr txBox="1">
            <a:spLocks/>
          </p:cNvSpPr>
          <p:nvPr/>
        </p:nvSpPr>
        <p:spPr>
          <a:xfrm>
            <a:off x="6515100" y="2517476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Backend</a:t>
            </a:r>
            <a:r>
              <a:rPr lang="es-ES" b="0" dirty="0">
                <a:solidFill>
                  <a:schemeClr val="tx1"/>
                </a:solidFill>
              </a:rPr>
              <a:t> - usuario.controller.js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B1DCF0-86E9-8C77-3866-DCBD92F41791}"/>
              </a:ext>
            </a:extLst>
          </p:cNvPr>
          <p:cNvSpPr txBox="1"/>
          <p:nvPr/>
        </p:nvSpPr>
        <p:spPr>
          <a:xfrm>
            <a:off x="6515100" y="3365653"/>
            <a:ext cx="6305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https://gist.github.com/fararoni/a17eba18e7ef0bcde0a79b75ca8cbab7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FD5A48E1-57D6-CF07-CA54-89B35AB130AB}"/>
              </a:ext>
            </a:extLst>
          </p:cNvPr>
          <p:cNvSpPr txBox="1">
            <a:spLocks/>
          </p:cNvSpPr>
          <p:nvPr/>
        </p:nvSpPr>
        <p:spPr>
          <a:xfrm>
            <a:off x="6515100" y="306782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cap="none" baseline="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 err="1"/>
              <a:t>Frontend</a:t>
            </a:r>
            <a:r>
              <a:rPr lang="es-ES" dirty="0"/>
              <a:t> - </a:t>
            </a:r>
            <a:r>
              <a:rPr lang="es-ES" dirty="0" err="1"/>
              <a:t>src</a:t>
            </a:r>
            <a:r>
              <a:rPr lang="es-ES" dirty="0"/>
              <a:t>\</a:t>
            </a:r>
            <a:r>
              <a:rPr lang="es-ES" dirty="0" err="1"/>
              <a:t>environments</a:t>
            </a:r>
            <a:r>
              <a:rPr lang="es-ES" dirty="0"/>
              <a:t>\</a:t>
            </a:r>
            <a:r>
              <a:rPr lang="es-ES" dirty="0" err="1"/>
              <a:t>environment.development.ts</a:t>
            </a:r>
            <a:endParaRPr lang="es-419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751D46-C6E7-377A-2062-70904FF94E5C}"/>
              </a:ext>
            </a:extLst>
          </p:cNvPr>
          <p:cNvSpPr txBox="1"/>
          <p:nvPr/>
        </p:nvSpPr>
        <p:spPr>
          <a:xfrm>
            <a:off x="6515100" y="3916005"/>
            <a:ext cx="64484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https://gist.github.com/fararoni/5d44cdfdbb6f43664b9fadfed72d86ea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883AD542-760F-CF6C-8BEF-6D0DFF5C18DC}"/>
              </a:ext>
            </a:extLst>
          </p:cNvPr>
          <p:cNvSpPr txBox="1">
            <a:spLocks/>
          </p:cNvSpPr>
          <p:nvPr/>
        </p:nvSpPr>
        <p:spPr>
          <a:xfrm>
            <a:off x="6515100" y="3618180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cap="none" baseline="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 err="1"/>
              <a:t>Frontend</a:t>
            </a:r>
            <a:r>
              <a:rPr lang="es-ES" dirty="0"/>
              <a:t> - </a:t>
            </a:r>
            <a:r>
              <a:rPr lang="es-ES" dirty="0" err="1"/>
              <a:t>src</a:t>
            </a:r>
            <a:r>
              <a:rPr lang="es-ES" dirty="0"/>
              <a:t>\app\auth\services\usuario.service.ts</a:t>
            </a:r>
            <a:endParaRPr lang="es-419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059113-9693-26B1-5A17-0C79AFD9B6A8}"/>
              </a:ext>
            </a:extLst>
          </p:cNvPr>
          <p:cNvSpPr txBox="1"/>
          <p:nvPr/>
        </p:nvSpPr>
        <p:spPr>
          <a:xfrm>
            <a:off x="6515100" y="4466359"/>
            <a:ext cx="4680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https://gist.github.com/fararoni/7d2ced1e75f99d8ed690fbe6972da7cb</a:t>
            </a:r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BE99BDA1-5F92-E8A6-6870-2207C08240CE}"/>
              </a:ext>
            </a:extLst>
          </p:cNvPr>
          <p:cNvSpPr txBox="1">
            <a:spLocks/>
          </p:cNvSpPr>
          <p:nvPr/>
        </p:nvSpPr>
        <p:spPr>
          <a:xfrm>
            <a:off x="6515100" y="4168532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cap="none" baseline="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 err="1"/>
              <a:t>Frontend</a:t>
            </a:r>
            <a:r>
              <a:rPr lang="es-ES" dirty="0"/>
              <a:t> - </a:t>
            </a:r>
            <a:r>
              <a:rPr lang="es-ES" dirty="0" err="1"/>
              <a:t>src</a:t>
            </a:r>
            <a:r>
              <a:rPr lang="es-ES" dirty="0"/>
              <a:t>\app\auth\components\login\login.component.ts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65171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Registro de usuario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927" y="2033396"/>
            <a:ext cx="5113234" cy="1372017"/>
          </a:xfrm>
        </p:spPr>
        <p:txBody>
          <a:bodyPr/>
          <a:lstStyle/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crearUsuario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data: Registro)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.http.post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usuario/</a:t>
            </a:r>
            <a:r>
              <a:rPr lang="es-419" sz="10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data)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.pipe(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.almacenarLocalStorage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resp.token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resp.menu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429" y="1158622"/>
            <a:ext cx="9921549" cy="387798"/>
          </a:xfrm>
        </p:spPr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2.- Conectar el registro de usuarios, entre el cliente y el servidor</a:t>
            </a:r>
            <a:endParaRPr lang="es-419" dirty="0">
              <a:solidFill>
                <a:srgbClr val="00B0F0"/>
              </a:solidFill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84CA518-6156-0A67-BEB0-9361632E37E1}"/>
              </a:ext>
            </a:extLst>
          </p:cNvPr>
          <p:cNvSpPr txBox="1">
            <a:spLocks/>
          </p:cNvSpPr>
          <p:nvPr/>
        </p:nvSpPr>
        <p:spPr>
          <a:xfrm>
            <a:off x="854615" y="145651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2259B58-0254-24A6-B8B5-E0585E0D0B54}"/>
              </a:ext>
            </a:extLst>
          </p:cNvPr>
          <p:cNvSpPr txBox="1">
            <a:spLocks/>
          </p:cNvSpPr>
          <p:nvPr/>
        </p:nvSpPr>
        <p:spPr>
          <a:xfrm>
            <a:off x="6629062" y="144711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Server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37085" y="1809825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app\auth\services\usuario.service.ts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A5B52-ACAA-9E0C-FFBA-50E7F0631524}"/>
              </a:ext>
            </a:extLst>
          </p:cNvPr>
          <p:cNvSpPr txBox="1"/>
          <p:nvPr/>
        </p:nvSpPr>
        <p:spPr>
          <a:xfrm>
            <a:off x="6323924" y="1802564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C:\MEAN\DEV.SC\app.directorio\backend\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api\routes\auth.routes.js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48491-3068-7C49-DE6B-4E7BA430452E}"/>
              </a:ext>
            </a:extLst>
          </p:cNvPr>
          <p:cNvSpPr txBox="1"/>
          <p:nvPr/>
        </p:nvSpPr>
        <p:spPr>
          <a:xfrm>
            <a:off x="854615" y="3628984"/>
            <a:ext cx="50505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crearUsuario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.registroForm.invalid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.registroForm.value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.usuarioService.crearUsuario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.registroForm.value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.subscribe(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'Registrado'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'Ahora puede iniciar </a:t>
            </a:r>
            <a:r>
              <a:rPr lang="es-419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sesion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.router.navigateByUrl</a:t>
            </a:r>
            <a:r>
              <a:rPr lang="es-419" sz="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419" sz="7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7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es-419" sz="7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s-419" sz="7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login</a:t>
            </a:r>
            <a:r>
              <a:rPr lang="es-419" sz="7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err.error.msg,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endParaRPr lang="es-419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B8C148-82E0-E9AC-BFB8-738A38F4C5C8}"/>
              </a:ext>
            </a:extLst>
          </p:cNvPr>
          <p:cNvSpPr txBox="1"/>
          <p:nvPr/>
        </p:nvSpPr>
        <p:spPr>
          <a:xfrm>
            <a:off x="-1" y="3362726"/>
            <a:ext cx="5905161" cy="21544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n-US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app\auth\components\registro\registro.component.ts</a:t>
            </a:r>
            <a:endParaRPr lang="es-419" sz="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1DA30F8-8229-338D-C4FC-61EE10E643EB}"/>
              </a:ext>
            </a:extLst>
          </p:cNvPr>
          <p:cNvSpPr txBox="1"/>
          <p:nvPr/>
        </p:nvSpPr>
        <p:spPr>
          <a:xfrm>
            <a:off x="6323924" y="2213340"/>
            <a:ext cx="5419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 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usuario.controller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'/usuarios'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userController.readAllUsuarios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router.post</a:t>
            </a:r>
            <a:r>
              <a:rPr lang="es-419" sz="1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userController.readOneUsuario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router.post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(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'/usuario/</a:t>
            </a:r>
            <a:r>
              <a:rPr lang="es-419" sz="10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   ,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userController.createUsuario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'/usuario/:id'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userController.updateUsuario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  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auth.router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17A65D6-B0A6-FCFC-16A5-E3879A2A59BC}"/>
              </a:ext>
            </a:extLst>
          </p:cNvPr>
          <p:cNvSpPr txBox="1">
            <a:spLocks/>
          </p:cNvSpPr>
          <p:nvPr/>
        </p:nvSpPr>
        <p:spPr>
          <a:xfrm>
            <a:off x="6485508" y="4578559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Versiones actualizadas</a:t>
            </a:r>
            <a:endParaRPr lang="es-419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F5A15551-1F80-A472-B88F-A53C866F56B7}"/>
              </a:ext>
            </a:extLst>
          </p:cNvPr>
          <p:cNvSpPr txBox="1">
            <a:spLocks/>
          </p:cNvSpPr>
          <p:nvPr/>
        </p:nvSpPr>
        <p:spPr>
          <a:xfrm>
            <a:off x="6552184" y="4891736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Backend</a:t>
            </a:r>
            <a:r>
              <a:rPr lang="es-ES" b="0" dirty="0">
                <a:solidFill>
                  <a:schemeClr val="tx1"/>
                </a:solidFill>
              </a:rPr>
              <a:t> - auth.routes.js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29528A-88B1-4024-8260-8CB4D0F1BDF6}"/>
              </a:ext>
            </a:extLst>
          </p:cNvPr>
          <p:cNvSpPr txBox="1"/>
          <p:nvPr/>
        </p:nvSpPr>
        <p:spPr>
          <a:xfrm>
            <a:off x="6485508" y="5193920"/>
            <a:ext cx="4087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dirty="0"/>
              <a:t>https://gist.github.com/fararoni/a7152d8cc3facd8fa48c1daf90b42682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0A049D2F-1379-0A9D-1B63-A4EE33D4BCBC}"/>
              </a:ext>
            </a:extLst>
          </p:cNvPr>
          <p:cNvSpPr txBox="1">
            <a:spLocks/>
          </p:cNvSpPr>
          <p:nvPr/>
        </p:nvSpPr>
        <p:spPr>
          <a:xfrm>
            <a:off x="6552184" y="548681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Frontend</a:t>
            </a:r>
            <a:r>
              <a:rPr lang="es-ES" b="0" dirty="0">
                <a:solidFill>
                  <a:schemeClr val="tx1"/>
                </a:solidFill>
              </a:rPr>
              <a:t> - </a:t>
            </a:r>
            <a:r>
              <a:rPr lang="es-ES" b="0" dirty="0" err="1">
                <a:solidFill>
                  <a:schemeClr val="tx1"/>
                </a:solidFill>
              </a:rPr>
              <a:t>usuario.service.ts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AA850DE-91F8-183E-DFF6-BF4F81144A60}"/>
              </a:ext>
            </a:extLst>
          </p:cNvPr>
          <p:cNvSpPr txBox="1">
            <a:spLocks/>
          </p:cNvSpPr>
          <p:nvPr/>
        </p:nvSpPr>
        <p:spPr>
          <a:xfrm>
            <a:off x="6552184" y="602285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Frontend</a:t>
            </a:r>
            <a:r>
              <a:rPr lang="es-ES" b="0" dirty="0">
                <a:solidFill>
                  <a:schemeClr val="tx1"/>
                </a:solidFill>
              </a:rPr>
              <a:t> - </a:t>
            </a:r>
            <a:r>
              <a:rPr lang="es-ES" b="0" dirty="0" err="1">
                <a:solidFill>
                  <a:schemeClr val="tx1"/>
                </a:solidFill>
              </a:rPr>
              <a:t>registro.component.ts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60F2703-3363-04E2-624A-24CCF1B49BFB}"/>
              </a:ext>
            </a:extLst>
          </p:cNvPr>
          <p:cNvSpPr txBox="1"/>
          <p:nvPr/>
        </p:nvSpPr>
        <p:spPr>
          <a:xfrm>
            <a:off x="6485508" y="5763983"/>
            <a:ext cx="4087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https://gist.github.com/fararoni/92bc0398d78480904da5e5b97def3ca3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30F924-FA49-F7DC-DE5C-AF5D1FA222EE}"/>
              </a:ext>
            </a:extLst>
          </p:cNvPr>
          <p:cNvSpPr txBox="1"/>
          <p:nvPr/>
        </p:nvSpPr>
        <p:spPr>
          <a:xfrm>
            <a:off x="6485508" y="6287370"/>
            <a:ext cx="4087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https://gist.github.com/fararoni/3a25fa76f3261cac1ef055251b0693a1</a:t>
            </a:r>
          </a:p>
        </p:txBody>
      </p:sp>
    </p:spTree>
    <p:extLst>
      <p:ext uri="{BB962C8B-B14F-4D97-AF65-F5344CB8AC3E}">
        <p14:creationId xmlns:p14="http://schemas.microsoft.com/office/powerpoint/2010/main" val="144598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0EB1D16-7B39-F373-2053-73324326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16275"/>
            <a:ext cx="7237412" cy="1008063"/>
          </a:xfrm>
        </p:spPr>
        <p:txBody>
          <a:bodyPr/>
          <a:lstStyle/>
          <a:p>
            <a:r>
              <a:rPr lang="es-419" dirty="0"/>
              <a:t>VII. Configuración </a:t>
            </a:r>
            <a:r>
              <a:rPr lang="es-419" dirty="0" err="1"/>
              <a:t>Frontend</a:t>
            </a:r>
            <a:r>
              <a:rPr lang="es-419" dirty="0"/>
              <a:t>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439DA2-7760-4D25-571F-2C6C8873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1" y="3720129"/>
            <a:ext cx="1137051" cy="12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9E98-B2F8-DFB0-1DD3-021965F9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JSON Web Token (JWT)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D4714-45F5-24C1-66B3-84CEB63A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38250"/>
            <a:ext cx="4370613" cy="493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419" b="1" dirty="0">
                <a:solidFill>
                  <a:srgbClr val="D81379"/>
                </a:solidFill>
              </a:rPr>
              <a:t> Cabecera: </a:t>
            </a:r>
            <a:r>
              <a:rPr lang="es-419" dirty="0"/>
              <a:t>Contiene información sobre el token, como el algoritmo de firma utilizado.</a:t>
            </a:r>
          </a:p>
          <a:p>
            <a:pPr>
              <a:lnSpc>
                <a:spcPct val="110000"/>
              </a:lnSpc>
            </a:pPr>
            <a:r>
              <a:rPr lang="es-419" b="1" dirty="0">
                <a:solidFill>
                  <a:srgbClr val="D81379"/>
                </a:solidFill>
              </a:rPr>
              <a:t>Carga útil: </a:t>
            </a:r>
            <a:r>
              <a:rPr lang="es-419" dirty="0"/>
              <a:t>Contiene los datos del token, como el nombre de usuario, el rol del usuario, o la fecha de expiración.</a:t>
            </a:r>
          </a:p>
          <a:p>
            <a:pPr>
              <a:lnSpc>
                <a:spcPct val="110000"/>
              </a:lnSpc>
            </a:pPr>
            <a:r>
              <a:rPr lang="es-419" b="1" dirty="0">
                <a:solidFill>
                  <a:srgbClr val="D81379"/>
                </a:solidFill>
              </a:rPr>
              <a:t>Firma</a:t>
            </a:r>
            <a:r>
              <a:rPr lang="es-419" dirty="0"/>
              <a:t>: Se utiliza para verificar la autenticidad del token.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466F53-7B36-D912-204D-68B18219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21" y="1580814"/>
            <a:ext cx="6273936" cy="40239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D9DC2C-020F-EA65-8BB0-D8F948853FB6}"/>
              </a:ext>
            </a:extLst>
          </p:cNvPr>
          <p:cNvSpPr txBox="1"/>
          <p:nvPr/>
        </p:nvSpPr>
        <p:spPr>
          <a:xfrm>
            <a:off x="7903029" y="6407953"/>
            <a:ext cx="39841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800" dirty="0"/>
              <a:t>Imagen: https://miro.medium.co/v2/resize:fit:1200/1*u3a-5xZDeudKrFGcxHzLew.png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EA99BA-C64B-6884-7FEF-1B83346C263F}"/>
              </a:ext>
            </a:extLst>
          </p:cNvPr>
          <p:cNvSpPr txBox="1"/>
          <p:nvPr/>
        </p:nvSpPr>
        <p:spPr>
          <a:xfrm>
            <a:off x="3539218" y="3832162"/>
            <a:ext cx="707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6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96A3-B3C5-C77E-1BE4-8024D11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https://jwt.io/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B93452-7A9D-2307-92EC-8094CA44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1" y="1071798"/>
            <a:ext cx="7579680" cy="5475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3FD6ED-1DE5-8D9F-99E4-EEB8F132DE09}"/>
              </a:ext>
            </a:extLst>
          </p:cNvPr>
          <p:cNvSpPr txBox="1"/>
          <p:nvPr/>
        </p:nvSpPr>
        <p:spPr>
          <a:xfrm>
            <a:off x="567522" y="3648337"/>
            <a:ext cx="246868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Observa las partes del token separadas por un punto</a:t>
            </a:r>
            <a:endParaRPr lang="es-419" sz="1400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460986-F125-3AEC-39EB-0D871E413D1A}"/>
              </a:ext>
            </a:extLst>
          </p:cNvPr>
          <p:cNvSpPr/>
          <p:nvPr/>
        </p:nvSpPr>
        <p:spPr>
          <a:xfrm>
            <a:off x="3926672" y="2553206"/>
            <a:ext cx="189035" cy="18903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BC964AC-349D-9AEA-E94F-C072286F5EEA}"/>
              </a:ext>
            </a:extLst>
          </p:cNvPr>
          <p:cNvSpPr/>
          <p:nvPr/>
        </p:nvSpPr>
        <p:spPr>
          <a:xfrm>
            <a:off x="3685372" y="2934206"/>
            <a:ext cx="189035" cy="18903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F4FA639C-3147-B5C0-AE05-4E0DF6ED236F}"/>
              </a:ext>
            </a:extLst>
          </p:cNvPr>
          <p:cNvCxnSpPr>
            <a:cxnSpLocks/>
            <a:endCxn id="9" idx="7"/>
          </p:cNvCxnSpPr>
          <p:nvPr/>
        </p:nvCxnSpPr>
        <p:spPr>
          <a:xfrm flipV="1">
            <a:off x="1804307" y="2580890"/>
            <a:ext cx="2283716" cy="1049862"/>
          </a:xfrm>
          <a:prstGeom prst="bentConnector4">
            <a:avLst>
              <a:gd name="adj1" fmla="val -246"/>
              <a:gd name="adj2" fmla="val 12925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EF6E2213-B103-DDE7-DD44-785180FEC8D2}"/>
              </a:ext>
            </a:extLst>
          </p:cNvPr>
          <p:cNvCxnSpPr>
            <a:stCxn id="8" idx="3"/>
          </p:cNvCxnSpPr>
          <p:nvPr/>
        </p:nvCxnSpPr>
        <p:spPr>
          <a:xfrm flipV="1">
            <a:off x="3036207" y="3123241"/>
            <a:ext cx="743682" cy="786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A7C7384-1CFA-B5EB-3F6B-673B2AE80F9B}"/>
              </a:ext>
            </a:extLst>
          </p:cNvPr>
          <p:cNvSpPr txBox="1"/>
          <p:nvPr/>
        </p:nvSpPr>
        <p:spPr>
          <a:xfrm>
            <a:off x="8973034" y="1877602"/>
            <a:ext cx="2333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200" dirty="0"/>
              <a:t>https://www.base64decode.org/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22C511B-DF76-C61F-F83D-C01C42D4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33" y="2409082"/>
            <a:ext cx="2829320" cy="924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0B4A33A-9323-F071-0A24-90E2C76EC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402" y="3648337"/>
            <a:ext cx="2160969" cy="3622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9D62B2E7-6A29-2FCC-C6ED-BB331D658CC3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rot="16200000" flipH="1">
            <a:off x="10136522" y="2157910"/>
            <a:ext cx="254481" cy="247861"/>
          </a:xfrm>
          <a:prstGeom prst="bentConnector3">
            <a:avLst/>
          </a:prstGeom>
          <a:ln>
            <a:solidFill>
              <a:srgbClr val="D81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1D2E719-1C32-FC02-767D-F0DD1D777DE7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16200000" flipH="1">
            <a:off x="10344190" y="3376639"/>
            <a:ext cx="315201" cy="228194"/>
          </a:xfrm>
          <a:prstGeom prst="bentConnector3">
            <a:avLst/>
          </a:prstGeom>
          <a:ln>
            <a:solidFill>
              <a:srgbClr val="D81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16CC109-0675-C8B6-77CF-4C176E1A30FD}"/>
              </a:ext>
            </a:extLst>
          </p:cNvPr>
          <p:cNvCxnSpPr>
            <a:cxnSpLocks/>
          </p:cNvCxnSpPr>
          <p:nvPr/>
        </p:nvCxnSpPr>
        <p:spPr>
          <a:xfrm>
            <a:off x="1203960" y="2480682"/>
            <a:ext cx="2722712" cy="0"/>
          </a:xfrm>
          <a:prstGeom prst="line">
            <a:avLst/>
          </a:prstGeom>
          <a:ln>
            <a:solidFill>
              <a:srgbClr val="D81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F9D7C35-979C-E026-D0AC-B80C70F0D5E4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2270760" y="1877602"/>
            <a:ext cx="7869072" cy="599555"/>
          </a:xfrm>
          <a:prstGeom prst="bentConnector4">
            <a:avLst>
              <a:gd name="adj1" fmla="val -215"/>
              <a:gd name="adj2" fmla="val 138128"/>
            </a:avLst>
          </a:prstGeom>
          <a:ln>
            <a:solidFill>
              <a:srgbClr val="D81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68B046-67B8-7FF3-3ECC-46724A356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419" sz="2400" dirty="0"/>
              <a:t>C:\MEAN\SC&gt;mkdir </a:t>
            </a:r>
            <a:r>
              <a:rPr lang="es-419" sz="2400" dirty="0" err="1"/>
              <a:t>jwt.test</a:t>
            </a:r>
            <a:endParaRPr lang="es-419" sz="2400" dirty="0"/>
          </a:p>
          <a:p>
            <a:r>
              <a:rPr lang="es-419" sz="2400" dirty="0"/>
              <a:t>C:\MEAN\SC&gt;cd </a:t>
            </a:r>
            <a:r>
              <a:rPr lang="es-419" sz="2400" dirty="0" err="1"/>
              <a:t>jwt.test</a:t>
            </a:r>
            <a:endParaRPr lang="es-419" sz="2400" dirty="0"/>
          </a:p>
          <a:p>
            <a:r>
              <a:rPr lang="en-US" sz="2400" dirty="0"/>
              <a:t>C:\MEAN\SC\jwt.test&gt;npm </a:t>
            </a:r>
            <a:r>
              <a:rPr lang="en-US" sz="2400" dirty="0" err="1"/>
              <a:t>init</a:t>
            </a:r>
            <a:r>
              <a:rPr lang="en-US" sz="2400" dirty="0"/>
              <a:t> –y</a:t>
            </a:r>
          </a:p>
          <a:p>
            <a:r>
              <a:rPr lang="en-US" sz="2400" dirty="0"/>
              <a:t>C:\MEAN\SC\jwt.test&gt;npm install express</a:t>
            </a:r>
          </a:p>
          <a:p>
            <a:r>
              <a:rPr lang="es-419" sz="2400" dirty="0">
                <a:solidFill>
                  <a:srgbClr val="D81379"/>
                </a:solidFill>
              </a:rPr>
              <a:t>C:\MEAN\SC\jwt.test&gt;npm </a:t>
            </a:r>
            <a:r>
              <a:rPr lang="es-419" sz="2400" dirty="0" err="1">
                <a:solidFill>
                  <a:srgbClr val="D81379"/>
                </a:solidFill>
              </a:rPr>
              <a:t>install</a:t>
            </a:r>
            <a:r>
              <a:rPr lang="es-419" sz="2400" dirty="0">
                <a:solidFill>
                  <a:srgbClr val="D81379"/>
                </a:solidFill>
              </a:rPr>
              <a:t> </a:t>
            </a:r>
            <a:r>
              <a:rPr lang="es-419" sz="2400" dirty="0" err="1">
                <a:solidFill>
                  <a:srgbClr val="D81379"/>
                </a:solidFill>
              </a:rPr>
              <a:t>jsonwebtoken</a:t>
            </a:r>
            <a:endParaRPr lang="en-US" sz="2400" dirty="0">
              <a:solidFill>
                <a:srgbClr val="D81379"/>
              </a:solidFill>
            </a:endParaRPr>
          </a:p>
          <a:p>
            <a:r>
              <a:rPr lang="en-US" sz="2400" dirty="0"/>
              <a:t>C:\MEAN\SC\jwt.test&gt;npm install </a:t>
            </a:r>
          </a:p>
          <a:p>
            <a:r>
              <a:rPr lang="en-US" sz="2400" dirty="0"/>
              <a:t>C:\MEAN\SC\jwt.test&gt;npm install -g </a:t>
            </a:r>
            <a:r>
              <a:rPr lang="en-US" sz="2400" dirty="0" err="1"/>
              <a:t>nodemon</a:t>
            </a:r>
            <a:endParaRPr lang="es-419" sz="2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Crear un proyecto </a:t>
            </a:r>
            <a:r>
              <a:rPr lang="es-ES" dirty="0" err="1"/>
              <a:t>ExpresJS</a:t>
            </a:r>
            <a:r>
              <a:rPr lang="es-ES" dirty="0"/>
              <a:t> con JWT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Ejecutar los siguientes comandos en una consola CMD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335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En visual estudio </a:t>
            </a:r>
            <a:r>
              <a:rPr lang="es-ES" dirty="0" err="1"/>
              <a:t>code</a:t>
            </a:r>
            <a:r>
              <a:rPr lang="es-ES" dirty="0"/>
              <a:t>, editar el archivo </a:t>
            </a:r>
            <a:r>
              <a:rPr lang="es-ES" dirty="0" err="1"/>
              <a:t>package.json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5970484" cy="387798"/>
          </a:xfrm>
        </p:spPr>
        <p:txBody>
          <a:bodyPr/>
          <a:lstStyle/>
          <a:p>
            <a:r>
              <a:rPr lang="es-ES" dirty="0"/>
              <a:t>Agregar el  siguiente script de inicio de la aplicación, a partir de la línea 6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3CACC-6A64-5174-3A8A-2CACC45DD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98" y="2655780"/>
            <a:ext cx="5970484" cy="1524457"/>
          </a:xfr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app.js"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app.js"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"echo \"Error: no test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&amp;&amp;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C052A1-2AFB-8868-8510-B4CCEAEA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98" y="1629941"/>
            <a:ext cx="4565760" cy="3576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35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En visual estudio </a:t>
            </a:r>
            <a:r>
              <a:rPr lang="es-ES" dirty="0" err="1"/>
              <a:t>code</a:t>
            </a:r>
            <a:r>
              <a:rPr lang="es-ES" dirty="0"/>
              <a:t>, editar el archivo </a:t>
            </a:r>
            <a:r>
              <a:rPr lang="es-ES" dirty="0" err="1"/>
              <a:t>package.json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6883399" cy="387798"/>
          </a:xfrm>
        </p:spPr>
        <p:txBody>
          <a:bodyPr/>
          <a:lstStyle/>
          <a:p>
            <a:r>
              <a:rPr lang="es-ES" dirty="0"/>
              <a:t>Agregar el script app.js en </a:t>
            </a:r>
            <a:r>
              <a:rPr lang="en-US" dirty="0"/>
              <a:t>C:\MEAN\SC\jwt.test\app.js</a:t>
            </a:r>
            <a:r>
              <a:rPr lang="es-ES" dirty="0"/>
              <a:t> y agregar el siguiente código.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3CACC-6A64-5174-3A8A-2CACC45DD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8829" y="2039720"/>
            <a:ext cx="5970484" cy="2485446"/>
          </a:xfr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</a:p>
          <a:p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'Iniciando app'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()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  <a:endParaRPr lang="es-419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8F931DBC-1568-F7F5-5841-99962BB5F0A9}"/>
              </a:ext>
            </a:extLst>
          </p:cNvPr>
          <p:cNvSpPr txBox="1">
            <a:spLocks/>
          </p:cNvSpPr>
          <p:nvPr/>
        </p:nvSpPr>
        <p:spPr>
          <a:xfrm>
            <a:off x="711882" y="4701911"/>
            <a:ext cx="6883399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Regresar a la consola CMD y ejecutar el siguiente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99DC8B-414B-347E-5E5C-BABBCB69731F}"/>
              </a:ext>
            </a:extLst>
          </p:cNvPr>
          <p:cNvSpPr txBox="1"/>
          <p:nvPr/>
        </p:nvSpPr>
        <p:spPr>
          <a:xfrm>
            <a:off x="968828" y="5098354"/>
            <a:ext cx="5970484" cy="394735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baseline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>
                <a:solidFill>
                  <a:schemeClr val="bg1"/>
                </a:solidFill>
              </a:rPr>
              <a:t>C:\MEAN\SC\jwt.test&gt;</a:t>
            </a:r>
            <a:r>
              <a:rPr lang="es-419" dirty="0">
                <a:solidFill>
                  <a:srgbClr val="D81379"/>
                </a:solidFill>
              </a:rPr>
              <a:t>npm </a:t>
            </a:r>
            <a:r>
              <a:rPr lang="es-419" dirty="0" err="1">
                <a:solidFill>
                  <a:srgbClr val="D81379"/>
                </a:solidFill>
              </a:rPr>
              <a:t>start</a:t>
            </a:r>
            <a:endParaRPr lang="es-419" dirty="0">
              <a:solidFill>
                <a:srgbClr val="D81379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AC3388-0870-622E-978F-13F4A3A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71" y="4617444"/>
            <a:ext cx="3581900" cy="1848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C049BBC-E141-46DB-4763-30164F182C1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5634283" y="3812876"/>
            <a:ext cx="326775" cy="368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En visual estudio </a:t>
            </a:r>
            <a:r>
              <a:rPr lang="es-ES" dirty="0" err="1"/>
              <a:t>code</a:t>
            </a:r>
            <a:r>
              <a:rPr lang="es-ES" dirty="0"/>
              <a:t>, editar el archivo </a:t>
            </a:r>
            <a:r>
              <a:rPr lang="es-ES" dirty="0" err="1"/>
              <a:t>package.json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6883399" cy="387798"/>
          </a:xfrm>
        </p:spPr>
        <p:txBody>
          <a:bodyPr/>
          <a:lstStyle/>
          <a:p>
            <a:r>
              <a:rPr lang="es-ES" dirty="0"/>
              <a:t>Agregar </a:t>
            </a:r>
            <a:r>
              <a:rPr lang="es-ES" dirty="0" err="1"/>
              <a:t>elscrip</a:t>
            </a:r>
            <a:r>
              <a:rPr lang="es-ES" dirty="0"/>
              <a:t> app.js en </a:t>
            </a:r>
            <a:r>
              <a:rPr lang="en-US" dirty="0"/>
              <a:t>C:\MEAN\SC\jwt.test\app.js</a:t>
            </a:r>
            <a:r>
              <a:rPr lang="es-ES" dirty="0"/>
              <a:t> y agregar el siguiente código.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3CACC-6A64-5174-3A8A-2CACC45DD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8829" y="2039720"/>
            <a:ext cx="5970484" cy="2392470"/>
          </a:xfr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</a:p>
          <a:p>
            <a:endParaRPr lang="es-419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8F931DBC-1568-F7F5-5841-99962BB5F0A9}"/>
              </a:ext>
            </a:extLst>
          </p:cNvPr>
          <p:cNvSpPr txBox="1">
            <a:spLocks/>
          </p:cNvSpPr>
          <p:nvPr/>
        </p:nvSpPr>
        <p:spPr>
          <a:xfrm>
            <a:off x="711883" y="4423545"/>
            <a:ext cx="6883399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Regresar a la consola CMD y ejecutar el siguiente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99DC8B-414B-347E-5E5C-BABBCB69731F}"/>
              </a:ext>
            </a:extLst>
          </p:cNvPr>
          <p:cNvSpPr txBox="1"/>
          <p:nvPr/>
        </p:nvSpPr>
        <p:spPr>
          <a:xfrm>
            <a:off x="968829" y="4819988"/>
            <a:ext cx="5970484" cy="394735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baseline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>
                <a:solidFill>
                  <a:schemeClr val="bg1"/>
                </a:solidFill>
              </a:rPr>
              <a:t>C:\MEAN\SC\jwt.test&gt;</a:t>
            </a:r>
            <a:r>
              <a:rPr lang="es-419" dirty="0">
                <a:solidFill>
                  <a:srgbClr val="D81379"/>
                </a:solidFill>
              </a:rPr>
              <a:t>npm </a:t>
            </a:r>
            <a:r>
              <a:rPr lang="es-419" dirty="0" err="1">
                <a:solidFill>
                  <a:srgbClr val="D81379"/>
                </a:solidFill>
              </a:rPr>
              <a:t>start</a:t>
            </a:r>
            <a:endParaRPr lang="es-419" dirty="0">
              <a:solidFill>
                <a:srgbClr val="D81379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AC3388-0870-622E-978F-13F4A3A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71" y="4617444"/>
            <a:ext cx="3581900" cy="1848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C049BBC-E141-46DB-4763-30164F182C12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5634284" y="3534510"/>
            <a:ext cx="326775" cy="368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D03752-4AE6-5D27-4FBC-656C87DE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18" y="1071798"/>
            <a:ext cx="5077534" cy="5725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8B0E71-F1E6-05FE-47AF-0714947EA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8974" y="2312865"/>
            <a:ext cx="3879520" cy="3163423"/>
          </a:xfrm>
        </p:spPr>
        <p:txBody>
          <a:bodyPr/>
          <a:lstStyle/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mensaje: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ExpressJS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 JWT"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id: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987654321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"usuario@gmail.com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usuario 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Crear las siguientes rutas: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3835400" cy="387798"/>
          </a:xfrm>
        </p:spPr>
        <p:txBody>
          <a:bodyPr/>
          <a:lstStyle/>
          <a:p>
            <a:r>
              <a:rPr lang="es-ES" dirty="0"/>
              <a:t>Ubicarlas en las dos rutas a partir de la línea 6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116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ersonalizado 1">
      <a:majorFont>
        <a:latin typeface="Adobe Gothic Std B"/>
        <a:ea typeface=""/>
        <a:cs typeface=""/>
      </a:majorFont>
      <a:minorFont>
        <a:latin typeface="Adobe Gothic Std 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080061e-6b2b-4e70-8ca7-c0b47c0f5e87" xsi:nil="true"/>
    <_ip_UnifiedCompliancePolicyProperties xmlns="http://schemas.microsoft.com/sharepoint/v3" xsi:nil="true"/>
    <lcf76f155ced4ddcb4097134ff3c332f xmlns="76b5f3e4-471b-43d8-b987-477a55fdf64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9F5C9D3D5944CB4ECC5F9D472673D" ma:contentTypeVersion="19" ma:contentTypeDescription="Crear nuevo documento." ma:contentTypeScope="" ma:versionID="6d0581db0cc74f256c306961059a72ab">
  <xsd:schema xmlns:xsd="http://www.w3.org/2001/XMLSchema" xmlns:xs="http://www.w3.org/2001/XMLSchema" xmlns:p="http://schemas.microsoft.com/office/2006/metadata/properties" xmlns:ns1="http://schemas.microsoft.com/sharepoint/v3" xmlns:ns2="9080061e-6b2b-4e70-8ca7-c0b47c0f5e87" xmlns:ns3="76b5f3e4-471b-43d8-b987-477a55fdf64e" targetNamespace="http://schemas.microsoft.com/office/2006/metadata/properties" ma:root="true" ma:fieldsID="98f195a5aeeb56c3cb0520c3ec4adf93" ns1:_="" ns2:_="" ns3:_="">
    <xsd:import namespace="http://schemas.microsoft.com/sharepoint/v3"/>
    <xsd:import namespace="9080061e-6b2b-4e70-8ca7-c0b47c0f5e87"/>
    <xsd:import namespace="76b5f3e4-471b-43d8-b987-477a55fdf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0061e-6b2b-4e70-8ca7-c0b47c0f5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d6be2f2-73fe-40e7-b06f-0baae0943de6}" ma:internalName="TaxCatchAll" ma:showField="CatchAllData" ma:web="9080061e-6b2b-4e70-8ca7-c0b47c0f5e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f3e4-471b-43d8-b987-477a55fd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9362a1d3-2c9e-4223-8654-aecbf2f65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6FA67-F99A-4C50-B55F-7B1EC68406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C2C156-6EF1-4C86-B2C5-65C8E3502F87}">
  <ds:schemaRefs>
    <ds:schemaRef ds:uri="76b5f3e4-471b-43d8-b987-477a55fdf64e"/>
    <ds:schemaRef ds:uri="9080061e-6b2b-4e70-8ca7-c0b47c0f5e8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A9CF4EA-2D67-4602-9B75-1385B3854A31}">
  <ds:schemaRefs>
    <ds:schemaRef ds:uri="76b5f3e4-471b-43d8-b987-477a55fdf64e"/>
    <ds:schemaRef ds:uri="9080061e-6b2b-4e70-8ca7-c0b47c0f5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3389</Words>
  <Application>Microsoft Office PowerPoint</Application>
  <PresentationFormat>Panorámica</PresentationFormat>
  <Paragraphs>418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Adobe Gothic Std B</vt:lpstr>
      <vt:lpstr>Arial</vt:lpstr>
      <vt:lpstr>Calibri</vt:lpstr>
      <vt:lpstr>Consolas</vt:lpstr>
      <vt:lpstr>Courier New</vt:lpstr>
      <vt:lpstr>IBMPlexMono,  Courier New</vt:lpstr>
      <vt:lpstr>Inter</vt:lpstr>
      <vt:lpstr>Office Theme</vt:lpstr>
      <vt:lpstr>Arquitectura MEAN stack</vt:lpstr>
      <vt:lpstr>JSON Web Token (JWT) </vt:lpstr>
      <vt:lpstr>JSON Web Token (JWT) </vt:lpstr>
      <vt:lpstr>https://jwt.io/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Hacer un ejercicio mínimo de Json Web Token</vt:lpstr>
      <vt:lpstr>Ejercicio.  Hacer un ejercicio mínimo de Json Web Token</vt:lpstr>
      <vt:lpstr>Ejercicio.  Hacer un ejercicio mínimo de Json Web Token</vt:lpstr>
      <vt:lpstr>Cómo funciona JWT</vt:lpstr>
      <vt:lpstr>Login de autenticación</vt:lpstr>
      <vt:lpstr>Login de autenticación</vt:lpstr>
      <vt:lpstr>Login de autenticación</vt:lpstr>
      <vt:lpstr>Registro de usuario</vt:lpstr>
      <vt:lpstr>Arquitectura MEAN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Isai Fararoni Ramírez</cp:lastModifiedBy>
  <cp:revision>445</cp:revision>
  <dcterms:created xsi:type="dcterms:W3CDTF">2017-06-08T09:33:15Z</dcterms:created>
  <dcterms:modified xsi:type="dcterms:W3CDTF">2023-10-13T23:09:07Z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0x01010093A9F5C9D3D5944CB4ECC5F9D472673D</vt:lpwstr>
  </property>
  <property fmtid="{D5CDD505-2E9C-101B-9397-08002B2CF9AE}" pid="3" name="MediaServiceImageTags">
    <vt:lpwstr/>
  </property>
</Properties>
</file>