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72" r:id="rId5"/>
    <p:sldId id="408" r:id="rId6"/>
    <p:sldId id="413" r:id="rId7"/>
    <p:sldId id="414" r:id="rId8"/>
    <p:sldId id="415" r:id="rId9"/>
    <p:sldId id="416" r:id="rId10"/>
    <p:sldId id="412" r:id="rId11"/>
    <p:sldId id="417" r:id="rId12"/>
    <p:sldId id="418" r:id="rId13"/>
    <p:sldId id="419" r:id="rId14"/>
    <p:sldId id="409" r:id="rId15"/>
    <p:sldId id="420" r:id="rId16"/>
    <p:sldId id="421" r:id="rId17"/>
    <p:sldId id="422" r:id="rId18"/>
    <p:sldId id="423" r:id="rId19"/>
    <p:sldId id="410" r:id="rId20"/>
    <p:sldId id="424" r:id="rId21"/>
    <p:sldId id="426" r:id="rId22"/>
    <p:sldId id="425" r:id="rId23"/>
    <p:sldId id="427" r:id="rId24"/>
    <p:sldId id="411" r:id="rId25"/>
    <p:sldId id="428" r:id="rId26"/>
    <p:sldId id="429" r:id="rId27"/>
    <p:sldId id="430" r:id="rId28"/>
    <p:sldId id="431" r:id="rId29"/>
    <p:sldId id="432" r:id="rId30"/>
    <p:sldId id="34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FFF"/>
    <a:srgbClr val="F0F5D0"/>
    <a:srgbClr val="FFFFF3"/>
    <a:srgbClr val="FFF3CD"/>
    <a:srgbClr val="00684A"/>
    <a:srgbClr val="509446"/>
    <a:srgbClr val="AA286F"/>
    <a:srgbClr val="1485CB"/>
    <a:srgbClr val="262A4B"/>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85800" autoAdjust="0"/>
  </p:normalViewPr>
  <p:slideViewPr>
    <p:cSldViewPr snapToGrid="0">
      <p:cViewPr varScale="1">
        <p:scale>
          <a:sx n="61" d="100"/>
          <a:sy n="61" d="100"/>
        </p:scale>
        <p:origin x="42" y="7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stretch>
            <a:fillRect/>
          </a:stretch>
        </p:blipFill>
        <p:spPr>
          <a:xfrm>
            <a:off x="4634572" y="0"/>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29087" y="0"/>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0C344C">
                  <a:alpha val="90000"/>
                </a:srgbClr>
              </a:gs>
              <a:gs pos="100000">
                <a:srgbClr val="0C344C">
                  <a:alpha val="38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95496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1403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0187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AA286F"/>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chemeClr val="accent3"/>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chemeClr val="accent3"/>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339782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18269-CD32-429B-80E4-27A96AE6C0EC}"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46331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D18269-CD32-429B-80E4-27A96AE6C0EC}"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79062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18269-CD32-429B-80E4-27A96AE6C0EC}"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96599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81036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VII. Configuración </a:t>
            </a:r>
            <a:r>
              <a:rPr lang="es-419" dirty="0" err="1"/>
              <a:t>Frontend</a:t>
            </a:r>
            <a:r>
              <a:rPr lang="es-419" dirty="0"/>
              <a:t> </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5" name="Picture 4">
            <a:extLst>
              <a:ext uri="{FF2B5EF4-FFF2-40B4-BE49-F238E27FC236}">
                <a16:creationId xmlns:a16="http://schemas.microsoft.com/office/drawing/2014/main" id="{71705026-8ADA-0778-251D-694C41BA807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3041" y="3720129"/>
            <a:ext cx="1137051" cy="122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7149F-95AC-C15B-255A-7074357E2FF7}"/>
              </a:ext>
            </a:extLst>
          </p:cNvPr>
          <p:cNvSpPr>
            <a:spLocks noGrp="1"/>
          </p:cNvSpPr>
          <p:nvPr>
            <p:ph type="title"/>
          </p:nvPr>
        </p:nvSpPr>
        <p:spPr/>
        <p:txBody>
          <a:bodyPr/>
          <a:lstStyle/>
          <a:p>
            <a:r>
              <a:rPr lang="es-419" dirty="0"/>
              <a:t>Creación de navegaciones</a:t>
            </a:r>
          </a:p>
        </p:txBody>
      </p:sp>
      <p:sp>
        <p:nvSpPr>
          <p:cNvPr id="3" name="Marcador de contenido 2">
            <a:extLst>
              <a:ext uri="{FF2B5EF4-FFF2-40B4-BE49-F238E27FC236}">
                <a16:creationId xmlns:a16="http://schemas.microsoft.com/office/drawing/2014/main" id="{61591EE4-EBF3-4CD1-B3FE-6504A824F362}"/>
              </a:ext>
            </a:extLst>
          </p:cNvPr>
          <p:cNvSpPr>
            <a:spLocks noGrp="1"/>
          </p:cNvSpPr>
          <p:nvPr>
            <p:ph idx="1"/>
          </p:nvPr>
        </p:nvSpPr>
        <p:spPr>
          <a:xfrm>
            <a:off x="838200" y="1238251"/>
            <a:ext cx="10515600" cy="387798"/>
          </a:xfrm>
        </p:spPr>
        <p:txBody>
          <a:bodyPr>
            <a:normAutofit fontScale="92500" lnSpcReduction="10000"/>
          </a:bodyPr>
          <a:lstStyle/>
          <a:p>
            <a:r>
              <a:rPr lang="es-419" sz="2400" dirty="0"/>
              <a:t>En Angular, la navegación se configura utilizando el enrutador de Angular.</a:t>
            </a:r>
          </a:p>
        </p:txBody>
      </p:sp>
      <p:sp>
        <p:nvSpPr>
          <p:cNvPr id="5" name="CuadroTexto 4">
            <a:extLst>
              <a:ext uri="{FF2B5EF4-FFF2-40B4-BE49-F238E27FC236}">
                <a16:creationId xmlns:a16="http://schemas.microsoft.com/office/drawing/2014/main" id="{DB9E94D2-8163-4F90-C428-6740F4F210AC}"/>
              </a:ext>
            </a:extLst>
          </p:cNvPr>
          <p:cNvSpPr txBox="1"/>
          <p:nvPr/>
        </p:nvSpPr>
        <p:spPr>
          <a:xfrm>
            <a:off x="838199" y="1757184"/>
            <a:ext cx="10145111" cy="646331"/>
          </a:xfrm>
          <a:prstGeom prst="rect">
            <a:avLst/>
          </a:prstGeom>
          <a:noFill/>
        </p:spPr>
        <p:txBody>
          <a:bodyPr wrap="square">
            <a:spAutoFit/>
          </a:bodyPr>
          <a:lstStyle/>
          <a:p>
            <a:r>
              <a:rPr lang="es-419" b="1" dirty="0"/>
              <a:t>6. Recuperar Parámetros de la Ruta:</a:t>
            </a:r>
          </a:p>
          <a:p>
            <a:r>
              <a:rPr lang="es-419" dirty="0"/>
              <a:t>Para recuperar parámetros de la ruta, puedes usar el servicio </a:t>
            </a:r>
            <a:r>
              <a:rPr lang="es-419" dirty="0" err="1"/>
              <a:t>ActivatedRoute</a:t>
            </a:r>
            <a:r>
              <a:rPr lang="es-419" dirty="0"/>
              <a:t>:</a:t>
            </a:r>
          </a:p>
        </p:txBody>
      </p:sp>
      <p:sp>
        <p:nvSpPr>
          <p:cNvPr id="7" name="CuadroTexto 6">
            <a:extLst>
              <a:ext uri="{FF2B5EF4-FFF2-40B4-BE49-F238E27FC236}">
                <a16:creationId xmlns:a16="http://schemas.microsoft.com/office/drawing/2014/main" id="{2B437055-CFEA-997E-6E2D-4ECBBEB90915}"/>
              </a:ext>
            </a:extLst>
          </p:cNvPr>
          <p:cNvSpPr txBox="1"/>
          <p:nvPr/>
        </p:nvSpPr>
        <p:spPr>
          <a:xfrm>
            <a:off x="1606768" y="2957513"/>
            <a:ext cx="8978463" cy="2862322"/>
          </a:xfrm>
          <a:prstGeom prst="rect">
            <a:avLst/>
          </a:prstGeom>
          <a:solidFill>
            <a:srgbClr val="F7FFFF"/>
          </a:solidFill>
          <a:ln>
            <a:solidFill>
              <a:schemeClr val="accent1"/>
            </a:solidFill>
          </a:ln>
        </p:spPr>
        <p:txBody>
          <a:bodyPr wrap="square">
            <a:spAutoFit/>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ActivatedRoute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8000"/>
                </a:solidFill>
                <a:effectLst/>
                <a:latin typeface="Consolas" panose="020B0609020204030204" pitchFamily="49" charset="0"/>
              </a:rPr>
              <a:t>// ...</a:t>
            </a:r>
            <a:endParaRPr lang="es-419" b="0" dirty="0">
              <a:solidFill>
                <a:srgbClr val="000000"/>
              </a:solidFill>
              <a:effectLst/>
              <a:latin typeface="Consolas" panose="020B0609020204030204" pitchFamily="49" charset="0"/>
            </a:endParaRP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constructor(</a:t>
            </a:r>
            <a:r>
              <a:rPr lang="es-419" b="0" dirty="0" err="1">
                <a:solidFill>
                  <a:srgbClr val="000000"/>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ActivatedRoute</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.route.params.subscribe</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params</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=&gt;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id = </a:t>
            </a:r>
            <a:r>
              <a:rPr lang="es-419" b="0" dirty="0" err="1">
                <a:solidFill>
                  <a:srgbClr val="000000"/>
                </a:solidFill>
                <a:effectLst/>
                <a:latin typeface="Consolas" panose="020B0609020204030204" pitchFamily="49" charset="0"/>
              </a:rPr>
              <a:t>params</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'id'</a:t>
            </a:r>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Recuperar el parámetro 'id' de la URL</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Realizar acciones basadas en el parámetro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96417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0EE91-0A59-651C-6928-571FBF59C88F}"/>
              </a:ext>
            </a:extLst>
          </p:cNvPr>
          <p:cNvSpPr>
            <a:spLocks noGrp="1"/>
          </p:cNvSpPr>
          <p:nvPr>
            <p:ph type="title"/>
          </p:nvPr>
        </p:nvSpPr>
        <p:spPr/>
        <p:txBody>
          <a:bodyPr/>
          <a:lstStyle/>
          <a:p>
            <a:r>
              <a:rPr lang="es-419" dirty="0"/>
              <a:t>Trabajar con formularios basados en plantillas</a:t>
            </a:r>
          </a:p>
        </p:txBody>
      </p:sp>
      <p:sp>
        <p:nvSpPr>
          <p:cNvPr id="3" name="Marcador de contenido 2">
            <a:extLst>
              <a:ext uri="{FF2B5EF4-FFF2-40B4-BE49-F238E27FC236}">
                <a16:creationId xmlns:a16="http://schemas.microsoft.com/office/drawing/2014/main" id="{B327949E-C61F-2086-A7D1-42EAD24316A0}"/>
              </a:ext>
            </a:extLst>
          </p:cNvPr>
          <p:cNvSpPr>
            <a:spLocks noGrp="1"/>
          </p:cNvSpPr>
          <p:nvPr>
            <p:ph idx="1"/>
          </p:nvPr>
        </p:nvSpPr>
        <p:spPr/>
        <p:txBody>
          <a:bodyPr/>
          <a:lstStyle/>
          <a:p>
            <a:r>
              <a:rPr lang="es-419" dirty="0"/>
              <a:t>En Angular 12, se trabaja con formularios basados en plantillas utilizando el módulo </a:t>
            </a:r>
            <a:r>
              <a:rPr lang="es-419" dirty="0" err="1"/>
              <a:t>FormsModule</a:t>
            </a:r>
            <a:r>
              <a:rPr lang="es-419" dirty="0"/>
              <a:t>. Este módulo proporciona las directivas y servicios. </a:t>
            </a:r>
          </a:p>
          <a:p>
            <a:r>
              <a:rPr lang="es-419" dirty="0"/>
              <a:t>Los formularios basados en plantillas en Angular 12 se crean utilizando las siguientes directivas:</a:t>
            </a:r>
          </a:p>
          <a:p>
            <a:pPr lvl="1"/>
            <a:r>
              <a:rPr lang="es-419" dirty="0" err="1"/>
              <a:t>ngModel</a:t>
            </a:r>
            <a:endParaRPr lang="es-419" dirty="0"/>
          </a:p>
          <a:p>
            <a:pPr lvl="1"/>
            <a:r>
              <a:rPr lang="es-419" dirty="0" err="1"/>
              <a:t>ngModelGroup</a:t>
            </a:r>
            <a:endParaRPr lang="es-419" dirty="0"/>
          </a:p>
          <a:p>
            <a:pPr lvl="1"/>
            <a:r>
              <a:rPr lang="es-419" dirty="0" err="1"/>
              <a:t>ngForm</a:t>
            </a:r>
            <a:endParaRPr lang="es-419" dirty="0"/>
          </a:p>
          <a:p>
            <a:pPr lvl="1"/>
            <a:r>
              <a:rPr lang="es-419" dirty="0" err="1"/>
              <a:t>ngFormModel</a:t>
            </a:r>
            <a:endParaRPr lang="es-419" dirty="0"/>
          </a:p>
          <a:p>
            <a:pPr lvl="1"/>
            <a:r>
              <a:rPr lang="es-419" dirty="0" err="1"/>
              <a:t>ngSubmit</a:t>
            </a:r>
            <a:endParaRPr lang="es-419" dirty="0"/>
          </a:p>
        </p:txBody>
      </p:sp>
    </p:spTree>
    <p:extLst>
      <p:ext uri="{BB962C8B-B14F-4D97-AF65-F5344CB8AC3E}">
        <p14:creationId xmlns:p14="http://schemas.microsoft.com/office/powerpoint/2010/main" val="116032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0EE91-0A59-651C-6928-571FBF59C88F}"/>
              </a:ext>
            </a:extLst>
          </p:cNvPr>
          <p:cNvSpPr>
            <a:spLocks noGrp="1"/>
          </p:cNvSpPr>
          <p:nvPr>
            <p:ph type="title"/>
          </p:nvPr>
        </p:nvSpPr>
        <p:spPr/>
        <p:txBody>
          <a:bodyPr/>
          <a:lstStyle/>
          <a:p>
            <a:r>
              <a:rPr lang="es-419" dirty="0"/>
              <a:t>Trabajar con formularios basados en plantillas</a:t>
            </a:r>
          </a:p>
        </p:txBody>
      </p:sp>
      <p:sp>
        <p:nvSpPr>
          <p:cNvPr id="5" name="Marcador de contenido 4">
            <a:extLst>
              <a:ext uri="{FF2B5EF4-FFF2-40B4-BE49-F238E27FC236}">
                <a16:creationId xmlns:a16="http://schemas.microsoft.com/office/drawing/2014/main" id="{0862C802-0EB3-040A-04BC-D7E848A49244}"/>
              </a:ext>
            </a:extLst>
          </p:cNvPr>
          <p:cNvSpPr>
            <a:spLocks noGrp="1"/>
          </p:cNvSpPr>
          <p:nvPr>
            <p:ph idx="1"/>
          </p:nvPr>
        </p:nvSpPr>
        <p:spPr>
          <a:xfrm>
            <a:off x="838200" y="1238251"/>
            <a:ext cx="10515600" cy="1520716"/>
          </a:xfrm>
          <a:noFill/>
        </p:spPr>
        <p:txBody>
          <a:bodyPr wrap="square">
            <a:spAutoFit/>
          </a:bodyPr>
          <a:lstStyle/>
          <a:p>
            <a:pPr marL="0"/>
            <a:r>
              <a:rPr lang="es-419" sz="1800" b="1" dirty="0"/>
              <a:t>1. Importar el Módulo </a:t>
            </a:r>
            <a:r>
              <a:rPr lang="es-419" sz="1800" b="1" dirty="0" err="1"/>
              <a:t>FormsModule</a:t>
            </a:r>
            <a:r>
              <a:rPr lang="es-419" sz="1800" b="1" dirty="0"/>
              <a:t>:</a:t>
            </a:r>
          </a:p>
          <a:p>
            <a:pPr marL="0" indent="0">
              <a:buNone/>
            </a:pPr>
            <a:r>
              <a:rPr lang="es-419" sz="1800" dirty="0"/>
              <a:t>Importar el módulo </a:t>
            </a:r>
            <a:r>
              <a:rPr lang="es-419" sz="1800" dirty="0" err="1"/>
              <a:t>FormsModule</a:t>
            </a:r>
            <a:r>
              <a:rPr lang="es-419" sz="1800" dirty="0"/>
              <a:t> en tu módulo principal (por ejemplo, </a:t>
            </a:r>
            <a:r>
              <a:rPr lang="es-419" sz="1800" dirty="0" err="1"/>
              <a:t>app.module.ts</a:t>
            </a:r>
            <a:r>
              <a:rPr lang="es-419" sz="1800" dirty="0"/>
              <a:t>):</a:t>
            </a:r>
          </a:p>
        </p:txBody>
      </p:sp>
      <p:sp>
        <p:nvSpPr>
          <p:cNvPr id="7" name="CuadroTexto 6">
            <a:extLst>
              <a:ext uri="{FF2B5EF4-FFF2-40B4-BE49-F238E27FC236}">
                <a16:creationId xmlns:a16="http://schemas.microsoft.com/office/drawing/2014/main" id="{CC7F9D3C-5189-3BCF-01D4-A07E80EB23BC}"/>
              </a:ext>
            </a:extLst>
          </p:cNvPr>
          <p:cNvSpPr txBox="1"/>
          <p:nvPr/>
        </p:nvSpPr>
        <p:spPr>
          <a:xfrm>
            <a:off x="2556642" y="2123875"/>
            <a:ext cx="7078716" cy="4154984"/>
          </a:xfrm>
          <a:prstGeom prst="rect">
            <a:avLst/>
          </a:prstGeom>
          <a:solidFill>
            <a:srgbClr val="F7FFFF"/>
          </a:solidFill>
          <a:ln>
            <a:solidFill>
              <a:schemeClr val="accent1"/>
            </a:solidFill>
          </a:ln>
          <a:effectLst>
            <a:outerShdw blurRad="63500" sx="102000" sy="102000" algn="ctr" rotWithShape="0">
              <a:prstClr val="black">
                <a:alpha val="40000"/>
              </a:prstClr>
            </a:outerShdw>
          </a:effectLst>
        </p:spPr>
        <p:txBody>
          <a:bodyPr wrap="square">
            <a:spAutoFit/>
          </a:bodyPr>
          <a:lstStyle/>
          <a:p>
            <a:r>
              <a:rPr lang="es-419" sz="1600" b="0" dirty="0" err="1">
                <a:solidFill>
                  <a:srgbClr val="0000FF"/>
                </a:solidFill>
                <a:effectLst/>
                <a:latin typeface="Consolas" panose="020B0609020204030204" pitchFamily="49" charset="0"/>
              </a:rPr>
              <a:t>import</a:t>
            </a:r>
            <a:r>
              <a:rPr lang="es-419" sz="1600" b="0" dirty="0">
                <a:solidFill>
                  <a:srgbClr val="000000"/>
                </a:solidFill>
                <a:effectLst/>
                <a:latin typeface="Consolas" panose="020B0609020204030204" pitchFamily="49" charset="0"/>
              </a:rPr>
              <a:t> { </a:t>
            </a:r>
            <a:r>
              <a:rPr lang="es-419" sz="1600" b="0" dirty="0" err="1">
                <a:solidFill>
                  <a:srgbClr val="000000"/>
                </a:solidFill>
                <a:effectLst/>
                <a:latin typeface="Consolas" panose="020B0609020204030204" pitchFamily="49" charset="0"/>
              </a:rPr>
              <a:t>FormsModule</a:t>
            </a:r>
            <a:r>
              <a:rPr lang="es-419" sz="1600" b="0" dirty="0">
                <a:solidFill>
                  <a:srgbClr val="000000"/>
                </a:solidFill>
                <a:effectLst/>
                <a:latin typeface="Consolas" panose="020B0609020204030204" pitchFamily="49" charset="0"/>
              </a:rPr>
              <a:t> } </a:t>
            </a:r>
            <a:r>
              <a:rPr lang="es-419" sz="1600" b="0" dirty="0" err="1">
                <a:solidFill>
                  <a:srgbClr val="0000FF"/>
                </a:solidFill>
                <a:effectLst/>
                <a:latin typeface="Consolas" panose="020B0609020204030204" pitchFamily="49" charset="0"/>
              </a:rPr>
              <a:t>from</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'@angular/</a:t>
            </a:r>
            <a:r>
              <a:rPr lang="es-419" sz="1600" b="0" dirty="0" err="1">
                <a:solidFill>
                  <a:srgbClr val="A31515"/>
                </a:solidFill>
                <a:effectLst/>
                <a:latin typeface="Consolas" panose="020B0609020204030204" pitchFamily="49" charset="0"/>
              </a:rPr>
              <a:t>forms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@NgModule({</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declarations</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a:solidFill>
                  <a:srgbClr val="008000"/>
                </a:solidFill>
                <a:effectLst/>
                <a:latin typeface="Consolas" panose="020B0609020204030204" pitchFamily="49" charset="0"/>
              </a:rPr>
              <a:t>// Componentes de tu aplicación</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imports</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a:solidFill>
                  <a:srgbClr val="008000"/>
                </a:solidFill>
                <a:effectLst/>
                <a:latin typeface="Consolas" panose="020B0609020204030204" pitchFamily="49" charset="0"/>
              </a:rPr>
              <a:t>// Otros módulos importados</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FormsModule</a:t>
            </a:r>
            <a:r>
              <a:rPr lang="es-419" sz="1600" b="0" dirty="0">
                <a:solidFill>
                  <a:srgbClr val="000000"/>
                </a:solidFill>
                <a:effectLst/>
                <a:latin typeface="Consolas" panose="020B0609020204030204" pitchFamily="49" charset="0"/>
              </a:rPr>
              <a:t> </a:t>
            </a:r>
            <a:r>
              <a:rPr lang="es-419" sz="1600" b="0" dirty="0">
                <a:solidFill>
                  <a:srgbClr val="008000"/>
                </a:solidFill>
                <a:effectLst/>
                <a:latin typeface="Consolas" panose="020B0609020204030204" pitchFamily="49" charset="0"/>
              </a:rPr>
              <a:t>// Importa el módulo </a:t>
            </a:r>
            <a:r>
              <a:rPr lang="es-419" sz="1600" b="0" dirty="0" err="1">
                <a:solidFill>
                  <a:srgbClr val="008000"/>
                </a:solidFill>
                <a:effectLst/>
                <a:latin typeface="Consolas" panose="020B0609020204030204" pitchFamily="49" charset="0"/>
              </a:rPr>
              <a:t>FormsModule</a:t>
            </a:r>
            <a:r>
              <a:rPr lang="es-419" sz="1600" b="0" dirty="0">
                <a:solidFill>
                  <a:srgbClr val="008000"/>
                </a:solidFill>
                <a:effectLst/>
                <a:latin typeface="Consolas" panose="020B0609020204030204" pitchFamily="49" charset="0"/>
              </a:rPr>
              <a:t> aquí</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providers</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a:solidFill>
                  <a:srgbClr val="008000"/>
                </a:solidFill>
                <a:effectLst/>
                <a:latin typeface="Consolas" panose="020B0609020204030204" pitchFamily="49" charset="0"/>
              </a:rPr>
              <a:t>// Servicios de tu aplicación</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bootstrap</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AppComponent</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export</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AppModule</a:t>
            </a:r>
            <a:r>
              <a:rPr lang="es-419" sz="1600" b="0" dirty="0">
                <a:solidFill>
                  <a:srgbClr val="000000"/>
                </a:solidFill>
                <a:effectLst/>
                <a:latin typeface="Consolas" panose="020B0609020204030204" pitchFamily="49" charset="0"/>
              </a:rPr>
              <a:t> { }</a:t>
            </a:r>
          </a:p>
        </p:txBody>
      </p:sp>
    </p:spTree>
    <p:extLst>
      <p:ext uri="{BB962C8B-B14F-4D97-AF65-F5344CB8AC3E}">
        <p14:creationId xmlns:p14="http://schemas.microsoft.com/office/powerpoint/2010/main" val="105892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0EE91-0A59-651C-6928-571FBF59C88F}"/>
              </a:ext>
            </a:extLst>
          </p:cNvPr>
          <p:cNvSpPr>
            <a:spLocks noGrp="1"/>
          </p:cNvSpPr>
          <p:nvPr>
            <p:ph type="title"/>
          </p:nvPr>
        </p:nvSpPr>
        <p:spPr/>
        <p:txBody>
          <a:bodyPr/>
          <a:lstStyle/>
          <a:p>
            <a:r>
              <a:rPr lang="es-419" dirty="0"/>
              <a:t>Trabajar con formularios basados en plantillas</a:t>
            </a:r>
          </a:p>
        </p:txBody>
      </p:sp>
      <p:sp>
        <p:nvSpPr>
          <p:cNvPr id="5" name="Marcador de contenido 4">
            <a:extLst>
              <a:ext uri="{FF2B5EF4-FFF2-40B4-BE49-F238E27FC236}">
                <a16:creationId xmlns:a16="http://schemas.microsoft.com/office/drawing/2014/main" id="{0862C802-0EB3-040A-04BC-D7E848A49244}"/>
              </a:ext>
            </a:extLst>
          </p:cNvPr>
          <p:cNvSpPr>
            <a:spLocks noGrp="1"/>
          </p:cNvSpPr>
          <p:nvPr>
            <p:ph idx="1"/>
          </p:nvPr>
        </p:nvSpPr>
        <p:spPr>
          <a:xfrm>
            <a:off x="838200" y="1238251"/>
            <a:ext cx="10515600" cy="1217769"/>
          </a:xfrm>
          <a:noFill/>
        </p:spPr>
        <p:txBody>
          <a:bodyPr wrap="square">
            <a:spAutoFit/>
          </a:bodyPr>
          <a:lstStyle/>
          <a:p>
            <a:pPr marL="0" indent="0">
              <a:buNone/>
            </a:pPr>
            <a:r>
              <a:rPr lang="es-419" sz="1800" b="1" dirty="0"/>
              <a:t>2. Crear un Formulario en la Plantilla:</a:t>
            </a:r>
          </a:p>
          <a:p>
            <a:pPr marL="0" indent="0">
              <a:buNone/>
            </a:pPr>
            <a:r>
              <a:rPr lang="es-419" sz="1800" dirty="0"/>
              <a:t>En la plantilla (por ejemplo, mi-componente.component.html), se crea un formulario HTML normal. Utiliza directivas de enlace de datos de Angular como [(</a:t>
            </a:r>
            <a:r>
              <a:rPr lang="es-419" sz="1800" dirty="0" err="1"/>
              <a:t>ngModel</a:t>
            </a:r>
            <a:r>
              <a:rPr lang="es-419" sz="1800" dirty="0"/>
              <a:t>)] para vincular las propiedades del modelo del componente a los controles del formulario. Por ejemplo:</a:t>
            </a:r>
          </a:p>
        </p:txBody>
      </p:sp>
      <p:sp>
        <p:nvSpPr>
          <p:cNvPr id="7" name="CuadroTexto 6">
            <a:extLst>
              <a:ext uri="{FF2B5EF4-FFF2-40B4-BE49-F238E27FC236}">
                <a16:creationId xmlns:a16="http://schemas.microsoft.com/office/drawing/2014/main" id="{CC7F9D3C-5189-3BCF-01D4-A07E80EB23BC}"/>
              </a:ext>
            </a:extLst>
          </p:cNvPr>
          <p:cNvSpPr txBox="1"/>
          <p:nvPr/>
        </p:nvSpPr>
        <p:spPr>
          <a:xfrm>
            <a:off x="2556642" y="2703016"/>
            <a:ext cx="7078716" cy="3785652"/>
          </a:xfrm>
          <a:prstGeom prst="rect">
            <a:avLst/>
          </a:prstGeom>
          <a:solidFill>
            <a:srgbClr val="F7FFFF"/>
          </a:solidFill>
          <a:ln>
            <a:solidFill>
              <a:schemeClr val="accent1"/>
            </a:solidFill>
          </a:ln>
          <a:effectLst>
            <a:outerShdw blurRad="63500" sx="102000" sy="102000" algn="ctr" rotWithShape="0">
              <a:prstClr val="black">
                <a:alpha val="40000"/>
              </a:prstClr>
            </a:outerShdw>
          </a:effectLst>
        </p:spPr>
        <p:txBody>
          <a:bodyPr wrap="square">
            <a:spAutoFit/>
          </a:bodyPr>
          <a:lstStyle/>
          <a:p>
            <a:r>
              <a:rPr lang="es-419" sz="1600" b="0" dirty="0">
                <a:solidFill>
                  <a:srgbClr val="000000"/>
                </a:solidFill>
                <a:effectLst/>
                <a:latin typeface="Consolas" panose="020B0609020204030204" pitchFamily="49" charset="0"/>
              </a:rPr>
              <a:t>&lt;</a:t>
            </a:r>
            <a:r>
              <a:rPr lang="es-419" sz="1600" b="0" dirty="0" err="1">
                <a:solidFill>
                  <a:srgbClr val="000000"/>
                </a:solidFill>
                <a:effectLst/>
                <a:latin typeface="Consolas" panose="020B0609020204030204" pitchFamily="49" charset="0"/>
              </a:rPr>
              <a:t>form</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ngSubmit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onSubmit</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&gt;</a:t>
            </a:r>
          </a:p>
          <a:p>
            <a:r>
              <a:rPr lang="es-419" sz="1600" b="0" dirty="0">
                <a:solidFill>
                  <a:srgbClr val="000000"/>
                </a:solidFill>
                <a:effectLst/>
                <a:latin typeface="Consolas" panose="020B0609020204030204" pitchFamily="49" charset="0"/>
              </a:rPr>
              <a:t>  &lt;</a:t>
            </a:r>
            <a:r>
              <a:rPr lang="es-419" sz="1600" b="0" dirty="0" err="1">
                <a:solidFill>
                  <a:srgbClr val="000000"/>
                </a:solidFill>
                <a:effectLst/>
                <a:latin typeface="Consolas" panose="020B0609020204030204" pitchFamily="49" charset="0"/>
              </a:rPr>
              <a:t>div</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form-group</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&gt;</a:t>
            </a:r>
          </a:p>
          <a:p>
            <a:r>
              <a:rPr lang="es-419" sz="1600" b="0" dirty="0">
                <a:solidFill>
                  <a:srgbClr val="000000"/>
                </a:solidFill>
                <a:effectLst/>
                <a:latin typeface="Consolas" panose="020B0609020204030204" pitchFamily="49" charset="0"/>
              </a:rPr>
              <a:t>    &lt;</a:t>
            </a:r>
            <a:r>
              <a:rPr lang="es-419" sz="1600" b="0" dirty="0" err="1">
                <a:solidFill>
                  <a:srgbClr val="000000"/>
                </a:solidFill>
                <a:effectLst/>
                <a:latin typeface="Consolas" panose="020B0609020204030204" pitchFamily="49" charset="0"/>
              </a:rPr>
              <a:t>label</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for</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"nombre"</a:t>
            </a:r>
            <a:r>
              <a:rPr lang="es-419" sz="1600" b="0" dirty="0">
                <a:solidFill>
                  <a:srgbClr val="000000"/>
                </a:solidFill>
                <a:effectLst/>
                <a:latin typeface="Consolas" panose="020B0609020204030204" pitchFamily="49" charset="0"/>
              </a:rPr>
              <a:t>&gt;Nombre:&lt;/</a:t>
            </a:r>
            <a:r>
              <a:rPr lang="es-419" sz="1600" b="0" dirty="0" err="1">
                <a:solidFill>
                  <a:srgbClr val="000000"/>
                </a:solidFill>
                <a:effectLst/>
                <a:latin typeface="Consolas" panose="020B0609020204030204" pitchFamily="49" charset="0"/>
              </a:rPr>
              <a:t>label</a:t>
            </a:r>
            <a:r>
              <a:rPr lang="es-419" sz="1600" b="0" dirty="0">
                <a:solidFill>
                  <a:srgbClr val="000000"/>
                </a:solidFill>
                <a:effectLst/>
                <a:latin typeface="Consolas" panose="020B0609020204030204" pitchFamily="49" charset="0"/>
              </a:rPr>
              <a:t>&gt;</a:t>
            </a:r>
          </a:p>
          <a:p>
            <a:r>
              <a:rPr lang="es-419" sz="1600" b="0" dirty="0">
                <a:solidFill>
                  <a:srgbClr val="000000"/>
                </a:solidFill>
                <a:effectLst/>
                <a:latin typeface="Consolas" panose="020B0609020204030204" pitchFamily="49" charset="0"/>
              </a:rPr>
              <a:t>    &lt;input </a:t>
            </a:r>
            <a:r>
              <a:rPr lang="es-419" sz="1600" b="0" dirty="0" err="1">
                <a:solidFill>
                  <a:srgbClr val="000000"/>
                </a:solidFill>
                <a:effectLst/>
                <a:latin typeface="Consolas" panose="020B0609020204030204" pitchFamily="49" charset="0"/>
              </a:rPr>
              <a:t>type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text</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 id=</a:t>
            </a:r>
            <a:r>
              <a:rPr lang="es-419" sz="1600" b="0" dirty="0">
                <a:solidFill>
                  <a:srgbClr val="A31515"/>
                </a:solidFill>
                <a:effectLst/>
                <a:latin typeface="Consolas" panose="020B0609020204030204" pitchFamily="49" charset="0"/>
              </a:rPr>
              <a:t>"nombre"</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name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"nombre"</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ngModel</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usuario.nombre</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required</a:t>
            </a:r>
            <a:r>
              <a:rPr lang="es-419" sz="1600" b="0" dirty="0">
                <a:solidFill>
                  <a:srgbClr val="000000"/>
                </a:solidFill>
                <a:effectLst/>
                <a:latin typeface="Consolas" panose="020B0609020204030204" pitchFamily="49" charset="0"/>
              </a:rPr>
              <a:t>&gt;</a:t>
            </a:r>
          </a:p>
          <a:p>
            <a:r>
              <a:rPr lang="es-419" sz="1600" b="0" dirty="0">
                <a:solidFill>
                  <a:srgbClr val="000000"/>
                </a:solidFill>
                <a:effectLst/>
                <a:latin typeface="Consolas" panose="020B0609020204030204" pitchFamily="49" charset="0"/>
              </a:rPr>
              <a:t>  &lt;/</a:t>
            </a:r>
            <a:r>
              <a:rPr lang="es-419" sz="1600" b="0" dirty="0" err="1">
                <a:solidFill>
                  <a:srgbClr val="000000"/>
                </a:solidFill>
                <a:effectLst/>
                <a:latin typeface="Consolas" panose="020B0609020204030204" pitchFamily="49" charset="0"/>
              </a:rPr>
              <a:t>div</a:t>
            </a:r>
            <a:r>
              <a:rPr lang="es-419" sz="1600" b="0" dirty="0">
                <a:solidFill>
                  <a:srgbClr val="000000"/>
                </a:solidFill>
                <a:effectLst/>
                <a:latin typeface="Consolas" panose="020B0609020204030204" pitchFamily="49" charset="0"/>
              </a:rPr>
              <a:t>&gt;</a:t>
            </a: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&lt;</a:t>
            </a:r>
            <a:r>
              <a:rPr lang="es-419" sz="1600" b="0" dirty="0" err="1">
                <a:solidFill>
                  <a:srgbClr val="000000"/>
                </a:solidFill>
                <a:effectLst/>
                <a:latin typeface="Consolas" panose="020B0609020204030204" pitchFamily="49" charset="0"/>
              </a:rPr>
              <a:t>div</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form-group</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&gt;</a:t>
            </a:r>
          </a:p>
          <a:p>
            <a:r>
              <a:rPr lang="es-419" sz="1600" b="0" dirty="0">
                <a:solidFill>
                  <a:srgbClr val="000000"/>
                </a:solidFill>
                <a:effectLst/>
                <a:latin typeface="Consolas" panose="020B0609020204030204" pitchFamily="49" charset="0"/>
              </a:rPr>
              <a:t>    &lt;</a:t>
            </a:r>
            <a:r>
              <a:rPr lang="es-419" sz="1600" b="0" dirty="0" err="1">
                <a:solidFill>
                  <a:srgbClr val="000000"/>
                </a:solidFill>
                <a:effectLst/>
                <a:latin typeface="Consolas" panose="020B0609020204030204" pitchFamily="49" charset="0"/>
              </a:rPr>
              <a:t>label</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for</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"email"</a:t>
            </a:r>
            <a:r>
              <a:rPr lang="es-419" sz="1600" b="0" dirty="0">
                <a:solidFill>
                  <a:srgbClr val="000000"/>
                </a:solidFill>
                <a:effectLst/>
                <a:latin typeface="Consolas" panose="020B0609020204030204" pitchFamily="49" charset="0"/>
              </a:rPr>
              <a:t>&gt;Email:&lt;/</a:t>
            </a:r>
            <a:r>
              <a:rPr lang="es-419" sz="1600" b="0" dirty="0" err="1">
                <a:solidFill>
                  <a:srgbClr val="000000"/>
                </a:solidFill>
                <a:effectLst/>
                <a:latin typeface="Consolas" panose="020B0609020204030204" pitchFamily="49" charset="0"/>
              </a:rPr>
              <a:t>label</a:t>
            </a:r>
            <a:r>
              <a:rPr lang="es-419" sz="1600" b="0" dirty="0">
                <a:solidFill>
                  <a:srgbClr val="000000"/>
                </a:solidFill>
                <a:effectLst/>
                <a:latin typeface="Consolas" panose="020B0609020204030204" pitchFamily="49" charset="0"/>
              </a:rPr>
              <a:t>&gt;</a:t>
            </a:r>
          </a:p>
          <a:p>
            <a:r>
              <a:rPr lang="es-419" sz="1600" b="0" dirty="0">
                <a:solidFill>
                  <a:srgbClr val="000000"/>
                </a:solidFill>
                <a:effectLst/>
                <a:latin typeface="Consolas" panose="020B0609020204030204" pitchFamily="49" charset="0"/>
              </a:rPr>
              <a:t>    &lt;input </a:t>
            </a:r>
            <a:r>
              <a:rPr lang="es-419" sz="1600" b="0" dirty="0" err="1">
                <a:solidFill>
                  <a:srgbClr val="000000"/>
                </a:solidFill>
                <a:effectLst/>
                <a:latin typeface="Consolas" panose="020B0609020204030204" pitchFamily="49" charset="0"/>
              </a:rPr>
              <a:t>type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"email"</a:t>
            </a:r>
            <a:r>
              <a:rPr lang="es-419" sz="1600" b="0" dirty="0">
                <a:solidFill>
                  <a:srgbClr val="000000"/>
                </a:solidFill>
                <a:effectLst/>
                <a:latin typeface="Consolas" panose="020B0609020204030204" pitchFamily="49" charset="0"/>
              </a:rPr>
              <a:t> id=</a:t>
            </a:r>
            <a:r>
              <a:rPr lang="es-419" sz="1600" b="0" dirty="0">
                <a:solidFill>
                  <a:srgbClr val="A31515"/>
                </a:solidFill>
                <a:effectLst/>
                <a:latin typeface="Consolas" panose="020B0609020204030204" pitchFamily="49" charset="0"/>
              </a:rPr>
              <a:t>"email"</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name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"email"</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ngModel</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usuario.email</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required</a:t>
            </a:r>
            <a:r>
              <a:rPr lang="es-419" sz="1600" b="0" dirty="0">
                <a:solidFill>
                  <a:srgbClr val="000000"/>
                </a:solidFill>
                <a:effectLst/>
                <a:latin typeface="Consolas" panose="020B0609020204030204" pitchFamily="49" charset="0"/>
              </a:rPr>
              <a:t>&gt;</a:t>
            </a:r>
          </a:p>
          <a:p>
            <a:r>
              <a:rPr lang="es-419" sz="1600" b="0" dirty="0">
                <a:solidFill>
                  <a:srgbClr val="000000"/>
                </a:solidFill>
                <a:effectLst/>
                <a:latin typeface="Consolas" panose="020B0609020204030204" pitchFamily="49" charset="0"/>
              </a:rPr>
              <a:t>  &lt;/</a:t>
            </a:r>
            <a:r>
              <a:rPr lang="es-419" sz="1600" b="0" dirty="0" err="1">
                <a:solidFill>
                  <a:srgbClr val="000000"/>
                </a:solidFill>
                <a:effectLst/>
                <a:latin typeface="Consolas" panose="020B0609020204030204" pitchFamily="49" charset="0"/>
              </a:rPr>
              <a:t>div</a:t>
            </a:r>
            <a:r>
              <a:rPr lang="es-419" sz="1600" b="0" dirty="0">
                <a:solidFill>
                  <a:srgbClr val="000000"/>
                </a:solidFill>
                <a:effectLst/>
                <a:latin typeface="Consolas" panose="020B0609020204030204" pitchFamily="49" charset="0"/>
              </a:rPr>
              <a:t>&gt;</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  &lt;</a:t>
            </a:r>
            <a:r>
              <a:rPr lang="es-419" sz="1600" b="0" dirty="0" err="1">
                <a:solidFill>
                  <a:srgbClr val="000000"/>
                </a:solidFill>
                <a:effectLst/>
                <a:latin typeface="Consolas" panose="020B0609020204030204" pitchFamily="49" charset="0"/>
              </a:rPr>
              <a:t>button</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type</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submit</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&gt;Enviar&lt;/</a:t>
            </a:r>
            <a:r>
              <a:rPr lang="es-419" sz="1600" b="0" dirty="0" err="1">
                <a:solidFill>
                  <a:srgbClr val="000000"/>
                </a:solidFill>
                <a:effectLst/>
                <a:latin typeface="Consolas" panose="020B0609020204030204" pitchFamily="49" charset="0"/>
              </a:rPr>
              <a:t>button</a:t>
            </a:r>
            <a:r>
              <a:rPr lang="es-419" sz="1600" b="0" dirty="0">
                <a:solidFill>
                  <a:srgbClr val="000000"/>
                </a:solidFill>
                <a:effectLst/>
                <a:latin typeface="Consolas" panose="020B0609020204030204" pitchFamily="49" charset="0"/>
              </a:rPr>
              <a:t>&gt;</a:t>
            </a:r>
          </a:p>
          <a:p>
            <a:r>
              <a:rPr lang="es-419" sz="1600" b="0" dirty="0">
                <a:solidFill>
                  <a:srgbClr val="000000"/>
                </a:solidFill>
                <a:effectLst/>
                <a:latin typeface="Consolas" panose="020B0609020204030204" pitchFamily="49" charset="0"/>
              </a:rPr>
              <a:t>&lt;/</a:t>
            </a:r>
            <a:r>
              <a:rPr lang="es-419" sz="1600" b="0" dirty="0" err="1">
                <a:solidFill>
                  <a:srgbClr val="000000"/>
                </a:solidFill>
                <a:effectLst/>
                <a:latin typeface="Consolas" panose="020B0609020204030204" pitchFamily="49" charset="0"/>
              </a:rPr>
              <a:t>form</a:t>
            </a:r>
            <a:r>
              <a:rPr lang="es-419" sz="1600" b="0" dirty="0">
                <a:solidFill>
                  <a:srgbClr val="000000"/>
                </a:solidFill>
                <a:effectLst/>
                <a:latin typeface="Consolas" panose="020B0609020204030204" pitchFamily="49" charset="0"/>
              </a:rPr>
              <a:t>&gt;</a:t>
            </a:r>
          </a:p>
        </p:txBody>
      </p:sp>
    </p:spTree>
    <p:extLst>
      <p:ext uri="{BB962C8B-B14F-4D97-AF65-F5344CB8AC3E}">
        <p14:creationId xmlns:p14="http://schemas.microsoft.com/office/powerpoint/2010/main" val="1296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0EE91-0A59-651C-6928-571FBF59C88F}"/>
              </a:ext>
            </a:extLst>
          </p:cNvPr>
          <p:cNvSpPr>
            <a:spLocks noGrp="1"/>
          </p:cNvSpPr>
          <p:nvPr>
            <p:ph type="title"/>
          </p:nvPr>
        </p:nvSpPr>
        <p:spPr/>
        <p:txBody>
          <a:bodyPr/>
          <a:lstStyle/>
          <a:p>
            <a:r>
              <a:rPr lang="es-419" dirty="0"/>
              <a:t>Trabajar con formularios basados en plantillas</a:t>
            </a:r>
          </a:p>
        </p:txBody>
      </p:sp>
      <p:sp>
        <p:nvSpPr>
          <p:cNvPr id="5" name="Marcador de contenido 4">
            <a:extLst>
              <a:ext uri="{FF2B5EF4-FFF2-40B4-BE49-F238E27FC236}">
                <a16:creationId xmlns:a16="http://schemas.microsoft.com/office/drawing/2014/main" id="{0862C802-0EB3-040A-04BC-D7E848A49244}"/>
              </a:ext>
            </a:extLst>
          </p:cNvPr>
          <p:cNvSpPr>
            <a:spLocks noGrp="1"/>
          </p:cNvSpPr>
          <p:nvPr>
            <p:ph idx="1"/>
          </p:nvPr>
        </p:nvSpPr>
        <p:spPr>
          <a:xfrm>
            <a:off x="838200" y="1238251"/>
            <a:ext cx="10515600" cy="968470"/>
          </a:xfrm>
          <a:noFill/>
        </p:spPr>
        <p:txBody>
          <a:bodyPr wrap="square">
            <a:spAutoFit/>
          </a:bodyPr>
          <a:lstStyle/>
          <a:p>
            <a:pPr marL="0" indent="0">
              <a:buNone/>
            </a:pPr>
            <a:r>
              <a:rPr lang="es-419" sz="1800" b="1" dirty="0"/>
              <a:t>3. Configurar el Modelo y Manejar el Envío del Formulario:</a:t>
            </a:r>
          </a:p>
          <a:p>
            <a:pPr marL="0" indent="0">
              <a:buNone/>
            </a:pPr>
            <a:r>
              <a:rPr lang="es-419" sz="1800" dirty="0"/>
              <a:t>En el componente </a:t>
            </a:r>
            <a:r>
              <a:rPr lang="es-419" sz="1800" dirty="0" err="1"/>
              <a:t>TypeScript</a:t>
            </a:r>
            <a:r>
              <a:rPr lang="es-419" sz="1800" dirty="0"/>
              <a:t> (por ejemplo, mi-</a:t>
            </a:r>
            <a:r>
              <a:rPr lang="es-419" sz="1800" dirty="0" err="1"/>
              <a:t>componente.component.ts</a:t>
            </a:r>
            <a:r>
              <a:rPr lang="es-419" sz="1800" dirty="0"/>
              <a:t>), se configura el modelo del formulario y maneja el envío del formulario:</a:t>
            </a:r>
          </a:p>
        </p:txBody>
      </p:sp>
      <p:sp>
        <p:nvSpPr>
          <p:cNvPr id="7" name="CuadroTexto 6">
            <a:extLst>
              <a:ext uri="{FF2B5EF4-FFF2-40B4-BE49-F238E27FC236}">
                <a16:creationId xmlns:a16="http://schemas.microsoft.com/office/drawing/2014/main" id="{CC7F9D3C-5189-3BCF-01D4-A07E80EB23BC}"/>
              </a:ext>
            </a:extLst>
          </p:cNvPr>
          <p:cNvSpPr txBox="1"/>
          <p:nvPr/>
        </p:nvSpPr>
        <p:spPr>
          <a:xfrm>
            <a:off x="2556642" y="2206721"/>
            <a:ext cx="7078716" cy="4278094"/>
          </a:xfrm>
          <a:prstGeom prst="rect">
            <a:avLst/>
          </a:prstGeom>
          <a:solidFill>
            <a:srgbClr val="F7FFFF"/>
          </a:solidFill>
          <a:ln>
            <a:solidFill>
              <a:schemeClr val="accent1"/>
            </a:solidFill>
          </a:ln>
          <a:effectLst>
            <a:outerShdw blurRad="63500" sx="102000" sy="102000" algn="ctr" rotWithShape="0">
              <a:prstClr val="black">
                <a:alpha val="40000"/>
              </a:prstClr>
            </a:outerShdw>
          </a:effectLst>
        </p:spPr>
        <p:txBody>
          <a:bodyPr wrap="square">
            <a:spAutoFit/>
          </a:bodyPr>
          <a:lstStyle/>
          <a:p>
            <a:r>
              <a:rPr lang="es-419" sz="1600" b="0" dirty="0" err="1">
                <a:solidFill>
                  <a:srgbClr val="0000FF"/>
                </a:solidFill>
                <a:effectLst/>
                <a:latin typeface="Consolas" panose="020B0609020204030204" pitchFamily="49" charset="0"/>
              </a:rPr>
              <a:t>import</a:t>
            </a:r>
            <a:r>
              <a:rPr lang="es-419" sz="1600" b="0" dirty="0">
                <a:solidFill>
                  <a:srgbClr val="000000"/>
                </a:solidFill>
                <a:effectLst/>
                <a:latin typeface="Consolas" panose="020B0609020204030204" pitchFamily="49" charset="0"/>
              </a:rPr>
              <a:t> { </a:t>
            </a:r>
            <a:r>
              <a:rPr lang="es-419" sz="1600" b="0" dirty="0" err="1">
                <a:solidFill>
                  <a:srgbClr val="000000"/>
                </a:solidFill>
                <a:effectLst/>
                <a:latin typeface="Consolas" panose="020B0609020204030204" pitchFamily="49" charset="0"/>
              </a:rPr>
              <a:t>Component</a:t>
            </a:r>
            <a:r>
              <a:rPr lang="es-419" sz="1600" b="0" dirty="0">
                <a:solidFill>
                  <a:srgbClr val="000000"/>
                </a:solidFill>
                <a:effectLst/>
                <a:latin typeface="Consolas" panose="020B0609020204030204" pitchFamily="49" charset="0"/>
              </a:rPr>
              <a:t> } </a:t>
            </a:r>
            <a:r>
              <a:rPr lang="es-419" sz="1600" b="0" dirty="0" err="1">
                <a:solidFill>
                  <a:srgbClr val="0000FF"/>
                </a:solidFill>
                <a:effectLst/>
                <a:latin typeface="Consolas" panose="020B0609020204030204" pitchFamily="49" charset="0"/>
              </a:rPr>
              <a:t>from</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'@angular/</a:t>
            </a:r>
            <a:r>
              <a:rPr lang="es-419" sz="1600" b="0" dirty="0" err="1">
                <a:solidFill>
                  <a:srgbClr val="A31515"/>
                </a:solidFill>
                <a:effectLst/>
                <a:latin typeface="Consolas" panose="020B0609020204030204" pitchFamily="49" charset="0"/>
              </a:rPr>
              <a:t>core</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@Component({</a:t>
            </a:r>
          </a:p>
          <a:p>
            <a:r>
              <a:rPr lang="es-419" sz="1600" b="0" dirty="0">
                <a:solidFill>
                  <a:srgbClr val="000000"/>
                </a:solidFill>
                <a:effectLst/>
                <a:latin typeface="Consolas" panose="020B0609020204030204" pitchFamily="49" charset="0"/>
              </a:rPr>
              <a:t>  selector: </a:t>
            </a:r>
            <a:r>
              <a:rPr lang="es-419" sz="1600" b="0" dirty="0">
                <a:solidFill>
                  <a:srgbClr val="A31515"/>
                </a:solidFill>
                <a:effectLst/>
                <a:latin typeface="Consolas" panose="020B0609020204030204" pitchFamily="49" charset="0"/>
              </a:rPr>
              <a:t>'app-mi-componente'</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templateUrl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'./mi-componente.component.html'</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export</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MiComponente</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usuario = {</a:t>
            </a:r>
          </a:p>
          <a:p>
            <a:r>
              <a:rPr lang="es-419" sz="1600" b="0" dirty="0">
                <a:solidFill>
                  <a:srgbClr val="000000"/>
                </a:solidFill>
                <a:effectLst/>
                <a:latin typeface="Consolas" panose="020B0609020204030204" pitchFamily="49" charset="0"/>
              </a:rPr>
              <a:t>    nombre: </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email: </a:t>
            </a:r>
            <a:r>
              <a:rPr lang="es-419" sz="1600" b="0" dirty="0">
                <a:solidFill>
                  <a:srgbClr val="A31515"/>
                </a:solidFill>
                <a:effectLst/>
                <a:latin typeface="Consolas" panose="020B0609020204030204" pitchFamily="49" charset="0"/>
              </a:rPr>
              <a:t>''</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onSubmit</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a:solidFill>
                  <a:srgbClr val="008000"/>
                </a:solidFill>
                <a:effectLst/>
                <a:latin typeface="Consolas" panose="020B0609020204030204" pitchFamily="49" charset="0"/>
              </a:rPr>
              <a:t>// Lógica para manejar el envío del formulario</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console.log(</a:t>
            </a:r>
            <a:r>
              <a:rPr lang="es-419" sz="1600" b="0" dirty="0">
                <a:solidFill>
                  <a:srgbClr val="A31515"/>
                </a:solidFill>
                <a:effectLst/>
                <a:latin typeface="Consolas" panose="020B0609020204030204" pitchFamily="49" charset="0"/>
              </a:rPr>
              <a:t>'Formulario enviado:'</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this</a:t>
            </a:r>
            <a:r>
              <a:rPr lang="es-419" sz="1600" b="0" dirty="0" err="1">
                <a:solidFill>
                  <a:srgbClr val="000000"/>
                </a:solidFill>
                <a:effectLst/>
                <a:latin typeface="Consolas" panose="020B0609020204030204" pitchFamily="49" charset="0"/>
              </a:rPr>
              <a:t>.usuario</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5931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0EE91-0A59-651C-6928-571FBF59C88F}"/>
              </a:ext>
            </a:extLst>
          </p:cNvPr>
          <p:cNvSpPr>
            <a:spLocks noGrp="1"/>
          </p:cNvSpPr>
          <p:nvPr>
            <p:ph type="title"/>
          </p:nvPr>
        </p:nvSpPr>
        <p:spPr/>
        <p:txBody>
          <a:bodyPr/>
          <a:lstStyle/>
          <a:p>
            <a:r>
              <a:rPr lang="es-419" dirty="0"/>
              <a:t>Trabajar con formularios basados en plantillas</a:t>
            </a:r>
          </a:p>
        </p:txBody>
      </p:sp>
      <p:sp>
        <p:nvSpPr>
          <p:cNvPr id="5" name="Marcador de contenido 4">
            <a:extLst>
              <a:ext uri="{FF2B5EF4-FFF2-40B4-BE49-F238E27FC236}">
                <a16:creationId xmlns:a16="http://schemas.microsoft.com/office/drawing/2014/main" id="{0862C802-0EB3-040A-04BC-D7E848A49244}"/>
              </a:ext>
            </a:extLst>
          </p:cNvPr>
          <p:cNvSpPr>
            <a:spLocks noGrp="1"/>
          </p:cNvSpPr>
          <p:nvPr>
            <p:ph idx="1"/>
          </p:nvPr>
        </p:nvSpPr>
        <p:spPr>
          <a:xfrm>
            <a:off x="838200" y="1238251"/>
            <a:ext cx="10515600" cy="968470"/>
          </a:xfrm>
          <a:noFill/>
        </p:spPr>
        <p:txBody>
          <a:bodyPr wrap="square">
            <a:spAutoFit/>
          </a:bodyPr>
          <a:lstStyle/>
          <a:p>
            <a:pPr marL="0" indent="0">
              <a:buNone/>
            </a:pPr>
            <a:r>
              <a:rPr lang="es-419" sz="1800" b="1" dirty="0"/>
              <a:t>3. Configurar el Modelo y Manejar el Envío del Formulario:</a:t>
            </a:r>
          </a:p>
          <a:p>
            <a:pPr marL="0" indent="0">
              <a:buNone/>
            </a:pPr>
            <a:r>
              <a:rPr lang="es-419" sz="1800" dirty="0"/>
              <a:t>En el componente </a:t>
            </a:r>
            <a:r>
              <a:rPr lang="es-419" sz="1800" dirty="0" err="1"/>
              <a:t>TypeScript</a:t>
            </a:r>
            <a:r>
              <a:rPr lang="es-419" sz="1800" dirty="0"/>
              <a:t> (por ejemplo, mi-</a:t>
            </a:r>
            <a:r>
              <a:rPr lang="es-419" sz="1800" dirty="0" err="1"/>
              <a:t>componente.component.ts</a:t>
            </a:r>
            <a:r>
              <a:rPr lang="es-419" sz="1800" dirty="0"/>
              <a:t>), se configura el modelo del formulario y maneja el envío del formulario:</a:t>
            </a:r>
          </a:p>
        </p:txBody>
      </p:sp>
      <p:sp>
        <p:nvSpPr>
          <p:cNvPr id="7" name="CuadroTexto 6">
            <a:extLst>
              <a:ext uri="{FF2B5EF4-FFF2-40B4-BE49-F238E27FC236}">
                <a16:creationId xmlns:a16="http://schemas.microsoft.com/office/drawing/2014/main" id="{CC7F9D3C-5189-3BCF-01D4-A07E80EB23BC}"/>
              </a:ext>
            </a:extLst>
          </p:cNvPr>
          <p:cNvSpPr txBox="1"/>
          <p:nvPr/>
        </p:nvSpPr>
        <p:spPr>
          <a:xfrm>
            <a:off x="2556642" y="2206721"/>
            <a:ext cx="7078716" cy="4278094"/>
          </a:xfrm>
          <a:prstGeom prst="rect">
            <a:avLst/>
          </a:prstGeom>
          <a:solidFill>
            <a:srgbClr val="F7FFFF"/>
          </a:solidFill>
          <a:ln>
            <a:solidFill>
              <a:schemeClr val="accent1"/>
            </a:solidFill>
          </a:ln>
          <a:effectLst>
            <a:outerShdw blurRad="63500" sx="102000" sy="102000" algn="ctr" rotWithShape="0">
              <a:prstClr val="black">
                <a:alpha val="40000"/>
              </a:prstClr>
            </a:outerShdw>
          </a:effectLst>
        </p:spPr>
        <p:txBody>
          <a:bodyPr wrap="square">
            <a:spAutoFit/>
          </a:bodyPr>
          <a:lstStyle/>
          <a:p>
            <a:r>
              <a:rPr lang="es-419" sz="1600" b="0" dirty="0" err="1">
                <a:solidFill>
                  <a:srgbClr val="0000FF"/>
                </a:solidFill>
                <a:effectLst/>
                <a:latin typeface="Consolas" panose="020B0609020204030204" pitchFamily="49" charset="0"/>
              </a:rPr>
              <a:t>import</a:t>
            </a:r>
            <a:r>
              <a:rPr lang="es-419" sz="1600" b="0" dirty="0">
                <a:solidFill>
                  <a:srgbClr val="000000"/>
                </a:solidFill>
                <a:effectLst/>
                <a:latin typeface="Consolas" panose="020B0609020204030204" pitchFamily="49" charset="0"/>
              </a:rPr>
              <a:t> { </a:t>
            </a:r>
            <a:r>
              <a:rPr lang="es-419" sz="1600" b="0" dirty="0" err="1">
                <a:solidFill>
                  <a:srgbClr val="000000"/>
                </a:solidFill>
                <a:effectLst/>
                <a:latin typeface="Consolas" panose="020B0609020204030204" pitchFamily="49" charset="0"/>
              </a:rPr>
              <a:t>Component</a:t>
            </a:r>
            <a:r>
              <a:rPr lang="es-419" sz="1600" b="0" dirty="0">
                <a:solidFill>
                  <a:srgbClr val="000000"/>
                </a:solidFill>
                <a:effectLst/>
                <a:latin typeface="Consolas" panose="020B0609020204030204" pitchFamily="49" charset="0"/>
              </a:rPr>
              <a:t> } </a:t>
            </a:r>
            <a:r>
              <a:rPr lang="es-419" sz="1600" b="0" dirty="0" err="1">
                <a:solidFill>
                  <a:srgbClr val="0000FF"/>
                </a:solidFill>
                <a:effectLst/>
                <a:latin typeface="Consolas" panose="020B0609020204030204" pitchFamily="49" charset="0"/>
              </a:rPr>
              <a:t>from</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'@angular/</a:t>
            </a:r>
            <a:r>
              <a:rPr lang="es-419" sz="1600" b="0" dirty="0" err="1">
                <a:solidFill>
                  <a:srgbClr val="A31515"/>
                </a:solidFill>
                <a:effectLst/>
                <a:latin typeface="Consolas" panose="020B0609020204030204" pitchFamily="49" charset="0"/>
              </a:rPr>
              <a:t>core</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@Component({</a:t>
            </a:r>
          </a:p>
          <a:p>
            <a:r>
              <a:rPr lang="es-419" sz="1600" b="0" dirty="0">
                <a:solidFill>
                  <a:srgbClr val="000000"/>
                </a:solidFill>
                <a:effectLst/>
                <a:latin typeface="Consolas" panose="020B0609020204030204" pitchFamily="49" charset="0"/>
              </a:rPr>
              <a:t>  selector: </a:t>
            </a:r>
            <a:r>
              <a:rPr lang="es-419" sz="1600" b="0" dirty="0">
                <a:solidFill>
                  <a:srgbClr val="A31515"/>
                </a:solidFill>
                <a:effectLst/>
                <a:latin typeface="Consolas" panose="020B0609020204030204" pitchFamily="49" charset="0"/>
              </a:rPr>
              <a:t>'app-mi-componente'</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templateUrl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'./mi-componente.component.html'</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export</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MiComponente</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usuario = {</a:t>
            </a:r>
          </a:p>
          <a:p>
            <a:r>
              <a:rPr lang="es-419" sz="1600" b="0" dirty="0">
                <a:solidFill>
                  <a:srgbClr val="000000"/>
                </a:solidFill>
                <a:effectLst/>
                <a:latin typeface="Consolas" panose="020B0609020204030204" pitchFamily="49" charset="0"/>
              </a:rPr>
              <a:t>    nombre: </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email: </a:t>
            </a:r>
            <a:r>
              <a:rPr lang="es-419" sz="1600" b="0" dirty="0">
                <a:solidFill>
                  <a:srgbClr val="A31515"/>
                </a:solidFill>
                <a:effectLst/>
                <a:latin typeface="Consolas" panose="020B0609020204030204" pitchFamily="49" charset="0"/>
              </a:rPr>
              <a:t>''</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onSubmit</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a:solidFill>
                  <a:srgbClr val="008000"/>
                </a:solidFill>
                <a:effectLst/>
                <a:latin typeface="Consolas" panose="020B0609020204030204" pitchFamily="49" charset="0"/>
              </a:rPr>
              <a:t>// Lógica para manejar el envío del formulario</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console.log(</a:t>
            </a:r>
            <a:r>
              <a:rPr lang="es-419" sz="1600" b="0" dirty="0">
                <a:solidFill>
                  <a:srgbClr val="A31515"/>
                </a:solidFill>
                <a:effectLst/>
                <a:latin typeface="Consolas" panose="020B0609020204030204" pitchFamily="49" charset="0"/>
              </a:rPr>
              <a:t>'Formulario enviado:'</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this</a:t>
            </a:r>
            <a:r>
              <a:rPr lang="es-419" sz="1600" b="0" dirty="0" err="1">
                <a:solidFill>
                  <a:srgbClr val="000000"/>
                </a:solidFill>
                <a:effectLst/>
                <a:latin typeface="Consolas" panose="020B0609020204030204" pitchFamily="49" charset="0"/>
              </a:rPr>
              <a:t>.usuario</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5960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C10A8-608A-4AF7-EC6D-BAD782C8D770}"/>
              </a:ext>
            </a:extLst>
          </p:cNvPr>
          <p:cNvSpPr>
            <a:spLocks noGrp="1"/>
          </p:cNvSpPr>
          <p:nvPr>
            <p:ph type="title"/>
          </p:nvPr>
        </p:nvSpPr>
        <p:spPr/>
        <p:txBody>
          <a:bodyPr/>
          <a:lstStyle/>
          <a:p>
            <a:r>
              <a:rPr lang="es-419" dirty="0"/>
              <a:t>Trabajar con formularios reactivos</a:t>
            </a:r>
          </a:p>
        </p:txBody>
      </p:sp>
      <p:sp>
        <p:nvSpPr>
          <p:cNvPr id="3" name="Marcador de contenido 2">
            <a:extLst>
              <a:ext uri="{FF2B5EF4-FFF2-40B4-BE49-F238E27FC236}">
                <a16:creationId xmlns:a16="http://schemas.microsoft.com/office/drawing/2014/main" id="{5325A824-C0BB-200C-13F8-E77D4252C747}"/>
              </a:ext>
            </a:extLst>
          </p:cNvPr>
          <p:cNvSpPr>
            <a:spLocks noGrp="1"/>
          </p:cNvSpPr>
          <p:nvPr>
            <p:ph idx="1"/>
          </p:nvPr>
        </p:nvSpPr>
        <p:spPr/>
        <p:txBody>
          <a:bodyPr/>
          <a:lstStyle/>
          <a:p>
            <a:pPr>
              <a:lnSpc>
                <a:spcPct val="100000"/>
              </a:lnSpc>
            </a:pPr>
            <a:r>
              <a:rPr lang="es-419" dirty="0"/>
              <a:t>Los formularios reactivos en Angular 12 son una forma más poderosa y flexible de trabajar con formularios en comparación con los formularios basados en plantillas. </a:t>
            </a:r>
          </a:p>
          <a:p>
            <a:pPr marL="0" indent="0">
              <a:lnSpc>
                <a:spcPct val="100000"/>
              </a:lnSpc>
              <a:buNone/>
            </a:pPr>
            <a:endParaRPr lang="es-419" dirty="0"/>
          </a:p>
          <a:p>
            <a:pPr>
              <a:lnSpc>
                <a:spcPct val="100000"/>
              </a:lnSpc>
            </a:pPr>
            <a:r>
              <a:rPr lang="es-419" dirty="0"/>
              <a:t>Los formularios reactivos proporcionan un enfoque más programático y declarativo para manejar la entrada del usuario y la validación del formulario. </a:t>
            </a:r>
          </a:p>
        </p:txBody>
      </p:sp>
    </p:spTree>
    <p:extLst>
      <p:ext uri="{BB962C8B-B14F-4D97-AF65-F5344CB8AC3E}">
        <p14:creationId xmlns:p14="http://schemas.microsoft.com/office/powerpoint/2010/main" val="1817727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0862C802-0EB3-040A-04BC-D7E848A49244}"/>
              </a:ext>
            </a:extLst>
          </p:cNvPr>
          <p:cNvSpPr>
            <a:spLocks noGrp="1"/>
          </p:cNvSpPr>
          <p:nvPr>
            <p:ph idx="1"/>
          </p:nvPr>
        </p:nvSpPr>
        <p:spPr>
          <a:xfrm>
            <a:off x="838200" y="1238251"/>
            <a:ext cx="10515600" cy="968470"/>
          </a:xfrm>
          <a:noFill/>
        </p:spPr>
        <p:txBody>
          <a:bodyPr wrap="square">
            <a:spAutoFit/>
          </a:bodyPr>
          <a:lstStyle/>
          <a:p>
            <a:pPr marL="0" indent="0">
              <a:buNone/>
            </a:pPr>
            <a:r>
              <a:rPr lang="es-419" sz="1800" b="1" dirty="0"/>
              <a:t>1. Importar los Módulos Necesarios:</a:t>
            </a:r>
          </a:p>
          <a:p>
            <a:pPr marL="0" indent="0">
              <a:buNone/>
            </a:pPr>
            <a:r>
              <a:rPr lang="es-419" sz="1800" dirty="0"/>
              <a:t>importar los módulos necesarios en el módulo principal (</a:t>
            </a:r>
            <a:r>
              <a:rPr lang="es-419" sz="1800" dirty="0" err="1"/>
              <a:t>app.module.ts</a:t>
            </a:r>
            <a:r>
              <a:rPr lang="es-419" sz="1800" dirty="0"/>
              <a:t>). Importa </a:t>
            </a:r>
            <a:r>
              <a:rPr lang="es-419" sz="1800" dirty="0" err="1"/>
              <a:t>ReactiveFormsModule</a:t>
            </a:r>
            <a:r>
              <a:rPr lang="es-419" sz="1800" dirty="0"/>
              <a:t> desde @angular/forms:</a:t>
            </a:r>
          </a:p>
        </p:txBody>
      </p:sp>
      <p:sp>
        <p:nvSpPr>
          <p:cNvPr id="7" name="CuadroTexto 6">
            <a:extLst>
              <a:ext uri="{FF2B5EF4-FFF2-40B4-BE49-F238E27FC236}">
                <a16:creationId xmlns:a16="http://schemas.microsoft.com/office/drawing/2014/main" id="{CC7F9D3C-5189-3BCF-01D4-A07E80EB23BC}"/>
              </a:ext>
            </a:extLst>
          </p:cNvPr>
          <p:cNvSpPr txBox="1"/>
          <p:nvPr/>
        </p:nvSpPr>
        <p:spPr>
          <a:xfrm>
            <a:off x="2556642" y="2206721"/>
            <a:ext cx="7078716" cy="4278094"/>
          </a:xfrm>
          <a:prstGeom prst="rect">
            <a:avLst/>
          </a:prstGeom>
          <a:solidFill>
            <a:srgbClr val="F7FFFF"/>
          </a:solidFill>
          <a:ln>
            <a:solidFill>
              <a:schemeClr val="accent1"/>
            </a:solidFill>
          </a:ln>
          <a:effectLst>
            <a:outerShdw blurRad="63500" sx="102000" sy="102000" algn="ctr" rotWithShape="0">
              <a:prstClr val="black">
                <a:alpha val="40000"/>
              </a:prstClr>
            </a:outerShdw>
          </a:effectLst>
        </p:spPr>
        <p:txBody>
          <a:bodyPr wrap="square">
            <a:spAutoFit/>
          </a:bodyPr>
          <a:lstStyle/>
          <a:p>
            <a:r>
              <a:rPr lang="es-419" sz="1600" b="0" dirty="0" err="1">
                <a:solidFill>
                  <a:srgbClr val="0000FF"/>
                </a:solidFill>
                <a:effectLst/>
                <a:latin typeface="Consolas" panose="020B0609020204030204" pitchFamily="49" charset="0"/>
              </a:rPr>
              <a:t>import</a:t>
            </a:r>
            <a:r>
              <a:rPr lang="es-419" sz="1600" b="0" dirty="0">
                <a:solidFill>
                  <a:srgbClr val="000000"/>
                </a:solidFill>
                <a:effectLst/>
                <a:latin typeface="Consolas" panose="020B0609020204030204" pitchFamily="49" charset="0"/>
              </a:rPr>
              <a:t> { </a:t>
            </a:r>
            <a:r>
              <a:rPr lang="es-419" sz="1600" b="0" dirty="0" err="1">
                <a:solidFill>
                  <a:srgbClr val="000000"/>
                </a:solidFill>
                <a:effectLst/>
                <a:latin typeface="Consolas" panose="020B0609020204030204" pitchFamily="49" charset="0"/>
              </a:rPr>
              <a:t>ReactiveFormsModule</a:t>
            </a:r>
            <a:r>
              <a:rPr lang="es-419" sz="1600" b="0" dirty="0">
                <a:solidFill>
                  <a:srgbClr val="000000"/>
                </a:solidFill>
                <a:effectLst/>
                <a:latin typeface="Consolas" panose="020B0609020204030204" pitchFamily="49" charset="0"/>
              </a:rPr>
              <a:t> } </a:t>
            </a:r>
            <a:r>
              <a:rPr lang="es-419" sz="1600" b="0" dirty="0" err="1">
                <a:solidFill>
                  <a:srgbClr val="0000FF"/>
                </a:solidFill>
                <a:effectLst/>
                <a:latin typeface="Consolas" panose="020B0609020204030204" pitchFamily="49" charset="0"/>
              </a:rPr>
              <a:t>from</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'@angular/</a:t>
            </a:r>
            <a:r>
              <a:rPr lang="es-419" sz="1600" b="0" dirty="0" err="1">
                <a:solidFill>
                  <a:srgbClr val="A31515"/>
                </a:solidFill>
                <a:effectLst/>
                <a:latin typeface="Consolas" panose="020B0609020204030204" pitchFamily="49" charset="0"/>
              </a:rPr>
              <a:t>forms</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@NgModule({</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declarations</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a:solidFill>
                  <a:srgbClr val="008000"/>
                </a:solidFill>
                <a:effectLst/>
                <a:latin typeface="Consolas" panose="020B0609020204030204" pitchFamily="49" charset="0"/>
              </a:rPr>
              <a:t>// Componentes de tu aplicación</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imports</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a:solidFill>
                  <a:srgbClr val="008000"/>
                </a:solidFill>
                <a:effectLst/>
                <a:latin typeface="Consolas" panose="020B0609020204030204" pitchFamily="49" charset="0"/>
              </a:rPr>
              <a:t>// Otros módulos importados</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ReactiveFormsModule</a:t>
            </a:r>
            <a:r>
              <a:rPr lang="es-419" sz="1600" b="0" dirty="0">
                <a:solidFill>
                  <a:srgbClr val="000000"/>
                </a:solidFill>
                <a:effectLst/>
                <a:latin typeface="Consolas" panose="020B0609020204030204" pitchFamily="49" charset="0"/>
              </a:rPr>
              <a:t> </a:t>
            </a:r>
            <a:r>
              <a:rPr lang="es-419" sz="1600" b="0" dirty="0">
                <a:solidFill>
                  <a:srgbClr val="008000"/>
                </a:solidFill>
                <a:effectLst/>
                <a:latin typeface="Consolas" panose="020B0609020204030204" pitchFamily="49" charset="0"/>
              </a:rPr>
              <a:t>// Importa el módulo </a:t>
            </a:r>
            <a:r>
              <a:rPr lang="es-419" sz="1600" b="0" dirty="0" err="1">
                <a:solidFill>
                  <a:srgbClr val="008000"/>
                </a:solidFill>
                <a:effectLst/>
                <a:latin typeface="Consolas" panose="020B0609020204030204" pitchFamily="49" charset="0"/>
              </a:rPr>
              <a:t>ReactiveFormsModule</a:t>
            </a:r>
            <a:r>
              <a:rPr lang="es-419" sz="1600" b="0" dirty="0">
                <a:solidFill>
                  <a:srgbClr val="008000"/>
                </a:solidFill>
                <a:effectLst/>
                <a:latin typeface="Consolas" panose="020B0609020204030204" pitchFamily="49" charset="0"/>
              </a:rPr>
              <a:t> aquí</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providers</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a:solidFill>
                  <a:srgbClr val="008000"/>
                </a:solidFill>
                <a:effectLst/>
                <a:latin typeface="Consolas" panose="020B0609020204030204" pitchFamily="49" charset="0"/>
              </a:rPr>
              <a:t>// Servicios de tu aplicación</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bootstrap</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AppComponent</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export</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AppModule</a:t>
            </a:r>
            <a:r>
              <a:rPr lang="es-419" sz="1600" b="0" dirty="0">
                <a:solidFill>
                  <a:srgbClr val="000000"/>
                </a:solidFill>
                <a:effectLst/>
                <a:latin typeface="Consolas" panose="020B0609020204030204" pitchFamily="49" charset="0"/>
              </a:rPr>
              <a:t> { }</a:t>
            </a:r>
          </a:p>
        </p:txBody>
      </p:sp>
      <p:sp>
        <p:nvSpPr>
          <p:cNvPr id="4" name="Título 3">
            <a:extLst>
              <a:ext uri="{FF2B5EF4-FFF2-40B4-BE49-F238E27FC236}">
                <a16:creationId xmlns:a16="http://schemas.microsoft.com/office/drawing/2014/main" id="{5C963ECE-C170-A87A-99A6-5CAC16FAA65F}"/>
              </a:ext>
            </a:extLst>
          </p:cNvPr>
          <p:cNvSpPr>
            <a:spLocks noGrp="1"/>
          </p:cNvSpPr>
          <p:nvPr>
            <p:ph type="title"/>
          </p:nvPr>
        </p:nvSpPr>
        <p:spPr/>
        <p:txBody>
          <a:bodyPr/>
          <a:lstStyle/>
          <a:p>
            <a:r>
              <a:rPr lang="es-419" dirty="0"/>
              <a:t>Trabajar con formularios reactivos</a:t>
            </a:r>
          </a:p>
        </p:txBody>
      </p:sp>
    </p:spTree>
    <p:extLst>
      <p:ext uri="{BB962C8B-B14F-4D97-AF65-F5344CB8AC3E}">
        <p14:creationId xmlns:p14="http://schemas.microsoft.com/office/powerpoint/2010/main" val="1302317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0862C802-0EB3-040A-04BC-D7E848A49244}"/>
              </a:ext>
            </a:extLst>
          </p:cNvPr>
          <p:cNvSpPr>
            <a:spLocks noGrp="1"/>
          </p:cNvSpPr>
          <p:nvPr>
            <p:ph idx="1"/>
          </p:nvPr>
        </p:nvSpPr>
        <p:spPr>
          <a:xfrm>
            <a:off x="838200" y="1238251"/>
            <a:ext cx="4790090" cy="1467068"/>
          </a:xfrm>
          <a:noFill/>
        </p:spPr>
        <p:txBody>
          <a:bodyPr wrap="square">
            <a:spAutoFit/>
          </a:bodyPr>
          <a:lstStyle/>
          <a:p>
            <a:pPr marL="0" indent="0">
              <a:buNone/>
            </a:pPr>
            <a:r>
              <a:rPr lang="es-419" sz="1800" b="1" dirty="0"/>
              <a:t>2. Crear un Formulario Reactivo en el Componente:</a:t>
            </a:r>
          </a:p>
          <a:p>
            <a:pPr marL="0" indent="0">
              <a:buNone/>
            </a:pPr>
            <a:r>
              <a:rPr lang="es-419" sz="1800" dirty="0"/>
              <a:t>En el componente </a:t>
            </a:r>
            <a:r>
              <a:rPr lang="es-419" sz="1800" dirty="0" err="1"/>
              <a:t>TypeScript</a:t>
            </a:r>
            <a:r>
              <a:rPr lang="es-419" sz="1800" dirty="0"/>
              <a:t> (por ejemplo, mi-</a:t>
            </a:r>
            <a:r>
              <a:rPr lang="es-419" sz="1800" dirty="0" err="1"/>
              <a:t>componente.component.ts</a:t>
            </a:r>
            <a:r>
              <a:rPr lang="es-419" sz="1800" dirty="0"/>
              <a:t>), crea un formulario reactivo utilizando la clase </a:t>
            </a:r>
            <a:r>
              <a:rPr lang="es-419" sz="1800" dirty="0" err="1"/>
              <a:t>FormBuilder</a:t>
            </a:r>
            <a:r>
              <a:rPr lang="es-419" sz="1800" dirty="0"/>
              <a:t>:</a:t>
            </a:r>
          </a:p>
        </p:txBody>
      </p:sp>
      <p:sp>
        <p:nvSpPr>
          <p:cNvPr id="7" name="CuadroTexto 6">
            <a:extLst>
              <a:ext uri="{FF2B5EF4-FFF2-40B4-BE49-F238E27FC236}">
                <a16:creationId xmlns:a16="http://schemas.microsoft.com/office/drawing/2014/main" id="{CC7F9D3C-5189-3BCF-01D4-A07E80EB23BC}"/>
              </a:ext>
            </a:extLst>
          </p:cNvPr>
          <p:cNvSpPr txBox="1"/>
          <p:nvPr/>
        </p:nvSpPr>
        <p:spPr>
          <a:xfrm>
            <a:off x="6096000" y="380212"/>
            <a:ext cx="5806966" cy="6093976"/>
          </a:xfrm>
          <a:prstGeom prst="rect">
            <a:avLst/>
          </a:prstGeom>
          <a:solidFill>
            <a:srgbClr val="F7FFFF"/>
          </a:solidFill>
          <a:ln>
            <a:solidFill>
              <a:schemeClr val="accent1"/>
            </a:solidFill>
          </a:ln>
          <a:effectLst>
            <a:outerShdw blurRad="63500" sx="102000" sy="102000" algn="ctr" rotWithShape="0">
              <a:prstClr val="black">
                <a:alpha val="40000"/>
              </a:prstClr>
            </a:outerShdw>
          </a:effectLst>
        </p:spPr>
        <p:txBody>
          <a:bodyPr wrap="square">
            <a:spAutoFit/>
          </a:bodyPr>
          <a:lstStyle/>
          <a:p>
            <a:r>
              <a:rPr lang="es-419" sz="1300" b="0" dirty="0" err="1">
                <a:solidFill>
                  <a:srgbClr val="0000FF"/>
                </a:solidFill>
                <a:effectLst/>
                <a:latin typeface="Consolas" panose="020B0609020204030204" pitchFamily="49" charset="0"/>
              </a:rPr>
              <a:t>import</a:t>
            </a:r>
            <a:r>
              <a:rPr lang="es-419" sz="1300" b="0" dirty="0">
                <a:solidFill>
                  <a:srgbClr val="000000"/>
                </a:solidFill>
                <a:effectLst/>
                <a:latin typeface="Consolas" panose="020B0609020204030204" pitchFamily="49" charset="0"/>
              </a:rPr>
              <a:t> { </a:t>
            </a:r>
            <a:r>
              <a:rPr lang="es-419" sz="1300" b="0" dirty="0" err="1">
                <a:solidFill>
                  <a:srgbClr val="000000"/>
                </a:solidFill>
                <a:effectLst/>
                <a:latin typeface="Consolas" panose="020B0609020204030204" pitchFamily="49" charset="0"/>
              </a:rPr>
              <a:t>Component</a:t>
            </a:r>
            <a:r>
              <a:rPr lang="es-419" sz="1300" b="0" dirty="0">
                <a:solidFill>
                  <a:srgbClr val="000000"/>
                </a:solidFill>
                <a:effectLst/>
                <a:latin typeface="Consolas" panose="020B0609020204030204" pitchFamily="49" charset="0"/>
              </a:rPr>
              <a:t> } </a:t>
            </a:r>
            <a:r>
              <a:rPr lang="es-419" sz="1300" b="0" dirty="0" err="1">
                <a:solidFill>
                  <a:srgbClr val="0000FF"/>
                </a:solidFill>
                <a:effectLst/>
                <a:latin typeface="Consolas" panose="020B0609020204030204" pitchFamily="49" charset="0"/>
              </a:rPr>
              <a:t>from</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'@angular/</a:t>
            </a:r>
            <a:r>
              <a:rPr lang="es-419" sz="1300" b="0" dirty="0" err="1">
                <a:solidFill>
                  <a:srgbClr val="A31515"/>
                </a:solidFill>
                <a:effectLst/>
                <a:latin typeface="Consolas" panose="020B0609020204030204" pitchFamily="49" charset="0"/>
              </a:rPr>
              <a:t>core</a:t>
            </a:r>
            <a:r>
              <a:rPr lang="es-419" sz="1300" b="0" dirty="0">
                <a:solidFill>
                  <a:srgbClr val="A31515"/>
                </a:solidFill>
                <a:effectLst/>
                <a:latin typeface="Consolas" panose="020B0609020204030204" pitchFamily="49" charset="0"/>
              </a:rPr>
              <a:t>'</a:t>
            </a:r>
            <a:r>
              <a:rPr lang="es-419" sz="1300" b="0" dirty="0">
                <a:solidFill>
                  <a:srgbClr val="000000"/>
                </a:solidFill>
                <a:effectLst/>
                <a:latin typeface="Consolas" panose="020B0609020204030204" pitchFamily="49" charset="0"/>
              </a:rPr>
              <a:t>;</a:t>
            </a:r>
          </a:p>
          <a:p>
            <a:r>
              <a:rPr lang="es-419" sz="1300" b="0" dirty="0" err="1">
                <a:solidFill>
                  <a:srgbClr val="0000FF"/>
                </a:solidFill>
                <a:effectLst/>
                <a:latin typeface="Consolas" panose="020B0609020204030204" pitchFamily="49" charset="0"/>
              </a:rPr>
              <a:t>import</a:t>
            </a:r>
            <a:r>
              <a:rPr lang="es-419" sz="1300" b="0" dirty="0">
                <a:solidFill>
                  <a:srgbClr val="000000"/>
                </a:solidFill>
                <a:effectLst/>
                <a:latin typeface="Consolas" panose="020B0609020204030204" pitchFamily="49" charset="0"/>
              </a:rPr>
              <a:t> { </a:t>
            </a:r>
            <a:r>
              <a:rPr lang="es-419" sz="1300" b="0" dirty="0" err="1">
                <a:solidFill>
                  <a:srgbClr val="000000"/>
                </a:solidFill>
                <a:effectLst/>
                <a:latin typeface="Consolas" panose="020B0609020204030204" pitchFamily="49" charset="0"/>
              </a:rPr>
              <a:t>FormBuilder</a:t>
            </a:r>
            <a:r>
              <a:rPr lang="es-419" sz="1300" b="0" dirty="0">
                <a:solidFill>
                  <a:srgbClr val="000000"/>
                </a:solidFill>
                <a:effectLst/>
                <a:latin typeface="Consolas" panose="020B0609020204030204" pitchFamily="49" charset="0"/>
              </a:rPr>
              <a:t>, </a:t>
            </a:r>
            <a:r>
              <a:rPr lang="es-419" sz="1300" b="0" dirty="0" err="1">
                <a:solidFill>
                  <a:srgbClr val="000000"/>
                </a:solidFill>
                <a:effectLst/>
                <a:latin typeface="Consolas" panose="020B0609020204030204" pitchFamily="49" charset="0"/>
              </a:rPr>
              <a:t>FormGroup</a:t>
            </a:r>
            <a:r>
              <a:rPr lang="es-419" sz="1300" b="0" dirty="0">
                <a:solidFill>
                  <a:srgbClr val="000000"/>
                </a:solidFill>
                <a:effectLst/>
                <a:latin typeface="Consolas" panose="020B0609020204030204" pitchFamily="49" charset="0"/>
              </a:rPr>
              <a:t>, </a:t>
            </a:r>
            <a:r>
              <a:rPr lang="es-419" sz="1300" b="0" dirty="0" err="1">
                <a:solidFill>
                  <a:srgbClr val="000000"/>
                </a:solidFill>
                <a:effectLst/>
                <a:latin typeface="Consolas" panose="020B0609020204030204" pitchFamily="49" charset="0"/>
              </a:rPr>
              <a:t>Validators</a:t>
            </a:r>
            <a:r>
              <a:rPr lang="es-419" sz="1300" b="0" dirty="0">
                <a:solidFill>
                  <a:srgbClr val="000000"/>
                </a:solidFill>
                <a:effectLst/>
                <a:latin typeface="Consolas" panose="020B0609020204030204" pitchFamily="49" charset="0"/>
              </a:rPr>
              <a:t> } </a:t>
            </a:r>
            <a:r>
              <a:rPr lang="es-419" sz="1300" b="0" dirty="0" err="1">
                <a:solidFill>
                  <a:srgbClr val="0000FF"/>
                </a:solidFill>
                <a:effectLst/>
                <a:latin typeface="Consolas" panose="020B0609020204030204" pitchFamily="49" charset="0"/>
              </a:rPr>
              <a:t>from</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'@angular/</a:t>
            </a:r>
            <a:r>
              <a:rPr lang="es-419" sz="1300" b="0" dirty="0" err="1">
                <a:solidFill>
                  <a:srgbClr val="A31515"/>
                </a:solidFill>
                <a:effectLst/>
                <a:latin typeface="Consolas" panose="020B0609020204030204" pitchFamily="49" charset="0"/>
              </a:rPr>
              <a:t>forms</a:t>
            </a:r>
            <a:r>
              <a:rPr lang="es-419" sz="1300" b="0" dirty="0">
                <a:solidFill>
                  <a:srgbClr val="A31515"/>
                </a:solidFill>
                <a:effectLst/>
                <a:latin typeface="Consolas" panose="020B0609020204030204" pitchFamily="49" charset="0"/>
              </a:rPr>
              <a:t>'</a:t>
            </a:r>
            <a:r>
              <a:rPr lang="es-419" sz="1300" b="0" dirty="0">
                <a:solidFill>
                  <a:srgbClr val="000000"/>
                </a:solidFill>
                <a:effectLst/>
                <a:latin typeface="Consolas" panose="020B0609020204030204" pitchFamily="49" charset="0"/>
              </a:rPr>
              <a:t>;</a:t>
            </a:r>
          </a:p>
          <a:p>
            <a:br>
              <a:rPr lang="es-419" sz="1300" b="0" dirty="0">
                <a:solidFill>
                  <a:srgbClr val="000000"/>
                </a:solidFill>
                <a:effectLst/>
                <a:latin typeface="Consolas" panose="020B0609020204030204" pitchFamily="49" charset="0"/>
              </a:rPr>
            </a:br>
            <a:r>
              <a:rPr lang="es-419" sz="1300" b="0" dirty="0">
                <a:solidFill>
                  <a:srgbClr val="000000"/>
                </a:solidFill>
                <a:effectLst/>
                <a:latin typeface="Consolas" panose="020B0609020204030204" pitchFamily="49" charset="0"/>
              </a:rPr>
              <a:t>@Component({</a:t>
            </a:r>
          </a:p>
          <a:p>
            <a:r>
              <a:rPr lang="es-419" sz="1300" b="0" dirty="0">
                <a:solidFill>
                  <a:srgbClr val="000000"/>
                </a:solidFill>
                <a:effectLst/>
                <a:latin typeface="Consolas" panose="020B0609020204030204" pitchFamily="49" charset="0"/>
              </a:rPr>
              <a:t>  selector: </a:t>
            </a:r>
            <a:r>
              <a:rPr lang="es-419" sz="1300" b="0" dirty="0">
                <a:solidFill>
                  <a:srgbClr val="A31515"/>
                </a:solidFill>
                <a:effectLst/>
                <a:latin typeface="Consolas" panose="020B0609020204030204" pitchFamily="49" charset="0"/>
              </a:rPr>
              <a:t>'app-mi-componente'</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err="1">
                <a:solidFill>
                  <a:srgbClr val="000000"/>
                </a:solidFill>
                <a:effectLst/>
                <a:latin typeface="Consolas" panose="020B0609020204030204" pitchFamily="49" charset="0"/>
              </a:rPr>
              <a:t>templateUrl</a:t>
            </a:r>
            <a:r>
              <a:rPr lang="es-419" sz="1300" b="0" dirty="0">
                <a:solidFill>
                  <a:srgbClr val="000000"/>
                </a:solidFill>
                <a:effectLst/>
                <a:latin typeface="Consolas" panose="020B0609020204030204" pitchFamily="49" charset="0"/>
              </a:rPr>
              <a:t>: </a:t>
            </a:r>
            <a:r>
              <a:rPr lang="es-419" sz="1300" b="0" dirty="0">
                <a:solidFill>
                  <a:srgbClr val="A31515"/>
                </a:solidFill>
                <a:effectLst/>
                <a:latin typeface="Consolas" panose="020B0609020204030204" pitchFamily="49" charset="0"/>
              </a:rPr>
              <a:t>'./mi-componente.component.html'</a:t>
            </a:r>
            <a:endParaRPr lang="es-419" sz="1300" b="0" dirty="0">
              <a:solidFill>
                <a:srgbClr val="000000"/>
              </a:solidFill>
              <a:effectLst/>
              <a:latin typeface="Consolas" panose="020B0609020204030204" pitchFamily="49" charset="0"/>
            </a:endParaRPr>
          </a:p>
          <a:p>
            <a:r>
              <a:rPr lang="es-419" sz="1300" b="0" dirty="0">
                <a:solidFill>
                  <a:srgbClr val="000000"/>
                </a:solidFill>
                <a:effectLst/>
                <a:latin typeface="Consolas" panose="020B0609020204030204" pitchFamily="49" charset="0"/>
              </a:rPr>
              <a:t>})</a:t>
            </a:r>
          </a:p>
          <a:p>
            <a:r>
              <a:rPr lang="es-419" sz="1300" b="0" dirty="0" err="1">
                <a:solidFill>
                  <a:srgbClr val="0000FF"/>
                </a:solidFill>
                <a:effectLst/>
                <a:latin typeface="Consolas" panose="020B0609020204030204" pitchFamily="49" charset="0"/>
              </a:rPr>
              <a:t>export</a:t>
            </a:r>
            <a:r>
              <a:rPr lang="es-419" sz="1300" b="0" dirty="0">
                <a:solidFill>
                  <a:srgbClr val="000000"/>
                </a:solidFill>
                <a:effectLst/>
                <a:latin typeface="Consolas" panose="020B0609020204030204" pitchFamily="49" charset="0"/>
              </a:rPr>
              <a:t> </a:t>
            </a:r>
            <a:r>
              <a:rPr lang="es-419" sz="1300" b="0" dirty="0" err="1">
                <a:solidFill>
                  <a:srgbClr val="0000FF"/>
                </a:solidFill>
                <a:effectLst/>
                <a:latin typeface="Consolas" panose="020B0609020204030204" pitchFamily="49" charset="0"/>
              </a:rPr>
              <a:t>class</a:t>
            </a:r>
            <a:r>
              <a:rPr lang="es-419" sz="1300" b="0" dirty="0">
                <a:solidFill>
                  <a:srgbClr val="000000"/>
                </a:solidFill>
                <a:effectLst/>
                <a:latin typeface="Consolas" panose="020B0609020204030204" pitchFamily="49" charset="0"/>
              </a:rPr>
              <a:t> </a:t>
            </a:r>
            <a:r>
              <a:rPr lang="es-419" sz="1300" b="0" dirty="0" err="1">
                <a:solidFill>
                  <a:srgbClr val="000000"/>
                </a:solidFill>
                <a:effectLst/>
                <a:latin typeface="Consolas" panose="020B0609020204030204" pitchFamily="49" charset="0"/>
              </a:rPr>
              <a:t>MiComponente</a:t>
            </a:r>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formulario: </a:t>
            </a:r>
            <a:r>
              <a:rPr lang="es-419" sz="1300" b="0" dirty="0" err="1">
                <a:solidFill>
                  <a:srgbClr val="000000"/>
                </a:solidFill>
                <a:effectLst/>
                <a:latin typeface="Consolas" panose="020B0609020204030204" pitchFamily="49" charset="0"/>
              </a:rPr>
              <a:t>FormGroup</a:t>
            </a:r>
            <a:r>
              <a:rPr lang="es-419" sz="1300" b="0" dirty="0">
                <a:solidFill>
                  <a:srgbClr val="000000"/>
                </a:solidFill>
                <a:effectLst/>
                <a:latin typeface="Consolas" panose="020B0609020204030204" pitchFamily="49" charset="0"/>
              </a:rPr>
              <a:t>;</a:t>
            </a:r>
          </a:p>
          <a:p>
            <a:br>
              <a:rPr lang="es-419" sz="1300" b="0" dirty="0">
                <a:solidFill>
                  <a:srgbClr val="000000"/>
                </a:solidFill>
                <a:effectLst/>
                <a:latin typeface="Consolas" panose="020B0609020204030204" pitchFamily="49" charset="0"/>
              </a:rPr>
            </a:br>
            <a:r>
              <a:rPr lang="es-419" sz="1300" b="0" dirty="0">
                <a:solidFill>
                  <a:srgbClr val="000000"/>
                </a:solidFill>
                <a:effectLst/>
                <a:latin typeface="Consolas" panose="020B0609020204030204" pitchFamily="49" charset="0"/>
              </a:rPr>
              <a:t>  </a:t>
            </a:r>
            <a:r>
              <a:rPr lang="es-419" sz="1300" b="0" dirty="0">
                <a:solidFill>
                  <a:srgbClr val="0000FF"/>
                </a:solidFill>
                <a:effectLst/>
                <a:latin typeface="Consolas" panose="020B0609020204030204" pitchFamily="49" charset="0"/>
              </a:rPr>
              <a:t>constructor</a:t>
            </a:r>
            <a:r>
              <a:rPr lang="es-419" sz="1300" b="0" dirty="0">
                <a:solidFill>
                  <a:srgbClr val="000000"/>
                </a:solidFill>
                <a:effectLst/>
                <a:latin typeface="Consolas" panose="020B0609020204030204" pitchFamily="49" charset="0"/>
              </a:rPr>
              <a:t>(</a:t>
            </a:r>
            <a:r>
              <a:rPr lang="es-419" sz="1300" b="0" dirty="0" err="1">
                <a:solidFill>
                  <a:srgbClr val="0000FF"/>
                </a:solidFill>
                <a:effectLst/>
                <a:latin typeface="Consolas" panose="020B0609020204030204" pitchFamily="49" charset="0"/>
              </a:rPr>
              <a:t>private</a:t>
            </a:r>
            <a:r>
              <a:rPr lang="es-419" sz="1300" b="0" dirty="0">
                <a:solidFill>
                  <a:srgbClr val="000000"/>
                </a:solidFill>
                <a:effectLst/>
                <a:latin typeface="Consolas" panose="020B0609020204030204" pitchFamily="49" charset="0"/>
              </a:rPr>
              <a:t> </a:t>
            </a:r>
            <a:r>
              <a:rPr lang="es-419" sz="1300" b="0" dirty="0" err="1">
                <a:solidFill>
                  <a:srgbClr val="000000"/>
                </a:solidFill>
                <a:effectLst/>
                <a:latin typeface="Consolas" panose="020B0609020204030204" pitchFamily="49" charset="0"/>
              </a:rPr>
              <a:t>formBuilder</a:t>
            </a:r>
            <a:r>
              <a:rPr lang="es-419" sz="1300" b="0" dirty="0">
                <a:solidFill>
                  <a:srgbClr val="000000"/>
                </a:solidFill>
                <a:effectLst/>
                <a:latin typeface="Consolas" panose="020B0609020204030204" pitchFamily="49" charset="0"/>
              </a:rPr>
              <a:t>: </a:t>
            </a:r>
            <a:r>
              <a:rPr lang="es-419" sz="1300" b="0" dirty="0" err="1">
                <a:solidFill>
                  <a:srgbClr val="000000"/>
                </a:solidFill>
                <a:effectLst/>
                <a:latin typeface="Consolas" panose="020B0609020204030204" pitchFamily="49" charset="0"/>
              </a:rPr>
              <a:t>FormBuilder</a:t>
            </a:r>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r>
              <a:rPr lang="es-419" sz="1300" b="0" dirty="0" err="1">
                <a:solidFill>
                  <a:srgbClr val="0000FF"/>
                </a:solidFill>
                <a:effectLst/>
                <a:latin typeface="Consolas" panose="020B0609020204030204" pitchFamily="49" charset="0"/>
              </a:rPr>
              <a:t>this</a:t>
            </a:r>
            <a:r>
              <a:rPr lang="es-419" sz="1300" b="0" dirty="0" err="1">
                <a:solidFill>
                  <a:srgbClr val="000000"/>
                </a:solidFill>
                <a:effectLst/>
                <a:latin typeface="Consolas" panose="020B0609020204030204" pitchFamily="49" charset="0"/>
              </a:rPr>
              <a:t>.formulario</a:t>
            </a:r>
            <a:r>
              <a:rPr lang="es-419" sz="1300" b="0" dirty="0">
                <a:solidFill>
                  <a:srgbClr val="000000"/>
                </a:solidFill>
                <a:effectLst/>
                <a:latin typeface="Consolas" panose="020B0609020204030204" pitchFamily="49" charset="0"/>
              </a:rPr>
              <a:t> = </a:t>
            </a:r>
            <a:r>
              <a:rPr lang="es-419" sz="1300" b="0" dirty="0" err="1">
                <a:solidFill>
                  <a:srgbClr val="0000FF"/>
                </a:solidFill>
                <a:effectLst/>
                <a:latin typeface="Consolas" panose="020B0609020204030204" pitchFamily="49" charset="0"/>
              </a:rPr>
              <a:t>this</a:t>
            </a:r>
            <a:r>
              <a:rPr lang="es-419" sz="1300" b="0" dirty="0" err="1">
                <a:solidFill>
                  <a:srgbClr val="000000"/>
                </a:solidFill>
                <a:effectLst/>
                <a:latin typeface="Consolas" panose="020B0609020204030204" pitchFamily="49" charset="0"/>
              </a:rPr>
              <a:t>.formBuilder.group</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nombre: [</a:t>
            </a:r>
            <a:r>
              <a:rPr lang="es-419" sz="1300" b="0" dirty="0">
                <a:solidFill>
                  <a:srgbClr val="A31515"/>
                </a:solidFill>
                <a:effectLst/>
                <a:latin typeface="Consolas" panose="020B0609020204030204" pitchFamily="49" charset="0"/>
              </a:rPr>
              <a:t>''</a:t>
            </a:r>
            <a:r>
              <a:rPr lang="es-419" sz="1300" b="0" dirty="0">
                <a:solidFill>
                  <a:srgbClr val="000000"/>
                </a:solidFill>
                <a:effectLst/>
                <a:latin typeface="Consolas" panose="020B0609020204030204" pitchFamily="49" charset="0"/>
              </a:rPr>
              <a:t>, </a:t>
            </a:r>
            <a:r>
              <a:rPr lang="es-419" sz="1300" b="0" dirty="0" err="1">
                <a:solidFill>
                  <a:srgbClr val="000000"/>
                </a:solidFill>
                <a:effectLst/>
                <a:latin typeface="Consolas" panose="020B0609020204030204" pitchFamily="49" charset="0"/>
              </a:rPr>
              <a:t>Validators.required</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email: [</a:t>
            </a:r>
            <a:r>
              <a:rPr lang="es-419" sz="1300" b="0" dirty="0">
                <a:solidFill>
                  <a:srgbClr val="A31515"/>
                </a:solidFill>
                <a:effectLst/>
                <a:latin typeface="Consolas" panose="020B0609020204030204" pitchFamily="49" charset="0"/>
              </a:rPr>
              <a:t>''</a:t>
            </a:r>
            <a:r>
              <a:rPr lang="es-419" sz="1300" b="0" dirty="0">
                <a:solidFill>
                  <a:srgbClr val="000000"/>
                </a:solidFill>
                <a:effectLst/>
                <a:latin typeface="Consolas" panose="020B0609020204030204" pitchFamily="49" charset="0"/>
              </a:rPr>
              <a:t>, [</a:t>
            </a:r>
            <a:r>
              <a:rPr lang="es-419" sz="1300" b="0" dirty="0" err="1">
                <a:solidFill>
                  <a:srgbClr val="000000"/>
                </a:solidFill>
                <a:effectLst/>
                <a:latin typeface="Consolas" panose="020B0609020204030204" pitchFamily="49" charset="0"/>
              </a:rPr>
              <a:t>Validators.required</a:t>
            </a:r>
            <a:r>
              <a:rPr lang="es-419" sz="1300" b="0" dirty="0">
                <a:solidFill>
                  <a:srgbClr val="000000"/>
                </a:solidFill>
                <a:effectLst/>
                <a:latin typeface="Consolas" panose="020B0609020204030204" pitchFamily="49" charset="0"/>
              </a:rPr>
              <a:t>, </a:t>
            </a:r>
            <a:r>
              <a:rPr lang="es-419" sz="1300" b="0" dirty="0" err="1">
                <a:solidFill>
                  <a:srgbClr val="000000"/>
                </a:solidFill>
                <a:effectLst/>
                <a:latin typeface="Consolas" panose="020B0609020204030204" pitchFamily="49" charset="0"/>
              </a:rPr>
              <a:t>Validators.email</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r>
              <a:rPr lang="es-419" sz="1300" b="0" dirty="0">
                <a:solidFill>
                  <a:srgbClr val="008000"/>
                </a:solidFill>
                <a:effectLst/>
                <a:latin typeface="Consolas" panose="020B0609020204030204" pitchFamily="49" charset="0"/>
              </a:rPr>
              <a:t>// Otros campos y validadores</a:t>
            </a:r>
            <a:endParaRPr lang="es-419" sz="1300" b="0" dirty="0">
              <a:solidFill>
                <a:srgbClr val="000000"/>
              </a:solidFill>
              <a:effectLst/>
              <a:latin typeface="Consolas" panose="020B0609020204030204" pitchFamily="49" charset="0"/>
            </a:endParaRPr>
          </a:p>
          <a:p>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p>
          <a:p>
            <a:br>
              <a:rPr lang="es-419" sz="1300" b="0" dirty="0">
                <a:solidFill>
                  <a:srgbClr val="000000"/>
                </a:solidFill>
                <a:effectLst/>
                <a:latin typeface="Consolas" panose="020B0609020204030204" pitchFamily="49" charset="0"/>
              </a:rPr>
            </a:br>
            <a:r>
              <a:rPr lang="es-419" sz="1300" b="0" dirty="0">
                <a:solidFill>
                  <a:srgbClr val="000000"/>
                </a:solidFill>
                <a:effectLst/>
                <a:latin typeface="Consolas" panose="020B0609020204030204" pitchFamily="49" charset="0"/>
              </a:rPr>
              <a:t>  </a:t>
            </a:r>
            <a:r>
              <a:rPr lang="es-419" sz="1300" b="0" dirty="0" err="1">
                <a:solidFill>
                  <a:srgbClr val="000000"/>
                </a:solidFill>
                <a:effectLst/>
                <a:latin typeface="Consolas" panose="020B0609020204030204" pitchFamily="49" charset="0"/>
              </a:rPr>
              <a:t>onSubmit</a:t>
            </a:r>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r>
              <a:rPr lang="es-419" sz="1300" b="0" dirty="0" err="1">
                <a:solidFill>
                  <a:srgbClr val="0000FF"/>
                </a:solidFill>
                <a:effectLst/>
                <a:latin typeface="Consolas" panose="020B0609020204030204" pitchFamily="49" charset="0"/>
              </a:rPr>
              <a:t>if</a:t>
            </a:r>
            <a:r>
              <a:rPr lang="es-419" sz="1300" b="0" dirty="0">
                <a:solidFill>
                  <a:srgbClr val="000000"/>
                </a:solidFill>
                <a:effectLst/>
                <a:latin typeface="Consolas" panose="020B0609020204030204" pitchFamily="49" charset="0"/>
              </a:rPr>
              <a:t> (</a:t>
            </a:r>
            <a:r>
              <a:rPr lang="es-419" sz="1300" b="0" dirty="0" err="1">
                <a:solidFill>
                  <a:srgbClr val="0000FF"/>
                </a:solidFill>
                <a:effectLst/>
                <a:latin typeface="Consolas" panose="020B0609020204030204" pitchFamily="49" charset="0"/>
              </a:rPr>
              <a:t>this</a:t>
            </a:r>
            <a:r>
              <a:rPr lang="es-419" sz="1300" b="0" dirty="0" err="1">
                <a:solidFill>
                  <a:srgbClr val="000000"/>
                </a:solidFill>
                <a:effectLst/>
                <a:latin typeface="Consolas" panose="020B0609020204030204" pitchFamily="49" charset="0"/>
              </a:rPr>
              <a:t>.formulario.valid</a:t>
            </a:r>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r>
              <a:rPr lang="es-419" sz="1300" b="0" dirty="0">
                <a:solidFill>
                  <a:srgbClr val="008000"/>
                </a:solidFill>
                <a:effectLst/>
                <a:latin typeface="Consolas" panose="020B0609020204030204" pitchFamily="49" charset="0"/>
              </a:rPr>
              <a:t>// El formulario es válido, maneja los datos aquí</a:t>
            </a:r>
            <a:endParaRPr lang="es-419" sz="1300" b="0" dirty="0">
              <a:solidFill>
                <a:srgbClr val="000000"/>
              </a:solidFill>
              <a:effectLst/>
              <a:latin typeface="Consolas" panose="020B0609020204030204" pitchFamily="49" charset="0"/>
            </a:endParaRPr>
          </a:p>
          <a:p>
            <a:r>
              <a:rPr lang="es-419" sz="1300" b="0" dirty="0">
                <a:solidFill>
                  <a:srgbClr val="000000"/>
                </a:solidFill>
                <a:effectLst/>
                <a:latin typeface="Consolas" panose="020B0609020204030204" pitchFamily="49" charset="0"/>
              </a:rPr>
              <a:t>      console.log(</a:t>
            </a:r>
            <a:r>
              <a:rPr lang="es-419" sz="1300" b="0" dirty="0">
                <a:solidFill>
                  <a:srgbClr val="A31515"/>
                </a:solidFill>
                <a:effectLst/>
                <a:latin typeface="Consolas" panose="020B0609020204030204" pitchFamily="49" charset="0"/>
              </a:rPr>
              <a:t>'Formulario válido:'</a:t>
            </a:r>
            <a:r>
              <a:rPr lang="es-419" sz="1300" b="0" dirty="0">
                <a:solidFill>
                  <a:srgbClr val="000000"/>
                </a:solidFill>
                <a:effectLst/>
                <a:latin typeface="Consolas" panose="020B0609020204030204" pitchFamily="49" charset="0"/>
              </a:rPr>
              <a:t>, </a:t>
            </a:r>
            <a:r>
              <a:rPr lang="es-419" sz="1300" b="0" dirty="0" err="1">
                <a:solidFill>
                  <a:srgbClr val="0000FF"/>
                </a:solidFill>
                <a:effectLst/>
                <a:latin typeface="Consolas" panose="020B0609020204030204" pitchFamily="49" charset="0"/>
              </a:rPr>
              <a:t>this</a:t>
            </a:r>
            <a:r>
              <a:rPr lang="es-419" sz="1300" b="0" dirty="0" err="1">
                <a:solidFill>
                  <a:srgbClr val="000000"/>
                </a:solidFill>
                <a:effectLst/>
                <a:latin typeface="Consolas" panose="020B0609020204030204" pitchFamily="49" charset="0"/>
              </a:rPr>
              <a:t>.formulario.value</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 </a:t>
            </a:r>
            <a:r>
              <a:rPr lang="es-419" sz="1300" b="0" dirty="0" err="1">
                <a:solidFill>
                  <a:srgbClr val="0000FF"/>
                </a:solidFill>
                <a:effectLst/>
                <a:latin typeface="Consolas" panose="020B0609020204030204" pitchFamily="49" charset="0"/>
              </a:rPr>
              <a:t>else</a:t>
            </a:r>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r>
              <a:rPr lang="es-419" sz="1300" b="0" dirty="0">
                <a:solidFill>
                  <a:srgbClr val="008000"/>
                </a:solidFill>
                <a:effectLst/>
                <a:latin typeface="Consolas" panose="020B0609020204030204" pitchFamily="49" charset="0"/>
              </a:rPr>
              <a:t>// El formulario es inválido, muestra mensajes de error</a:t>
            </a:r>
            <a:endParaRPr lang="es-419" sz="1300" b="0" dirty="0">
              <a:solidFill>
                <a:srgbClr val="000000"/>
              </a:solidFill>
              <a:effectLst/>
              <a:latin typeface="Consolas" panose="020B0609020204030204" pitchFamily="49" charset="0"/>
            </a:endParaRPr>
          </a:p>
          <a:p>
            <a:r>
              <a:rPr lang="es-419" sz="1300" b="0" dirty="0">
                <a:solidFill>
                  <a:srgbClr val="000000"/>
                </a:solidFill>
                <a:effectLst/>
                <a:latin typeface="Consolas" panose="020B0609020204030204" pitchFamily="49" charset="0"/>
              </a:rPr>
              <a:t>      console.log(</a:t>
            </a:r>
            <a:r>
              <a:rPr lang="es-419" sz="1300" b="0" dirty="0">
                <a:solidFill>
                  <a:srgbClr val="A31515"/>
                </a:solidFill>
                <a:effectLst/>
                <a:latin typeface="Consolas" panose="020B0609020204030204" pitchFamily="49" charset="0"/>
              </a:rPr>
              <a:t>'Formulario inválido'</a:t>
            </a:r>
            <a:r>
              <a:rPr lang="es-419" sz="1300" b="0" dirty="0">
                <a:solidFill>
                  <a:srgbClr val="000000"/>
                </a:solidFill>
                <a:effectLst/>
                <a:latin typeface="Consolas" panose="020B0609020204030204" pitchFamily="49" charset="0"/>
              </a:rPr>
              <a:t>);</a:t>
            </a:r>
          </a:p>
          <a:p>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  }</a:t>
            </a:r>
          </a:p>
          <a:p>
            <a:r>
              <a:rPr lang="es-419" sz="1300" b="0" dirty="0">
                <a:solidFill>
                  <a:srgbClr val="000000"/>
                </a:solidFill>
                <a:effectLst/>
                <a:latin typeface="Consolas" panose="020B0609020204030204" pitchFamily="49" charset="0"/>
              </a:rPr>
              <a:t>}</a:t>
            </a:r>
          </a:p>
        </p:txBody>
      </p:sp>
      <p:sp>
        <p:nvSpPr>
          <p:cNvPr id="4" name="Título 3">
            <a:extLst>
              <a:ext uri="{FF2B5EF4-FFF2-40B4-BE49-F238E27FC236}">
                <a16:creationId xmlns:a16="http://schemas.microsoft.com/office/drawing/2014/main" id="{5C963ECE-C170-A87A-99A6-5CAC16FAA65F}"/>
              </a:ext>
            </a:extLst>
          </p:cNvPr>
          <p:cNvSpPr>
            <a:spLocks noGrp="1"/>
          </p:cNvSpPr>
          <p:nvPr>
            <p:ph type="title"/>
          </p:nvPr>
        </p:nvSpPr>
        <p:spPr/>
        <p:txBody>
          <a:bodyPr/>
          <a:lstStyle/>
          <a:p>
            <a:r>
              <a:rPr lang="es-419" dirty="0"/>
              <a:t>Trabajar con formularios reactivos</a:t>
            </a:r>
          </a:p>
        </p:txBody>
      </p:sp>
      <p:sp>
        <p:nvSpPr>
          <p:cNvPr id="3" name="CuadroTexto 2">
            <a:extLst>
              <a:ext uri="{FF2B5EF4-FFF2-40B4-BE49-F238E27FC236}">
                <a16:creationId xmlns:a16="http://schemas.microsoft.com/office/drawing/2014/main" id="{5F70AD16-4C85-A726-DD54-0D3EC2353CD9}"/>
              </a:ext>
            </a:extLst>
          </p:cNvPr>
          <p:cNvSpPr txBox="1"/>
          <p:nvPr/>
        </p:nvSpPr>
        <p:spPr>
          <a:xfrm>
            <a:off x="828000" y="3419317"/>
            <a:ext cx="4548041" cy="1588127"/>
          </a:xfrm>
          <a:prstGeom prst="rect">
            <a:avLst/>
          </a:prstGeom>
          <a:noFill/>
        </p:spPr>
        <p:txBody>
          <a:bodyPr vert="horz" wrap="square" lIns="91440" tIns="45720" rIns="91440" bIns="45720" rtlCol="0">
            <a:spAutoFit/>
          </a:bodyPr>
          <a:lstStyle>
            <a:lvl1pPr indent="0">
              <a:lnSpc>
                <a:spcPct val="90000"/>
              </a:lnSpc>
              <a:spcBef>
                <a:spcPts val="1000"/>
              </a:spcBef>
              <a:buFont typeface="Arial" panose="020B0604020202020204" pitchFamily="34" charset="0"/>
              <a:buNone/>
              <a:defRPr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b="0" dirty="0"/>
              <a:t>En este ejemplo, </a:t>
            </a:r>
            <a:r>
              <a:rPr lang="es-419" b="0" dirty="0" err="1"/>
              <a:t>this.formulario</a:t>
            </a:r>
            <a:r>
              <a:rPr lang="es-419" b="0" dirty="0"/>
              <a:t> es un objeto de tipo </a:t>
            </a:r>
            <a:r>
              <a:rPr lang="es-419" b="0" dirty="0" err="1"/>
              <a:t>FormGroup</a:t>
            </a:r>
            <a:r>
              <a:rPr lang="es-419" b="0" dirty="0"/>
              <a:t> que representa el formulario reactivo. </a:t>
            </a:r>
            <a:r>
              <a:rPr lang="es-419" b="0" dirty="0" err="1"/>
              <a:t>this.formBuilder.group</a:t>
            </a:r>
            <a:r>
              <a:rPr lang="es-419" b="0" dirty="0"/>
              <a:t>({}) se utiliza para construir el formulario y definir los campos (nombre y email en este caso) junto con los validadores asociados.</a:t>
            </a:r>
          </a:p>
        </p:txBody>
      </p:sp>
    </p:spTree>
    <p:extLst>
      <p:ext uri="{BB962C8B-B14F-4D97-AF65-F5344CB8AC3E}">
        <p14:creationId xmlns:p14="http://schemas.microsoft.com/office/powerpoint/2010/main" val="369453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0862C802-0EB3-040A-04BC-D7E848A49244}"/>
              </a:ext>
            </a:extLst>
          </p:cNvPr>
          <p:cNvSpPr>
            <a:spLocks noGrp="1"/>
          </p:cNvSpPr>
          <p:nvPr>
            <p:ph idx="1"/>
          </p:nvPr>
        </p:nvSpPr>
        <p:spPr>
          <a:xfrm>
            <a:off x="838200" y="1238251"/>
            <a:ext cx="4790090" cy="1467068"/>
          </a:xfrm>
          <a:noFill/>
        </p:spPr>
        <p:txBody>
          <a:bodyPr wrap="square">
            <a:spAutoFit/>
          </a:bodyPr>
          <a:lstStyle/>
          <a:p>
            <a:pPr marL="0" indent="0">
              <a:buNone/>
            </a:pPr>
            <a:r>
              <a:rPr lang="es-419" sz="1800" b="1" dirty="0"/>
              <a:t>3. Vincular el Formulario a la Plantilla:</a:t>
            </a:r>
          </a:p>
          <a:p>
            <a:pPr marL="0" indent="0">
              <a:buNone/>
            </a:pPr>
            <a:r>
              <a:rPr lang="es-419" sz="1800" dirty="0"/>
              <a:t>En tu plantilla (mi-componente.component.html), vincula el formulario reactivo a los elementos de entrada usando la directiva </a:t>
            </a:r>
            <a:r>
              <a:rPr lang="es-419" sz="1800" dirty="0" err="1"/>
              <a:t>formControlName</a:t>
            </a:r>
            <a:r>
              <a:rPr lang="es-419" sz="1800" dirty="0"/>
              <a:t>:</a:t>
            </a:r>
          </a:p>
        </p:txBody>
      </p:sp>
      <p:sp>
        <p:nvSpPr>
          <p:cNvPr id="7" name="CuadroTexto 6">
            <a:extLst>
              <a:ext uri="{FF2B5EF4-FFF2-40B4-BE49-F238E27FC236}">
                <a16:creationId xmlns:a16="http://schemas.microsoft.com/office/drawing/2014/main" id="{CC7F9D3C-5189-3BCF-01D4-A07E80EB23BC}"/>
              </a:ext>
            </a:extLst>
          </p:cNvPr>
          <p:cNvSpPr txBox="1"/>
          <p:nvPr/>
        </p:nvSpPr>
        <p:spPr>
          <a:xfrm>
            <a:off x="6096000" y="380212"/>
            <a:ext cx="5806966" cy="5463034"/>
          </a:xfrm>
          <a:prstGeom prst="rect">
            <a:avLst/>
          </a:prstGeom>
          <a:solidFill>
            <a:srgbClr val="F7FFFF"/>
          </a:solidFill>
          <a:ln>
            <a:solidFill>
              <a:schemeClr val="accent1"/>
            </a:solidFill>
          </a:ln>
          <a:effectLst>
            <a:outerShdw blurRad="63500" sx="102000" sy="102000" algn="ctr" rotWithShape="0">
              <a:prstClr val="black">
                <a:alpha val="40000"/>
              </a:prstClr>
            </a:outerShdw>
          </a:effectLst>
        </p:spPr>
        <p:txBody>
          <a:bodyPr wrap="square">
            <a:spAutoFit/>
          </a:bodyPr>
          <a:lstStyle/>
          <a:p>
            <a:r>
              <a:rPr lang="es-419" sz="1400" b="0" dirty="0">
                <a:solidFill>
                  <a:srgbClr val="000000"/>
                </a:solidFill>
                <a:effectLst/>
                <a:latin typeface="Consolas" panose="020B0609020204030204" pitchFamily="49" charset="0"/>
              </a:rPr>
              <a:t>&lt;</a:t>
            </a:r>
            <a:r>
              <a:rPr lang="es-419" sz="1400" b="0" dirty="0" err="1">
                <a:solidFill>
                  <a:srgbClr val="000000"/>
                </a:solidFill>
                <a:effectLst/>
                <a:latin typeface="Consolas" panose="020B0609020204030204" pitchFamily="49" charset="0"/>
              </a:rPr>
              <a:t>form</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formGroup</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"formulario"</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ngSubmit</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onSubmit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div</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class</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form-group</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label</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for</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"nombre"</a:t>
            </a:r>
            <a:r>
              <a:rPr lang="es-419" sz="1400" b="0" dirty="0">
                <a:solidFill>
                  <a:srgbClr val="000000"/>
                </a:solidFill>
                <a:effectLst/>
                <a:latin typeface="Consolas" panose="020B0609020204030204" pitchFamily="49" charset="0"/>
              </a:rPr>
              <a:t>&gt;Nombre:&lt;/</a:t>
            </a:r>
            <a:r>
              <a:rPr lang="es-419" sz="1400" b="0" dirty="0" err="1">
                <a:solidFill>
                  <a:srgbClr val="000000"/>
                </a:solidFill>
                <a:effectLst/>
                <a:latin typeface="Consolas" panose="020B0609020204030204" pitchFamily="49" charset="0"/>
              </a:rPr>
              <a:t>label</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&lt;input </a:t>
            </a:r>
            <a:r>
              <a:rPr lang="es-419" sz="1400" b="0" dirty="0" err="1">
                <a:solidFill>
                  <a:srgbClr val="000000"/>
                </a:solidFill>
                <a:effectLst/>
                <a:latin typeface="Consolas" panose="020B0609020204030204" pitchFamily="49" charset="0"/>
              </a:rPr>
              <a:t>type</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text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id=</a:t>
            </a:r>
            <a:r>
              <a:rPr lang="es-419" sz="1400" b="0" dirty="0">
                <a:solidFill>
                  <a:srgbClr val="A31515"/>
                </a:solidFill>
                <a:effectLst/>
                <a:latin typeface="Consolas" panose="020B0609020204030204" pitchFamily="49" charset="0"/>
              </a:rPr>
              <a:t>"nombre"</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formControlName</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"nombre"</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div</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ngIf</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formulario.get</a:t>
            </a:r>
            <a:r>
              <a:rPr lang="es-419" sz="1400" b="0" dirty="0">
                <a:solidFill>
                  <a:srgbClr val="A31515"/>
                </a:solidFill>
                <a:effectLst/>
                <a:latin typeface="Consolas" panose="020B0609020204030204" pitchFamily="49" charset="0"/>
              </a:rPr>
              <a:t>('nombre').</a:t>
            </a:r>
            <a:r>
              <a:rPr lang="es-419" sz="1400" b="0" dirty="0" err="1">
                <a:solidFill>
                  <a:srgbClr val="A31515"/>
                </a:solidFill>
                <a:effectLst/>
                <a:latin typeface="Consolas" panose="020B0609020204030204" pitchFamily="49" charset="0"/>
              </a:rPr>
              <a:t>invalid</a:t>
            </a:r>
            <a:r>
              <a:rPr lang="es-419" sz="1400" b="0" dirty="0">
                <a:solidFill>
                  <a:srgbClr val="A31515"/>
                </a:solidFill>
                <a:effectLst/>
                <a:latin typeface="Consolas" panose="020B0609020204030204" pitchFamily="49" charset="0"/>
              </a:rPr>
              <a:t> &amp;&amp; </a:t>
            </a:r>
            <a:r>
              <a:rPr lang="es-419" sz="1400" b="0" dirty="0" err="1">
                <a:solidFill>
                  <a:srgbClr val="A31515"/>
                </a:solidFill>
                <a:effectLst/>
                <a:latin typeface="Consolas" panose="020B0609020204030204" pitchFamily="49" charset="0"/>
              </a:rPr>
              <a:t>formulario.get</a:t>
            </a:r>
            <a:r>
              <a:rPr lang="es-419" sz="1400" b="0" dirty="0">
                <a:solidFill>
                  <a:srgbClr val="A31515"/>
                </a:solidFill>
                <a:effectLst/>
                <a:latin typeface="Consolas" panose="020B0609020204030204" pitchFamily="49" charset="0"/>
              </a:rPr>
              <a:t>('nombre').</a:t>
            </a:r>
            <a:r>
              <a:rPr lang="es-419" sz="1400" b="0" dirty="0" err="1">
                <a:solidFill>
                  <a:srgbClr val="A31515"/>
                </a:solidFill>
                <a:effectLst/>
                <a:latin typeface="Consolas" panose="020B0609020204030204" pitchFamily="49" charset="0"/>
              </a:rPr>
              <a:t>touched</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Nombre es obligatorio.</a:t>
            </a:r>
          </a:p>
          <a:p>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div</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div</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div</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class</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form-group</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label</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for</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"email"</a:t>
            </a:r>
            <a:r>
              <a:rPr lang="es-419" sz="1400" b="0" dirty="0">
                <a:solidFill>
                  <a:srgbClr val="000000"/>
                </a:solidFill>
                <a:effectLst/>
                <a:latin typeface="Consolas" panose="020B0609020204030204" pitchFamily="49" charset="0"/>
              </a:rPr>
              <a:t>&gt;Email:&lt;/</a:t>
            </a:r>
            <a:r>
              <a:rPr lang="es-419" sz="1400" b="0" dirty="0" err="1">
                <a:solidFill>
                  <a:srgbClr val="000000"/>
                </a:solidFill>
                <a:effectLst/>
                <a:latin typeface="Consolas" panose="020B0609020204030204" pitchFamily="49" charset="0"/>
              </a:rPr>
              <a:t>label</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&lt;input </a:t>
            </a:r>
            <a:r>
              <a:rPr lang="es-419" sz="1400" b="0" dirty="0" err="1">
                <a:solidFill>
                  <a:srgbClr val="000000"/>
                </a:solidFill>
                <a:effectLst/>
                <a:latin typeface="Consolas" panose="020B0609020204030204" pitchFamily="49" charset="0"/>
              </a:rPr>
              <a:t>type</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"email"</a:t>
            </a:r>
            <a:r>
              <a:rPr lang="es-419" sz="1400" b="0" dirty="0">
                <a:solidFill>
                  <a:srgbClr val="000000"/>
                </a:solidFill>
                <a:effectLst/>
                <a:latin typeface="Consolas" panose="020B0609020204030204" pitchFamily="49" charset="0"/>
              </a:rPr>
              <a:t> id=</a:t>
            </a:r>
            <a:r>
              <a:rPr lang="es-419" sz="1400" b="0" dirty="0">
                <a:solidFill>
                  <a:srgbClr val="A31515"/>
                </a:solidFill>
                <a:effectLst/>
                <a:latin typeface="Consolas" panose="020B0609020204030204" pitchFamily="49" charset="0"/>
              </a:rPr>
              <a:t>"email"</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formControlName</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"email"</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div</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ngIf</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formulario.get</a:t>
            </a:r>
            <a:r>
              <a:rPr lang="es-419" sz="1400" b="0" dirty="0">
                <a:solidFill>
                  <a:srgbClr val="A31515"/>
                </a:solidFill>
                <a:effectLst/>
                <a:latin typeface="Consolas" panose="020B0609020204030204" pitchFamily="49" charset="0"/>
              </a:rPr>
              <a:t>('email').</a:t>
            </a:r>
            <a:r>
              <a:rPr lang="es-419" sz="1400" b="0" dirty="0" err="1">
                <a:solidFill>
                  <a:srgbClr val="A31515"/>
                </a:solidFill>
                <a:effectLst/>
                <a:latin typeface="Consolas" panose="020B0609020204030204" pitchFamily="49" charset="0"/>
              </a:rPr>
              <a:t>invalid</a:t>
            </a:r>
            <a:r>
              <a:rPr lang="es-419" sz="1400" b="0" dirty="0">
                <a:solidFill>
                  <a:srgbClr val="A31515"/>
                </a:solidFill>
                <a:effectLst/>
                <a:latin typeface="Consolas" panose="020B0609020204030204" pitchFamily="49" charset="0"/>
              </a:rPr>
              <a:t> &amp;&amp; </a:t>
            </a:r>
            <a:r>
              <a:rPr lang="es-419" sz="1400" b="0" dirty="0" err="1">
                <a:solidFill>
                  <a:srgbClr val="A31515"/>
                </a:solidFill>
                <a:effectLst/>
                <a:latin typeface="Consolas" panose="020B0609020204030204" pitchFamily="49" charset="0"/>
              </a:rPr>
              <a:t>formulario.get</a:t>
            </a:r>
            <a:r>
              <a:rPr lang="es-419" sz="1400" b="0" dirty="0">
                <a:solidFill>
                  <a:srgbClr val="A31515"/>
                </a:solidFill>
                <a:effectLst/>
                <a:latin typeface="Consolas" panose="020B0609020204030204" pitchFamily="49" charset="0"/>
              </a:rPr>
              <a:t>('email').</a:t>
            </a:r>
            <a:r>
              <a:rPr lang="es-419" sz="1400" b="0" dirty="0" err="1">
                <a:solidFill>
                  <a:srgbClr val="A31515"/>
                </a:solidFill>
                <a:effectLst/>
                <a:latin typeface="Consolas" panose="020B0609020204030204" pitchFamily="49" charset="0"/>
              </a:rPr>
              <a:t>touched</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Email no es válido.</a:t>
            </a:r>
          </a:p>
          <a:p>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div</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div</a:t>
            </a:r>
            <a:r>
              <a:rPr lang="es-419" sz="1400" b="0" dirty="0">
                <a:solidFill>
                  <a:srgbClr val="000000"/>
                </a:solidFill>
                <a:effectLst/>
                <a:latin typeface="Consolas" panose="020B0609020204030204" pitchFamily="49" charset="0"/>
              </a:rPr>
              <a:t>&gt;</a:t>
            </a:r>
          </a:p>
          <a:p>
            <a:br>
              <a:rPr lang="es-419" sz="1400" b="0" dirty="0">
                <a:solidFill>
                  <a:srgbClr val="000000"/>
                </a:solidFill>
                <a:effectLst/>
                <a:latin typeface="Consolas" panose="020B0609020204030204" pitchFamily="49" charset="0"/>
              </a:rPr>
            </a:br>
            <a:r>
              <a:rPr lang="es-419" sz="1400" b="0" dirty="0">
                <a:solidFill>
                  <a:srgbClr val="000000"/>
                </a:solidFill>
                <a:effectLst/>
                <a:latin typeface="Consolas" panose="020B0609020204030204" pitchFamily="49" charset="0"/>
              </a:rPr>
              <a:t>  &lt;</a:t>
            </a:r>
            <a:r>
              <a:rPr lang="es-419" sz="1400" b="0" dirty="0" err="1">
                <a:solidFill>
                  <a:srgbClr val="000000"/>
                </a:solidFill>
                <a:effectLst/>
                <a:latin typeface="Consolas" panose="020B0609020204030204" pitchFamily="49" charset="0"/>
              </a:rPr>
              <a:t>button</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type</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submit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disabled</a:t>
            </a:r>
            <a:r>
              <a:rPr lang="es-419" sz="1400" b="0" dirty="0">
                <a:solidFill>
                  <a:srgbClr val="000000"/>
                </a:solidFill>
                <a:effectLst/>
                <a:latin typeface="Consolas" panose="020B0609020204030204" pitchFamily="49" charset="0"/>
              </a:rPr>
              <a:t>]=</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formulario.invalid</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&gt;Enviar&lt;/</a:t>
            </a:r>
            <a:r>
              <a:rPr lang="es-419" sz="1400" b="0" dirty="0" err="1">
                <a:solidFill>
                  <a:srgbClr val="000000"/>
                </a:solidFill>
                <a:effectLst/>
                <a:latin typeface="Consolas" panose="020B0609020204030204" pitchFamily="49" charset="0"/>
              </a:rPr>
              <a:t>button</a:t>
            </a:r>
            <a:r>
              <a:rPr lang="es-419" sz="1400" b="0" dirty="0">
                <a:solidFill>
                  <a:srgbClr val="000000"/>
                </a:solidFill>
                <a:effectLst/>
                <a:latin typeface="Consolas" panose="020B0609020204030204" pitchFamily="49" charset="0"/>
              </a:rPr>
              <a:t>&gt;</a:t>
            </a:r>
          </a:p>
          <a:p>
            <a:r>
              <a:rPr lang="es-419" sz="1400" b="0" dirty="0">
                <a:solidFill>
                  <a:srgbClr val="000000"/>
                </a:solidFill>
                <a:effectLst/>
                <a:latin typeface="Consolas" panose="020B0609020204030204" pitchFamily="49" charset="0"/>
              </a:rPr>
              <a:t>&lt;/</a:t>
            </a:r>
            <a:r>
              <a:rPr lang="es-419" sz="1400" b="0" dirty="0" err="1">
                <a:solidFill>
                  <a:srgbClr val="000000"/>
                </a:solidFill>
                <a:effectLst/>
                <a:latin typeface="Consolas" panose="020B0609020204030204" pitchFamily="49" charset="0"/>
              </a:rPr>
              <a:t>form</a:t>
            </a:r>
            <a:r>
              <a:rPr lang="es-419" sz="1400" b="0" dirty="0">
                <a:solidFill>
                  <a:srgbClr val="000000"/>
                </a:solidFill>
                <a:effectLst/>
                <a:latin typeface="Consolas" panose="020B0609020204030204" pitchFamily="49" charset="0"/>
              </a:rPr>
              <a:t>&gt;</a:t>
            </a:r>
            <a:endParaRPr lang="es-419" sz="1300" b="0" dirty="0">
              <a:solidFill>
                <a:srgbClr val="000000"/>
              </a:solidFill>
              <a:effectLst/>
              <a:latin typeface="Consolas" panose="020B0609020204030204" pitchFamily="49" charset="0"/>
            </a:endParaRPr>
          </a:p>
        </p:txBody>
      </p:sp>
      <p:sp>
        <p:nvSpPr>
          <p:cNvPr id="4" name="Título 3">
            <a:extLst>
              <a:ext uri="{FF2B5EF4-FFF2-40B4-BE49-F238E27FC236}">
                <a16:creationId xmlns:a16="http://schemas.microsoft.com/office/drawing/2014/main" id="{5C963ECE-C170-A87A-99A6-5CAC16FAA65F}"/>
              </a:ext>
            </a:extLst>
          </p:cNvPr>
          <p:cNvSpPr>
            <a:spLocks noGrp="1"/>
          </p:cNvSpPr>
          <p:nvPr>
            <p:ph type="title"/>
          </p:nvPr>
        </p:nvSpPr>
        <p:spPr/>
        <p:txBody>
          <a:bodyPr/>
          <a:lstStyle/>
          <a:p>
            <a:r>
              <a:rPr lang="es-419" dirty="0"/>
              <a:t>Trabajar con formularios reactivos</a:t>
            </a:r>
          </a:p>
        </p:txBody>
      </p:sp>
      <p:sp>
        <p:nvSpPr>
          <p:cNvPr id="3" name="CuadroTexto 2">
            <a:extLst>
              <a:ext uri="{FF2B5EF4-FFF2-40B4-BE49-F238E27FC236}">
                <a16:creationId xmlns:a16="http://schemas.microsoft.com/office/drawing/2014/main" id="{0CE9FEEB-F5C3-58A6-BB47-C6462C06D9D6}"/>
              </a:ext>
            </a:extLst>
          </p:cNvPr>
          <p:cNvSpPr txBox="1"/>
          <p:nvPr/>
        </p:nvSpPr>
        <p:spPr>
          <a:xfrm>
            <a:off x="838200" y="3818272"/>
            <a:ext cx="4469214" cy="2031325"/>
          </a:xfrm>
          <a:prstGeom prst="rect">
            <a:avLst/>
          </a:prstGeom>
          <a:noFill/>
        </p:spPr>
        <p:txBody>
          <a:bodyPr wrap="square">
            <a:spAutoFit/>
          </a:bodyPr>
          <a:lstStyle/>
          <a:p>
            <a:r>
              <a:rPr lang="es-419" dirty="0"/>
              <a:t>En este ejemplo, </a:t>
            </a:r>
            <a:r>
              <a:rPr lang="es-419" dirty="0" err="1"/>
              <a:t>formControlName</a:t>
            </a:r>
            <a:r>
              <a:rPr lang="es-419" dirty="0"/>
              <a:t> se utiliza para vincular los campos del formulario (nombre y email) a los elementos de entrada del formulario en la plantilla. Se utilizan las propiedades </a:t>
            </a:r>
            <a:r>
              <a:rPr lang="es-419" dirty="0" err="1"/>
              <a:t>invalid</a:t>
            </a:r>
            <a:r>
              <a:rPr lang="es-419" dirty="0"/>
              <a:t> y </a:t>
            </a:r>
            <a:r>
              <a:rPr lang="es-419" dirty="0" err="1"/>
              <a:t>touched</a:t>
            </a:r>
            <a:r>
              <a:rPr lang="es-419" dirty="0"/>
              <a:t> para mostrar mensajes de error solo cuando el campo es inválido y ha sido tocado por el usuario.</a:t>
            </a:r>
          </a:p>
        </p:txBody>
      </p:sp>
    </p:spTree>
    <p:extLst>
      <p:ext uri="{BB962C8B-B14F-4D97-AF65-F5344CB8AC3E}">
        <p14:creationId xmlns:p14="http://schemas.microsoft.com/office/powerpoint/2010/main" val="36224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DF31A-B28E-21C2-A18E-766564938125}"/>
              </a:ext>
            </a:extLst>
          </p:cNvPr>
          <p:cNvSpPr>
            <a:spLocks noGrp="1"/>
          </p:cNvSpPr>
          <p:nvPr>
            <p:ph type="title"/>
          </p:nvPr>
        </p:nvSpPr>
        <p:spPr/>
        <p:txBody>
          <a:bodyPr/>
          <a:lstStyle/>
          <a:p>
            <a:r>
              <a:rPr lang="es-419" dirty="0"/>
              <a:t>Configuración de plantillas</a:t>
            </a:r>
          </a:p>
        </p:txBody>
      </p:sp>
      <p:sp>
        <p:nvSpPr>
          <p:cNvPr id="3" name="Marcador de contenido 2">
            <a:extLst>
              <a:ext uri="{FF2B5EF4-FFF2-40B4-BE49-F238E27FC236}">
                <a16:creationId xmlns:a16="http://schemas.microsoft.com/office/drawing/2014/main" id="{E8DAB1A4-7E67-F84B-4E8D-D95D4B75FDF9}"/>
              </a:ext>
            </a:extLst>
          </p:cNvPr>
          <p:cNvSpPr>
            <a:spLocks noGrp="1"/>
          </p:cNvSpPr>
          <p:nvPr>
            <p:ph idx="1"/>
          </p:nvPr>
        </p:nvSpPr>
        <p:spPr>
          <a:xfrm>
            <a:off x="838200" y="1238251"/>
            <a:ext cx="10515600" cy="1189639"/>
          </a:xfrm>
        </p:spPr>
        <p:txBody>
          <a:bodyPr>
            <a:normAutofit/>
          </a:bodyPr>
          <a:lstStyle/>
          <a:p>
            <a:r>
              <a:rPr lang="es-419" sz="2400" dirty="0"/>
              <a:t>En Angular, las plantillas se utilizan para definir la interfaz de usuario de un componente. Las plantillas Angular son archivos HTML que pueden contener expresiones de enlace de datos, directivas, estructuras de control y más.</a:t>
            </a:r>
          </a:p>
        </p:txBody>
      </p:sp>
      <p:sp>
        <p:nvSpPr>
          <p:cNvPr id="6" name="Marcador de contenido 2">
            <a:extLst>
              <a:ext uri="{FF2B5EF4-FFF2-40B4-BE49-F238E27FC236}">
                <a16:creationId xmlns:a16="http://schemas.microsoft.com/office/drawing/2014/main" id="{3A8859FD-D26E-6D30-62C4-D9E2E50D6FFD}"/>
              </a:ext>
            </a:extLst>
          </p:cNvPr>
          <p:cNvSpPr txBox="1">
            <a:spLocks/>
          </p:cNvSpPr>
          <p:nvPr/>
        </p:nvSpPr>
        <p:spPr>
          <a:xfrm>
            <a:off x="672863" y="2875839"/>
            <a:ext cx="2716723" cy="501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sz="2400" dirty="0"/>
              <a:t>1. Plantillas </a:t>
            </a:r>
            <a:r>
              <a:rPr lang="es-419" sz="2400" dirty="0" err="1"/>
              <a:t>Inline</a:t>
            </a:r>
            <a:r>
              <a:rPr lang="es-419" sz="2400" dirty="0"/>
              <a:t>:</a:t>
            </a:r>
          </a:p>
        </p:txBody>
      </p:sp>
      <p:sp>
        <p:nvSpPr>
          <p:cNvPr id="8" name="CuadroTexto 7">
            <a:extLst>
              <a:ext uri="{FF2B5EF4-FFF2-40B4-BE49-F238E27FC236}">
                <a16:creationId xmlns:a16="http://schemas.microsoft.com/office/drawing/2014/main" id="{82B8A292-FD68-D134-3D16-E00CB25ADB2A}"/>
              </a:ext>
            </a:extLst>
          </p:cNvPr>
          <p:cNvSpPr txBox="1"/>
          <p:nvPr/>
        </p:nvSpPr>
        <p:spPr>
          <a:xfrm>
            <a:off x="4049205" y="2875839"/>
            <a:ext cx="7078716" cy="3108543"/>
          </a:xfrm>
          <a:prstGeom prst="rect">
            <a:avLst/>
          </a:prstGeom>
          <a:solidFill>
            <a:schemeClr val="bg1">
              <a:lumMod val="95000"/>
            </a:schemeClr>
          </a:solidFill>
          <a:ln>
            <a:solidFill>
              <a:schemeClr val="accent1"/>
            </a:solidFill>
          </a:ln>
        </p:spPr>
        <p:txBody>
          <a:bodyPr wrap="square">
            <a:spAutoFit/>
          </a:bodyPr>
          <a:lstStyle/>
          <a:p>
            <a:r>
              <a:rPr lang="es-419" sz="1600" b="0" dirty="0" err="1">
                <a:solidFill>
                  <a:srgbClr val="0000FF"/>
                </a:solidFill>
                <a:effectLst/>
                <a:latin typeface="Consolas" panose="020B0609020204030204" pitchFamily="49" charset="0"/>
              </a:rPr>
              <a:t>import</a:t>
            </a:r>
            <a:r>
              <a:rPr lang="es-419" sz="1600" b="0" dirty="0">
                <a:solidFill>
                  <a:srgbClr val="000000"/>
                </a:solidFill>
                <a:effectLst/>
                <a:latin typeface="Consolas" panose="020B0609020204030204" pitchFamily="49" charset="0"/>
              </a:rPr>
              <a:t> { </a:t>
            </a:r>
            <a:r>
              <a:rPr lang="es-419" sz="1600" b="0" dirty="0" err="1">
                <a:solidFill>
                  <a:srgbClr val="000000"/>
                </a:solidFill>
                <a:effectLst/>
                <a:latin typeface="Consolas" panose="020B0609020204030204" pitchFamily="49" charset="0"/>
              </a:rPr>
              <a:t>Component</a:t>
            </a:r>
            <a:r>
              <a:rPr lang="es-419" sz="1600" b="0" dirty="0">
                <a:solidFill>
                  <a:srgbClr val="000000"/>
                </a:solidFill>
                <a:effectLst/>
                <a:latin typeface="Consolas" panose="020B0609020204030204" pitchFamily="49" charset="0"/>
              </a:rPr>
              <a:t> } </a:t>
            </a:r>
            <a:r>
              <a:rPr lang="es-419" sz="1600" b="0" dirty="0" err="1">
                <a:solidFill>
                  <a:srgbClr val="0000FF"/>
                </a:solidFill>
                <a:effectLst/>
                <a:latin typeface="Consolas" panose="020B0609020204030204" pitchFamily="49" charset="0"/>
              </a:rPr>
              <a:t>from</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'@angular/</a:t>
            </a:r>
            <a:r>
              <a:rPr lang="es-419" sz="1600" b="0" dirty="0" err="1">
                <a:solidFill>
                  <a:srgbClr val="A31515"/>
                </a:solidFill>
                <a:effectLst/>
                <a:latin typeface="Consolas" panose="020B0609020204030204" pitchFamily="49" charset="0"/>
              </a:rPr>
              <a:t>core</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@Component({</a:t>
            </a:r>
          </a:p>
          <a:p>
            <a:r>
              <a:rPr lang="es-419" sz="1600" b="0" dirty="0">
                <a:solidFill>
                  <a:srgbClr val="000000"/>
                </a:solidFill>
                <a:effectLst/>
                <a:latin typeface="Consolas" panose="020B0609020204030204" pitchFamily="49" charset="0"/>
              </a:rPr>
              <a:t>  selector: </a:t>
            </a:r>
            <a:r>
              <a:rPr lang="es-419" sz="1600" b="0" dirty="0">
                <a:solidFill>
                  <a:srgbClr val="A31515"/>
                </a:solidFill>
                <a:effectLst/>
                <a:latin typeface="Consolas" panose="020B0609020204030204" pitchFamily="49" charset="0"/>
              </a:rPr>
              <a:t>'app-mi-componente'</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template</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r>
              <a:rPr lang="es-419" sz="1600" b="0" dirty="0">
                <a:solidFill>
                  <a:srgbClr val="800000"/>
                </a:solidFill>
                <a:effectLst/>
                <a:latin typeface="Consolas" panose="020B0609020204030204" pitchFamily="49" charset="0"/>
              </a:rPr>
              <a:t>&lt;h1&gt;</a:t>
            </a:r>
            <a:r>
              <a:rPr lang="es-419" sz="1600" b="0" dirty="0">
                <a:solidFill>
                  <a:srgbClr val="000000"/>
                </a:solidFill>
                <a:effectLst/>
                <a:latin typeface="Consolas" panose="020B0609020204030204" pitchFamily="49" charset="0"/>
              </a:rPr>
              <a:t>Hola, {{ nombre }}</a:t>
            </a:r>
            <a:r>
              <a:rPr lang="es-419" sz="1600" b="0" dirty="0">
                <a:solidFill>
                  <a:srgbClr val="800000"/>
                </a:solidFill>
                <a:effectLst/>
                <a:latin typeface="Consolas" panose="020B0609020204030204" pitchFamily="49" charset="0"/>
              </a:rPr>
              <a:t>&lt;/h1&gt;</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r>
              <a:rPr lang="es-419" sz="1600" b="0" dirty="0">
                <a:solidFill>
                  <a:srgbClr val="800000"/>
                </a:solidFill>
                <a:effectLst/>
                <a:latin typeface="Consolas" panose="020B0609020204030204" pitchFamily="49" charset="0"/>
              </a:rPr>
              <a:t>&lt;p&gt;</a:t>
            </a:r>
            <a:r>
              <a:rPr lang="es-419" sz="1600" b="0" dirty="0">
                <a:solidFill>
                  <a:srgbClr val="000000"/>
                </a:solidFill>
                <a:effectLst/>
                <a:latin typeface="Consolas" panose="020B0609020204030204" pitchFamily="49" charset="0"/>
              </a:rPr>
              <a:t>Este es un ejemplo de plantilla </a:t>
            </a:r>
            <a:r>
              <a:rPr lang="es-419" sz="1600" b="0" dirty="0" err="1">
                <a:solidFill>
                  <a:srgbClr val="000000"/>
                </a:solidFill>
                <a:effectLst/>
                <a:latin typeface="Consolas" panose="020B0609020204030204" pitchFamily="49" charset="0"/>
              </a:rPr>
              <a:t>inline</a:t>
            </a:r>
            <a:r>
              <a:rPr lang="es-419" sz="1600" b="0" dirty="0">
                <a:solidFill>
                  <a:srgbClr val="000000"/>
                </a:solidFill>
                <a:effectLst/>
                <a:latin typeface="Consolas" panose="020B0609020204030204" pitchFamily="49" charset="0"/>
              </a:rPr>
              <a:t> en Angular.</a:t>
            </a:r>
            <a:r>
              <a:rPr lang="es-419" sz="1600" b="0" dirty="0">
                <a:solidFill>
                  <a:srgbClr val="800000"/>
                </a:solidFill>
                <a:effectLst/>
                <a:latin typeface="Consolas" panose="020B0609020204030204" pitchFamily="49" charset="0"/>
              </a:rPr>
              <a:t>&lt;/p&gt;</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export</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MiComponente</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nombre: </a:t>
            </a:r>
            <a:r>
              <a:rPr lang="es-419" sz="1600" b="0" dirty="0" err="1">
                <a:solidFill>
                  <a:srgbClr val="000000"/>
                </a:solidFill>
                <a:effectLst/>
                <a:latin typeface="Consolas" panose="020B0609020204030204" pitchFamily="49" charset="0"/>
              </a:rPr>
              <a:t>string</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'Usuario'</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a:t>
            </a:r>
          </a:p>
        </p:txBody>
      </p:sp>
      <p:sp>
        <p:nvSpPr>
          <p:cNvPr id="9" name="CuadroTexto 8">
            <a:extLst>
              <a:ext uri="{FF2B5EF4-FFF2-40B4-BE49-F238E27FC236}">
                <a16:creationId xmlns:a16="http://schemas.microsoft.com/office/drawing/2014/main" id="{784FDB01-9A0E-B6F6-C98F-8526EFFE4273}"/>
              </a:ext>
            </a:extLst>
          </p:cNvPr>
          <p:cNvSpPr txBox="1"/>
          <p:nvPr/>
        </p:nvSpPr>
        <p:spPr>
          <a:xfrm>
            <a:off x="672863" y="3594829"/>
            <a:ext cx="3016268" cy="1586262"/>
          </a:xfrm>
          <a:prstGeom prst="rect">
            <a:avLst/>
          </a:prstGeom>
          <a:solidFill>
            <a:srgbClr val="F7FFFF"/>
          </a:solidFill>
        </p:spPr>
        <p:txBody>
          <a:bodyPr vert="horz" lIns="91440" tIns="45720" rIns="91440" bIns="45720" rtlCol="0">
            <a:noAutofit/>
          </a:bodyPr>
          <a:lstStyle>
            <a:defPPr>
              <a:defRPr lang="en-US"/>
            </a:defPPr>
            <a:lvl1pPr indent="0">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es-419" sz="1800" dirty="0"/>
              <a:t>Puedes definir las plantillas directamente en el archivo del componente usando la propiedad </a:t>
            </a:r>
            <a:r>
              <a:rPr lang="es-419" sz="1800" dirty="0" err="1"/>
              <a:t>template</a:t>
            </a:r>
            <a:r>
              <a:rPr lang="es-419" sz="1800" dirty="0"/>
              <a:t> en el decorador @Component. </a:t>
            </a:r>
          </a:p>
        </p:txBody>
      </p:sp>
    </p:spTree>
    <p:extLst>
      <p:ext uri="{BB962C8B-B14F-4D97-AF65-F5344CB8AC3E}">
        <p14:creationId xmlns:p14="http://schemas.microsoft.com/office/powerpoint/2010/main" val="3723699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0862C802-0EB3-040A-04BC-D7E848A49244}"/>
              </a:ext>
            </a:extLst>
          </p:cNvPr>
          <p:cNvSpPr>
            <a:spLocks noGrp="1"/>
          </p:cNvSpPr>
          <p:nvPr>
            <p:ph idx="1"/>
          </p:nvPr>
        </p:nvSpPr>
        <p:spPr>
          <a:xfrm>
            <a:off x="838199" y="1238251"/>
            <a:ext cx="6366641" cy="1467068"/>
          </a:xfrm>
          <a:noFill/>
        </p:spPr>
        <p:txBody>
          <a:bodyPr wrap="square">
            <a:spAutoFit/>
          </a:bodyPr>
          <a:lstStyle/>
          <a:p>
            <a:pPr marL="0" indent="0">
              <a:buNone/>
            </a:pPr>
            <a:r>
              <a:rPr lang="es-419" sz="1800" b="1" dirty="0"/>
              <a:t>4. Manejar la Validación y Envío del Formulario:</a:t>
            </a:r>
          </a:p>
          <a:p>
            <a:pPr marL="0" indent="0">
              <a:buNone/>
            </a:pPr>
            <a:r>
              <a:rPr lang="es-419" sz="1800" dirty="0"/>
              <a:t>En el método </a:t>
            </a:r>
            <a:r>
              <a:rPr lang="es-419" sz="1800" dirty="0" err="1"/>
              <a:t>onSubmit</a:t>
            </a:r>
            <a:r>
              <a:rPr lang="es-419" sz="1800" dirty="0"/>
              <a:t>(), puedes manejar la lógica para enviar el formulario. El formulario solo se enviará si todos los campos son válidos (</a:t>
            </a:r>
            <a:r>
              <a:rPr lang="es-419" sz="1800" dirty="0" err="1"/>
              <a:t>formulario.valid</a:t>
            </a:r>
            <a:r>
              <a:rPr lang="es-419" sz="1800" dirty="0"/>
              <a:t>). Puedes acceder a los valores del formulario utilizando </a:t>
            </a:r>
            <a:r>
              <a:rPr lang="es-419" sz="1800" dirty="0" err="1"/>
              <a:t>this.formulario.value</a:t>
            </a:r>
            <a:r>
              <a:rPr lang="es-419" sz="1800" dirty="0"/>
              <a:t>.</a:t>
            </a:r>
          </a:p>
        </p:txBody>
      </p:sp>
      <p:sp>
        <p:nvSpPr>
          <p:cNvPr id="4" name="Título 3">
            <a:extLst>
              <a:ext uri="{FF2B5EF4-FFF2-40B4-BE49-F238E27FC236}">
                <a16:creationId xmlns:a16="http://schemas.microsoft.com/office/drawing/2014/main" id="{5C963ECE-C170-A87A-99A6-5CAC16FAA65F}"/>
              </a:ext>
            </a:extLst>
          </p:cNvPr>
          <p:cNvSpPr>
            <a:spLocks noGrp="1"/>
          </p:cNvSpPr>
          <p:nvPr>
            <p:ph type="title"/>
          </p:nvPr>
        </p:nvSpPr>
        <p:spPr/>
        <p:txBody>
          <a:bodyPr/>
          <a:lstStyle/>
          <a:p>
            <a:r>
              <a:rPr lang="es-419" dirty="0"/>
              <a:t>Trabajar con formularios reactivos</a:t>
            </a:r>
          </a:p>
        </p:txBody>
      </p:sp>
    </p:spTree>
    <p:extLst>
      <p:ext uri="{BB962C8B-B14F-4D97-AF65-F5344CB8AC3E}">
        <p14:creationId xmlns:p14="http://schemas.microsoft.com/office/powerpoint/2010/main" val="201736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57C1E-5123-CE76-A6DD-593C772DD5B6}"/>
              </a:ext>
            </a:extLst>
          </p:cNvPr>
          <p:cNvSpPr>
            <a:spLocks noGrp="1"/>
          </p:cNvSpPr>
          <p:nvPr>
            <p:ph type="title"/>
          </p:nvPr>
        </p:nvSpPr>
        <p:spPr/>
        <p:txBody>
          <a:bodyPr/>
          <a:lstStyle/>
          <a:p>
            <a:r>
              <a:rPr lang="es-419" dirty="0"/>
              <a:t>Validación de los datos del formulario</a:t>
            </a:r>
          </a:p>
        </p:txBody>
      </p:sp>
      <p:sp>
        <p:nvSpPr>
          <p:cNvPr id="3" name="Marcador de contenido 2">
            <a:extLst>
              <a:ext uri="{FF2B5EF4-FFF2-40B4-BE49-F238E27FC236}">
                <a16:creationId xmlns:a16="http://schemas.microsoft.com/office/drawing/2014/main" id="{139E02F3-76A7-0ABD-990A-013A44CA6786}"/>
              </a:ext>
            </a:extLst>
          </p:cNvPr>
          <p:cNvSpPr>
            <a:spLocks noGrp="1"/>
          </p:cNvSpPr>
          <p:nvPr>
            <p:ph idx="1"/>
          </p:nvPr>
        </p:nvSpPr>
        <p:spPr/>
        <p:txBody>
          <a:bodyPr/>
          <a:lstStyle/>
          <a:p>
            <a:endParaRPr lang="es-419" dirty="0"/>
          </a:p>
          <a:p>
            <a:pPr marL="0" indent="0">
              <a:buNone/>
            </a:pPr>
            <a:r>
              <a:rPr lang="es-419" dirty="0"/>
              <a:t>Los formularios en Angular 12 se pueden validar utilizando dos enfoques diferentes:</a:t>
            </a:r>
          </a:p>
          <a:p>
            <a:endParaRPr lang="es-419" dirty="0"/>
          </a:p>
          <a:p>
            <a:r>
              <a:rPr lang="es-419" dirty="0"/>
              <a:t>Validación basada en plantillas</a:t>
            </a:r>
          </a:p>
          <a:p>
            <a:r>
              <a:rPr lang="es-419" dirty="0"/>
              <a:t>Validación reactiva</a:t>
            </a:r>
          </a:p>
        </p:txBody>
      </p:sp>
    </p:spTree>
    <p:extLst>
      <p:ext uri="{BB962C8B-B14F-4D97-AF65-F5344CB8AC3E}">
        <p14:creationId xmlns:p14="http://schemas.microsoft.com/office/powerpoint/2010/main" val="2148862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57C1E-5123-CE76-A6DD-593C772DD5B6}"/>
              </a:ext>
            </a:extLst>
          </p:cNvPr>
          <p:cNvSpPr>
            <a:spLocks noGrp="1"/>
          </p:cNvSpPr>
          <p:nvPr>
            <p:ph type="title"/>
          </p:nvPr>
        </p:nvSpPr>
        <p:spPr/>
        <p:txBody>
          <a:bodyPr/>
          <a:lstStyle/>
          <a:p>
            <a:r>
              <a:rPr lang="es-419" dirty="0"/>
              <a:t>Validación de los datos del formulario</a:t>
            </a:r>
          </a:p>
        </p:txBody>
      </p:sp>
      <p:sp>
        <p:nvSpPr>
          <p:cNvPr id="3" name="Marcador de contenido 2">
            <a:extLst>
              <a:ext uri="{FF2B5EF4-FFF2-40B4-BE49-F238E27FC236}">
                <a16:creationId xmlns:a16="http://schemas.microsoft.com/office/drawing/2014/main" id="{139E02F3-76A7-0ABD-990A-013A44CA6786}"/>
              </a:ext>
            </a:extLst>
          </p:cNvPr>
          <p:cNvSpPr>
            <a:spLocks noGrp="1"/>
          </p:cNvSpPr>
          <p:nvPr>
            <p:ph idx="1"/>
          </p:nvPr>
        </p:nvSpPr>
        <p:spPr>
          <a:xfrm>
            <a:off x="828000" y="1137844"/>
            <a:ext cx="5399379" cy="387798"/>
          </a:xfrm>
        </p:spPr>
        <p:txBody>
          <a:bodyPr>
            <a:normAutofit/>
          </a:bodyPr>
          <a:lstStyle/>
          <a:p>
            <a:pPr marL="0" indent="0">
              <a:buNone/>
            </a:pPr>
            <a:r>
              <a:rPr lang="es-419" sz="1800" dirty="0"/>
              <a:t>Validación basada en plantillas</a:t>
            </a:r>
          </a:p>
        </p:txBody>
      </p:sp>
      <p:sp>
        <p:nvSpPr>
          <p:cNvPr id="4" name="Marcador de contenido 4">
            <a:extLst>
              <a:ext uri="{FF2B5EF4-FFF2-40B4-BE49-F238E27FC236}">
                <a16:creationId xmlns:a16="http://schemas.microsoft.com/office/drawing/2014/main" id="{5FC8D3DD-AA26-3E8F-407D-7BABF96C6EDA}"/>
              </a:ext>
            </a:extLst>
          </p:cNvPr>
          <p:cNvSpPr txBox="1">
            <a:spLocks/>
          </p:cNvSpPr>
          <p:nvPr/>
        </p:nvSpPr>
        <p:spPr>
          <a:xfrm>
            <a:off x="828000" y="1525642"/>
            <a:ext cx="10901545" cy="71917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sz="1800" b="1" dirty="0"/>
              <a:t>1. Importa las clases necesarias:</a:t>
            </a:r>
          </a:p>
          <a:p>
            <a:pPr marL="0" indent="0">
              <a:buFont typeface="Arial" panose="020B0604020202020204" pitchFamily="34" charset="0"/>
              <a:buNone/>
            </a:pPr>
            <a:r>
              <a:rPr lang="es-419" sz="1800" dirty="0"/>
              <a:t>En primer lugar, importar las clases necesarias desde @angular/forms en el componente:</a:t>
            </a:r>
          </a:p>
        </p:txBody>
      </p:sp>
      <p:sp>
        <p:nvSpPr>
          <p:cNvPr id="9" name="CuadroTexto 8">
            <a:extLst>
              <a:ext uri="{FF2B5EF4-FFF2-40B4-BE49-F238E27FC236}">
                <a16:creationId xmlns:a16="http://schemas.microsoft.com/office/drawing/2014/main" id="{8A1D13F0-346F-4040-DBED-FB63B99BF26E}"/>
              </a:ext>
            </a:extLst>
          </p:cNvPr>
          <p:cNvSpPr txBox="1"/>
          <p:nvPr/>
        </p:nvSpPr>
        <p:spPr>
          <a:xfrm>
            <a:off x="1316421" y="2329325"/>
            <a:ext cx="9278007" cy="369332"/>
          </a:xfrm>
          <a:prstGeom prst="rect">
            <a:avLst/>
          </a:prstGeom>
          <a:noFill/>
        </p:spPr>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FormBuilder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FormGroup</a:t>
            </a:r>
            <a:r>
              <a:rPr lang="en-US" b="0" dirty="0">
                <a:solidFill>
                  <a:srgbClr val="000000"/>
                </a:solidFill>
                <a:effectLst/>
                <a:latin typeface="Consolas" panose="020B0609020204030204" pitchFamily="49" charset="0"/>
              </a:rPr>
              <a:t>, Validators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'@angular/forms'</a:t>
            </a:r>
            <a:r>
              <a:rPr lang="en-US" b="0" dirty="0">
                <a:solidFill>
                  <a:srgbClr val="000000"/>
                </a:solidFill>
                <a:effectLst/>
                <a:latin typeface="Consolas" panose="020B0609020204030204" pitchFamily="49" charset="0"/>
              </a:rPr>
              <a:t>;</a:t>
            </a:r>
          </a:p>
        </p:txBody>
      </p:sp>
      <p:sp>
        <p:nvSpPr>
          <p:cNvPr id="11" name="CuadroTexto 10">
            <a:extLst>
              <a:ext uri="{FF2B5EF4-FFF2-40B4-BE49-F238E27FC236}">
                <a16:creationId xmlns:a16="http://schemas.microsoft.com/office/drawing/2014/main" id="{92226C31-955F-2164-5E05-7E895E8EE7EC}"/>
              </a:ext>
            </a:extLst>
          </p:cNvPr>
          <p:cNvSpPr txBox="1"/>
          <p:nvPr/>
        </p:nvSpPr>
        <p:spPr>
          <a:xfrm>
            <a:off x="802883" y="3026126"/>
            <a:ext cx="10586234" cy="923330"/>
          </a:xfrm>
          <a:prstGeom prst="rect">
            <a:avLst/>
          </a:prstGeom>
          <a:noFill/>
        </p:spPr>
        <p:txBody>
          <a:bodyPr wrap="square">
            <a:spAutoFit/>
          </a:bodyPr>
          <a:lstStyle/>
          <a:p>
            <a:r>
              <a:rPr lang="es-419" b="1" dirty="0"/>
              <a:t>2. Crea un </a:t>
            </a:r>
            <a:r>
              <a:rPr lang="es-419" b="1" dirty="0" err="1"/>
              <a:t>FormGroup</a:t>
            </a:r>
            <a:r>
              <a:rPr lang="es-419" b="1" dirty="0"/>
              <a:t>:</a:t>
            </a:r>
          </a:p>
          <a:p>
            <a:r>
              <a:rPr lang="es-419" dirty="0"/>
              <a:t>Utiliza el </a:t>
            </a:r>
            <a:r>
              <a:rPr lang="es-419" dirty="0" err="1"/>
              <a:t>FormBuilder</a:t>
            </a:r>
            <a:r>
              <a:rPr lang="es-419" dirty="0"/>
              <a:t> para crear un </a:t>
            </a:r>
            <a:r>
              <a:rPr lang="es-419" dirty="0" err="1"/>
              <a:t>FormGroup</a:t>
            </a:r>
            <a:r>
              <a:rPr lang="es-419" dirty="0"/>
              <a:t> que represente tu formulario. Puedes agregar controles y reglas de validación durante la creación del formulario:</a:t>
            </a:r>
          </a:p>
        </p:txBody>
      </p:sp>
      <p:sp>
        <p:nvSpPr>
          <p:cNvPr id="13" name="CuadroTexto 12">
            <a:extLst>
              <a:ext uri="{FF2B5EF4-FFF2-40B4-BE49-F238E27FC236}">
                <a16:creationId xmlns:a16="http://schemas.microsoft.com/office/drawing/2014/main" id="{44592371-C536-EF32-BDE0-07549E7BA1FB}"/>
              </a:ext>
            </a:extLst>
          </p:cNvPr>
          <p:cNvSpPr txBox="1"/>
          <p:nvPr/>
        </p:nvSpPr>
        <p:spPr>
          <a:xfrm>
            <a:off x="1489842" y="4022567"/>
            <a:ext cx="7078716" cy="2308324"/>
          </a:xfrm>
          <a:prstGeom prst="rect">
            <a:avLst/>
          </a:prstGeom>
          <a:noFill/>
        </p:spPr>
        <p:txBody>
          <a:bodyPr wrap="square">
            <a:spAutoFit/>
          </a:bodyPr>
          <a:lstStyle/>
          <a:p>
            <a:r>
              <a:rPr lang="es-419" b="0" dirty="0">
                <a:solidFill>
                  <a:srgbClr val="000000"/>
                </a:solidFill>
                <a:effectLst/>
                <a:latin typeface="Consolas" panose="020B0609020204030204" pitchFamily="49" charset="0"/>
              </a:rPr>
              <a:t>constructor(</a:t>
            </a:r>
            <a:r>
              <a:rPr lang="es-419" b="0" dirty="0" err="1">
                <a:solidFill>
                  <a:srgbClr val="000000"/>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fb</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FormBuilder</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.myForm</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.fb.group</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nombre: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Validators.required</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email: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Validators.required</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Validators.email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Agrega más controles según tu necesidad</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5437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57C1E-5123-CE76-A6DD-593C772DD5B6}"/>
              </a:ext>
            </a:extLst>
          </p:cNvPr>
          <p:cNvSpPr>
            <a:spLocks noGrp="1"/>
          </p:cNvSpPr>
          <p:nvPr>
            <p:ph type="title"/>
          </p:nvPr>
        </p:nvSpPr>
        <p:spPr/>
        <p:txBody>
          <a:bodyPr/>
          <a:lstStyle/>
          <a:p>
            <a:r>
              <a:rPr lang="es-419" dirty="0"/>
              <a:t>Validación de los datos del formulario</a:t>
            </a:r>
          </a:p>
        </p:txBody>
      </p:sp>
      <p:sp>
        <p:nvSpPr>
          <p:cNvPr id="3" name="Marcador de contenido 2">
            <a:extLst>
              <a:ext uri="{FF2B5EF4-FFF2-40B4-BE49-F238E27FC236}">
                <a16:creationId xmlns:a16="http://schemas.microsoft.com/office/drawing/2014/main" id="{139E02F3-76A7-0ABD-990A-013A44CA6786}"/>
              </a:ext>
            </a:extLst>
          </p:cNvPr>
          <p:cNvSpPr>
            <a:spLocks noGrp="1"/>
          </p:cNvSpPr>
          <p:nvPr>
            <p:ph idx="1"/>
          </p:nvPr>
        </p:nvSpPr>
        <p:spPr>
          <a:xfrm>
            <a:off x="828000" y="1137844"/>
            <a:ext cx="5399379" cy="387798"/>
          </a:xfrm>
        </p:spPr>
        <p:txBody>
          <a:bodyPr>
            <a:normAutofit/>
          </a:bodyPr>
          <a:lstStyle/>
          <a:p>
            <a:pPr marL="0" indent="0">
              <a:buNone/>
            </a:pPr>
            <a:r>
              <a:rPr lang="es-419" sz="1800" dirty="0"/>
              <a:t>Validación basada en plantillas</a:t>
            </a:r>
          </a:p>
        </p:txBody>
      </p:sp>
      <p:sp>
        <p:nvSpPr>
          <p:cNvPr id="4" name="Marcador de contenido 4">
            <a:extLst>
              <a:ext uri="{FF2B5EF4-FFF2-40B4-BE49-F238E27FC236}">
                <a16:creationId xmlns:a16="http://schemas.microsoft.com/office/drawing/2014/main" id="{5FC8D3DD-AA26-3E8F-407D-7BABF96C6EDA}"/>
              </a:ext>
            </a:extLst>
          </p:cNvPr>
          <p:cNvSpPr txBox="1">
            <a:spLocks/>
          </p:cNvSpPr>
          <p:nvPr/>
        </p:nvSpPr>
        <p:spPr>
          <a:xfrm>
            <a:off x="828000" y="1525642"/>
            <a:ext cx="10901545" cy="96847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sz="1800" b="1" dirty="0"/>
              <a:t>3. Enlaza el </a:t>
            </a:r>
            <a:r>
              <a:rPr lang="es-419" sz="1800" b="1" dirty="0" err="1"/>
              <a:t>FormGroup</a:t>
            </a:r>
            <a:r>
              <a:rPr lang="es-419" sz="1800" b="1" dirty="0"/>
              <a:t> con el HTML:</a:t>
            </a:r>
          </a:p>
          <a:p>
            <a:pPr marL="0" indent="0">
              <a:buFont typeface="Arial" panose="020B0604020202020204" pitchFamily="34" charset="0"/>
              <a:buNone/>
            </a:pPr>
            <a:r>
              <a:rPr lang="es-419" sz="1800" dirty="0"/>
              <a:t>En el archivo HTML, enlaza el formulario con el </a:t>
            </a:r>
            <a:r>
              <a:rPr lang="es-419" sz="1800" dirty="0" err="1"/>
              <a:t>FormGroup</a:t>
            </a:r>
            <a:r>
              <a:rPr lang="es-419" sz="1800" dirty="0"/>
              <a:t> utilizando la directiva </a:t>
            </a:r>
            <a:r>
              <a:rPr lang="es-419" sz="1800" dirty="0" err="1"/>
              <a:t>formGroup</a:t>
            </a:r>
            <a:r>
              <a:rPr lang="es-419" sz="1800" dirty="0"/>
              <a:t> y los controles con </a:t>
            </a:r>
            <a:r>
              <a:rPr lang="es-419" sz="1800" dirty="0" err="1"/>
              <a:t>formControlName</a:t>
            </a:r>
            <a:r>
              <a:rPr lang="es-419" sz="1800" dirty="0"/>
              <a:t>:</a:t>
            </a:r>
          </a:p>
        </p:txBody>
      </p:sp>
      <p:sp>
        <p:nvSpPr>
          <p:cNvPr id="9" name="CuadroTexto 8">
            <a:extLst>
              <a:ext uri="{FF2B5EF4-FFF2-40B4-BE49-F238E27FC236}">
                <a16:creationId xmlns:a16="http://schemas.microsoft.com/office/drawing/2014/main" id="{8A1D13F0-346F-4040-DBED-FB63B99BF26E}"/>
              </a:ext>
            </a:extLst>
          </p:cNvPr>
          <p:cNvSpPr txBox="1"/>
          <p:nvPr/>
        </p:nvSpPr>
        <p:spPr>
          <a:xfrm>
            <a:off x="1316421" y="2881910"/>
            <a:ext cx="9278007" cy="3139321"/>
          </a:xfrm>
          <a:prstGeom prst="rect">
            <a:avLst/>
          </a:prstGeom>
          <a:noFill/>
        </p:spPr>
        <p:txBody>
          <a:bodyPr wrap="square">
            <a:spAutoFit/>
          </a:bodyPr>
          <a:lstStyle/>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form</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formGroup</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myForm</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&lt;</a:t>
            </a:r>
            <a:r>
              <a:rPr lang="es-419" b="0" dirty="0" err="1">
                <a:solidFill>
                  <a:srgbClr val="000000"/>
                </a:solidFill>
                <a:effectLst/>
                <a:latin typeface="Consolas" panose="020B0609020204030204" pitchFamily="49" charset="0"/>
              </a:rPr>
              <a:t>label</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for</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"nombre"</a:t>
            </a:r>
            <a:r>
              <a:rPr lang="es-419" b="0" dirty="0">
                <a:solidFill>
                  <a:srgbClr val="000000"/>
                </a:solidFill>
                <a:effectLst/>
                <a:latin typeface="Consolas" panose="020B0609020204030204" pitchFamily="49" charset="0"/>
              </a:rPr>
              <a:t>&gt;Nombre:&lt;/</a:t>
            </a:r>
            <a:r>
              <a:rPr lang="es-419" b="0" dirty="0" err="1">
                <a:solidFill>
                  <a:srgbClr val="000000"/>
                </a:solidFill>
                <a:effectLst/>
                <a:latin typeface="Consolas" panose="020B0609020204030204" pitchFamily="49" charset="0"/>
              </a:rPr>
              <a:t>label</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&lt;input id=</a:t>
            </a:r>
            <a:r>
              <a:rPr lang="es-419" b="0" dirty="0">
                <a:solidFill>
                  <a:srgbClr val="A31515"/>
                </a:solidFill>
                <a:effectLst/>
                <a:latin typeface="Consolas" panose="020B0609020204030204" pitchFamily="49" charset="0"/>
              </a:rPr>
              <a:t>"nombre"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formControlName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"nombre"</a:t>
            </a:r>
            <a:r>
              <a:rPr lang="es-419" b="0" dirty="0">
                <a:solidFill>
                  <a:srgbClr val="000000"/>
                </a:solidFill>
                <a:effectLst/>
                <a:latin typeface="Consolas" panose="020B0609020204030204" pitchFamily="49" charset="0"/>
              </a:rPr>
              <a:t>&gt;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&lt;</a:t>
            </a:r>
            <a:r>
              <a:rPr lang="es-419" b="0" dirty="0" err="1">
                <a:solidFill>
                  <a:srgbClr val="000000"/>
                </a:solidFill>
                <a:effectLst/>
                <a:latin typeface="Consolas" panose="020B0609020204030204" pitchFamily="49" charset="0"/>
              </a:rPr>
              <a:t>label</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for</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"email"</a:t>
            </a:r>
            <a:r>
              <a:rPr lang="es-419" b="0" dirty="0">
                <a:solidFill>
                  <a:srgbClr val="000000"/>
                </a:solidFill>
                <a:effectLst/>
                <a:latin typeface="Consolas" panose="020B0609020204030204" pitchFamily="49" charset="0"/>
              </a:rPr>
              <a:t>&gt;Email:&lt;/</a:t>
            </a:r>
            <a:r>
              <a:rPr lang="es-419" b="0" dirty="0" err="1">
                <a:solidFill>
                  <a:srgbClr val="000000"/>
                </a:solidFill>
                <a:effectLst/>
                <a:latin typeface="Consolas" panose="020B0609020204030204" pitchFamily="49" charset="0"/>
              </a:rPr>
              <a:t>label</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&lt;input id=</a:t>
            </a:r>
            <a:r>
              <a:rPr lang="es-419" b="0" dirty="0">
                <a:solidFill>
                  <a:srgbClr val="A31515"/>
                </a:solidFill>
                <a:effectLst/>
                <a:latin typeface="Consolas" panose="020B0609020204030204" pitchFamily="49" charset="0"/>
              </a:rPr>
              <a:t>"email"</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formControlName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"email"</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&lt;!-- Otros campos del formulario --&gt;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&lt;</a:t>
            </a:r>
            <a:r>
              <a:rPr lang="es-419" b="0" dirty="0" err="1">
                <a:solidFill>
                  <a:srgbClr val="0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type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submit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disabled</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myForm.valid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&gt;Enviar&lt;/</a:t>
            </a:r>
            <a:r>
              <a:rPr lang="es-419" b="0" dirty="0" err="1">
                <a:solidFill>
                  <a:srgbClr val="0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form</a:t>
            </a:r>
            <a:r>
              <a:rPr lang="es-419" b="0" dirty="0">
                <a:solidFill>
                  <a:srgbClr val="000000"/>
                </a:solidFill>
                <a:effectLst/>
                <a:latin typeface="Consolas" panose="020B0609020204030204" pitchFamily="49" charset="0"/>
              </a:rPr>
              <a:t>&gt;</a:t>
            </a:r>
          </a:p>
        </p:txBody>
      </p:sp>
    </p:spTree>
    <p:extLst>
      <p:ext uri="{BB962C8B-B14F-4D97-AF65-F5344CB8AC3E}">
        <p14:creationId xmlns:p14="http://schemas.microsoft.com/office/powerpoint/2010/main" val="3729536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57C1E-5123-CE76-A6DD-593C772DD5B6}"/>
              </a:ext>
            </a:extLst>
          </p:cNvPr>
          <p:cNvSpPr>
            <a:spLocks noGrp="1"/>
          </p:cNvSpPr>
          <p:nvPr>
            <p:ph type="title"/>
          </p:nvPr>
        </p:nvSpPr>
        <p:spPr/>
        <p:txBody>
          <a:bodyPr/>
          <a:lstStyle/>
          <a:p>
            <a:r>
              <a:rPr lang="es-419" dirty="0"/>
              <a:t>Validación de los datos del formulario</a:t>
            </a:r>
          </a:p>
        </p:txBody>
      </p:sp>
      <p:sp>
        <p:nvSpPr>
          <p:cNvPr id="3" name="Marcador de contenido 2">
            <a:extLst>
              <a:ext uri="{FF2B5EF4-FFF2-40B4-BE49-F238E27FC236}">
                <a16:creationId xmlns:a16="http://schemas.microsoft.com/office/drawing/2014/main" id="{139E02F3-76A7-0ABD-990A-013A44CA6786}"/>
              </a:ext>
            </a:extLst>
          </p:cNvPr>
          <p:cNvSpPr>
            <a:spLocks noGrp="1"/>
          </p:cNvSpPr>
          <p:nvPr>
            <p:ph idx="1"/>
          </p:nvPr>
        </p:nvSpPr>
        <p:spPr>
          <a:xfrm>
            <a:off x="828000" y="1137844"/>
            <a:ext cx="5399379" cy="387798"/>
          </a:xfrm>
        </p:spPr>
        <p:txBody>
          <a:bodyPr>
            <a:normAutofit/>
          </a:bodyPr>
          <a:lstStyle/>
          <a:p>
            <a:pPr marL="0" indent="0">
              <a:buNone/>
            </a:pPr>
            <a:r>
              <a:rPr lang="es-419" sz="1800" dirty="0"/>
              <a:t>Validación basada en plantillas</a:t>
            </a:r>
          </a:p>
        </p:txBody>
      </p:sp>
      <p:sp>
        <p:nvSpPr>
          <p:cNvPr id="4" name="Marcador de contenido 4">
            <a:extLst>
              <a:ext uri="{FF2B5EF4-FFF2-40B4-BE49-F238E27FC236}">
                <a16:creationId xmlns:a16="http://schemas.microsoft.com/office/drawing/2014/main" id="{5FC8D3DD-AA26-3E8F-407D-7BABF96C6EDA}"/>
              </a:ext>
            </a:extLst>
          </p:cNvPr>
          <p:cNvSpPr txBox="1">
            <a:spLocks/>
          </p:cNvSpPr>
          <p:nvPr/>
        </p:nvSpPr>
        <p:spPr>
          <a:xfrm>
            <a:off x="828000" y="1525642"/>
            <a:ext cx="10901545" cy="96847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sz="1800" b="1" dirty="0"/>
              <a:t>4. Mostrar mensajes de error:</a:t>
            </a:r>
          </a:p>
          <a:p>
            <a:pPr marL="0" indent="0">
              <a:buFont typeface="Arial" panose="020B0604020202020204" pitchFamily="34" charset="0"/>
              <a:buNone/>
            </a:pPr>
            <a:r>
              <a:rPr lang="es-419" sz="1800" dirty="0"/>
              <a:t>Para mostrar mensajes de error en el HTML, puedes usar la propiedad </a:t>
            </a:r>
            <a:r>
              <a:rPr lang="es-419" sz="1800" dirty="0" err="1"/>
              <a:t>errors</a:t>
            </a:r>
            <a:r>
              <a:rPr lang="es-419" sz="1800" dirty="0"/>
              <a:t> de los controles del formulario. Por ejemplo:</a:t>
            </a:r>
          </a:p>
        </p:txBody>
      </p:sp>
      <p:sp>
        <p:nvSpPr>
          <p:cNvPr id="9" name="CuadroTexto 8">
            <a:extLst>
              <a:ext uri="{FF2B5EF4-FFF2-40B4-BE49-F238E27FC236}">
                <a16:creationId xmlns:a16="http://schemas.microsoft.com/office/drawing/2014/main" id="{8A1D13F0-346F-4040-DBED-FB63B99BF26E}"/>
              </a:ext>
            </a:extLst>
          </p:cNvPr>
          <p:cNvSpPr txBox="1"/>
          <p:nvPr/>
        </p:nvSpPr>
        <p:spPr>
          <a:xfrm>
            <a:off x="828000" y="2881910"/>
            <a:ext cx="10365517" cy="2031325"/>
          </a:xfrm>
          <a:prstGeom prst="rect">
            <a:avLst/>
          </a:prstGeom>
          <a:noFill/>
        </p:spPr>
        <p:txBody>
          <a:bodyPr wrap="square">
            <a:spAutoFit/>
          </a:bodyPr>
          <a:lstStyle/>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ngIf</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myForm.get</a:t>
            </a:r>
            <a:r>
              <a:rPr lang="es-419" b="0" dirty="0">
                <a:solidFill>
                  <a:srgbClr val="A31515"/>
                </a:solidFill>
                <a:effectLst/>
                <a:latin typeface="Consolas" panose="020B0609020204030204" pitchFamily="49" charset="0"/>
              </a:rPr>
              <a:t>('nombre').</a:t>
            </a:r>
            <a:r>
              <a:rPr lang="es-419" b="0" dirty="0" err="1">
                <a:solidFill>
                  <a:srgbClr val="A31515"/>
                </a:solidFill>
                <a:effectLst/>
                <a:latin typeface="Consolas" panose="020B0609020204030204" pitchFamily="49" charset="0"/>
              </a:rPr>
              <a:t>errors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required</a:t>
            </a:r>
            <a:r>
              <a:rPr lang="es-419" b="0" dirty="0">
                <a:solidFill>
                  <a:srgbClr val="A31515"/>
                </a:solidFill>
                <a:effectLst/>
                <a:latin typeface="Consolas" panose="020B0609020204030204" pitchFamily="49" charset="0"/>
              </a:rPr>
              <a:t> &amp;&amp; </a:t>
            </a:r>
            <a:r>
              <a:rPr lang="es-419" b="0" dirty="0" err="1">
                <a:solidFill>
                  <a:srgbClr val="A31515"/>
                </a:solidFill>
                <a:effectLst/>
                <a:latin typeface="Consolas" panose="020B0609020204030204" pitchFamily="49" charset="0"/>
              </a:rPr>
              <a:t>myForm.get</a:t>
            </a:r>
            <a:r>
              <a:rPr lang="es-419" b="0" dirty="0">
                <a:solidFill>
                  <a:srgbClr val="A31515"/>
                </a:solidFill>
                <a:effectLst/>
                <a:latin typeface="Consolas" panose="020B0609020204030204" pitchFamily="49" charset="0"/>
              </a:rPr>
              <a:t>('nombre').</a:t>
            </a:r>
            <a:r>
              <a:rPr lang="es-419" b="0" dirty="0" err="1">
                <a:solidFill>
                  <a:srgbClr val="A31515"/>
                </a:solidFill>
                <a:effectLst/>
                <a:latin typeface="Consolas" panose="020B0609020204030204" pitchFamily="49" charset="0"/>
              </a:rPr>
              <a:t>touched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El nombre es obligatorio.</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ngIf</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myForm.get</a:t>
            </a:r>
            <a:r>
              <a:rPr lang="es-419" b="0" dirty="0">
                <a:solidFill>
                  <a:srgbClr val="A31515"/>
                </a:solidFill>
                <a:effectLst/>
                <a:latin typeface="Consolas" panose="020B0609020204030204" pitchFamily="49" charset="0"/>
              </a:rPr>
              <a:t>('email').</a:t>
            </a:r>
            <a:r>
              <a:rPr lang="es-419" b="0" dirty="0" err="1">
                <a:solidFill>
                  <a:srgbClr val="A31515"/>
                </a:solidFill>
                <a:effectLst/>
                <a:latin typeface="Consolas" panose="020B0609020204030204" pitchFamily="49" charset="0"/>
              </a:rPr>
              <a:t>errors</a:t>
            </a:r>
            <a:r>
              <a:rPr lang="es-419" b="0" dirty="0">
                <a:solidFill>
                  <a:srgbClr val="A31515"/>
                </a:solidFill>
                <a:effectLst/>
                <a:latin typeface="Consolas" panose="020B0609020204030204" pitchFamily="49" charset="0"/>
              </a:rPr>
              <a:t>?.email &amp;&amp; </a:t>
            </a:r>
            <a:r>
              <a:rPr lang="es-419" b="0" dirty="0" err="1">
                <a:solidFill>
                  <a:srgbClr val="A31515"/>
                </a:solidFill>
                <a:effectLst/>
                <a:latin typeface="Consolas" panose="020B0609020204030204" pitchFamily="49" charset="0"/>
              </a:rPr>
              <a:t>myForm.get</a:t>
            </a:r>
            <a:r>
              <a:rPr lang="es-419" b="0" dirty="0">
                <a:solidFill>
                  <a:srgbClr val="A31515"/>
                </a:solidFill>
                <a:effectLst/>
                <a:latin typeface="Consolas" panose="020B0609020204030204" pitchFamily="49" charset="0"/>
              </a:rPr>
              <a:t>('email').</a:t>
            </a:r>
            <a:r>
              <a:rPr lang="es-419" b="0" dirty="0" err="1">
                <a:solidFill>
                  <a:srgbClr val="A31515"/>
                </a:solidFill>
                <a:effectLst/>
                <a:latin typeface="Consolas" panose="020B0609020204030204" pitchFamily="49" charset="0"/>
              </a:rPr>
              <a:t>touched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Por favor, introduce un email válido.</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&gt;</a:t>
            </a:r>
          </a:p>
        </p:txBody>
      </p:sp>
    </p:spTree>
    <p:extLst>
      <p:ext uri="{BB962C8B-B14F-4D97-AF65-F5344CB8AC3E}">
        <p14:creationId xmlns:p14="http://schemas.microsoft.com/office/powerpoint/2010/main" val="2262596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57C1E-5123-CE76-A6DD-593C772DD5B6}"/>
              </a:ext>
            </a:extLst>
          </p:cNvPr>
          <p:cNvSpPr>
            <a:spLocks noGrp="1"/>
          </p:cNvSpPr>
          <p:nvPr>
            <p:ph type="title"/>
          </p:nvPr>
        </p:nvSpPr>
        <p:spPr/>
        <p:txBody>
          <a:bodyPr/>
          <a:lstStyle/>
          <a:p>
            <a:r>
              <a:rPr lang="es-419" dirty="0"/>
              <a:t>Validación de los datos del formulario</a:t>
            </a:r>
          </a:p>
        </p:txBody>
      </p:sp>
      <p:sp>
        <p:nvSpPr>
          <p:cNvPr id="3" name="Marcador de contenido 2">
            <a:extLst>
              <a:ext uri="{FF2B5EF4-FFF2-40B4-BE49-F238E27FC236}">
                <a16:creationId xmlns:a16="http://schemas.microsoft.com/office/drawing/2014/main" id="{139E02F3-76A7-0ABD-990A-013A44CA6786}"/>
              </a:ext>
            </a:extLst>
          </p:cNvPr>
          <p:cNvSpPr>
            <a:spLocks noGrp="1"/>
          </p:cNvSpPr>
          <p:nvPr>
            <p:ph idx="1"/>
          </p:nvPr>
        </p:nvSpPr>
        <p:spPr>
          <a:xfrm>
            <a:off x="828000" y="1137844"/>
            <a:ext cx="5399379" cy="387798"/>
          </a:xfrm>
        </p:spPr>
        <p:txBody>
          <a:bodyPr>
            <a:normAutofit/>
          </a:bodyPr>
          <a:lstStyle/>
          <a:p>
            <a:pPr marL="0" indent="0">
              <a:buNone/>
            </a:pPr>
            <a:r>
              <a:rPr lang="es-419" sz="1800" b="1" dirty="0"/>
              <a:t>Validación de Formularios basada en Plantillas:</a:t>
            </a:r>
          </a:p>
        </p:txBody>
      </p:sp>
      <p:sp>
        <p:nvSpPr>
          <p:cNvPr id="4" name="Marcador de contenido 4">
            <a:extLst>
              <a:ext uri="{FF2B5EF4-FFF2-40B4-BE49-F238E27FC236}">
                <a16:creationId xmlns:a16="http://schemas.microsoft.com/office/drawing/2014/main" id="{5FC8D3DD-AA26-3E8F-407D-7BABF96C6EDA}"/>
              </a:ext>
            </a:extLst>
          </p:cNvPr>
          <p:cNvSpPr txBox="1">
            <a:spLocks/>
          </p:cNvSpPr>
          <p:nvPr/>
        </p:nvSpPr>
        <p:spPr>
          <a:xfrm>
            <a:off x="828000" y="2944765"/>
            <a:ext cx="10901545" cy="71917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sz="1800" b="1" dirty="0"/>
              <a:t>1. Directivas de validación en el HTML:</a:t>
            </a:r>
          </a:p>
          <a:p>
            <a:pPr marL="0" indent="0">
              <a:buFont typeface="Arial" panose="020B0604020202020204" pitchFamily="34" charset="0"/>
              <a:buNone/>
            </a:pPr>
            <a:r>
              <a:rPr lang="es-419" sz="1800" dirty="0"/>
              <a:t>Utiliza directivas como </a:t>
            </a:r>
            <a:r>
              <a:rPr lang="es-419" sz="1800" dirty="0" err="1"/>
              <a:t>ngModel</a:t>
            </a:r>
            <a:r>
              <a:rPr lang="es-419" sz="1800" dirty="0"/>
              <a:t> para establecer validaciones en los campos del formulario:</a:t>
            </a:r>
          </a:p>
        </p:txBody>
      </p:sp>
      <p:sp>
        <p:nvSpPr>
          <p:cNvPr id="9" name="CuadroTexto 8">
            <a:extLst>
              <a:ext uri="{FF2B5EF4-FFF2-40B4-BE49-F238E27FC236}">
                <a16:creationId xmlns:a16="http://schemas.microsoft.com/office/drawing/2014/main" id="{8A1D13F0-346F-4040-DBED-FB63B99BF26E}"/>
              </a:ext>
            </a:extLst>
          </p:cNvPr>
          <p:cNvSpPr txBox="1"/>
          <p:nvPr/>
        </p:nvSpPr>
        <p:spPr>
          <a:xfrm>
            <a:off x="1521684" y="3902609"/>
            <a:ext cx="6030000" cy="646331"/>
          </a:xfrm>
          <a:prstGeom prst="rect">
            <a:avLst/>
          </a:prstGeom>
          <a:noFill/>
        </p:spPr>
        <p:txBody>
          <a:bodyPr wrap="square">
            <a:spAutoFit/>
          </a:bodyPr>
          <a:lstStyle/>
          <a:p>
            <a:r>
              <a:rPr lang="en-US" b="0" dirty="0">
                <a:solidFill>
                  <a:srgbClr val="000000"/>
                </a:solidFill>
                <a:effectLst/>
                <a:latin typeface="Consolas" panose="020B0609020204030204" pitchFamily="49" charset="0"/>
              </a:rPr>
              <a:t>&lt;input [(</a:t>
            </a:r>
            <a:r>
              <a:rPr lang="en-US" b="0" dirty="0" err="1">
                <a:solidFill>
                  <a:srgbClr val="000000"/>
                </a:solidFill>
                <a:effectLst/>
                <a:latin typeface="Consolas" panose="020B0609020204030204" pitchFamily="49" charset="0"/>
              </a:rPr>
              <a:t>ngModel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nombre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required&gt;</a:t>
            </a:r>
          </a:p>
          <a:p>
            <a:r>
              <a:rPr lang="en-US" b="0" dirty="0">
                <a:solidFill>
                  <a:srgbClr val="000000"/>
                </a:solidFill>
                <a:effectLst/>
                <a:latin typeface="Consolas" panose="020B0609020204030204" pitchFamily="49" charset="0"/>
              </a:rPr>
              <a:t>&lt;input [(</a:t>
            </a:r>
            <a:r>
              <a:rPr lang="en-US" b="0" dirty="0" err="1">
                <a:solidFill>
                  <a:srgbClr val="000000"/>
                </a:solidFill>
                <a:effectLst/>
                <a:latin typeface="Consolas" panose="020B0609020204030204" pitchFamily="49" charset="0"/>
              </a:rPr>
              <a:t>ngModel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"email"</a:t>
            </a:r>
            <a:r>
              <a:rPr lang="en-US" b="0" dirty="0">
                <a:solidFill>
                  <a:srgbClr val="000000"/>
                </a:solidFill>
                <a:effectLst/>
                <a:latin typeface="Consolas" panose="020B0609020204030204" pitchFamily="49" charset="0"/>
              </a:rPr>
              <a:t> required email&gt;</a:t>
            </a:r>
          </a:p>
        </p:txBody>
      </p:sp>
      <p:sp>
        <p:nvSpPr>
          <p:cNvPr id="6" name="CuadroTexto 5">
            <a:extLst>
              <a:ext uri="{FF2B5EF4-FFF2-40B4-BE49-F238E27FC236}">
                <a16:creationId xmlns:a16="http://schemas.microsoft.com/office/drawing/2014/main" id="{94BDAD89-E4BE-F650-1DC6-58036812ED55}"/>
              </a:ext>
            </a:extLst>
          </p:cNvPr>
          <p:cNvSpPr txBox="1"/>
          <p:nvPr/>
        </p:nvSpPr>
        <p:spPr>
          <a:xfrm>
            <a:off x="828000" y="1459596"/>
            <a:ext cx="10536000" cy="923330"/>
          </a:xfrm>
          <a:prstGeom prst="rect">
            <a:avLst/>
          </a:prstGeom>
          <a:noFill/>
        </p:spPr>
        <p:txBody>
          <a:bodyPr wrap="square">
            <a:spAutoFit/>
          </a:bodyPr>
          <a:lstStyle/>
          <a:p>
            <a:r>
              <a:rPr lang="es-419" dirty="0"/>
              <a:t>En el caso de validación basada en plantillas, las validaciones se realizan directamente en el HTML utilizando directivas como </a:t>
            </a:r>
            <a:r>
              <a:rPr lang="es-419" dirty="0" err="1"/>
              <a:t>ngModel</a:t>
            </a:r>
            <a:r>
              <a:rPr lang="es-419" dirty="0"/>
              <a:t> y </a:t>
            </a:r>
            <a:r>
              <a:rPr lang="es-419" dirty="0" err="1"/>
              <a:t>ngModelGroup</a:t>
            </a:r>
            <a:r>
              <a:rPr lang="es-419" dirty="0"/>
              <a:t>. Asegúrate de tener </a:t>
            </a:r>
            <a:r>
              <a:rPr lang="es-419" dirty="0" err="1"/>
              <a:t>FormsModule</a:t>
            </a:r>
            <a:r>
              <a:rPr lang="es-419" dirty="0"/>
              <a:t> importado en tu módulo para utilizar estas directivas.</a:t>
            </a:r>
          </a:p>
        </p:txBody>
      </p:sp>
    </p:spTree>
    <p:extLst>
      <p:ext uri="{BB962C8B-B14F-4D97-AF65-F5344CB8AC3E}">
        <p14:creationId xmlns:p14="http://schemas.microsoft.com/office/powerpoint/2010/main" val="1988229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57C1E-5123-CE76-A6DD-593C772DD5B6}"/>
              </a:ext>
            </a:extLst>
          </p:cNvPr>
          <p:cNvSpPr>
            <a:spLocks noGrp="1"/>
          </p:cNvSpPr>
          <p:nvPr>
            <p:ph type="title"/>
          </p:nvPr>
        </p:nvSpPr>
        <p:spPr/>
        <p:txBody>
          <a:bodyPr/>
          <a:lstStyle/>
          <a:p>
            <a:r>
              <a:rPr lang="es-419" dirty="0"/>
              <a:t>Validación de los datos del formulario</a:t>
            </a:r>
          </a:p>
        </p:txBody>
      </p:sp>
      <p:sp>
        <p:nvSpPr>
          <p:cNvPr id="3" name="Marcador de contenido 2">
            <a:extLst>
              <a:ext uri="{FF2B5EF4-FFF2-40B4-BE49-F238E27FC236}">
                <a16:creationId xmlns:a16="http://schemas.microsoft.com/office/drawing/2014/main" id="{139E02F3-76A7-0ABD-990A-013A44CA6786}"/>
              </a:ext>
            </a:extLst>
          </p:cNvPr>
          <p:cNvSpPr>
            <a:spLocks noGrp="1"/>
          </p:cNvSpPr>
          <p:nvPr>
            <p:ph idx="1"/>
          </p:nvPr>
        </p:nvSpPr>
        <p:spPr>
          <a:xfrm>
            <a:off x="828000" y="1137844"/>
            <a:ext cx="5399379" cy="387798"/>
          </a:xfrm>
        </p:spPr>
        <p:txBody>
          <a:bodyPr>
            <a:normAutofit/>
          </a:bodyPr>
          <a:lstStyle/>
          <a:p>
            <a:pPr marL="0" indent="0">
              <a:buNone/>
            </a:pPr>
            <a:r>
              <a:rPr lang="es-419" sz="1800" b="1" dirty="0"/>
              <a:t>Validación de Formularios basada en Plantillas:</a:t>
            </a:r>
          </a:p>
        </p:txBody>
      </p:sp>
      <p:sp>
        <p:nvSpPr>
          <p:cNvPr id="4" name="Marcador de contenido 4">
            <a:extLst>
              <a:ext uri="{FF2B5EF4-FFF2-40B4-BE49-F238E27FC236}">
                <a16:creationId xmlns:a16="http://schemas.microsoft.com/office/drawing/2014/main" id="{5FC8D3DD-AA26-3E8F-407D-7BABF96C6EDA}"/>
              </a:ext>
            </a:extLst>
          </p:cNvPr>
          <p:cNvSpPr txBox="1">
            <a:spLocks/>
          </p:cNvSpPr>
          <p:nvPr/>
        </p:nvSpPr>
        <p:spPr>
          <a:xfrm>
            <a:off x="828000" y="1591688"/>
            <a:ext cx="10901545" cy="71917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sz="1800" b="1" dirty="0"/>
              <a:t>2. Mostrar mensajes de error:</a:t>
            </a:r>
          </a:p>
          <a:p>
            <a:pPr marL="0" indent="0">
              <a:buFont typeface="Arial" panose="020B0604020202020204" pitchFamily="34" charset="0"/>
              <a:buNone/>
            </a:pPr>
            <a:r>
              <a:rPr lang="es-419" sz="1800" dirty="0"/>
              <a:t>Para mostrar mensajes de error, puedes usar las propiedades </a:t>
            </a:r>
            <a:r>
              <a:rPr lang="es-419" sz="1800" dirty="0" err="1"/>
              <a:t>ngModel</a:t>
            </a:r>
            <a:r>
              <a:rPr lang="es-419" sz="1800" dirty="0"/>
              <a:t> y </a:t>
            </a:r>
            <a:r>
              <a:rPr lang="es-419" sz="1800" dirty="0" err="1"/>
              <a:t>ngModelGroup</a:t>
            </a:r>
            <a:r>
              <a:rPr lang="es-419" sz="1800" dirty="0"/>
              <a:t> junto con *</a:t>
            </a:r>
            <a:r>
              <a:rPr lang="es-419" sz="1800" dirty="0" err="1"/>
              <a:t>ngIf</a:t>
            </a:r>
            <a:r>
              <a:rPr lang="es-419" sz="1800" dirty="0"/>
              <a:t>:</a:t>
            </a:r>
          </a:p>
        </p:txBody>
      </p:sp>
      <p:sp>
        <p:nvSpPr>
          <p:cNvPr id="9" name="CuadroTexto 8">
            <a:extLst>
              <a:ext uri="{FF2B5EF4-FFF2-40B4-BE49-F238E27FC236}">
                <a16:creationId xmlns:a16="http://schemas.microsoft.com/office/drawing/2014/main" id="{8A1D13F0-346F-4040-DBED-FB63B99BF26E}"/>
              </a:ext>
            </a:extLst>
          </p:cNvPr>
          <p:cNvSpPr txBox="1"/>
          <p:nvPr/>
        </p:nvSpPr>
        <p:spPr>
          <a:xfrm>
            <a:off x="1521684" y="2310859"/>
            <a:ext cx="9842316" cy="3693319"/>
          </a:xfrm>
          <a:prstGeom prst="rect">
            <a:avLst/>
          </a:prstGeom>
          <a:noFill/>
        </p:spPr>
        <p:txBody>
          <a:bodyPr wrap="square">
            <a:spAutoFit/>
          </a:bodyPr>
          <a:lstStyle/>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ngIf</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"!nombre &amp;&amp; </a:t>
            </a:r>
            <a:r>
              <a:rPr lang="es-419" b="0" dirty="0" err="1">
                <a:solidFill>
                  <a:srgbClr val="A31515"/>
                </a:solidFill>
                <a:effectLst/>
                <a:latin typeface="Consolas" panose="020B0609020204030204" pitchFamily="49" charset="0"/>
              </a:rPr>
              <a:t>nombreControl.touched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El nombre es obligatorio.</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ngIf</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"nombre &amp;&amp; !</a:t>
            </a:r>
            <a:r>
              <a:rPr lang="es-419" b="0" dirty="0" err="1">
                <a:solidFill>
                  <a:srgbClr val="A31515"/>
                </a:solidFill>
                <a:effectLst/>
                <a:latin typeface="Consolas" panose="020B0609020204030204" pitchFamily="49" charset="0"/>
              </a:rPr>
              <a:t>nombreControl.valid</a:t>
            </a:r>
            <a:r>
              <a:rPr lang="es-419" b="0" dirty="0">
                <a:solidFill>
                  <a:srgbClr val="A31515"/>
                </a:solidFill>
                <a:effectLst/>
                <a:latin typeface="Consolas" panose="020B0609020204030204" pitchFamily="49" charset="0"/>
              </a:rPr>
              <a:t> &amp;&amp; </a:t>
            </a:r>
            <a:r>
              <a:rPr lang="es-419" b="0" dirty="0" err="1">
                <a:solidFill>
                  <a:srgbClr val="A31515"/>
                </a:solidFill>
                <a:effectLst/>
                <a:latin typeface="Consolas" panose="020B0609020204030204" pitchFamily="49" charset="0"/>
              </a:rPr>
              <a:t>nombreControl.touched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El nombre no es válido.</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&gt;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ngIf</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"!email &amp;&amp; </a:t>
            </a:r>
            <a:r>
              <a:rPr lang="es-419" b="0" dirty="0" err="1">
                <a:solidFill>
                  <a:srgbClr val="A31515"/>
                </a:solidFill>
                <a:effectLst/>
                <a:latin typeface="Consolas" panose="020B0609020204030204" pitchFamily="49" charset="0"/>
              </a:rPr>
              <a:t>emailControl.touched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El email es obligatorio.</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ngIf</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"email &amp;&amp; !</a:t>
            </a:r>
            <a:r>
              <a:rPr lang="es-419" b="0" dirty="0" err="1">
                <a:solidFill>
                  <a:srgbClr val="A31515"/>
                </a:solidFill>
                <a:effectLst/>
                <a:latin typeface="Consolas" panose="020B0609020204030204" pitchFamily="49" charset="0"/>
              </a:rPr>
              <a:t>emailControl.valid</a:t>
            </a:r>
            <a:r>
              <a:rPr lang="es-419" b="0" dirty="0">
                <a:solidFill>
                  <a:srgbClr val="A31515"/>
                </a:solidFill>
                <a:effectLst/>
                <a:latin typeface="Consolas" panose="020B0609020204030204" pitchFamily="49" charset="0"/>
              </a:rPr>
              <a:t> &amp;&amp; </a:t>
            </a:r>
            <a:r>
              <a:rPr lang="es-419" b="0" dirty="0" err="1">
                <a:solidFill>
                  <a:srgbClr val="A31515"/>
                </a:solidFill>
                <a:effectLst/>
                <a:latin typeface="Consolas" panose="020B0609020204030204" pitchFamily="49" charset="0"/>
              </a:rPr>
              <a:t>emailControl.touched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Por favor, introduce un email válido.</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779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
        <p:nvSpPr>
          <p:cNvPr id="10" name="Subtítulo 2">
            <a:extLst>
              <a:ext uri="{FF2B5EF4-FFF2-40B4-BE49-F238E27FC236}">
                <a16:creationId xmlns:a16="http://schemas.microsoft.com/office/drawing/2014/main" id="{00EB1D16-7B39-F373-2053-73324326409B}"/>
              </a:ext>
            </a:extLst>
          </p:cNvPr>
          <p:cNvSpPr>
            <a:spLocks noGrp="1"/>
          </p:cNvSpPr>
          <p:nvPr>
            <p:ph type="subTitle" idx="1"/>
          </p:nvPr>
        </p:nvSpPr>
        <p:spPr>
          <a:xfrm>
            <a:off x="839788" y="3216275"/>
            <a:ext cx="7237412" cy="1008063"/>
          </a:xfrm>
        </p:spPr>
        <p:txBody>
          <a:bodyPr/>
          <a:lstStyle/>
          <a:p>
            <a:r>
              <a:rPr lang="es-419" dirty="0"/>
              <a:t>VII. Configuración </a:t>
            </a:r>
            <a:r>
              <a:rPr lang="es-419" dirty="0" err="1"/>
              <a:t>Frontend</a:t>
            </a:r>
            <a:r>
              <a:rPr lang="es-419" dirty="0"/>
              <a:t> </a:t>
            </a:r>
          </a:p>
        </p:txBody>
      </p:sp>
      <p:pic>
        <p:nvPicPr>
          <p:cNvPr id="11" name="Picture 4">
            <a:extLst>
              <a:ext uri="{FF2B5EF4-FFF2-40B4-BE49-F238E27FC236}">
                <a16:creationId xmlns:a16="http://schemas.microsoft.com/office/drawing/2014/main" id="{B7439DA2-7760-4D25-571F-2C6C8873747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3041" y="3720129"/>
            <a:ext cx="1137051" cy="122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59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DF31A-B28E-21C2-A18E-766564938125}"/>
              </a:ext>
            </a:extLst>
          </p:cNvPr>
          <p:cNvSpPr>
            <a:spLocks noGrp="1"/>
          </p:cNvSpPr>
          <p:nvPr>
            <p:ph type="title"/>
          </p:nvPr>
        </p:nvSpPr>
        <p:spPr/>
        <p:txBody>
          <a:bodyPr/>
          <a:lstStyle/>
          <a:p>
            <a:r>
              <a:rPr lang="es-419" dirty="0"/>
              <a:t>Configuración de plantillas</a:t>
            </a:r>
          </a:p>
        </p:txBody>
      </p:sp>
      <p:sp>
        <p:nvSpPr>
          <p:cNvPr id="3" name="Marcador de contenido 2">
            <a:extLst>
              <a:ext uri="{FF2B5EF4-FFF2-40B4-BE49-F238E27FC236}">
                <a16:creationId xmlns:a16="http://schemas.microsoft.com/office/drawing/2014/main" id="{E8DAB1A4-7E67-F84B-4E8D-D95D4B75FDF9}"/>
              </a:ext>
            </a:extLst>
          </p:cNvPr>
          <p:cNvSpPr>
            <a:spLocks noGrp="1"/>
          </p:cNvSpPr>
          <p:nvPr>
            <p:ph idx="1"/>
          </p:nvPr>
        </p:nvSpPr>
        <p:spPr>
          <a:xfrm>
            <a:off x="838200" y="1238251"/>
            <a:ext cx="10515600" cy="1189639"/>
          </a:xfrm>
        </p:spPr>
        <p:txBody>
          <a:bodyPr>
            <a:normAutofit/>
          </a:bodyPr>
          <a:lstStyle/>
          <a:p>
            <a:r>
              <a:rPr lang="es-419" sz="2400" dirty="0"/>
              <a:t>En Angular, las plantillas se utilizan para definir la interfaz de usuario de un componente. Las plantillas Angular son archivos HTML que pueden contener expresiones de enlace de datos, directivas, estructuras de control y más.</a:t>
            </a:r>
          </a:p>
        </p:txBody>
      </p:sp>
      <p:sp>
        <p:nvSpPr>
          <p:cNvPr id="6" name="Marcador de contenido 2">
            <a:extLst>
              <a:ext uri="{FF2B5EF4-FFF2-40B4-BE49-F238E27FC236}">
                <a16:creationId xmlns:a16="http://schemas.microsoft.com/office/drawing/2014/main" id="{3A8859FD-D26E-6D30-62C4-D9E2E50D6FFD}"/>
              </a:ext>
            </a:extLst>
          </p:cNvPr>
          <p:cNvSpPr txBox="1">
            <a:spLocks/>
          </p:cNvSpPr>
          <p:nvPr/>
        </p:nvSpPr>
        <p:spPr>
          <a:xfrm>
            <a:off x="722337" y="3091198"/>
            <a:ext cx="2716723" cy="50121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sz="2400" dirty="0"/>
              <a:t>2. Plantillas Externas:</a:t>
            </a:r>
          </a:p>
        </p:txBody>
      </p:sp>
      <p:sp>
        <p:nvSpPr>
          <p:cNvPr id="8" name="CuadroTexto 7">
            <a:extLst>
              <a:ext uri="{FF2B5EF4-FFF2-40B4-BE49-F238E27FC236}">
                <a16:creationId xmlns:a16="http://schemas.microsoft.com/office/drawing/2014/main" id="{82B8A292-FD68-D134-3D16-E00CB25ADB2A}"/>
              </a:ext>
            </a:extLst>
          </p:cNvPr>
          <p:cNvSpPr txBox="1"/>
          <p:nvPr/>
        </p:nvSpPr>
        <p:spPr>
          <a:xfrm>
            <a:off x="4819181" y="3311425"/>
            <a:ext cx="5930368" cy="2308324"/>
          </a:xfrm>
          <a:prstGeom prst="rect">
            <a:avLst/>
          </a:prstGeom>
          <a:solidFill>
            <a:schemeClr val="bg1">
              <a:lumMod val="95000"/>
            </a:schemeClr>
          </a:solidFill>
          <a:ln>
            <a:solidFill>
              <a:schemeClr val="accent1"/>
            </a:solidFill>
          </a:ln>
        </p:spPr>
        <p:txBody>
          <a:bodyPr wrap="square">
            <a:spAutoFit/>
          </a:bodyPr>
          <a:lstStyle/>
          <a:p>
            <a:r>
              <a:rPr lang="es-419" sz="1600" b="0" dirty="0" err="1">
                <a:solidFill>
                  <a:srgbClr val="0000FF"/>
                </a:solidFill>
                <a:effectLst/>
                <a:latin typeface="Consolas" panose="020B0609020204030204" pitchFamily="49" charset="0"/>
              </a:rPr>
              <a:t>import</a:t>
            </a:r>
            <a:r>
              <a:rPr lang="es-419" sz="1600" b="0" dirty="0">
                <a:solidFill>
                  <a:srgbClr val="000000"/>
                </a:solidFill>
                <a:effectLst/>
                <a:latin typeface="Consolas" panose="020B0609020204030204" pitchFamily="49" charset="0"/>
              </a:rPr>
              <a:t> { </a:t>
            </a:r>
            <a:r>
              <a:rPr lang="es-419" sz="1600" b="0" dirty="0" err="1">
                <a:solidFill>
                  <a:srgbClr val="000000"/>
                </a:solidFill>
                <a:effectLst/>
                <a:latin typeface="Consolas" panose="020B0609020204030204" pitchFamily="49" charset="0"/>
              </a:rPr>
              <a:t>Component</a:t>
            </a:r>
            <a:r>
              <a:rPr lang="es-419" sz="1600" b="0" dirty="0">
                <a:solidFill>
                  <a:srgbClr val="000000"/>
                </a:solidFill>
                <a:effectLst/>
                <a:latin typeface="Consolas" panose="020B0609020204030204" pitchFamily="49" charset="0"/>
              </a:rPr>
              <a:t> } </a:t>
            </a:r>
            <a:r>
              <a:rPr lang="es-419" sz="1600" b="0" dirty="0" err="1">
                <a:solidFill>
                  <a:srgbClr val="0000FF"/>
                </a:solidFill>
                <a:effectLst/>
                <a:latin typeface="Consolas" panose="020B0609020204030204" pitchFamily="49" charset="0"/>
              </a:rPr>
              <a:t>from</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'@angular/</a:t>
            </a:r>
            <a:r>
              <a:rPr lang="es-419" sz="1600" b="0" dirty="0" err="1">
                <a:solidFill>
                  <a:srgbClr val="A31515"/>
                </a:solidFill>
                <a:effectLst/>
                <a:latin typeface="Consolas" panose="020B0609020204030204" pitchFamily="49" charset="0"/>
              </a:rPr>
              <a:t>core</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@Component({</a:t>
            </a:r>
          </a:p>
          <a:p>
            <a:r>
              <a:rPr lang="es-419" sz="1600" b="0" dirty="0">
                <a:solidFill>
                  <a:srgbClr val="000000"/>
                </a:solidFill>
                <a:effectLst/>
                <a:latin typeface="Consolas" panose="020B0609020204030204" pitchFamily="49" charset="0"/>
              </a:rPr>
              <a:t>  selector: </a:t>
            </a:r>
            <a:r>
              <a:rPr lang="es-419" sz="1600" b="0" dirty="0">
                <a:solidFill>
                  <a:srgbClr val="A31515"/>
                </a:solidFill>
                <a:effectLst/>
                <a:latin typeface="Consolas" panose="020B0609020204030204" pitchFamily="49" charset="0"/>
              </a:rPr>
              <a:t>'app-mi-componente'</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templateUrl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'./mi-componente.component.html'</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export</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MiComponente</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nombre: </a:t>
            </a:r>
            <a:r>
              <a:rPr lang="es-419" sz="1600" b="0" dirty="0" err="1">
                <a:solidFill>
                  <a:srgbClr val="000000"/>
                </a:solidFill>
                <a:effectLst/>
                <a:latin typeface="Consolas" panose="020B0609020204030204" pitchFamily="49" charset="0"/>
              </a:rPr>
              <a:t>string</a:t>
            </a:r>
            <a:r>
              <a:rPr lang="es-419" sz="1600" b="0" dirty="0">
                <a:solidFill>
                  <a:srgbClr val="000000"/>
                </a:solidFill>
                <a:effectLst/>
                <a:latin typeface="Consolas" panose="020B0609020204030204" pitchFamily="49" charset="0"/>
              </a:rPr>
              <a:t> = </a:t>
            </a:r>
            <a:r>
              <a:rPr lang="es-419" sz="1600" b="0" dirty="0">
                <a:solidFill>
                  <a:srgbClr val="A31515"/>
                </a:solidFill>
                <a:effectLst/>
                <a:latin typeface="Consolas" panose="020B0609020204030204" pitchFamily="49" charset="0"/>
              </a:rPr>
              <a:t>'Usuario'</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a:t>
            </a:r>
          </a:p>
        </p:txBody>
      </p:sp>
      <p:sp>
        <p:nvSpPr>
          <p:cNvPr id="5" name="CuadroTexto 4">
            <a:extLst>
              <a:ext uri="{FF2B5EF4-FFF2-40B4-BE49-F238E27FC236}">
                <a16:creationId xmlns:a16="http://schemas.microsoft.com/office/drawing/2014/main" id="{483A3A49-2F13-D054-4210-86BB20CE0BD0}"/>
              </a:ext>
            </a:extLst>
          </p:cNvPr>
          <p:cNvSpPr txBox="1"/>
          <p:nvPr/>
        </p:nvSpPr>
        <p:spPr>
          <a:xfrm>
            <a:off x="828000" y="3710952"/>
            <a:ext cx="3491752" cy="2027696"/>
          </a:xfrm>
          <a:prstGeom prst="rect">
            <a:avLst/>
          </a:prstGeom>
          <a:solidFill>
            <a:srgbClr val="F7FFFF"/>
          </a:solidFill>
        </p:spPr>
        <p:txBody>
          <a:bodyPr vert="horz" lIns="91440" tIns="45720" rIns="91440" bIns="45720" rtlCol="0">
            <a:noAutofit/>
          </a:bodyPr>
          <a:lstStyle>
            <a:defPPr>
              <a:defRPr lang="en-US"/>
            </a:defPPr>
            <a:lvl1pPr indent="0">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es-419" sz="1800" dirty="0"/>
              <a:t>Alternativamente, se puede almacenar la plantilla en un archivo HTML externo y referenciarlo en el componente utilizando la propiedad </a:t>
            </a:r>
            <a:r>
              <a:rPr lang="es-419" sz="1800" dirty="0" err="1"/>
              <a:t>templateUrl</a:t>
            </a:r>
            <a:r>
              <a:rPr lang="es-419" sz="1800" dirty="0"/>
              <a:t> en el decorador @Component. </a:t>
            </a:r>
          </a:p>
        </p:txBody>
      </p:sp>
    </p:spTree>
    <p:extLst>
      <p:ext uri="{BB962C8B-B14F-4D97-AF65-F5344CB8AC3E}">
        <p14:creationId xmlns:p14="http://schemas.microsoft.com/office/powerpoint/2010/main" val="89327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DF31A-B28E-21C2-A18E-766564938125}"/>
              </a:ext>
            </a:extLst>
          </p:cNvPr>
          <p:cNvSpPr>
            <a:spLocks noGrp="1"/>
          </p:cNvSpPr>
          <p:nvPr>
            <p:ph type="title"/>
          </p:nvPr>
        </p:nvSpPr>
        <p:spPr/>
        <p:txBody>
          <a:bodyPr/>
          <a:lstStyle/>
          <a:p>
            <a:r>
              <a:rPr lang="es-419" dirty="0"/>
              <a:t>Configuración de plantillas</a:t>
            </a:r>
          </a:p>
        </p:txBody>
      </p:sp>
      <p:sp>
        <p:nvSpPr>
          <p:cNvPr id="3" name="Marcador de contenido 2">
            <a:extLst>
              <a:ext uri="{FF2B5EF4-FFF2-40B4-BE49-F238E27FC236}">
                <a16:creationId xmlns:a16="http://schemas.microsoft.com/office/drawing/2014/main" id="{E8DAB1A4-7E67-F84B-4E8D-D95D4B75FDF9}"/>
              </a:ext>
            </a:extLst>
          </p:cNvPr>
          <p:cNvSpPr>
            <a:spLocks noGrp="1"/>
          </p:cNvSpPr>
          <p:nvPr>
            <p:ph idx="1"/>
          </p:nvPr>
        </p:nvSpPr>
        <p:spPr>
          <a:xfrm>
            <a:off x="838200" y="1238251"/>
            <a:ext cx="10515600" cy="1189639"/>
          </a:xfrm>
        </p:spPr>
        <p:txBody>
          <a:bodyPr>
            <a:normAutofit/>
          </a:bodyPr>
          <a:lstStyle/>
          <a:p>
            <a:r>
              <a:rPr lang="es-419" sz="2400" dirty="0"/>
              <a:t>En Angular, las plantillas se utilizan para definir la interfaz de usuario de un componente. Las plantillas Angular son archivos HTML que pueden contener expresiones de enlace de datos, directivas, estructuras de control y más.</a:t>
            </a:r>
          </a:p>
        </p:txBody>
      </p:sp>
      <p:sp>
        <p:nvSpPr>
          <p:cNvPr id="6" name="Marcador de contenido 2">
            <a:extLst>
              <a:ext uri="{FF2B5EF4-FFF2-40B4-BE49-F238E27FC236}">
                <a16:creationId xmlns:a16="http://schemas.microsoft.com/office/drawing/2014/main" id="{3A8859FD-D26E-6D30-62C4-D9E2E50D6FFD}"/>
              </a:ext>
            </a:extLst>
          </p:cNvPr>
          <p:cNvSpPr txBox="1">
            <a:spLocks/>
          </p:cNvSpPr>
          <p:nvPr/>
        </p:nvSpPr>
        <p:spPr>
          <a:xfrm>
            <a:off x="838200" y="2927789"/>
            <a:ext cx="2716723" cy="50121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sz="2400" dirty="0"/>
              <a:t>3. Directivas y Expresiones:</a:t>
            </a:r>
          </a:p>
        </p:txBody>
      </p:sp>
      <p:sp>
        <p:nvSpPr>
          <p:cNvPr id="5" name="CuadroTexto 4">
            <a:extLst>
              <a:ext uri="{FF2B5EF4-FFF2-40B4-BE49-F238E27FC236}">
                <a16:creationId xmlns:a16="http://schemas.microsoft.com/office/drawing/2014/main" id="{74358BE6-36DC-B864-3F76-F62276847D0B}"/>
              </a:ext>
            </a:extLst>
          </p:cNvPr>
          <p:cNvSpPr txBox="1"/>
          <p:nvPr/>
        </p:nvSpPr>
        <p:spPr>
          <a:xfrm>
            <a:off x="3589283" y="4176788"/>
            <a:ext cx="7078716" cy="1200329"/>
          </a:xfrm>
          <a:prstGeom prst="rect">
            <a:avLst/>
          </a:prstGeom>
          <a:solidFill>
            <a:srgbClr val="F7FFFF"/>
          </a:solidFill>
          <a:ln>
            <a:solidFill>
              <a:schemeClr val="accent1"/>
            </a:solidFill>
          </a:ln>
          <a:effectLst>
            <a:outerShdw blurRad="50800" dist="38100" dir="5400000" algn="t" rotWithShape="0">
              <a:prstClr val="black">
                <a:alpha val="40000"/>
              </a:prstClr>
            </a:outerShdw>
          </a:effectLst>
        </p:spPr>
        <p:txBody>
          <a:bodyPr wrap="square">
            <a:spAutoFit/>
          </a:bodyPr>
          <a:lstStyle/>
          <a:p>
            <a:r>
              <a:rPr lang="es-419" dirty="0"/>
              <a:t>Dentro de las plantillas, puedes utilizar directivas estructurales como *</a:t>
            </a:r>
            <a:r>
              <a:rPr lang="es-419" dirty="0" err="1"/>
              <a:t>ngIf</a:t>
            </a:r>
            <a:r>
              <a:rPr lang="es-419" dirty="0"/>
              <a:t>, *</a:t>
            </a:r>
            <a:r>
              <a:rPr lang="es-419" dirty="0" err="1"/>
              <a:t>ngFor</a:t>
            </a:r>
            <a:r>
              <a:rPr lang="es-419" dirty="0"/>
              <a:t>, y muchas otras para controlar la representación condicional y repetitiva de elementos. También puedes utilizar expresiones de enlace de datos para mostrar y manipular datos en la plantilla.</a:t>
            </a:r>
          </a:p>
        </p:txBody>
      </p:sp>
    </p:spTree>
    <p:extLst>
      <p:ext uri="{BB962C8B-B14F-4D97-AF65-F5344CB8AC3E}">
        <p14:creationId xmlns:p14="http://schemas.microsoft.com/office/powerpoint/2010/main" val="50998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DF31A-B28E-21C2-A18E-766564938125}"/>
              </a:ext>
            </a:extLst>
          </p:cNvPr>
          <p:cNvSpPr>
            <a:spLocks noGrp="1"/>
          </p:cNvSpPr>
          <p:nvPr>
            <p:ph type="title"/>
          </p:nvPr>
        </p:nvSpPr>
        <p:spPr/>
        <p:txBody>
          <a:bodyPr/>
          <a:lstStyle/>
          <a:p>
            <a:r>
              <a:rPr lang="es-419" dirty="0"/>
              <a:t>Configuración de plantillas</a:t>
            </a:r>
          </a:p>
        </p:txBody>
      </p:sp>
      <p:sp>
        <p:nvSpPr>
          <p:cNvPr id="3" name="Marcador de contenido 2">
            <a:extLst>
              <a:ext uri="{FF2B5EF4-FFF2-40B4-BE49-F238E27FC236}">
                <a16:creationId xmlns:a16="http://schemas.microsoft.com/office/drawing/2014/main" id="{E8DAB1A4-7E67-F84B-4E8D-D95D4B75FDF9}"/>
              </a:ext>
            </a:extLst>
          </p:cNvPr>
          <p:cNvSpPr>
            <a:spLocks noGrp="1"/>
          </p:cNvSpPr>
          <p:nvPr>
            <p:ph idx="1"/>
          </p:nvPr>
        </p:nvSpPr>
        <p:spPr>
          <a:xfrm>
            <a:off x="838200" y="1238251"/>
            <a:ext cx="10515600" cy="1189639"/>
          </a:xfrm>
        </p:spPr>
        <p:txBody>
          <a:bodyPr>
            <a:normAutofit/>
          </a:bodyPr>
          <a:lstStyle/>
          <a:p>
            <a:r>
              <a:rPr lang="es-419" sz="2400" dirty="0"/>
              <a:t>En Angular, las plantillas se utilizan para definir la interfaz de usuario de un componente. Las plantillas Angular son archivos HTML que pueden contener expresiones de enlace de datos, directivas, estructuras de control y más.</a:t>
            </a:r>
          </a:p>
        </p:txBody>
      </p:sp>
      <p:sp>
        <p:nvSpPr>
          <p:cNvPr id="6" name="Marcador de contenido 2">
            <a:extLst>
              <a:ext uri="{FF2B5EF4-FFF2-40B4-BE49-F238E27FC236}">
                <a16:creationId xmlns:a16="http://schemas.microsoft.com/office/drawing/2014/main" id="{3A8859FD-D26E-6D30-62C4-D9E2E50D6FFD}"/>
              </a:ext>
            </a:extLst>
          </p:cNvPr>
          <p:cNvSpPr txBox="1">
            <a:spLocks/>
          </p:cNvSpPr>
          <p:nvPr/>
        </p:nvSpPr>
        <p:spPr>
          <a:xfrm>
            <a:off x="838200" y="2927789"/>
            <a:ext cx="3197772" cy="50121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sz="2400" dirty="0"/>
              <a:t>4. Estilo de Componentes:</a:t>
            </a:r>
          </a:p>
        </p:txBody>
      </p:sp>
      <p:sp>
        <p:nvSpPr>
          <p:cNvPr id="7" name="CuadroTexto 6">
            <a:extLst>
              <a:ext uri="{FF2B5EF4-FFF2-40B4-BE49-F238E27FC236}">
                <a16:creationId xmlns:a16="http://schemas.microsoft.com/office/drawing/2014/main" id="{0D2215F0-7483-5D75-8357-83E76766D459}"/>
              </a:ext>
            </a:extLst>
          </p:cNvPr>
          <p:cNvSpPr txBox="1"/>
          <p:nvPr/>
        </p:nvSpPr>
        <p:spPr>
          <a:xfrm>
            <a:off x="5452244" y="2552674"/>
            <a:ext cx="5173714" cy="3754874"/>
          </a:xfrm>
          <a:prstGeom prst="rect">
            <a:avLst/>
          </a:prstGeom>
          <a:solidFill>
            <a:srgbClr val="F7FFFF"/>
          </a:solidFill>
          <a:ln>
            <a:solidFill>
              <a:schemeClr val="accent1"/>
            </a:solidFill>
          </a:ln>
          <a:effectLst>
            <a:outerShdw blurRad="63500" sx="102000" sy="102000" algn="ctr" rotWithShape="0">
              <a:prstClr val="black">
                <a:alpha val="40000"/>
              </a:prstClr>
            </a:outerShdw>
          </a:effectLst>
        </p:spPr>
        <p:txBody>
          <a:bodyPr wrap="square">
            <a:spAutoFit/>
          </a:bodyPr>
          <a:lstStyle/>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Component</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core</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br>
              <a:rPr lang="es-419" sz="1400" b="0" dirty="0">
                <a:solidFill>
                  <a:srgbClr val="000000"/>
                </a:solidFill>
                <a:effectLst/>
                <a:latin typeface="Consolas" panose="020B0609020204030204" pitchFamily="49" charset="0"/>
              </a:rPr>
            </a:br>
            <a:r>
              <a:rPr lang="es-419" sz="1400" b="0" dirty="0">
                <a:solidFill>
                  <a:srgbClr val="000000"/>
                </a:solidFill>
                <a:effectLst/>
                <a:latin typeface="Consolas" panose="020B0609020204030204" pitchFamily="49" charset="0"/>
              </a:rPr>
              <a:t>@Component({</a:t>
            </a:r>
          </a:p>
          <a:p>
            <a:r>
              <a:rPr lang="es-419" sz="1400" b="0" dirty="0">
                <a:solidFill>
                  <a:srgbClr val="000000"/>
                </a:solidFill>
                <a:effectLst/>
                <a:latin typeface="Consolas" panose="020B0609020204030204" pitchFamily="49" charset="0"/>
              </a:rPr>
              <a:t>  selector: </a:t>
            </a:r>
            <a:r>
              <a:rPr lang="es-419" sz="1400" b="0" dirty="0">
                <a:solidFill>
                  <a:srgbClr val="A31515"/>
                </a:solidFill>
                <a:effectLst/>
                <a:latin typeface="Consolas" panose="020B0609020204030204" pitchFamily="49" charset="0"/>
              </a:rPr>
              <a:t>'app-mi-componente'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templateUrl</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'./mi-componente.component.html'</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styles</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t>
            </a:r>
            <a:endParaRPr lang="es-419" sz="1400" b="0" dirty="0">
              <a:solidFill>
                <a:srgbClr val="000000"/>
              </a:solidFill>
              <a:effectLst/>
              <a:latin typeface="Consolas" panose="020B0609020204030204" pitchFamily="49" charset="0"/>
            </a:endParaRPr>
          </a:p>
          <a:p>
            <a:r>
              <a:rPr lang="es-419" sz="1400" b="0" dirty="0">
                <a:solidFill>
                  <a:srgbClr val="000000"/>
                </a:solidFill>
                <a:effectLst/>
                <a:latin typeface="Consolas" panose="020B0609020204030204" pitchFamily="49" charset="0"/>
              </a:rPr>
              <a:t>    </a:t>
            </a:r>
            <a:r>
              <a:rPr lang="es-419" sz="1400" b="0" dirty="0">
                <a:solidFill>
                  <a:srgbClr val="800000"/>
                </a:solidFill>
                <a:effectLst/>
                <a:latin typeface="Consolas" panose="020B0609020204030204" pitchFamily="49" charset="0"/>
              </a:rPr>
              <a:t>h1</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E50000"/>
                </a:solidFill>
                <a:effectLst/>
                <a:latin typeface="Consolas" panose="020B0609020204030204" pitchFamily="49" charset="0"/>
              </a:rPr>
              <a:t>color</a:t>
            </a:r>
            <a:r>
              <a:rPr lang="es-419" sz="1400" b="0" dirty="0">
                <a:solidFill>
                  <a:srgbClr val="000000"/>
                </a:solidFill>
                <a:effectLst/>
                <a:latin typeface="Consolas" panose="020B0609020204030204" pitchFamily="49" charset="0"/>
              </a:rPr>
              <a:t>: </a:t>
            </a:r>
            <a:r>
              <a:rPr lang="es-419" sz="1400" b="0" dirty="0">
                <a:solidFill>
                  <a:srgbClr val="0451A5"/>
                </a:solidFill>
                <a:effectLst/>
                <a:latin typeface="Consolas" panose="020B0609020204030204" pitchFamily="49" charset="0"/>
              </a:rPr>
              <a:t>blue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800000"/>
                </a:solidFill>
                <a:effectLst/>
                <a:latin typeface="Consolas" panose="020B0609020204030204" pitchFamily="49" charset="0"/>
              </a:rPr>
              <a:t>p</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E50000"/>
                </a:solidFill>
                <a:effectLst/>
                <a:latin typeface="Consolas" panose="020B0609020204030204" pitchFamily="49" charset="0"/>
              </a:rPr>
              <a:t>font-size</a:t>
            </a:r>
            <a:r>
              <a:rPr lang="es-419" sz="1400" b="0" dirty="0">
                <a:solidFill>
                  <a:srgbClr val="000000"/>
                </a:solidFill>
                <a:effectLst/>
                <a:latin typeface="Consolas" panose="020B0609020204030204" pitchFamily="49" charset="0"/>
              </a:rPr>
              <a:t>: </a:t>
            </a:r>
            <a:r>
              <a:rPr lang="es-419" sz="1400" b="0" dirty="0">
                <a:solidFill>
                  <a:srgbClr val="098658"/>
                </a:solidFill>
                <a:effectLst/>
                <a:latin typeface="Consolas" panose="020B0609020204030204" pitchFamily="49" charset="0"/>
              </a:rPr>
              <a:t>18px</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export</a:t>
            </a:r>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class</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MiComponente</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nombre: </a:t>
            </a:r>
            <a:r>
              <a:rPr lang="es-419" sz="1400" b="0" dirty="0" err="1">
                <a:solidFill>
                  <a:srgbClr val="000000"/>
                </a:solidFill>
                <a:effectLst/>
                <a:latin typeface="Consolas" panose="020B0609020204030204" pitchFamily="49" charset="0"/>
              </a:rPr>
              <a:t>string</a:t>
            </a:r>
            <a:r>
              <a:rPr lang="es-419" sz="1400" b="0" dirty="0">
                <a:solidFill>
                  <a:srgbClr val="000000"/>
                </a:solidFill>
                <a:effectLst/>
                <a:latin typeface="Consolas" panose="020B0609020204030204" pitchFamily="49" charset="0"/>
              </a:rPr>
              <a:t> = </a:t>
            </a:r>
            <a:r>
              <a:rPr lang="es-419" sz="1400" b="0" dirty="0">
                <a:solidFill>
                  <a:srgbClr val="A31515"/>
                </a:solidFill>
                <a:effectLst/>
                <a:latin typeface="Consolas" panose="020B0609020204030204" pitchFamily="49" charset="0"/>
              </a:rPr>
              <a:t>'Usuario'</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a:t>
            </a:r>
          </a:p>
        </p:txBody>
      </p:sp>
      <p:sp>
        <p:nvSpPr>
          <p:cNvPr id="9" name="CuadroTexto 8">
            <a:extLst>
              <a:ext uri="{FF2B5EF4-FFF2-40B4-BE49-F238E27FC236}">
                <a16:creationId xmlns:a16="http://schemas.microsoft.com/office/drawing/2014/main" id="{64449EA6-EA22-389E-DBDA-8752A07581B8}"/>
              </a:ext>
            </a:extLst>
          </p:cNvPr>
          <p:cNvSpPr txBox="1"/>
          <p:nvPr/>
        </p:nvSpPr>
        <p:spPr>
          <a:xfrm>
            <a:off x="838200" y="3405352"/>
            <a:ext cx="4033345" cy="2031325"/>
          </a:xfrm>
          <a:prstGeom prst="rect">
            <a:avLst/>
          </a:prstGeom>
          <a:solidFill>
            <a:srgbClr val="F7FFFF"/>
          </a:solidFill>
        </p:spPr>
        <p:txBody>
          <a:bodyPr wrap="square">
            <a:spAutoFit/>
          </a:bodyPr>
          <a:lstStyle/>
          <a:p>
            <a:r>
              <a:rPr lang="es-419" dirty="0"/>
              <a:t>Puedes definir estilos específicos para tu componente utilizando la propiedad </a:t>
            </a:r>
            <a:r>
              <a:rPr lang="es-419" dirty="0" err="1"/>
              <a:t>styles</a:t>
            </a:r>
            <a:r>
              <a:rPr lang="es-419" dirty="0"/>
              <a:t> o </a:t>
            </a:r>
            <a:r>
              <a:rPr lang="es-419" dirty="0" err="1"/>
              <a:t>styleUrls</a:t>
            </a:r>
            <a:r>
              <a:rPr lang="es-419" dirty="0"/>
              <a:t> en el decorador @Component. </a:t>
            </a:r>
            <a:r>
              <a:rPr lang="es-419" dirty="0" err="1"/>
              <a:t>styles</a:t>
            </a:r>
            <a:r>
              <a:rPr lang="es-419" dirty="0"/>
              <a:t> se utiliza para definir estilos directamente en línea, mientras que </a:t>
            </a:r>
            <a:r>
              <a:rPr lang="es-419" dirty="0" err="1"/>
              <a:t>styleUrls</a:t>
            </a:r>
            <a:r>
              <a:rPr lang="es-419" dirty="0"/>
              <a:t> se utiliza para referenciar archivos CSS externos. </a:t>
            </a:r>
          </a:p>
        </p:txBody>
      </p:sp>
    </p:spTree>
    <p:extLst>
      <p:ext uri="{BB962C8B-B14F-4D97-AF65-F5344CB8AC3E}">
        <p14:creationId xmlns:p14="http://schemas.microsoft.com/office/powerpoint/2010/main" val="100944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DF31A-B28E-21C2-A18E-766564938125}"/>
              </a:ext>
            </a:extLst>
          </p:cNvPr>
          <p:cNvSpPr>
            <a:spLocks noGrp="1"/>
          </p:cNvSpPr>
          <p:nvPr>
            <p:ph type="title"/>
          </p:nvPr>
        </p:nvSpPr>
        <p:spPr/>
        <p:txBody>
          <a:bodyPr/>
          <a:lstStyle/>
          <a:p>
            <a:r>
              <a:rPr lang="es-419" dirty="0"/>
              <a:t>Configuración de plantillas</a:t>
            </a:r>
          </a:p>
        </p:txBody>
      </p:sp>
      <p:sp>
        <p:nvSpPr>
          <p:cNvPr id="3" name="Marcador de contenido 2">
            <a:extLst>
              <a:ext uri="{FF2B5EF4-FFF2-40B4-BE49-F238E27FC236}">
                <a16:creationId xmlns:a16="http://schemas.microsoft.com/office/drawing/2014/main" id="{E8DAB1A4-7E67-F84B-4E8D-D95D4B75FDF9}"/>
              </a:ext>
            </a:extLst>
          </p:cNvPr>
          <p:cNvSpPr>
            <a:spLocks noGrp="1"/>
          </p:cNvSpPr>
          <p:nvPr>
            <p:ph idx="1"/>
          </p:nvPr>
        </p:nvSpPr>
        <p:spPr>
          <a:xfrm>
            <a:off x="838200" y="1238251"/>
            <a:ext cx="10515600" cy="1189639"/>
          </a:xfrm>
        </p:spPr>
        <p:txBody>
          <a:bodyPr>
            <a:normAutofit/>
          </a:bodyPr>
          <a:lstStyle/>
          <a:p>
            <a:r>
              <a:rPr lang="es-419" sz="2400" dirty="0"/>
              <a:t>En Angular, las plantillas se utilizan para definir la interfaz de usuario de un componente. Las plantillas Angular son archivos HTML que pueden contener expresiones de enlace de datos, directivas, estructuras de control y más.</a:t>
            </a:r>
          </a:p>
        </p:txBody>
      </p:sp>
      <p:sp>
        <p:nvSpPr>
          <p:cNvPr id="6" name="Marcador de contenido 2">
            <a:extLst>
              <a:ext uri="{FF2B5EF4-FFF2-40B4-BE49-F238E27FC236}">
                <a16:creationId xmlns:a16="http://schemas.microsoft.com/office/drawing/2014/main" id="{3A8859FD-D26E-6D30-62C4-D9E2E50D6FFD}"/>
              </a:ext>
            </a:extLst>
          </p:cNvPr>
          <p:cNvSpPr txBox="1">
            <a:spLocks/>
          </p:cNvSpPr>
          <p:nvPr/>
        </p:nvSpPr>
        <p:spPr>
          <a:xfrm>
            <a:off x="838200" y="2927789"/>
            <a:ext cx="3197772" cy="501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sz="2400" dirty="0"/>
              <a:t>5. Interpolación:</a:t>
            </a:r>
          </a:p>
        </p:txBody>
      </p:sp>
      <p:sp>
        <p:nvSpPr>
          <p:cNvPr id="7" name="CuadroTexto 6">
            <a:extLst>
              <a:ext uri="{FF2B5EF4-FFF2-40B4-BE49-F238E27FC236}">
                <a16:creationId xmlns:a16="http://schemas.microsoft.com/office/drawing/2014/main" id="{0D2215F0-7483-5D75-8357-83E76766D459}"/>
              </a:ext>
            </a:extLst>
          </p:cNvPr>
          <p:cNvSpPr txBox="1"/>
          <p:nvPr/>
        </p:nvSpPr>
        <p:spPr>
          <a:xfrm>
            <a:off x="5575835" y="3178394"/>
            <a:ext cx="5173714" cy="738664"/>
          </a:xfrm>
          <a:prstGeom prst="rect">
            <a:avLst/>
          </a:prstGeom>
          <a:solidFill>
            <a:srgbClr val="F7FFFF"/>
          </a:solidFill>
          <a:ln>
            <a:solidFill>
              <a:schemeClr val="accent1"/>
            </a:solidFill>
          </a:ln>
          <a:effectLst>
            <a:outerShdw blurRad="63500" sx="102000" sy="102000" algn="ctr" rotWithShape="0">
              <a:prstClr val="black">
                <a:alpha val="40000"/>
              </a:prstClr>
            </a:outerShdw>
          </a:effectLst>
        </p:spPr>
        <p:txBody>
          <a:bodyPr wrap="square">
            <a:spAutoFit/>
          </a:bodyPr>
          <a:lstStyle/>
          <a:p>
            <a:pPr algn="ctr"/>
            <a:endParaRPr lang="es-419" sz="1400" b="0" dirty="0">
              <a:solidFill>
                <a:srgbClr val="000000"/>
              </a:solidFill>
              <a:effectLst/>
              <a:latin typeface="Consolas" panose="020B0609020204030204" pitchFamily="49" charset="0"/>
            </a:endParaRPr>
          </a:p>
          <a:p>
            <a:pPr algn="ctr"/>
            <a:r>
              <a:rPr lang="es-419" sz="1400" b="0" dirty="0">
                <a:solidFill>
                  <a:srgbClr val="000000"/>
                </a:solidFill>
                <a:effectLst/>
                <a:latin typeface="Consolas" panose="020B0609020204030204" pitchFamily="49" charset="0"/>
              </a:rPr>
              <a:t>&lt;h1&gt;Hola, {{ nombre }}&lt;/h1&gt;</a:t>
            </a:r>
          </a:p>
          <a:p>
            <a:pPr algn="ctr"/>
            <a:endParaRPr lang="es-419" sz="1400" b="0" dirty="0">
              <a:solidFill>
                <a:srgbClr val="000000"/>
              </a:solidFill>
              <a:effectLst/>
              <a:latin typeface="Consolas" panose="020B0609020204030204" pitchFamily="49" charset="0"/>
            </a:endParaRPr>
          </a:p>
        </p:txBody>
      </p:sp>
      <p:sp>
        <p:nvSpPr>
          <p:cNvPr id="9" name="CuadroTexto 8">
            <a:extLst>
              <a:ext uri="{FF2B5EF4-FFF2-40B4-BE49-F238E27FC236}">
                <a16:creationId xmlns:a16="http://schemas.microsoft.com/office/drawing/2014/main" id="{64449EA6-EA22-389E-DBDA-8752A07581B8}"/>
              </a:ext>
            </a:extLst>
          </p:cNvPr>
          <p:cNvSpPr txBox="1"/>
          <p:nvPr/>
        </p:nvSpPr>
        <p:spPr>
          <a:xfrm>
            <a:off x="838200" y="3405352"/>
            <a:ext cx="4033345" cy="1477328"/>
          </a:xfrm>
          <a:prstGeom prst="rect">
            <a:avLst/>
          </a:prstGeom>
          <a:solidFill>
            <a:srgbClr val="F7FFFF"/>
          </a:solidFill>
        </p:spPr>
        <p:txBody>
          <a:bodyPr wrap="square">
            <a:spAutoFit/>
          </a:bodyPr>
          <a:lstStyle/>
          <a:p>
            <a:r>
              <a:rPr lang="es-419" dirty="0"/>
              <a:t>La interpolación se realiza utilizando dobles llaves ({{ }}). Puedes utilizar la interpolación para mostrar valores de propiedades del componente en la plantilla.</a:t>
            </a:r>
          </a:p>
        </p:txBody>
      </p:sp>
    </p:spTree>
    <p:extLst>
      <p:ext uri="{BB962C8B-B14F-4D97-AF65-F5344CB8AC3E}">
        <p14:creationId xmlns:p14="http://schemas.microsoft.com/office/powerpoint/2010/main" val="331278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7149F-95AC-C15B-255A-7074357E2FF7}"/>
              </a:ext>
            </a:extLst>
          </p:cNvPr>
          <p:cNvSpPr>
            <a:spLocks noGrp="1"/>
          </p:cNvSpPr>
          <p:nvPr>
            <p:ph type="title"/>
          </p:nvPr>
        </p:nvSpPr>
        <p:spPr/>
        <p:txBody>
          <a:bodyPr/>
          <a:lstStyle/>
          <a:p>
            <a:r>
              <a:rPr lang="es-419" dirty="0"/>
              <a:t>Creación de navegaciones</a:t>
            </a:r>
          </a:p>
        </p:txBody>
      </p:sp>
      <p:sp>
        <p:nvSpPr>
          <p:cNvPr id="3" name="Marcador de contenido 2">
            <a:extLst>
              <a:ext uri="{FF2B5EF4-FFF2-40B4-BE49-F238E27FC236}">
                <a16:creationId xmlns:a16="http://schemas.microsoft.com/office/drawing/2014/main" id="{61591EE4-EBF3-4CD1-B3FE-6504A824F362}"/>
              </a:ext>
            </a:extLst>
          </p:cNvPr>
          <p:cNvSpPr>
            <a:spLocks noGrp="1"/>
          </p:cNvSpPr>
          <p:nvPr>
            <p:ph idx="1"/>
          </p:nvPr>
        </p:nvSpPr>
        <p:spPr>
          <a:xfrm>
            <a:off x="838200" y="1238250"/>
            <a:ext cx="10515600" cy="387799"/>
          </a:xfrm>
        </p:spPr>
        <p:txBody>
          <a:bodyPr>
            <a:normAutofit fontScale="92500" lnSpcReduction="10000"/>
          </a:bodyPr>
          <a:lstStyle/>
          <a:p>
            <a:r>
              <a:rPr lang="es-419" sz="2400" dirty="0"/>
              <a:t>En Angular, la navegación se configura utilizando el enrutador de Angular.</a:t>
            </a:r>
          </a:p>
        </p:txBody>
      </p:sp>
      <p:sp>
        <p:nvSpPr>
          <p:cNvPr id="5" name="CuadroTexto 4">
            <a:extLst>
              <a:ext uri="{FF2B5EF4-FFF2-40B4-BE49-F238E27FC236}">
                <a16:creationId xmlns:a16="http://schemas.microsoft.com/office/drawing/2014/main" id="{DB9E94D2-8163-4F90-C428-6740F4F210AC}"/>
              </a:ext>
            </a:extLst>
          </p:cNvPr>
          <p:cNvSpPr txBox="1"/>
          <p:nvPr/>
        </p:nvSpPr>
        <p:spPr>
          <a:xfrm>
            <a:off x="817178" y="1762758"/>
            <a:ext cx="10145111" cy="923330"/>
          </a:xfrm>
          <a:prstGeom prst="rect">
            <a:avLst/>
          </a:prstGeom>
          <a:noFill/>
        </p:spPr>
        <p:txBody>
          <a:bodyPr wrap="square">
            <a:spAutoFit/>
          </a:bodyPr>
          <a:lstStyle/>
          <a:p>
            <a:r>
              <a:rPr lang="es-419" b="1" dirty="0"/>
              <a:t>1. Importar el Módulo del Enrutador:</a:t>
            </a:r>
          </a:p>
          <a:p>
            <a:r>
              <a:rPr lang="es-419" dirty="0"/>
              <a:t>En el módulo principal (</a:t>
            </a:r>
            <a:r>
              <a:rPr lang="es-419" dirty="0" err="1"/>
              <a:t>app.module.ts</a:t>
            </a:r>
            <a:r>
              <a:rPr lang="es-419" dirty="0"/>
              <a:t>), asegúrate de importar el módulo </a:t>
            </a:r>
            <a:r>
              <a:rPr lang="es-419" dirty="0" err="1"/>
              <a:t>RouterModule</a:t>
            </a:r>
            <a:r>
              <a:rPr lang="es-419" dirty="0"/>
              <a:t> y el módulo </a:t>
            </a:r>
            <a:r>
              <a:rPr lang="es-419" dirty="0" err="1"/>
              <a:t>Routes</a:t>
            </a:r>
            <a:r>
              <a:rPr lang="es-419" dirty="0"/>
              <a:t> desde @angular/router:</a:t>
            </a:r>
          </a:p>
        </p:txBody>
      </p:sp>
      <p:sp>
        <p:nvSpPr>
          <p:cNvPr id="7" name="CuadroTexto 6">
            <a:extLst>
              <a:ext uri="{FF2B5EF4-FFF2-40B4-BE49-F238E27FC236}">
                <a16:creationId xmlns:a16="http://schemas.microsoft.com/office/drawing/2014/main" id="{2B437055-CFEA-997E-6E2D-4ECBBEB90915}"/>
              </a:ext>
            </a:extLst>
          </p:cNvPr>
          <p:cNvSpPr txBox="1"/>
          <p:nvPr/>
        </p:nvSpPr>
        <p:spPr>
          <a:xfrm>
            <a:off x="1411013" y="2822797"/>
            <a:ext cx="8978463" cy="369332"/>
          </a:xfrm>
          <a:prstGeom prst="rect">
            <a:avLst/>
          </a:prstGeom>
          <a:solidFill>
            <a:srgbClr val="F7FFFF"/>
          </a:solidFill>
          <a:ln>
            <a:solidFill>
              <a:schemeClr val="accent1"/>
            </a:solidFill>
          </a:ln>
        </p:spPr>
        <p:txBody>
          <a:bodyPr wrap="square">
            <a:spAutoFit/>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p:txBody>
      </p:sp>
      <p:sp>
        <p:nvSpPr>
          <p:cNvPr id="10" name="CuadroTexto 9">
            <a:extLst>
              <a:ext uri="{FF2B5EF4-FFF2-40B4-BE49-F238E27FC236}">
                <a16:creationId xmlns:a16="http://schemas.microsoft.com/office/drawing/2014/main" id="{44CB9FBD-3D36-9369-9AA6-D9A3B46B4D90}"/>
              </a:ext>
            </a:extLst>
          </p:cNvPr>
          <p:cNvSpPr txBox="1"/>
          <p:nvPr/>
        </p:nvSpPr>
        <p:spPr>
          <a:xfrm>
            <a:off x="817178" y="3394393"/>
            <a:ext cx="10166132" cy="923330"/>
          </a:xfrm>
          <a:prstGeom prst="rect">
            <a:avLst/>
          </a:prstGeom>
          <a:noFill/>
        </p:spPr>
        <p:txBody>
          <a:bodyPr wrap="square">
            <a:spAutoFit/>
          </a:bodyPr>
          <a:lstStyle/>
          <a:p>
            <a:r>
              <a:rPr lang="es-419" b="1" dirty="0"/>
              <a:t>2. Definir las Rutas:</a:t>
            </a:r>
          </a:p>
          <a:p>
            <a:r>
              <a:rPr lang="es-419" dirty="0"/>
              <a:t>Define las rutas de tu aplicación. Esto se hace creando una matriz de objetos de ruta (</a:t>
            </a:r>
            <a:r>
              <a:rPr lang="es-419" dirty="0" err="1"/>
              <a:t>Routes</a:t>
            </a:r>
            <a:r>
              <a:rPr lang="es-419" dirty="0"/>
              <a:t>) que asocian una URL con un componente específico que se debe mostrar cuando esa URL es alcanzada. Por ejemplo:</a:t>
            </a:r>
          </a:p>
        </p:txBody>
      </p:sp>
      <p:sp>
        <p:nvSpPr>
          <p:cNvPr id="12" name="CuadroTexto 11">
            <a:extLst>
              <a:ext uri="{FF2B5EF4-FFF2-40B4-BE49-F238E27FC236}">
                <a16:creationId xmlns:a16="http://schemas.microsoft.com/office/drawing/2014/main" id="{C498047A-F180-C571-784B-A272A114D736}"/>
              </a:ext>
            </a:extLst>
          </p:cNvPr>
          <p:cNvSpPr txBox="1"/>
          <p:nvPr/>
        </p:nvSpPr>
        <p:spPr>
          <a:xfrm>
            <a:off x="1411013" y="4454432"/>
            <a:ext cx="8978463" cy="2031325"/>
          </a:xfrm>
          <a:prstGeom prst="rect">
            <a:avLst/>
          </a:prstGeom>
          <a:solidFill>
            <a:srgbClr val="F7FFFF"/>
          </a:solidFill>
          <a:ln>
            <a:solidFill>
              <a:schemeClr val="accent1"/>
            </a:solidFill>
          </a:ln>
        </p:spPr>
        <p:txBody>
          <a:bodyPr wrap="square">
            <a:spAutoFit/>
          </a:bodyPr>
          <a:lstStyle/>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routes: Routes = [</a:t>
            </a:r>
          </a:p>
          <a:p>
            <a:r>
              <a:rPr lang="en-US" b="0" dirty="0">
                <a:solidFill>
                  <a:srgbClr val="000000"/>
                </a:solidFill>
                <a:effectLst/>
                <a:latin typeface="Consolas" panose="020B0609020204030204" pitchFamily="49" charset="0"/>
              </a:rPr>
              <a:t>  { path: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component: </a:t>
            </a:r>
            <a:r>
              <a:rPr lang="en-US" b="0" dirty="0" err="1">
                <a:solidFill>
                  <a:srgbClr val="000000"/>
                </a:solidFill>
                <a:effectLst/>
                <a:latin typeface="Consolas" panose="020B0609020204030204" pitchFamily="49" charset="0"/>
              </a:rPr>
              <a:t>HomeComponent</a:t>
            </a:r>
            <a:r>
              <a:rPr lang="en-US" b="0" dirty="0">
                <a:solidFill>
                  <a:srgbClr val="000000"/>
                </a:solidFill>
                <a:effectLst/>
                <a:latin typeface="Consolas" panose="020B0609020204030204" pitchFamily="49" charset="0"/>
              </a:rPr>
              <a:t> }, </a:t>
            </a:r>
            <a:r>
              <a:rPr lang="en-US" b="0" dirty="0">
                <a:solidFill>
                  <a:srgbClr val="008000"/>
                </a:solidFill>
                <a:effectLst/>
                <a:latin typeface="Consolas" panose="020B0609020204030204" pitchFamily="49" charset="0"/>
              </a:rPr>
              <a:t>// Ruta </a:t>
            </a:r>
            <a:r>
              <a:rPr lang="en-US" b="0" dirty="0" err="1">
                <a:solidFill>
                  <a:srgbClr val="008000"/>
                </a:solidFill>
                <a:effectLst/>
                <a:latin typeface="Consolas" panose="020B0609020204030204" pitchFamily="49" charset="0"/>
              </a:rPr>
              <a:t>por</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defecto</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path: </a:t>
            </a:r>
            <a:r>
              <a:rPr lang="en-US" b="0" dirty="0">
                <a:solidFill>
                  <a:srgbClr val="A31515"/>
                </a:solidFill>
                <a:effectLst/>
                <a:latin typeface="Consolas" panose="020B0609020204030204" pitchFamily="49" charset="0"/>
              </a:rPr>
              <a:t>'about'</a:t>
            </a:r>
            <a:r>
              <a:rPr lang="en-US" b="0" dirty="0">
                <a:solidFill>
                  <a:srgbClr val="000000"/>
                </a:solidFill>
                <a:effectLst/>
                <a:latin typeface="Consolas" panose="020B0609020204030204" pitchFamily="49" charset="0"/>
              </a:rPr>
              <a:t>, component: </a:t>
            </a:r>
            <a:r>
              <a:rPr lang="en-US" b="0" dirty="0" err="1">
                <a:solidFill>
                  <a:srgbClr val="000000"/>
                </a:solidFill>
                <a:effectLst/>
                <a:latin typeface="Consolas" panose="020B0609020204030204" pitchFamily="49" charset="0"/>
              </a:rPr>
              <a:t>AboutComponent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path: </a:t>
            </a:r>
            <a:r>
              <a:rPr lang="en-US" b="0" dirty="0">
                <a:solidFill>
                  <a:srgbClr val="A31515"/>
                </a:solidFill>
                <a:effectLst/>
                <a:latin typeface="Consolas" panose="020B0609020204030204" pitchFamily="49" charset="0"/>
              </a:rPr>
              <a:t>'contact'</a:t>
            </a:r>
            <a:r>
              <a:rPr lang="en-US" b="0" dirty="0">
                <a:solidFill>
                  <a:srgbClr val="000000"/>
                </a:solidFill>
                <a:effectLst/>
                <a:latin typeface="Consolas" panose="020B0609020204030204" pitchFamily="49" charset="0"/>
              </a:rPr>
              <a:t>, component: </a:t>
            </a:r>
            <a:r>
              <a:rPr lang="en-US" b="0" dirty="0" err="1">
                <a:solidFill>
                  <a:srgbClr val="000000"/>
                </a:solidFill>
                <a:effectLst/>
                <a:latin typeface="Consolas" panose="020B0609020204030204" pitchFamily="49" charset="0"/>
              </a:rPr>
              <a:t>ContactComponent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path: </a:t>
            </a:r>
            <a:r>
              <a:rPr lang="en-US" b="0" dirty="0">
                <a:solidFill>
                  <a:srgbClr val="A31515"/>
                </a:solidFill>
                <a:effectLst/>
                <a:latin typeface="Consolas" panose="020B0609020204030204" pitchFamily="49" charset="0"/>
              </a:rPr>
              <a:t>'products/:id'</a:t>
            </a:r>
            <a:r>
              <a:rPr lang="en-US" b="0" dirty="0">
                <a:solidFill>
                  <a:srgbClr val="000000"/>
                </a:solidFill>
                <a:effectLst/>
                <a:latin typeface="Consolas" panose="020B0609020204030204" pitchFamily="49" charset="0"/>
              </a:rPr>
              <a:t>, component: </a:t>
            </a:r>
            <a:r>
              <a:rPr lang="en-US" b="0" dirty="0" err="1">
                <a:solidFill>
                  <a:srgbClr val="000000"/>
                </a:solidFill>
                <a:effectLst/>
                <a:latin typeface="Consolas" panose="020B0609020204030204" pitchFamily="49" charset="0"/>
              </a:rPr>
              <a:t>ProductDetailComponent</a:t>
            </a:r>
            <a:r>
              <a:rPr lang="en-US" b="0" dirty="0">
                <a:solidFill>
                  <a:srgbClr val="000000"/>
                </a:solidFill>
                <a:effectLst/>
                <a:latin typeface="Consolas" panose="020B0609020204030204" pitchFamily="49" charset="0"/>
              </a:rPr>
              <a:t> } </a:t>
            </a:r>
            <a:r>
              <a:rPr lang="en-US" b="0" dirty="0">
                <a:solidFill>
                  <a:srgbClr val="008000"/>
                </a:solidFill>
                <a:effectLst/>
                <a:latin typeface="Consolas" panose="020B0609020204030204" pitchFamily="49" charset="0"/>
              </a:rPr>
              <a:t>// Ruta con </a:t>
            </a:r>
            <a:r>
              <a:rPr lang="en-US" b="0" dirty="0" err="1">
                <a:solidFill>
                  <a:srgbClr val="008000"/>
                </a:solidFill>
                <a:effectLst/>
                <a:latin typeface="Consolas" panose="020B0609020204030204" pitchFamily="49" charset="0"/>
              </a:rPr>
              <a:t>parámetro</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6879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7149F-95AC-C15B-255A-7074357E2FF7}"/>
              </a:ext>
            </a:extLst>
          </p:cNvPr>
          <p:cNvSpPr>
            <a:spLocks noGrp="1"/>
          </p:cNvSpPr>
          <p:nvPr>
            <p:ph type="title"/>
          </p:nvPr>
        </p:nvSpPr>
        <p:spPr/>
        <p:txBody>
          <a:bodyPr/>
          <a:lstStyle/>
          <a:p>
            <a:r>
              <a:rPr lang="es-419" dirty="0"/>
              <a:t>Creación de navegaciones</a:t>
            </a:r>
          </a:p>
        </p:txBody>
      </p:sp>
      <p:sp>
        <p:nvSpPr>
          <p:cNvPr id="3" name="Marcador de contenido 2">
            <a:extLst>
              <a:ext uri="{FF2B5EF4-FFF2-40B4-BE49-F238E27FC236}">
                <a16:creationId xmlns:a16="http://schemas.microsoft.com/office/drawing/2014/main" id="{61591EE4-EBF3-4CD1-B3FE-6504A824F362}"/>
              </a:ext>
            </a:extLst>
          </p:cNvPr>
          <p:cNvSpPr>
            <a:spLocks noGrp="1"/>
          </p:cNvSpPr>
          <p:nvPr>
            <p:ph idx="1"/>
          </p:nvPr>
        </p:nvSpPr>
        <p:spPr>
          <a:xfrm>
            <a:off x="838200" y="1238251"/>
            <a:ext cx="10515600" cy="387798"/>
          </a:xfrm>
        </p:spPr>
        <p:txBody>
          <a:bodyPr>
            <a:normAutofit fontScale="92500" lnSpcReduction="10000"/>
          </a:bodyPr>
          <a:lstStyle/>
          <a:p>
            <a:r>
              <a:rPr lang="es-419" sz="2400" dirty="0"/>
              <a:t>En Angular, la navegación se configura utilizando el enrutador de Angular.</a:t>
            </a:r>
          </a:p>
        </p:txBody>
      </p:sp>
      <p:sp>
        <p:nvSpPr>
          <p:cNvPr id="5" name="CuadroTexto 4">
            <a:extLst>
              <a:ext uri="{FF2B5EF4-FFF2-40B4-BE49-F238E27FC236}">
                <a16:creationId xmlns:a16="http://schemas.microsoft.com/office/drawing/2014/main" id="{DB9E94D2-8163-4F90-C428-6740F4F210AC}"/>
              </a:ext>
            </a:extLst>
          </p:cNvPr>
          <p:cNvSpPr txBox="1"/>
          <p:nvPr/>
        </p:nvSpPr>
        <p:spPr>
          <a:xfrm>
            <a:off x="838199" y="1757184"/>
            <a:ext cx="10145111" cy="923330"/>
          </a:xfrm>
          <a:prstGeom prst="rect">
            <a:avLst/>
          </a:prstGeom>
          <a:noFill/>
        </p:spPr>
        <p:txBody>
          <a:bodyPr wrap="square">
            <a:spAutoFit/>
          </a:bodyPr>
          <a:lstStyle/>
          <a:p>
            <a:r>
              <a:rPr lang="es-419" b="1" dirty="0"/>
              <a:t>3. Configurar el Módulo de Enrutador:</a:t>
            </a:r>
          </a:p>
          <a:p>
            <a:r>
              <a:rPr lang="es-419" dirty="0"/>
              <a:t>En el mismo módulo donde definiste las rutas, configura el enrutador usando el método </a:t>
            </a:r>
            <a:r>
              <a:rPr lang="es-419" dirty="0" err="1"/>
              <a:t>forRoot</a:t>
            </a:r>
            <a:r>
              <a:rPr lang="es-419" dirty="0"/>
              <a:t> del módulo </a:t>
            </a:r>
            <a:r>
              <a:rPr lang="es-419" dirty="0" err="1"/>
              <a:t>RouterModule</a:t>
            </a:r>
            <a:r>
              <a:rPr lang="es-419" dirty="0"/>
              <a:t>:</a:t>
            </a:r>
          </a:p>
        </p:txBody>
      </p:sp>
      <p:sp>
        <p:nvSpPr>
          <p:cNvPr id="7" name="CuadroTexto 6">
            <a:extLst>
              <a:ext uri="{FF2B5EF4-FFF2-40B4-BE49-F238E27FC236}">
                <a16:creationId xmlns:a16="http://schemas.microsoft.com/office/drawing/2014/main" id="{2B437055-CFEA-997E-6E2D-4ECBBEB90915}"/>
              </a:ext>
            </a:extLst>
          </p:cNvPr>
          <p:cNvSpPr txBox="1"/>
          <p:nvPr/>
        </p:nvSpPr>
        <p:spPr>
          <a:xfrm>
            <a:off x="1432033" y="2796645"/>
            <a:ext cx="8978463" cy="1477328"/>
          </a:xfrm>
          <a:prstGeom prst="rect">
            <a:avLst/>
          </a:prstGeom>
          <a:solidFill>
            <a:srgbClr val="F7FFFF"/>
          </a:solidFill>
          <a:ln>
            <a:solidFill>
              <a:schemeClr val="accent1"/>
            </a:solidFill>
          </a:ln>
        </p:spPr>
        <p:txBody>
          <a:bodyPr wrap="square">
            <a:spAutoFit/>
          </a:bodyPr>
          <a:lstStyle/>
          <a:p>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p>
        </p:txBody>
      </p:sp>
      <p:sp>
        <p:nvSpPr>
          <p:cNvPr id="10" name="CuadroTexto 9">
            <a:extLst>
              <a:ext uri="{FF2B5EF4-FFF2-40B4-BE49-F238E27FC236}">
                <a16:creationId xmlns:a16="http://schemas.microsoft.com/office/drawing/2014/main" id="{44CB9FBD-3D36-9369-9AA6-D9A3B46B4D90}"/>
              </a:ext>
            </a:extLst>
          </p:cNvPr>
          <p:cNvSpPr txBox="1"/>
          <p:nvPr/>
        </p:nvSpPr>
        <p:spPr>
          <a:xfrm>
            <a:off x="817178" y="4390104"/>
            <a:ext cx="10166132" cy="923330"/>
          </a:xfrm>
          <a:prstGeom prst="rect">
            <a:avLst/>
          </a:prstGeom>
          <a:noFill/>
        </p:spPr>
        <p:txBody>
          <a:bodyPr wrap="square">
            <a:spAutoFit/>
          </a:bodyPr>
          <a:lstStyle/>
          <a:p>
            <a:r>
              <a:rPr lang="es-419" b="1" dirty="0"/>
              <a:t>4. Usar la Directiva </a:t>
            </a:r>
            <a:r>
              <a:rPr lang="es-419" b="1" dirty="0" err="1"/>
              <a:t>router</a:t>
            </a:r>
            <a:r>
              <a:rPr lang="es-419" b="1" dirty="0"/>
              <a:t>-outlet:</a:t>
            </a:r>
          </a:p>
          <a:p>
            <a:r>
              <a:rPr lang="es-419" dirty="0"/>
              <a:t>En tu plantilla (por ejemplo, app.component.html), utiliza la directiva </a:t>
            </a:r>
            <a:r>
              <a:rPr lang="es-419" dirty="0" err="1"/>
              <a:t>router</a:t>
            </a:r>
            <a:r>
              <a:rPr lang="es-419" dirty="0"/>
              <a:t>-outlet para indicar dónde los componentes asociados con las rutas deben ser colocados:</a:t>
            </a:r>
          </a:p>
        </p:txBody>
      </p:sp>
      <p:sp>
        <p:nvSpPr>
          <p:cNvPr id="12" name="CuadroTexto 11">
            <a:extLst>
              <a:ext uri="{FF2B5EF4-FFF2-40B4-BE49-F238E27FC236}">
                <a16:creationId xmlns:a16="http://schemas.microsoft.com/office/drawing/2014/main" id="{C498047A-F180-C571-784B-A272A114D736}"/>
              </a:ext>
            </a:extLst>
          </p:cNvPr>
          <p:cNvSpPr txBox="1"/>
          <p:nvPr/>
        </p:nvSpPr>
        <p:spPr>
          <a:xfrm>
            <a:off x="1411012" y="5444569"/>
            <a:ext cx="8978463" cy="369332"/>
          </a:xfrm>
          <a:prstGeom prst="rect">
            <a:avLst/>
          </a:prstGeom>
          <a:solidFill>
            <a:srgbClr val="F7FFFF"/>
          </a:solidFill>
          <a:ln>
            <a:solidFill>
              <a:schemeClr val="accent1"/>
            </a:solidFill>
          </a:ln>
        </p:spPr>
        <p:txBody>
          <a:bodyPr wrap="square">
            <a:spAutoFit/>
          </a:bodyPr>
          <a:lstStyle/>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router</a:t>
            </a:r>
            <a:r>
              <a:rPr lang="es-419" b="0" dirty="0">
                <a:solidFill>
                  <a:srgbClr val="000000"/>
                </a:solidFill>
                <a:effectLst/>
                <a:latin typeface="Consolas" panose="020B0609020204030204" pitchFamily="49" charset="0"/>
              </a:rPr>
              <a:t>-outlet&gt;&lt;/</a:t>
            </a:r>
            <a:r>
              <a:rPr lang="es-419" b="0" dirty="0" err="1">
                <a:solidFill>
                  <a:srgbClr val="000000"/>
                </a:solidFill>
                <a:effectLst/>
                <a:latin typeface="Consolas" panose="020B0609020204030204" pitchFamily="49" charset="0"/>
              </a:rPr>
              <a:t>router</a:t>
            </a:r>
            <a:r>
              <a:rPr lang="es-419" b="0" dirty="0">
                <a:solidFill>
                  <a:srgbClr val="000000"/>
                </a:solidFill>
                <a:effectLst/>
                <a:latin typeface="Consolas" panose="020B0609020204030204" pitchFamily="49" charset="0"/>
              </a:rPr>
              <a:t>-outlet&gt;</a:t>
            </a:r>
          </a:p>
        </p:txBody>
      </p:sp>
    </p:spTree>
    <p:extLst>
      <p:ext uri="{BB962C8B-B14F-4D97-AF65-F5344CB8AC3E}">
        <p14:creationId xmlns:p14="http://schemas.microsoft.com/office/powerpoint/2010/main" val="428482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7149F-95AC-C15B-255A-7074357E2FF7}"/>
              </a:ext>
            </a:extLst>
          </p:cNvPr>
          <p:cNvSpPr>
            <a:spLocks noGrp="1"/>
          </p:cNvSpPr>
          <p:nvPr>
            <p:ph type="title"/>
          </p:nvPr>
        </p:nvSpPr>
        <p:spPr/>
        <p:txBody>
          <a:bodyPr/>
          <a:lstStyle/>
          <a:p>
            <a:r>
              <a:rPr lang="es-419" dirty="0"/>
              <a:t>Creación de navegaciones</a:t>
            </a:r>
          </a:p>
        </p:txBody>
      </p:sp>
      <p:sp>
        <p:nvSpPr>
          <p:cNvPr id="3" name="Marcador de contenido 2">
            <a:extLst>
              <a:ext uri="{FF2B5EF4-FFF2-40B4-BE49-F238E27FC236}">
                <a16:creationId xmlns:a16="http://schemas.microsoft.com/office/drawing/2014/main" id="{61591EE4-EBF3-4CD1-B3FE-6504A824F362}"/>
              </a:ext>
            </a:extLst>
          </p:cNvPr>
          <p:cNvSpPr>
            <a:spLocks noGrp="1"/>
          </p:cNvSpPr>
          <p:nvPr>
            <p:ph idx="1"/>
          </p:nvPr>
        </p:nvSpPr>
        <p:spPr>
          <a:xfrm>
            <a:off x="838200" y="1238251"/>
            <a:ext cx="10515600" cy="387798"/>
          </a:xfrm>
        </p:spPr>
        <p:txBody>
          <a:bodyPr>
            <a:normAutofit fontScale="92500" lnSpcReduction="10000"/>
          </a:bodyPr>
          <a:lstStyle/>
          <a:p>
            <a:r>
              <a:rPr lang="es-419" sz="2400" dirty="0"/>
              <a:t>En Angular, la navegación se configura utilizando el enrutador de Angular.</a:t>
            </a:r>
          </a:p>
        </p:txBody>
      </p:sp>
      <p:sp>
        <p:nvSpPr>
          <p:cNvPr id="5" name="CuadroTexto 4">
            <a:extLst>
              <a:ext uri="{FF2B5EF4-FFF2-40B4-BE49-F238E27FC236}">
                <a16:creationId xmlns:a16="http://schemas.microsoft.com/office/drawing/2014/main" id="{DB9E94D2-8163-4F90-C428-6740F4F210AC}"/>
              </a:ext>
            </a:extLst>
          </p:cNvPr>
          <p:cNvSpPr txBox="1"/>
          <p:nvPr/>
        </p:nvSpPr>
        <p:spPr>
          <a:xfrm>
            <a:off x="838199" y="1757184"/>
            <a:ext cx="10145111" cy="1200329"/>
          </a:xfrm>
          <a:prstGeom prst="rect">
            <a:avLst/>
          </a:prstGeom>
          <a:noFill/>
        </p:spPr>
        <p:txBody>
          <a:bodyPr wrap="square">
            <a:spAutoFit/>
          </a:bodyPr>
          <a:lstStyle/>
          <a:p>
            <a:r>
              <a:rPr lang="es-419" b="1" dirty="0"/>
              <a:t>5. Navegación en la Aplicación:</a:t>
            </a:r>
          </a:p>
          <a:p>
            <a:r>
              <a:rPr lang="es-419" dirty="0"/>
              <a:t>Para navegar a una ruta específica en respuesta a una acción del usuario o cualquier otro evento, utiliza el servicio </a:t>
            </a:r>
            <a:r>
              <a:rPr lang="es-419" dirty="0" err="1"/>
              <a:t>Router</a:t>
            </a:r>
            <a:r>
              <a:rPr lang="es-419" dirty="0"/>
              <a:t>. Por ejemplo, en un componente, puedes inyectar el servicio </a:t>
            </a:r>
            <a:r>
              <a:rPr lang="es-419" dirty="0" err="1"/>
              <a:t>Router</a:t>
            </a:r>
            <a:r>
              <a:rPr lang="es-419" dirty="0"/>
              <a:t> y usar su método </a:t>
            </a:r>
            <a:r>
              <a:rPr lang="es-419" dirty="0" err="1"/>
              <a:t>navigate</a:t>
            </a:r>
            <a:r>
              <a:rPr lang="es-419" dirty="0"/>
              <a:t>:</a:t>
            </a:r>
          </a:p>
        </p:txBody>
      </p:sp>
      <p:sp>
        <p:nvSpPr>
          <p:cNvPr id="7" name="CuadroTexto 6">
            <a:extLst>
              <a:ext uri="{FF2B5EF4-FFF2-40B4-BE49-F238E27FC236}">
                <a16:creationId xmlns:a16="http://schemas.microsoft.com/office/drawing/2014/main" id="{2B437055-CFEA-997E-6E2D-4ECBBEB90915}"/>
              </a:ext>
            </a:extLst>
          </p:cNvPr>
          <p:cNvSpPr txBox="1"/>
          <p:nvPr/>
        </p:nvSpPr>
        <p:spPr>
          <a:xfrm>
            <a:off x="1606768" y="2957513"/>
            <a:ext cx="8978463" cy="3693319"/>
          </a:xfrm>
          <a:prstGeom prst="rect">
            <a:avLst/>
          </a:prstGeom>
          <a:solidFill>
            <a:srgbClr val="F7FFFF"/>
          </a:solidFill>
          <a:ln>
            <a:solidFill>
              <a:schemeClr val="accent1"/>
            </a:solidFill>
          </a:ln>
        </p:spPr>
        <p:txBody>
          <a:bodyPr wrap="square">
            <a:spAutoFit/>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8000"/>
                </a:solidFill>
                <a:effectLst/>
                <a:latin typeface="Consolas" panose="020B0609020204030204" pitchFamily="49" charset="0"/>
              </a:rPr>
              <a:t>// ...</a:t>
            </a:r>
            <a:endParaRPr lang="es-419" b="0" dirty="0">
              <a:solidFill>
                <a:srgbClr val="000000"/>
              </a:solidFill>
              <a:effectLst/>
              <a:latin typeface="Consolas" panose="020B0609020204030204" pitchFamily="49" charset="0"/>
            </a:endParaRP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constructor(</a:t>
            </a:r>
            <a:r>
              <a:rPr lang="es-419" b="0" dirty="0" err="1">
                <a:solidFill>
                  <a:srgbClr val="000000"/>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a:t>
            </a:r>
            <a:r>
              <a:rPr lang="es-419" b="0" dirty="0">
                <a:solidFill>
                  <a:srgbClr val="000000"/>
                </a:solidFill>
                <a:effectLst/>
                <a:latin typeface="Consolas" panose="020B0609020204030204" pitchFamily="49" charset="0"/>
              </a:rPr>
              <a:t>) { }</a:t>
            </a:r>
          </a:p>
          <a:p>
            <a:br>
              <a:rPr lang="es-419" b="0" dirty="0">
                <a:solidFill>
                  <a:srgbClr val="000000"/>
                </a:solidFill>
                <a:effectLst/>
                <a:latin typeface="Consolas" panose="020B0609020204030204" pitchFamily="49" charset="0"/>
              </a:rPr>
            </a:br>
            <a:r>
              <a:rPr lang="es-419" b="0" dirty="0" err="1">
                <a:solidFill>
                  <a:srgbClr val="000000"/>
                </a:solidFill>
                <a:effectLst/>
                <a:latin typeface="Consolas" panose="020B0609020204030204" pitchFamily="49" charset="0"/>
              </a:rPr>
              <a:t>irAAbout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.router.navigate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about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00"/>
                </a:solidFill>
                <a:effectLst/>
                <a:latin typeface="Consolas" panose="020B0609020204030204" pitchFamily="49" charset="0"/>
              </a:rPr>
              <a:t>irAProducto</a:t>
            </a:r>
            <a:r>
              <a:rPr lang="es-419" b="0" dirty="0">
                <a:solidFill>
                  <a:srgbClr val="000000"/>
                </a:solidFill>
                <a:effectLst/>
                <a:latin typeface="Consolas" panose="020B0609020204030204" pitchFamily="49" charset="0"/>
              </a:rPr>
              <a:t>(id: </a:t>
            </a:r>
            <a:r>
              <a:rPr lang="es-419" b="0" dirty="0" err="1">
                <a:solidFill>
                  <a:srgbClr val="000000"/>
                </a:solidFill>
                <a:effectLst/>
                <a:latin typeface="Consolas" panose="020B0609020204030204" pitchFamily="49" charset="0"/>
              </a:rPr>
              <a:t>number</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.router.navigate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products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id]);</a:t>
            </a:r>
          </a:p>
          <a:p>
            <a:r>
              <a:rPr lang="es-419"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70986638"/>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6FA67-F99A-4C50-B55F-7B1EC684060D}">
  <ds:schemaRefs>
    <ds:schemaRef ds:uri="http://schemas.microsoft.com/sharepoint/v3/contenttype/forms"/>
  </ds:schemaRefs>
</ds:datastoreItem>
</file>

<file path=customXml/itemProps2.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3085</TotalTime>
  <Words>3011</Words>
  <Application>Microsoft Office PowerPoint</Application>
  <PresentationFormat>Panorámica</PresentationFormat>
  <Paragraphs>330</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Adobe Gothic Std B</vt:lpstr>
      <vt:lpstr>Arial</vt:lpstr>
      <vt:lpstr>Calibri</vt:lpstr>
      <vt:lpstr>Consolas</vt:lpstr>
      <vt:lpstr>Courier New</vt:lpstr>
      <vt:lpstr>Office Theme</vt:lpstr>
      <vt:lpstr>Arquitectura MEAN stack</vt:lpstr>
      <vt:lpstr>Configuración de plantillas</vt:lpstr>
      <vt:lpstr>Configuración de plantillas</vt:lpstr>
      <vt:lpstr>Configuración de plantillas</vt:lpstr>
      <vt:lpstr>Configuración de plantillas</vt:lpstr>
      <vt:lpstr>Configuración de plantillas</vt:lpstr>
      <vt:lpstr>Creación de navegaciones</vt:lpstr>
      <vt:lpstr>Creación de navegaciones</vt:lpstr>
      <vt:lpstr>Creación de navegaciones</vt:lpstr>
      <vt:lpstr>Creación de navegaciones</vt:lpstr>
      <vt:lpstr>Trabajar con formularios basados en plantillas</vt:lpstr>
      <vt:lpstr>Trabajar con formularios basados en plantillas</vt:lpstr>
      <vt:lpstr>Trabajar con formularios basados en plantillas</vt:lpstr>
      <vt:lpstr>Trabajar con formularios basados en plantillas</vt:lpstr>
      <vt:lpstr>Trabajar con formularios basados en plantillas</vt:lpstr>
      <vt:lpstr>Trabajar con formularios reactivos</vt:lpstr>
      <vt:lpstr>Trabajar con formularios reactivos</vt:lpstr>
      <vt:lpstr>Trabajar con formularios reactivos</vt:lpstr>
      <vt:lpstr>Trabajar con formularios reactivos</vt:lpstr>
      <vt:lpstr>Trabajar con formularios reactivos</vt:lpstr>
      <vt:lpstr>Validación de los datos del formulario</vt:lpstr>
      <vt:lpstr>Validación de los datos del formulario</vt:lpstr>
      <vt:lpstr>Validación de los datos del formulario</vt:lpstr>
      <vt:lpstr>Validación de los datos del formulario</vt:lpstr>
      <vt:lpstr>Validación de los datos del formulario</vt:lpstr>
      <vt:lpstr>Validación de los datos del formulario</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384</cp:revision>
  <dcterms:created xsi:type="dcterms:W3CDTF">2017-06-08T09:33:15Z</dcterms:created>
  <dcterms:modified xsi:type="dcterms:W3CDTF">2023-10-10T09:07:51Z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