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sldIdLst>
    <p:sldId id="272" r:id="rId5"/>
    <p:sldId id="274" r:id="rId6"/>
    <p:sldId id="275" r:id="rId7"/>
    <p:sldId id="33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3"/>
    <a:srgbClr val="1485CB"/>
    <a:srgbClr val="F7FFFF"/>
    <a:srgbClr val="AA286F"/>
    <a:srgbClr val="F0F5D0"/>
    <a:srgbClr val="262A4B"/>
    <a:srgbClr val="FFF3CD"/>
    <a:srgbClr val="DCDCDC"/>
    <a:srgbClr val="509446"/>
    <a:srgbClr val="C300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00" autoAdjust="0"/>
  </p:normalViewPr>
  <p:slideViewPr>
    <p:cSldViewPr snapToGrid="0">
      <p:cViewPr varScale="1">
        <p:scale>
          <a:sx n="92" d="100"/>
          <a:sy n="92" d="100"/>
        </p:scale>
        <p:origin x="58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2866E-01B6-40FB-9DF2-B2EA56AAFFB1}" type="datetimeFigureOut">
              <a:rPr lang="en-US" smtClean="0"/>
              <a:t>10/1/2023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62295-C31D-4FF8-8426-D07586DC7C66}" type="slidenum">
              <a:rPr lang="en-US" smtClean="0"/>
              <a:t>‹Nº›</a:t>
            </a:fld>
            <a:endParaRPr lang="en-US"/>
          </a:p>
        </p:txBody>
      </p:sp>
    </p:spTree>
    <p:extLst>
      <p:ext uri="{BB962C8B-B14F-4D97-AF65-F5344CB8AC3E}">
        <p14:creationId xmlns:p14="http://schemas.microsoft.com/office/powerpoint/2010/main" val="115969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mj-lt"/>
              <a:buAutoNum type="arabicPeriod"/>
            </a:pPr>
            <a:r>
              <a:rPr lang="es-419" b="1" i="0" dirty="0">
                <a:solidFill>
                  <a:srgbClr val="374151"/>
                </a:solidFill>
                <a:effectLst/>
                <a:latin typeface="Söhne"/>
              </a:rPr>
              <a:t>MongoDB:</a:t>
            </a:r>
            <a:r>
              <a:rPr lang="es-419" b="0" i="0" dirty="0">
                <a:solidFill>
                  <a:srgbClr val="374151"/>
                </a:solidFill>
                <a:effectLst/>
                <a:latin typeface="Söhne"/>
              </a:rPr>
              <a:t> MongoDB es una base de datos NoSQL orientada a documentos. A diferencia de las bases de datos relacionales, MongoDB no utiliza tablas para almacenar datos, sino documentos en formato JSON (JavaScript </a:t>
            </a:r>
            <a:r>
              <a:rPr lang="es-419" b="0" i="0" dirty="0" err="1">
                <a:solidFill>
                  <a:srgbClr val="374151"/>
                </a:solidFill>
                <a:effectLst/>
                <a:latin typeface="Söhne"/>
              </a:rPr>
              <a:t>Object</a:t>
            </a:r>
            <a:r>
              <a:rPr lang="es-419" b="0" i="0" dirty="0">
                <a:solidFill>
                  <a:srgbClr val="374151"/>
                </a:solidFill>
                <a:effectLst/>
                <a:latin typeface="Söhne"/>
              </a:rPr>
              <a:t> </a:t>
            </a:r>
            <a:r>
              <a:rPr lang="es-419" b="0" i="0" dirty="0" err="1">
                <a:solidFill>
                  <a:srgbClr val="374151"/>
                </a:solidFill>
                <a:effectLst/>
                <a:latin typeface="Söhne"/>
              </a:rPr>
              <a:t>Notation</a:t>
            </a:r>
            <a:r>
              <a:rPr lang="es-419" b="0" i="0" dirty="0">
                <a:solidFill>
                  <a:srgbClr val="374151"/>
                </a:solidFill>
                <a:effectLst/>
                <a:latin typeface="Söhne"/>
              </a:rPr>
              <a:t>). Esto permite una mayor flexibilidad y escalabilidad al manipular datos.</a:t>
            </a:r>
          </a:p>
          <a:p>
            <a:pPr algn="l">
              <a:buFont typeface="+mj-lt"/>
              <a:buAutoNum type="arabicPeriod"/>
            </a:pPr>
            <a:endParaRPr lang="es-419" b="0" i="0" dirty="0">
              <a:solidFill>
                <a:srgbClr val="374151"/>
              </a:solidFill>
              <a:effectLst/>
              <a:latin typeface="Söhne"/>
            </a:endParaRPr>
          </a:p>
          <a:p>
            <a:pPr algn="l">
              <a:buFont typeface="+mj-lt"/>
              <a:buAutoNum type="arabicPeriod"/>
            </a:pPr>
            <a:r>
              <a:rPr lang="es-419" b="1" i="0" dirty="0">
                <a:solidFill>
                  <a:srgbClr val="374151"/>
                </a:solidFill>
                <a:effectLst/>
                <a:latin typeface="Söhne"/>
              </a:rPr>
              <a:t>Express.js:</a:t>
            </a:r>
            <a:r>
              <a:rPr lang="es-419" b="0" i="0" dirty="0">
                <a:solidFill>
                  <a:srgbClr val="374151"/>
                </a:solidFill>
                <a:effectLst/>
                <a:latin typeface="Söhne"/>
              </a:rPr>
              <a:t> Express.js es un marco de aplicación web para Node.js. Simplifica el proceso de construcción de aplicaciones web y API al proporcionar una serie de funciones y herramientas útiles. Express.js es minimalista y flexible, lo que permite a los desarrolladores crear aplicaciones web rápidas y robustas de manera eficiente.</a:t>
            </a:r>
          </a:p>
          <a:p>
            <a:pPr algn="l">
              <a:buFont typeface="+mj-lt"/>
              <a:buAutoNum type="arabicPeriod"/>
            </a:pPr>
            <a:endParaRPr lang="es-419" b="0" i="0" dirty="0">
              <a:solidFill>
                <a:srgbClr val="374151"/>
              </a:solidFill>
              <a:effectLst/>
              <a:latin typeface="Söhne"/>
            </a:endParaRPr>
          </a:p>
          <a:p>
            <a:pPr algn="l">
              <a:buFont typeface="+mj-lt"/>
              <a:buAutoNum type="arabicPeriod"/>
            </a:pPr>
            <a:r>
              <a:rPr lang="es-419" b="1" i="0" dirty="0">
                <a:solidFill>
                  <a:srgbClr val="374151"/>
                </a:solidFill>
                <a:effectLst/>
                <a:latin typeface="Söhne"/>
              </a:rPr>
              <a:t>Angular (o </a:t>
            </a:r>
            <a:r>
              <a:rPr lang="es-419" b="1" i="0" dirty="0" err="1">
                <a:solidFill>
                  <a:srgbClr val="374151"/>
                </a:solidFill>
                <a:effectLst/>
                <a:latin typeface="Söhne"/>
              </a:rPr>
              <a:t>AngularJS</a:t>
            </a:r>
            <a:r>
              <a:rPr lang="es-419" b="1" i="0" dirty="0">
                <a:solidFill>
                  <a:srgbClr val="374151"/>
                </a:solidFill>
                <a:effectLst/>
                <a:latin typeface="Söhne"/>
              </a:rPr>
              <a:t>):</a:t>
            </a:r>
            <a:r>
              <a:rPr lang="es-419" b="0" i="0" dirty="0">
                <a:solidFill>
                  <a:srgbClr val="374151"/>
                </a:solidFill>
                <a:effectLst/>
                <a:latin typeface="Söhne"/>
              </a:rPr>
              <a:t> Angular es un marco de desarrollo de código abierto desarrollado y mantenido por Google. Se utiliza para construir interfaces de usuario dinámicas y atractivas. Angular utiliza el lenguaje </a:t>
            </a:r>
            <a:r>
              <a:rPr lang="es-419" b="0" i="0" dirty="0" err="1">
                <a:solidFill>
                  <a:srgbClr val="374151"/>
                </a:solidFill>
                <a:effectLst/>
                <a:latin typeface="Söhne"/>
              </a:rPr>
              <a:t>TypeScript</a:t>
            </a:r>
            <a:r>
              <a:rPr lang="es-419" b="0" i="0" dirty="0">
                <a:solidFill>
                  <a:srgbClr val="374151"/>
                </a:solidFill>
                <a:effectLst/>
                <a:latin typeface="Söhne"/>
              </a:rPr>
              <a:t> y sigue el enfoque de diseño basado en componentes. Permite la creación de aplicaciones de una sola página (SPA) que ofrecen una experiencia de usuario fluida y altamente interactiva.</a:t>
            </a:r>
          </a:p>
          <a:p>
            <a:pPr algn="l">
              <a:buFont typeface="+mj-lt"/>
              <a:buAutoNum type="arabicPeriod"/>
            </a:pPr>
            <a:endParaRPr lang="es-419" b="0" i="0" dirty="0">
              <a:solidFill>
                <a:srgbClr val="374151"/>
              </a:solidFill>
              <a:effectLst/>
              <a:latin typeface="Söhne"/>
            </a:endParaRPr>
          </a:p>
          <a:p>
            <a:pPr algn="l">
              <a:buFont typeface="+mj-lt"/>
              <a:buAutoNum type="arabicPeriod"/>
            </a:pPr>
            <a:r>
              <a:rPr lang="es-419" b="1" i="0" dirty="0">
                <a:solidFill>
                  <a:srgbClr val="374151"/>
                </a:solidFill>
                <a:effectLst/>
                <a:latin typeface="Söhne"/>
              </a:rPr>
              <a:t>Node.js:</a:t>
            </a:r>
            <a:r>
              <a:rPr lang="es-419" b="0" i="0" dirty="0">
                <a:solidFill>
                  <a:srgbClr val="374151"/>
                </a:solidFill>
                <a:effectLst/>
                <a:latin typeface="Söhne"/>
              </a:rPr>
              <a:t> Node.js es un entorno de ejecución de JavaScript del lado del servidor basado en el motor V8 de Google Chrome. Permite a los desarrolladores utilizar JavaScript para escribir scripts del lado del servidor, lo que unifica el desarrollo web tanto en el lado del cliente como en el servidor. Node.js es conocido por su capacidad para manejar conexiones simultáneas de manera eficiente, lo que lo convierte en una opción popular para aplicaciones en tiempo real y aplicaciones escalables.</a:t>
            </a:r>
          </a:p>
          <a:p>
            <a:pPr algn="l">
              <a:buFont typeface="+mj-lt"/>
              <a:buAutoNum type="arabicPeriod"/>
            </a:pPr>
            <a:endParaRPr lang="es-419" b="0" i="0" dirty="0">
              <a:solidFill>
                <a:srgbClr val="374151"/>
              </a:solidFill>
              <a:effectLst/>
              <a:latin typeface="Söhne"/>
            </a:endParaRPr>
          </a:p>
          <a:p>
            <a:pPr algn="l">
              <a:buFont typeface="+mj-lt"/>
              <a:buNone/>
            </a:pPr>
            <a:endParaRPr lang="es-419" b="0" i="0" dirty="0">
              <a:solidFill>
                <a:srgbClr val="374151"/>
              </a:solidFill>
              <a:effectLst/>
              <a:latin typeface="Söhne"/>
            </a:endParaRPr>
          </a:p>
          <a:p>
            <a:r>
              <a:rPr lang="es-419" b="1" dirty="0"/>
              <a:t>Casos de Uso del </a:t>
            </a:r>
            <a:r>
              <a:rPr lang="es-419" b="1" dirty="0" err="1"/>
              <a:t>Stack</a:t>
            </a:r>
            <a:r>
              <a:rPr lang="es-419" b="1" dirty="0"/>
              <a:t> MEAN</a:t>
            </a:r>
          </a:p>
          <a:p>
            <a:endParaRPr lang="es-419" dirty="0"/>
          </a:p>
          <a:p>
            <a:r>
              <a:rPr lang="es-419" dirty="0"/>
              <a:t>Aplicaciones de Una Sola Página</a:t>
            </a:r>
          </a:p>
          <a:p>
            <a:pPr algn="l"/>
            <a:r>
              <a:rPr lang="es-419" b="0" i="0" dirty="0">
                <a:solidFill>
                  <a:srgbClr val="374151"/>
                </a:solidFill>
                <a:effectLst/>
                <a:latin typeface="Söhne"/>
              </a:rPr>
              <a:t>Las Aplicaciones de Una Sola Página (SPA, por sus siglas en inglés, Single Page </a:t>
            </a:r>
            <a:r>
              <a:rPr lang="es-419" b="0" i="0" dirty="0" err="1">
                <a:solidFill>
                  <a:srgbClr val="374151"/>
                </a:solidFill>
                <a:effectLst/>
                <a:latin typeface="Söhne"/>
              </a:rPr>
              <a:t>Applications</a:t>
            </a:r>
            <a:r>
              <a:rPr lang="es-419" b="0" i="0" dirty="0">
                <a:solidFill>
                  <a:srgbClr val="374151"/>
                </a:solidFill>
                <a:effectLst/>
                <a:latin typeface="Söhne"/>
              </a:rPr>
              <a:t>) son aplicaciones web o sitios web interactivos que cargan una sola página HTML y actualizan dinámicamente el contenido a medida que el usuario interactúa con la aplicación. En lugar de cargar páginas web individuales para diferentes secciones o acciones, como en las aplicaciones web tradicionales, una SPA carga una página inicial y luego actualiza el contenido de esa página a medida que el usuario navega o realiza acciones.</a:t>
            </a:r>
          </a:p>
          <a:p>
            <a:pPr algn="l"/>
            <a:r>
              <a:rPr lang="es-419" b="0" i="0" dirty="0">
                <a:solidFill>
                  <a:srgbClr val="374151"/>
                </a:solidFill>
                <a:effectLst/>
                <a:latin typeface="Söhne"/>
              </a:rPr>
              <a:t>Las </a:t>
            </a:r>
            <a:r>
              <a:rPr lang="es-419" b="0" i="0" dirty="0" err="1">
                <a:solidFill>
                  <a:srgbClr val="374151"/>
                </a:solidFill>
                <a:effectLst/>
                <a:latin typeface="Söhne"/>
              </a:rPr>
              <a:t>SPAs</a:t>
            </a:r>
            <a:r>
              <a:rPr lang="es-419" b="0" i="0" dirty="0">
                <a:solidFill>
                  <a:srgbClr val="374151"/>
                </a:solidFill>
                <a:effectLst/>
                <a:latin typeface="Söhne"/>
              </a:rPr>
              <a:t> utilizan tecnologías como JavaScript, AJAX y </a:t>
            </a:r>
            <a:r>
              <a:rPr lang="es-419" b="0" i="0" dirty="0" err="1">
                <a:solidFill>
                  <a:srgbClr val="374151"/>
                </a:solidFill>
                <a:effectLst/>
                <a:latin typeface="Söhne"/>
              </a:rPr>
              <a:t>frameworks</a:t>
            </a:r>
            <a:r>
              <a:rPr lang="es-419" b="0" i="0" dirty="0">
                <a:solidFill>
                  <a:srgbClr val="374151"/>
                </a:solidFill>
                <a:effectLst/>
                <a:latin typeface="Söhne"/>
              </a:rPr>
              <a:t> como Angular, </a:t>
            </a:r>
            <a:r>
              <a:rPr lang="es-419" b="0" i="0" dirty="0" err="1">
                <a:solidFill>
                  <a:srgbClr val="374151"/>
                </a:solidFill>
                <a:effectLst/>
                <a:latin typeface="Söhne"/>
              </a:rPr>
              <a:t>React</a:t>
            </a:r>
            <a:r>
              <a:rPr lang="es-419" b="0" i="0" dirty="0">
                <a:solidFill>
                  <a:srgbClr val="374151"/>
                </a:solidFill>
                <a:effectLst/>
                <a:latin typeface="Söhne"/>
              </a:rPr>
              <a:t> o Vue.js para crear una experiencia de usuario fluida y dinámica. Al cargar solo una vez la página inicial, las </a:t>
            </a:r>
            <a:r>
              <a:rPr lang="es-419" b="0" i="0" dirty="0" err="1">
                <a:solidFill>
                  <a:srgbClr val="374151"/>
                </a:solidFill>
                <a:effectLst/>
                <a:latin typeface="Söhne"/>
              </a:rPr>
              <a:t>SPAs</a:t>
            </a:r>
            <a:r>
              <a:rPr lang="es-419" b="0" i="0" dirty="0">
                <a:solidFill>
                  <a:srgbClr val="374151"/>
                </a:solidFill>
                <a:effectLst/>
                <a:latin typeface="Söhne"/>
              </a:rPr>
              <a:t> pueden ofrecer una experiencia de usuario más rápida, similar a la de una aplicación nativa.</a:t>
            </a:r>
          </a:p>
          <a:p>
            <a:endParaRPr lang="es-419" dirty="0"/>
          </a:p>
          <a:p>
            <a:endParaRPr lang="es-419" dirty="0"/>
          </a:p>
          <a:p>
            <a:endParaRPr lang="es-419" dirty="0"/>
          </a:p>
          <a:p>
            <a:r>
              <a:rPr lang="es-419" dirty="0"/>
              <a:t>Aplicaciones Web en Tiempo Real</a:t>
            </a:r>
          </a:p>
          <a:p>
            <a:r>
              <a:rPr lang="es-419" b="0" i="0" dirty="0">
                <a:solidFill>
                  <a:srgbClr val="374151"/>
                </a:solidFill>
                <a:effectLst/>
                <a:latin typeface="Söhne"/>
              </a:rPr>
              <a:t>Las Aplicaciones Web en Tiempo Real son aplicaciones web que proporcionan interacción y actualización de datos en tiempo real, lo que significa que los cambios realizados por un usuario se reflejan instantáneamente para otros usuarios sin necesidad de recargar la página. Estas aplicaciones son esenciales para situaciones donde la información debe actualizarse de manera inmediata y en tiempo real, como en aplicaciones de mensajería, redes sociales en tiempo real, aplicaciones de colaboración en línea y juegos multijugador en línea.</a:t>
            </a:r>
          </a:p>
          <a:p>
            <a:endParaRPr lang="es-419" dirty="0"/>
          </a:p>
          <a:p>
            <a:endParaRPr lang="es-419" dirty="0"/>
          </a:p>
          <a:p>
            <a:r>
              <a:rPr lang="es-419" dirty="0"/>
              <a:t>Aplicaciones Intensivas en Datos</a:t>
            </a:r>
          </a:p>
          <a:p>
            <a:r>
              <a:rPr lang="es-419" b="0" i="0" dirty="0">
                <a:solidFill>
                  <a:srgbClr val="374151"/>
                </a:solidFill>
                <a:effectLst/>
                <a:latin typeface="Söhne"/>
              </a:rPr>
              <a:t>Las Aplicaciones Intensivas en Datos son aplicaciones informáticas que manejan grandes volúmenes de datos, ya sea procesándolos, almacenándolos o analizándolos. Estas aplicaciones se utilizan en una variedad de campos y sectores, incluyendo negocios, ciencia, investigación, finanzas, atención médica, entretenimiento y más. Estas aplicaciones se caracterizan por tratar con conjuntos de datos masivos y complejos, y requieren una infraestructura robusta para funcionar eficientemente.</a:t>
            </a:r>
          </a:p>
          <a:p>
            <a:endParaRPr lang="es-419" b="0" i="0" dirty="0">
              <a:solidFill>
                <a:srgbClr val="374151"/>
              </a:solidFill>
              <a:effectLst/>
              <a:latin typeface="Söhne"/>
            </a:endParaRPr>
          </a:p>
          <a:p>
            <a:endParaRPr lang="es-419" dirty="0"/>
          </a:p>
          <a:p>
            <a:endParaRPr lang="es-419" dirty="0"/>
          </a:p>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a:t>
            </a:fld>
            <a:endParaRPr lang="en-US"/>
          </a:p>
        </p:txBody>
      </p:sp>
    </p:spTree>
    <p:extLst>
      <p:ext uri="{BB962C8B-B14F-4D97-AF65-F5344CB8AC3E}">
        <p14:creationId xmlns:p14="http://schemas.microsoft.com/office/powerpoint/2010/main" val="202320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419" b="0" i="0" dirty="0">
                <a:solidFill>
                  <a:srgbClr val="374151"/>
                </a:solidFill>
                <a:effectLst/>
                <a:latin typeface="Söhne"/>
              </a:rPr>
              <a:t>El flujo de ejecución de una aplicación MEAN </a:t>
            </a:r>
            <a:r>
              <a:rPr lang="es-419" b="0" i="0" dirty="0" err="1">
                <a:solidFill>
                  <a:srgbClr val="374151"/>
                </a:solidFill>
                <a:effectLst/>
                <a:latin typeface="Söhne"/>
              </a:rPr>
              <a:t>Stack</a:t>
            </a:r>
            <a:r>
              <a:rPr lang="es-419" b="0" i="0" dirty="0">
                <a:solidFill>
                  <a:srgbClr val="374151"/>
                </a:solidFill>
                <a:effectLst/>
                <a:latin typeface="Söhne"/>
              </a:rPr>
              <a:t> sigue un patrón específico para manejar las solicitudes del cliente, interactuar con la base de datos y enviar las respuestas de vuelta al cliente. Aquí hay un resumen del flujo de ejecución típico en una aplicación MEAN:</a:t>
            </a:r>
          </a:p>
          <a:p>
            <a:pPr algn="l"/>
            <a:endParaRPr lang="es-419" b="0" i="0" dirty="0">
              <a:solidFill>
                <a:srgbClr val="374151"/>
              </a:solidFill>
              <a:effectLst/>
              <a:latin typeface="Söhne"/>
            </a:endParaRPr>
          </a:p>
          <a:p>
            <a:pPr algn="l"/>
            <a:r>
              <a:rPr lang="es-419" b="0" i="0" dirty="0">
                <a:solidFill>
                  <a:srgbClr val="374151"/>
                </a:solidFill>
                <a:effectLst/>
                <a:latin typeface="Söhne"/>
              </a:rPr>
              <a:t>En primer lugar, se identificar dos áreas representan los lados del cliente y del servidor.</a:t>
            </a:r>
          </a:p>
          <a:p>
            <a:pPr algn="l"/>
            <a:endParaRPr lang="es-419" b="0" i="0" dirty="0">
              <a:solidFill>
                <a:srgbClr val="374151"/>
              </a:solidFill>
              <a:effectLst/>
              <a:latin typeface="Söhne"/>
            </a:endParaRPr>
          </a:p>
          <a:p>
            <a:pPr algn="l">
              <a:buFont typeface="+mj-lt"/>
              <a:buAutoNum type="arabicPeriod"/>
            </a:pPr>
            <a:r>
              <a:rPr lang="es-419" b="1" i="0" dirty="0">
                <a:solidFill>
                  <a:srgbClr val="374151"/>
                </a:solidFill>
                <a:effectLst/>
                <a:latin typeface="Söhne"/>
              </a:rPr>
              <a:t>Solicitud del Cliente (Cliente -&gt; Servidor):</a:t>
            </a:r>
            <a:endParaRPr lang="es-419" b="0" i="0" dirty="0">
              <a:solidFill>
                <a:srgbClr val="374151"/>
              </a:solidFill>
              <a:effectLst/>
              <a:latin typeface="Söhne"/>
            </a:endParaRPr>
          </a:p>
          <a:p>
            <a:pPr marL="742950" lvl="1" indent="-285750" algn="l">
              <a:buFont typeface="+mj-lt"/>
              <a:buAutoNum type="arabicPeriod"/>
            </a:pPr>
            <a:r>
              <a:rPr lang="es-419" b="0" i="0" dirty="0">
                <a:solidFill>
                  <a:srgbClr val="374151"/>
                </a:solidFill>
                <a:effectLst/>
                <a:latin typeface="Söhne"/>
              </a:rPr>
              <a:t>El flujo comienza cuando un cliente (por ejemplo, un navegador web) realiza una solicitud a la aplicación web. Esta solicitud se envía al servidor a través de una URL específica.</a:t>
            </a:r>
          </a:p>
          <a:p>
            <a:pPr algn="l">
              <a:buFont typeface="+mj-lt"/>
              <a:buAutoNum type="arabicPeriod"/>
            </a:pPr>
            <a:r>
              <a:rPr lang="es-419" b="1" i="0" dirty="0">
                <a:solidFill>
                  <a:srgbClr val="374151"/>
                </a:solidFill>
                <a:effectLst/>
                <a:latin typeface="Söhne"/>
              </a:rPr>
              <a:t>Ruteo (Servidor -&gt; Express.js):</a:t>
            </a:r>
            <a:endParaRPr lang="es-419" b="0" i="0" dirty="0">
              <a:solidFill>
                <a:srgbClr val="374151"/>
              </a:solidFill>
              <a:effectLst/>
              <a:latin typeface="Söhne"/>
            </a:endParaRPr>
          </a:p>
          <a:p>
            <a:pPr marL="742950" lvl="1" indent="-285750" algn="l">
              <a:buFont typeface="+mj-lt"/>
              <a:buAutoNum type="arabicPeriod"/>
            </a:pPr>
            <a:r>
              <a:rPr lang="es-419" b="0" i="0" dirty="0">
                <a:solidFill>
                  <a:srgbClr val="374151"/>
                </a:solidFill>
                <a:effectLst/>
                <a:latin typeface="Söhne"/>
              </a:rPr>
              <a:t>Express.js, que se ejecuta en el servidor usando Node.js, maneja la solicitud del cliente. Express.js se configura para manejar las rutas de URL específicas y las solicitudes HTTP asociadas. Basándose en la URL solicitada, Express.js determina qué controlador o función de middleware debe manejar la solicitud.</a:t>
            </a:r>
          </a:p>
          <a:p>
            <a:pPr algn="l">
              <a:buFont typeface="+mj-lt"/>
              <a:buAutoNum type="arabicPeriod"/>
            </a:pPr>
            <a:r>
              <a:rPr lang="es-419" b="1" i="0" dirty="0">
                <a:solidFill>
                  <a:srgbClr val="374151"/>
                </a:solidFill>
                <a:effectLst/>
                <a:latin typeface="Söhne"/>
              </a:rPr>
              <a:t>Controlador/Middleware (Express.js):</a:t>
            </a:r>
            <a:endParaRPr lang="es-419" b="0" i="0" dirty="0">
              <a:solidFill>
                <a:srgbClr val="374151"/>
              </a:solidFill>
              <a:effectLst/>
              <a:latin typeface="Söhne"/>
            </a:endParaRPr>
          </a:p>
          <a:p>
            <a:pPr marL="742950" lvl="1" indent="-285750" algn="l">
              <a:buFont typeface="+mj-lt"/>
              <a:buAutoNum type="arabicPeriod"/>
            </a:pPr>
            <a:r>
              <a:rPr lang="es-419" b="0" i="0" dirty="0">
                <a:solidFill>
                  <a:srgbClr val="374151"/>
                </a:solidFill>
                <a:effectLst/>
                <a:latin typeface="Söhne"/>
              </a:rPr>
              <a:t>El controlador o middleware de Express.js es responsable de procesar la solicitud. Puede implicar la validación de datos, la interacción con la base de datos, la autenticación del usuario, entre otras tareas.</a:t>
            </a:r>
          </a:p>
          <a:p>
            <a:pPr algn="l">
              <a:buFont typeface="+mj-lt"/>
              <a:buAutoNum type="arabicPeriod"/>
            </a:pPr>
            <a:r>
              <a:rPr lang="es-419" b="1" i="0" dirty="0">
                <a:solidFill>
                  <a:srgbClr val="374151"/>
                </a:solidFill>
                <a:effectLst/>
                <a:latin typeface="Söhne"/>
              </a:rPr>
              <a:t>Interacción con la Base de Datos (Express.js -&gt; MongoDB):</a:t>
            </a:r>
            <a:endParaRPr lang="es-419" b="0" i="0" dirty="0">
              <a:solidFill>
                <a:srgbClr val="374151"/>
              </a:solidFill>
              <a:effectLst/>
              <a:latin typeface="Söhne"/>
            </a:endParaRPr>
          </a:p>
          <a:p>
            <a:pPr marL="742950" lvl="1" indent="-285750" algn="l">
              <a:buFont typeface="+mj-lt"/>
              <a:buAutoNum type="arabicPeriod"/>
            </a:pPr>
            <a:r>
              <a:rPr lang="es-419" b="0" i="0" dirty="0">
                <a:solidFill>
                  <a:srgbClr val="374151"/>
                </a:solidFill>
                <a:effectLst/>
                <a:latin typeface="Söhne"/>
              </a:rPr>
              <a:t>Si la solicitud implica acceder o modificar datos, Express.js interactúa con la base de datos MongoDB utilizando un ODM (</a:t>
            </a:r>
            <a:r>
              <a:rPr lang="es-419" b="0" i="0" dirty="0" err="1">
                <a:solidFill>
                  <a:srgbClr val="374151"/>
                </a:solidFill>
                <a:effectLst/>
                <a:latin typeface="Söhne"/>
              </a:rPr>
              <a:t>Object-Document</a:t>
            </a:r>
            <a:r>
              <a:rPr lang="es-419" b="0" i="0" dirty="0">
                <a:solidFill>
                  <a:srgbClr val="374151"/>
                </a:solidFill>
                <a:effectLst/>
                <a:latin typeface="Söhne"/>
              </a:rPr>
              <a:t> </a:t>
            </a:r>
            <a:r>
              <a:rPr lang="es-419" b="0" i="0" dirty="0" err="1">
                <a:solidFill>
                  <a:srgbClr val="374151"/>
                </a:solidFill>
                <a:effectLst/>
                <a:latin typeface="Söhne"/>
              </a:rPr>
              <a:t>Mapper</a:t>
            </a:r>
            <a:r>
              <a:rPr lang="es-419" b="0" i="0" dirty="0">
                <a:solidFill>
                  <a:srgbClr val="374151"/>
                </a:solidFill>
                <a:effectLst/>
                <a:latin typeface="Söhne"/>
              </a:rPr>
              <a:t>) como </a:t>
            </a:r>
            <a:r>
              <a:rPr lang="es-419" b="0" i="0" dirty="0" err="1">
                <a:solidFill>
                  <a:srgbClr val="374151"/>
                </a:solidFill>
                <a:effectLst/>
                <a:latin typeface="Söhne"/>
              </a:rPr>
              <a:t>Mongoose</a:t>
            </a:r>
            <a:r>
              <a:rPr lang="es-419" b="0" i="0" dirty="0">
                <a:solidFill>
                  <a:srgbClr val="374151"/>
                </a:solidFill>
                <a:effectLst/>
                <a:latin typeface="Söhne"/>
              </a:rPr>
              <a:t>. Se realizan operaciones como leer datos, escribir nuevos datos, actualizar registros o eliminar información según sea necesario.</a:t>
            </a:r>
          </a:p>
          <a:p>
            <a:pPr algn="l">
              <a:buFont typeface="+mj-lt"/>
              <a:buAutoNum type="arabicPeriod"/>
            </a:pPr>
            <a:r>
              <a:rPr lang="es-419" b="1" i="0" dirty="0">
                <a:solidFill>
                  <a:srgbClr val="374151"/>
                </a:solidFill>
                <a:effectLst/>
                <a:latin typeface="Söhne"/>
              </a:rPr>
              <a:t>Respuesta del Servidor (Servidor -&gt; Cliente):</a:t>
            </a:r>
            <a:endParaRPr lang="es-419" b="0" i="0" dirty="0">
              <a:solidFill>
                <a:srgbClr val="374151"/>
              </a:solidFill>
              <a:effectLst/>
              <a:latin typeface="Söhne"/>
            </a:endParaRPr>
          </a:p>
          <a:p>
            <a:pPr marL="742950" lvl="1" indent="-285750" algn="l">
              <a:buFont typeface="+mj-lt"/>
              <a:buAutoNum type="arabicPeriod"/>
            </a:pPr>
            <a:r>
              <a:rPr lang="es-419" b="0" i="0" dirty="0">
                <a:solidFill>
                  <a:srgbClr val="374151"/>
                </a:solidFill>
                <a:effectLst/>
                <a:latin typeface="Söhne"/>
              </a:rPr>
              <a:t>Una vez que Express.js ha obtenido los datos necesarios de la base de datos y ha completado cualquier procesamiento requerido, envía una respuesta al cliente. Esta respuesta puede ser en forma de una página HTML, datos JSON, o cualquier otro tipo de contenido según la naturaleza de la solicitud.</a:t>
            </a:r>
          </a:p>
          <a:p>
            <a:pPr algn="l">
              <a:buFont typeface="+mj-lt"/>
              <a:buAutoNum type="arabicPeriod"/>
            </a:pPr>
            <a:r>
              <a:rPr lang="es-419" b="1" i="0" dirty="0">
                <a:solidFill>
                  <a:srgbClr val="374151"/>
                </a:solidFill>
                <a:effectLst/>
                <a:latin typeface="Söhne"/>
              </a:rPr>
              <a:t>Presentación en el Cliente (Cliente):</a:t>
            </a:r>
            <a:endParaRPr lang="es-419" b="0" i="0" dirty="0">
              <a:solidFill>
                <a:srgbClr val="374151"/>
              </a:solidFill>
              <a:effectLst/>
              <a:latin typeface="Söhne"/>
            </a:endParaRPr>
          </a:p>
          <a:p>
            <a:pPr marL="742950" lvl="1" indent="-285750" algn="l">
              <a:buFont typeface="+mj-lt"/>
              <a:buAutoNum type="arabicPeriod"/>
            </a:pPr>
            <a:r>
              <a:rPr lang="es-419" b="0" i="0" dirty="0">
                <a:solidFill>
                  <a:srgbClr val="374151"/>
                </a:solidFill>
                <a:effectLst/>
                <a:latin typeface="Söhne"/>
              </a:rPr>
              <a:t>El cliente, que inicialmente hizo la solicitud, recibe la respuesta del servidor y presenta la información al usuario final. Si la respuesta contiene datos, estos datos se pueden utilizar para actualizar la interfaz de usuario y mostrar la información relevante.</a:t>
            </a:r>
          </a:p>
          <a:p>
            <a:pPr algn="l">
              <a:buFont typeface="+mj-lt"/>
              <a:buAutoNum type="arabicPeriod"/>
            </a:pPr>
            <a:r>
              <a:rPr lang="es-419" b="1" i="0" dirty="0">
                <a:solidFill>
                  <a:srgbClr val="374151"/>
                </a:solidFill>
                <a:effectLst/>
                <a:latin typeface="Söhne"/>
              </a:rPr>
              <a:t>Interacción del Usuario (Cliente):</a:t>
            </a:r>
            <a:endParaRPr lang="es-419" b="0" i="0" dirty="0">
              <a:solidFill>
                <a:srgbClr val="374151"/>
              </a:solidFill>
              <a:effectLst/>
              <a:latin typeface="Söhne"/>
            </a:endParaRPr>
          </a:p>
          <a:p>
            <a:pPr marL="742950" lvl="1" indent="-285750" algn="l">
              <a:buFont typeface="+mj-lt"/>
              <a:buAutoNum type="arabicPeriod"/>
            </a:pPr>
            <a:r>
              <a:rPr lang="es-419" b="0" i="0" dirty="0">
                <a:solidFill>
                  <a:srgbClr val="374151"/>
                </a:solidFill>
                <a:effectLst/>
                <a:latin typeface="Söhne"/>
              </a:rPr>
              <a:t>El usuario interactúa con la interfaz de usuario presentada, lo que puede generar nuevas solicitudes al servidor y repetir el proceso.</a:t>
            </a:r>
          </a:p>
          <a:p>
            <a:pPr algn="l"/>
            <a:r>
              <a:rPr lang="es-419" b="0" i="0" dirty="0">
                <a:solidFill>
                  <a:srgbClr val="374151"/>
                </a:solidFill>
                <a:effectLst/>
                <a:latin typeface="Söhne"/>
              </a:rPr>
              <a:t>Este flujo de ejecución se repite cada vez que el usuario realiza una acción que requiere interacción con el servidor. La arquitectura MEAN </a:t>
            </a:r>
            <a:r>
              <a:rPr lang="es-419" b="0" i="0" dirty="0" err="1">
                <a:solidFill>
                  <a:srgbClr val="374151"/>
                </a:solidFill>
                <a:effectLst/>
                <a:latin typeface="Söhne"/>
              </a:rPr>
              <a:t>Stack</a:t>
            </a:r>
            <a:r>
              <a:rPr lang="es-419" b="0" i="0" dirty="0">
                <a:solidFill>
                  <a:srgbClr val="374151"/>
                </a:solidFill>
                <a:effectLst/>
                <a:latin typeface="Söhne"/>
              </a:rPr>
              <a:t> permite un desarrollo ágil y eficiente de aplicaciones web modernas, ya que todas las tecnologías involucradas están diseñadas para trabajar de manera armoniosa juntas.</a:t>
            </a:r>
          </a:p>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a:t>
            </a:fld>
            <a:endParaRPr lang="en-US"/>
          </a:p>
        </p:txBody>
      </p:sp>
    </p:spTree>
    <p:extLst>
      <p:ext uri="{BB962C8B-B14F-4D97-AF65-F5344CB8AC3E}">
        <p14:creationId xmlns:p14="http://schemas.microsoft.com/office/powerpoint/2010/main" val="2033872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C0894F8-46E3-D135-F822-07BA2ABEC905}"/>
              </a:ext>
            </a:extLst>
          </p:cNvPr>
          <p:cNvPicPr>
            <a:picLocks noChangeAspect="1"/>
          </p:cNvPicPr>
          <p:nvPr userDrawn="1"/>
        </p:nvPicPr>
        <p:blipFill>
          <a:blip r:embed="rId2"/>
          <a:stretch>
            <a:fillRect/>
          </a:stretch>
        </p:blipFill>
        <p:spPr>
          <a:xfrm>
            <a:off x="4634572" y="0"/>
            <a:ext cx="7622235" cy="6858000"/>
          </a:xfrm>
          <a:prstGeom prst="rect">
            <a:avLst/>
          </a:prstGeom>
        </p:spPr>
      </p:pic>
      <p:sp>
        <p:nvSpPr>
          <p:cNvPr id="8" name="Freeform 9">
            <a:extLst>
              <a:ext uri="{FF2B5EF4-FFF2-40B4-BE49-F238E27FC236}">
                <a16:creationId xmlns:a16="http://schemas.microsoft.com/office/drawing/2014/main" id="{3B92E52C-D450-0DCE-E9A2-44B75167CA3D}"/>
              </a:ext>
            </a:extLst>
          </p:cNvPr>
          <p:cNvSpPr>
            <a:spLocks/>
          </p:cNvSpPr>
          <p:nvPr userDrawn="1"/>
        </p:nvSpPr>
        <p:spPr bwMode="auto">
          <a:xfrm>
            <a:off x="5229087" y="0"/>
            <a:ext cx="6933449" cy="6858000"/>
          </a:xfrm>
          <a:custGeom>
            <a:avLst/>
            <a:gdLst>
              <a:gd name="T0" fmla="*/ 2834 w 5842"/>
              <a:gd name="T1" fmla="*/ 0 h 5256"/>
              <a:gd name="T2" fmla="*/ 4044 w 5842"/>
              <a:gd name="T3" fmla="*/ 1211 h 5256"/>
              <a:gd name="T4" fmla="*/ 0 w 5842"/>
              <a:gd name="T5" fmla="*/ 5256 h 5256"/>
              <a:gd name="T6" fmla="*/ 5842 w 5842"/>
              <a:gd name="T7" fmla="*/ 5256 h 5256"/>
              <a:gd name="T8" fmla="*/ 5842 w 5842"/>
              <a:gd name="T9" fmla="*/ 0 h 5256"/>
              <a:gd name="T10" fmla="*/ 2834 w 5842"/>
              <a:gd name="T11" fmla="*/ 0 h 5256"/>
            </a:gdLst>
            <a:ahLst/>
            <a:cxnLst>
              <a:cxn ang="0">
                <a:pos x="T0" y="T1"/>
              </a:cxn>
              <a:cxn ang="0">
                <a:pos x="T2" y="T3"/>
              </a:cxn>
              <a:cxn ang="0">
                <a:pos x="T4" y="T5"/>
              </a:cxn>
              <a:cxn ang="0">
                <a:pos x="T6" y="T7"/>
              </a:cxn>
              <a:cxn ang="0">
                <a:pos x="T8" y="T9"/>
              </a:cxn>
              <a:cxn ang="0">
                <a:pos x="T10" y="T11"/>
              </a:cxn>
            </a:cxnLst>
            <a:rect l="0" t="0" r="r" b="b"/>
            <a:pathLst>
              <a:path w="5842" h="5256">
                <a:moveTo>
                  <a:pt x="2834" y="0"/>
                </a:moveTo>
                <a:lnTo>
                  <a:pt x="4044" y="1211"/>
                </a:lnTo>
                <a:lnTo>
                  <a:pt x="0" y="5256"/>
                </a:lnTo>
                <a:lnTo>
                  <a:pt x="5842" y="5256"/>
                </a:lnTo>
                <a:lnTo>
                  <a:pt x="5842" y="0"/>
                </a:lnTo>
                <a:lnTo>
                  <a:pt x="2834" y="0"/>
                </a:lnTo>
                <a:close/>
              </a:path>
            </a:pathLst>
          </a:custGeom>
          <a:gradFill flip="none" rotWithShape="1">
            <a:gsLst>
              <a:gs pos="0">
                <a:srgbClr val="0C344C">
                  <a:alpha val="90000"/>
                </a:srgbClr>
              </a:gs>
              <a:gs pos="100000">
                <a:srgbClr val="0C344C">
                  <a:alpha val="38000"/>
                </a:srgb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s-419"/>
          </a:p>
        </p:txBody>
      </p:sp>
      <p:sp>
        <p:nvSpPr>
          <p:cNvPr id="2" name="Title 1"/>
          <p:cNvSpPr>
            <a:spLocks noGrp="1"/>
          </p:cNvSpPr>
          <p:nvPr>
            <p:ph type="ctrTitle" hasCustomPrompt="1"/>
          </p:nvPr>
        </p:nvSpPr>
        <p:spPr>
          <a:xfrm>
            <a:off x="839788" y="731962"/>
            <a:ext cx="7237412" cy="2209799"/>
          </a:xfrm>
        </p:spPr>
        <p:txBody>
          <a:bodyPr lIns="0" tIns="0" rIns="0" bIns="0" anchor="b">
            <a:normAutofit/>
          </a:bodyPr>
          <a:lstStyle>
            <a:lvl1pPr algn="l">
              <a:defRPr sz="4800">
                <a:solidFill>
                  <a:srgbClr val="0C344C"/>
                </a:solidFill>
              </a:defRPr>
            </a:lvl1pPr>
          </a:lstStyle>
          <a:p>
            <a:r>
              <a:rPr lang="en-US" dirty="0"/>
              <a:t>Click to edit</a:t>
            </a:r>
            <a:br>
              <a:rPr lang="en-US" dirty="0"/>
            </a:br>
            <a:r>
              <a:rPr lang="en-US" dirty="0"/>
              <a:t>Master title style</a:t>
            </a:r>
          </a:p>
        </p:txBody>
      </p:sp>
      <p:sp>
        <p:nvSpPr>
          <p:cNvPr id="3" name="Subtitle 2"/>
          <p:cNvSpPr>
            <a:spLocks noGrp="1"/>
          </p:cNvSpPr>
          <p:nvPr>
            <p:ph type="subTitle" idx="1"/>
          </p:nvPr>
        </p:nvSpPr>
        <p:spPr>
          <a:xfrm>
            <a:off x="839788" y="3216167"/>
            <a:ext cx="7237412" cy="1007925"/>
          </a:xfrm>
        </p:spPr>
        <p:txBody>
          <a:bodyPr lIns="0" tIns="0" rIns="0" bIns="0">
            <a:normAutofit/>
          </a:bodyPr>
          <a:lstStyle>
            <a:lvl1pPr marL="0" indent="0" algn="l">
              <a:buNone/>
              <a:defRPr sz="2000">
                <a:solidFill>
                  <a:srgbClr val="0C344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9" name="Freeform 13"/>
          <p:cNvSpPr>
            <a:spLocks/>
          </p:cNvSpPr>
          <p:nvPr userDrawn="1"/>
        </p:nvSpPr>
        <p:spPr bwMode="auto">
          <a:xfrm flipV="1">
            <a:off x="0" y="4635812"/>
            <a:ext cx="2225154" cy="2222187"/>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userDrawn="1"/>
        </p:nvSpPr>
        <p:spPr bwMode="auto">
          <a:xfrm flipV="1">
            <a:off x="0" y="3327632"/>
            <a:ext cx="2633593" cy="2624693"/>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flip="none" rotWithShape="1">
            <a:gsLst>
              <a:gs pos="0">
                <a:srgbClr val="0C344C"/>
              </a:gs>
              <a:gs pos="100000">
                <a:srgbClr val="D80F79"/>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
          <p:cNvSpPr>
            <a:spLocks/>
          </p:cNvSpPr>
          <p:nvPr userDrawn="1"/>
        </p:nvSpPr>
        <p:spPr bwMode="auto">
          <a:xfrm flipV="1">
            <a:off x="498989" y="5249955"/>
            <a:ext cx="2050022" cy="160804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solidFill>
            <a:srgbClr val="19627F">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userDrawn="1"/>
        </p:nvSpPr>
        <p:spPr bwMode="auto">
          <a:xfrm flipV="1">
            <a:off x="1354395" y="5046650"/>
            <a:ext cx="1813245" cy="1811350"/>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a:xfrm>
            <a:off x="3080560" y="6134163"/>
            <a:ext cx="2743200" cy="365125"/>
          </a:xfrm>
        </p:spPr>
        <p:txBody>
          <a:bodyPr/>
          <a:lstStyle/>
          <a:p>
            <a:fld id="{69D18269-CD32-429B-80E4-27A96AE6C0EC}" type="datetimeFigureOut">
              <a:rPr lang="en-US" smtClean="0"/>
              <a:t>10/1/2023</a:t>
            </a:fld>
            <a:endParaRPr lang="en-US"/>
          </a:p>
        </p:txBody>
      </p:sp>
      <p:sp>
        <p:nvSpPr>
          <p:cNvPr id="5" name="Footer Placeholder 4"/>
          <p:cNvSpPr>
            <a:spLocks noGrp="1"/>
          </p:cNvSpPr>
          <p:nvPr>
            <p:ph type="ftr" sz="quarter" idx="11"/>
          </p:nvPr>
        </p:nvSpPr>
        <p:spPr>
          <a:xfrm>
            <a:off x="5954951" y="6134163"/>
            <a:ext cx="3128518" cy="365125"/>
          </a:xfrm>
        </p:spPr>
        <p:txBody>
          <a:bodyPr/>
          <a:lstStyle/>
          <a:p>
            <a:endParaRPr lang="en-US"/>
          </a:p>
        </p:txBody>
      </p:sp>
      <p:sp>
        <p:nvSpPr>
          <p:cNvPr id="6" name="Slide Number Placeholder 5"/>
          <p:cNvSpPr>
            <a:spLocks noGrp="1"/>
          </p:cNvSpPr>
          <p:nvPr>
            <p:ph type="sldNum" sz="quarter" idx="12"/>
          </p:nvPr>
        </p:nvSpPr>
        <p:spPr>
          <a:xfrm>
            <a:off x="9214660" y="6134163"/>
            <a:ext cx="2139140" cy="365125"/>
          </a:xfrm>
        </p:spPr>
        <p:txBody>
          <a:bodyPr/>
          <a:lstStyle/>
          <a:p>
            <a:fld id="{1F0D9605-A831-4471-A4C4-EBFA8615ADCD}" type="slidenum">
              <a:rPr lang="en-US" smtClean="0"/>
              <a:t>‹Nº›</a:t>
            </a:fld>
            <a:endParaRPr lang="en-US"/>
          </a:p>
        </p:txBody>
      </p:sp>
      <p:grpSp>
        <p:nvGrpSpPr>
          <p:cNvPr id="36" name="Group 20"/>
          <p:cNvGrpSpPr>
            <a:grpSpLocks noChangeAspect="1"/>
          </p:cNvGrpSpPr>
          <p:nvPr userDrawn="1"/>
        </p:nvGrpSpPr>
        <p:grpSpPr bwMode="auto">
          <a:xfrm flipV="1">
            <a:off x="1" y="-599232"/>
            <a:ext cx="2407278" cy="396032"/>
            <a:chOff x="0" y="0"/>
            <a:chExt cx="5963" cy="981"/>
          </a:xfrm>
        </p:grpSpPr>
        <p:sp>
          <p:nvSpPr>
            <p:cNvPr id="3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88383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D18269-CD32-429B-80E4-27A96AE6C0EC}"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954963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1140325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018709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adFill flip="none" rotWithShape="1">
              <a:gsLst>
                <a:gs pos="0">
                  <a:srgbClr val="0C344C"/>
                </a:gs>
                <a:gs pos="100000">
                  <a:srgbClr val="D80F79"/>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rgbClr val="AA286F"/>
                </a:solidFill>
                <a:ea typeface="+mn-ea"/>
                <a:cs typeface="+mn-cs"/>
              </a:defRPr>
            </a:lvl1pPr>
          </a:lstStyle>
          <a:p>
            <a:pPr marL="0" lvl="0"/>
            <a:r>
              <a:rPr lang="en-US" dirty="0"/>
              <a:t>Click to edit Master title style</a:t>
            </a:r>
          </a:p>
        </p:txBody>
      </p:sp>
      <p:sp>
        <p:nvSpPr>
          <p:cNvPr id="3" name="Content Placeholder 2"/>
          <p:cNvSpPr>
            <a:spLocks noGrp="1"/>
          </p:cNvSpPr>
          <p:nvPr>
            <p:ph idx="1"/>
          </p:nvPr>
        </p:nvSpPr>
        <p:spPr>
          <a:xfrm>
            <a:off x="838200" y="1238250"/>
            <a:ext cx="10515600" cy="49387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
        <p:nvSpPr>
          <p:cNvPr id="23" name="Freeform 7">
            <a:extLst>
              <a:ext uri="{FF2B5EF4-FFF2-40B4-BE49-F238E27FC236}">
                <a16:creationId xmlns:a16="http://schemas.microsoft.com/office/drawing/2014/main" id="{9432A906-600E-E472-3A87-E426D369B69C}"/>
              </a:ext>
            </a:extLst>
          </p:cNvPr>
          <p:cNvSpPr>
            <a:spLocks/>
          </p:cNvSpPr>
          <p:nvPr userDrawn="1"/>
        </p:nvSpPr>
        <p:spPr bwMode="auto">
          <a:xfrm flipV="1">
            <a:off x="0" y="6734398"/>
            <a:ext cx="12192000" cy="123601"/>
          </a:xfrm>
          <a:prstGeom prst="rect">
            <a:avLst/>
          </a:prstGeom>
          <a:gradFill flip="none" rotWithShape="1">
            <a:gsLst>
              <a:gs pos="0">
                <a:srgbClr val="0C344C"/>
              </a:gs>
              <a:gs pos="100000">
                <a:srgbClr val="D80F79"/>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pic>
        <p:nvPicPr>
          <p:cNvPr id="25" name="Imagen 24">
            <a:extLst>
              <a:ext uri="{FF2B5EF4-FFF2-40B4-BE49-F238E27FC236}">
                <a16:creationId xmlns:a16="http://schemas.microsoft.com/office/drawing/2014/main" id="{C844620A-6684-3D38-EB5A-EBFDF146D46E}"/>
              </a:ext>
            </a:extLst>
          </p:cNvPr>
          <p:cNvPicPr>
            <a:picLocks noChangeAspect="1"/>
          </p:cNvPicPr>
          <p:nvPr userDrawn="1"/>
        </p:nvPicPr>
        <p:blipFill>
          <a:blip r:embed="rId2">
            <a:alphaModFix amt="35000"/>
            <a:duotone>
              <a:prstClr val="black"/>
              <a:srgbClr val="002060">
                <a:tint val="45000"/>
                <a:satMod val="400000"/>
              </a:srgbClr>
            </a:duotone>
            <a:extLst>
              <a:ext uri="{28A0092B-C50C-407E-A947-70E740481C1C}">
                <a14:useLocalDpi xmlns:a14="http://schemas.microsoft.com/office/drawing/2010/main" val="0"/>
              </a:ext>
            </a:extLst>
          </a:blip>
          <a:stretch>
            <a:fillRect/>
          </a:stretch>
        </p:blipFill>
        <p:spPr>
          <a:xfrm rot="20646897">
            <a:off x="6810866" y="113705"/>
            <a:ext cx="6386189" cy="7807447"/>
          </a:xfrm>
          <a:prstGeom prst="rect">
            <a:avLst/>
          </a:prstGeom>
        </p:spPr>
      </p:pic>
    </p:spTree>
    <p:extLst>
      <p:ext uri="{BB962C8B-B14F-4D97-AF65-F5344CB8AC3E}">
        <p14:creationId xmlns:p14="http://schemas.microsoft.com/office/powerpoint/2010/main" val="212412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a:solidFill>
            <a:schemeClr val="accent3"/>
          </a:solidFill>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chemeClr val="accent3"/>
                </a:solidFill>
                <a:ea typeface="+mn-ea"/>
                <a:cs typeface="+mn-cs"/>
              </a:defRPr>
            </a:lvl1pPr>
          </a:lstStyle>
          <a:p>
            <a:pPr marL="0" lvl="0"/>
            <a:r>
              <a:rPr lang="en-US" dirty="0"/>
              <a:t>Click to edit Master title style</a:t>
            </a:r>
          </a:p>
        </p:txBody>
      </p:sp>
      <p:sp>
        <p:nvSpPr>
          <p:cNvPr id="3" name="Content Placeholder 2"/>
          <p:cNvSpPr>
            <a:spLocks noGrp="1"/>
          </p:cNvSpPr>
          <p:nvPr>
            <p:ph idx="1" hasCustomPrompt="1"/>
          </p:nvPr>
        </p:nvSpPr>
        <p:spPr>
          <a:xfrm>
            <a:off x="838200" y="1238250"/>
            <a:ext cx="10515600" cy="4938713"/>
          </a:xfrm>
        </p:spPr>
        <p:txBody>
          <a:bodyPr wrap="none">
            <a:noAutofit/>
          </a:bodyPr>
          <a:lstStyle>
            <a:lvl1pPr marL="0" indent="0">
              <a:buNone/>
              <a:defRPr>
                <a:latin typeface="Courier New" panose="02070309020205020404" pitchFamily="49" charset="0"/>
                <a:cs typeface="Courier New" panose="02070309020205020404" pitchFamily="49" charset="0"/>
              </a:defRPr>
            </a:lvl1pPr>
            <a:lvl2pPr marL="457200" indent="0">
              <a:buNone/>
              <a:defRPr>
                <a:latin typeface="Courier New" panose="02070309020205020404" pitchFamily="49" charset="0"/>
                <a:cs typeface="Courier New" panose="02070309020205020404" pitchFamily="49" charset="0"/>
              </a:defRPr>
            </a:lvl2pPr>
            <a:lvl3pPr marL="914400" indent="0">
              <a:buNone/>
              <a:defRPr>
                <a:latin typeface="Courier New" panose="02070309020205020404" pitchFamily="49" charset="0"/>
                <a:cs typeface="Courier New" panose="02070309020205020404" pitchFamily="49" charset="0"/>
              </a:defRPr>
            </a:lvl3pPr>
            <a:lvl4pPr marL="1371600" indent="0">
              <a:buNone/>
              <a:defRPr>
                <a:latin typeface="Courier New" panose="02070309020205020404" pitchFamily="49" charset="0"/>
                <a:cs typeface="Courier New" panose="02070309020205020404" pitchFamily="49" charset="0"/>
              </a:defRPr>
            </a:lvl4pPr>
            <a:lvl5pPr marL="1828800" indent="0">
              <a:buNone/>
              <a:defRPr>
                <a:latin typeface="Courier New" panose="02070309020205020404" pitchFamily="49" charset="0"/>
                <a:cs typeface="Courier New" panose="020703090202050204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
        <p:nvSpPr>
          <p:cNvPr id="23" name="Freeform 7">
            <a:extLst>
              <a:ext uri="{FF2B5EF4-FFF2-40B4-BE49-F238E27FC236}">
                <a16:creationId xmlns:a16="http://schemas.microsoft.com/office/drawing/2014/main" id="{9432A906-600E-E472-3A87-E426D369B69C}"/>
              </a:ext>
            </a:extLst>
          </p:cNvPr>
          <p:cNvSpPr>
            <a:spLocks/>
          </p:cNvSpPr>
          <p:nvPr userDrawn="1"/>
        </p:nvSpPr>
        <p:spPr bwMode="auto">
          <a:xfrm flipV="1">
            <a:off x="0" y="6734398"/>
            <a:ext cx="12192000" cy="123601"/>
          </a:xfrm>
          <a:prstGeom prst="rect">
            <a:avLst/>
          </a:prstGeom>
          <a:gradFill flip="none" rotWithShape="1">
            <a:gsLst>
              <a:gs pos="0">
                <a:srgbClr val="0C344C"/>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TextBox 4">
            <a:extLst>
              <a:ext uri="{FF2B5EF4-FFF2-40B4-BE49-F238E27FC236}">
                <a16:creationId xmlns:a16="http://schemas.microsoft.com/office/drawing/2014/main" id="{885EB138-0C8B-9D3A-FE1B-95B22887D4DB}"/>
              </a:ext>
            </a:extLst>
          </p:cNvPr>
          <p:cNvSpPr txBox="1"/>
          <p:nvPr userDrawn="1"/>
        </p:nvSpPr>
        <p:spPr>
          <a:xfrm>
            <a:off x="909000" y="-1791262"/>
            <a:ext cx="5675311" cy="430887"/>
          </a:xfrm>
          <a:prstGeom prst="rect">
            <a:avLst/>
          </a:prstGeom>
          <a:noFill/>
        </p:spPr>
        <p:txBody>
          <a:bodyPr wrap="square" lIns="0" tIns="0" rIns="0" bIns="0" rtlCol="0">
            <a:spAutoFit/>
          </a:bodyPr>
          <a:lstStyle/>
          <a:p>
            <a:r>
              <a:rPr lang="es-419" sz="2800" dirty="0">
                <a:solidFill>
                  <a:srgbClr val="0C344C"/>
                </a:solidFill>
                <a:latin typeface="+mj-lt"/>
              </a:rPr>
              <a:t>Fases de implementación</a:t>
            </a:r>
          </a:p>
        </p:txBody>
      </p:sp>
    </p:spTree>
    <p:extLst>
      <p:ext uri="{BB962C8B-B14F-4D97-AF65-F5344CB8AC3E}">
        <p14:creationId xmlns:p14="http://schemas.microsoft.com/office/powerpoint/2010/main" val="219472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D18269-CD32-429B-80E4-27A96AE6C0EC}"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339782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18269-CD32-429B-80E4-27A96AE6C0EC}"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46331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D18269-CD32-429B-80E4-27A96AE6C0EC}" type="datetimeFigureOut">
              <a:rPr lang="en-US" smtClean="0"/>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179062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D18269-CD32-429B-80E4-27A96AE6C0EC}" type="datetimeFigureOut">
              <a:rPr lang="en-US" smtClean="0"/>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96599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6238874"/>
            <a:ext cx="12192000" cy="619125"/>
          </a:xfrm>
          <a:prstGeom prst="rect">
            <a:avLst/>
          </a:prstGeom>
          <a:gradFill>
            <a:gsLst>
              <a:gs pos="0">
                <a:srgbClr val="BFBEBE"/>
              </a:gs>
              <a:gs pos="100000">
                <a:schemeClr val="bg1">
                  <a:lumMod val="9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9D18269-CD32-429B-80E4-27A96AE6C0EC}" type="datetimeFigureOut">
              <a:rPr lang="en-US" smtClean="0"/>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0D9605-A831-4471-A4C4-EBFA8615ADCD}" type="slidenum">
              <a:rPr lang="en-US" smtClean="0"/>
              <a:t>‹Nº›</a:t>
            </a:fld>
            <a:endParaRPr lang="en-US"/>
          </a:p>
        </p:txBody>
      </p:sp>
      <p:grpSp>
        <p:nvGrpSpPr>
          <p:cNvPr id="6" name="Group 20"/>
          <p:cNvGrpSpPr>
            <a:grpSpLocks noChangeAspect="1"/>
          </p:cNvGrpSpPr>
          <p:nvPr userDrawn="1"/>
        </p:nvGrpSpPr>
        <p:grpSpPr bwMode="auto">
          <a:xfrm flipV="1">
            <a:off x="1" y="-599232"/>
            <a:ext cx="2407278" cy="396032"/>
            <a:chOff x="0" y="0"/>
            <a:chExt cx="5963" cy="981"/>
          </a:xfrm>
        </p:grpSpPr>
        <p:sp>
          <p:nvSpPr>
            <p:cNvPr id="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13"/>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3" name="Freeform 7"/>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8"/>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6" name="Freeform 5"/>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7" name="Freeform 17"/>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1848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D18269-CD32-429B-80E4-27A96AE6C0EC}"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810360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18269-CD32-429B-80E4-27A96AE6C0EC}" type="datetimeFigureOut">
              <a:rPr lang="en-US" smtClean="0"/>
              <a:t>10/1/2023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D9605-A831-4471-A4C4-EBFA8615ADCD}" type="slidenum">
              <a:rPr lang="en-US" smtClean="0"/>
              <a:t>‹Nº›</a:t>
            </a:fld>
            <a:endParaRPr lang="en-US"/>
          </a:p>
        </p:txBody>
      </p:sp>
    </p:spTree>
    <p:extLst>
      <p:ext uri="{BB962C8B-B14F-4D97-AF65-F5344CB8AC3E}">
        <p14:creationId xmlns:p14="http://schemas.microsoft.com/office/powerpoint/2010/main" val="3329184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529" userDrawn="1">
          <p15:clr>
            <a:srgbClr val="F26B43"/>
          </p15:clr>
        </p15:guide>
        <p15:guide id="4" pos="7151" userDrawn="1">
          <p15:clr>
            <a:srgbClr val="F26B43"/>
          </p15:clr>
        </p15:guide>
        <p15:guide id="5" orient="horz" pos="346"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3" name="Subtítulo 2">
            <a:extLst>
              <a:ext uri="{FF2B5EF4-FFF2-40B4-BE49-F238E27FC236}">
                <a16:creationId xmlns:a16="http://schemas.microsoft.com/office/drawing/2014/main" id="{EDDB0385-0544-C3E4-B5E5-86667323E4F1}"/>
              </a:ext>
            </a:extLst>
          </p:cNvPr>
          <p:cNvSpPr>
            <a:spLocks noGrp="1"/>
          </p:cNvSpPr>
          <p:nvPr>
            <p:ph type="subTitle" idx="1"/>
          </p:nvPr>
        </p:nvSpPr>
        <p:spPr/>
        <p:txBody>
          <a:bodyPr/>
          <a:lstStyle/>
          <a:p>
            <a:r>
              <a:rPr lang="es-ES" dirty="0"/>
              <a:t>Introducción</a:t>
            </a:r>
            <a:endParaRPr lang="es-419" dirty="0"/>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spTree>
    <p:extLst>
      <p:ext uri="{BB962C8B-B14F-4D97-AF65-F5344CB8AC3E}">
        <p14:creationId xmlns:p14="http://schemas.microsoft.com/office/powerpoint/2010/main" val="136506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ángulo: esquinas superiores redondeadas 23">
            <a:extLst>
              <a:ext uri="{FF2B5EF4-FFF2-40B4-BE49-F238E27FC236}">
                <a16:creationId xmlns:a16="http://schemas.microsoft.com/office/drawing/2014/main" id="{2CB9D23F-F70A-6C0D-27BE-00166DD260CE}"/>
              </a:ext>
            </a:extLst>
          </p:cNvPr>
          <p:cNvSpPr/>
          <p:nvPr/>
        </p:nvSpPr>
        <p:spPr>
          <a:xfrm flipV="1">
            <a:off x="596900" y="2894656"/>
            <a:ext cx="11016233" cy="2574304"/>
          </a:xfrm>
          <a:prstGeom prst="round2SameRect">
            <a:avLst/>
          </a:prstGeom>
          <a:solidFill>
            <a:srgbClr val="1E253E"/>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 name="Título 1">
            <a:extLst>
              <a:ext uri="{FF2B5EF4-FFF2-40B4-BE49-F238E27FC236}">
                <a16:creationId xmlns:a16="http://schemas.microsoft.com/office/drawing/2014/main" id="{BFB4F293-3445-453B-C090-7BE06FB97952}"/>
              </a:ext>
            </a:extLst>
          </p:cNvPr>
          <p:cNvSpPr>
            <a:spLocks noGrp="1"/>
          </p:cNvSpPr>
          <p:nvPr>
            <p:ph type="title"/>
          </p:nvPr>
        </p:nvSpPr>
        <p:spPr/>
        <p:txBody>
          <a:bodyPr/>
          <a:lstStyle/>
          <a:p>
            <a:r>
              <a:rPr lang="es-419" dirty="0"/>
              <a:t>Arquitectura MEAN </a:t>
            </a:r>
            <a:r>
              <a:rPr lang="es-419" dirty="0" err="1"/>
              <a:t>Stack</a:t>
            </a:r>
            <a:endParaRPr lang="es-419" dirty="0"/>
          </a:p>
        </p:txBody>
      </p:sp>
      <p:grpSp>
        <p:nvGrpSpPr>
          <p:cNvPr id="21" name="Grupo 20">
            <a:extLst>
              <a:ext uri="{FF2B5EF4-FFF2-40B4-BE49-F238E27FC236}">
                <a16:creationId xmlns:a16="http://schemas.microsoft.com/office/drawing/2014/main" id="{BE900AD8-8DE6-0746-8894-9A56DF68F0DA}"/>
              </a:ext>
            </a:extLst>
          </p:cNvPr>
          <p:cNvGrpSpPr/>
          <p:nvPr/>
        </p:nvGrpSpPr>
        <p:grpSpPr>
          <a:xfrm>
            <a:off x="1459937" y="2198067"/>
            <a:ext cx="1451428" cy="1451428"/>
            <a:chOff x="1459937" y="2198067"/>
            <a:chExt cx="1451428" cy="1451428"/>
          </a:xfrm>
        </p:grpSpPr>
        <p:sp>
          <p:nvSpPr>
            <p:cNvPr id="16" name="Elipse 15">
              <a:extLst>
                <a:ext uri="{FF2B5EF4-FFF2-40B4-BE49-F238E27FC236}">
                  <a16:creationId xmlns:a16="http://schemas.microsoft.com/office/drawing/2014/main" id="{BBE52E85-1416-F50C-AE49-B89E85622B27}"/>
                </a:ext>
              </a:extLst>
            </p:cNvPr>
            <p:cNvSpPr/>
            <p:nvPr/>
          </p:nvSpPr>
          <p:spPr>
            <a:xfrm>
              <a:off x="1459937" y="2198067"/>
              <a:ext cx="1451428" cy="1451428"/>
            </a:xfrm>
            <a:prstGeom prst="ellipse">
              <a:avLst/>
            </a:prstGeom>
            <a:solidFill>
              <a:schemeClr val="accent1">
                <a:lumMod val="20000"/>
                <a:lumOff val="80000"/>
              </a:schemeClr>
            </a:soli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20" name="Grupo 19">
              <a:extLst>
                <a:ext uri="{FF2B5EF4-FFF2-40B4-BE49-F238E27FC236}">
                  <a16:creationId xmlns:a16="http://schemas.microsoft.com/office/drawing/2014/main" id="{843FE158-0310-A595-5CE8-D01B7F95189A}"/>
                </a:ext>
              </a:extLst>
            </p:cNvPr>
            <p:cNvGrpSpPr/>
            <p:nvPr/>
          </p:nvGrpSpPr>
          <p:grpSpPr>
            <a:xfrm>
              <a:off x="1733625" y="2440847"/>
              <a:ext cx="844495" cy="916946"/>
              <a:chOff x="1733625" y="2520754"/>
              <a:chExt cx="844495" cy="916946"/>
            </a:xfrm>
          </p:grpSpPr>
          <p:pic>
            <p:nvPicPr>
              <p:cNvPr id="1032" name="Picture 8" descr="Db Icon">
                <a:extLst>
                  <a:ext uri="{FF2B5EF4-FFF2-40B4-BE49-F238E27FC236}">
                    <a16:creationId xmlns:a16="http://schemas.microsoft.com/office/drawing/2014/main" id="{5C64F4CB-111B-71C6-4BD8-CCB66E75DBC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33625" y="2520754"/>
                <a:ext cx="844495" cy="844495"/>
              </a:xfrm>
              <a:prstGeom prst="rect">
                <a:avLst/>
              </a:prstGeom>
              <a:noFill/>
              <a:extLst>
                <a:ext uri="{909E8E84-426E-40DD-AFC4-6F175D3DCCD1}">
                  <a14:hiddenFill xmlns:a14="http://schemas.microsoft.com/office/drawing/2010/main">
                    <a:solidFill>
                      <a:srgbClr val="FFFFFF"/>
                    </a:solidFill>
                  </a14:hiddenFill>
                </a:ext>
              </a:extLst>
            </p:spPr>
          </p:pic>
          <p:pic>
            <p:nvPicPr>
              <p:cNvPr id="19" name="Imagen 18">
                <a:extLst>
                  <a:ext uri="{FF2B5EF4-FFF2-40B4-BE49-F238E27FC236}">
                    <a16:creationId xmlns:a16="http://schemas.microsoft.com/office/drawing/2014/main" id="{269FEF84-E746-69EA-7D29-88E995BA3C6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865571" y="2682943"/>
                <a:ext cx="640160" cy="754757"/>
              </a:xfrm>
              <a:prstGeom prst="rect">
                <a:avLst/>
              </a:prstGeom>
            </p:spPr>
          </p:pic>
        </p:grpSp>
      </p:grpSp>
      <p:sp>
        <p:nvSpPr>
          <p:cNvPr id="7" name="CuadroTexto 6">
            <a:extLst>
              <a:ext uri="{FF2B5EF4-FFF2-40B4-BE49-F238E27FC236}">
                <a16:creationId xmlns:a16="http://schemas.microsoft.com/office/drawing/2014/main" id="{E35A0B6E-C943-3955-010B-49E1AFEB32B4}"/>
              </a:ext>
            </a:extLst>
          </p:cNvPr>
          <p:cNvSpPr txBox="1"/>
          <p:nvPr/>
        </p:nvSpPr>
        <p:spPr>
          <a:xfrm>
            <a:off x="1459937" y="4181808"/>
            <a:ext cx="1698173" cy="646331"/>
          </a:xfrm>
          <a:prstGeom prst="rect">
            <a:avLst/>
          </a:prstGeom>
          <a:noFill/>
        </p:spPr>
        <p:txBody>
          <a:bodyPr wrap="square" rtlCol="0">
            <a:spAutoFit/>
          </a:bodyPr>
          <a:lstStyle/>
          <a:p>
            <a:pPr algn="ctr"/>
            <a:r>
              <a:rPr lang="es-419" sz="1200" dirty="0">
                <a:solidFill>
                  <a:schemeClr val="bg1"/>
                </a:solidFill>
              </a:rPr>
              <a:t>MongoDB es una base de datos NoSQL orientada a documentos</a:t>
            </a:r>
          </a:p>
        </p:txBody>
      </p:sp>
      <p:sp>
        <p:nvSpPr>
          <p:cNvPr id="10" name="CuadroTexto 9">
            <a:extLst>
              <a:ext uri="{FF2B5EF4-FFF2-40B4-BE49-F238E27FC236}">
                <a16:creationId xmlns:a16="http://schemas.microsoft.com/office/drawing/2014/main" id="{62BA2E50-C3BA-EBF7-01F5-506FFA512F1D}"/>
              </a:ext>
            </a:extLst>
          </p:cNvPr>
          <p:cNvSpPr txBox="1"/>
          <p:nvPr/>
        </p:nvSpPr>
        <p:spPr>
          <a:xfrm>
            <a:off x="3703398" y="4127581"/>
            <a:ext cx="1878021" cy="830997"/>
          </a:xfrm>
          <a:prstGeom prst="rect">
            <a:avLst/>
          </a:prstGeom>
          <a:noFill/>
        </p:spPr>
        <p:txBody>
          <a:bodyPr wrap="square" rtlCol="0">
            <a:spAutoFit/>
          </a:bodyPr>
          <a:lstStyle/>
          <a:p>
            <a:pPr algn="ctr"/>
            <a:r>
              <a:rPr lang="es-419" sz="1200" b="0" i="0" dirty="0">
                <a:solidFill>
                  <a:schemeClr val="bg1"/>
                </a:solidFill>
                <a:effectLst/>
                <a:latin typeface="Söhne"/>
              </a:rPr>
              <a:t>Express.js es un </a:t>
            </a:r>
            <a:r>
              <a:rPr lang="es-419" sz="1200" b="0" i="0" dirty="0" err="1">
                <a:solidFill>
                  <a:schemeClr val="bg1"/>
                </a:solidFill>
                <a:effectLst/>
                <a:latin typeface="Söhne"/>
              </a:rPr>
              <a:t>framework</a:t>
            </a:r>
            <a:r>
              <a:rPr lang="es-419" sz="1200" b="0" i="0" dirty="0">
                <a:solidFill>
                  <a:schemeClr val="bg1"/>
                </a:solidFill>
                <a:effectLst/>
                <a:latin typeface="Söhne"/>
              </a:rPr>
              <a:t> </a:t>
            </a:r>
            <a:r>
              <a:rPr lang="es-419" sz="1200" b="0" i="0">
                <a:solidFill>
                  <a:schemeClr val="bg1"/>
                </a:solidFill>
                <a:effectLst/>
                <a:latin typeface="Söhne"/>
              </a:rPr>
              <a:t>web minimalista </a:t>
            </a:r>
            <a:r>
              <a:rPr lang="es-419" sz="1200" b="0" i="0" dirty="0">
                <a:solidFill>
                  <a:schemeClr val="bg1"/>
                </a:solidFill>
                <a:effectLst/>
                <a:latin typeface="Söhne"/>
              </a:rPr>
              <a:t>para crear aplicaciones web con Node.js.</a:t>
            </a:r>
            <a:endParaRPr lang="es-419" sz="1200" dirty="0">
              <a:solidFill>
                <a:schemeClr val="bg1"/>
              </a:solidFill>
            </a:endParaRPr>
          </a:p>
        </p:txBody>
      </p:sp>
      <p:sp>
        <p:nvSpPr>
          <p:cNvPr id="11" name="CuadroTexto 10">
            <a:extLst>
              <a:ext uri="{FF2B5EF4-FFF2-40B4-BE49-F238E27FC236}">
                <a16:creationId xmlns:a16="http://schemas.microsoft.com/office/drawing/2014/main" id="{C3CA305C-E4D0-3E62-0E5A-DE83B700C7B2}"/>
              </a:ext>
            </a:extLst>
          </p:cNvPr>
          <p:cNvSpPr txBox="1"/>
          <p:nvPr/>
        </p:nvSpPr>
        <p:spPr>
          <a:xfrm>
            <a:off x="6426990" y="4127581"/>
            <a:ext cx="1769172" cy="1015663"/>
          </a:xfrm>
          <a:prstGeom prst="rect">
            <a:avLst/>
          </a:prstGeom>
          <a:noFill/>
        </p:spPr>
        <p:txBody>
          <a:bodyPr wrap="square" rtlCol="0">
            <a:spAutoFit/>
          </a:bodyPr>
          <a:lstStyle/>
          <a:p>
            <a:pPr algn="ctr"/>
            <a:r>
              <a:rPr lang="es-419" sz="1200" b="0" i="0" dirty="0">
                <a:solidFill>
                  <a:schemeClr val="bg1"/>
                </a:solidFill>
                <a:effectLst/>
                <a:latin typeface="Söhne"/>
              </a:rPr>
              <a:t>Angular es un marco de desarrollo web de </a:t>
            </a:r>
            <a:r>
              <a:rPr lang="es-419" sz="1200" b="0" i="0" dirty="0" err="1">
                <a:solidFill>
                  <a:schemeClr val="bg1"/>
                </a:solidFill>
                <a:effectLst/>
                <a:latin typeface="Söhne"/>
              </a:rPr>
              <a:t>front-end</a:t>
            </a:r>
            <a:r>
              <a:rPr lang="es-419" sz="1200" b="0" i="0" dirty="0">
                <a:solidFill>
                  <a:schemeClr val="bg1"/>
                </a:solidFill>
                <a:effectLst/>
                <a:latin typeface="Söhne"/>
              </a:rPr>
              <a:t> para crear aplicaciones de escritorio y móviles </a:t>
            </a:r>
            <a:endParaRPr lang="es-419" sz="1200" dirty="0">
              <a:solidFill>
                <a:schemeClr val="bg1"/>
              </a:solidFill>
            </a:endParaRPr>
          </a:p>
        </p:txBody>
      </p:sp>
      <p:sp>
        <p:nvSpPr>
          <p:cNvPr id="18" name="CuadroTexto 17">
            <a:extLst>
              <a:ext uri="{FF2B5EF4-FFF2-40B4-BE49-F238E27FC236}">
                <a16:creationId xmlns:a16="http://schemas.microsoft.com/office/drawing/2014/main" id="{8F3C215C-F77C-948C-27D8-DB6D58956410}"/>
              </a:ext>
            </a:extLst>
          </p:cNvPr>
          <p:cNvSpPr txBox="1"/>
          <p:nvPr/>
        </p:nvSpPr>
        <p:spPr>
          <a:xfrm>
            <a:off x="8998390" y="4129090"/>
            <a:ext cx="1769172" cy="1015663"/>
          </a:xfrm>
          <a:prstGeom prst="rect">
            <a:avLst/>
          </a:prstGeom>
          <a:noFill/>
        </p:spPr>
        <p:txBody>
          <a:bodyPr wrap="square" rtlCol="0">
            <a:spAutoFit/>
          </a:bodyPr>
          <a:lstStyle/>
          <a:p>
            <a:pPr algn="ctr"/>
            <a:r>
              <a:rPr lang="es-419" sz="1200" b="0" i="0" dirty="0">
                <a:solidFill>
                  <a:schemeClr val="bg1"/>
                </a:solidFill>
                <a:effectLst/>
                <a:latin typeface="Söhne"/>
              </a:rPr>
              <a:t>Node.js es un entorno de ejecución de JavaScript del lado del servidor basado en el motor V8 de Google Chrome</a:t>
            </a:r>
            <a:endParaRPr lang="es-419" sz="1200" dirty="0">
              <a:solidFill>
                <a:schemeClr val="bg1"/>
              </a:solidFill>
            </a:endParaRPr>
          </a:p>
        </p:txBody>
      </p:sp>
      <p:grpSp>
        <p:nvGrpSpPr>
          <p:cNvPr id="26" name="Grupo 25">
            <a:extLst>
              <a:ext uri="{FF2B5EF4-FFF2-40B4-BE49-F238E27FC236}">
                <a16:creationId xmlns:a16="http://schemas.microsoft.com/office/drawing/2014/main" id="{DF0E9534-B8AC-4267-E00E-B5A075A9DD07}"/>
              </a:ext>
            </a:extLst>
          </p:cNvPr>
          <p:cNvGrpSpPr/>
          <p:nvPr/>
        </p:nvGrpSpPr>
        <p:grpSpPr>
          <a:xfrm>
            <a:off x="9033890" y="1951324"/>
            <a:ext cx="1698173" cy="1944915"/>
            <a:chOff x="9033890" y="1951324"/>
            <a:chExt cx="1698173" cy="1944915"/>
          </a:xfrm>
        </p:grpSpPr>
        <p:sp>
          <p:nvSpPr>
            <p:cNvPr id="13" name="Rectángulo: esquinas redondeadas 12">
              <a:extLst>
                <a:ext uri="{FF2B5EF4-FFF2-40B4-BE49-F238E27FC236}">
                  <a16:creationId xmlns:a16="http://schemas.microsoft.com/office/drawing/2014/main" id="{F5B630D0-CFD9-C4DD-BF79-D90D3B08AB24}"/>
                </a:ext>
              </a:extLst>
            </p:cNvPr>
            <p:cNvSpPr/>
            <p:nvPr/>
          </p:nvSpPr>
          <p:spPr>
            <a:xfrm>
              <a:off x="9033890" y="1951324"/>
              <a:ext cx="1698173" cy="1944915"/>
            </a:xfrm>
            <a:prstGeom prst="roundRect">
              <a:avLst>
                <a:gd name="adj" fmla="val 11539"/>
              </a:avLst>
            </a:prstGeom>
            <a:solidFill>
              <a:schemeClr val="bg1">
                <a:lumMod val="95000"/>
              </a:schemeClr>
            </a:soli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pic>
          <p:nvPicPr>
            <p:cNvPr id="12" name="Imagen 11">
              <a:extLst>
                <a:ext uri="{FF2B5EF4-FFF2-40B4-BE49-F238E27FC236}">
                  <a16:creationId xmlns:a16="http://schemas.microsoft.com/office/drawing/2014/main" id="{5FED9EAB-15EF-E322-7CD7-18B413A875E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063055" y="2422295"/>
              <a:ext cx="1639843" cy="1002973"/>
            </a:xfrm>
            <a:prstGeom prst="rect">
              <a:avLst/>
            </a:prstGeom>
          </p:spPr>
        </p:pic>
      </p:grpSp>
      <p:grpSp>
        <p:nvGrpSpPr>
          <p:cNvPr id="22" name="Grupo 21">
            <a:extLst>
              <a:ext uri="{FF2B5EF4-FFF2-40B4-BE49-F238E27FC236}">
                <a16:creationId xmlns:a16="http://schemas.microsoft.com/office/drawing/2014/main" id="{BA78D97D-F8F0-1475-7C81-EB8DDF00F0CF}"/>
              </a:ext>
            </a:extLst>
          </p:cNvPr>
          <p:cNvGrpSpPr/>
          <p:nvPr/>
        </p:nvGrpSpPr>
        <p:grpSpPr>
          <a:xfrm>
            <a:off x="3820091" y="1951324"/>
            <a:ext cx="1698173" cy="1944915"/>
            <a:chOff x="3505526" y="1951324"/>
            <a:chExt cx="1698173" cy="1944915"/>
          </a:xfrm>
        </p:grpSpPr>
        <p:sp>
          <p:nvSpPr>
            <p:cNvPr id="14" name="Rectángulo: esquinas redondeadas 13">
              <a:extLst>
                <a:ext uri="{FF2B5EF4-FFF2-40B4-BE49-F238E27FC236}">
                  <a16:creationId xmlns:a16="http://schemas.microsoft.com/office/drawing/2014/main" id="{32F33F18-7229-2914-9065-9A4797ED7B1B}"/>
                </a:ext>
              </a:extLst>
            </p:cNvPr>
            <p:cNvSpPr/>
            <p:nvPr/>
          </p:nvSpPr>
          <p:spPr>
            <a:xfrm>
              <a:off x="3505526" y="1951324"/>
              <a:ext cx="1698173" cy="1944915"/>
            </a:xfrm>
            <a:prstGeom prst="roundRect">
              <a:avLst>
                <a:gd name="adj" fmla="val 11539"/>
              </a:avLst>
            </a:prstGeom>
            <a:solidFill>
              <a:schemeClr val="bg1">
                <a:lumMod val="95000"/>
              </a:schemeClr>
            </a:soli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pic>
          <p:nvPicPr>
            <p:cNvPr id="23" name="Imagen 22">
              <a:extLst>
                <a:ext uri="{FF2B5EF4-FFF2-40B4-BE49-F238E27FC236}">
                  <a16:creationId xmlns:a16="http://schemas.microsoft.com/office/drawing/2014/main" id="{1FF53D59-F22E-25DC-5315-2A8E5429D4F2}"/>
                </a:ext>
              </a:extLst>
            </p:cNvPr>
            <p:cNvPicPr>
              <a:picLocks noChangeAspect="1"/>
            </p:cNvPicPr>
            <p:nvPr/>
          </p:nvPicPr>
          <p:blipFill>
            <a:blip r:embed="rId6"/>
            <a:stretch>
              <a:fillRect/>
            </a:stretch>
          </p:blipFill>
          <p:spPr>
            <a:xfrm>
              <a:off x="3815279" y="2307655"/>
              <a:ext cx="1078667" cy="1232252"/>
            </a:xfrm>
            <a:prstGeom prst="rect">
              <a:avLst/>
            </a:prstGeom>
          </p:spPr>
        </p:pic>
      </p:grpSp>
      <p:grpSp>
        <p:nvGrpSpPr>
          <p:cNvPr id="25" name="Grupo 24">
            <a:extLst>
              <a:ext uri="{FF2B5EF4-FFF2-40B4-BE49-F238E27FC236}">
                <a16:creationId xmlns:a16="http://schemas.microsoft.com/office/drawing/2014/main" id="{C8BC751E-CF1F-1A7D-57B5-BBEC118EDA1C}"/>
              </a:ext>
            </a:extLst>
          </p:cNvPr>
          <p:cNvGrpSpPr/>
          <p:nvPr/>
        </p:nvGrpSpPr>
        <p:grpSpPr>
          <a:xfrm>
            <a:off x="6426990" y="1951324"/>
            <a:ext cx="1698173" cy="1944915"/>
            <a:chOff x="5620131" y="1951324"/>
            <a:chExt cx="1698173" cy="1944915"/>
          </a:xfrm>
        </p:grpSpPr>
        <p:sp>
          <p:nvSpPr>
            <p:cNvPr id="9" name="Rectángulo: esquinas redondeadas 8">
              <a:extLst>
                <a:ext uri="{FF2B5EF4-FFF2-40B4-BE49-F238E27FC236}">
                  <a16:creationId xmlns:a16="http://schemas.microsoft.com/office/drawing/2014/main" id="{CD7522F8-8EFE-0CCA-1BB8-CD108FFC9E1D}"/>
                </a:ext>
              </a:extLst>
            </p:cNvPr>
            <p:cNvSpPr/>
            <p:nvPr/>
          </p:nvSpPr>
          <p:spPr>
            <a:xfrm>
              <a:off x="5620131" y="1951324"/>
              <a:ext cx="1698173" cy="1944915"/>
            </a:xfrm>
            <a:prstGeom prst="roundRect">
              <a:avLst>
                <a:gd name="adj" fmla="val 11539"/>
              </a:avLst>
            </a:prstGeom>
            <a:solidFill>
              <a:schemeClr val="bg1">
                <a:lumMod val="95000"/>
              </a:schemeClr>
            </a:soli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pic>
          <p:nvPicPr>
            <p:cNvPr id="1028" name="Picture 4">
              <a:extLst>
                <a:ext uri="{FF2B5EF4-FFF2-40B4-BE49-F238E27FC236}">
                  <a16:creationId xmlns:a16="http://schemas.microsoft.com/office/drawing/2014/main" id="{D50D25F1-3EED-3FC9-A48C-9D6D595D7D91}"/>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00692" y="2313337"/>
              <a:ext cx="1137051" cy="12208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931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ángulo: esquinas redondeadas 1028">
            <a:extLst>
              <a:ext uri="{FF2B5EF4-FFF2-40B4-BE49-F238E27FC236}">
                <a16:creationId xmlns:a16="http://schemas.microsoft.com/office/drawing/2014/main" id="{767691E2-0149-8D28-F680-09E5B1573961}"/>
              </a:ext>
            </a:extLst>
          </p:cNvPr>
          <p:cNvSpPr/>
          <p:nvPr/>
        </p:nvSpPr>
        <p:spPr>
          <a:xfrm>
            <a:off x="4891462" y="1150434"/>
            <a:ext cx="6231877" cy="5111434"/>
          </a:xfrm>
          <a:prstGeom prst="roundRect">
            <a:avLst>
              <a:gd name="adj" fmla="val 3250"/>
            </a:avLst>
          </a:prstGeom>
          <a:solidFill>
            <a:schemeClr val="accent1">
              <a:lumMod val="20000"/>
              <a:lumOff val="80000"/>
              <a:alpha val="49804"/>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27" name="Rectángulo: esquinas redondeadas 1026">
            <a:extLst>
              <a:ext uri="{FF2B5EF4-FFF2-40B4-BE49-F238E27FC236}">
                <a16:creationId xmlns:a16="http://schemas.microsoft.com/office/drawing/2014/main" id="{87B17D22-6DAB-D97B-1F33-05846429D403}"/>
              </a:ext>
            </a:extLst>
          </p:cNvPr>
          <p:cNvSpPr/>
          <p:nvPr/>
        </p:nvSpPr>
        <p:spPr>
          <a:xfrm>
            <a:off x="801196" y="1150434"/>
            <a:ext cx="3960617" cy="5111434"/>
          </a:xfrm>
          <a:prstGeom prst="roundRect">
            <a:avLst>
              <a:gd name="adj" fmla="val 4662"/>
            </a:avLst>
          </a:prstGeom>
          <a:solidFill>
            <a:srgbClr val="FFF3CD">
              <a:alpha val="50196"/>
            </a:srgb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 name="Título 1">
            <a:extLst>
              <a:ext uri="{FF2B5EF4-FFF2-40B4-BE49-F238E27FC236}">
                <a16:creationId xmlns:a16="http://schemas.microsoft.com/office/drawing/2014/main" id="{BFB4F293-3445-453B-C090-7BE06FB97952}"/>
              </a:ext>
            </a:extLst>
          </p:cNvPr>
          <p:cNvSpPr>
            <a:spLocks noGrp="1"/>
          </p:cNvSpPr>
          <p:nvPr>
            <p:ph type="title"/>
          </p:nvPr>
        </p:nvSpPr>
        <p:spPr/>
        <p:txBody>
          <a:bodyPr/>
          <a:lstStyle/>
          <a:p>
            <a:r>
              <a:rPr lang="es-419" dirty="0"/>
              <a:t>Arquitectura MEAN </a:t>
            </a:r>
            <a:r>
              <a:rPr lang="es-419" dirty="0" err="1"/>
              <a:t>Stack</a:t>
            </a:r>
            <a:endParaRPr lang="es-419" dirty="0"/>
          </a:p>
        </p:txBody>
      </p:sp>
      <p:grpSp>
        <p:nvGrpSpPr>
          <p:cNvPr id="21" name="Grupo 20">
            <a:extLst>
              <a:ext uri="{FF2B5EF4-FFF2-40B4-BE49-F238E27FC236}">
                <a16:creationId xmlns:a16="http://schemas.microsoft.com/office/drawing/2014/main" id="{BE900AD8-8DE6-0746-8894-9A56DF68F0DA}"/>
              </a:ext>
            </a:extLst>
          </p:cNvPr>
          <p:cNvGrpSpPr/>
          <p:nvPr/>
        </p:nvGrpSpPr>
        <p:grpSpPr>
          <a:xfrm>
            <a:off x="9298121" y="2703286"/>
            <a:ext cx="1451428" cy="1451428"/>
            <a:chOff x="1459937" y="2198067"/>
            <a:chExt cx="1451428" cy="1451428"/>
          </a:xfrm>
        </p:grpSpPr>
        <p:sp>
          <p:nvSpPr>
            <p:cNvPr id="16" name="Elipse 15">
              <a:extLst>
                <a:ext uri="{FF2B5EF4-FFF2-40B4-BE49-F238E27FC236}">
                  <a16:creationId xmlns:a16="http://schemas.microsoft.com/office/drawing/2014/main" id="{BBE52E85-1416-F50C-AE49-B89E85622B27}"/>
                </a:ext>
              </a:extLst>
            </p:cNvPr>
            <p:cNvSpPr/>
            <p:nvPr/>
          </p:nvSpPr>
          <p:spPr>
            <a:xfrm>
              <a:off x="1459937" y="2198067"/>
              <a:ext cx="1451428" cy="1451428"/>
            </a:xfrm>
            <a:prstGeom prst="ellipse">
              <a:avLst/>
            </a:prstGeom>
            <a:solidFill>
              <a:schemeClr val="accent1">
                <a:lumMod val="20000"/>
                <a:lumOff val="80000"/>
              </a:schemeClr>
            </a:soli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20" name="Grupo 19">
              <a:extLst>
                <a:ext uri="{FF2B5EF4-FFF2-40B4-BE49-F238E27FC236}">
                  <a16:creationId xmlns:a16="http://schemas.microsoft.com/office/drawing/2014/main" id="{843FE158-0310-A595-5CE8-D01B7F95189A}"/>
                </a:ext>
              </a:extLst>
            </p:cNvPr>
            <p:cNvGrpSpPr/>
            <p:nvPr/>
          </p:nvGrpSpPr>
          <p:grpSpPr>
            <a:xfrm>
              <a:off x="1733625" y="2440847"/>
              <a:ext cx="844495" cy="916946"/>
              <a:chOff x="1733625" y="2520754"/>
              <a:chExt cx="844495" cy="916946"/>
            </a:xfrm>
          </p:grpSpPr>
          <p:pic>
            <p:nvPicPr>
              <p:cNvPr id="1032" name="Picture 8" descr="Db Icon">
                <a:extLst>
                  <a:ext uri="{FF2B5EF4-FFF2-40B4-BE49-F238E27FC236}">
                    <a16:creationId xmlns:a16="http://schemas.microsoft.com/office/drawing/2014/main" id="{5C64F4CB-111B-71C6-4BD8-CCB66E75DBC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33625" y="2520754"/>
                <a:ext cx="844495" cy="844495"/>
              </a:xfrm>
              <a:prstGeom prst="rect">
                <a:avLst/>
              </a:prstGeom>
              <a:noFill/>
              <a:extLst>
                <a:ext uri="{909E8E84-426E-40DD-AFC4-6F175D3DCCD1}">
                  <a14:hiddenFill xmlns:a14="http://schemas.microsoft.com/office/drawing/2010/main">
                    <a:solidFill>
                      <a:srgbClr val="FFFFFF"/>
                    </a:solidFill>
                  </a14:hiddenFill>
                </a:ext>
              </a:extLst>
            </p:spPr>
          </p:pic>
          <p:pic>
            <p:nvPicPr>
              <p:cNvPr id="19" name="Imagen 18">
                <a:extLst>
                  <a:ext uri="{FF2B5EF4-FFF2-40B4-BE49-F238E27FC236}">
                    <a16:creationId xmlns:a16="http://schemas.microsoft.com/office/drawing/2014/main" id="{269FEF84-E746-69EA-7D29-88E995BA3C6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865571" y="2682943"/>
                <a:ext cx="640160" cy="754757"/>
              </a:xfrm>
              <a:prstGeom prst="rect">
                <a:avLst/>
              </a:prstGeom>
            </p:spPr>
          </p:pic>
        </p:grpSp>
      </p:grpSp>
      <p:grpSp>
        <p:nvGrpSpPr>
          <p:cNvPr id="26" name="Grupo 25">
            <a:extLst>
              <a:ext uri="{FF2B5EF4-FFF2-40B4-BE49-F238E27FC236}">
                <a16:creationId xmlns:a16="http://schemas.microsoft.com/office/drawing/2014/main" id="{DF0E9534-B8AC-4267-E00E-B5A075A9DD07}"/>
              </a:ext>
            </a:extLst>
          </p:cNvPr>
          <p:cNvGrpSpPr/>
          <p:nvPr/>
        </p:nvGrpSpPr>
        <p:grpSpPr>
          <a:xfrm>
            <a:off x="5035077" y="2456543"/>
            <a:ext cx="1698173" cy="1944915"/>
            <a:chOff x="9033890" y="1951324"/>
            <a:chExt cx="1698173" cy="1944915"/>
          </a:xfrm>
        </p:grpSpPr>
        <p:sp>
          <p:nvSpPr>
            <p:cNvPr id="13" name="Rectángulo: esquinas redondeadas 12">
              <a:extLst>
                <a:ext uri="{FF2B5EF4-FFF2-40B4-BE49-F238E27FC236}">
                  <a16:creationId xmlns:a16="http://schemas.microsoft.com/office/drawing/2014/main" id="{F5B630D0-CFD9-C4DD-BF79-D90D3B08AB24}"/>
                </a:ext>
              </a:extLst>
            </p:cNvPr>
            <p:cNvSpPr/>
            <p:nvPr/>
          </p:nvSpPr>
          <p:spPr>
            <a:xfrm>
              <a:off x="9033890" y="1951324"/>
              <a:ext cx="1698173" cy="1944915"/>
            </a:xfrm>
            <a:prstGeom prst="roundRect">
              <a:avLst>
                <a:gd name="adj" fmla="val 11539"/>
              </a:avLst>
            </a:prstGeom>
            <a:solidFill>
              <a:schemeClr val="bg1">
                <a:lumMod val="95000"/>
              </a:schemeClr>
            </a:soli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pic>
          <p:nvPicPr>
            <p:cNvPr id="12" name="Imagen 11">
              <a:extLst>
                <a:ext uri="{FF2B5EF4-FFF2-40B4-BE49-F238E27FC236}">
                  <a16:creationId xmlns:a16="http://schemas.microsoft.com/office/drawing/2014/main" id="{5FED9EAB-15EF-E322-7CD7-18B413A875E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063055" y="2422295"/>
              <a:ext cx="1639843" cy="1002973"/>
            </a:xfrm>
            <a:prstGeom prst="rect">
              <a:avLst/>
            </a:prstGeom>
          </p:spPr>
        </p:pic>
      </p:grpSp>
      <p:grpSp>
        <p:nvGrpSpPr>
          <p:cNvPr id="22" name="Grupo 21">
            <a:extLst>
              <a:ext uri="{FF2B5EF4-FFF2-40B4-BE49-F238E27FC236}">
                <a16:creationId xmlns:a16="http://schemas.microsoft.com/office/drawing/2014/main" id="{BA78D97D-F8F0-1475-7C81-EB8DDF00F0CF}"/>
              </a:ext>
            </a:extLst>
          </p:cNvPr>
          <p:cNvGrpSpPr/>
          <p:nvPr/>
        </p:nvGrpSpPr>
        <p:grpSpPr>
          <a:xfrm>
            <a:off x="7166598" y="2456543"/>
            <a:ext cx="1698173" cy="1944915"/>
            <a:chOff x="3505526" y="1951324"/>
            <a:chExt cx="1698173" cy="1944915"/>
          </a:xfrm>
        </p:grpSpPr>
        <p:sp>
          <p:nvSpPr>
            <p:cNvPr id="14" name="Rectángulo: esquinas redondeadas 13">
              <a:extLst>
                <a:ext uri="{FF2B5EF4-FFF2-40B4-BE49-F238E27FC236}">
                  <a16:creationId xmlns:a16="http://schemas.microsoft.com/office/drawing/2014/main" id="{32F33F18-7229-2914-9065-9A4797ED7B1B}"/>
                </a:ext>
              </a:extLst>
            </p:cNvPr>
            <p:cNvSpPr/>
            <p:nvPr/>
          </p:nvSpPr>
          <p:spPr>
            <a:xfrm>
              <a:off x="3505526" y="1951324"/>
              <a:ext cx="1698173" cy="1944915"/>
            </a:xfrm>
            <a:prstGeom prst="roundRect">
              <a:avLst>
                <a:gd name="adj" fmla="val 11539"/>
              </a:avLst>
            </a:prstGeom>
            <a:solidFill>
              <a:schemeClr val="bg1">
                <a:lumMod val="95000"/>
              </a:schemeClr>
            </a:soli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pic>
          <p:nvPicPr>
            <p:cNvPr id="23" name="Imagen 22">
              <a:extLst>
                <a:ext uri="{FF2B5EF4-FFF2-40B4-BE49-F238E27FC236}">
                  <a16:creationId xmlns:a16="http://schemas.microsoft.com/office/drawing/2014/main" id="{1FF53D59-F22E-25DC-5315-2A8E5429D4F2}"/>
                </a:ext>
              </a:extLst>
            </p:cNvPr>
            <p:cNvPicPr>
              <a:picLocks noChangeAspect="1"/>
            </p:cNvPicPr>
            <p:nvPr/>
          </p:nvPicPr>
          <p:blipFill>
            <a:blip r:embed="rId6"/>
            <a:stretch>
              <a:fillRect/>
            </a:stretch>
          </p:blipFill>
          <p:spPr>
            <a:xfrm>
              <a:off x="3815279" y="2307655"/>
              <a:ext cx="1078667" cy="1232252"/>
            </a:xfrm>
            <a:prstGeom prst="rect">
              <a:avLst/>
            </a:prstGeom>
          </p:spPr>
        </p:pic>
      </p:grpSp>
      <p:grpSp>
        <p:nvGrpSpPr>
          <p:cNvPr id="25" name="Grupo 24">
            <a:extLst>
              <a:ext uri="{FF2B5EF4-FFF2-40B4-BE49-F238E27FC236}">
                <a16:creationId xmlns:a16="http://schemas.microsoft.com/office/drawing/2014/main" id="{C8BC751E-CF1F-1A7D-57B5-BBEC118EDA1C}"/>
              </a:ext>
            </a:extLst>
          </p:cNvPr>
          <p:cNvGrpSpPr/>
          <p:nvPr/>
        </p:nvGrpSpPr>
        <p:grpSpPr>
          <a:xfrm>
            <a:off x="2903556" y="2456543"/>
            <a:ext cx="1698173" cy="1944915"/>
            <a:chOff x="5620131" y="1951324"/>
            <a:chExt cx="1698173" cy="1944915"/>
          </a:xfrm>
        </p:grpSpPr>
        <p:sp>
          <p:nvSpPr>
            <p:cNvPr id="9" name="Rectángulo: esquinas redondeadas 8">
              <a:extLst>
                <a:ext uri="{FF2B5EF4-FFF2-40B4-BE49-F238E27FC236}">
                  <a16:creationId xmlns:a16="http://schemas.microsoft.com/office/drawing/2014/main" id="{CD7522F8-8EFE-0CCA-1BB8-CD108FFC9E1D}"/>
                </a:ext>
              </a:extLst>
            </p:cNvPr>
            <p:cNvSpPr/>
            <p:nvPr/>
          </p:nvSpPr>
          <p:spPr>
            <a:xfrm>
              <a:off x="5620131" y="1951324"/>
              <a:ext cx="1698173" cy="1944915"/>
            </a:xfrm>
            <a:prstGeom prst="roundRect">
              <a:avLst>
                <a:gd name="adj" fmla="val 11539"/>
              </a:avLst>
            </a:prstGeom>
            <a:solidFill>
              <a:schemeClr val="bg1">
                <a:lumMod val="95000"/>
              </a:schemeClr>
            </a:soli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pic>
          <p:nvPicPr>
            <p:cNvPr id="1028" name="Picture 4">
              <a:extLst>
                <a:ext uri="{FF2B5EF4-FFF2-40B4-BE49-F238E27FC236}">
                  <a16:creationId xmlns:a16="http://schemas.microsoft.com/office/drawing/2014/main" id="{D50D25F1-3EED-3FC9-A48C-9D6D595D7D91}"/>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00692" y="2313337"/>
              <a:ext cx="1137051" cy="1220889"/>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Elipse 2">
            <a:extLst>
              <a:ext uri="{FF2B5EF4-FFF2-40B4-BE49-F238E27FC236}">
                <a16:creationId xmlns:a16="http://schemas.microsoft.com/office/drawing/2014/main" id="{B96EE850-A528-7B78-3596-CEEED5684882}"/>
              </a:ext>
            </a:extLst>
          </p:cNvPr>
          <p:cNvSpPr/>
          <p:nvPr/>
        </p:nvSpPr>
        <p:spPr>
          <a:xfrm>
            <a:off x="1018780" y="2703286"/>
            <a:ext cx="1451428" cy="1451428"/>
          </a:xfrm>
          <a:prstGeom prst="ellipse">
            <a:avLst/>
          </a:prstGeom>
          <a:solidFill>
            <a:schemeClr val="accent2">
              <a:lumMod val="20000"/>
              <a:lumOff val="80000"/>
            </a:schemeClr>
          </a:soli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 name="Elipse 3">
            <a:extLst>
              <a:ext uri="{FF2B5EF4-FFF2-40B4-BE49-F238E27FC236}">
                <a16:creationId xmlns:a16="http://schemas.microsoft.com/office/drawing/2014/main" id="{5A575AA3-1BA2-11D1-D662-3CF5EE2E5BAB}"/>
              </a:ext>
            </a:extLst>
          </p:cNvPr>
          <p:cNvSpPr/>
          <p:nvPr/>
        </p:nvSpPr>
        <p:spPr>
          <a:xfrm>
            <a:off x="3495467" y="1817458"/>
            <a:ext cx="514350" cy="514350"/>
          </a:xfrm>
          <a:prstGeom prst="ellipse">
            <a:avLst/>
          </a:prstGeom>
          <a:solidFill>
            <a:srgbClr val="C3002F"/>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t>1</a:t>
            </a:r>
            <a:endParaRPr lang="es-419" b="1" dirty="0"/>
          </a:p>
        </p:txBody>
      </p:sp>
      <p:sp>
        <p:nvSpPr>
          <p:cNvPr id="5" name="Elipse 4">
            <a:extLst>
              <a:ext uri="{FF2B5EF4-FFF2-40B4-BE49-F238E27FC236}">
                <a16:creationId xmlns:a16="http://schemas.microsoft.com/office/drawing/2014/main" id="{DD198C76-F123-01B5-1F4E-10E7B98A6E2A}"/>
              </a:ext>
            </a:extLst>
          </p:cNvPr>
          <p:cNvSpPr/>
          <p:nvPr/>
        </p:nvSpPr>
        <p:spPr>
          <a:xfrm>
            <a:off x="5626988" y="1841386"/>
            <a:ext cx="514350" cy="514350"/>
          </a:xfrm>
          <a:prstGeom prst="ellipse">
            <a:avLst/>
          </a:prstGeom>
          <a:solidFill>
            <a:srgbClr val="509446"/>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t>2</a:t>
            </a:r>
            <a:endParaRPr lang="es-419" b="1" dirty="0"/>
          </a:p>
        </p:txBody>
      </p:sp>
      <p:sp>
        <p:nvSpPr>
          <p:cNvPr id="6" name="Elipse 5">
            <a:extLst>
              <a:ext uri="{FF2B5EF4-FFF2-40B4-BE49-F238E27FC236}">
                <a16:creationId xmlns:a16="http://schemas.microsoft.com/office/drawing/2014/main" id="{DFE9BBB2-08C4-77E1-7C5F-5B7786C9A61F}"/>
              </a:ext>
            </a:extLst>
          </p:cNvPr>
          <p:cNvSpPr/>
          <p:nvPr/>
        </p:nvSpPr>
        <p:spPr>
          <a:xfrm>
            <a:off x="7758509" y="1841386"/>
            <a:ext cx="514350" cy="514350"/>
          </a:xfrm>
          <a:prstGeom prst="ellipse">
            <a:avLst/>
          </a:prstGeom>
          <a:solidFill>
            <a:schemeClr val="tx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t>3</a:t>
            </a:r>
            <a:endParaRPr lang="es-419" b="1" dirty="0"/>
          </a:p>
        </p:txBody>
      </p:sp>
      <p:sp>
        <p:nvSpPr>
          <p:cNvPr id="15" name="Elipse 14">
            <a:extLst>
              <a:ext uri="{FF2B5EF4-FFF2-40B4-BE49-F238E27FC236}">
                <a16:creationId xmlns:a16="http://schemas.microsoft.com/office/drawing/2014/main" id="{D01EAFA7-401D-64BD-DDFE-C45BDD722034}"/>
              </a:ext>
            </a:extLst>
          </p:cNvPr>
          <p:cNvSpPr/>
          <p:nvPr/>
        </p:nvSpPr>
        <p:spPr>
          <a:xfrm>
            <a:off x="7758509" y="5222064"/>
            <a:ext cx="514350" cy="514350"/>
          </a:xfrm>
          <a:prstGeom prst="ellipse">
            <a:avLst/>
          </a:prstGeom>
          <a:solidFill>
            <a:schemeClr val="tx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t>4</a:t>
            </a:r>
            <a:endParaRPr lang="es-419" b="1" dirty="0"/>
          </a:p>
        </p:txBody>
      </p:sp>
      <p:sp>
        <p:nvSpPr>
          <p:cNvPr id="17" name="Elipse 16">
            <a:extLst>
              <a:ext uri="{FF2B5EF4-FFF2-40B4-BE49-F238E27FC236}">
                <a16:creationId xmlns:a16="http://schemas.microsoft.com/office/drawing/2014/main" id="{51E64E8B-52AD-6A88-8D49-0B013DD99B2A}"/>
              </a:ext>
            </a:extLst>
          </p:cNvPr>
          <p:cNvSpPr/>
          <p:nvPr/>
        </p:nvSpPr>
        <p:spPr>
          <a:xfrm>
            <a:off x="5626988" y="5193216"/>
            <a:ext cx="514350" cy="514350"/>
          </a:xfrm>
          <a:prstGeom prst="ellipse">
            <a:avLst/>
          </a:prstGeom>
          <a:solidFill>
            <a:srgbClr val="509446"/>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t>5</a:t>
            </a:r>
            <a:endParaRPr lang="es-419" b="1" dirty="0"/>
          </a:p>
        </p:txBody>
      </p:sp>
      <p:sp>
        <p:nvSpPr>
          <p:cNvPr id="27" name="Elipse 26">
            <a:extLst>
              <a:ext uri="{FF2B5EF4-FFF2-40B4-BE49-F238E27FC236}">
                <a16:creationId xmlns:a16="http://schemas.microsoft.com/office/drawing/2014/main" id="{EE93481B-48C2-A5B3-6D13-64B706EFC8CA}"/>
              </a:ext>
            </a:extLst>
          </p:cNvPr>
          <p:cNvSpPr/>
          <p:nvPr/>
        </p:nvSpPr>
        <p:spPr>
          <a:xfrm>
            <a:off x="3495467" y="5193216"/>
            <a:ext cx="514350" cy="514350"/>
          </a:xfrm>
          <a:prstGeom prst="ellipse">
            <a:avLst/>
          </a:prstGeom>
          <a:solidFill>
            <a:srgbClr val="C3002F"/>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t>6</a:t>
            </a:r>
            <a:endParaRPr lang="es-419" b="1" dirty="0"/>
          </a:p>
        </p:txBody>
      </p:sp>
      <p:sp>
        <p:nvSpPr>
          <p:cNvPr id="29" name="CuadroTexto 28">
            <a:extLst>
              <a:ext uri="{FF2B5EF4-FFF2-40B4-BE49-F238E27FC236}">
                <a16:creationId xmlns:a16="http://schemas.microsoft.com/office/drawing/2014/main" id="{ACCDB760-E79D-38BE-0F32-4DDEEA641387}"/>
              </a:ext>
            </a:extLst>
          </p:cNvPr>
          <p:cNvSpPr txBox="1"/>
          <p:nvPr/>
        </p:nvSpPr>
        <p:spPr>
          <a:xfrm>
            <a:off x="2718273" y="1359615"/>
            <a:ext cx="2100129" cy="369332"/>
          </a:xfrm>
          <a:prstGeom prst="rect">
            <a:avLst/>
          </a:prstGeom>
          <a:noFill/>
        </p:spPr>
        <p:txBody>
          <a:bodyPr wrap="square">
            <a:spAutoFit/>
          </a:bodyPr>
          <a:lstStyle/>
          <a:p>
            <a:pPr algn="ctr"/>
            <a:r>
              <a:rPr lang="en-US" dirty="0"/>
              <a:t>Make Request</a:t>
            </a:r>
          </a:p>
        </p:txBody>
      </p:sp>
      <p:sp>
        <p:nvSpPr>
          <p:cNvPr id="30" name="CuadroTexto 29">
            <a:extLst>
              <a:ext uri="{FF2B5EF4-FFF2-40B4-BE49-F238E27FC236}">
                <a16:creationId xmlns:a16="http://schemas.microsoft.com/office/drawing/2014/main" id="{E141205C-4742-960D-D251-0491DEE8C458}"/>
              </a:ext>
            </a:extLst>
          </p:cNvPr>
          <p:cNvSpPr txBox="1"/>
          <p:nvPr/>
        </p:nvSpPr>
        <p:spPr>
          <a:xfrm>
            <a:off x="5035077" y="1359615"/>
            <a:ext cx="1698173" cy="369332"/>
          </a:xfrm>
          <a:prstGeom prst="rect">
            <a:avLst/>
          </a:prstGeom>
          <a:noFill/>
        </p:spPr>
        <p:txBody>
          <a:bodyPr wrap="square">
            <a:spAutoFit/>
          </a:bodyPr>
          <a:lstStyle/>
          <a:p>
            <a:pPr algn="ctr"/>
            <a:r>
              <a:rPr lang="en-US" dirty="0"/>
              <a:t>Parse Request</a:t>
            </a:r>
          </a:p>
        </p:txBody>
      </p:sp>
      <p:sp>
        <p:nvSpPr>
          <p:cNvPr id="31" name="CuadroTexto 30">
            <a:extLst>
              <a:ext uri="{FF2B5EF4-FFF2-40B4-BE49-F238E27FC236}">
                <a16:creationId xmlns:a16="http://schemas.microsoft.com/office/drawing/2014/main" id="{43BE107E-2AAB-E174-54F7-2AEA9491DC57}"/>
              </a:ext>
            </a:extLst>
          </p:cNvPr>
          <p:cNvSpPr txBox="1"/>
          <p:nvPr/>
        </p:nvSpPr>
        <p:spPr>
          <a:xfrm>
            <a:off x="7166598" y="1359615"/>
            <a:ext cx="1698173" cy="369332"/>
          </a:xfrm>
          <a:prstGeom prst="rect">
            <a:avLst/>
          </a:prstGeom>
          <a:noFill/>
        </p:spPr>
        <p:txBody>
          <a:bodyPr wrap="square">
            <a:spAutoFit/>
          </a:bodyPr>
          <a:lstStyle/>
          <a:p>
            <a:pPr algn="ctr"/>
            <a:r>
              <a:rPr lang="en-US" dirty="0"/>
              <a:t>Get Data</a:t>
            </a:r>
          </a:p>
        </p:txBody>
      </p:sp>
      <p:sp>
        <p:nvSpPr>
          <p:cNvPr id="33" name="CuadroTexto 32">
            <a:extLst>
              <a:ext uri="{FF2B5EF4-FFF2-40B4-BE49-F238E27FC236}">
                <a16:creationId xmlns:a16="http://schemas.microsoft.com/office/drawing/2014/main" id="{B69F491B-B8CF-5510-DC7F-7970EFDBABC5}"/>
              </a:ext>
            </a:extLst>
          </p:cNvPr>
          <p:cNvSpPr txBox="1"/>
          <p:nvPr/>
        </p:nvSpPr>
        <p:spPr>
          <a:xfrm>
            <a:off x="8943991" y="4155204"/>
            <a:ext cx="2100129" cy="369332"/>
          </a:xfrm>
          <a:prstGeom prst="rect">
            <a:avLst/>
          </a:prstGeom>
          <a:noFill/>
        </p:spPr>
        <p:txBody>
          <a:bodyPr wrap="square">
            <a:spAutoFit/>
          </a:bodyPr>
          <a:lstStyle/>
          <a:p>
            <a:pPr algn="ctr"/>
            <a:r>
              <a:rPr lang="en-US" dirty="0"/>
              <a:t>Retrieve Data</a:t>
            </a:r>
          </a:p>
        </p:txBody>
      </p:sp>
      <p:sp>
        <p:nvSpPr>
          <p:cNvPr id="34" name="CuadroTexto 33">
            <a:extLst>
              <a:ext uri="{FF2B5EF4-FFF2-40B4-BE49-F238E27FC236}">
                <a16:creationId xmlns:a16="http://schemas.microsoft.com/office/drawing/2014/main" id="{ED33DCDE-3B0E-171D-7D65-083D744313E8}"/>
              </a:ext>
            </a:extLst>
          </p:cNvPr>
          <p:cNvSpPr txBox="1"/>
          <p:nvPr/>
        </p:nvSpPr>
        <p:spPr>
          <a:xfrm>
            <a:off x="6965619" y="5745108"/>
            <a:ext cx="2100129" cy="369332"/>
          </a:xfrm>
          <a:prstGeom prst="rect">
            <a:avLst/>
          </a:prstGeom>
          <a:noFill/>
        </p:spPr>
        <p:txBody>
          <a:bodyPr wrap="square">
            <a:spAutoFit/>
          </a:bodyPr>
          <a:lstStyle/>
          <a:p>
            <a:pPr algn="ctr"/>
            <a:r>
              <a:rPr lang="en-US" dirty="0"/>
              <a:t>Return Data</a:t>
            </a:r>
          </a:p>
        </p:txBody>
      </p:sp>
      <p:sp>
        <p:nvSpPr>
          <p:cNvPr id="35" name="CuadroTexto 34">
            <a:extLst>
              <a:ext uri="{FF2B5EF4-FFF2-40B4-BE49-F238E27FC236}">
                <a16:creationId xmlns:a16="http://schemas.microsoft.com/office/drawing/2014/main" id="{505804EF-62E9-019A-C13C-68D253F54DE9}"/>
              </a:ext>
            </a:extLst>
          </p:cNvPr>
          <p:cNvSpPr txBox="1"/>
          <p:nvPr/>
        </p:nvSpPr>
        <p:spPr>
          <a:xfrm>
            <a:off x="4894081" y="5723529"/>
            <a:ext cx="2100129" cy="369332"/>
          </a:xfrm>
          <a:prstGeom prst="rect">
            <a:avLst/>
          </a:prstGeom>
          <a:noFill/>
        </p:spPr>
        <p:txBody>
          <a:bodyPr wrap="square">
            <a:spAutoFit/>
          </a:bodyPr>
          <a:lstStyle/>
          <a:p>
            <a:pPr algn="ctr"/>
            <a:r>
              <a:rPr lang="en-US" dirty="0"/>
              <a:t>Return Request</a:t>
            </a:r>
          </a:p>
        </p:txBody>
      </p:sp>
      <p:sp>
        <p:nvSpPr>
          <p:cNvPr id="36" name="CuadroTexto 35">
            <a:extLst>
              <a:ext uri="{FF2B5EF4-FFF2-40B4-BE49-F238E27FC236}">
                <a16:creationId xmlns:a16="http://schemas.microsoft.com/office/drawing/2014/main" id="{A4AB2EA9-BC0F-CDAD-1963-A889840044B6}"/>
              </a:ext>
            </a:extLst>
          </p:cNvPr>
          <p:cNvSpPr txBox="1"/>
          <p:nvPr/>
        </p:nvSpPr>
        <p:spPr>
          <a:xfrm>
            <a:off x="2751365" y="5804668"/>
            <a:ext cx="2100129" cy="369332"/>
          </a:xfrm>
          <a:prstGeom prst="rect">
            <a:avLst/>
          </a:prstGeom>
          <a:noFill/>
        </p:spPr>
        <p:txBody>
          <a:bodyPr wrap="square">
            <a:spAutoFit/>
          </a:bodyPr>
          <a:lstStyle/>
          <a:p>
            <a:pPr algn="ctr"/>
            <a:r>
              <a:rPr lang="en-US" dirty="0"/>
              <a:t>Display  Request</a:t>
            </a:r>
          </a:p>
        </p:txBody>
      </p:sp>
      <p:sp>
        <p:nvSpPr>
          <p:cNvPr id="37" name="CuadroTexto 36">
            <a:extLst>
              <a:ext uri="{FF2B5EF4-FFF2-40B4-BE49-F238E27FC236}">
                <a16:creationId xmlns:a16="http://schemas.microsoft.com/office/drawing/2014/main" id="{41E40E59-BE13-9E66-5DCA-672D6A0ECC93}"/>
              </a:ext>
            </a:extLst>
          </p:cNvPr>
          <p:cNvSpPr txBox="1"/>
          <p:nvPr/>
        </p:nvSpPr>
        <p:spPr>
          <a:xfrm>
            <a:off x="2903556" y="4440734"/>
            <a:ext cx="1698173" cy="523220"/>
          </a:xfrm>
          <a:prstGeom prst="rect">
            <a:avLst/>
          </a:prstGeom>
          <a:noFill/>
        </p:spPr>
        <p:txBody>
          <a:bodyPr wrap="square">
            <a:spAutoFit/>
          </a:bodyPr>
          <a:lstStyle/>
          <a:p>
            <a:pPr algn="ctr"/>
            <a:r>
              <a:rPr lang="en-US" sz="1400" dirty="0">
                <a:solidFill>
                  <a:srgbClr val="7030A0"/>
                </a:solidFill>
              </a:rPr>
              <a:t>Request or display result for end users</a:t>
            </a:r>
          </a:p>
        </p:txBody>
      </p:sp>
      <p:sp>
        <p:nvSpPr>
          <p:cNvPr id="38" name="CuadroTexto 37">
            <a:extLst>
              <a:ext uri="{FF2B5EF4-FFF2-40B4-BE49-F238E27FC236}">
                <a16:creationId xmlns:a16="http://schemas.microsoft.com/office/drawing/2014/main" id="{A1D06BB4-0578-92CD-2025-4E1DAE3B1B7A}"/>
              </a:ext>
            </a:extLst>
          </p:cNvPr>
          <p:cNvSpPr txBox="1"/>
          <p:nvPr/>
        </p:nvSpPr>
        <p:spPr>
          <a:xfrm>
            <a:off x="5095058" y="4440734"/>
            <a:ext cx="1698173" cy="523220"/>
          </a:xfrm>
          <a:prstGeom prst="rect">
            <a:avLst/>
          </a:prstGeom>
          <a:noFill/>
        </p:spPr>
        <p:txBody>
          <a:bodyPr wrap="square">
            <a:spAutoFit/>
          </a:bodyPr>
          <a:lstStyle/>
          <a:p>
            <a:pPr algn="ctr"/>
            <a:r>
              <a:rPr lang="en-US" sz="1400" dirty="0">
                <a:solidFill>
                  <a:srgbClr val="7030A0"/>
                </a:solidFill>
              </a:rPr>
              <a:t>Handle client or server request</a:t>
            </a:r>
          </a:p>
        </p:txBody>
      </p:sp>
      <p:sp>
        <p:nvSpPr>
          <p:cNvPr id="39" name="CuadroTexto 38">
            <a:extLst>
              <a:ext uri="{FF2B5EF4-FFF2-40B4-BE49-F238E27FC236}">
                <a16:creationId xmlns:a16="http://schemas.microsoft.com/office/drawing/2014/main" id="{674EA6B5-4031-7CC6-6C7D-AA161F117D14}"/>
              </a:ext>
            </a:extLst>
          </p:cNvPr>
          <p:cNvSpPr txBox="1"/>
          <p:nvPr/>
        </p:nvSpPr>
        <p:spPr>
          <a:xfrm>
            <a:off x="6979913" y="4440734"/>
            <a:ext cx="2071540" cy="523220"/>
          </a:xfrm>
          <a:prstGeom prst="rect">
            <a:avLst/>
          </a:prstGeom>
          <a:noFill/>
        </p:spPr>
        <p:txBody>
          <a:bodyPr wrap="square">
            <a:spAutoFit/>
          </a:bodyPr>
          <a:lstStyle/>
          <a:p>
            <a:pPr algn="ctr"/>
            <a:r>
              <a:rPr lang="en-US" sz="1400" dirty="0">
                <a:solidFill>
                  <a:srgbClr val="7030A0"/>
                </a:solidFill>
              </a:rPr>
              <a:t>Make request to database and return response</a:t>
            </a:r>
          </a:p>
        </p:txBody>
      </p:sp>
      <p:sp>
        <p:nvSpPr>
          <p:cNvPr id="40" name="CuadroTexto 39">
            <a:extLst>
              <a:ext uri="{FF2B5EF4-FFF2-40B4-BE49-F238E27FC236}">
                <a16:creationId xmlns:a16="http://schemas.microsoft.com/office/drawing/2014/main" id="{9212AE29-098D-72A0-9D6C-DADFB91BF1DF}"/>
              </a:ext>
            </a:extLst>
          </p:cNvPr>
          <p:cNvSpPr txBox="1"/>
          <p:nvPr/>
        </p:nvSpPr>
        <p:spPr>
          <a:xfrm>
            <a:off x="1291797" y="4548456"/>
            <a:ext cx="905394" cy="307777"/>
          </a:xfrm>
          <a:prstGeom prst="rect">
            <a:avLst/>
          </a:prstGeom>
          <a:noFill/>
        </p:spPr>
        <p:txBody>
          <a:bodyPr wrap="square">
            <a:spAutoFit/>
          </a:bodyPr>
          <a:lstStyle>
            <a:defPPr>
              <a:defRPr lang="en-US"/>
            </a:defPPr>
            <a:lvl1pPr algn="ctr">
              <a:defRPr sz="1400"/>
            </a:lvl1pPr>
          </a:lstStyle>
          <a:p>
            <a:r>
              <a:rPr lang="en-US" dirty="0">
                <a:solidFill>
                  <a:srgbClr val="7030A0"/>
                </a:solidFill>
              </a:rPr>
              <a:t>Client</a:t>
            </a:r>
          </a:p>
        </p:txBody>
      </p:sp>
      <p:pic>
        <p:nvPicPr>
          <p:cNvPr id="42" name="Imagen 41">
            <a:extLst>
              <a:ext uri="{FF2B5EF4-FFF2-40B4-BE49-F238E27FC236}">
                <a16:creationId xmlns:a16="http://schemas.microsoft.com/office/drawing/2014/main" id="{05895E47-6D50-2795-619D-8FECAA44187C}"/>
              </a:ext>
            </a:extLst>
          </p:cNvPr>
          <p:cNvPicPr>
            <a:picLocks noChangeAspect="1"/>
          </p:cNvPicPr>
          <p:nvPr/>
        </p:nvPicPr>
        <p:blipFill>
          <a:blip r:embed="rId8"/>
          <a:stretch>
            <a:fillRect/>
          </a:stretch>
        </p:blipFill>
        <p:spPr>
          <a:xfrm>
            <a:off x="1210415" y="3047515"/>
            <a:ext cx="1068157" cy="762969"/>
          </a:xfrm>
          <a:prstGeom prst="rect">
            <a:avLst/>
          </a:prstGeom>
        </p:spPr>
      </p:pic>
      <p:cxnSp>
        <p:nvCxnSpPr>
          <p:cNvPr id="44" name="Conector recto de flecha 43">
            <a:extLst>
              <a:ext uri="{FF2B5EF4-FFF2-40B4-BE49-F238E27FC236}">
                <a16:creationId xmlns:a16="http://schemas.microsoft.com/office/drawing/2014/main" id="{2852DE63-B218-3C41-7180-529F736EE4D7}"/>
              </a:ext>
            </a:extLst>
          </p:cNvPr>
          <p:cNvCxnSpPr>
            <a:cxnSpLocks/>
          </p:cNvCxnSpPr>
          <p:nvPr/>
        </p:nvCxnSpPr>
        <p:spPr>
          <a:xfrm>
            <a:off x="2257651" y="2946066"/>
            <a:ext cx="631895" cy="0"/>
          </a:xfrm>
          <a:prstGeom prst="straightConnector1">
            <a:avLst/>
          </a:prstGeom>
          <a:ln w="3810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Conector recto de flecha 48">
            <a:extLst>
              <a:ext uri="{FF2B5EF4-FFF2-40B4-BE49-F238E27FC236}">
                <a16:creationId xmlns:a16="http://schemas.microsoft.com/office/drawing/2014/main" id="{169ED8DC-C140-E6D2-2A6D-0961474280D4}"/>
              </a:ext>
            </a:extLst>
          </p:cNvPr>
          <p:cNvCxnSpPr>
            <a:cxnSpLocks/>
          </p:cNvCxnSpPr>
          <p:nvPr/>
        </p:nvCxnSpPr>
        <p:spPr>
          <a:xfrm flipH="1">
            <a:off x="2257651" y="3942157"/>
            <a:ext cx="631895" cy="0"/>
          </a:xfrm>
          <a:prstGeom prst="straightConnector1">
            <a:avLst/>
          </a:prstGeom>
          <a:ln w="3810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Conector recto de flecha 51">
            <a:extLst>
              <a:ext uri="{FF2B5EF4-FFF2-40B4-BE49-F238E27FC236}">
                <a16:creationId xmlns:a16="http://schemas.microsoft.com/office/drawing/2014/main" id="{EEEC0020-FCFB-5E61-89C5-0CECD241144C}"/>
              </a:ext>
            </a:extLst>
          </p:cNvPr>
          <p:cNvCxnSpPr>
            <a:cxnSpLocks/>
          </p:cNvCxnSpPr>
          <p:nvPr/>
        </p:nvCxnSpPr>
        <p:spPr>
          <a:xfrm>
            <a:off x="4608821" y="2946066"/>
            <a:ext cx="455421" cy="0"/>
          </a:xfrm>
          <a:prstGeom prst="straightConnector1">
            <a:avLst/>
          </a:prstGeom>
          <a:ln w="3810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Conector recto de flecha 53">
            <a:extLst>
              <a:ext uri="{FF2B5EF4-FFF2-40B4-BE49-F238E27FC236}">
                <a16:creationId xmlns:a16="http://schemas.microsoft.com/office/drawing/2014/main" id="{6433CA52-EDC3-D6A3-AAAE-0832627D8AD3}"/>
              </a:ext>
            </a:extLst>
          </p:cNvPr>
          <p:cNvCxnSpPr>
            <a:cxnSpLocks/>
          </p:cNvCxnSpPr>
          <p:nvPr/>
        </p:nvCxnSpPr>
        <p:spPr>
          <a:xfrm>
            <a:off x="6766499" y="2946066"/>
            <a:ext cx="455421" cy="0"/>
          </a:xfrm>
          <a:prstGeom prst="straightConnector1">
            <a:avLst/>
          </a:prstGeom>
          <a:ln w="3810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Conector recto de flecha 54">
            <a:extLst>
              <a:ext uri="{FF2B5EF4-FFF2-40B4-BE49-F238E27FC236}">
                <a16:creationId xmlns:a16="http://schemas.microsoft.com/office/drawing/2014/main" id="{863CF3DE-B3A8-757D-06FC-E874038E4248}"/>
              </a:ext>
            </a:extLst>
          </p:cNvPr>
          <p:cNvCxnSpPr>
            <a:cxnSpLocks/>
          </p:cNvCxnSpPr>
          <p:nvPr/>
        </p:nvCxnSpPr>
        <p:spPr>
          <a:xfrm>
            <a:off x="8864771" y="2938270"/>
            <a:ext cx="645907" cy="7796"/>
          </a:xfrm>
          <a:prstGeom prst="straightConnector1">
            <a:avLst/>
          </a:prstGeom>
          <a:ln w="3810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9EEDA581-8ACD-9967-5D6C-B0EB6A893CEE}"/>
              </a:ext>
            </a:extLst>
          </p:cNvPr>
          <p:cNvCxnSpPr>
            <a:cxnSpLocks/>
          </p:cNvCxnSpPr>
          <p:nvPr/>
        </p:nvCxnSpPr>
        <p:spPr>
          <a:xfrm flipH="1">
            <a:off x="8824766" y="3942157"/>
            <a:ext cx="685912" cy="0"/>
          </a:xfrm>
          <a:prstGeom prst="straightConnector1">
            <a:avLst/>
          </a:prstGeom>
          <a:ln w="3810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Conector recto de flecha 61">
            <a:extLst>
              <a:ext uri="{FF2B5EF4-FFF2-40B4-BE49-F238E27FC236}">
                <a16:creationId xmlns:a16="http://schemas.microsoft.com/office/drawing/2014/main" id="{A8CDFF66-E6CF-06DF-811B-60A38D422737}"/>
              </a:ext>
            </a:extLst>
          </p:cNvPr>
          <p:cNvCxnSpPr>
            <a:cxnSpLocks/>
          </p:cNvCxnSpPr>
          <p:nvPr/>
        </p:nvCxnSpPr>
        <p:spPr>
          <a:xfrm flipH="1">
            <a:off x="6704085" y="3942157"/>
            <a:ext cx="462513" cy="0"/>
          </a:xfrm>
          <a:prstGeom prst="straightConnector1">
            <a:avLst/>
          </a:prstGeom>
          <a:ln w="3810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5" name="Conector recto de flecha 1024">
            <a:extLst>
              <a:ext uri="{FF2B5EF4-FFF2-40B4-BE49-F238E27FC236}">
                <a16:creationId xmlns:a16="http://schemas.microsoft.com/office/drawing/2014/main" id="{0EB01B2D-B239-4DF9-C962-DCFFC8DCFD51}"/>
              </a:ext>
            </a:extLst>
          </p:cNvPr>
          <p:cNvCxnSpPr>
            <a:cxnSpLocks/>
          </p:cNvCxnSpPr>
          <p:nvPr/>
        </p:nvCxnSpPr>
        <p:spPr>
          <a:xfrm flipH="1">
            <a:off x="4572564" y="3942157"/>
            <a:ext cx="462513" cy="0"/>
          </a:xfrm>
          <a:prstGeom prst="straightConnector1">
            <a:avLst/>
          </a:prstGeom>
          <a:ln w="3810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45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9"/>
                                        </p:tgtEl>
                                        <p:attrNameLst>
                                          <p:attrName>style.visibility</p:attrName>
                                        </p:attrNameLst>
                                      </p:cBhvr>
                                      <p:to>
                                        <p:strVal val="visible"/>
                                      </p:to>
                                    </p:set>
                                    <p:animEffect transition="in" filter="fade">
                                      <p:cBhvr>
                                        <p:cTn id="12" dur="500"/>
                                        <p:tgtEl>
                                          <p:spTgt spid="10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left)">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wipe(left)">
                                      <p:cBhvr>
                                        <p:cTn id="28" dur="500"/>
                                        <p:tgtEl>
                                          <p:spTgt spid="5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wipe(left)">
                                      <p:cBhvr>
                                        <p:cTn id="41" dur="500"/>
                                        <p:tgtEl>
                                          <p:spTgt spid="5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wipe(left)">
                                      <p:cBhvr>
                                        <p:cTn id="54" dur="500"/>
                                        <p:tgtEl>
                                          <p:spTgt spid="5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wipe(right)">
                                      <p:cBhvr>
                                        <p:cTn id="59" dur="5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nodeType="click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wipe(right)">
                                      <p:cBhvr>
                                        <p:cTn id="72" dur="500"/>
                                        <p:tgtEl>
                                          <p:spTgt spid="6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2" fill="hold" nodeType="clickEffect">
                                  <p:stCondLst>
                                    <p:cond delay="0"/>
                                  </p:stCondLst>
                                  <p:childTnLst>
                                    <p:set>
                                      <p:cBhvr>
                                        <p:cTn id="84" dur="1" fill="hold">
                                          <p:stCondLst>
                                            <p:cond delay="0"/>
                                          </p:stCondLst>
                                        </p:cTn>
                                        <p:tgtEl>
                                          <p:spTgt spid="1025"/>
                                        </p:tgtEl>
                                        <p:attrNameLst>
                                          <p:attrName>style.visibility</p:attrName>
                                        </p:attrNameLst>
                                      </p:cBhvr>
                                      <p:to>
                                        <p:strVal val="visible"/>
                                      </p:to>
                                    </p:set>
                                    <p:animEffect transition="in" filter="wipe(right)">
                                      <p:cBhvr>
                                        <p:cTn id="85" dur="500"/>
                                        <p:tgtEl>
                                          <p:spTgt spid="102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fade">
                                      <p:cBhvr>
                                        <p:cTn id="93" dur="500"/>
                                        <p:tgtEl>
                                          <p:spTgt spid="3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2" fill="hold" nodeType="click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wipe(right)">
                                      <p:cBhvr>
                                        <p:cTn id="9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animBg="1"/>
      <p:bldP spid="1027" grpId="0" animBg="1"/>
      <p:bldP spid="4" grpId="0" animBg="1"/>
      <p:bldP spid="5" grpId="0" animBg="1"/>
      <p:bldP spid="6" grpId="0" animBg="1"/>
      <p:bldP spid="15" grpId="0" animBg="1"/>
      <p:bldP spid="17" grpId="0" animBg="1"/>
      <p:bldP spid="27" grpId="0" animBg="1"/>
      <p:bldP spid="29" grpId="0"/>
      <p:bldP spid="30" grpId="0"/>
      <p:bldP spid="31" grpId="0"/>
      <p:bldP spid="34" grpId="0"/>
      <p:bldP spid="35"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3" name="Subtítulo 2">
            <a:extLst>
              <a:ext uri="{FF2B5EF4-FFF2-40B4-BE49-F238E27FC236}">
                <a16:creationId xmlns:a16="http://schemas.microsoft.com/office/drawing/2014/main" id="{EDDB0385-0544-C3E4-B5E5-86667323E4F1}"/>
              </a:ext>
            </a:extLst>
          </p:cNvPr>
          <p:cNvSpPr>
            <a:spLocks noGrp="1"/>
          </p:cNvSpPr>
          <p:nvPr>
            <p:ph type="subTitle" idx="1"/>
          </p:nvPr>
        </p:nvSpPr>
        <p:spPr/>
        <p:txBody>
          <a:bodyPr/>
          <a:lstStyle/>
          <a:p>
            <a:r>
              <a:rPr lang="es-ES" dirty="0"/>
              <a:t>Introducción</a:t>
            </a:r>
            <a:endParaRPr lang="es-419" dirty="0"/>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spTree>
    <p:extLst>
      <p:ext uri="{BB962C8B-B14F-4D97-AF65-F5344CB8AC3E}">
        <p14:creationId xmlns:p14="http://schemas.microsoft.com/office/powerpoint/2010/main" val="1859526251"/>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Personalizado 1">
      <a:majorFont>
        <a:latin typeface="Adobe Gothic Std B"/>
        <a:ea typeface=""/>
        <a:cs typeface=""/>
      </a:majorFont>
      <a:minorFont>
        <a:latin typeface="Adobe Gothic Std 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93A9F5C9D3D5944CB4ECC5F9D472673D" ma:contentTypeVersion="19" ma:contentTypeDescription="Crear nuevo documento." ma:contentTypeScope="" ma:versionID="6d0581db0cc74f256c306961059a72ab">
  <xsd:schema xmlns:xsd="http://www.w3.org/2001/XMLSchema" xmlns:xs="http://www.w3.org/2001/XMLSchema" xmlns:p="http://schemas.microsoft.com/office/2006/metadata/properties" xmlns:ns1="http://schemas.microsoft.com/sharepoint/v3" xmlns:ns2="9080061e-6b2b-4e70-8ca7-c0b47c0f5e87" xmlns:ns3="76b5f3e4-471b-43d8-b987-477a55fdf64e" targetNamespace="http://schemas.microsoft.com/office/2006/metadata/properties" ma:root="true" ma:fieldsID="98f195a5aeeb56c3cb0520c3ec4adf93" ns1:_="" ns2:_="" ns3:_="">
    <xsd:import namespace="http://schemas.microsoft.com/sharepoint/v3"/>
    <xsd:import namespace="9080061e-6b2b-4e70-8ca7-c0b47c0f5e87"/>
    <xsd:import namespace="76b5f3e4-471b-43d8-b987-477a55fdf64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CR" minOccurs="0"/>
                <xsd:element ref="ns1:_ip_UnifiedCompliancePolicyProperties" minOccurs="0"/>
                <xsd:element ref="ns1:_ip_UnifiedCompliancePolicyUIAction"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lcf76f155ced4ddcb4097134ff3c332f" minOccurs="0"/>
                <xsd:element ref="ns2:TaxCatchAll" minOccurs="0"/>
                <xsd:element ref="ns3:MediaServiceLocation"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Propiedades de la Directiva de cumplimiento unificado" ma:hidden="true" ma:internalName="_ip_UnifiedCompliancePolicyProperties">
      <xsd:simpleType>
        <xsd:restriction base="dms:Note"/>
      </xsd:simpleType>
    </xsd:element>
    <xsd:element name="_ip_UnifiedCompliancePolicyUIAction" ma:index="14"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80061e-6b2b-4e70-8ca7-c0b47c0f5e87"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element name="TaxCatchAll" ma:index="22" nillable="true" ma:displayName="Taxonomy Catch All Column" ma:hidden="true" ma:list="{1d6be2f2-73fe-40e7-b06f-0baae0943de6}" ma:internalName="TaxCatchAll" ma:showField="CatchAllData" ma:web="9080061e-6b2b-4e70-8ca7-c0b47c0f5e8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6b5f3e4-471b-43d8-b987-477a55fdf64e"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Etiquetas de imagen" ma:readOnly="false" ma:fieldId="{5cf76f15-5ced-4ddc-b409-7134ff3c332f}" ma:taxonomyMulti="true" ma:sspId="9362a1d3-2c9e-4223-8654-aecbf2f650cd"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LengthInSeconds" ma:index="24" nillable="true" ma:displayName="MediaLengthInSeconds" ma:hidden="true" ma:internalName="MediaLengthInSeconds" ma:readOnly="true">
      <xsd:simpleType>
        <xsd:restriction base="dms:Unknown"/>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080061e-6b2b-4e70-8ca7-c0b47c0f5e87" xsi:nil="true"/>
    <_ip_UnifiedCompliancePolicyProperties xmlns="http://schemas.microsoft.com/sharepoint/v3" xsi:nil="true"/>
    <lcf76f155ced4ddcb4097134ff3c332f xmlns="76b5f3e4-471b-43d8-b987-477a55fdf64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46FA67-F99A-4C50-B55F-7B1EC684060D}">
  <ds:schemaRefs>
    <ds:schemaRef ds:uri="http://schemas.microsoft.com/sharepoint/v3/contenttype/forms"/>
  </ds:schemaRefs>
</ds:datastoreItem>
</file>

<file path=customXml/itemProps2.xml><?xml version="1.0" encoding="utf-8"?>
<ds:datastoreItem xmlns:ds="http://schemas.openxmlformats.org/officeDocument/2006/customXml" ds:itemID="{5A9CF4EA-2D67-4602-9B75-1385B3854A31}">
  <ds:schemaRefs>
    <ds:schemaRef ds:uri="76b5f3e4-471b-43d8-b987-477a55fdf64e"/>
    <ds:schemaRef ds:uri="9080061e-6b2b-4e70-8ca7-c0b47c0f5e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7C2C156-6EF1-4C86-B2C5-65C8E3502F87}">
  <ds:schemaRefs>
    <ds:schemaRef ds:uri="76b5f3e4-471b-43d8-b987-477a55fdf64e"/>
    <ds:schemaRef ds:uri="9080061e-6b2b-4e70-8ca7-c0b47c0f5e87"/>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2111</TotalTime>
  <Words>1202</Words>
  <Application>Microsoft Office PowerPoint</Application>
  <PresentationFormat>Panorámica</PresentationFormat>
  <Paragraphs>73</Paragraphs>
  <Slides>4</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Adobe Gothic Std B</vt:lpstr>
      <vt:lpstr>Arial</vt:lpstr>
      <vt:lpstr>Calibri</vt:lpstr>
      <vt:lpstr>Courier New</vt:lpstr>
      <vt:lpstr>Söhne</vt:lpstr>
      <vt:lpstr>Office Theme</vt:lpstr>
      <vt:lpstr>Arquitectura MEAN stack</vt:lpstr>
      <vt:lpstr>Arquitectura MEAN Stack</vt:lpstr>
      <vt:lpstr>Arquitectura MEAN Stack</vt:lpstr>
      <vt:lpstr>Arquitectura MEAN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Fauzy Lukman</dc:creator>
  <cp:lastModifiedBy>Isai Fararoni Ramírez</cp:lastModifiedBy>
  <cp:revision>216</cp:revision>
  <dcterms:created xsi:type="dcterms:W3CDTF">2017-06-08T09:33:15Z</dcterms:created>
  <dcterms:modified xsi:type="dcterms:W3CDTF">2023-10-01T17:11:11Z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0x01010093A9F5C9D3D5944CB4ECC5F9D472673D</vt:lpwstr>
  </property>
  <property fmtid="{D5CDD505-2E9C-101B-9397-08002B2CF9AE}" pid="3" name="MediaServiceImageTags">
    <vt:lpwstr/>
  </property>
</Properties>
</file>