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sldIdLst>
    <p:sldId id="272" r:id="rId5"/>
    <p:sldId id="276" r:id="rId6"/>
    <p:sldId id="289" r:id="rId7"/>
    <p:sldId id="278" r:id="rId8"/>
    <p:sldId id="279" r:id="rId9"/>
    <p:sldId id="280" r:id="rId10"/>
    <p:sldId id="281" r:id="rId11"/>
    <p:sldId id="282" r:id="rId12"/>
    <p:sldId id="283" r:id="rId13"/>
    <p:sldId id="290" r:id="rId14"/>
    <p:sldId id="284" r:id="rId15"/>
    <p:sldId id="285" r:id="rId16"/>
    <p:sldId id="286" r:id="rId17"/>
    <p:sldId id="287" r:id="rId18"/>
    <p:sldId id="288" r:id="rId19"/>
    <p:sldId id="291" r:id="rId20"/>
    <p:sldId id="292" r:id="rId21"/>
    <p:sldId id="293" r:id="rId22"/>
    <p:sldId id="294" r:id="rId23"/>
    <p:sldId id="295" r:id="rId24"/>
    <p:sldId id="296" r:id="rId25"/>
    <p:sldId id="297" r:id="rId26"/>
    <p:sldId id="298"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7" r:id="rId42"/>
    <p:sldId id="320" r:id="rId43"/>
    <p:sldId id="315" r:id="rId44"/>
    <p:sldId id="321" r:id="rId45"/>
    <p:sldId id="323" r:id="rId46"/>
    <p:sldId id="324" r:id="rId47"/>
    <p:sldId id="319" r:id="rId48"/>
    <p:sldId id="325" r:id="rId49"/>
    <p:sldId id="326" r:id="rId50"/>
    <p:sldId id="328" r:id="rId51"/>
    <p:sldId id="329" r:id="rId52"/>
    <p:sldId id="33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a:srgbClr val="1485CB"/>
    <a:srgbClr val="F7FFFF"/>
    <a:srgbClr val="AA286F"/>
    <a:srgbClr val="F0F5D0"/>
    <a:srgbClr val="262A4B"/>
    <a:srgbClr val="FFF3CD"/>
    <a:srgbClr val="DCDCDC"/>
    <a:srgbClr val="509446"/>
    <a:srgbClr val="C3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00" autoAdjust="0"/>
  </p:normalViewPr>
  <p:slideViewPr>
    <p:cSldViewPr snapToGrid="0">
      <p:cViewPr>
        <p:scale>
          <a:sx n="66" d="100"/>
          <a:sy n="66" d="100"/>
        </p:scale>
        <p:origin x="79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rd.google.com/faq#codin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JavaScript en el Servidor: Node.js permite a los desarrolladores utilizar JavaScript tanto en el lado del cliente como en el lado del servidor, lo que unifica el desarrollo web y facilita la transición de datos y lógica entre el cliente y el servidor.</a:t>
            </a:r>
          </a:p>
          <a:p>
            <a:endParaRPr lang="es-419" dirty="0"/>
          </a:p>
          <a:p>
            <a:r>
              <a:rPr lang="es-419" dirty="0"/>
              <a:t>Asincronía: Node.js se basa en un modelo de E/S no bloqueante y asincrónico. Esto significa que puede manejar múltiples operaciones de entrada/salida simultáneamente sin bloquear el hilo de ejecución. Esta característica es especialmente útil para aplicaciones web en tiempo real y altamente interactivas.</a:t>
            </a:r>
          </a:p>
          <a:p>
            <a:endParaRPr lang="es-419" dirty="0"/>
          </a:p>
          <a:p>
            <a:r>
              <a:rPr lang="es-419" dirty="0" err="1"/>
              <a:t>Event-Driven</a:t>
            </a:r>
            <a:r>
              <a:rPr lang="es-419" dirty="0"/>
              <a:t>: Node.js utiliza un modelo de programación basado en eventos. Las acciones del sistema, como la recepción de una solicitud HTTP, son eventos a los que se pueden asociar funciones de </a:t>
            </a:r>
            <a:r>
              <a:rPr lang="es-419" dirty="0" err="1"/>
              <a:t>callback</a:t>
            </a:r>
            <a:r>
              <a:rPr lang="es-419" dirty="0"/>
              <a:t>. Cuando ocurre un evento, se ejecuta el </a:t>
            </a:r>
            <a:r>
              <a:rPr lang="es-419" dirty="0" err="1"/>
              <a:t>callback</a:t>
            </a:r>
            <a:r>
              <a:rPr lang="es-419" dirty="0"/>
              <a:t> correspondiente.</a:t>
            </a:r>
          </a:p>
          <a:p>
            <a:endParaRPr lang="es-419" dirty="0"/>
          </a:p>
          <a:p>
            <a:r>
              <a:rPr lang="es-419" dirty="0"/>
              <a:t>Amplia Comunidad y Paquetes: Node.js tiene una gran comunidad de desarrolladores y una amplia gama de paquetes y módulos disponibles a través del sistema de gestión de paquetes </a:t>
            </a:r>
            <a:r>
              <a:rPr lang="es-419" dirty="0" err="1"/>
              <a:t>npm</a:t>
            </a:r>
            <a:r>
              <a:rPr lang="es-419" dirty="0"/>
              <a:t> (</a:t>
            </a:r>
            <a:r>
              <a:rPr lang="es-419" dirty="0" err="1"/>
              <a:t>Node</a:t>
            </a:r>
            <a:r>
              <a:rPr lang="es-419" dirty="0"/>
              <a:t> </a:t>
            </a:r>
            <a:r>
              <a:rPr lang="es-419" dirty="0" err="1"/>
              <a:t>Package</a:t>
            </a:r>
            <a:r>
              <a:rPr lang="es-419" dirty="0"/>
              <a:t> Manager). Esto facilita la integración de bibliotecas y herramientas en las aplicaciones Node.js.</a:t>
            </a:r>
          </a:p>
          <a:p>
            <a:endParaRPr lang="es-419" dirty="0"/>
          </a:p>
          <a:p>
            <a:r>
              <a:rPr lang="es-419" dirty="0"/>
              <a:t>Desarrollo Rápido: Node.js permite un desarrollo rápido de aplicaciones gracias a su naturaleza no bloqueante y al uso de JavaScript en ambos lados del desarrollo. Esto facilita la creación de aplicaciones escalables y eficientes en términos de recursos.</a:t>
            </a:r>
          </a:p>
          <a:p>
            <a:endParaRPr lang="es-419" dirty="0"/>
          </a:p>
          <a:p>
            <a:r>
              <a:rPr lang="es-419" dirty="0"/>
              <a:t>Escalabilidad: Node.js es altamente escalable y puede manejar un gran número de conexiones simultáneas con eficiencia. Es ideal para aplicaciones en tiempo real y otras aplicaciones web que requieren una alta concurrencia.</a:t>
            </a:r>
          </a:p>
          <a:p>
            <a:endParaRPr lang="es-419" dirty="0"/>
          </a:p>
          <a:p>
            <a:r>
              <a:rPr lang="es-419" dirty="0"/>
              <a:t>Aplicaciones en Tiempo Real: Node.js es ampliamente utilizado para el desarrollo de aplicaciones en tiempo real, como chats, juegos multijugador, aplicaciones de colaboración en línea y otras aplicaciones que requieren actualizaciones en tiempo real para los usuarios.</a:t>
            </a:r>
          </a:p>
        </p:txBody>
      </p:sp>
      <p:sp>
        <p:nvSpPr>
          <p:cNvPr id="4" name="Marcador de número de diapositiva 3"/>
          <p:cNvSpPr>
            <a:spLocks noGrp="1"/>
          </p:cNvSpPr>
          <p:nvPr>
            <p:ph type="sldNum" sz="quarter" idx="5"/>
          </p:nvPr>
        </p:nvSpPr>
        <p:spPr/>
        <p:txBody>
          <a:bodyPr/>
          <a:lstStyle/>
          <a:p>
            <a:fld id="{11D62295-C31D-4FF8-8426-D07586DC7C66}" type="slidenum">
              <a:rPr lang="en-US" smtClean="0"/>
              <a:t>2</a:t>
            </a:fld>
            <a:endParaRPr lang="en-US"/>
          </a:p>
        </p:txBody>
      </p:sp>
    </p:spTree>
    <p:extLst>
      <p:ext uri="{BB962C8B-B14F-4D97-AF65-F5344CB8AC3E}">
        <p14:creationId xmlns:p14="http://schemas.microsoft.com/office/powerpoint/2010/main" val="1072087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419" b="1" i="0" dirty="0">
                <a:solidFill>
                  <a:srgbClr val="1F1F1F"/>
                </a:solidFill>
                <a:effectLst/>
                <a:latin typeface="Google Sans"/>
              </a:rPr>
              <a:t>La anatomía de un módulo Node.js es la siguiente:</a:t>
            </a:r>
          </a:p>
          <a:p>
            <a:pPr algn="l"/>
            <a:endParaRPr lang="es-419" b="0" i="0" dirty="0">
              <a:solidFill>
                <a:srgbClr val="1F1F1F"/>
              </a:solidFill>
              <a:effectLst/>
              <a:latin typeface="Google Sans"/>
            </a:endParaRPr>
          </a:p>
          <a:p>
            <a:pPr algn="l">
              <a:buFont typeface="Arial" panose="020B0604020202020204" pitchFamily="34" charset="0"/>
              <a:buChar char="•"/>
            </a:pPr>
            <a:r>
              <a:rPr lang="es-419" b="0" i="0" dirty="0">
                <a:solidFill>
                  <a:srgbClr val="1F1F1F"/>
                </a:solidFill>
                <a:effectLst/>
                <a:latin typeface="Google Sans"/>
              </a:rPr>
              <a:t>Módulo: un módulo es un archivo JavaScript que se puede cargar y utilizar en otro código JavaScript.</a:t>
            </a:r>
          </a:p>
          <a:p>
            <a:pPr algn="l">
              <a:buFont typeface="Arial" panose="020B0604020202020204" pitchFamily="34" charset="0"/>
              <a:buChar char="•"/>
            </a:pPr>
            <a:r>
              <a:rPr lang="es-419" b="0" i="0" dirty="0">
                <a:solidFill>
                  <a:srgbClr val="1F1F1F"/>
                </a:solidFill>
                <a:effectLst/>
                <a:latin typeface="Google Sans"/>
              </a:rPr>
              <a:t>Exportaciones: las exportaciones son las funciones, variables y clases que un módulo hace disponibles para su uso por otros módulos.</a:t>
            </a:r>
          </a:p>
          <a:p>
            <a:pPr algn="l">
              <a:buFont typeface="Arial" panose="020B0604020202020204" pitchFamily="34" charset="0"/>
              <a:buChar char="•"/>
            </a:pPr>
            <a:r>
              <a:rPr lang="es-419" b="0" i="0" dirty="0">
                <a:solidFill>
                  <a:srgbClr val="1F1F1F"/>
                </a:solidFill>
                <a:effectLst/>
                <a:latin typeface="Google Sans"/>
              </a:rPr>
              <a:t>Importaciones: las importaciones son las funciones, variables y clases que un módulo utiliza de otros módulos.</a:t>
            </a:r>
          </a:p>
          <a:p>
            <a:pPr algn="l"/>
            <a:endParaRPr lang="es-419" b="0" i="0" dirty="0">
              <a:solidFill>
                <a:srgbClr val="1F1F1F"/>
              </a:solidFill>
              <a:effectLst/>
              <a:latin typeface="Google Sans"/>
            </a:endParaRPr>
          </a:p>
          <a:p>
            <a:pPr algn="l"/>
            <a:r>
              <a:rPr lang="es-419" b="1" i="0" dirty="0">
                <a:solidFill>
                  <a:srgbClr val="1F1F1F"/>
                </a:solidFill>
                <a:effectLst/>
                <a:latin typeface="Google Sans"/>
              </a:rPr>
              <a:t>Estructura de un módulo Node.js</a:t>
            </a:r>
          </a:p>
          <a:p>
            <a:pPr algn="l"/>
            <a:r>
              <a:rPr lang="es-419" b="0" i="0" dirty="0">
                <a:solidFill>
                  <a:srgbClr val="1F1F1F"/>
                </a:solidFill>
                <a:effectLst/>
                <a:latin typeface="Google Sans"/>
              </a:rPr>
              <a:t>Un módulo Node.js es un archivo JavaScript con la extensión .</a:t>
            </a:r>
            <a:r>
              <a:rPr lang="es-419" b="0" i="0" dirty="0" err="1">
                <a:solidFill>
                  <a:srgbClr val="1F1F1F"/>
                </a:solidFill>
                <a:effectLst/>
                <a:latin typeface="Google Sans"/>
              </a:rPr>
              <a:t>js</a:t>
            </a:r>
            <a:r>
              <a:rPr lang="es-419" b="0" i="0" dirty="0">
                <a:solidFill>
                  <a:srgbClr val="1F1F1F"/>
                </a:solidFill>
                <a:effectLst/>
                <a:latin typeface="Google Sans"/>
              </a:rPr>
              <a:t>. El módulo puede contener cualquier código JavaScript, pero debe tener una función de exportación que define las exportaciones del módulo.</a:t>
            </a:r>
          </a:p>
          <a:p>
            <a:pPr algn="l"/>
            <a:r>
              <a:rPr lang="es-419" b="0" i="0" dirty="0">
                <a:solidFill>
                  <a:srgbClr val="1F1F1F"/>
                </a:solidFill>
                <a:effectLst/>
                <a:latin typeface="Google Sans"/>
              </a:rPr>
              <a:t>La función de exportación suele tener el nombre </a:t>
            </a:r>
            <a:r>
              <a:rPr lang="es-419" b="0" i="0" dirty="0" err="1">
                <a:solidFill>
                  <a:srgbClr val="1F1F1F"/>
                </a:solidFill>
                <a:effectLst/>
                <a:latin typeface="Google Sans"/>
              </a:rPr>
              <a:t>exports</a:t>
            </a:r>
            <a:r>
              <a:rPr lang="es-419" b="0" i="0" dirty="0">
                <a:solidFill>
                  <a:srgbClr val="1F1F1F"/>
                </a:solidFill>
                <a:effectLst/>
                <a:latin typeface="Google Sans"/>
              </a:rPr>
              <a:t>. La función de exportación puede devolver una función, una variable o una clase.</a:t>
            </a:r>
          </a:p>
          <a:p>
            <a:pPr algn="l"/>
            <a:endParaRPr lang="es-419" b="0" i="0" dirty="0">
              <a:solidFill>
                <a:srgbClr val="1F1F1F"/>
              </a:solidFill>
              <a:effectLst/>
              <a:latin typeface="Google Sans"/>
            </a:endParaRPr>
          </a:p>
          <a:p>
            <a:pPr algn="l"/>
            <a:r>
              <a:rPr lang="es-419" b="0" i="0" dirty="0">
                <a:solidFill>
                  <a:srgbClr val="1F1F1F"/>
                </a:solidFill>
                <a:effectLst/>
                <a:latin typeface="Google Sans"/>
              </a:rPr>
              <a:t>Ejemplo de un módulo Node.js</a:t>
            </a:r>
          </a:p>
          <a:p>
            <a:pPr algn="l"/>
            <a:r>
              <a:rPr lang="es-419" b="0" i="0" dirty="0">
                <a:solidFill>
                  <a:srgbClr val="1F1F1F"/>
                </a:solidFill>
                <a:effectLst/>
                <a:latin typeface="Google Sans"/>
              </a:rPr>
              <a:t>El siguiente es un ejemplo de un módulo Node.js:</a:t>
            </a:r>
          </a:p>
          <a:p>
            <a:pPr algn="l"/>
            <a:endParaRPr lang="es-419" b="0" i="0" dirty="0">
              <a:solidFill>
                <a:srgbClr val="1F1F1F"/>
              </a:solidFill>
              <a:effectLst/>
              <a:latin typeface="Google Sans"/>
            </a:endParaRPr>
          </a:p>
          <a:p>
            <a:r>
              <a:rPr lang="es-419" b="0" dirty="0">
                <a:effectLst/>
                <a:latin typeface="Google Sans"/>
              </a:rPr>
              <a:t>JavaScript</a:t>
            </a:r>
          </a:p>
          <a:p>
            <a:r>
              <a:rPr lang="es-419" dirty="0">
                <a:effectLst/>
              </a:rPr>
              <a:t>// Ejemplo de un módulo Node.js</a:t>
            </a:r>
            <a:r>
              <a:rPr lang="es-419" dirty="0"/>
              <a:t> </a:t>
            </a:r>
            <a:r>
              <a:rPr lang="es-419" dirty="0" err="1">
                <a:effectLst/>
              </a:rPr>
              <a:t>function</a:t>
            </a:r>
            <a:r>
              <a:rPr lang="es-419" dirty="0"/>
              <a:t> </a:t>
            </a:r>
            <a:r>
              <a:rPr lang="es-419" dirty="0">
                <a:effectLst/>
              </a:rPr>
              <a:t>sumar</a:t>
            </a:r>
            <a:r>
              <a:rPr lang="es-419" dirty="0"/>
              <a:t>(a, b) { </a:t>
            </a:r>
            <a:r>
              <a:rPr lang="es-419" dirty="0" err="1">
                <a:effectLst/>
              </a:rPr>
              <a:t>return</a:t>
            </a:r>
            <a:r>
              <a:rPr lang="es-419" dirty="0"/>
              <a:t> a + b; } </a:t>
            </a:r>
            <a:r>
              <a:rPr lang="es-419" dirty="0" err="1">
                <a:effectLst/>
              </a:rPr>
              <a:t>module</a:t>
            </a:r>
            <a:r>
              <a:rPr lang="es-419" dirty="0" err="1"/>
              <a:t>.exports</a:t>
            </a:r>
            <a:r>
              <a:rPr lang="es-419" dirty="0"/>
              <a:t> = sumar; </a:t>
            </a:r>
            <a:endParaRPr lang="es-419" b="0" dirty="0">
              <a:effectLst/>
              <a:latin typeface="Google Sans"/>
            </a:endParaRPr>
          </a:p>
          <a:p>
            <a:pPr algn="l"/>
            <a:r>
              <a:rPr lang="es-419" b="0" i="0" dirty="0">
                <a:solidFill>
                  <a:srgbClr val="1F1F1F"/>
                </a:solidFill>
                <a:effectLst/>
                <a:latin typeface="Google Sans"/>
              </a:rPr>
              <a:t>Este módulo define una función llamada sumar() que suma dos números. La función sumar() se exporta del módulo utilizando la función </a:t>
            </a:r>
            <a:r>
              <a:rPr lang="es-419" b="0" i="0" dirty="0" err="1">
                <a:solidFill>
                  <a:srgbClr val="1F1F1F"/>
                </a:solidFill>
                <a:effectLst/>
                <a:latin typeface="Google Sans"/>
              </a:rPr>
              <a:t>module.exports</a:t>
            </a:r>
            <a:r>
              <a:rPr lang="es-419" b="0" i="0" dirty="0">
                <a:solidFill>
                  <a:srgbClr val="1F1F1F"/>
                </a:solidFill>
                <a:effectLst/>
                <a:latin typeface="Google Sans"/>
              </a:rPr>
              <a:t>.</a:t>
            </a:r>
          </a:p>
          <a:p>
            <a:pPr algn="l"/>
            <a:endParaRPr lang="es-419" b="0" i="0" dirty="0">
              <a:solidFill>
                <a:srgbClr val="1F1F1F"/>
              </a:solidFill>
              <a:effectLst/>
              <a:latin typeface="Google Sans"/>
            </a:endParaRPr>
          </a:p>
          <a:p>
            <a:pPr algn="l"/>
            <a:r>
              <a:rPr lang="es-419" b="0" i="0" dirty="0">
                <a:solidFill>
                  <a:srgbClr val="1F1F1F"/>
                </a:solidFill>
                <a:effectLst/>
                <a:latin typeface="Google Sans"/>
              </a:rPr>
              <a:t>Exportaciones</a:t>
            </a:r>
          </a:p>
          <a:p>
            <a:pPr algn="l"/>
            <a:r>
              <a:rPr lang="es-419" b="0" i="0" dirty="0">
                <a:solidFill>
                  <a:srgbClr val="1F1F1F"/>
                </a:solidFill>
                <a:effectLst/>
                <a:latin typeface="Google Sans"/>
              </a:rPr>
              <a:t>Las exportaciones de un módulo son las funciones, variables y clases que el módulo hace disponibles para su uso por otros módulos.</a:t>
            </a:r>
          </a:p>
          <a:p>
            <a:pPr algn="l"/>
            <a:endParaRPr lang="es-419" b="0" i="0" dirty="0">
              <a:solidFill>
                <a:srgbClr val="1F1F1F"/>
              </a:solidFill>
              <a:effectLst/>
              <a:latin typeface="Google Sans"/>
            </a:endParaRPr>
          </a:p>
          <a:p>
            <a:pPr algn="l"/>
            <a:r>
              <a:rPr lang="es-419" b="0" i="0" dirty="0">
                <a:solidFill>
                  <a:srgbClr val="1F1F1F"/>
                </a:solidFill>
                <a:effectLst/>
                <a:latin typeface="Google Sans"/>
              </a:rPr>
              <a:t>Las exportaciones pueden ser definidas de varias maneras:</a:t>
            </a:r>
          </a:p>
          <a:p>
            <a:pPr algn="l">
              <a:buFont typeface="Arial" panose="020B0604020202020204" pitchFamily="34" charset="0"/>
              <a:buChar char="•"/>
            </a:pPr>
            <a:r>
              <a:rPr lang="es-419" b="0" i="0" dirty="0">
                <a:solidFill>
                  <a:srgbClr val="1F1F1F"/>
                </a:solidFill>
                <a:effectLst/>
                <a:latin typeface="Google Sans"/>
              </a:rPr>
              <a:t>Función de exportación: una función de exportación es una función que se define en el módulo y se exporta utilizando la función </a:t>
            </a:r>
            <a:r>
              <a:rPr lang="es-419" b="0" i="0" dirty="0" err="1">
                <a:solidFill>
                  <a:srgbClr val="1F1F1F"/>
                </a:solidFill>
                <a:effectLst/>
                <a:latin typeface="Google Sans"/>
              </a:rPr>
              <a:t>module.exports</a:t>
            </a:r>
            <a:r>
              <a:rPr lang="es-419" b="0" i="0" dirty="0">
                <a:solidFill>
                  <a:srgbClr val="1F1F1F"/>
                </a:solidFill>
                <a:effectLst/>
                <a:latin typeface="Google Sans"/>
              </a:rPr>
              <a:t>.</a:t>
            </a:r>
          </a:p>
          <a:p>
            <a:pPr algn="l">
              <a:buFont typeface="Arial" panose="020B0604020202020204" pitchFamily="34" charset="0"/>
              <a:buChar char="•"/>
            </a:pPr>
            <a:r>
              <a:rPr lang="es-419" b="0" i="0" dirty="0">
                <a:solidFill>
                  <a:srgbClr val="1F1F1F"/>
                </a:solidFill>
                <a:effectLst/>
                <a:latin typeface="Google Sans"/>
              </a:rPr>
              <a:t>Variable de exportación: una variable de exportación es una variable que se define en el módulo y se exporta utilizando la función </a:t>
            </a:r>
            <a:r>
              <a:rPr lang="es-419" b="0" i="0" dirty="0" err="1">
                <a:solidFill>
                  <a:srgbClr val="1F1F1F"/>
                </a:solidFill>
                <a:effectLst/>
                <a:latin typeface="Google Sans"/>
              </a:rPr>
              <a:t>module.exports</a:t>
            </a:r>
            <a:r>
              <a:rPr lang="es-419" b="0" i="0" dirty="0">
                <a:solidFill>
                  <a:srgbClr val="1F1F1F"/>
                </a:solidFill>
                <a:effectLst/>
                <a:latin typeface="Google Sans"/>
              </a:rPr>
              <a:t>.</a:t>
            </a:r>
          </a:p>
          <a:p>
            <a:pPr algn="l">
              <a:buFont typeface="Arial" panose="020B0604020202020204" pitchFamily="34" charset="0"/>
              <a:buChar char="•"/>
            </a:pPr>
            <a:r>
              <a:rPr lang="es-419" b="0" i="0" dirty="0">
                <a:solidFill>
                  <a:srgbClr val="1F1F1F"/>
                </a:solidFill>
                <a:effectLst/>
                <a:latin typeface="Google Sans"/>
              </a:rPr>
              <a:t>Clase de exportación: una clase de exportación es una clase que se define en el módulo y se exporta utilizando la función </a:t>
            </a:r>
            <a:r>
              <a:rPr lang="es-419" b="0" i="0" dirty="0" err="1">
                <a:solidFill>
                  <a:srgbClr val="1F1F1F"/>
                </a:solidFill>
                <a:effectLst/>
                <a:latin typeface="Google Sans"/>
              </a:rPr>
              <a:t>module.exports</a:t>
            </a:r>
            <a:r>
              <a:rPr lang="es-419" b="0" i="0" dirty="0">
                <a:solidFill>
                  <a:srgbClr val="1F1F1F"/>
                </a:solidFill>
                <a:effectLst/>
                <a:latin typeface="Google Sans"/>
              </a:rPr>
              <a:t>.</a:t>
            </a:r>
          </a:p>
          <a:p>
            <a:pPr algn="l">
              <a:buFont typeface="Arial" panose="020B0604020202020204" pitchFamily="34" charset="0"/>
              <a:buChar char="•"/>
            </a:pPr>
            <a:endParaRPr lang="es-419" b="0" i="0" dirty="0">
              <a:solidFill>
                <a:srgbClr val="1F1F1F"/>
              </a:solidFill>
              <a:effectLst/>
              <a:latin typeface="Google Sans"/>
            </a:endParaRPr>
          </a:p>
          <a:p>
            <a:pPr algn="l">
              <a:buFont typeface="Arial" panose="020B0604020202020204" pitchFamily="34" charset="0"/>
              <a:buChar char="•"/>
            </a:pPr>
            <a:endParaRPr lang="es-419" b="0" i="0" dirty="0">
              <a:solidFill>
                <a:srgbClr val="1F1F1F"/>
              </a:solidFill>
              <a:effectLst/>
              <a:latin typeface="Google Sans"/>
            </a:endParaRPr>
          </a:p>
          <a:p>
            <a:pPr algn="l"/>
            <a:r>
              <a:rPr lang="es-419" b="1" i="0" dirty="0">
                <a:solidFill>
                  <a:srgbClr val="1F1F1F"/>
                </a:solidFill>
                <a:effectLst/>
                <a:latin typeface="Google Sans"/>
              </a:rPr>
              <a:t>Importaciones</a:t>
            </a:r>
          </a:p>
          <a:p>
            <a:pPr algn="l"/>
            <a:r>
              <a:rPr lang="es-419" b="0" i="0" dirty="0">
                <a:solidFill>
                  <a:srgbClr val="1F1F1F"/>
                </a:solidFill>
                <a:effectLst/>
                <a:latin typeface="Google Sans"/>
              </a:rPr>
              <a:t>Las importaciones son las funciones, variables y clases que un módulo utiliza de otros módulos.</a:t>
            </a:r>
          </a:p>
          <a:p>
            <a:pPr algn="l"/>
            <a:r>
              <a:rPr lang="es-419" b="0" i="0" dirty="0">
                <a:solidFill>
                  <a:srgbClr val="1F1F1F"/>
                </a:solidFill>
                <a:effectLst/>
                <a:latin typeface="Google Sans"/>
              </a:rPr>
              <a:t>Las importaciones pueden ser definidas de varias maneras:</a:t>
            </a:r>
          </a:p>
          <a:p>
            <a:pPr algn="l">
              <a:buFont typeface="Arial" panose="020B0604020202020204" pitchFamily="34" charset="0"/>
              <a:buChar char="•"/>
            </a:pPr>
            <a:r>
              <a:rPr lang="es-419" b="1" i="0" dirty="0">
                <a:solidFill>
                  <a:srgbClr val="1F1F1F"/>
                </a:solidFill>
                <a:effectLst/>
                <a:latin typeface="Google Sans"/>
              </a:rPr>
              <a:t>Importación de función: </a:t>
            </a:r>
            <a:r>
              <a:rPr lang="es-419" b="0" i="0" dirty="0">
                <a:solidFill>
                  <a:srgbClr val="1F1F1F"/>
                </a:solidFill>
                <a:effectLst/>
                <a:latin typeface="Google Sans"/>
              </a:rPr>
              <a:t>una importación de función importa una función de otro módulo.</a:t>
            </a:r>
          </a:p>
          <a:p>
            <a:pPr algn="l">
              <a:buFont typeface="Arial" panose="020B0604020202020204" pitchFamily="34" charset="0"/>
              <a:buChar char="•"/>
            </a:pPr>
            <a:r>
              <a:rPr lang="es-419" b="1" i="0" dirty="0">
                <a:solidFill>
                  <a:srgbClr val="1F1F1F"/>
                </a:solidFill>
                <a:effectLst/>
                <a:latin typeface="Google Sans"/>
              </a:rPr>
              <a:t>Importación de variable: </a:t>
            </a:r>
            <a:r>
              <a:rPr lang="es-419" b="0" i="0" dirty="0">
                <a:solidFill>
                  <a:srgbClr val="1F1F1F"/>
                </a:solidFill>
                <a:effectLst/>
                <a:latin typeface="Google Sans"/>
              </a:rPr>
              <a:t>una importación de variable importa una variable de otro módulo.</a:t>
            </a:r>
          </a:p>
          <a:p>
            <a:pPr algn="l">
              <a:buFont typeface="Arial" panose="020B0604020202020204" pitchFamily="34" charset="0"/>
              <a:buChar char="•"/>
            </a:pPr>
            <a:r>
              <a:rPr lang="es-419" b="1" i="0" dirty="0">
                <a:solidFill>
                  <a:srgbClr val="1F1F1F"/>
                </a:solidFill>
                <a:effectLst/>
                <a:latin typeface="Google Sans"/>
              </a:rPr>
              <a:t>Importación de clase: </a:t>
            </a:r>
            <a:r>
              <a:rPr lang="es-419" b="0" i="0" dirty="0">
                <a:solidFill>
                  <a:srgbClr val="1F1F1F"/>
                </a:solidFill>
                <a:effectLst/>
                <a:latin typeface="Google Sans"/>
              </a:rPr>
              <a:t>una importación de clase importa una clase de otro módulo.</a:t>
            </a:r>
          </a:p>
          <a:p>
            <a:pPr algn="l">
              <a:buFont typeface="Arial" panose="020B0604020202020204" pitchFamily="34" charset="0"/>
              <a:buChar char="•"/>
            </a:pPr>
            <a:endParaRPr lang="es-419" b="0" i="0" dirty="0">
              <a:solidFill>
                <a:srgbClr val="1F1F1F"/>
              </a:solidFill>
              <a:effectLst/>
              <a:latin typeface="Google Sans"/>
            </a:endParaRPr>
          </a:p>
          <a:p>
            <a:pPr algn="l">
              <a:buFont typeface="Arial" panose="020B0604020202020204" pitchFamily="34" charset="0"/>
              <a:buChar char="•"/>
            </a:pPr>
            <a:endParaRPr lang="es-419" b="0" i="0" dirty="0">
              <a:solidFill>
                <a:srgbClr val="1F1F1F"/>
              </a:solidFill>
              <a:effectLst/>
              <a:latin typeface="Google Sans"/>
            </a:endParaRPr>
          </a:p>
          <a:p>
            <a:pPr algn="l"/>
            <a:r>
              <a:rPr lang="es-419" b="0" i="0" dirty="0">
                <a:solidFill>
                  <a:srgbClr val="1F1F1F"/>
                </a:solidFill>
                <a:effectLst/>
                <a:latin typeface="Google Sans"/>
              </a:rPr>
              <a:t>Ejemplo de importación</a:t>
            </a:r>
          </a:p>
          <a:p>
            <a:pPr algn="l"/>
            <a:r>
              <a:rPr lang="es-419" b="0" i="0" dirty="0">
                <a:solidFill>
                  <a:srgbClr val="1F1F1F"/>
                </a:solidFill>
                <a:effectLst/>
                <a:latin typeface="Google Sans"/>
              </a:rPr>
              <a:t>El siguiente es un ejemplo de importación de función:</a:t>
            </a:r>
          </a:p>
          <a:p>
            <a:pPr algn="l"/>
            <a:endParaRPr lang="es-419" b="0" i="0" dirty="0">
              <a:solidFill>
                <a:srgbClr val="1F1F1F"/>
              </a:solidFill>
              <a:effectLst/>
              <a:latin typeface="Google Sans"/>
            </a:endParaRPr>
          </a:p>
          <a:p>
            <a:r>
              <a:rPr lang="es-419" b="0" dirty="0">
                <a:effectLst/>
                <a:latin typeface="Google Sans"/>
              </a:rPr>
              <a:t>JavaScript</a:t>
            </a:r>
          </a:p>
          <a:p>
            <a:r>
              <a:rPr lang="es-419" dirty="0">
                <a:effectLst/>
              </a:rPr>
              <a:t>// Ejemplo de importación de función</a:t>
            </a:r>
            <a:r>
              <a:rPr lang="es-419" dirty="0"/>
              <a:t> </a:t>
            </a:r>
          </a:p>
          <a:p>
            <a:r>
              <a:rPr lang="es-419" dirty="0" err="1">
                <a:effectLst/>
              </a:rPr>
              <a:t>const</a:t>
            </a:r>
            <a:r>
              <a:rPr lang="es-419" dirty="0"/>
              <a:t> sumar = </a:t>
            </a:r>
            <a:r>
              <a:rPr lang="es-419" dirty="0" err="1">
                <a:effectLst/>
              </a:rPr>
              <a:t>require</a:t>
            </a:r>
            <a:r>
              <a:rPr lang="es-419" dirty="0"/>
              <a:t>(</a:t>
            </a:r>
            <a:r>
              <a:rPr lang="es-419" dirty="0">
                <a:effectLst/>
              </a:rPr>
              <a:t>'./sumar'</a:t>
            </a:r>
            <a:r>
              <a:rPr lang="es-419" dirty="0"/>
              <a:t>); </a:t>
            </a:r>
            <a:r>
              <a:rPr lang="es-419" dirty="0">
                <a:effectLst/>
              </a:rPr>
              <a:t>console</a:t>
            </a:r>
            <a:r>
              <a:rPr lang="es-419" dirty="0"/>
              <a:t>.log(sumar(</a:t>
            </a:r>
            <a:r>
              <a:rPr lang="es-419" dirty="0">
                <a:effectLst/>
              </a:rPr>
              <a:t>1</a:t>
            </a:r>
            <a:r>
              <a:rPr lang="es-419" dirty="0"/>
              <a:t>, </a:t>
            </a:r>
            <a:r>
              <a:rPr lang="es-419" dirty="0">
                <a:effectLst/>
              </a:rPr>
              <a:t>2</a:t>
            </a:r>
            <a:r>
              <a:rPr lang="es-419" dirty="0"/>
              <a:t>)); </a:t>
            </a:r>
            <a:r>
              <a:rPr lang="es-419" dirty="0">
                <a:effectLst/>
              </a:rPr>
              <a:t>// 3</a:t>
            </a:r>
            <a:r>
              <a:rPr lang="es-419" dirty="0"/>
              <a:t> </a:t>
            </a:r>
            <a:r>
              <a:rPr lang="es-419" b="0" dirty="0">
                <a:effectLst/>
                <a:latin typeface="Google Sans"/>
              </a:rPr>
              <a:t>Usa el código con precaución. </a:t>
            </a:r>
            <a:r>
              <a:rPr lang="es-419" b="0" dirty="0">
                <a:effectLst/>
                <a:latin typeface="Google Sans"/>
                <a:hlinkClick r:id="rId3"/>
              </a:rPr>
              <a:t>Más información</a:t>
            </a:r>
            <a:endParaRPr lang="es-419" b="0" dirty="0">
              <a:effectLst/>
              <a:latin typeface="Google Sans"/>
            </a:endParaRPr>
          </a:p>
          <a:p>
            <a:r>
              <a:rPr lang="es-419" b="0" dirty="0" err="1">
                <a:effectLst/>
                <a:latin typeface="Google Sans"/>
              </a:rPr>
              <a:t>content_copy</a:t>
            </a:r>
            <a:endParaRPr lang="es-419" b="0" dirty="0">
              <a:effectLst/>
              <a:latin typeface="Google Sans"/>
            </a:endParaRPr>
          </a:p>
          <a:p>
            <a:pPr algn="l"/>
            <a:r>
              <a:rPr lang="es-419" b="0" i="0" dirty="0">
                <a:solidFill>
                  <a:srgbClr val="1F1F1F"/>
                </a:solidFill>
                <a:effectLst/>
                <a:latin typeface="Google Sans"/>
              </a:rPr>
              <a:t>Este ejemplo importa la función sumar() del módulo sumar. La función sumar() se utiliza para sumar dos números.</a:t>
            </a:r>
          </a:p>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21</a:t>
            </a:fld>
            <a:endParaRPr lang="en-US"/>
          </a:p>
        </p:txBody>
      </p:sp>
    </p:spTree>
    <p:extLst>
      <p:ext uri="{BB962C8B-B14F-4D97-AF65-F5344CB8AC3E}">
        <p14:creationId xmlns:p14="http://schemas.microsoft.com/office/powerpoint/2010/main" val="3534048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37</a:t>
            </a:fld>
            <a:endParaRPr lang="en-US"/>
          </a:p>
        </p:txBody>
      </p:sp>
    </p:spTree>
    <p:extLst>
      <p:ext uri="{BB962C8B-B14F-4D97-AF65-F5344CB8AC3E}">
        <p14:creationId xmlns:p14="http://schemas.microsoft.com/office/powerpoint/2010/main" val="1291894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38</a:t>
            </a:fld>
            <a:endParaRPr lang="en-US"/>
          </a:p>
        </p:txBody>
      </p:sp>
    </p:spTree>
    <p:extLst>
      <p:ext uri="{BB962C8B-B14F-4D97-AF65-F5344CB8AC3E}">
        <p14:creationId xmlns:p14="http://schemas.microsoft.com/office/powerpoint/2010/main" val="414346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39</a:t>
            </a:fld>
            <a:endParaRPr lang="en-US"/>
          </a:p>
        </p:txBody>
      </p:sp>
    </p:spTree>
    <p:extLst>
      <p:ext uri="{BB962C8B-B14F-4D97-AF65-F5344CB8AC3E}">
        <p14:creationId xmlns:p14="http://schemas.microsoft.com/office/powerpoint/2010/main" val="2026591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D62295-C31D-4FF8-8426-D07586DC7C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229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D62295-C31D-4FF8-8426-D07586DC7C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180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44</a:t>
            </a:fld>
            <a:endParaRPr lang="en-US"/>
          </a:p>
        </p:txBody>
      </p:sp>
    </p:spTree>
    <p:extLst>
      <p:ext uri="{BB962C8B-B14F-4D97-AF65-F5344CB8AC3E}">
        <p14:creationId xmlns:p14="http://schemas.microsoft.com/office/powerpoint/2010/main" val="1373417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46</a:t>
            </a:fld>
            <a:endParaRPr lang="en-US"/>
          </a:p>
        </p:txBody>
      </p:sp>
    </p:spTree>
    <p:extLst>
      <p:ext uri="{BB962C8B-B14F-4D97-AF65-F5344CB8AC3E}">
        <p14:creationId xmlns:p14="http://schemas.microsoft.com/office/powerpoint/2010/main" val="910133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47</a:t>
            </a:fld>
            <a:endParaRPr lang="en-US"/>
          </a:p>
        </p:txBody>
      </p:sp>
    </p:spTree>
    <p:extLst>
      <p:ext uri="{BB962C8B-B14F-4D97-AF65-F5344CB8AC3E}">
        <p14:creationId xmlns:p14="http://schemas.microsoft.com/office/powerpoint/2010/main" val="1811469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48</a:t>
            </a:fld>
            <a:endParaRPr lang="en-US"/>
          </a:p>
        </p:txBody>
      </p:sp>
    </p:spTree>
    <p:extLst>
      <p:ext uri="{BB962C8B-B14F-4D97-AF65-F5344CB8AC3E}">
        <p14:creationId xmlns:p14="http://schemas.microsoft.com/office/powerpoint/2010/main" val="92187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Modelo multihilo (</a:t>
            </a:r>
            <a:r>
              <a:rPr lang="es-ES" b="1" dirty="0" err="1"/>
              <a:t>multithread</a:t>
            </a:r>
            <a:r>
              <a:rPr lang="es-ES" b="1" dirty="0"/>
              <a:t> </a:t>
            </a:r>
            <a:r>
              <a:rPr lang="es-ES" b="1" dirty="0" err="1"/>
              <a:t>model</a:t>
            </a:r>
            <a:r>
              <a:rPr lang="es-ES" b="1" dirty="0"/>
              <a:t>) o tradicional</a:t>
            </a:r>
          </a:p>
          <a:p>
            <a:endParaRPr lang="es-ES" dirty="0"/>
          </a:p>
          <a:p>
            <a:pPr algn="l"/>
            <a:r>
              <a:rPr lang="es-419" b="0" i="0" dirty="0">
                <a:solidFill>
                  <a:srgbClr val="1F1F1F"/>
                </a:solidFill>
                <a:effectLst/>
                <a:latin typeface="Google Sans"/>
              </a:rPr>
              <a:t>El modelo </a:t>
            </a:r>
            <a:r>
              <a:rPr lang="es-419" b="0" i="0" dirty="0" err="1">
                <a:solidFill>
                  <a:srgbClr val="1F1F1F"/>
                </a:solidFill>
                <a:effectLst/>
                <a:latin typeface="Google Sans"/>
              </a:rPr>
              <a:t>multithread</a:t>
            </a:r>
            <a:r>
              <a:rPr lang="es-419" b="0" i="0" dirty="0">
                <a:solidFill>
                  <a:srgbClr val="1F1F1F"/>
                </a:solidFill>
                <a:effectLst/>
                <a:latin typeface="Google Sans"/>
              </a:rPr>
              <a:t> en servidores web es un modelo de programación que permite que un servidor web ejecute varias tareas de forma simultánea. Cada tarea se ejecuta en su propio hilo, que es una unidad de ejecución básica dentro de un proceso.</a:t>
            </a:r>
          </a:p>
          <a:p>
            <a:pPr algn="l"/>
            <a:r>
              <a:rPr lang="es-419" b="0" i="0" dirty="0">
                <a:solidFill>
                  <a:srgbClr val="1F1F1F"/>
                </a:solidFill>
                <a:effectLst/>
                <a:latin typeface="Google Sans"/>
              </a:rPr>
              <a:t>El modelo </a:t>
            </a:r>
            <a:r>
              <a:rPr lang="es-419" b="0" i="0" dirty="0" err="1">
                <a:solidFill>
                  <a:srgbClr val="1F1F1F"/>
                </a:solidFill>
                <a:effectLst/>
                <a:latin typeface="Google Sans"/>
              </a:rPr>
              <a:t>multithread</a:t>
            </a:r>
            <a:r>
              <a:rPr lang="es-419" b="0" i="0" dirty="0">
                <a:solidFill>
                  <a:srgbClr val="1F1F1F"/>
                </a:solidFill>
                <a:effectLst/>
                <a:latin typeface="Google Sans"/>
              </a:rPr>
              <a:t> en servidores web ofrece una serie de ventajas, incluida la mejora del rendimiento, la reducción del tiempo de espera y la capacidad de manejar más solicitudes HTTP simultáneamente.</a:t>
            </a:r>
          </a:p>
          <a:p>
            <a:pPr algn="l"/>
            <a:endParaRPr lang="es-419" b="0" i="0" dirty="0">
              <a:solidFill>
                <a:srgbClr val="1F1F1F"/>
              </a:solidFill>
              <a:effectLst/>
              <a:latin typeface="Google Sans"/>
            </a:endParaRPr>
          </a:p>
          <a:p>
            <a:pPr algn="l"/>
            <a:r>
              <a:rPr lang="es-419" b="1" i="0" dirty="0">
                <a:solidFill>
                  <a:srgbClr val="1F1F1F"/>
                </a:solidFill>
                <a:effectLst/>
                <a:latin typeface="Google Sans"/>
              </a:rPr>
              <a:t>Ventajas del modelo </a:t>
            </a:r>
            <a:r>
              <a:rPr lang="es-419" b="1" i="0" dirty="0" err="1">
                <a:solidFill>
                  <a:srgbClr val="1F1F1F"/>
                </a:solidFill>
                <a:effectLst/>
                <a:latin typeface="Google Sans"/>
              </a:rPr>
              <a:t>multithread</a:t>
            </a:r>
            <a:r>
              <a:rPr lang="es-419" b="1" i="0" dirty="0">
                <a:solidFill>
                  <a:srgbClr val="1F1F1F"/>
                </a:solidFill>
                <a:effectLst/>
                <a:latin typeface="Google Sans"/>
              </a:rPr>
              <a:t> en servidores web</a:t>
            </a:r>
          </a:p>
          <a:p>
            <a:pPr algn="l">
              <a:buFont typeface="Arial" panose="020B0604020202020204" pitchFamily="34" charset="0"/>
              <a:buChar char="•"/>
            </a:pPr>
            <a:r>
              <a:rPr lang="es-419" b="0" i="0" dirty="0">
                <a:solidFill>
                  <a:srgbClr val="1F1F1F"/>
                </a:solidFill>
                <a:effectLst/>
                <a:latin typeface="Google Sans"/>
              </a:rPr>
              <a:t>Mejora del rendimiento: el modelo </a:t>
            </a:r>
            <a:r>
              <a:rPr lang="es-419" b="0" i="0" dirty="0" err="1">
                <a:solidFill>
                  <a:srgbClr val="1F1F1F"/>
                </a:solidFill>
                <a:effectLst/>
                <a:latin typeface="Google Sans"/>
              </a:rPr>
              <a:t>multithread</a:t>
            </a:r>
            <a:r>
              <a:rPr lang="es-419" b="0" i="0" dirty="0">
                <a:solidFill>
                  <a:srgbClr val="1F1F1F"/>
                </a:solidFill>
                <a:effectLst/>
                <a:latin typeface="Google Sans"/>
              </a:rPr>
              <a:t> puede mejorar el rendimiento de los servidores web al permitir que las tareas se ejecuten de forma simultánea. Esto puede reducir el tiempo de espera de las solicitudes HTTP y mejorar la experiencia del usuario.</a:t>
            </a:r>
          </a:p>
          <a:p>
            <a:pPr algn="l">
              <a:buFont typeface="Arial" panose="020B0604020202020204" pitchFamily="34" charset="0"/>
              <a:buChar char="•"/>
            </a:pPr>
            <a:r>
              <a:rPr lang="es-419" b="0" i="0" dirty="0">
                <a:solidFill>
                  <a:srgbClr val="1F1F1F"/>
                </a:solidFill>
                <a:effectLst/>
                <a:latin typeface="Google Sans"/>
              </a:rPr>
              <a:t>Reducción del tiempo de espera: el modelo </a:t>
            </a:r>
            <a:r>
              <a:rPr lang="es-419" b="0" i="0" dirty="0" err="1">
                <a:solidFill>
                  <a:srgbClr val="1F1F1F"/>
                </a:solidFill>
                <a:effectLst/>
                <a:latin typeface="Google Sans"/>
              </a:rPr>
              <a:t>multithread</a:t>
            </a:r>
            <a:r>
              <a:rPr lang="es-419" b="0" i="0" dirty="0">
                <a:solidFill>
                  <a:srgbClr val="1F1F1F"/>
                </a:solidFill>
                <a:effectLst/>
                <a:latin typeface="Google Sans"/>
              </a:rPr>
              <a:t> puede reducir el tiempo de espera de las solicitudes HTTP al permitir que las tareas se ejecuten de forma simultánea. Esto puede mejorar la experiencia del usuario al hacer que las aplicaciones web se sientan más rápidas y receptivas.</a:t>
            </a:r>
          </a:p>
          <a:p>
            <a:pPr algn="l">
              <a:buFont typeface="Arial" panose="020B0604020202020204" pitchFamily="34" charset="0"/>
              <a:buChar char="•"/>
            </a:pPr>
            <a:r>
              <a:rPr lang="es-419" b="0" i="0" dirty="0">
                <a:solidFill>
                  <a:srgbClr val="1F1F1F"/>
                </a:solidFill>
                <a:effectLst/>
                <a:latin typeface="Google Sans"/>
              </a:rPr>
              <a:t>Capacidad de manejar más solicitudes HTTP: el modelo </a:t>
            </a:r>
            <a:r>
              <a:rPr lang="es-419" b="0" i="0" dirty="0" err="1">
                <a:solidFill>
                  <a:srgbClr val="1F1F1F"/>
                </a:solidFill>
                <a:effectLst/>
                <a:latin typeface="Google Sans"/>
              </a:rPr>
              <a:t>multithread</a:t>
            </a:r>
            <a:r>
              <a:rPr lang="es-419" b="0" i="0" dirty="0">
                <a:solidFill>
                  <a:srgbClr val="1F1F1F"/>
                </a:solidFill>
                <a:effectLst/>
                <a:latin typeface="Google Sans"/>
              </a:rPr>
              <a:t> puede permitir que los servidores web manejen más solicitudes HTTP simultáneamente. Esto puede ser útil para aplicaciones web que reciben un gran número de solicitudes, como sitios web de comercio electrónico o redes sociales.</a:t>
            </a:r>
          </a:p>
          <a:p>
            <a:pPr algn="l">
              <a:buFont typeface="Arial" panose="020B0604020202020204" pitchFamily="34" charset="0"/>
              <a:buChar char="•"/>
            </a:pPr>
            <a:endParaRPr lang="es-419" b="0" i="0" dirty="0">
              <a:solidFill>
                <a:srgbClr val="1F1F1F"/>
              </a:solidFill>
              <a:effectLst/>
              <a:latin typeface="Google Sans"/>
            </a:endParaRPr>
          </a:p>
          <a:p>
            <a:pPr algn="l"/>
            <a:r>
              <a:rPr lang="es-419" b="1" i="0" dirty="0">
                <a:solidFill>
                  <a:srgbClr val="1F1F1F"/>
                </a:solidFill>
                <a:effectLst/>
                <a:latin typeface="Google Sans"/>
              </a:rPr>
              <a:t>Desventajas del modelo </a:t>
            </a:r>
            <a:r>
              <a:rPr lang="es-419" b="1" i="0" dirty="0" err="1">
                <a:solidFill>
                  <a:srgbClr val="1F1F1F"/>
                </a:solidFill>
                <a:effectLst/>
                <a:latin typeface="Google Sans"/>
              </a:rPr>
              <a:t>multithread</a:t>
            </a:r>
            <a:r>
              <a:rPr lang="es-419" b="1" i="0" dirty="0">
                <a:solidFill>
                  <a:srgbClr val="1F1F1F"/>
                </a:solidFill>
                <a:effectLst/>
                <a:latin typeface="Google Sans"/>
              </a:rPr>
              <a:t> en servidores web</a:t>
            </a:r>
          </a:p>
          <a:p>
            <a:pPr algn="l">
              <a:buFont typeface="Arial" panose="020B0604020202020204" pitchFamily="34" charset="0"/>
              <a:buChar char="•"/>
            </a:pPr>
            <a:r>
              <a:rPr lang="es-419" b="0" i="0" dirty="0">
                <a:solidFill>
                  <a:srgbClr val="1F1F1F"/>
                </a:solidFill>
                <a:effectLst/>
                <a:latin typeface="Google Sans"/>
              </a:rPr>
              <a:t>Complejidad de programación: el modelo </a:t>
            </a:r>
            <a:r>
              <a:rPr lang="es-419" b="0" i="0" dirty="0" err="1">
                <a:solidFill>
                  <a:srgbClr val="1F1F1F"/>
                </a:solidFill>
                <a:effectLst/>
                <a:latin typeface="Google Sans"/>
              </a:rPr>
              <a:t>multithread</a:t>
            </a:r>
            <a:r>
              <a:rPr lang="es-419" b="0" i="0" dirty="0">
                <a:solidFill>
                  <a:srgbClr val="1F1F1F"/>
                </a:solidFill>
                <a:effectLst/>
                <a:latin typeface="Google Sans"/>
              </a:rPr>
              <a:t> puede ser más complejo de programar que los modelos single-</a:t>
            </a:r>
            <a:r>
              <a:rPr lang="es-419" b="0" i="0" dirty="0" err="1">
                <a:solidFill>
                  <a:srgbClr val="1F1F1F"/>
                </a:solidFill>
                <a:effectLst/>
                <a:latin typeface="Google Sans"/>
              </a:rPr>
              <a:t>thread</a:t>
            </a:r>
            <a:r>
              <a:rPr lang="es-419" b="0" i="0" dirty="0">
                <a:solidFill>
                  <a:srgbClr val="1F1F1F"/>
                </a:solidFill>
                <a:effectLst/>
                <a:latin typeface="Google Sans"/>
              </a:rPr>
              <a:t>. Esto se debe a que los desarrolladores deben asegurarse de que las tareas no interfieran entre sí.</a:t>
            </a:r>
          </a:p>
          <a:p>
            <a:pPr algn="l">
              <a:buFont typeface="Arial" panose="020B0604020202020204" pitchFamily="34" charset="0"/>
              <a:buChar char="•"/>
            </a:pPr>
            <a:r>
              <a:rPr lang="es-419" b="0" i="0" dirty="0">
                <a:solidFill>
                  <a:srgbClr val="1F1F1F"/>
                </a:solidFill>
                <a:effectLst/>
                <a:latin typeface="Google Sans"/>
              </a:rPr>
              <a:t>Problemas de concurrencia: el modelo </a:t>
            </a:r>
            <a:r>
              <a:rPr lang="es-419" b="0" i="0" dirty="0" err="1">
                <a:solidFill>
                  <a:srgbClr val="1F1F1F"/>
                </a:solidFill>
                <a:effectLst/>
                <a:latin typeface="Google Sans"/>
              </a:rPr>
              <a:t>multithread</a:t>
            </a:r>
            <a:r>
              <a:rPr lang="es-419" b="0" i="0" dirty="0">
                <a:solidFill>
                  <a:srgbClr val="1F1F1F"/>
                </a:solidFill>
                <a:effectLst/>
                <a:latin typeface="Google Sans"/>
              </a:rPr>
              <a:t> puede ser susceptible a problemas de concurrencia, como la pérdida de datos o la inconsistencia de datos. Estos problemas pueden ocurrir cuando dos o más hilos acceden al mismo recurso al mismo tiempo.</a:t>
            </a:r>
          </a:p>
          <a:p>
            <a:pPr algn="l">
              <a:buFont typeface="Arial" panose="020B0604020202020204" pitchFamily="34" charset="0"/>
              <a:buChar char="•"/>
            </a:pPr>
            <a:endParaRPr lang="es-419" b="1" i="0" dirty="0">
              <a:solidFill>
                <a:srgbClr val="1F1F1F"/>
              </a:solidFill>
              <a:effectLst/>
              <a:latin typeface="Google Sans"/>
            </a:endParaRPr>
          </a:p>
          <a:p>
            <a:pPr algn="l"/>
            <a:r>
              <a:rPr lang="es-419" b="1" i="0" dirty="0" err="1">
                <a:solidFill>
                  <a:srgbClr val="1F1F1F"/>
                </a:solidFill>
                <a:effectLst/>
                <a:latin typeface="Google Sans"/>
              </a:rPr>
              <a:t>Funcionamiendo</a:t>
            </a:r>
            <a:r>
              <a:rPr lang="es-419" b="1" i="0" dirty="0">
                <a:solidFill>
                  <a:srgbClr val="1F1F1F"/>
                </a:solidFill>
                <a:effectLst/>
                <a:latin typeface="Google Sans"/>
              </a:rPr>
              <a:t> del modelo </a:t>
            </a:r>
            <a:r>
              <a:rPr lang="es-419" b="1" i="0" dirty="0" err="1">
                <a:solidFill>
                  <a:srgbClr val="1F1F1F"/>
                </a:solidFill>
                <a:effectLst/>
                <a:latin typeface="Google Sans"/>
              </a:rPr>
              <a:t>multithread</a:t>
            </a:r>
            <a:r>
              <a:rPr lang="es-419" b="1" i="0" dirty="0">
                <a:solidFill>
                  <a:srgbClr val="1F1F1F"/>
                </a:solidFill>
                <a:effectLst/>
                <a:latin typeface="Google Sans"/>
              </a:rPr>
              <a:t> en servidores web</a:t>
            </a:r>
          </a:p>
          <a:p>
            <a:pPr algn="l"/>
            <a:r>
              <a:rPr lang="es-419" b="0" i="0" dirty="0">
                <a:solidFill>
                  <a:srgbClr val="1F1F1F"/>
                </a:solidFill>
                <a:effectLst/>
                <a:latin typeface="Google Sans"/>
              </a:rPr>
              <a:t>El modelo </a:t>
            </a:r>
            <a:r>
              <a:rPr lang="es-419" b="0" i="0" dirty="0" err="1">
                <a:solidFill>
                  <a:srgbClr val="1F1F1F"/>
                </a:solidFill>
                <a:effectLst/>
                <a:latin typeface="Google Sans"/>
              </a:rPr>
              <a:t>multithread</a:t>
            </a:r>
            <a:r>
              <a:rPr lang="es-419" b="0" i="0" dirty="0">
                <a:solidFill>
                  <a:srgbClr val="1F1F1F"/>
                </a:solidFill>
                <a:effectLst/>
                <a:latin typeface="Google Sans"/>
              </a:rPr>
              <a:t> en servidores web funciona de la siguiente manera:</a:t>
            </a:r>
          </a:p>
          <a:p>
            <a:pPr algn="l">
              <a:buFont typeface="+mj-lt"/>
              <a:buAutoNum type="arabicPeriod"/>
            </a:pPr>
            <a:r>
              <a:rPr lang="es-419" b="0" i="0" dirty="0">
                <a:solidFill>
                  <a:srgbClr val="1F1F1F"/>
                </a:solidFill>
                <a:effectLst/>
                <a:latin typeface="Google Sans"/>
              </a:rPr>
              <a:t>El servidor web crea un nuevo hilo para cada solicitud HTTP.</a:t>
            </a:r>
          </a:p>
          <a:p>
            <a:pPr algn="l">
              <a:buFont typeface="+mj-lt"/>
              <a:buAutoNum type="arabicPeriod"/>
            </a:pPr>
            <a:r>
              <a:rPr lang="es-419" b="0" i="0" dirty="0">
                <a:solidFill>
                  <a:srgbClr val="1F1F1F"/>
                </a:solidFill>
                <a:effectLst/>
                <a:latin typeface="Google Sans"/>
              </a:rPr>
              <a:t>El hilo se inicia y comienza a procesar la solicitud HTTP.</a:t>
            </a:r>
          </a:p>
          <a:p>
            <a:pPr algn="l">
              <a:buFont typeface="+mj-lt"/>
              <a:buAutoNum type="arabicPeriod"/>
            </a:pPr>
            <a:r>
              <a:rPr lang="es-419" b="0" i="0" dirty="0">
                <a:solidFill>
                  <a:srgbClr val="1F1F1F"/>
                </a:solidFill>
                <a:effectLst/>
                <a:latin typeface="Google Sans"/>
              </a:rPr>
              <a:t>El hilo puede acceder a los recursos del servidor web, como la memoria y los archivos.</a:t>
            </a:r>
          </a:p>
          <a:p>
            <a:pPr algn="l">
              <a:buFont typeface="+mj-lt"/>
              <a:buAutoNum type="arabicPeriod"/>
            </a:pPr>
            <a:r>
              <a:rPr lang="es-419" b="0" i="0" dirty="0">
                <a:solidFill>
                  <a:srgbClr val="1F1F1F"/>
                </a:solidFill>
                <a:effectLst/>
                <a:latin typeface="Google Sans"/>
              </a:rPr>
              <a:t>El hilo termina su ejecución una vez que la solicitud HTTP ha sido procesada.</a:t>
            </a:r>
          </a:p>
          <a:p>
            <a:pPr algn="l">
              <a:buFont typeface="+mj-lt"/>
              <a:buAutoNum type="arabicPeriod"/>
            </a:pPr>
            <a:endParaRPr lang="es-419" b="0" i="0" dirty="0">
              <a:solidFill>
                <a:srgbClr val="1F1F1F"/>
              </a:solidFill>
              <a:effectLst/>
              <a:latin typeface="Google Sans"/>
            </a:endParaRPr>
          </a:p>
          <a:p>
            <a:pPr algn="l"/>
            <a:r>
              <a:rPr lang="es-419" b="1" i="0" dirty="0">
                <a:solidFill>
                  <a:srgbClr val="1F1F1F"/>
                </a:solidFill>
                <a:effectLst/>
                <a:latin typeface="Google Sans"/>
              </a:rPr>
              <a:t>Problemas de concurrencia en servidores web</a:t>
            </a:r>
          </a:p>
          <a:p>
            <a:pPr algn="l"/>
            <a:r>
              <a:rPr lang="es-419" b="0" i="0" dirty="0">
                <a:solidFill>
                  <a:srgbClr val="1F1F1F"/>
                </a:solidFill>
                <a:effectLst/>
                <a:latin typeface="Google Sans"/>
              </a:rPr>
              <a:t>Los servidores web que utilizan un modelo </a:t>
            </a:r>
            <a:r>
              <a:rPr lang="es-419" b="0" i="0" dirty="0" err="1">
                <a:solidFill>
                  <a:srgbClr val="1F1F1F"/>
                </a:solidFill>
                <a:effectLst/>
                <a:latin typeface="Google Sans"/>
              </a:rPr>
              <a:t>multithread</a:t>
            </a:r>
            <a:r>
              <a:rPr lang="es-419" b="0" i="0" dirty="0">
                <a:solidFill>
                  <a:srgbClr val="1F1F1F"/>
                </a:solidFill>
                <a:effectLst/>
                <a:latin typeface="Google Sans"/>
              </a:rPr>
              <a:t> pueden ser susceptibles a problemas de concurrencia, como la pérdida de datos o la inconsistencia de datos. Estos problemas pueden ocurrir cuando dos o más hilos acceden al mismo recurso al mismo tiempo.</a:t>
            </a:r>
          </a:p>
          <a:p>
            <a:pPr algn="l"/>
            <a:endParaRPr lang="es-419" b="0" i="0" dirty="0">
              <a:solidFill>
                <a:srgbClr val="1F1F1F"/>
              </a:solidFill>
              <a:effectLst/>
              <a:latin typeface="Google Sans"/>
            </a:endParaRPr>
          </a:p>
          <a:p>
            <a:pPr algn="l"/>
            <a:r>
              <a:rPr lang="es-419" b="0" i="0" dirty="0">
                <a:solidFill>
                  <a:srgbClr val="1F1F1F"/>
                </a:solidFill>
                <a:effectLst/>
                <a:latin typeface="Google Sans"/>
              </a:rPr>
              <a:t>Para evitar problemas de concurrencia, los desarrolladores de servidores web deben utilizar técnicas de programación concurrente segura. Estas técnicas incluyen el uso de variables </a:t>
            </a:r>
            <a:r>
              <a:rPr lang="es-419" b="0" i="0" dirty="0" err="1">
                <a:solidFill>
                  <a:srgbClr val="1F1F1F"/>
                </a:solidFill>
                <a:effectLst/>
                <a:latin typeface="Google Sans"/>
              </a:rPr>
              <a:t>mutex</a:t>
            </a:r>
            <a:r>
              <a:rPr lang="es-419" b="0" i="0" dirty="0">
                <a:solidFill>
                  <a:srgbClr val="1F1F1F"/>
                </a:solidFill>
                <a:effectLst/>
                <a:latin typeface="Google Sans"/>
              </a:rPr>
              <a:t>, semáforos y monitores.</a:t>
            </a:r>
          </a:p>
          <a:p>
            <a:pPr algn="l"/>
            <a:endParaRPr lang="es-419" b="0" i="0" dirty="0">
              <a:solidFill>
                <a:srgbClr val="1F1F1F"/>
              </a:solidFill>
              <a:effectLst/>
              <a:latin typeface="Google Sans"/>
            </a:endParaRPr>
          </a:p>
          <a:p>
            <a:pPr algn="l"/>
            <a:endParaRPr lang="es-419" b="0" i="0" dirty="0">
              <a:solidFill>
                <a:srgbClr val="1F1F1F"/>
              </a:solidFill>
              <a:effectLst/>
              <a:latin typeface="Google Sans"/>
            </a:endParaRPr>
          </a:p>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a:t>
            </a:fld>
            <a:endParaRPr lang="en-US"/>
          </a:p>
        </p:txBody>
      </p:sp>
    </p:spTree>
    <p:extLst>
      <p:ext uri="{BB962C8B-B14F-4D97-AF65-F5344CB8AC3E}">
        <p14:creationId xmlns:p14="http://schemas.microsoft.com/office/powerpoint/2010/main" val="3983209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Modelo de un solo hilo (single </a:t>
            </a:r>
            <a:r>
              <a:rPr lang="es-ES" b="1" dirty="0" err="1"/>
              <a:t>thread</a:t>
            </a:r>
            <a:r>
              <a:rPr lang="es-ES" b="1" dirty="0"/>
              <a:t> </a:t>
            </a:r>
            <a:r>
              <a:rPr lang="es-ES" b="1" dirty="0" err="1"/>
              <a:t>model</a:t>
            </a:r>
            <a:r>
              <a:rPr lang="es-ES" b="1" dirty="0"/>
              <a:t>)</a:t>
            </a:r>
          </a:p>
          <a:p>
            <a:endParaRPr lang="es-ES" b="0" i="0" dirty="0">
              <a:solidFill>
                <a:srgbClr val="374151"/>
              </a:solidFill>
              <a:effectLst/>
              <a:latin typeface="Söhne"/>
            </a:endParaRPr>
          </a:p>
          <a:p>
            <a:pPr algn="l" rtl="0"/>
            <a:r>
              <a:rPr lang="es-419" b="0" i="0" dirty="0">
                <a:effectLst/>
                <a:latin typeface="Google Sans"/>
              </a:rPr>
              <a:t>El modelo de un solo hilo de Node.js es un modelo de programación que permite que Node.js ejecute una sola tarea a la vez. Este modelo se basa en la ejecución asíncrona y orientada a eventos, lo que permite que Node.js maneje un gran número de solicitudes HTTP de forma simultánea.</a:t>
            </a:r>
          </a:p>
          <a:p>
            <a:pPr algn="l" rtl="0"/>
            <a:endParaRPr lang="es-419" b="0" i="0" dirty="0">
              <a:effectLst/>
              <a:latin typeface="Google Sans"/>
            </a:endParaRPr>
          </a:p>
          <a:p>
            <a:pPr algn="l" rtl="0"/>
            <a:r>
              <a:rPr lang="es-419" b="0" i="0" dirty="0">
                <a:effectLst/>
                <a:latin typeface="Google Sans"/>
              </a:rPr>
              <a:t>En el modelo de un solo hilo, Node.js utiliza un bucle de eventos para manejar las solicitudes HTTP. Cada vez que se recibe una solicitud HTTP, se añade a la cola de eventos. El bucle de eventos se ejecuta continuamente y, cuando encuentra una solicitud HTTP en la cola, la ejecuta.</a:t>
            </a:r>
          </a:p>
          <a:p>
            <a:endParaRPr lang="es-419" b="0" i="0" dirty="0">
              <a:solidFill>
                <a:srgbClr val="374151"/>
              </a:solidFill>
              <a:effectLst/>
              <a:latin typeface="Söhne"/>
            </a:endParaRPr>
          </a:p>
          <a:p>
            <a:r>
              <a:rPr lang="es-419" b="0" i="0" dirty="0">
                <a:solidFill>
                  <a:srgbClr val="374151"/>
                </a:solidFill>
                <a:effectLst/>
                <a:latin typeface="Söhne"/>
              </a:rPr>
              <a:t>Aunque esto puede parecer un enfoque limitante, Node.js compensa esta aparente limitación utilizando operaciones de entrada/salida (I/O) no bloqueantes y eventos.</a:t>
            </a:r>
          </a:p>
          <a:p>
            <a:endParaRPr lang="es-419" b="0" i="0" dirty="0">
              <a:solidFill>
                <a:srgbClr val="374151"/>
              </a:solidFill>
              <a:effectLst/>
              <a:latin typeface="Söhne"/>
            </a:endParaRPr>
          </a:p>
          <a:p>
            <a:pPr algn="l"/>
            <a:r>
              <a:rPr lang="es-419" b="0" i="0" dirty="0">
                <a:solidFill>
                  <a:srgbClr val="374151"/>
                </a:solidFill>
                <a:effectLst/>
                <a:latin typeface="Söhne"/>
              </a:rPr>
              <a:t>En lugar de esperar a que las operaciones de entrada/salida se completen antes de pasar a la siguiente tarea (como suele ocurrir en los entornos de programación síncrona), Node.js utiliza operaciones de E/S asincrónicas y </a:t>
            </a:r>
            <a:r>
              <a:rPr lang="es-419" b="0" i="0" dirty="0" err="1">
                <a:solidFill>
                  <a:srgbClr val="374151"/>
                </a:solidFill>
                <a:effectLst/>
                <a:latin typeface="Söhne"/>
              </a:rPr>
              <a:t>callbacks</a:t>
            </a:r>
            <a:r>
              <a:rPr lang="es-419" b="0" i="0" dirty="0">
                <a:solidFill>
                  <a:srgbClr val="374151"/>
                </a:solidFill>
                <a:effectLst/>
                <a:latin typeface="Söhne"/>
              </a:rPr>
              <a:t> para manejar múltiples tareas simultáneamente. </a:t>
            </a:r>
          </a:p>
          <a:p>
            <a:pPr algn="l"/>
            <a:endParaRPr lang="es-419" b="0" i="0" dirty="0">
              <a:solidFill>
                <a:srgbClr val="374151"/>
              </a:solidFill>
              <a:effectLst/>
              <a:latin typeface="Söhne"/>
            </a:endParaRPr>
          </a:p>
          <a:p>
            <a:pPr algn="l"/>
            <a:r>
              <a:rPr lang="es-419" b="0" i="0" dirty="0">
                <a:solidFill>
                  <a:srgbClr val="374151"/>
                </a:solidFill>
                <a:effectLst/>
                <a:latin typeface="Söhne"/>
              </a:rPr>
              <a:t>Cuando Node.js se encuentra con una operación de E/S, como la lectura de un archivo o la consulta de una base de datos, en lugar de bloquear el hilo y esperar a que se complete la operación, delega la operación al sistema operativo y continúa con la ejecución de otras tareas.</a:t>
            </a:r>
          </a:p>
          <a:p>
            <a:pPr algn="l"/>
            <a:endParaRPr lang="es-419" b="0" i="0" dirty="0">
              <a:solidFill>
                <a:srgbClr val="374151"/>
              </a:solidFill>
              <a:effectLst/>
              <a:latin typeface="Söhne"/>
            </a:endParaRPr>
          </a:p>
          <a:p>
            <a:pPr algn="l"/>
            <a:r>
              <a:rPr lang="es-419" b="0" i="0" dirty="0">
                <a:solidFill>
                  <a:srgbClr val="374151"/>
                </a:solidFill>
                <a:effectLst/>
                <a:latin typeface="Söhne"/>
              </a:rPr>
              <a:t>Cuando la operación de E/S se completa, se genera un evento que activa el correspondiente </a:t>
            </a:r>
            <a:r>
              <a:rPr lang="es-419" b="0" i="0" dirty="0" err="1">
                <a:solidFill>
                  <a:srgbClr val="374151"/>
                </a:solidFill>
                <a:effectLst/>
                <a:latin typeface="Söhne"/>
              </a:rPr>
              <a:t>callback</a:t>
            </a:r>
            <a:r>
              <a:rPr lang="es-419" b="0" i="0" dirty="0">
                <a:solidFill>
                  <a:srgbClr val="374151"/>
                </a:solidFill>
                <a:effectLst/>
                <a:latin typeface="Söhne"/>
              </a:rPr>
              <a:t>. Este modelo basado en eventos permite a Node.js manejar muchas conexiones simultáneamente sin la necesidad de crear un hilo para cada conexión. Esto resulta en una alta eficiencia y capacidad de respuesta para las aplicaciones en tiempo real y otras aplicaciones web que necesitan manejar múltiples conexiones concurrentes</a:t>
            </a:r>
          </a:p>
          <a:p>
            <a:pPr algn="l"/>
            <a:endParaRPr lang="es-419" b="0" i="0" dirty="0">
              <a:solidFill>
                <a:srgbClr val="374151"/>
              </a:solidFill>
              <a:effectLst/>
              <a:latin typeface="Söhne"/>
            </a:endParaRPr>
          </a:p>
          <a:p>
            <a:pPr algn="l"/>
            <a:r>
              <a:rPr lang="es-419" b="0" i="0" dirty="0">
                <a:solidFill>
                  <a:srgbClr val="1F1F1F"/>
                </a:solidFill>
                <a:effectLst/>
                <a:latin typeface="Google Sans"/>
              </a:rPr>
              <a:t>El modelo de un solo hilo tiene una serie de ventajas, incluida la simplicidad y la eficiencia. El modelo es simple porque solo hay un hilo que gestionar, lo que lo hace más fácil de entender y de programar. El modelo es eficiente porque no tiene que cambiar de contexto entre hilos, lo que lo hace más rápido.</a:t>
            </a:r>
            <a:endParaRPr lang="es-419" b="0" i="0" dirty="0">
              <a:solidFill>
                <a:srgbClr val="374151"/>
              </a:solidFill>
              <a:effectLst/>
              <a:latin typeface="Söhne"/>
            </a:endParaRPr>
          </a:p>
          <a:p>
            <a:pPr algn="l"/>
            <a:endParaRPr lang="es-419" b="0" i="0" dirty="0">
              <a:solidFill>
                <a:srgbClr val="374151"/>
              </a:solidFill>
              <a:effectLst/>
              <a:latin typeface="Söhne"/>
            </a:endParaRPr>
          </a:p>
          <a:p>
            <a:pPr algn="l"/>
            <a:r>
              <a:rPr lang="es-419" b="0" i="0" dirty="0">
                <a:solidFill>
                  <a:srgbClr val="1F1F1F"/>
                </a:solidFill>
                <a:effectLst/>
                <a:latin typeface="Google Sans"/>
              </a:rPr>
              <a:t>Sin embargo, el modelo de un solo hilo también tiene algunas desventajas, incluida la limitación de un solo hilo. El modelo solo puede manejar una sola tarea a la vez, lo que puede ser un problema para las aplicaciones que necesitan realizar tareas que bloquean el hilo, como la lectura o escritura de archivos.</a:t>
            </a:r>
          </a:p>
          <a:p>
            <a:pPr algn="l"/>
            <a:r>
              <a:rPr lang="es-419" b="0" i="0" dirty="0">
                <a:solidFill>
                  <a:srgbClr val="1F1F1F"/>
                </a:solidFill>
                <a:effectLst/>
                <a:latin typeface="Google Sans"/>
              </a:rPr>
              <a:t>Ventajas del modelo de un solo hilo de Node.js</a:t>
            </a:r>
          </a:p>
          <a:p>
            <a:pPr algn="l">
              <a:buFont typeface="Arial" panose="020B0604020202020204" pitchFamily="34" charset="0"/>
              <a:buChar char="•"/>
            </a:pPr>
            <a:r>
              <a:rPr lang="es-419" b="0" i="0" dirty="0">
                <a:solidFill>
                  <a:srgbClr val="1F1F1F"/>
                </a:solidFill>
                <a:effectLst/>
                <a:latin typeface="Google Sans"/>
              </a:rPr>
              <a:t>Simplicidad: el modelo es simple porque solo hay un hilo que gestionar.</a:t>
            </a:r>
          </a:p>
          <a:p>
            <a:pPr algn="l">
              <a:buFont typeface="Arial" panose="020B0604020202020204" pitchFamily="34" charset="0"/>
              <a:buChar char="•"/>
            </a:pPr>
            <a:r>
              <a:rPr lang="es-419" b="0" i="0" dirty="0">
                <a:solidFill>
                  <a:srgbClr val="1F1F1F"/>
                </a:solidFill>
                <a:effectLst/>
                <a:latin typeface="Google Sans"/>
              </a:rPr>
              <a:t>Eficiencia: el modelo es eficiente porque no tiene que cambiar de contexto entre hilos.</a:t>
            </a:r>
          </a:p>
          <a:p>
            <a:pPr algn="l"/>
            <a:r>
              <a:rPr lang="es-419" b="0" i="0" dirty="0">
                <a:solidFill>
                  <a:srgbClr val="1F1F1F"/>
                </a:solidFill>
                <a:effectLst/>
                <a:latin typeface="Google Sans"/>
              </a:rPr>
              <a:t>Desventajas del modelo de un solo hilo de Node.js</a:t>
            </a:r>
          </a:p>
          <a:p>
            <a:pPr algn="l">
              <a:buFont typeface="Arial" panose="020B0604020202020204" pitchFamily="34" charset="0"/>
              <a:buChar char="•"/>
            </a:pPr>
            <a:r>
              <a:rPr lang="es-419" b="0" i="0" dirty="0">
                <a:solidFill>
                  <a:srgbClr val="1F1F1F"/>
                </a:solidFill>
                <a:effectLst/>
                <a:latin typeface="Google Sans"/>
              </a:rPr>
              <a:t>Limitación de un solo hilo: el modelo solo puede manejar una sola tarea a la vez.</a:t>
            </a:r>
          </a:p>
          <a:p>
            <a:pPr algn="l"/>
            <a:endParaRPr lang="es-419" b="0" i="0" dirty="0">
              <a:solidFill>
                <a:srgbClr val="374151"/>
              </a:solidFill>
              <a:effectLst/>
              <a:latin typeface="Söhne"/>
            </a:endParaRPr>
          </a:p>
          <a:p>
            <a:endParaRPr lang="es-ES"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4</a:t>
            </a:fld>
            <a:endParaRPr lang="en-US"/>
          </a:p>
        </p:txBody>
      </p:sp>
    </p:spTree>
    <p:extLst>
      <p:ext uri="{BB962C8B-B14F-4D97-AF65-F5344CB8AC3E}">
        <p14:creationId xmlns:p14="http://schemas.microsoft.com/office/powerpoint/2010/main" val="3666169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419" b="0" i="0" dirty="0">
                <a:solidFill>
                  <a:srgbClr val="1F1F1F"/>
                </a:solidFill>
                <a:effectLst/>
                <a:latin typeface="Google Sans"/>
              </a:rPr>
              <a:t>El archivo </a:t>
            </a:r>
            <a:r>
              <a:rPr lang="es-419" b="0" i="0" dirty="0" err="1">
                <a:solidFill>
                  <a:srgbClr val="1F1F1F"/>
                </a:solidFill>
                <a:effectLst/>
                <a:latin typeface="Google Sans"/>
              </a:rPr>
              <a:t>package.json</a:t>
            </a:r>
            <a:r>
              <a:rPr lang="es-419" b="0" i="0" dirty="0">
                <a:solidFill>
                  <a:srgbClr val="1F1F1F"/>
                </a:solidFill>
                <a:effectLst/>
                <a:latin typeface="Google Sans"/>
              </a:rPr>
              <a:t> es un archivo de configuración que se utiliza para gestionar los paquetes de Node.js. Este archivo contiene información sobre el proyecto, como su nombre, versión, dependencias y scripts.</a:t>
            </a:r>
          </a:p>
          <a:p>
            <a:pPr algn="l"/>
            <a:r>
              <a:rPr lang="es-419" b="0" i="0" dirty="0">
                <a:solidFill>
                  <a:srgbClr val="1F1F1F"/>
                </a:solidFill>
                <a:effectLst/>
                <a:latin typeface="Google Sans"/>
              </a:rPr>
              <a:t>Usos del archivo </a:t>
            </a:r>
            <a:r>
              <a:rPr lang="es-419" b="0" i="0" dirty="0" err="1">
                <a:solidFill>
                  <a:srgbClr val="1F1F1F"/>
                </a:solidFill>
                <a:effectLst/>
                <a:latin typeface="Google Sans"/>
              </a:rPr>
              <a:t>package.json</a:t>
            </a:r>
            <a:endParaRPr lang="es-419" b="0" i="0" dirty="0">
              <a:solidFill>
                <a:srgbClr val="1F1F1F"/>
              </a:solidFill>
              <a:effectLst/>
              <a:latin typeface="Google Sans"/>
            </a:endParaRPr>
          </a:p>
          <a:p>
            <a:pPr algn="l"/>
            <a:endParaRPr lang="es-419" b="0" i="0" dirty="0">
              <a:solidFill>
                <a:srgbClr val="1F1F1F"/>
              </a:solidFill>
              <a:effectLst/>
              <a:latin typeface="Google Sans"/>
            </a:endParaRPr>
          </a:p>
          <a:p>
            <a:pPr algn="l"/>
            <a:r>
              <a:rPr lang="es-419" b="0" i="0" dirty="0">
                <a:solidFill>
                  <a:srgbClr val="1F1F1F"/>
                </a:solidFill>
                <a:effectLst/>
                <a:latin typeface="Google Sans"/>
              </a:rPr>
              <a:t>El archivo </a:t>
            </a:r>
            <a:r>
              <a:rPr lang="es-419" b="0" i="0" dirty="0" err="1">
                <a:solidFill>
                  <a:srgbClr val="1F1F1F"/>
                </a:solidFill>
                <a:effectLst/>
                <a:latin typeface="Google Sans"/>
              </a:rPr>
              <a:t>package.json</a:t>
            </a:r>
            <a:r>
              <a:rPr lang="es-419" b="0" i="0" dirty="0">
                <a:solidFill>
                  <a:srgbClr val="1F1F1F"/>
                </a:solidFill>
                <a:effectLst/>
                <a:latin typeface="Google Sans"/>
              </a:rPr>
              <a:t> se utiliza para los siguientes propósitos:</a:t>
            </a:r>
          </a:p>
          <a:p>
            <a:pPr algn="l"/>
            <a:endParaRPr lang="es-419" b="0" i="0" dirty="0">
              <a:solidFill>
                <a:srgbClr val="1F1F1F"/>
              </a:solidFill>
              <a:effectLst/>
              <a:latin typeface="Google Sans"/>
            </a:endParaRPr>
          </a:p>
          <a:p>
            <a:pPr algn="l">
              <a:buFont typeface="Arial" panose="020B0604020202020204" pitchFamily="34" charset="0"/>
              <a:buChar char="•"/>
            </a:pPr>
            <a:r>
              <a:rPr lang="es-419" b="0" i="0" dirty="0">
                <a:solidFill>
                  <a:srgbClr val="1F1F1F"/>
                </a:solidFill>
                <a:effectLst/>
                <a:latin typeface="Google Sans"/>
              </a:rPr>
              <a:t>Gestionar las dependencias del proyecto: El archivo </a:t>
            </a:r>
            <a:r>
              <a:rPr lang="es-419" b="0" i="0" dirty="0" err="1">
                <a:solidFill>
                  <a:srgbClr val="1F1F1F"/>
                </a:solidFill>
                <a:effectLst/>
                <a:latin typeface="Google Sans"/>
              </a:rPr>
              <a:t>package.json</a:t>
            </a:r>
            <a:r>
              <a:rPr lang="es-419" b="0" i="0" dirty="0">
                <a:solidFill>
                  <a:srgbClr val="1F1F1F"/>
                </a:solidFill>
                <a:effectLst/>
                <a:latin typeface="Google Sans"/>
              </a:rPr>
              <a:t> contiene una lista de los paquetes de Node.js que el proyecto necesita. El gestor de paquetes </a:t>
            </a:r>
            <a:r>
              <a:rPr lang="es-419" b="0" i="0" dirty="0" err="1">
                <a:solidFill>
                  <a:srgbClr val="1F1F1F"/>
                </a:solidFill>
                <a:effectLst/>
                <a:latin typeface="Google Sans"/>
              </a:rPr>
              <a:t>npm</a:t>
            </a:r>
            <a:r>
              <a:rPr lang="es-419" b="0" i="0" dirty="0">
                <a:solidFill>
                  <a:srgbClr val="1F1F1F"/>
                </a:solidFill>
                <a:effectLst/>
                <a:latin typeface="Google Sans"/>
              </a:rPr>
              <a:t> utiliza el archivo </a:t>
            </a:r>
            <a:r>
              <a:rPr lang="es-419" b="0" i="0" dirty="0" err="1">
                <a:solidFill>
                  <a:srgbClr val="1F1F1F"/>
                </a:solidFill>
                <a:effectLst/>
                <a:latin typeface="Google Sans"/>
              </a:rPr>
              <a:t>package.json</a:t>
            </a:r>
            <a:r>
              <a:rPr lang="es-419" b="0" i="0" dirty="0">
                <a:solidFill>
                  <a:srgbClr val="1F1F1F"/>
                </a:solidFill>
                <a:effectLst/>
                <a:latin typeface="Google Sans"/>
              </a:rPr>
              <a:t> para instalar las dependencias del proyecto.</a:t>
            </a:r>
          </a:p>
          <a:p>
            <a:pPr algn="l">
              <a:buFont typeface="Arial" panose="020B0604020202020204" pitchFamily="34" charset="0"/>
              <a:buChar char="•"/>
            </a:pPr>
            <a:r>
              <a:rPr lang="es-419" b="0" i="0" dirty="0">
                <a:solidFill>
                  <a:srgbClr val="1F1F1F"/>
                </a:solidFill>
                <a:effectLst/>
                <a:latin typeface="Google Sans"/>
              </a:rPr>
              <a:t>Definir los scripts del proyecto: El archivo </a:t>
            </a:r>
            <a:r>
              <a:rPr lang="es-419" b="0" i="0" dirty="0" err="1">
                <a:solidFill>
                  <a:srgbClr val="1F1F1F"/>
                </a:solidFill>
                <a:effectLst/>
                <a:latin typeface="Google Sans"/>
              </a:rPr>
              <a:t>package.json</a:t>
            </a:r>
            <a:r>
              <a:rPr lang="es-419" b="0" i="0" dirty="0">
                <a:solidFill>
                  <a:srgbClr val="1F1F1F"/>
                </a:solidFill>
                <a:effectLst/>
                <a:latin typeface="Google Sans"/>
              </a:rPr>
              <a:t> contiene una lista de scripts que se pueden ejecutar para realizar tareas específicas, como compilar el código o iniciar el servidor web.</a:t>
            </a:r>
          </a:p>
          <a:p>
            <a:pPr algn="l">
              <a:buFont typeface="Arial" panose="020B0604020202020204" pitchFamily="34" charset="0"/>
              <a:buChar char="•"/>
            </a:pPr>
            <a:r>
              <a:rPr lang="es-419" b="0" i="0" dirty="0">
                <a:solidFill>
                  <a:srgbClr val="1F1F1F"/>
                </a:solidFill>
                <a:effectLst/>
                <a:latin typeface="Google Sans"/>
              </a:rPr>
              <a:t>Proveer información sobre el proyecto: El archivo </a:t>
            </a:r>
            <a:r>
              <a:rPr lang="es-419" b="0" i="0" dirty="0" err="1">
                <a:solidFill>
                  <a:srgbClr val="1F1F1F"/>
                </a:solidFill>
                <a:effectLst/>
                <a:latin typeface="Google Sans"/>
              </a:rPr>
              <a:t>package.json</a:t>
            </a:r>
            <a:r>
              <a:rPr lang="es-419" b="0" i="0" dirty="0">
                <a:solidFill>
                  <a:srgbClr val="1F1F1F"/>
                </a:solidFill>
                <a:effectLst/>
                <a:latin typeface="Google Sans"/>
              </a:rPr>
              <a:t> contiene información sobre el proyecto, como su nombre, versión y descripción. Esta información se puede utilizar por herramientas de Node.js, como el entorno de desarrollo integrado (IDE) Visual Studio </a:t>
            </a:r>
            <a:r>
              <a:rPr lang="es-419" b="0" i="0" dirty="0" err="1">
                <a:solidFill>
                  <a:srgbClr val="1F1F1F"/>
                </a:solidFill>
                <a:effectLst/>
                <a:latin typeface="Google Sans"/>
              </a:rPr>
              <a:t>Code</a:t>
            </a:r>
            <a:r>
              <a:rPr lang="es-419" b="0" i="0" dirty="0">
                <a:solidFill>
                  <a:srgbClr val="1F1F1F"/>
                </a:solidFill>
                <a:effectLst/>
                <a:latin typeface="Google Sans"/>
              </a:rPr>
              <a:t>.</a:t>
            </a:r>
          </a:p>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5</a:t>
            </a:fld>
            <a:endParaRPr lang="en-US"/>
          </a:p>
        </p:txBody>
      </p:sp>
    </p:spTree>
    <p:extLst>
      <p:ext uri="{BB962C8B-B14F-4D97-AF65-F5344CB8AC3E}">
        <p14:creationId xmlns:p14="http://schemas.microsoft.com/office/powerpoint/2010/main" val="3342115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El archivo </a:t>
            </a:r>
            <a:r>
              <a:rPr lang="es-419" dirty="0" err="1"/>
              <a:t>package.json</a:t>
            </a:r>
            <a:r>
              <a:rPr lang="es-419" dirty="0"/>
              <a:t> es fundamental en el ecosistema de Node.js y </a:t>
            </a:r>
            <a:r>
              <a:rPr lang="es-419" dirty="0" err="1"/>
              <a:t>npm</a:t>
            </a:r>
            <a:r>
              <a:rPr lang="es-419" dirty="0"/>
              <a:t> (</a:t>
            </a:r>
            <a:r>
              <a:rPr lang="es-419" dirty="0" err="1"/>
              <a:t>Node</a:t>
            </a:r>
            <a:r>
              <a:rPr lang="es-419" dirty="0"/>
              <a:t> </a:t>
            </a:r>
            <a:r>
              <a:rPr lang="es-419" dirty="0" err="1"/>
              <a:t>Package</a:t>
            </a:r>
            <a:r>
              <a:rPr lang="es-419" dirty="0"/>
              <a:t> Manager) por varias razones:</a:t>
            </a:r>
          </a:p>
          <a:p>
            <a:endParaRPr lang="es-419" dirty="0"/>
          </a:p>
          <a:p>
            <a:r>
              <a:rPr lang="es-419" dirty="0"/>
              <a:t>Administración de Dependencias: </a:t>
            </a:r>
            <a:r>
              <a:rPr lang="es-419" dirty="0" err="1"/>
              <a:t>package.json</a:t>
            </a:r>
            <a:r>
              <a:rPr lang="es-419" dirty="0"/>
              <a:t> lista todas las dependencias del proyecto. Cuando alguien más clona el proyecto o colabora en él, puede ejecutar </a:t>
            </a:r>
            <a:r>
              <a:rPr lang="es-419" dirty="0" err="1"/>
              <a:t>npm</a:t>
            </a:r>
            <a:r>
              <a:rPr lang="es-419" dirty="0"/>
              <a:t> </a:t>
            </a:r>
            <a:r>
              <a:rPr lang="es-419" dirty="0" err="1"/>
              <a:t>install</a:t>
            </a:r>
            <a:r>
              <a:rPr lang="es-419" dirty="0"/>
              <a:t> para instalar todas las dependencias necesarias en su máquina. Esto asegura que todos los desarrolladores estén utilizando las mismas versiones de las bibliotecas y herramientas necesarias para el proyecto.</a:t>
            </a:r>
          </a:p>
          <a:p>
            <a:endParaRPr lang="es-419" dirty="0"/>
          </a:p>
          <a:p>
            <a:r>
              <a:rPr lang="es-419" dirty="0"/>
              <a:t>Automatización de Tareas: Los scripts definidos en </a:t>
            </a:r>
            <a:r>
              <a:rPr lang="es-419" dirty="0" err="1"/>
              <a:t>package.json</a:t>
            </a:r>
            <a:r>
              <a:rPr lang="es-419" dirty="0"/>
              <a:t> (en la sección scripts) permiten automatizar tareas comunes del proyecto, como ejecutar pruebas, iniciar el servidor de desarrollo, compilar código, </a:t>
            </a:r>
            <a:r>
              <a:rPr lang="es-419" dirty="0" err="1"/>
              <a:t>minificar</a:t>
            </a:r>
            <a:r>
              <a:rPr lang="es-419" dirty="0"/>
              <a:t> archivos, entre otros. Estos scripts se pueden ejecutar fácilmente con el comando </a:t>
            </a:r>
            <a:r>
              <a:rPr lang="es-419" dirty="0" err="1"/>
              <a:t>npm</a:t>
            </a:r>
            <a:r>
              <a:rPr lang="es-419" dirty="0"/>
              <a:t> run &lt;script-</a:t>
            </a:r>
            <a:r>
              <a:rPr lang="es-419" dirty="0" err="1"/>
              <a:t>name</a:t>
            </a:r>
            <a:r>
              <a:rPr lang="es-419" dirty="0"/>
              <a:t>&gt;.</a:t>
            </a:r>
          </a:p>
          <a:p>
            <a:endParaRPr lang="es-419" dirty="0"/>
          </a:p>
          <a:p>
            <a:r>
              <a:rPr lang="es-419" dirty="0"/>
              <a:t>Gestión de Versiones: </a:t>
            </a:r>
            <a:r>
              <a:rPr lang="es-419" dirty="0" err="1"/>
              <a:t>package.json</a:t>
            </a:r>
            <a:r>
              <a:rPr lang="es-419" dirty="0"/>
              <a:t> contiene la versión actual del proyecto. Esto es crucial para seguir prácticas de versionado semántico, lo que facilita a los desarrolladores y las herramientas saber qué cambios se han introducido en cada versión del software.</a:t>
            </a:r>
          </a:p>
          <a:p>
            <a:endParaRPr lang="es-419" dirty="0"/>
          </a:p>
          <a:p>
            <a:r>
              <a:rPr lang="es-419" dirty="0"/>
              <a:t>Información del Proyecto: </a:t>
            </a:r>
            <a:r>
              <a:rPr lang="es-419" dirty="0" err="1"/>
              <a:t>package.json</a:t>
            </a:r>
            <a:r>
              <a:rPr lang="es-419" dirty="0"/>
              <a:t> incluye información como el nombre del proyecto, descripción, autor, licencia y otros metadatos. Esta información es útil para otros desarrolladores que revisan el proyecto o para las herramientas que analizan y presentan información sobre el proyecto.</a:t>
            </a:r>
          </a:p>
          <a:p>
            <a:endParaRPr lang="es-419" dirty="0"/>
          </a:p>
          <a:p>
            <a:r>
              <a:rPr lang="es-419" dirty="0"/>
              <a:t>Publicación y Distribución: Cuando deseas compartir tu código con otros desarrolladores o desplegarlo en un servidor de producción, </a:t>
            </a:r>
            <a:r>
              <a:rPr lang="es-419" dirty="0" err="1"/>
              <a:t>package.json</a:t>
            </a:r>
            <a:r>
              <a:rPr lang="es-419" dirty="0"/>
              <a:t> es esencial. Las plataformas de alojamiento de paquetes como </a:t>
            </a:r>
            <a:r>
              <a:rPr lang="es-419" dirty="0" err="1"/>
              <a:t>npm</a:t>
            </a:r>
            <a:r>
              <a:rPr lang="es-419" dirty="0"/>
              <a:t> utilizan este archivo para entender cómo deben manejar y distribuir el paquete.</a:t>
            </a:r>
          </a:p>
          <a:p>
            <a:endParaRPr lang="es-419" dirty="0"/>
          </a:p>
          <a:p>
            <a:r>
              <a:rPr lang="es-419" dirty="0"/>
              <a:t>Configuración del Proyecto: </a:t>
            </a:r>
            <a:r>
              <a:rPr lang="es-419" dirty="0" err="1"/>
              <a:t>package.json</a:t>
            </a:r>
            <a:r>
              <a:rPr lang="es-419" dirty="0"/>
              <a:t> también puede contener configuraciones específicas del proyecto, como configuraciones de </a:t>
            </a:r>
            <a:r>
              <a:rPr lang="es-419" dirty="0" err="1"/>
              <a:t>ESLint</a:t>
            </a:r>
            <a:r>
              <a:rPr lang="es-419" dirty="0"/>
              <a:t>, Babel, </a:t>
            </a:r>
            <a:r>
              <a:rPr lang="es-419" dirty="0" err="1"/>
              <a:t>TypeScript</a:t>
            </a:r>
            <a:r>
              <a:rPr lang="es-419" dirty="0"/>
              <a:t>, entre otros. Esto asegura que todos los colaboradores estén siguiendo las mismas pautas y configuraciones del proyecto.</a:t>
            </a:r>
          </a:p>
          <a:p>
            <a:endParaRPr lang="es-419" dirty="0"/>
          </a:p>
          <a:p>
            <a:r>
              <a:rPr lang="es-419" dirty="0"/>
              <a:t>Registro de Contribuidores: La sección de </a:t>
            </a:r>
            <a:r>
              <a:rPr lang="es-419" dirty="0" err="1"/>
              <a:t>contributors</a:t>
            </a:r>
            <a:r>
              <a:rPr lang="es-419" dirty="0"/>
              <a:t> en </a:t>
            </a:r>
            <a:r>
              <a:rPr lang="es-419" dirty="0" err="1"/>
              <a:t>package.json</a:t>
            </a:r>
            <a:r>
              <a:rPr lang="es-419" dirty="0"/>
              <a:t> permite reconocer a los contribuidores del proyecto, lo que es importante para dar crédito a quienes han ayudado en su desarrollo.</a:t>
            </a:r>
          </a:p>
        </p:txBody>
      </p:sp>
      <p:sp>
        <p:nvSpPr>
          <p:cNvPr id="4" name="Marcador de número de diapositiva 3"/>
          <p:cNvSpPr>
            <a:spLocks noGrp="1"/>
          </p:cNvSpPr>
          <p:nvPr>
            <p:ph type="sldNum" sz="quarter" idx="5"/>
          </p:nvPr>
        </p:nvSpPr>
        <p:spPr/>
        <p:txBody>
          <a:bodyPr/>
          <a:lstStyle/>
          <a:p>
            <a:fld id="{11D62295-C31D-4FF8-8426-D07586DC7C66}" type="slidenum">
              <a:rPr lang="en-US" smtClean="0"/>
              <a:t>6</a:t>
            </a:fld>
            <a:endParaRPr lang="en-US"/>
          </a:p>
        </p:txBody>
      </p:sp>
    </p:spTree>
    <p:extLst>
      <p:ext uri="{BB962C8B-B14F-4D97-AF65-F5344CB8AC3E}">
        <p14:creationId xmlns:p14="http://schemas.microsoft.com/office/powerpoint/2010/main" val="2100769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7</a:t>
            </a:fld>
            <a:endParaRPr lang="en-US"/>
          </a:p>
        </p:txBody>
      </p:sp>
    </p:spTree>
    <p:extLst>
      <p:ext uri="{BB962C8B-B14F-4D97-AF65-F5344CB8AC3E}">
        <p14:creationId xmlns:p14="http://schemas.microsoft.com/office/powerpoint/2010/main" val="28915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9</a:t>
            </a:fld>
            <a:endParaRPr lang="en-US"/>
          </a:p>
        </p:txBody>
      </p:sp>
    </p:spTree>
    <p:extLst>
      <p:ext uri="{BB962C8B-B14F-4D97-AF65-F5344CB8AC3E}">
        <p14:creationId xmlns:p14="http://schemas.microsoft.com/office/powerpoint/2010/main" val="223224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indent="-342900">
              <a:buFont typeface="+mj-lt"/>
              <a:buAutoNum type="arabicPeriod"/>
            </a:pPr>
            <a:r>
              <a:rPr lang="es-419" sz="1800" dirty="0"/>
              <a:t>Inicio del </a:t>
            </a:r>
            <a:r>
              <a:rPr lang="es-419" sz="1800" dirty="0" err="1"/>
              <a:t>Event</a:t>
            </a:r>
            <a:r>
              <a:rPr lang="es-419" sz="1800" dirty="0"/>
              <a:t> </a:t>
            </a:r>
            <a:r>
              <a:rPr lang="es-419" sz="1800" dirty="0" err="1"/>
              <a:t>Loop</a:t>
            </a:r>
            <a:r>
              <a:rPr lang="es-419" sz="1800" dirty="0"/>
              <a:t>:</a:t>
            </a:r>
          </a:p>
          <a:p>
            <a:pPr marL="457200" lvl="1" indent="0">
              <a:buNone/>
            </a:pPr>
            <a:r>
              <a:rPr lang="es-419" sz="1400" dirty="0"/>
              <a:t>Cuando se inicia una aplicación Node.js, se activa el </a:t>
            </a:r>
            <a:r>
              <a:rPr lang="es-419" sz="1400" dirty="0" err="1"/>
              <a:t>event</a:t>
            </a:r>
            <a:r>
              <a:rPr lang="es-419" sz="1400" dirty="0"/>
              <a:t> </a:t>
            </a:r>
            <a:r>
              <a:rPr lang="es-419" sz="1400" dirty="0" err="1"/>
              <a:t>loop</a:t>
            </a:r>
            <a:r>
              <a:rPr lang="es-419" sz="1400" dirty="0"/>
              <a:t>.</a:t>
            </a:r>
          </a:p>
          <a:p>
            <a:pPr marL="342900" indent="-342900">
              <a:buFont typeface="+mj-lt"/>
              <a:buAutoNum type="arabicPeriod"/>
            </a:pPr>
            <a:r>
              <a:rPr lang="es-419" sz="1800" dirty="0"/>
              <a:t>Ejecución Sincrónica:</a:t>
            </a:r>
          </a:p>
          <a:p>
            <a:pPr marL="457200" lvl="1" indent="0">
              <a:buNone/>
            </a:pPr>
            <a:r>
              <a:rPr lang="es-419" sz="1400" dirty="0"/>
              <a:t>Cualquier código sincrónico se ejecuta inmediatamente. Esto incluye la inicialización de variables, la definición de funciones y cualquier otra operación que no implique entrada/salida.</a:t>
            </a:r>
          </a:p>
          <a:p>
            <a:pPr marL="342900" indent="-342900">
              <a:buFont typeface="+mj-lt"/>
              <a:buAutoNum type="arabicPeriod"/>
            </a:pPr>
            <a:r>
              <a:rPr lang="es-419" sz="1800" dirty="0"/>
              <a:t>Operaciones Asíncronas y </a:t>
            </a:r>
            <a:r>
              <a:rPr lang="es-419" sz="1800" dirty="0" err="1"/>
              <a:t>Callbacks</a:t>
            </a:r>
            <a:r>
              <a:rPr lang="es-419" sz="1800" dirty="0"/>
              <a:t>:</a:t>
            </a:r>
          </a:p>
          <a:p>
            <a:pPr marL="457200" lvl="1" indent="0">
              <a:buNone/>
            </a:pPr>
            <a:r>
              <a:rPr lang="es-419" sz="1400" dirty="0"/>
              <a:t>Cuando se encuentra una operación asíncrona, como la lectura de un archivo o una consulta a una base de datos, Node.js delega esa operación al sistema operativo y sigue con la ejecución del código restante en lugar de esperar a que se complete la operación. Se pasa un </a:t>
            </a:r>
            <a:r>
              <a:rPr lang="es-419" sz="1400" dirty="0" err="1"/>
              <a:t>callback</a:t>
            </a:r>
            <a:r>
              <a:rPr lang="es-419" sz="1400" dirty="0"/>
              <a:t> a la operación asíncrona, que se ejecutará una vez que la operación se haya completado.</a:t>
            </a:r>
          </a:p>
          <a:p>
            <a:pPr marL="342900" indent="-342900">
              <a:buFont typeface="+mj-lt"/>
              <a:buAutoNum type="arabicPeriod"/>
            </a:pPr>
            <a:r>
              <a:rPr lang="es-419" sz="1800" dirty="0" err="1"/>
              <a:t>Event</a:t>
            </a:r>
            <a:r>
              <a:rPr lang="es-419" sz="1800" dirty="0"/>
              <a:t> </a:t>
            </a:r>
            <a:r>
              <a:rPr lang="es-419" sz="1800" dirty="0" err="1"/>
              <a:t>Queue</a:t>
            </a:r>
            <a:r>
              <a:rPr lang="es-419" sz="1800" dirty="0"/>
              <a:t>:</a:t>
            </a:r>
          </a:p>
          <a:p>
            <a:pPr marL="457200" lvl="1" indent="0">
              <a:buNone/>
            </a:pPr>
            <a:r>
              <a:rPr lang="es-419" sz="1400" dirty="0"/>
              <a:t>Las operaciones asíncronas, cuando se completan, colocan los </a:t>
            </a:r>
            <a:r>
              <a:rPr lang="es-419" sz="1400" dirty="0" err="1"/>
              <a:t>callbacks</a:t>
            </a:r>
            <a:r>
              <a:rPr lang="es-419" sz="1400" dirty="0"/>
              <a:t> correspondientes en una cola de eventos (</a:t>
            </a:r>
            <a:r>
              <a:rPr lang="es-419" sz="1400" dirty="0" err="1"/>
              <a:t>event</a:t>
            </a:r>
            <a:r>
              <a:rPr lang="es-419" sz="1400" dirty="0"/>
              <a:t> </a:t>
            </a:r>
            <a:r>
              <a:rPr lang="es-419" sz="1400" dirty="0" err="1"/>
              <a:t>queue</a:t>
            </a:r>
            <a:r>
              <a:rPr lang="es-419" sz="1400" dirty="0"/>
              <a:t>). Estos eventos esperan a ser procesados.</a:t>
            </a:r>
          </a:p>
          <a:p>
            <a:pPr marL="342900" indent="-342900">
              <a:buFont typeface="+mj-lt"/>
              <a:buAutoNum type="arabicPeriod"/>
            </a:pPr>
            <a:r>
              <a:rPr lang="es-419" sz="1800" dirty="0"/>
              <a:t>Procesamiento de Eventos:</a:t>
            </a:r>
          </a:p>
          <a:p>
            <a:pPr marL="457200" lvl="1" indent="0">
              <a:buNone/>
            </a:pPr>
            <a:r>
              <a:rPr lang="es-419" sz="1400" dirty="0"/>
              <a:t>En cada iteración del </a:t>
            </a:r>
            <a:r>
              <a:rPr lang="es-419" sz="1400" dirty="0" err="1"/>
              <a:t>event</a:t>
            </a:r>
            <a:r>
              <a:rPr lang="es-419" sz="1400" dirty="0"/>
              <a:t> </a:t>
            </a:r>
            <a:r>
              <a:rPr lang="es-419" sz="1400" dirty="0" err="1"/>
              <a:t>loop</a:t>
            </a:r>
            <a:r>
              <a:rPr lang="es-419" sz="1400" dirty="0"/>
              <a:t>, Node.js verifica si hay eventos en la cola de eventos. Si hay eventos, se ejecutan sus </a:t>
            </a:r>
            <a:r>
              <a:rPr lang="es-419" sz="1400" dirty="0" err="1"/>
              <a:t>callbacks</a:t>
            </a:r>
            <a:r>
              <a:rPr lang="es-419" sz="1400" dirty="0"/>
              <a:t> de manera secuencial. Esto significa que, incluso si múltiples eventos están esperando en la cola, Node.js los maneja uno por uno para evitar bloquear el hilo principal.</a:t>
            </a:r>
          </a:p>
          <a:p>
            <a:pPr marL="342900" indent="-342900">
              <a:buFont typeface="+mj-lt"/>
              <a:buAutoNum type="arabicPeriod"/>
            </a:pPr>
            <a:r>
              <a:rPr lang="es-419" sz="1800" dirty="0"/>
              <a:t>Finalización y Retorno al </a:t>
            </a:r>
            <a:r>
              <a:rPr lang="es-419" sz="1800" dirty="0" err="1"/>
              <a:t>Event</a:t>
            </a:r>
            <a:r>
              <a:rPr lang="es-419" sz="1800" dirty="0"/>
              <a:t> </a:t>
            </a:r>
            <a:r>
              <a:rPr lang="es-419" sz="1800" dirty="0" err="1"/>
              <a:t>Loop</a:t>
            </a:r>
            <a:r>
              <a:rPr lang="es-419" sz="1800" dirty="0"/>
              <a:t>:</a:t>
            </a:r>
          </a:p>
          <a:p>
            <a:pPr marL="457200" lvl="1" indent="0">
              <a:buNone/>
            </a:pPr>
            <a:r>
              <a:rPr lang="es-419" sz="1400" dirty="0"/>
              <a:t>Una vez que se han procesado todos los eventos en la cola de eventos, Node.js retorna al inicio del </a:t>
            </a:r>
            <a:r>
              <a:rPr lang="es-419" sz="1400" dirty="0" err="1"/>
              <a:t>event</a:t>
            </a:r>
            <a:r>
              <a:rPr lang="es-419" sz="1400" dirty="0"/>
              <a:t> </a:t>
            </a:r>
            <a:r>
              <a:rPr lang="es-419" sz="1400" dirty="0" err="1"/>
              <a:t>loop</a:t>
            </a:r>
            <a:r>
              <a:rPr lang="es-419" sz="1400" dirty="0"/>
              <a:t> y espera nuevos eventos para manejar.</a:t>
            </a:r>
          </a:p>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12</a:t>
            </a:fld>
            <a:endParaRPr lang="en-US"/>
          </a:p>
        </p:txBody>
      </p:sp>
    </p:spTree>
    <p:extLst>
      <p:ext uri="{BB962C8B-B14F-4D97-AF65-F5344CB8AC3E}">
        <p14:creationId xmlns:p14="http://schemas.microsoft.com/office/powerpoint/2010/main" val="3424455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s-419" b="1" i="0" dirty="0">
                <a:solidFill>
                  <a:srgbClr val="374151"/>
                </a:solidFill>
                <a:effectLst/>
                <a:latin typeface="Söhne"/>
              </a:rPr>
              <a:t>Inicio de Operaciones Asíncronas:</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Cuando Node.js encuentra una operación de entrada/salida, como leer un archivo, en lugar de bloquear el hilo de ejecución principal, delega esa operación al sistema operativo y continúa con la ejecución del código restante.</a:t>
            </a:r>
          </a:p>
          <a:p>
            <a:pPr algn="l">
              <a:buFont typeface="+mj-lt"/>
              <a:buAutoNum type="arabicPeriod"/>
            </a:pPr>
            <a:r>
              <a:rPr lang="es-419" b="1" i="0" dirty="0" err="1">
                <a:solidFill>
                  <a:srgbClr val="374151"/>
                </a:solidFill>
                <a:effectLst/>
                <a:latin typeface="Söhne"/>
              </a:rPr>
              <a:t>Callback</a:t>
            </a:r>
            <a:r>
              <a:rPr lang="es-419" b="1" i="0" dirty="0">
                <a:solidFill>
                  <a:srgbClr val="374151"/>
                </a:solidFill>
                <a:effectLst/>
                <a:latin typeface="Söhne"/>
              </a:rPr>
              <a:t> y Continuación:</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Se proporciona un </a:t>
            </a:r>
            <a:r>
              <a:rPr lang="es-419" b="0" i="0" dirty="0" err="1">
                <a:solidFill>
                  <a:srgbClr val="374151"/>
                </a:solidFill>
                <a:effectLst/>
                <a:latin typeface="Söhne"/>
              </a:rPr>
              <a:t>callback</a:t>
            </a:r>
            <a:r>
              <a:rPr lang="es-419" b="0" i="0" dirty="0">
                <a:solidFill>
                  <a:srgbClr val="374151"/>
                </a:solidFill>
                <a:effectLst/>
                <a:latin typeface="Söhne"/>
              </a:rPr>
              <a:t> para la operación asíncrona. Este </a:t>
            </a:r>
            <a:r>
              <a:rPr lang="es-419" b="0" i="0" dirty="0" err="1">
                <a:solidFill>
                  <a:srgbClr val="374151"/>
                </a:solidFill>
                <a:effectLst/>
                <a:latin typeface="Söhne"/>
              </a:rPr>
              <a:t>callback</a:t>
            </a:r>
            <a:r>
              <a:rPr lang="es-419" b="0" i="0" dirty="0">
                <a:solidFill>
                  <a:srgbClr val="374151"/>
                </a:solidFill>
                <a:effectLst/>
                <a:latin typeface="Söhne"/>
              </a:rPr>
              <a:t> es una función que se ejecutará cuando la operación de entrada/salida se complete. Node.js no espera a que la operación termine; en su lugar, se ejecuta el código restante, y cuando la operación finaliza, el </a:t>
            </a:r>
            <a:r>
              <a:rPr lang="es-419" b="0" i="0" dirty="0" err="1">
                <a:solidFill>
                  <a:srgbClr val="374151"/>
                </a:solidFill>
                <a:effectLst/>
                <a:latin typeface="Söhne"/>
              </a:rPr>
              <a:t>callback</a:t>
            </a:r>
            <a:r>
              <a:rPr lang="es-419" b="0" i="0" dirty="0">
                <a:solidFill>
                  <a:srgbClr val="374151"/>
                </a:solidFill>
                <a:effectLst/>
                <a:latin typeface="Söhne"/>
              </a:rPr>
              <a:t> correspondiente se coloca en la cola de eventos.</a:t>
            </a:r>
          </a:p>
          <a:p>
            <a:pPr algn="l">
              <a:buFont typeface="+mj-lt"/>
              <a:buAutoNum type="arabicPeriod"/>
            </a:pPr>
            <a:r>
              <a:rPr lang="es-419" b="1" i="0" dirty="0" err="1">
                <a:solidFill>
                  <a:srgbClr val="374151"/>
                </a:solidFill>
                <a:effectLst/>
                <a:latin typeface="Söhne"/>
              </a:rPr>
              <a:t>Event</a:t>
            </a:r>
            <a:r>
              <a:rPr lang="es-419" b="1" i="0" dirty="0">
                <a:solidFill>
                  <a:srgbClr val="374151"/>
                </a:solidFill>
                <a:effectLst/>
                <a:latin typeface="Söhne"/>
              </a:rPr>
              <a:t> </a:t>
            </a:r>
            <a:r>
              <a:rPr lang="es-419" b="1" i="0" dirty="0" err="1">
                <a:solidFill>
                  <a:srgbClr val="374151"/>
                </a:solidFill>
                <a:effectLst/>
                <a:latin typeface="Söhne"/>
              </a:rPr>
              <a:t>Loop</a:t>
            </a:r>
            <a:r>
              <a:rPr lang="es-419" b="1" i="0" dirty="0">
                <a:solidFill>
                  <a:srgbClr val="374151"/>
                </a:solidFill>
                <a:effectLst/>
                <a:latin typeface="Söhne"/>
              </a:rPr>
              <a:t>:</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El </a:t>
            </a:r>
            <a:r>
              <a:rPr lang="es-419" b="0" i="0" dirty="0" err="1">
                <a:solidFill>
                  <a:srgbClr val="374151"/>
                </a:solidFill>
                <a:effectLst/>
                <a:latin typeface="Söhne"/>
              </a:rPr>
              <a:t>event</a:t>
            </a:r>
            <a:r>
              <a:rPr lang="es-419" b="0" i="0" dirty="0">
                <a:solidFill>
                  <a:srgbClr val="374151"/>
                </a:solidFill>
                <a:effectLst/>
                <a:latin typeface="Söhne"/>
              </a:rPr>
              <a:t> </a:t>
            </a:r>
            <a:r>
              <a:rPr lang="es-419" b="0" i="0" dirty="0" err="1">
                <a:solidFill>
                  <a:srgbClr val="374151"/>
                </a:solidFill>
                <a:effectLst/>
                <a:latin typeface="Söhne"/>
              </a:rPr>
              <a:t>loop</a:t>
            </a:r>
            <a:r>
              <a:rPr lang="es-419" b="0" i="0" dirty="0">
                <a:solidFill>
                  <a:srgbClr val="374151"/>
                </a:solidFill>
                <a:effectLst/>
                <a:latin typeface="Söhne"/>
              </a:rPr>
              <a:t> (ciclo de eventos) de Node.js monitorea constantemente la cola de eventos para ver si hay algún </a:t>
            </a:r>
            <a:r>
              <a:rPr lang="es-419" b="0" i="0" dirty="0" err="1">
                <a:solidFill>
                  <a:srgbClr val="374151"/>
                </a:solidFill>
                <a:effectLst/>
                <a:latin typeface="Söhne"/>
              </a:rPr>
              <a:t>callback</a:t>
            </a:r>
            <a:r>
              <a:rPr lang="es-419" b="0" i="0" dirty="0">
                <a:solidFill>
                  <a:srgbClr val="374151"/>
                </a:solidFill>
                <a:effectLst/>
                <a:latin typeface="Söhne"/>
              </a:rPr>
              <a:t> listo para ser ejecutado. Si encuentra uno, lo ejecuta.</a:t>
            </a:r>
          </a:p>
          <a:p>
            <a:pPr algn="l">
              <a:buFont typeface="+mj-lt"/>
              <a:buAutoNum type="arabicPeriod"/>
            </a:pPr>
            <a:r>
              <a:rPr lang="es-419" b="1" i="0" dirty="0">
                <a:solidFill>
                  <a:srgbClr val="374151"/>
                </a:solidFill>
                <a:effectLst/>
                <a:latin typeface="Söhne"/>
              </a:rPr>
              <a:t>Ejecución del </a:t>
            </a:r>
            <a:r>
              <a:rPr lang="es-419" b="1" i="0" dirty="0" err="1">
                <a:solidFill>
                  <a:srgbClr val="374151"/>
                </a:solidFill>
                <a:effectLst/>
                <a:latin typeface="Söhne"/>
              </a:rPr>
              <a:t>Callback</a:t>
            </a:r>
            <a:r>
              <a:rPr lang="es-419" b="1" i="0" dirty="0">
                <a:solidFill>
                  <a:srgbClr val="374151"/>
                </a:solidFill>
                <a:effectLst/>
                <a:latin typeface="Söhne"/>
              </a:rPr>
              <a:t>:</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Cuando el </a:t>
            </a:r>
            <a:r>
              <a:rPr lang="es-419" b="0" i="0" dirty="0" err="1">
                <a:solidFill>
                  <a:srgbClr val="374151"/>
                </a:solidFill>
                <a:effectLst/>
                <a:latin typeface="Söhne"/>
              </a:rPr>
              <a:t>callback</a:t>
            </a:r>
            <a:r>
              <a:rPr lang="es-419" b="0" i="0" dirty="0">
                <a:solidFill>
                  <a:srgbClr val="374151"/>
                </a:solidFill>
                <a:effectLst/>
                <a:latin typeface="Söhne"/>
              </a:rPr>
              <a:t> se ejecuta, maneja los resultados de la operación de entrada/salida. Este proceso es asíncrono y no bloquea el hilo principal de ejecución.</a:t>
            </a:r>
          </a:p>
          <a:p>
            <a:pPr algn="l">
              <a:buFont typeface="+mj-lt"/>
              <a:buAutoNum type="arabicPeriod"/>
            </a:pPr>
            <a:r>
              <a:rPr lang="es-419" b="1" i="0" dirty="0">
                <a:solidFill>
                  <a:srgbClr val="374151"/>
                </a:solidFill>
                <a:effectLst/>
                <a:latin typeface="Söhne"/>
              </a:rPr>
              <a:t>Retorno al </a:t>
            </a:r>
            <a:r>
              <a:rPr lang="es-419" b="1" i="0" dirty="0" err="1">
                <a:solidFill>
                  <a:srgbClr val="374151"/>
                </a:solidFill>
                <a:effectLst/>
                <a:latin typeface="Söhne"/>
              </a:rPr>
              <a:t>Event</a:t>
            </a:r>
            <a:r>
              <a:rPr lang="es-419" b="1" i="0" dirty="0">
                <a:solidFill>
                  <a:srgbClr val="374151"/>
                </a:solidFill>
                <a:effectLst/>
                <a:latin typeface="Söhne"/>
              </a:rPr>
              <a:t> </a:t>
            </a:r>
            <a:r>
              <a:rPr lang="es-419" b="1" i="0" dirty="0" err="1">
                <a:solidFill>
                  <a:srgbClr val="374151"/>
                </a:solidFill>
                <a:effectLst/>
                <a:latin typeface="Söhne"/>
              </a:rPr>
              <a:t>Loop</a:t>
            </a:r>
            <a:r>
              <a:rPr lang="es-419" b="1" i="0" dirty="0">
                <a:solidFill>
                  <a:srgbClr val="374151"/>
                </a:solidFill>
                <a:effectLst/>
                <a:latin typeface="Söhne"/>
              </a:rPr>
              <a:t>:</a:t>
            </a:r>
            <a:endParaRPr lang="es-419" b="0" i="0" dirty="0">
              <a:solidFill>
                <a:srgbClr val="374151"/>
              </a:solidFill>
              <a:effectLst/>
              <a:latin typeface="Söhne"/>
            </a:endParaRPr>
          </a:p>
          <a:p>
            <a:pPr marL="742950" lvl="1" indent="-285750" algn="l">
              <a:buFont typeface="+mj-lt"/>
              <a:buAutoNum type="arabicPeriod"/>
            </a:pPr>
            <a:r>
              <a:rPr lang="es-419" b="0" i="0" dirty="0">
                <a:solidFill>
                  <a:srgbClr val="374151"/>
                </a:solidFill>
                <a:effectLst/>
                <a:latin typeface="Söhne"/>
              </a:rPr>
              <a:t>Una vez que se ha ejecutado el </a:t>
            </a:r>
            <a:r>
              <a:rPr lang="es-419" b="0" i="0" dirty="0" err="1">
                <a:solidFill>
                  <a:srgbClr val="374151"/>
                </a:solidFill>
                <a:effectLst/>
                <a:latin typeface="Söhne"/>
              </a:rPr>
              <a:t>callback</a:t>
            </a:r>
            <a:r>
              <a:rPr lang="es-419" b="0" i="0" dirty="0">
                <a:solidFill>
                  <a:srgbClr val="374151"/>
                </a:solidFill>
                <a:effectLst/>
                <a:latin typeface="Söhne"/>
              </a:rPr>
              <a:t>, Node.js regresa al </a:t>
            </a:r>
            <a:r>
              <a:rPr lang="es-419" b="0" i="0" dirty="0" err="1">
                <a:solidFill>
                  <a:srgbClr val="374151"/>
                </a:solidFill>
                <a:effectLst/>
                <a:latin typeface="Söhne"/>
              </a:rPr>
              <a:t>event</a:t>
            </a:r>
            <a:r>
              <a:rPr lang="es-419" b="0" i="0" dirty="0">
                <a:solidFill>
                  <a:srgbClr val="374151"/>
                </a:solidFill>
                <a:effectLst/>
                <a:latin typeface="Söhne"/>
              </a:rPr>
              <a:t> </a:t>
            </a:r>
            <a:r>
              <a:rPr lang="es-419" b="0" i="0" dirty="0" err="1">
                <a:solidFill>
                  <a:srgbClr val="374151"/>
                </a:solidFill>
                <a:effectLst/>
                <a:latin typeface="Söhne"/>
              </a:rPr>
              <a:t>loop</a:t>
            </a:r>
            <a:r>
              <a:rPr lang="es-419" b="0" i="0" dirty="0">
                <a:solidFill>
                  <a:srgbClr val="374151"/>
                </a:solidFill>
                <a:effectLst/>
                <a:latin typeface="Söhne"/>
              </a:rPr>
              <a:t> y espera la próxima operación de entrada/salida o evento.</a:t>
            </a:r>
          </a:p>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14</a:t>
            </a:fld>
            <a:endParaRPr lang="en-US"/>
          </a:p>
        </p:txBody>
      </p:sp>
    </p:spTree>
    <p:extLst>
      <p:ext uri="{BB962C8B-B14F-4D97-AF65-F5344CB8AC3E}">
        <p14:creationId xmlns:p14="http://schemas.microsoft.com/office/powerpoint/2010/main" val="1454365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stretch>
            <a:fillRect/>
          </a:stretch>
        </p:blipFill>
        <p:spPr>
          <a:xfrm>
            <a:off x="4634572" y="0"/>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29087" y="0"/>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0C344C">
                  <a:alpha val="90000"/>
                </a:srgbClr>
              </a:gs>
              <a:gs pos="100000">
                <a:srgbClr val="0C344C">
                  <a:alpha val="38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95496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1403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0187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AA286F"/>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chemeClr val="accent3"/>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chemeClr val="accent3"/>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18269-CD32-429B-80E4-27A96AE6C0EC}"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339782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18269-CD32-429B-80E4-27A96AE6C0EC}"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46331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D18269-CD32-429B-80E4-27A96AE6C0EC}"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79062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D18269-CD32-429B-80E4-27A96AE6C0EC}"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96599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81036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ES" dirty="0"/>
              <a:t>Node.JS</a:t>
            </a:r>
            <a:endParaRPr lang="es-419" dirty="0"/>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5" name="Imagen 4">
            <a:extLst>
              <a:ext uri="{FF2B5EF4-FFF2-40B4-BE49-F238E27FC236}">
                <a16:creationId xmlns:a16="http://schemas.microsoft.com/office/drawing/2014/main" id="{76D6039D-3F4F-DE80-1878-44B119EC4B7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71750" y="3429000"/>
            <a:ext cx="1639843" cy="1002973"/>
          </a:xfrm>
          <a:prstGeom prst="rect">
            <a:avLst/>
          </a:prstGeom>
        </p:spPr>
      </p:pic>
    </p:spTree>
    <p:extLst>
      <p:ext uri="{BB962C8B-B14F-4D97-AF65-F5344CB8AC3E}">
        <p14:creationId xmlns:p14="http://schemas.microsoft.com/office/powerpoint/2010/main" val="136506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15E98-AC47-BA14-6A2E-11A7C1BF448A}"/>
              </a:ext>
            </a:extLst>
          </p:cNvPr>
          <p:cNvSpPr>
            <a:spLocks noGrp="1"/>
          </p:cNvSpPr>
          <p:nvPr>
            <p:ph type="title"/>
          </p:nvPr>
        </p:nvSpPr>
        <p:spPr/>
        <p:txBody>
          <a:bodyPr/>
          <a:lstStyle/>
          <a:p>
            <a:r>
              <a:rPr lang="es-ES" dirty="0"/>
              <a:t>Ejercicio 1. Inicializar un archivo </a:t>
            </a:r>
            <a:r>
              <a:rPr lang="es-ES" dirty="0" err="1"/>
              <a:t>package.json</a:t>
            </a:r>
            <a:endParaRPr lang="es-419" dirty="0"/>
          </a:p>
        </p:txBody>
      </p:sp>
      <p:sp>
        <p:nvSpPr>
          <p:cNvPr id="3" name="Marcador de contenido 2">
            <a:extLst>
              <a:ext uri="{FF2B5EF4-FFF2-40B4-BE49-F238E27FC236}">
                <a16:creationId xmlns:a16="http://schemas.microsoft.com/office/drawing/2014/main" id="{BE2C5C30-35EE-892F-84AB-6011DB7458B5}"/>
              </a:ext>
            </a:extLst>
          </p:cNvPr>
          <p:cNvSpPr>
            <a:spLocks noGrp="1"/>
          </p:cNvSpPr>
          <p:nvPr>
            <p:ph idx="1"/>
          </p:nvPr>
        </p:nvSpPr>
        <p:spPr/>
        <p:txBody>
          <a:bodyPr/>
          <a:lstStyle/>
          <a:p>
            <a:pPr marL="0" lvl="1" indent="0">
              <a:spcBef>
                <a:spcPts val="1000"/>
              </a:spcBef>
              <a:buNone/>
            </a:pPr>
            <a:r>
              <a:rPr lang="es-ES" sz="1400" b="1" dirty="0">
                <a:latin typeface="+mj-lt"/>
              </a:rPr>
              <a:t>Guardar el proyecto en un repositorio local Git</a:t>
            </a:r>
          </a:p>
          <a:p>
            <a:pPr marL="285750" lvl="1" indent="-285750">
              <a:spcBef>
                <a:spcPts val="1000"/>
              </a:spcBef>
            </a:pPr>
            <a:r>
              <a:rPr lang="es-ES" sz="1400" b="1" dirty="0">
                <a:latin typeface="+mj-lt"/>
              </a:rPr>
              <a:t>Archivo .</a:t>
            </a:r>
            <a:r>
              <a:rPr lang="es-ES" sz="1400" b="1" dirty="0" err="1">
                <a:latin typeface="+mj-lt"/>
              </a:rPr>
              <a:t>gitignore</a:t>
            </a:r>
            <a:endParaRPr lang="es-ES" sz="1400" b="1" dirty="0">
              <a:latin typeface="+mj-lt"/>
            </a:endParaRPr>
          </a:p>
          <a:p>
            <a:pPr marL="457200" lvl="2" indent="0">
              <a:spcBef>
                <a:spcPts val="1000"/>
              </a:spcBef>
              <a:buNone/>
            </a:pPr>
            <a:r>
              <a:rPr lang="es-ES" sz="1000" b="1" dirty="0">
                <a:latin typeface="+mj-lt"/>
              </a:rPr>
              <a:t>Crear el archivo .</a:t>
            </a:r>
            <a:r>
              <a:rPr lang="es-ES" sz="1000" b="1" dirty="0" err="1">
                <a:latin typeface="+mj-lt"/>
              </a:rPr>
              <a:t>gitignore</a:t>
            </a:r>
            <a:r>
              <a:rPr lang="es-ES" sz="1000" b="1" dirty="0">
                <a:latin typeface="+mj-lt"/>
              </a:rPr>
              <a:t> en la carpeta demo</a:t>
            </a:r>
          </a:p>
          <a:p>
            <a:pPr marL="457200" lvl="2" indent="0">
              <a:spcBef>
                <a:spcPts val="1000"/>
              </a:spcBef>
              <a:buNone/>
            </a:pPr>
            <a:r>
              <a:rPr lang="es-ES" sz="1000" b="1" dirty="0">
                <a:latin typeface="+mj-lt"/>
              </a:rPr>
              <a:t>Agregar el siguiente contenido:</a:t>
            </a:r>
          </a:p>
          <a:p>
            <a:pPr marL="457200" lvl="1" indent="0">
              <a:buNone/>
            </a:pPr>
            <a:r>
              <a:rPr lang="es-ES" sz="1050" dirty="0" err="1">
                <a:solidFill>
                  <a:srgbClr val="0451A5"/>
                </a:solidFill>
                <a:latin typeface="Consolas" panose="020B0609020204030204" pitchFamily="49" charset="0"/>
                <a:cs typeface="+mn-cs"/>
              </a:rPr>
              <a:t>node_modules</a:t>
            </a:r>
            <a:endParaRPr lang="es-ES" sz="1050" dirty="0">
              <a:solidFill>
                <a:srgbClr val="0451A5"/>
              </a:solidFill>
              <a:latin typeface="Consolas" panose="020B0609020204030204" pitchFamily="49" charset="0"/>
              <a:cs typeface="+mn-cs"/>
            </a:endParaRPr>
          </a:p>
          <a:p>
            <a:pPr marL="457200" lvl="1" indent="0">
              <a:buNone/>
            </a:pPr>
            <a:r>
              <a:rPr lang="es-ES" sz="1050" dirty="0" err="1">
                <a:solidFill>
                  <a:srgbClr val="0451A5"/>
                </a:solidFill>
                <a:latin typeface="Consolas" panose="020B0609020204030204" pitchFamily="49" charset="0"/>
                <a:cs typeface="+mn-cs"/>
              </a:rPr>
              <a:t>build</a:t>
            </a:r>
            <a:endParaRPr lang="es-ES" sz="1050" dirty="0">
              <a:solidFill>
                <a:srgbClr val="0451A5"/>
              </a:solidFill>
              <a:latin typeface="Consolas" panose="020B0609020204030204" pitchFamily="49" charset="0"/>
              <a:cs typeface="+mn-cs"/>
            </a:endParaRPr>
          </a:p>
          <a:p>
            <a:pPr marL="457200" lvl="1" indent="0">
              <a:buNone/>
            </a:pPr>
            <a:r>
              <a:rPr lang="es-ES" sz="1050" dirty="0">
                <a:solidFill>
                  <a:srgbClr val="0451A5"/>
                </a:solidFill>
                <a:latin typeface="Consolas" panose="020B0609020204030204" pitchFamily="49" charset="0"/>
                <a:cs typeface="+mn-cs"/>
              </a:rPr>
              <a:t>*.log</a:t>
            </a:r>
          </a:p>
          <a:p>
            <a:pPr marL="457200" lvl="1" indent="0">
              <a:buNone/>
            </a:pPr>
            <a:r>
              <a:rPr lang="es-ES" sz="1050" dirty="0">
                <a:solidFill>
                  <a:srgbClr val="0451A5"/>
                </a:solidFill>
                <a:latin typeface="Consolas" panose="020B0609020204030204" pitchFamily="49" charset="0"/>
                <a:cs typeface="+mn-cs"/>
              </a:rPr>
              <a:t>.</a:t>
            </a:r>
            <a:r>
              <a:rPr lang="es-ES" sz="1050" dirty="0" err="1">
                <a:solidFill>
                  <a:srgbClr val="0451A5"/>
                </a:solidFill>
                <a:latin typeface="Consolas" panose="020B0609020204030204" pitchFamily="49" charset="0"/>
                <a:cs typeface="+mn-cs"/>
              </a:rPr>
              <a:t>env</a:t>
            </a:r>
            <a:endParaRPr lang="es-ES" sz="1050" dirty="0">
              <a:solidFill>
                <a:srgbClr val="0451A5"/>
              </a:solidFill>
              <a:latin typeface="Consolas" panose="020B0609020204030204" pitchFamily="49" charset="0"/>
              <a:cs typeface="+mn-cs"/>
            </a:endParaRPr>
          </a:p>
          <a:p>
            <a:pPr marL="457200" lvl="1" indent="0">
              <a:buNone/>
            </a:pPr>
            <a:r>
              <a:rPr lang="es-ES" sz="1050" dirty="0">
                <a:solidFill>
                  <a:srgbClr val="0451A5"/>
                </a:solidFill>
                <a:latin typeface="Consolas" panose="020B0609020204030204" pitchFamily="49" charset="0"/>
                <a:cs typeface="+mn-cs"/>
              </a:rPr>
              <a:t>.</a:t>
            </a:r>
            <a:r>
              <a:rPr lang="es-ES" sz="1050" dirty="0" err="1">
                <a:solidFill>
                  <a:srgbClr val="0451A5"/>
                </a:solidFill>
                <a:latin typeface="Consolas" panose="020B0609020204030204" pitchFamily="49" charset="0"/>
                <a:cs typeface="+mn-cs"/>
              </a:rPr>
              <a:t>DS_Store</a:t>
            </a:r>
            <a:endParaRPr lang="es-ES" sz="1050" dirty="0">
              <a:solidFill>
                <a:srgbClr val="0451A5"/>
              </a:solidFill>
              <a:latin typeface="Consolas" panose="020B0609020204030204" pitchFamily="49" charset="0"/>
              <a:cs typeface="+mn-cs"/>
            </a:endParaRPr>
          </a:p>
          <a:p>
            <a:pPr marL="457200" lvl="2" indent="0">
              <a:spcBef>
                <a:spcPts val="1000"/>
              </a:spcBef>
              <a:buNone/>
            </a:pPr>
            <a:r>
              <a:rPr lang="es-ES" sz="1000" b="1" dirty="0">
                <a:latin typeface="+mj-lt"/>
              </a:rPr>
              <a:t>Guardar el archivo</a:t>
            </a:r>
          </a:p>
          <a:p>
            <a:pPr marL="285750" lvl="1" indent="-285750">
              <a:spcBef>
                <a:spcPts val="1000"/>
              </a:spcBef>
            </a:pPr>
            <a:r>
              <a:rPr lang="es-ES" sz="1400" b="1" dirty="0">
                <a:latin typeface="+mj-lt"/>
              </a:rPr>
              <a:t>Inicializar un repositorio Git para este proyecto, en la ventana terminal</a:t>
            </a:r>
          </a:p>
          <a:p>
            <a:pPr marL="0" lvl="1" indent="0">
              <a:spcBef>
                <a:spcPts val="1000"/>
              </a:spcBef>
              <a:buNone/>
            </a:pPr>
            <a:r>
              <a:rPr lang="sv-SE" sz="1400" dirty="0">
                <a:latin typeface="Consolas" panose="020B0609020204030204" pitchFamily="49" charset="0"/>
                <a:cs typeface="+mn-cs"/>
              </a:rPr>
              <a:t>	PS C:\MEAN\SC\ej01\demo&gt; </a:t>
            </a:r>
            <a:r>
              <a:rPr lang="sv-SE" sz="1400" dirty="0">
                <a:solidFill>
                  <a:srgbClr val="0451A5"/>
                </a:solidFill>
                <a:latin typeface="Consolas" panose="020B0609020204030204" pitchFamily="49" charset="0"/>
                <a:cs typeface="+mn-cs"/>
              </a:rPr>
              <a:t>git init</a:t>
            </a:r>
          </a:p>
          <a:p>
            <a:pPr marL="285750" lvl="1" indent="-285750">
              <a:spcBef>
                <a:spcPts val="1000"/>
              </a:spcBef>
            </a:pPr>
            <a:r>
              <a:rPr lang="sv-SE" sz="1400" b="1" dirty="0">
                <a:latin typeface="+mj-lt"/>
              </a:rPr>
              <a:t>Agregar todos los archivos excepto los que se encuentran en gitignore</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	PS C:\MEAN\SC\ej01\demo&gt;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285750" lvl="1" indent="-285750">
              <a:spcBef>
                <a:spcPts val="1000"/>
              </a:spcBef>
            </a:pPr>
            <a:r>
              <a:rPr lang="es-ES" sz="1400" b="1" dirty="0">
                <a:latin typeface="+mj-lt"/>
              </a:rPr>
              <a:t>Agregar todos los archivos al repositorio local </a:t>
            </a:r>
            <a:r>
              <a:rPr lang="es-ES" sz="1400" b="1" dirty="0" err="1">
                <a:latin typeface="+mj-lt"/>
              </a:rPr>
              <a:t>git</a:t>
            </a:r>
            <a:endParaRPr lang="es-ES" sz="1400" b="1" dirty="0">
              <a:latin typeface="+mj-lt"/>
            </a:endParaRPr>
          </a:p>
          <a:p>
            <a:pPr marL="0" lvl="1" indent="0">
              <a:spcBef>
                <a:spcPts val="1000"/>
              </a:spcBef>
              <a:buNone/>
            </a:pPr>
            <a:r>
              <a:rPr lang="es-ES" sz="1400" dirty="0">
                <a:latin typeface="Consolas" panose="020B0609020204030204" pitchFamily="49" charset="0"/>
                <a:cs typeface="+mn-cs"/>
              </a:rPr>
              <a:t>	PS C:\MEAN\SC\ej01\demo&gt;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1."</a:t>
            </a:r>
          </a:p>
          <a:p>
            <a:endParaRPr lang="es-419" dirty="0"/>
          </a:p>
        </p:txBody>
      </p:sp>
    </p:spTree>
    <p:extLst>
      <p:ext uri="{BB962C8B-B14F-4D97-AF65-F5344CB8AC3E}">
        <p14:creationId xmlns:p14="http://schemas.microsoft.com/office/powerpoint/2010/main" val="48154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7F198-C597-CE92-E561-DC4621ED4E06}"/>
              </a:ext>
            </a:extLst>
          </p:cNvPr>
          <p:cNvSpPr>
            <a:spLocks noGrp="1"/>
          </p:cNvSpPr>
          <p:nvPr>
            <p:ph type="title"/>
          </p:nvPr>
        </p:nvSpPr>
        <p:spPr/>
        <p:txBody>
          <a:bodyPr/>
          <a:lstStyle/>
          <a:p>
            <a:r>
              <a:rPr lang="es-419" dirty="0"/>
              <a:t>Ciclo de eventos de Node.js</a:t>
            </a:r>
          </a:p>
        </p:txBody>
      </p:sp>
      <p:sp>
        <p:nvSpPr>
          <p:cNvPr id="3" name="Marcador de contenido 2">
            <a:extLst>
              <a:ext uri="{FF2B5EF4-FFF2-40B4-BE49-F238E27FC236}">
                <a16:creationId xmlns:a16="http://schemas.microsoft.com/office/drawing/2014/main" id="{DB49D7CE-E2A6-4D64-887F-B65A924928D1}"/>
              </a:ext>
            </a:extLst>
          </p:cNvPr>
          <p:cNvSpPr>
            <a:spLocks noGrp="1"/>
          </p:cNvSpPr>
          <p:nvPr>
            <p:ph idx="1"/>
          </p:nvPr>
        </p:nvSpPr>
        <p:spPr/>
        <p:txBody>
          <a:bodyPr/>
          <a:lstStyle/>
          <a:p>
            <a:pPr marL="0" indent="0">
              <a:buNone/>
            </a:pPr>
            <a:r>
              <a:rPr lang="es-419" dirty="0"/>
              <a:t>El ciclo de eventos de Node.js es un mecanismo que permite que el núcleo de Node.js procese las solicitudes HTTP de forma asíncrona. </a:t>
            </a:r>
          </a:p>
          <a:p>
            <a:pPr marL="0" indent="0">
              <a:buNone/>
            </a:pPr>
            <a:endParaRPr lang="es-419" dirty="0"/>
          </a:p>
          <a:p>
            <a:pPr marL="0" indent="0">
              <a:buNone/>
            </a:pPr>
            <a:r>
              <a:rPr lang="es-419" dirty="0"/>
              <a:t>Este enfoque de operaciones no bloqueantes y </a:t>
            </a:r>
            <a:r>
              <a:rPr lang="es-419" dirty="0" err="1"/>
              <a:t>callbacks</a:t>
            </a:r>
            <a:r>
              <a:rPr lang="es-419" dirty="0"/>
              <a:t> permite que Node.js sea extremadamente eficiente al manejar conexiones simultáneas y operaciones de entrada/salida, lo que es esencial para aplicaciones en tiempo real y otras aplicaciones web que requieren alta concurrencia.</a:t>
            </a:r>
          </a:p>
          <a:p>
            <a:pPr marL="0" indent="0">
              <a:buNone/>
            </a:pPr>
            <a:endParaRPr lang="es-419" dirty="0"/>
          </a:p>
        </p:txBody>
      </p:sp>
    </p:spTree>
    <p:extLst>
      <p:ext uri="{BB962C8B-B14F-4D97-AF65-F5344CB8AC3E}">
        <p14:creationId xmlns:p14="http://schemas.microsoft.com/office/powerpoint/2010/main" val="3802193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DD287-D7F1-F7DE-AE8E-1EA14A3D3BDC}"/>
              </a:ext>
            </a:extLst>
          </p:cNvPr>
          <p:cNvSpPr>
            <a:spLocks noGrp="1"/>
          </p:cNvSpPr>
          <p:nvPr>
            <p:ph type="title"/>
          </p:nvPr>
        </p:nvSpPr>
        <p:spPr/>
        <p:txBody>
          <a:bodyPr/>
          <a:lstStyle/>
          <a:p>
            <a:r>
              <a:rPr lang="es-419" dirty="0"/>
              <a:t>Ciclo de eventos de Node.js</a:t>
            </a:r>
          </a:p>
        </p:txBody>
      </p:sp>
      <p:sp>
        <p:nvSpPr>
          <p:cNvPr id="3" name="Marcador de contenido 2">
            <a:extLst>
              <a:ext uri="{FF2B5EF4-FFF2-40B4-BE49-F238E27FC236}">
                <a16:creationId xmlns:a16="http://schemas.microsoft.com/office/drawing/2014/main" id="{C548D59F-37A3-7902-4EFD-843CB5A9CDEC}"/>
              </a:ext>
            </a:extLst>
          </p:cNvPr>
          <p:cNvSpPr>
            <a:spLocks noGrp="1"/>
          </p:cNvSpPr>
          <p:nvPr>
            <p:ph idx="1"/>
          </p:nvPr>
        </p:nvSpPr>
        <p:spPr>
          <a:xfrm>
            <a:off x="838200" y="1238250"/>
            <a:ext cx="10515600" cy="5394779"/>
          </a:xfrm>
        </p:spPr>
        <p:txBody>
          <a:bodyPr>
            <a:noAutofit/>
          </a:bodyPr>
          <a:lstStyle/>
          <a:p>
            <a:pPr marL="342900" indent="-342900">
              <a:buFont typeface="+mj-lt"/>
              <a:buAutoNum type="arabicPeriod"/>
            </a:pPr>
            <a:r>
              <a:rPr lang="es-419" sz="2400" dirty="0"/>
              <a:t>Inicio del </a:t>
            </a:r>
            <a:r>
              <a:rPr lang="es-419" sz="2400" dirty="0" err="1"/>
              <a:t>Event</a:t>
            </a:r>
            <a:r>
              <a:rPr lang="es-419" sz="2400" dirty="0"/>
              <a:t> </a:t>
            </a:r>
            <a:r>
              <a:rPr lang="es-419" sz="2400" dirty="0" err="1"/>
              <a:t>Loop</a:t>
            </a:r>
            <a:r>
              <a:rPr lang="es-419" sz="2400" dirty="0"/>
              <a:t>:</a:t>
            </a:r>
          </a:p>
          <a:p>
            <a:pPr marL="342900" indent="-342900">
              <a:buFont typeface="+mj-lt"/>
              <a:buAutoNum type="arabicPeriod"/>
            </a:pPr>
            <a:r>
              <a:rPr lang="es-419" sz="2400" dirty="0"/>
              <a:t>Ejecución Sincrónica:</a:t>
            </a:r>
          </a:p>
          <a:p>
            <a:pPr marL="342900" indent="-342900">
              <a:buFont typeface="+mj-lt"/>
              <a:buAutoNum type="arabicPeriod"/>
            </a:pPr>
            <a:r>
              <a:rPr lang="es-419" sz="2400" dirty="0"/>
              <a:t>Operaciones Asíncronas y </a:t>
            </a:r>
            <a:r>
              <a:rPr lang="es-419" sz="2400" dirty="0" err="1"/>
              <a:t>Callbacks</a:t>
            </a:r>
            <a:r>
              <a:rPr lang="es-419" sz="2400" dirty="0"/>
              <a:t>:</a:t>
            </a:r>
          </a:p>
          <a:p>
            <a:pPr marL="342900" indent="-342900">
              <a:buFont typeface="+mj-lt"/>
              <a:buAutoNum type="arabicPeriod"/>
            </a:pPr>
            <a:r>
              <a:rPr lang="es-419" sz="2400" dirty="0" err="1"/>
              <a:t>Event</a:t>
            </a:r>
            <a:r>
              <a:rPr lang="es-419" sz="2400" dirty="0"/>
              <a:t> </a:t>
            </a:r>
            <a:r>
              <a:rPr lang="es-419" sz="2400" dirty="0" err="1"/>
              <a:t>Queue</a:t>
            </a:r>
            <a:r>
              <a:rPr lang="es-419" sz="2400" dirty="0"/>
              <a:t>:</a:t>
            </a:r>
          </a:p>
          <a:p>
            <a:pPr marL="342900" indent="-342900">
              <a:buFont typeface="+mj-lt"/>
              <a:buAutoNum type="arabicPeriod"/>
            </a:pPr>
            <a:r>
              <a:rPr lang="es-419" sz="2400" dirty="0"/>
              <a:t>Procesamiento de Eventos:</a:t>
            </a:r>
          </a:p>
          <a:p>
            <a:pPr marL="342900" indent="-342900">
              <a:buFont typeface="+mj-lt"/>
              <a:buAutoNum type="arabicPeriod"/>
            </a:pPr>
            <a:r>
              <a:rPr lang="es-419" sz="2400" dirty="0"/>
              <a:t>Finalización y Retorno al </a:t>
            </a:r>
            <a:r>
              <a:rPr lang="es-419" sz="2400" dirty="0" err="1"/>
              <a:t>Event</a:t>
            </a:r>
            <a:r>
              <a:rPr lang="es-419" sz="2400" dirty="0"/>
              <a:t> </a:t>
            </a:r>
            <a:r>
              <a:rPr lang="es-419" sz="2400" dirty="0" err="1"/>
              <a:t>Loop</a:t>
            </a:r>
            <a:r>
              <a:rPr lang="es-419" sz="2400" dirty="0"/>
              <a:t>:</a:t>
            </a:r>
          </a:p>
        </p:txBody>
      </p:sp>
    </p:spTree>
    <p:extLst>
      <p:ext uri="{BB962C8B-B14F-4D97-AF65-F5344CB8AC3E}">
        <p14:creationId xmlns:p14="http://schemas.microsoft.com/office/powerpoint/2010/main" val="4064343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059E5-4905-A146-1C96-3109CD962338}"/>
              </a:ext>
            </a:extLst>
          </p:cNvPr>
          <p:cNvSpPr>
            <a:spLocks noGrp="1"/>
          </p:cNvSpPr>
          <p:nvPr>
            <p:ph type="title"/>
          </p:nvPr>
        </p:nvSpPr>
        <p:spPr/>
        <p:txBody>
          <a:bodyPr/>
          <a:lstStyle/>
          <a:p>
            <a:r>
              <a:rPr lang="es-419" dirty="0"/>
              <a:t>Ciclo de eventos de Node.js</a:t>
            </a:r>
          </a:p>
        </p:txBody>
      </p:sp>
      <p:pic>
        <p:nvPicPr>
          <p:cNvPr id="7" name="Imagen 6">
            <a:extLst>
              <a:ext uri="{FF2B5EF4-FFF2-40B4-BE49-F238E27FC236}">
                <a16:creationId xmlns:a16="http://schemas.microsoft.com/office/drawing/2014/main" id="{A5E2C580-9F12-AF95-D3D6-E463F4B089A3}"/>
              </a:ext>
            </a:extLst>
          </p:cNvPr>
          <p:cNvPicPr>
            <a:picLocks noChangeAspect="1"/>
          </p:cNvPicPr>
          <p:nvPr/>
        </p:nvPicPr>
        <p:blipFill>
          <a:blip r:embed="rId2"/>
          <a:stretch>
            <a:fillRect/>
          </a:stretch>
        </p:blipFill>
        <p:spPr>
          <a:xfrm>
            <a:off x="765727" y="1711674"/>
            <a:ext cx="11026223" cy="3832090"/>
          </a:xfrm>
          <a:prstGeom prst="rect">
            <a:avLst/>
          </a:prstGeom>
        </p:spPr>
      </p:pic>
      <p:sp>
        <p:nvSpPr>
          <p:cNvPr id="8" name="Elipse 7">
            <a:extLst>
              <a:ext uri="{FF2B5EF4-FFF2-40B4-BE49-F238E27FC236}">
                <a16:creationId xmlns:a16="http://schemas.microsoft.com/office/drawing/2014/main" id="{1C0014B8-7A80-AF4A-C8B5-B90D64634726}"/>
              </a:ext>
            </a:extLst>
          </p:cNvPr>
          <p:cNvSpPr/>
          <p:nvPr/>
        </p:nvSpPr>
        <p:spPr>
          <a:xfrm>
            <a:off x="7515924" y="3639512"/>
            <a:ext cx="514350" cy="514350"/>
          </a:xfrm>
          <a:prstGeom prst="ellipse">
            <a:avLst/>
          </a:prstGeom>
          <a:solidFill>
            <a:srgbClr val="C3002F"/>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1</a:t>
            </a:r>
            <a:endParaRPr lang="es-419" b="1" dirty="0"/>
          </a:p>
        </p:txBody>
      </p:sp>
      <p:sp>
        <p:nvSpPr>
          <p:cNvPr id="9" name="Elipse 8">
            <a:extLst>
              <a:ext uri="{FF2B5EF4-FFF2-40B4-BE49-F238E27FC236}">
                <a16:creationId xmlns:a16="http://schemas.microsoft.com/office/drawing/2014/main" id="{94511C56-9E5D-0D1B-AA70-E3EECEE1C244}"/>
              </a:ext>
            </a:extLst>
          </p:cNvPr>
          <p:cNvSpPr/>
          <p:nvPr/>
        </p:nvSpPr>
        <p:spPr>
          <a:xfrm>
            <a:off x="7515924" y="2914650"/>
            <a:ext cx="514350" cy="514350"/>
          </a:xfrm>
          <a:prstGeom prst="ellipse">
            <a:avLst/>
          </a:prstGeom>
          <a:solidFill>
            <a:srgbClr val="C3002F"/>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2</a:t>
            </a:r>
            <a:endParaRPr lang="es-419" b="1" dirty="0"/>
          </a:p>
        </p:txBody>
      </p:sp>
      <p:sp>
        <p:nvSpPr>
          <p:cNvPr id="10" name="Elipse 9">
            <a:extLst>
              <a:ext uri="{FF2B5EF4-FFF2-40B4-BE49-F238E27FC236}">
                <a16:creationId xmlns:a16="http://schemas.microsoft.com/office/drawing/2014/main" id="{C31904B4-74A0-8C9E-5C48-D400E633901E}"/>
              </a:ext>
            </a:extLst>
          </p:cNvPr>
          <p:cNvSpPr/>
          <p:nvPr/>
        </p:nvSpPr>
        <p:spPr>
          <a:xfrm>
            <a:off x="9117815" y="2657475"/>
            <a:ext cx="514350" cy="514350"/>
          </a:xfrm>
          <a:prstGeom prst="ellipse">
            <a:avLst/>
          </a:prstGeom>
          <a:solidFill>
            <a:srgbClr val="C3002F"/>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3</a:t>
            </a:r>
            <a:endParaRPr lang="es-419" b="1" dirty="0"/>
          </a:p>
        </p:txBody>
      </p:sp>
      <p:sp>
        <p:nvSpPr>
          <p:cNvPr id="11" name="Elipse 10">
            <a:extLst>
              <a:ext uri="{FF2B5EF4-FFF2-40B4-BE49-F238E27FC236}">
                <a16:creationId xmlns:a16="http://schemas.microsoft.com/office/drawing/2014/main" id="{2F2F6926-FD67-B6F4-897C-02FA393CE3BA}"/>
              </a:ext>
            </a:extLst>
          </p:cNvPr>
          <p:cNvSpPr/>
          <p:nvPr/>
        </p:nvSpPr>
        <p:spPr>
          <a:xfrm>
            <a:off x="5581650" y="2258332"/>
            <a:ext cx="514350" cy="514350"/>
          </a:xfrm>
          <a:prstGeom prst="ellipse">
            <a:avLst/>
          </a:prstGeom>
          <a:solidFill>
            <a:srgbClr val="C3002F"/>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4</a:t>
            </a:r>
            <a:endParaRPr lang="es-419" b="1" dirty="0"/>
          </a:p>
        </p:txBody>
      </p:sp>
      <p:sp>
        <p:nvSpPr>
          <p:cNvPr id="12" name="Elipse 11">
            <a:extLst>
              <a:ext uri="{FF2B5EF4-FFF2-40B4-BE49-F238E27FC236}">
                <a16:creationId xmlns:a16="http://schemas.microsoft.com/office/drawing/2014/main" id="{42BC45D1-D49C-51DF-D92D-533C11E61307}"/>
              </a:ext>
            </a:extLst>
          </p:cNvPr>
          <p:cNvSpPr/>
          <p:nvPr/>
        </p:nvSpPr>
        <p:spPr>
          <a:xfrm>
            <a:off x="5581650" y="4631976"/>
            <a:ext cx="514350" cy="514350"/>
          </a:xfrm>
          <a:prstGeom prst="ellipse">
            <a:avLst/>
          </a:prstGeom>
          <a:solidFill>
            <a:srgbClr val="C3002F"/>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5</a:t>
            </a:r>
            <a:endParaRPr lang="es-419" b="1" dirty="0"/>
          </a:p>
        </p:txBody>
      </p:sp>
      <p:sp>
        <p:nvSpPr>
          <p:cNvPr id="13" name="Elipse 12">
            <a:extLst>
              <a:ext uri="{FF2B5EF4-FFF2-40B4-BE49-F238E27FC236}">
                <a16:creationId xmlns:a16="http://schemas.microsoft.com/office/drawing/2014/main" id="{44B49E8C-5324-4F88-D391-45EF19DEC963}"/>
              </a:ext>
            </a:extLst>
          </p:cNvPr>
          <p:cNvSpPr/>
          <p:nvPr/>
        </p:nvSpPr>
        <p:spPr>
          <a:xfrm>
            <a:off x="9389504" y="5029414"/>
            <a:ext cx="514350" cy="514350"/>
          </a:xfrm>
          <a:prstGeom prst="ellipse">
            <a:avLst/>
          </a:prstGeom>
          <a:solidFill>
            <a:srgbClr val="C3002F"/>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6</a:t>
            </a:r>
            <a:endParaRPr lang="es-419" b="1" dirty="0"/>
          </a:p>
        </p:txBody>
      </p:sp>
    </p:spTree>
    <p:extLst>
      <p:ext uri="{BB962C8B-B14F-4D97-AF65-F5344CB8AC3E}">
        <p14:creationId xmlns:p14="http://schemas.microsoft.com/office/powerpoint/2010/main" val="275830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B04B6-39FB-5321-2D39-386E41F19BB5}"/>
              </a:ext>
            </a:extLst>
          </p:cNvPr>
          <p:cNvSpPr>
            <a:spLocks noGrp="1"/>
          </p:cNvSpPr>
          <p:nvPr>
            <p:ph type="title"/>
          </p:nvPr>
        </p:nvSpPr>
        <p:spPr/>
        <p:txBody>
          <a:bodyPr/>
          <a:lstStyle/>
          <a:p>
            <a:r>
              <a:rPr lang="es-419" dirty="0"/>
              <a:t>Ciclo de E/S</a:t>
            </a:r>
          </a:p>
        </p:txBody>
      </p:sp>
      <p:sp>
        <p:nvSpPr>
          <p:cNvPr id="3" name="Marcador de contenido 2">
            <a:extLst>
              <a:ext uri="{FF2B5EF4-FFF2-40B4-BE49-F238E27FC236}">
                <a16:creationId xmlns:a16="http://schemas.microsoft.com/office/drawing/2014/main" id="{9D67742A-60AD-E552-17A1-9A4BE2C9C0C7}"/>
              </a:ext>
            </a:extLst>
          </p:cNvPr>
          <p:cNvSpPr>
            <a:spLocks noGrp="1"/>
          </p:cNvSpPr>
          <p:nvPr>
            <p:ph idx="1"/>
          </p:nvPr>
        </p:nvSpPr>
        <p:spPr/>
        <p:txBody>
          <a:bodyPr/>
          <a:lstStyle/>
          <a:p>
            <a:pPr marL="0" indent="0">
              <a:buNone/>
            </a:pPr>
            <a:r>
              <a:rPr lang="es-419" dirty="0"/>
              <a:t>El término "ciclo I/O" (también conocido como "ciclo de entrada/salida" o "ciclo de eventos de I/O") en Node.js se refiere al proceso mediante el cual Node.js maneja las operaciones de entrada/salida de manera no bloqueante y asíncrona.</a:t>
            </a:r>
          </a:p>
          <a:p>
            <a:pPr marL="0" indent="0">
              <a:buNone/>
            </a:pPr>
            <a:r>
              <a:rPr lang="es-419" dirty="0"/>
              <a:t> </a:t>
            </a:r>
          </a:p>
          <a:p>
            <a:pPr marL="914400" lvl="1" indent="-457200">
              <a:buFont typeface="+mj-lt"/>
              <a:buAutoNum type="arabicPeriod"/>
            </a:pPr>
            <a:r>
              <a:rPr lang="es-419" b="1" dirty="0">
                <a:latin typeface="Söhne"/>
              </a:rPr>
              <a:t>Inicio de Operaciones Asíncronas</a:t>
            </a:r>
          </a:p>
          <a:p>
            <a:pPr marL="914400" lvl="1" indent="-457200">
              <a:buFont typeface="+mj-lt"/>
              <a:buAutoNum type="arabicPeriod"/>
            </a:pPr>
            <a:r>
              <a:rPr lang="es-419" b="1" dirty="0" err="1">
                <a:latin typeface="Söhne"/>
              </a:rPr>
              <a:t>Callback</a:t>
            </a:r>
            <a:r>
              <a:rPr lang="es-419" b="1" dirty="0">
                <a:latin typeface="Söhne"/>
              </a:rPr>
              <a:t> y Continuación</a:t>
            </a:r>
          </a:p>
          <a:p>
            <a:pPr marL="914400" lvl="1" indent="-457200">
              <a:buFont typeface="+mj-lt"/>
              <a:buAutoNum type="arabicPeriod"/>
            </a:pPr>
            <a:r>
              <a:rPr lang="es-419" b="1" dirty="0" err="1">
                <a:latin typeface="Söhne"/>
              </a:rPr>
              <a:t>Event</a:t>
            </a:r>
            <a:r>
              <a:rPr lang="es-419" b="1" dirty="0">
                <a:latin typeface="Söhne"/>
              </a:rPr>
              <a:t> </a:t>
            </a:r>
            <a:r>
              <a:rPr lang="es-419" b="1" dirty="0" err="1">
                <a:latin typeface="Söhne"/>
              </a:rPr>
              <a:t>Loop</a:t>
            </a:r>
            <a:endParaRPr lang="es-419" b="1" dirty="0">
              <a:latin typeface="Söhne"/>
            </a:endParaRPr>
          </a:p>
          <a:p>
            <a:pPr marL="914400" lvl="1" indent="-457200">
              <a:buFont typeface="+mj-lt"/>
              <a:buAutoNum type="arabicPeriod"/>
            </a:pPr>
            <a:r>
              <a:rPr lang="es-419" b="1" dirty="0">
                <a:latin typeface="Söhne"/>
              </a:rPr>
              <a:t>Ejecución del </a:t>
            </a:r>
            <a:r>
              <a:rPr lang="es-419" b="1" dirty="0" err="1">
                <a:latin typeface="Söhne"/>
              </a:rPr>
              <a:t>Callback</a:t>
            </a:r>
            <a:endParaRPr lang="es-419" b="1" dirty="0">
              <a:latin typeface="Söhne"/>
            </a:endParaRPr>
          </a:p>
          <a:p>
            <a:pPr marL="914400" lvl="1" indent="-457200">
              <a:buFont typeface="+mj-lt"/>
              <a:buAutoNum type="arabicPeriod"/>
            </a:pPr>
            <a:r>
              <a:rPr lang="es-419" b="1" dirty="0">
                <a:latin typeface="Söhne"/>
              </a:rPr>
              <a:t>Retorno al </a:t>
            </a:r>
            <a:r>
              <a:rPr lang="es-419" b="1" dirty="0" err="1">
                <a:latin typeface="Söhne"/>
              </a:rPr>
              <a:t>Event</a:t>
            </a:r>
            <a:r>
              <a:rPr lang="es-419" b="1" dirty="0">
                <a:latin typeface="Söhne"/>
              </a:rPr>
              <a:t> </a:t>
            </a:r>
            <a:r>
              <a:rPr lang="es-419" b="1" dirty="0" err="1">
                <a:latin typeface="Söhne"/>
              </a:rPr>
              <a:t>Loop</a:t>
            </a:r>
            <a:r>
              <a:rPr lang="es-419" b="1" dirty="0">
                <a:latin typeface="Söhne"/>
              </a:rPr>
              <a:t>:</a:t>
            </a:r>
          </a:p>
          <a:p>
            <a:pPr lvl="1"/>
            <a:endParaRPr lang="es-419" dirty="0"/>
          </a:p>
        </p:txBody>
      </p:sp>
    </p:spTree>
    <p:extLst>
      <p:ext uri="{BB962C8B-B14F-4D97-AF65-F5344CB8AC3E}">
        <p14:creationId xmlns:p14="http://schemas.microsoft.com/office/powerpoint/2010/main" val="96253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93F3A84-F17A-6902-0221-AEF0CB764C90}"/>
              </a:ext>
            </a:extLst>
          </p:cNvPr>
          <p:cNvSpPr>
            <a:spLocks noGrp="1"/>
          </p:cNvSpPr>
          <p:nvPr>
            <p:ph type="title"/>
          </p:nvPr>
        </p:nvSpPr>
        <p:spPr/>
        <p:txBody>
          <a:bodyPr/>
          <a:lstStyle/>
          <a:p>
            <a:r>
              <a:rPr lang="es-419" dirty="0"/>
              <a:t>Ejercicio 2.1 Ciclo de eventos Node.JS</a:t>
            </a:r>
          </a:p>
        </p:txBody>
      </p:sp>
      <p:sp>
        <p:nvSpPr>
          <p:cNvPr id="5" name="Marcador de contenido 4">
            <a:extLst>
              <a:ext uri="{FF2B5EF4-FFF2-40B4-BE49-F238E27FC236}">
                <a16:creationId xmlns:a16="http://schemas.microsoft.com/office/drawing/2014/main" id="{40DDED0A-326B-964A-BB1D-D346305D9B85}"/>
              </a:ext>
            </a:extLst>
          </p:cNvPr>
          <p:cNvSpPr>
            <a:spLocks noGrp="1"/>
          </p:cNvSpPr>
          <p:nvPr>
            <p:ph idx="1"/>
          </p:nvPr>
        </p:nvSpPr>
        <p:spPr>
          <a:xfrm>
            <a:off x="838200" y="1238250"/>
            <a:ext cx="10515600" cy="249891"/>
          </a:xfrm>
        </p:spPr>
        <p:txBody>
          <a:bodyPr>
            <a:normAutofit fontScale="92500" lnSpcReduction="20000"/>
          </a:bodyPr>
          <a:lstStyle/>
          <a:p>
            <a:pPr marL="285750" lvl="1" indent="-285750">
              <a:spcBef>
                <a:spcPts val="1000"/>
              </a:spcBef>
            </a:pPr>
            <a:r>
              <a:rPr lang="es-ES" sz="1400" b="1" dirty="0">
                <a:latin typeface="+mj-lt"/>
              </a:rPr>
              <a:t>Crear el archivo </a:t>
            </a:r>
            <a:r>
              <a:rPr lang="es-ES" sz="1400" b="1" dirty="0">
                <a:solidFill>
                  <a:schemeClr val="accent3"/>
                </a:solidFill>
                <a:latin typeface="+mj-lt"/>
              </a:rPr>
              <a:t>cicloio.js </a:t>
            </a:r>
            <a:r>
              <a:rPr lang="es-ES" sz="1400" b="1" dirty="0">
                <a:latin typeface="+mj-lt"/>
              </a:rPr>
              <a:t>en la carpeta demo</a:t>
            </a:r>
            <a:endParaRPr lang="es-419" sz="1400" b="1" dirty="0">
              <a:latin typeface="+mj-lt"/>
            </a:endParaRPr>
          </a:p>
        </p:txBody>
      </p:sp>
      <p:sp>
        <p:nvSpPr>
          <p:cNvPr id="10" name="Marcador de contenido 4">
            <a:extLst>
              <a:ext uri="{FF2B5EF4-FFF2-40B4-BE49-F238E27FC236}">
                <a16:creationId xmlns:a16="http://schemas.microsoft.com/office/drawing/2014/main" id="{F02B09FE-EC92-5D99-8119-FB27C0480A30}"/>
              </a:ext>
            </a:extLst>
          </p:cNvPr>
          <p:cNvSpPr txBox="1">
            <a:spLocks/>
          </p:cNvSpPr>
          <p:nvPr/>
        </p:nvSpPr>
        <p:spPr>
          <a:xfrm>
            <a:off x="828000" y="3519466"/>
            <a:ext cx="10515600" cy="24989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ES" sz="1400" b="1" dirty="0">
                <a:latin typeface="+mj-lt"/>
              </a:rPr>
              <a:t>En la terminal, ejecutar</a:t>
            </a:r>
          </a:p>
          <a:p>
            <a:pPr marL="0" lvl="1" indent="0">
              <a:spcBef>
                <a:spcPts val="1000"/>
              </a:spcBef>
              <a:buNone/>
            </a:pPr>
            <a:endParaRPr lang="es-419" sz="1400" b="1" dirty="0">
              <a:latin typeface="+mj-lt"/>
            </a:endParaRPr>
          </a:p>
        </p:txBody>
      </p:sp>
      <p:sp>
        <p:nvSpPr>
          <p:cNvPr id="12" name="CuadroTexto 11">
            <a:extLst>
              <a:ext uri="{FF2B5EF4-FFF2-40B4-BE49-F238E27FC236}">
                <a16:creationId xmlns:a16="http://schemas.microsoft.com/office/drawing/2014/main" id="{46CD4B0A-D20C-8998-F4FC-4951269C1294}"/>
              </a:ext>
            </a:extLst>
          </p:cNvPr>
          <p:cNvSpPr txBox="1"/>
          <p:nvPr/>
        </p:nvSpPr>
        <p:spPr>
          <a:xfrm>
            <a:off x="1360799" y="3811603"/>
            <a:ext cx="6097836" cy="923330"/>
          </a:xfrm>
          <a:prstGeom prst="rect">
            <a:avLst/>
          </a:prstGeom>
          <a:noFill/>
        </p:spPr>
        <p:txBody>
          <a:bodyPr wrap="square">
            <a:spAutoFit/>
          </a:bodyPr>
          <a:lstStyle/>
          <a:p>
            <a:r>
              <a:rPr lang="es-419" dirty="0">
                <a:latin typeface="Consolas" panose="020B0609020204030204" pitchFamily="49" charset="0"/>
              </a:rPr>
              <a:t>PS C:\MEAN\SC\ej01\demo&gt; </a:t>
            </a:r>
            <a:r>
              <a:rPr lang="es-419" dirty="0" err="1">
                <a:solidFill>
                  <a:schemeClr val="accent3"/>
                </a:solidFill>
                <a:latin typeface="Consolas" panose="020B0609020204030204" pitchFamily="49" charset="0"/>
              </a:rPr>
              <a:t>node</a:t>
            </a:r>
            <a:r>
              <a:rPr lang="es-419" dirty="0">
                <a:solidFill>
                  <a:srgbClr val="0000FF"/>
                </a:solidFill>
                <a:latin typeface="Consolas" panose="020B0609020204030204" pitchFamily="49" charset="0"/>
              </a:rPr>
              <a:t> .\cicloio.js</a:t>
            </a:r>
          </a:p>
          <a:p>
            <a:r>
              <a:rPr lang="es-419" dirty="0">
                <a:latin typeface="Consolas" panose="020B0609020204030204" pitchFamily="49" charset="0"/>
              </a:rPr>
              <a:t>PS C:\MEAN\SC\ej01\demo&gt; </a:t>
            </a:r>
            <a:r>
              <a:rPr lang="es-419" dirty="0" err="1">
                <a:solidFill>
                  <a:schemeClr val="accent3"/>
                </a:solidFill>
                <a:latin typeface="Consolas" panose="020B0609020204030204" pitchFamily="49" charset="0"/>
              </a:rPr>
              <a:t>node</a:t>
            </a:r>
            <a:r>
              <a:rPr lang="es-419" dirty="0">
                <a:solidFill>
                  <a:srgbClr val="0000FF"/>
                </a:solidFill>
                <a:latin typeface="Consolas" panose="020B0609020204030204" pitchFamily="49" charset="0"/>
              </a:rPr>
              <a:t> cicloio.js</a:t>
            </a:r>
          </a:p>
          <a:p>
            <a:r>
              <a:rPr lang="es-419" dirty="0">
                <a:latin typeface="Consolas" panose="020B0609020204030204" pitchFamily="49" charset="0"/>
              </a:rPr>
              <a:t>PS C:\MEAN\SC\ej01\demo&gt; </a:t>
            </a:r>
            <a:r>
              <a:rPr lang="es-419" dirty="0" err="1">
                <a:solidFill>
                  <a:schemeClr val="accent3"/>
                </a:solidFill>
                <a:latin typeface="Consolas" panose="020B0609020204030204" pitchFamily="49" charset="0"/>
              </a:rPr>
              <a:t>node</a:t>
            </a:r>
            <a:r>
              <a:rPr lang="es-419" dirty="0">
                <a:solidFill>
                  <a:srgbClr val="0000FF"/>
                </a:solidFill>
                <a:latin typeface="Consolas" panose="020B0609020204030204" pitchFamily="49" charset="0"/>
              </a:rPr>
              <a:t> </a:t>
            </a:r>
            <a:r>
              <a:rPr lang="es-419" dirty="0" err="1">
                <a:solidFill>
                  <a:srgbClr val="0000FF"/>
                </a:solidFill>
                <a:latin typeface="Consolas" panose="020B0609020204030204" pitchFamily="49" charset="0"/>
              </a:rPr>
              <a:t>cicloio</a:t>
            </a:r>
            <a:endParaRPr lang="es-419" dirty="0">
              <a:solidFill>
                <a:srgbClr val="0000FF"/>
              </a:solidFill>
              <a:latin typeface="Consolas" panose="020B0609020204030204" pitchFamily="49" charset="0"/>
            </a:endParaRPr>
          </a:p>
        </p:txBody>
      </p:sp>
      <p:sp>
        <p:nvSpPr>
          <p:cNvPr id="13" name="Marcador de contenido 4">
            <a:extLst>
              <a:ext uri="{FF2B5EF4-FFF2-40B4-BE49-F238E27FC236}">
                <a16:creationId xmlns:a16="http://schemas.microsoft.com/office/drawing/2014/main" id="{94C0E8F6-D226-4A12-3666-3062D7D02162}"/>
              </a:ext>
            </a:extLst>
          </p:cNvPr>
          <p:cNvSpPr txBox="1">
            <a:spLocks/>
          </p:cNvSpPr>
          <p:nvPr/>
        </p:nvSpPr>
        <p:spPr>
          <a:xfrm>
            <a:off x="828000" y="4783645"/>
            <a:ext cx="10515600" cy="24989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ES" sz="1400" b="1" dirty="0">
                <a:latin typeface="+mj-lt"/>
              </a:rPr>
              <a:t>Salida</a:t>
            </a:r>
          </a:p>
          <a:p>
            <a:pPr marL="0" lvl="1" indent="0">
              <a:spcBef>
                <a:spcPts val="1000"/>
              </a:spcBef>
              <a:buNone/>
            </a:pPr>
            <a:endParaRPr lang="es-419" sz="1400" b="1" dirty="0">
              <a:latin typeface="+mj-lt"/>
            </a:endParaRPr>
          </a:p>
        </p:txBody>
      </p:sp>
      <p:sp>
        <p:nvSpPr>
          <p:cNvPr id="19" name="CuadroTexto 18">
            <a:extLst>
              <a:ext uri="{FF2B5EF4-FFF2-40B4-BE49-F238E27FC236}">
                <a16:creationId xmlns:a16="http://schemas.microsoft.com/office/drawing/2014/main" id="{7DB26595-C3D8-6C49-5C2F-2D4355E99D93}"/>
              </a:ext>
            </a:extLst>
          </p:cNvPr>
          <p:cNvSpPr txBox="1"/>
          <p:nvPr/>
        </p:nvSpPr>
        <p:spPr>
          <a:xfrm>
            <a:off x="1207885" y="1463785"/>
            <a:ext cx="6097836" cy="2031325"/>
          </a:xfrm>
          <a:prstGeom prst="rect">
            <a:avLst/>
          </a:prstGeom>
          <a:noFill/>
        </p:spPr>
        <p:txBody>
          <a:bodyPr wrap="square">
            <a:spAutoFit/>
          </a:bodyPr>
          <a:lstStyle/>
          <a:p>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total</a:t>
            </a:r>
            <a:r>
              <a:rPr lang="es-419" sz="1400" b="0" dirty="0">
                <a:solidFill>
                  <a:srgbClr val="000000"/>
                </a:solidFill>
                <a:effectLst/>
                <a:latin typeface="Consolas" panose="020B0609020204030204" pitchFamily="49" charset="0"/>
              </a:rPr>
              <a:t> = </a:t>
            </a:r>
            <a:r>
              <a:rPr lang="es-419" sz="1400" b="0" dirty="0">
                <a:solidFill>
                  <a:srgbClr val="098658"/>
                </a:solidFill>
                <a:effectLst/>
                <a:latin typeface="Consolas" panose="020B0609020204030204" pitchFamily="49" charset="0"/>
              </a:rPr>
              <a:t>0</a:t>
            </a:r>
            <a:endParaRPr lang="es-419" sz="1400" b="0" dirty="0">
              <a:solidFill>
                <a:srgbClr val="000000"/>
              </a:solidFill>
              <a:effectLst/>
              <a:latin typeface="Consolas" panose="020B0609020204030204" pitchFamily="49" charset="0"/>
            </a:endParaRPr>
          </a:p>
          <a:p>
            <a:r>
              <a:rPr lang="es-419" sz="1400" b="0" dirty="0" err="1">
                <a:solidFill>
                  <a:srgbClr val="0000FF"/>
                </a:solidFill>
                <a:effectLst/>
                <a:latin typeface="Consolas" panose="020B0609020204030204" pitchFamily="49" charset="0"/>
              </a:rPr>
              <a:t>let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n</a:t>
            </a:r>
            <a:r>
              <a:rPr lang="es-419" sz="1400" b="0" dirty="0">
                <a:solidFill>
                  <a:srgbClr val="000000"/>
                </a:solidFill>
                <a:effectLst/>
                <a:latin typeface="Consolas" panose="020B0609020204030204" pitchFamily="49" charset="0"/>
              </a:rPr>
              <a:t>= </a:t>
            </a:r>
            <a:r>
              <a:rPr lang="es-419" sz="1400" b="0" dirty="0">
                <a:solidFill>
                  <a:srgbClr val="098658"/>
                </a:solidFill>
                <a:effectLst/>
                <a:latin typeface="Consolas" panose="020B0609020204030204" pitchFamily="49" charset="0"/>
              </a:rPr>
              <a:t>1</a:t>
            </a:r>
            <a:endParaRPr lang="es-419" sz="1400" b="0" dirty="0">
              <a:solidFill>
                <a:srgbClr val="000000"/>
              </a:solidFill>
              <a:effectLst/>
              <a:latin typeface="Consolas" panose="020B0609020204030204" pitchFamily="49" charset="0"/>
            </a:endParaRPr>
          </a:p>
          <a:p>
            <a:r>
              <a:rPr lang="es-419" sz="1400" b="0" dirty="0" err="1">
                <a:solidFill>
                  <a:srgbClr val="795E26"/>
                </a:solidFill>
                <a:effectLst/>
                <a:latin typeface="Consolas" panose="020B0609020204030204" pitchFamily="49" charset="0"/>
              </a:rPr>
              <a:t>print</a:t>
            </a:r>
            <a:r>
              <a:rPr lang="es-419" sz="1400" b="0" dirty="0">
                <a:solidFill>
                  <a:srgbClr val="000000"/>
                </a:solidFill>
                <a:effectLst/>
                <a:latin typeface="Consolas" panose="020B0609020204030204" pitchFamily="49" charset="0"/>
              </a:rPr>
              <a:t>()</a:t>
            </a:r>
          </a:p>
          <a:p>
            <a:r>
              <a:rPr lang="es-419" sz="1400" b="0" dirty="0">
                <a:solidFill>
                  <a:srgbClr val="001080"/>
                </a:solidFill>
                <a:effectLst/>
                <a:latin typeface="Consolas" panose="020B0609020204030204" pitchFamily="49" charset="0"/>
              </a:rPr>
              <a:t>console</a:t>
            </a:r>
            <a:r>
              <a:rPr lang="es-419" sz="1400" b="0" dirty="0">
                <a:solidFill>
                  <a:srgbClr val="000000"/>
                </a:solidFill>
                <a:effectLst/>
                <a:latin typeface="Consolas" panose="020B0609020204030204" pitchFamily="49" charset="0"/>
              </a:rPr>
              <a:t>.</a:t>
            </a:r>
            <a:r>
              <a:rPr lang="es-419" sz="1400" b="0" dirty="0">
                <a:solidFill>
                  <a:srgbClr val="795E26"/>
                </a:solidFill>
                <a:effectLst/>
                <a:latin typeface="Consolas" panose="020B0609020204030204" pitchFamily="49" charset="0"/>
              </a:rPr>
              <a:t>log</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"principal"</a:t>
            </a:r>
            <a:r>
              <a:rPr lang="es-419" sz="1400" b="0" dirty="0">
                <a:solidFill>
                  <a:srgbClr val="000000"/>
                </a:solidFill>
                <a:effectLst/>
                <a:latin typeface="Consolas" panose="020B0609020204030204" pitchFamily="49" charset="0"/>
              </a:rPr>
              <a:t>)</a:t>
            </a:r>
          </a:p>
          <a:p>
            <a:br>
              <a:rPr lang="es-419" sz="1400" b="0" dirty="0">
                <a:solidFill>
                  <a:srgbClr val="000000"/>
                </a:solidFill>
                <a:effectLst/>
                <a:latin typeface="Consolas" panose="020B0609020204030204" pitchFamily="49" charset="0"/>
              </a:rPr>
            </a:br>
            <a:r>
              <a:rPr lang="es-419" sz="1400" b="0" dirty="0" err="1">
                <a:solidFill>
                  <a:srgbClr val="0000FF"/>
                </a:solidFill>
                <a:effectLst/>
                <a:latin typeface="Consolas" panose="020B0609020204030204" pitchFamily="49" charset="0"/>
              </a:rPr>
              <a:t>function</a:t>
            </a:r>
            <a:r>
              <a:rPr lang="es-419" sz="1400" b="0" dirty="0">
                <a:solidFill>
                  <a:srgbClr val="000000"/>
                </a:solidFill>
                <a:effectLst/>
                <a:latin typeface="Consolas" panose="020B0609020204030204" pitchFamily="49" charset="0"/>
              </a:rPr>
              <a:t> </a:t>
            </a:r>
            <a:r>
              <a:rPr lang="es-419" sz="1400" b="0" dirty="0" err="1">
                <a:solidFill>
                  <a:srgbClr val="795E26"/>
                </a:solidFill>
                <a:effectLst/>
                <a:latin typeface="Consolas" panose="020B0609020204030204" pitchFamily="49" charset="0"/>
              </a:rPr>
              <a:t>print</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total</a:t>
            </a:r>
            <a:r>
              <a:rPr lang="es-419" sz="1400" b="0" dirty="0">
                <a:solidFill>
                  <a:srgbClr val="000000"/>
                </a:solidFill>
                <a:effectLst/>
                <a:latin typeface="Consolas" panose="020B0609020204030204" pitchFamily="49" charset="0"/>
              </a:rPr>
              <a:t> = </a:t>
            </a:r>
            <a:r>
              <a:rPr lang="es-419" sz="1400" b="0" dirty="0">
                <a:solidFill>
                  <a:srgbClr val="001080"/>
                </a:solidFill>
                <a:effectLst/>
                <a:latin typeface="Consolas" panose="020B0609020204030204" pitchFamily="49" charset="0"/>
              </a:rPr>
              <a:t>n</a:t>
            </a:r>
            <a:r>
              <a:rPr lang="es-419" sz="1400" b="0" dirty="0">
                <a:solidFill>
                  <a:srgbClr val="000000"/>
                </a:solidFill>
                <a:effectLst/>
                <a:latin typeface="Consolas" panose="020B0609020204030204" pitchFamily="49" charset="0"/>
              </a:rPr>
              <a:t> * </a:t>
            </a:r>
            <a:r>
              <a:rPr lang="es-419" sz="1400" b="0" dirty="0">
                <a:solidFill>
                  <a:srgbClr val="098658"/>
                </a:solidFill>
                <a:effectLst/>
                <a:latin typeface="Consolas" panose="020B0609020204030204" pitchFamily="49" charset="0"/>
              </a:rPr>
              <a:t>10</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console</a:t>
            </a:r>
            <a:r>
              <a:rPr lang="es-419" sz="1400" b="0" dirty="0">
                <a:solidFill>
                  <a:srgbClr val="000000"/>
                </a:solidFill>
                <a:effectLst/>
                <a:latin typeface="Consolas" panose="020B0609020204030204" pitchFamily="49" charset="0"/>
              </a:rPr>
              <a:t>.</a:t>
            </a:r>
            <a:r>
              <a:rPr lang="es-419" sz="1400" b="0" dirty="0">
                <a:solidFill>
                  <a:srgbClr val="795E26"/>
                </a:solidFill>
                <a:effectLst/>
                <a:latin typeface="Consolas" panose="020B0609020204030204" pitchFamily="49" charset="0"/>
              </a:rPr>
              <a:t>log</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"Total: "</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total</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a:t>
            </a:r>
          </a:p>
        </p:txBody>
      </p:sp>
      <p:pic>
        <p:nvPicPr>
          <p:cNvPr id="21" name="Imagen 20">
            <a:extLst>
              <a:ext uri="{FF2B5EF4-FFF2-40B4-BE49-F238E27FC236}">
                <a16:creationId xmlns:a16="http://schemas.microsoft.com/office/drawing/2014/main" id="{94DDB839-9187-6E8C-3B2E-E60580502E29}"/>
              </a:ext>
            </a:extLst>
          </p:cNvPr>
          <p:cNvPicPr>
            <a:picLocks noChangeAspect="1"/>
          </p:cNvPicPr>
          <p:nvPr/>
        </p:nvPicPr>
        <p:blipFill>
          <a:blip r:embed="rId2"/>
          <a:stretch>
            <a:fillRect/>
          </a:stretch>
        </p:blipFill>
        <p:spPr>
          <a:xfrm>
            <a:off x="1360799" y="5033536"/>
            <a:ext cx="2915057" cy="1638529"/>
          </a:xfrm>
          <a:prstGeom prst="rect">
            <a:avLst/>
          </a:prstGeom>
        </p:spPr>
      </p:pic>
    </p:spTree>
    <p:extLst>
      <p:ext uri="{BB962C8B-B14F-4D97-AF65-F5344CB8AC3E}">
        <p14:creationId xmlns:p14="http://schemas.microsoft.com/office/powerpoint/2010/main" val="2161024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343F3E-E743-6C1F-AC85-3FE1D1A55ADC}"/>
              </a:ext>
            </a:extLst>
          </p:cNvPr>
          <p:cNvSpPr>
            <a:spLocks noGrp="1"/>
          </p:cNvSpPr>
          <p:nvPr>
            <p:ph type="title"/>
          </p:nvPr>
        </p:nvSpPr>
        <p:spPr/>
        <p:txBody>
          <a:bodyPr/>
          <a:lstStyle/>
          <a:p>
            <a:r>
              <a:rPr lang="es-419" dirty="0"/>
              <a:t>Ejercicio 2.2 Ciclo de eventos Node.JS</a:t>
            </a:r>
          </a:p>
        </p:txBody>
      </p:sp>
      <p:sp>
        <p:nvSpPr>
          <p:cNvPr id="7" name="Marcador de contenido 4">
            <a:extLst>
              <a:ext uri="{FF2B5EF4-FFF2-40B4-BE49-F238E27FC236}">
                <a16:creationId xmlns:a16="http://schemas.microsoft.com/office/drawing/2014/main" id="{50744DAA-7999-46E0-6B98-21E2CD8DE569}"/>
              </a:ext>
            </a:extLst>
          </p:cNvPr>
          <p:cNvSpPr>
            <a:spLocks noGrp="1"/>
          </p:cNvSpPr>
          <p:nvPr>
            <p:ph idx="1"/>
          </p:nvPr>
        </p:nvSpPr>
        <p:spPr>
          <a:xfrm>
            <a:off x="838200" y="1238251"/>
            <a:ext cx="10515600" cy="387798"/>
          </a:xfrm>
        </p:spPr>
        <p:txBody>
          <a:bodyPr>
            <a:normAutofit/>
          </a:bodyPr>
          <a:lstStyle/>
          <a:p>
            <a:pPr marL="285750" lvl="1" indent="-285750">
              <a:spcBef>
                <a:spcPts val="1000"/>
              </a:spcBef>
            </a:pPr>
            <a:r>
              <a:rPr lang="es-ES" sz="1400" b="1" dirty="0">
                <a:latin typeface="+mj-lt"/>
              </a:rPr>
              <a:t>Cambia de posición el llamado a </a:t>
            </a:r>
            <a:r>
              <a:rPr lang="es-ES" sz="1400" b="1" dirty="0" err="1">
                <a:latin typeface="+mj-lt"/>
              </a:rPr>
              <a:t>print</a:t>
            </a:r>
            <a:endParaRPr lang="es-419" sz="1400" b="1" dirty="0">
              <a:latin typeface="+mj-lt"/>
            </a:endParaRPr>
          </a:p>
        </p:txBody>
      </p:sp>
      <p:sp>
        <p:nvSpPr>
          <p:cNvPr id="9" name="CuadroTexto 8">
            <a:extLst>
              <a:ext uri="{FF2B5EF4-FFF2-40B4-BE49-F238E27FC236}">
                <a16:creationId xmlns:a16="http://schemas.microsoft.com/office/drawing/2014/main" id="{65C07C6F-A7C4-4C2D-82D2-B1EAE315B3E1}"/>
              </a:ext>
            </a:extLst>
          </p:cNvPr>
          <p:cNvSpPr txBox="1"/>
          <p:nvPr/>
        </p:nvSpPr>
        <p:spPr>
          <a:xfrm>
            <a:off x="828000" y="1543405"/>
            <a:ext cx="6097836" cy="923330"/>
          </a:xfrm>
          <a:prstGeom prst="rect">
            <a:avLst/>
          </a:prstGeom>
          <a:noFill/>
        </p:spPr>
        <p:txBody>
          <a:bodyPr wrap="square">
            <a:spAutoFit/>
          </a:bodyPr>
          <a:lstStyle/>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total</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795E26"/>
                </a:solidFill>
                <a:effectLst/>
                <a:highlight>
                  <a:srgbClr val="FFFF00"/>
                </a:highlight>
                <a:latin typeface="Consolas" panose="020B0609020204030204" pitchFamily="49" charset="0"/>
              </a:rPr>
              <a:t>print</a:t>
            </a:r>
            <a:r>
              <a:rPr lang="en-US" b="0" dirty="0">
                <a:solidFill>
                  <a:srgbClr val="000000"/>
                </a:solidFill>
                <a:effectLst/>
                <a:highlight>
                  <a:srgbClr val="FFFF00"/>
                </a:highlight>
                <a:latin typeface="Consolas" panose="020B0609020204030204" pitchFamily="49" charset="0"/>
              </a:rPr>
              <a:t> ()</a:t>
            </a: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p:txBody>
      </p:sp>
      <p:sp>
        <p:nvSpPr>
          <p:cNvPr id="10" name="Marcador de contenido 4">
            <a:extLst>
              <a:ext uri="{FF2B5EF4-FFF2-40B4-BE49-F238E27FC236}">
                <a16:creationId xmlns:a16="http://schemas.microsoft.com/office/drawing/2014/main" id="{2AA61F02-54F3-AA04-6236-900DD97ED460}"/>
              </a:ext>
            </a:extLst>
          </p:cNvPr>
          <p:cNvSpPr txBox="1">
            <a:spLocks/>
          </p:cNvSpPr>
          <p:nvPr/>
        </p:nvSpPr>
        <p:spPr>
          <a:xfrm>
            <a:off x="838200" y="2521998"/>
            <a:ext cx="10515600" cy="24989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ES" sz="1400" b="1" dirty="0">
                <a:latin typeface="+mj-lt"/>
              </a:rPr>
              <a:t>En la terminal, ejecuta (Puedes mover al historial con flecha hacia arriba)</a:t>
            </a:r>
          </a:p>
          <a:p>
            <a:pPr marL="0" lvl="1" indent="0">
              <a:spcBef>
                <a:spcPts val="1000"/>
              </a:spcBef>
              <a:buNone/>
            </a:pPr>
            <a:endParaRPr lang="es-419" sz="1400" b="1" dirty="0">
              <a:latin typeface="+mj-lt"/>
            </a:endParaRPr>
          </a:p>
        </p:txBody>
      </p:sp>
      <p:sp>
        <p:nvSpPr>
          <p:cNvPr id="13" name="CuadroTexto 12">
            <a:extLst>
              <a:ext uri="{FF2B5EF4-FFF2-40B4-BE49-F238E27FC236}">
                <a16:creationId xmlns:a16="http://schemas.microsoft.com/office/drawing/2014/main" id="{EA76A441-A305-072C-1F8B-868BDA1CE9F0}"/>
              </a:ext>
            </a:extLst>
          </p:cNvPr>
          <p:cNvSpPr txBox="1"/>
          <p:nvPr/>
        </p:nvSpPr>
        <p:spPr>
          <a:xfrm>
            <a:off x="838200" y="2827152"/>
            <a:ext cx="6097836" cy="369332"/>
          </a:xfrm>
          <a:prstGeom prst="rect">
            <a:avLst/>
          </a:prstGeom>
          <a:noFill/>
        </p:spPr>
        <p:txBody>
          <a:bodyPr wrap="square">
            <a:spAutoFit/>
          </a:bodyPr>
          <a:lstStyle/>
          <a:p>
            <a:r>
              <a:rPr lang="es-419" dirty="0">
                <a:latin typeface="Consolas" panose="020B0609020204030204" pitchFamily="49" charset="0"/>
              </a:rPr>
              <a:t>PS C:\MEAN\SC\ej01\demo&gt; </a:t>
            </a:r>
            <a:r>
              <a:rPr lang="es-419" dirty="0" err="1">
                <a:solidFill>
                  <a:schemeClr val="accent3"/>
                </a:solidFill>
                <a:latin typeface="Consolas" panose="020B0609020204030204" pitchFamily="49" charset="0"/>
              </a:rPr>
              <a:t>node</a:t>
            </a:r>
            <a:r>
              <a:rPr lang="es-419" dirty="0">
                <a:solidFill>
                  <a:srgbClr val="0000FF"/>
                </a:solidFill>
                <a:latin typeface="Consolas" panose="020B0609020204030204" pitchFamily="49" charset="0"/>
              </a:rPr>
              <a:t> </a:t>
            </a:r>
            <a:r>
              <a:rPr lang="es-419" dirty="0" err="1">
                <a:solidFill>
                  <a:srgbClr val="0000FF"/>
                </a:solidFill>
                <a:latin typeface="Consolas" panose="020B0609020204030204" pitchFamily="49" charset="0"/>
              </a:rPr>
              <a:t>cicloio</a:t>
            </a:r>
            <a:endParaRPr lang="es-419" dirty="0">
              <a:solidFill>
                <a:srgbClr val="0000FF"/>
              </a:solidFill>
              <a:latin typeface="Consolas" panose="020B0609020204030204" pitchFamily="49" charset="0"/>
            </a:endParaRPr>
          </a:p>
        </p:txBody>
      </p:sp>
      <p:sp>
        <p:nvSpPr>
          <p:cNvPr id="14" name="Marcador de contenido 4">
            <a:extLst>
              <a:ext uri="{FF2B5EF4-FFF2-40B4-BE49-F238E27FC236}">
                <a16:creationId xmlns:a16="http://schemas.microsoft.com/office/drawing/2014/main" id="{B2D83503-5A64-271F-5106-50446ADBAFAE}"/>
              </a:ext>
            </a:extLst>
          </p:cNvPr>
          <p:cNvSpPr txBox="1">
            <a:spLocks/>
          </p:cNvSpPr>
          <p:nvPr/>
        </p:nvSpPr>
        <p:spPr>
          <a:xfrm>
            <a:off x="828000" y="3251747"/>
            <a:ext cx="10515600" cy="24989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ES" sz="1400" b="1" dirty="0">
                <a:latin typeface="+mj-lt"/>
              </a:rPr>
              <a:t>Salida</a:t>
            </a:r>
          </a:p>
          <a:p>
            <a:pPr marL="0" lvl="1" indent="0">
              <a:spcBef>
                <a:spcPts val="1000"/>
              </a:spcBef>
              <a:buNone/>
            </a:pPr>
            <a:endParaRPr lang="es-419" sz="1400" b="1" dirty="0">
              <a:latin typeface="+mj-lt"/>
            </a:endParaRPr>
          </a:p>
        </p:txBody>
      </p:sp>
      <p:pic>
        <p:nvPicPr>
          <p:cNvPr id="18" name="Imagen 17">
            <a:extLst>
              <a:ext uri="{FF2B5EF4-FFF2-40B4-BE49-F238E27FC236}">
                <a16:creationId xmlns:a16="http://schemas.microsoft.com/office/drawing/2014/main" id="{08AAC163-0A00-FA95-1800-0E7A8401FF48}"/>
              </a:ext>
            </a:extLst>
          </p:cNvPr>
          <p:cNvPicPr>
            <a:picLocks noChangeAspect="1"/>
          </p:cNvPicPr>
          <p:nvPr/>
        </p:nvPicPr>
        <p:blipFill>
          <a:blip r:embed="rId2"/>
          <a:stretch>
            <a:fillRect/>
          </a:stretch>
        </p:blipFill>
        <p:spPr>
          <a:xfrm>
            <a:off x="838200" y="3503409"/>
            <a:ext cx="3839111" cy="990738"/>
          </a:xfrm>
          <a:prstGeom prst="rect">
            <a:avLst/>
          </a:prstGeom>
        </p:spPr>
      </p:pic>
    </p:spTree>
    <p:extLst>
      <p:ext uri="{BB962C8B-B14F-4D97-AF65-F5344CB8AC3E}">
        <p14:creationId xmlns:p14="http://schemas.microsoft.com/office/powerpoint/2010/main" val="56317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CA9B4-80F0-1CC7-F6ED-632BDDF6E173}"/>
              </a:ext>
            </a:extLst>
          </p:cNvPr>
          <p:cNvSpPr>
            <a:spLocks noGrp="1"/>
          </p:cNvSpPr>
          <p:nvPr>
            <p:ph type="title"/>
          </p:nvPr>
        </p:nvSpPr>
        <p:spPr/>
        <p:txBody>
          <a:bodyPr/>
          <a:lstStyle/>
          <a:p>
            <a:r>
              <a:rPr lang="es-419" dirty="0"/>
              <a:t>Ejercicio 2.3 Ciclo de eventos Node.JS</a:t>
            </a:r>
          </a:p>
        </p:txBody>
      </p:sp>
      <p:sp>
        <p:nvSpPr>
          <p:cNvPr id="4" name="Marcador de contenido 4">
            <a:extLst>
              <a:ext uri="{FF2B5EF4-FFF2-40B4-BE49-F238E27FC236}">
                <a16:creationId xmlns:a16="http://schemas.microsoft.com/office/drawing/2014/main" id="{B437DD86-F3CA-0E37-8089-545D0D23117B}"/>
              </a:ext>
            </a:extLst>
          </p:cNvPr>
          <p:cNvSpPr>
            <a:spLocks noGrp="1"/>
          </p:cNvSpPr>
          <p:nvPr>
            <p:ph idx="1"/>
          </p:nvPr>
        </p:nvSpPr>
        <p:spPr>
          <a:xfrm>
            <a:off x="838200" y="1238251"/>
            <a:ext cx="10515600" cy="235109"/>
          </a:xfrm>
        </p:spPr>
        <p:txBody>
          <a:bodyPr>
            <a:normAutofit fontScale="85000" lnSpcReduction="20000"/>
          </a:bodyPr>
          <a:lstStyle/>
          <a:p>
            <a:pPr marL="285750" lvl="1" indent="-285750">
              <a:spcBef>
                <a:spcPts val="1000"/>
              </a:spcBef>
            </a:pPr>
            <a:r>
              <a:rPr lang="es-ES" sz="1400" b="1" dirty="0">
                <a:latin typeface="+mj-lt"/>
              </a:rPr>
              <a:t>Hacer que el llamado a </a:t>
            </a:r>
            <a:r>
              <a:rPr lang="es-ES" sz="1400" b="1" dirty="0" err="1">
                <a:latin typeface="+mj-lt"/>
              </a:rPr>
              <a:t>Print</a:t>
            </a:r>
            <a:r>
              <a:rPr lang="es-ES" sz="1400" b="1" dirty="0">
                <a:latin typeface="+mj-lt"/>
              </a:rPr>
              <a:t> se ejecute en un segundo ciclo de ejecución (</a:t>
            </a:r>
            <a:r>
              <a:rPr lang="es-ES" sz="1400" b="1" dirty="0" err="1">
                <a:latin typeface="+mj-lt"/>
              </a:rPr>
              <a:t>Asincrono</a:t>
            </a:r>
            <a:r>
              <a:rPr lang="es-ES" sz="1400" b="1" dirty="0">
                <a:latin typeface="+mj-lt"/>
              </a:rPr>
              <a:t>).</a:t>
            </a:r>
            <a:endParaRPr lang="es-419" sz="1400" b="1" dirty="0">
              <a:latin typeface="+mj-lt"/>
            </a:endParaRPr>
          </a:p>
        </p:txBody>
      </p:sp>
      <p:sp>
        <p:nvSpPr>
          <p:cNvPr id="6" name="CuadroTexto 5">
            <a:extLst>
              <a:ext uri="{FF2B5EF4-FFF2-40B4-BE49-F238E27FC236}">
                <a16:creationId xmlns:a16="http://schemas.microsoft.com/office/drawing/2014/main" id="{1063CF8A-9B83-AF9A-441E-13F4A1F64354}"/>
              </a:ext>
            </a:extLst>
          </p:cNvPr>
          <p:cNvSpPr txBox="1"/>
          <p:nvPr/>
        </p:nvSpPr>
        <p:spPr>
          <a:xfrm>
            <a:off x="838200" y="2827152"/>
            <a:ext cx="6097836" cy="369332"/>
          </a:xfrm>
          <a:prstGeom prst="rect">
            <a:avLst/>
          </a:prstGeom>
          <a:noFill/>
        </p:spPr>
        <p:txBody>
          <a:bodyPr wrap="square">
            <a:spAutoFit/>
          </a:bodyPr>
          <a:lstStyle/>
          <a:p>
            <a:r>
              <a:rPr lang="es-419" dirty="0">
                <a:latin typeface="Consolas" panose="020B0609020204030204" pitchFamily="49" charset="0"/>
              </a:rPr>
              <a:t>PS C:\MEAN\SC\ej01\demo&gt; </a:t>
            </a:r>
            <a:r>
              <a:rPr lang="es-419" dirty="0" err="1">
                <a:solidFill>
                  <a:schemeClr val="accent3"/>
                </a:solidFill>
                <a:latin typeface="Consolas" panose="020B0609020204030204" pitchFamily="49" charset="0"/>
              </a:rPr>
              <a:t>node</a:t>
            </a:r>
            <a:r>
              <a:rPr lang="es-419" dirty="0">
                <a:solidFill>
                  <a:srgbClr val="0000FF"/>
                </a:solidFill>
                <a:latin typeface="Consolas" panose="020B0609020204030204" pitchFamily="49" charset="0"/>
              </a:rPr>
              <a:t> </a:t>
            </a:r>
            <a:r>
              <a:rPr lang="es-419" dirty="0" err="1">
                <a:solidFill>
                  <a:srgbClr val="0000FF"/>
                </a:solidFill>
                <a:latin typeface="Consolas" panose="020B0609020204030204" pitchFamily="49" charset="0"/>
              </a:rPr>
              <a:t>cicloio</a:t>
            </a:r>
            <a:endParaRPr lang="es-419" dirty="0">
              <a:solidFill>
                <a:srgbClr val="0000FF"/>
              </a:solidFill>
              <a:latin typeface="Consolas" panose="020B0609020204030204" pitchFamily="49" charset="0"/>
            </a:endParaRPr>
          </a:p>
        </p:txBody>
      </p:sp>
      <p:sp>
        <p:nvSpPr>
          <p:cNvPr id="9" name="CuadroTexto 8">
            <a:extLst>
              <a:ext uri="{FF2B5EF4-FFF2-40B4-BE49-F238E27FC236}">
                <a16:creationId xmlns:a16="http://schemas.microsoft.com/office/drawing/2014/main" id="{690C65DE-82BD-B102-2011-0236D5FE7DD7}"/>
              </a:ext>
            </a:extLst>
          </p:cNvPr>
          <p:cNvSpPr txBox="1"/>
          <p:nvPr/>
        </p:nvSpPr>
        <p:spPr>
          <a:xfrm>
            <a:off x="828000" y="1473360"/>
            <a:ext cx="6097836" cy="1200329"/>
          </a:xfrm>
          <a:prstGeom prst="rect">
            <a:avLst/>
          </a:prstGeom>
          <a:noFill/>
        </p:spPr>
        <p:txBody>
          <a:bodyPr wrap="square">
            <a:spAutoFit/>
          </a:bodyPr>
          <a:lstStyle/>
          <a:p>
            <a:r>
              <a:rPr lang="es-419" b="0" dirty="0" err="1">
                <a:solidFill>
                  <a:srgbClr val="0000FF"/>
                </a:solidFill>
                <a:effectLst/>
                <a:latin typeface="Consolas" panose="020B0609020204030204" pitchFamily="49" charset="0"/>
              </a:rPr>
              <a:t>let</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total</a:t>
            </a:r>
            <a:r>
              <a:rPr lang="es-419" b="0" dirty="0">
                <a:solidFill>
                  <a:srgbClr val="000000"/>
                </a:solidFill>
                <a:effectLst/>
                <a:latin typeface="Consolas" panose="020B0609020204030204" pitchFamily="49" charset="0"/>
              </a:rPr>
              <a:t> = </a:t>
            </a:r>
            <a:r>
              <a:rPr lang="es-419" b="0" dirty="0">
                <a:solidFill>
                  <a:srgbClr val="098658"/>
                </a:solidFill>
                <a:effectLst/>
                <a:latin typeface="Consolas" panose="020B0609020204030204" pitchFamily="49" charset="0"/>
              </a:rPr>
              <a:t>0</a:t>
            </a:r>
            <a:endParaRPr lang="es-419" b="0" dirty="0">
              <a:solidFill>
                <a:srgbClr val="000000"/>
              </a:solidFill>
              <a:effectLst/>
              <a:latin typeface="Consolas" panose="020B0609020204030204" pitchFamily="49" charset="0"/>
            </a:endParaRPr>
          </a:p>
          <a:p>
            <a:r>
              <a:rPr lang="es-419" b="0" dirty="0" err="1">
                <a:solidFill>
                  <a:srgbClr val="795E26"/>
                </a:solidFill>
                <a:effectLst/>
                <a:highlight>
                  <a:srgbClr val="FFFF00"/>
                </a:highlight>
                <a:latin typeface="Consolas" panose="020B0609020204030204" pitchFamily="49" charset="0"/>
              </a:rPr>
              <a:t>setTimeout</a:t>
            </a:r>
            <a:r>
              <a:rPr lang="es-419" b="0" dirty="0">
                <a:solidFill>
                  <a:srgbClr val="000000"/>
                </a:solidFill>
                <a:effectLst/>
                <a:highlight>
                  <a:srgbClr val="FFFF00"/>
                </a:highlight>
                <a:latin typeface="Consolas" panose="020B0609020204030204" pitchFamily="49" charset="0"/>
              </a:rPr>
              <a:t>( </a:t>
            </a:r>
            <a:r>
              <a:rPr lang="es-419" b="0" dirty="0">
                <a:solidFill>
                  <a:srgbClr val="795E26"/>
                </a:solidFill>
                <a:effectLst/>
                <a:highlight>
                  <a:srgbClr val="FFFF00"/>
                </a:highlight>
                <a:latin typeface="Consolas" panose="020B0609020204030204" pitchFamily="49" charset="0"/>
              </a:rPr>
              <a:t>print</a:t>
            </a:r>
            <a:r>
              <a:rPr lang="es-419" b="0" dirty="0">
                <a:solidFill>
                  <a:srgbClr val="000000"/>
                </a:solidFill>
                <a:effectLst/>
                <a:highlight>
                  <a:srgbClr val="FFFF00"/>
                </a:highlight>
                <a:latin typeface="Consolas" panose="020B0609020204030204" pitchFamily="49" charset="0"/>
              </a:rPr>
              <a:t>,</a:t>
            </a:r>
            <a:r>
              <a:rPr lang="es-419" b="0" dirty="0">
                <a:solidFill>
                  <a:srgbClr val="098658"/>
                </a:solidFill>
                <a:effectLst/>
                <a:highlight>
                  <a:srgbClr val="FFFF00"/>
                </a:highlight>
                <a:latin typeface="Consolas" panose="020B0609020204030204" pitchFamily="49" charset="0"/>
              </a:rPr>
              <a:t>1</a:t>
            </a:r>
            <a:r>
              <a:rPr lang="es-419" b="0" dirty="0">
                <a:solidFill>
                  <a:srgbClr val="000000"/>
                </a:solidFill>
                <a:effectLst/>
                <a:highlight>
                  <a:srgbClr val="FFFF00"/>
                </a:highlight>
                <a:latin typeface="Consolas" panose="020B0609020204030204" pitchFamily="49" charset="0"/>
              </a:rPr>
              <a:t>)</a:t>
            </a:r>
          </a:p>
          <a:p>
            <a:r>
              <a:rPr lang="es-419" b="0" dirty="0" err="1">
                <a:solidFill>
                  <a:srgbClr val="0000FF"/>
                </a:solidFill>
                <a:effectLst/>
                <a:latin typeface="Consolas" panose="020B0609020204030204" pitchFamily="49" charset="0"/>
              </a:rPr>
              <a:t>let</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n</a:t>
            </a:r>
            <a:r>
              <a:rPr lang="es-419" b="0" dirty="0">
                <a:solidFill>
                  <a:srgbClr val="000000"/>
                </a:solidFill>
                <a:effectLst/>
                <a:latin typeface="Consolas" panose="020B0609020204030204" pitchFamily="49" charset="0"/>
              </a:rPr>
              <a:t>= </a:t>
            </a:r>
            <a:r>
              <a:rPr lang="es-419" b="0" dirty="0">
                <a:solidFill>
                  <a:srgbClr val="098658"/>
                </a:solidFill>
                <a:effectLst/>
                <a:latin typeface="Consolas" panose="020B0609020204030204" pitchFamily="49" charset="0"/>
              </a:rPr>
              <a:t>1</a:t>
            </a:r>
            <a:endParaRPr lang="es-419" b="0" dirty="0">
              <a:solidFill>
                <a:srgbClr val="000000"/>
              </a:solidFill>
              <a:effectLst/>
              <a:latin typeface="Consolas" panose="020B0609020204030204" pitchFamily="49" charset="0"/>
            </a:endParaRPr>
          </a:p>
          <a:p>
            <a:r>
              <a:rPr lang="es-419" b="0" dirty="0">
                <a:solidFill>
                  <a:srgbClr val="001080"/>
                </a:solidFill>
                <a:effectLst/>
                <a:latin typeface="Consolas" panose="020B0609020204030204" pitchFamily="49" charset="0"/>
              </a:rPr>
              <a:t>console</a:t>
            </a:r>
            <a:r>
              <a:rPr lang="es-419" b="0" dirty="0">
                <a:solidFill>
                  <a:srgbClr val="000000"/>
                </a:solidFill>
                <a:effectLst/>
                <a:latin typeface="Consolas" panose="020B0609020204030204" pitchFamily="49" charset="0"/>
              </a:rPr>
              <a:t>.</a:t>
            </a:r>
            <a:r>
              <a:rPr lang="es-419" b="0" dirty="0">
                <a:solidFill>
                  <a:srgbClr val="795E26"/>
                </a:solidFill>
                <a:effectLst/>
                <a:latin typeface="Consolas" panose="020B0609020204030204" pitchFamily="49" charset="0"/>
              </a:rPr>
              <a:t>log</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"principal"</a:t>
            </a:r>
            <a:r>
              <a:rPr lang="es-419" b="0" dirty="0">
                <a:solidFill>
                  <a:srgbClr val="000000"/>
                </a:solidFill>
                <a:effectLst/>
                <a:latin typeface="Consolas" panose="020B0609020204030204" pitchFamily="49" charset="0"/>
              </a:rPr>
              <a:t>)</a:t>
            </a:r>
          </a:p>
        </p:txBody>
      </p:sp>
      <p:pic>
        <p:nvPicPr>
          <p:cNvPr id="11" name="Imagen 10">
            <a:extLst>
              <a:ext uri="{FF2B5EF4-FFF2-40B4-BE49-F238E27FC236}">
                <a16:creationId xmlns:a16="http://schemas.microsoft.com/office/drawing/2014/main" id="{84C9FEBA-18CD-7F0F-07A6-4B330A3630E5}"/>
              </a:ext>
            </a:extLst>
          </p:cNvPr>
          <p:cNvPicPr>
            <a:picLocks noChangeAspect="1"/>
          </p:cNvPicPr>
          <p:nvPr/>
        </p:nvPicPr>
        <p:blipFill>
          <a:blip r:embed="rId2"/>
          <a:stretch>
            <a:fillRect/>
          </a:stretch>
        </p:blipFill>
        <p:spPr>
          <a:xfrm>
            <a:off x="838200" y="3251885"/>
            <a:ext cx="2591162" cy="819264"/>
          </a:xfrm>
          <a:prstGeom prst="rect">
            <a:avLst/>
          </a:prstGeom>
        </p:spPr>
      </p:pic>
    </p:spTree>
    <p:extLst>
      <p:ext uri="{BB962C8B-B14F-4D97-AF65-F5344CB8AC3E}">
        <p14:creationId xmlns:p14="http://schemas.microsoft.com/office/powerpoint/2010/main" val="1462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CA9B4-80F0-1CC7-F6ED-632BDDF6E173}"/>
              </a:ext>
            </a:extLst>
          </p:cNvPr>
          <p:cNvSpPr>
            <a:spLocks noGrp="1"/>
          </p:cNvSpPr>
          <p:nvPr>
            <p:ph type="title"/>
          </p:nvPr>
        </p:nvSpPr>
        <p:spPr/>
        <p:txBody>
          <a:bodyPr/>
          <a:lstStyle/>
          <a:p>
            <a:r>
              <a:rPr lang="es-419" dirty="0"/>
              <a:t>Ejercicio 2.4 Ciclo de eventos Node.JS</a:t>
            </a:r>
          </a:p>
        </p:txBody>
      </p:sp>
      <p:sp>
        <p:nvSpPr>
          <p:cNvPr id="4" name="Marcador de contenido 4">
            <a:extLst>
              <a:ext uri="{FF2B5EF4-FFF2-40B4-BE49-F238E27FC236}">
                <a16:creationId xmlns:a16="http://schemas.microsoft.com/office/drawing/2014/main" id="{B437DD86-F3CA-0E37-8089-545D0D23117B}"/>
              </a:ext>
            </a:extLst>
          </p:cNvPr>
          <p:cNvSpPr>
            <a:spLocks noGrp="1"/>
          </p:cNvSpPr>
          <p:nvPr>
            <p:ph idx="1"/>
          </p:nvPr>
        </p:nvSpPr>
        <p:spPr>
          <a:xfrm>
            <a:off x="838200" y="1238251"/>
            <a:ext cx="10515600" cy="235109"/>
          </a:xfrm>
        </p:spPr>
        <p:txBody>
          <a:bodyPr>
            <a:normAutofit fontScale="85000" lnSpcReduction="20000"/>
          </a:bodyPr>
          <a:lstStyle/>
          <a:p>
            <a:pPr marL="285750" lvl="1" indent="-285750">
              <a:spcBef>
                <a:spcPts val="1000"/>
              </a:spcBef>
            </a:pPr>
            <a:r>
              <a:rPr lang="es-ES" sz="1400" b="1" dirty="0">
                <a:latin typeface="+mj-lt"/>
              </a:rPr>
              <a:t>Hacer que se ejecute en el siguiente ciclo de eventos (</a:t>
            </a:r>
            <a:r>
              <a:rPr lang="es-ES" sz="1400" b="1" dirty="0" err="1">
                <a:latin typeface="+mj-lt"/>
              </a:rPr>
              <a:t>setInmediate</a:t>
            </a:r>
            <a:r>
              <a:rPr lang="es-ES" sz="1400" b="1" dirty="0">
                <a:latin typeface="+mj-lt"/>
              </a:rPr>
              <a:t>).</a:t>
            </a:r>
            <a:endParaRPr lang="es-419" sz="1400" b="1" dirty="0">
              <a:latin typeface="+mj-lt"/>
            </a:endParaRPr>
          </a:p>
        </p:txBody>
      </p:sp>
      <p:sp>
        <p:nvSpPr>
          <p:cNvPr id="6" name="CuadroTexto 5">
            <a:extLst>
              <a:ext uri="{FF2B5EF4-FFF2-40B4-BE49-F238E27FC236}">
                <a16:creationId xmlns:a16="http://schemas.microsoft.com/office/drawing/2014/main" id="{1063CF8A-9B83-AF9A-441E-13F4A1F64354}"/>
              </a:ext>
            </a:extLst>
          </p:cNvPr>
          <p:cNvSpPr txBox="1"/>
          <p:nvPr/>
        </p:nvSpPr>
        <p:spPr>
          <a:xfrm>
            <a:off x="683964" y="4452735"/>
            <a:ext cx="6097836" cy="369332"/>
          </a:xfrm>
          <a:prstGeom prst="rect">
            <a:avLst/>
          </a:prstGeom>
          <a:noFill/>
        </p:spPr>
        <p:txBody>
          <a:bodyPr wrap="square">
            <a:spAutoFit/>
          </a:bodyPr>
          <a:lstStyle/>
          <a:p>
            <a:r>
              <a:rPr lang="es-419" dirty="0">
                <a:latin typeface="Consolas" panose="020B0609020204030204" pitchFamily="49" charset="0"/>
              </a:rPr>
              <a:t>PS C:\MEAN\SC\ej01\demo&gt; </a:t>
            </a:r>
            <a:r>
              <a:rPr lang="es-419" dirty="0" err="1">
                <a:solidFill>
                  <a:schemeClr val="accent3"/>
                </a:solidFill>
                <a:latin typeface="Consolas" panose="020B0609020204030204" pitchFamily="49" charset="0"/>
              </a:rPr>
              <a:t>node</a:t>
            </a:r>
            <a:r>
              <a:rPr lang="es-419" dirty="0">
                <a:solidFill>
                  <a:srgbClr val="0000FF"/>
                </a:solidFill>
                <a:latin typeface="Consolas" panose="020B0609020204030204" pitchFamily="49" charset="0"/>
              </a:rPr>
              <a:t> </a:t>
            </a:r>
            <a:r>
              <a:rPr lang="es-419" dirty="0" err="1">
                <a:solidFill>
                  <a:srgbClr val="0000FF"/>
                </a:solidFill>
                <a:latin typeface="Consolas" panose="020B0609020204030204" pitchFamily="49" charset="0"/>
              </a:rPr>
              <a:t>cicloio</a:t>
            </a:r>
            <a:endParaRPr lang="es-419" dirty="0">
              <a:solidFill>
                <a:srgbClr val="0000FF"/>
              </a:solidFill>
              <a:latin typeface="Consolas" panose="020B0609020204030204" pitchFamily="49" charset="0"/>
            </a:endParaRPr>
          </a:p>
        </p:txBody>
      </p:sp>
      <p:sp>
        <p:nvSpPr>
          <p:cNvPr id="5" name="CuadroTexto 4">
            <a:extLst>
              <a:ext uri="{FF2B5EF4-FFF2-40B4-BE49-F238E27FC236}">
                <a16:creationId xmlns:a16="http://schemas.microsoft.com/office/drawing/2014/main" id="{EDC1B412-D5F0-27EE-79E5-0FAD596B10C9}"/>
              </a:ext>
            </a:extLst>
          </p:cNvPr>
          <p:cNvSpPr txBox="1"/>
          <p:nvPr/>
        </p:nvSpPr>
        <p:spPr>
          <a:xfrm>
            <a:off x="838200" y="1439554"/>
            <a:ext cx="6097836" cy="3046988"/>
          </a:xfrm>
          <a:prstGeom prst="rect">
            <a:avLst/>
          </a:prstGeom>
          <a:noFill/>
        </p:spPr>
        <p:txBody>
          <a:bodyPr wrap="square">
            <a:spAutoFit/>
          </a:bodyPr>
          <a:lstStyle/>
          <a:p>
            <a:r>
              <a:rPr lang="es-419" sz="1200" b="0" dirty="0" err="1">
                <a:solidFill>
                  <a:srgbClr val="0000FF"/>
                </a:solidFill>
                <a:effectLst/>
                <a:latin typeface="Consolas" panose="020B0609020204030204" pitchFamily="49" charset="0"/>
              </a:rPr>
              <a:t>let</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total</a:t>
            </a:r>
            <a:r>
              <a:rPr lang="es-419" sz="1200" b="0" dirty="0">
                <a:solidFill>
                  <a:srgbClr val="000000"/>
                </a:solidFill>
                <a:effectLst/>
                <a:latin typeface="Consolas" panose="020B0609020204030204" pitchFamily="49" charset="0"/>
              </a:rPr>
              <a:t> = </a:t>
            </a:r>
            <a:r>
              <a:rPr lang="es-419" sz="1200" b="0" dirty="0">
                <a:solidFill>
                  <a:srgbClr val="098658"/>
                </a:solidFill>
                <a:effectLst/>
                <a:latin typeface="Consolas" panose="020B0609020204030204" pitchFamily="49" charset="0"/>
              </a:rPr>
              <a:t>0</a:t>
            </a:r>
            <a:endParaRPr lang="es-419" sz="1200" b="0" dirty="0">
              <a:solidFill>
                <a:srgbClr val="000000"/>
              </a:solidFill>
              <a:effectLst/>
              <a:latin typeface="Consolas" panose="020B0609020204030204" pitchFamily="49" charset="0"/>
            </a:endParaRPr>
          </a:p>
          <a:p>
            <a:r>
              <a:rPr lang="es-419" sz="1200" b="0" dirty="0" err="1">
                <a:solidFill>
                  <a:srgbClr val="795E26"/>
                </a:solidFill>
                <a:effectLst/>
                <a:latin typeface="Consolas" panose="020B0609020204030204" pitchFamily="49" charset="0"/>
              </a:rPr>
              <a:t>setTimeout</a:t>
            </a:r>
            <a:r>
              <a:rPr lang="es-419" sz="1200" b="0" dirty="0">
                <a:solidFill>
                  <a:srgbClr val="000000"/>
                </a:solidFill>
                <a:effectLst/>
                <a:latin typeface="Consolas" panose="020B0609020204030204" pitchFamily="49" charset="0"/>
              </a:rPr>
              <a:t>( </a:t>
            </a:r>
            <a:r>
              <a:rPr lang="es-419" sz="1200" b="0" dirty="0">
                <a:solidFill>
                  <a:srgbClr val="795E26"/>
                </a:solidFill>
                <a:effectLst/>
                <a:latin typeface="Consolas" panose="020B0609020204030204" pitchFamily="49" charset="0"/>
              </a:rPr>
              <a:t>print1</a:t>
            </a:r>
            <a:r>
              <a:rPr lang="es-419" sz="1200" b="0" dirty="0">
                <a:solidFill>
                  <a:srgbClr val="000000"/>
                </a:solidFill>
                <a:effectLst/>
                <a:latin typeface="Consolas" panose="020B0609020204030204" pitchFamily="49" charset="0"/>
              </a:rPr>
              <a:t>, </a:t>
            </a:r>
            <a:r>
              <a:rPr lang="es-419" sz="1200" b="0" dirty="0">
                <a:solidFill>
                  <a:srgbClr val="098658"/>
                </a:solidFill>
                <a:effectLst/>
                <a:highlight>
                  <a:srgbClr val="FFFF00"/>
                </a:highlight>
                <a:latin typeface="Consolas" panose="020B0609020204030204" pitchFamily="49" charset="0"/>
              </a:rPr>
              <a:t>10</a:t>
            </a:r>
            <a:r>
              <a:rPr lang="es-419" sz="1200" b="0" dirty="0">
                <a:solidFill>
                  <a:srgbClr val="000000"/>
                </a:solidFill>
                <a:effectLst/>
                <a:latin typeface="Consolas" panose="020B0609020204030204" pitchFamily="49" charset="0"/>
              </a:rPr>
              <a:t> )</a:t>
            </a:r>
          </a:p>
          <a:p>
            <a:r>
              <a:rPr lang="es-419" sz="1200" b="0" dirty="0" err="1">
                <a:solidFill>
                  <a:srgbClr val="795E26"/>
                </a:solidFill>
                <a:effectLst/>
                <a:highlight>
                  <a:srgbClr val="FFFF00"/>
                </a:highlight>
                <a:latin typeface="Consolas" panose="020B0609020204030204" pitchFamily="49" charset="0"/>
              </a:rPr>
              <a:t>setImmediate</a:t>
            </a:r>
            <a:r>
              <a:rPr lang="es-419" sz="1200" b="0" dirty="0">
                <a:solidFill>
                  <a:srgbClr val="000000"/>
                </a:solidFill>
                <a:effectLst/>
                <a:highlight>
                  <a:srgbClr val="FFFF00"/>
                </a:highlight>
                <a:latin typeface="Consolas" panose="020B0609020204030204" pitchFamily="49" charset="0"/>
              </a:rPr>
              <a:t> ( </a:t>
            </a:r>
            <a:r>
              <a:rPr lang="es-419" sz="1200" b="0" dirty="0">
                <a:solidFill>
                  <a:srgbClr val="795E26"/>
                </a:solidFill>
                <a:effectLst/>
                <a:highlight>
                  <a:srgbClr val="FFFF00"/>
                </a:highlight>
                <a:latin typeface="Consolas" panose="020B0609020204030204" pitchFamily="49" charset="0"/>
              </a:rPr>
              <a:t>print2</a:t>
            </a:r>
            <a:r>
              <a:rPr lang="es-419" sz="1200" b="0" dirty="0">
                <a:solidFill>
                  <a:srgbClr val="000000"/>
                </a:solidFill>
                <a:effectLst/>
                <a:highlight>
                  <a:srgbClr val="FFFF00"/>
                </a:highlight>
                <a:latin typeface="Consolas" panose="020B0609020204030204" pitchFamily="49" charset="0"/>
              </a:rPr>
              <a:t>)</a:t>
            </a:r>
          </a:p>
          <a:p>
            <a:r>
              <a:rPr lang="es-419" sz="1200" b="0" dirty="0" err="1">
                <a:solidFill>
                  <a:srgbClr val="0000FF"/>
                </a:solidFill>
                <a:effectLst/>
                <a:latin typeface="Consolas" panose="020B0609020204030204" pitchFamily="49" charset="0"/>
              </a:rPr>
              <a:t>let</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n</a:t>
            </a:r>
            <a:r>
              <a:rPr lang="es-419" sz="1200" b="0" dirty="0">
                <a:solidFill>
                  <a:srgbClr val="000000"/>
                </a:solidFill>
                <a:effectLst/>
                <a:latin typeface="Consolas" panose="020B0609020204030204" pitchFamily="49" charset="0"/>
              </a:rPr>
              <a:t>= </a:t>
            </a:r>
            <a:r>
              <a:rPr lang="es-419" sz="1200" b="0" dirty="0">
                <a:solidFill>
                  <a:srgbClr val="098658"/>
                </a:solidFill>
                <a:effectLst/>
                <a:latin typeface="Consolas" panose="020B0609020204030204" pitchFamily="49" charset="0"/>
              </a:rPr>
              <a:t>1</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"principal"</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err="1">
                <a:solidFill>
                  <a:srgbClr val="0000FF"/>
                </a:solidFill>
                <a:effectLst/>
                <a:latin typeface="Consolas" panose="020B0609020204030204" pitchFamily="49" charset="0"/>
              </a:rPr>
              <a:t>function</a:t>
            </a:r>
            <a:r>
              <a:rPr lang="es-419" sz="1200" b="0" dirty="0">
                <a:solidFill>
                  <a:srgbClr val="000000"/>
                </a:solidFill>
                <a:effectLst/>
                <a:latin typeface="Consolas" panose="020B0609020204030204" pitchFamily="49" charset="0"/>
              </a:rPr>
              <a:t> </a:t>
            </a:r>
            <a:r>
              <a:rPr lang="es-419" sz="1200" b="0" dirty="0">
                <a:solidFill>
                  <a:srgbClr val="795E26"/>
                </a:solidFill>
                <a:effectLst/>
                <a:latin typeface="Consolas" panose="020B0609020204030204" pitchFamily="49" charset="0"/>
              </a:rPr>
              <a:t>print</a:t>
            </a:r>
            <a:r>
              <a:rPr lang="es-419" sz="1200" b="0" dirty="0">
                <a:solidFill>
                  <a:srgbClr val="795E26"/>
                </a:solidFill>
                <a:effectLst/>
                <a:highlight>
                  <a:srgbClr val="FFFF00"/>
                </a:highlight>
                <a:latin typeface="Consolas" panose="020B0609020204030204" pitchFamily="49" charset="0"/>
              </a:rPr>
              <a:t>1</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total</a:t>
            </a:r>
            <a:r>
              <a:rPr lang="es-419" sz="1200" b="0" dirty="0">
                <a:solidFill>
                  <a:srgbClr val="000000"/>
                </a:solidFill>
                <a:effectLst/>
                <a:latin typeface="Consolas" panose="020B0609020204030204" pitchFamily="49" charset="0"/>
              </a:rPr>
              <a:t> = </a:t>
            </a:r>
            <a:r>
              <a:rPr lang="es-419" sz="1200" b="0" dirty="0">
                <a:solidFill>
                  <a:srgbClr val="001080"/>
                </a:solidFill>
                <a:effectLst/>
                <a:latin typeface="Consolas" panose="020B0609020204030204" pitchFamily="49" charset="0"/>
              </a:rPr>
              <a:t>n</a:t>
            </a:r>
            <a:r>
              <a:rPr lang="es-419" sz="1200" b="0" dirty="0">
                <a:solidFill>
                  <a:srgbClr val="000000"/>
                </a:solidFill>
                <a:effectLst/>
                <a:latin typeface="Consolas" panose="020B0609020204030204" pitchFamily="49" charset="0"/>
              </a:rPr>
              <a:t> * </a:t>
            </a:r>
            <a:r>
              <a:rPr lang="es-419" sz="1200" b="0" dirty="0">
                <a:solidFill>
                  <a:srgbClr val="098658"/>
                </a:solidFill>
                <a:effectLst/>
                <a:latin typeface="Consolas" panose="020B0609020204030204" pitchFamily="49" charset="0"/>
              </a:rPr>
              <a:t>10</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"Total 1: "</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total</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n</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highlight>
                  <a:srgbClr val="FFFF00"/>
                </a:highlight>
                <a:latin typeface="Consolas" panose="020B0609020204030204" pitchFamily="49" charset="0"/>
              </a:rPr>
              <a:t>function</a:t>
            </a:r>
            <a:r>
              <a:rPr lang="es-419" sz="1200" b="0" dirty="0">
                <a:solidFill>
                  <a:srgbClr val="000000"/>
                </a:solidFill>
                <a:effectLst/>
                <a:highlight>
                  <a:srgbClr val="FFFF00"/>
                </a:highlight>
                <a:latin typeface="Consolas" panose="020B0609020204030204" pitchFamily="49" charset="0"/>
              </a:rPr>
              <a:t> </a:t>
            </a:r>
            <a:r>
              <a:rPr lang="es-419" sz="1200" b="0" dirty="0">
                <a:solidFill>
                  <a:srgbClr val="795E26"/>
                </a:solidFill>
                <a:effectLst/>
                <a:highlight>
                  <a:srgbClr val="FFFF00"/>
                </a:highlight>
                <a:latin typeface="Consolas" panose="020B0609020204030204" pitchFamily="49" charset="0"/>
              </a:rPr>
              <a:t>print2</a:t>
            </a:r>
            <a:r>
              <a:rPr lang="es-419" sz="1200" b="0" dirty="0">
                <a:solidFill>
                  <a:srgbClr val="000000"/>
                </a:solidFill>
                <a:effectLst/>
                <a:highlight>
                  <a:srgbClr val="FFFF00"/>
                </a:highligh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total</a:t>
            </a:r>
            <a:r>
              <a:rPr lang="es-419" sz="1200" b="0" dirty="0">
                <a:solidFill>
                  <a:srgbClr val="000000"/>
                </a:solidFill>
                <a:effectLst/>
                <a:latin typeface="Consolas" panose="020B0609020204030204" pitchFamily="49" charset="0"/>
              </a:rPr>
              <a:t> = </a:t>
            </a:r>
            <a:r>
              <a:rPr lang="es-419" sz="1200" b="0" dirty="0">
                <a:solidFill>
                  <a:srgbClr val="001080"/>
                </a:solidFill>
                <a:effectLst/>
                <a:latin typeface="Consolas" panose="020B0609020204030204" pitchFamily="49" charset="0"/>
              </a:rPr>
              <a:t>n</a:t>
            </a:r>
            <a:r>
              <a:rPr lang="es-419" sz="1200" b="0" dirty="0">
                <a:solidFill>
                  <a:srgbClr val="000000"/>
                </a:solidFill>
                <a:effectLst/>
                <a:latin typeface="Consolas" panose="020B0609020204030204" pitchFamily="49" charset="0"/>
              </a:rPr>
              <a:t> * </a:t>
            </a:r>
            <a:r>
              <a:rPr lang="es-419" sz="1200" b="0" dirty="0">
                <a:solidFill>
                  <a:srgbClr val="098658"/>
                </a:solidFill>
                <a:effectLst/>
                <a:latin typeface="Consolas" panose="020B0609020204030204" pitchFamily="49" charset="0"/>
              </a:rPr>
              <a:t>10</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"Total 2: "</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total</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p:txBody>
      </p:sp>
      <p:sp>
        <p:nvSpPr>
          <p:cNvPr id="8" name="CuadroTexto 7">
            <a:extLst>
              <a:ext uri="{FF2B5EF4-FFF2-40B4-BE49-F238E27FC236}">
                <a16:creationId xmlns:a16="http://schemas.microsoft.com/office/drawing/2014/main" id="{81F74E48-2A13-F3E6-4FDC-596C2CA17678}"/>
              </a:ext>
            </a:extLst>
          </p:cNvPr>
          <p:cNvSpPr txBox="1"/>
          <p:nvPr/>
        </p:nvSpPr>
        <p:spPr>
          <a:xfrm>
            <a:off x="7160963" y="1741519"/>
            <a:ext cx="3729538" cy="1477328"/>
          </a:xfrm>
          <a:prstGeom prst="rect">
            <a:avLst/>
          </a:prstGeom>
          <a:solidFill>
            <a:schemeClr val="accent5">
              <a:lumMod val="20000"/>
              <a:lumOff val="80000"/>
            </a:schemeClr>
          </a:solidFill>
        </p:spPr>
        <p:txBody>
          <a:bodyPr wrap="square">
            <a:spAutoFit/>
          </a:bodyPr>
          <a:lstStyle/>
          <a:p>
            <a:r>
              <a:rPr lang="es-419" dirty="0" err="1"/>
              <a:t>setImmediate</a:t>
            </a:r>
            <a:r>
              <a:rPr lang="es-419" dirty="0"/>
              <a:t>() se utiliza para ejecutar una única vez una función </a:t>
            </a:r>
            <a:r>
              <a:rPr lang="es-419" b="1" dirty="0"/>
              <a:t>después</a:t>
            </a:r>
            <a:r>
              <a:rPr lang="es-419" dirty="0"/>
              <a:t> de que el bucle de eventos (</a:t>
            </a:r>
            <a:r>
              <a:rPr lang="es-419" dirty="0" err="1"/>
              <a:t>event</a:t>
            </a:r>
            <a:r>
              <a:rPr lang="es-419" dirty="0"/>
              <a:t> </a:t>
            </a:r>
            <a:r>
              <a:rPr lang="es-419" dirty="0" err="1"/>
              <a:t>loop</a:t>
            </a:r>
            <a:r>
              <a:rPr lang="es-419" dirty="0"/>
              <a:t>) haya completado su ciclo actual. </a:t>
            </a:r>
          </a:p>
        </p:txBody>
      </p:sp>
      <p:sp>
        <p:nvSpPr>
          <p:cNvPr id="13" name="CuadroTexto 12">
            <a:extLst>
              <a:ext uri="{FF2B5EF4-FFF2-40B4-BE49-F238E27FC236}">
                <a16:creationId xmlns:a16="http://schemas.microsoft.com/office/drawing/2014/main" id="{DCD42D56-D986-6EC3-D59B-262BB2E94751}"/>
              </a:ext>
            </a:extLst>
          </p:cNvPr>
          <p:cNvSpPr txBox="1"/>
          <p:nvPr/>
        </p:nvSpPr>
        <p:spPr>
          <a:xfrm>
            <a:off x="683964" y="5619749"/>
            <a:ext cx="6097836" cy="369332"/>
          </a:xfrm>
          <a:prstGeom prst="rect">
            <a:avLst/>
          </a:prstGeom>
          <a:noFill/>
        </p:spPr>
        <p:txBody>
          <a:bodyPr wrap="square">
            <a:spAutoFit/>
          </a:bodyPr>
          <a:lstStyle/>
          <a:p>
            <a:r>
              <a:rPr lang="es-419" dirty="0">
                <a:latin typeface="Consolas" panose="020B0609020204030204" pitchFamily="49" charset="0"/>
              </a:rPr>
              <a:t>PS C:\MEAN\SC\ej01\demo&gt; </a:t>
            </a:r>
            <a:r>
              <a:rPr lang="es-419" dirty="0" err="1">
                <a:solidFill>
                  <a:schemeClr val="accent3"/>
                </a:solidFill>
                <a:latin typeface="Consolas" panose="020B0609020204030204" pitchFamily="49" charset="0"/>
              </a:rPr>
              <a:t>node</a:t>
            </a:r>
            <a:r>
              <a:rPr lang="es-419" dirty="0">
                <a:solidFill>
                  <a:srgbClr val="0000FF"/>
                </a:solidFill>
                <a:latin typeface="Consolas" panose="020B0609020204030204" pitchFamily="49" charset="0"/>
              </a:rPr>
              <a:t> </a:t>
            </a:r>
            <a:r>
              <a:rPr lang="es-419" dirty="0" err="1">
                <a:solidFill>
                  <a:srgbClr val="0000FF"/>
                </a:solidFill>
                <a:latin typeface="Consolas" panose="020B0609020204030204" pitchFamily="49" charset="0"/>
              </a:rPr>
              <a:t>cicloio</a:t>
            </a:r>
            <a:endParaRPr lang="es-419" dirty="0">
              <a:solidFill>
                <a:srgbClr val="0000FF"/>
              </a:solidFill>
              <a:latin typeface="Consolas" panose="020B0609020204030204" pitchFamily="49" charset="0"/>
            </a:endParaRPr>
          </a:p>
        </p:txBody>
      </p:sp>
      <p:pic>
        <p:nvPicPr>
          <p:cNvPr id="15" name="Imagen 14">
            <a:extLst>
              <a:ext uri="{FF2B5EF4-FFF2-40B4-BE49-F238E27FC236}">
                <a16:creationId xmlns:a16="http://schemas.microsoft.com/office/drawing/2014/main" id="{B236C834-CD47-7D33-A2DE-72260295BFAB}"/>
              </a:ext>
            </a:extLst>
          </p:cNvPr>
          <p:cNvPicPr>
            <a:picLocks noChangeAspect="1"/>
          </p:cNvPicPr>
          <p:nvPr/>
        </p:nvPicPr>
        <p:blipFill>
          <a:blip r:embed="rId2"/>
          <a:stretch>
            <a:fillRect/>
          </a:stretch>
        </p:blipFill>
        <p:spPr>
          <a:xfrm>
            <a:off x="931271" y="5989319"/>
            <a:ext cx="2657846" cy="666843"/>
          </a:xfrm>
          <a:prstGeom prst="rect">
            <a:avLst/>
          </a:prstGeom>
        </p:spPr>
      </p:pic>
      <p:sp>
        <p:nvSpPr>
          <p:cNvPr id="16" name="CuadroTexto 15">
            <a:extLst>
              <a:ext uri="{FF2B5EF4-FFF2-40B4-BE49-F238E27FC236}">
                <a16:creationId xmlns:a16="http://schemas.microsoft.com/office/drawing/2014/main" id="{E3B88142-3EC6-FFE9-CC4F-12ACF6475F0A}"/>
              </a:ext>
            </a:extLst>
          </p:cNvPr>
          <p:cNvSpPr txBox="1"/>
          <p:nvPr/>
        </p:nvSpPr>
        <p:spPr>
          <a:xfrm>
            <a:off x="7160963" y="5732832"/>
            <a:ext cx="3729538" cy="923330"/>
          </a:xfrm>
          <a:prstGeom prst="rect">
            <a:avLst/>
          </a:prstGeom>
          <a:solidFill>
            <a:schemeClr val="accent5">
              <a:lumMod val="20000"/>
              <a:lumOff val="80000"/>
            </a:schemeClr>
          </a:solidFill>
        </p:spPr>
        <p:txBody>
          <a:bodyPr wrap="square">
            <a:spAutoFit/>
          </a:bodyPr>
          <a:lstStyle/>
          <a:p>
            <a:r>
              <a:rPr lang="es-419" dirty="0"/>
              <a:t>La ejecución es no determinista, están compitiendo por ejecutar primero. No forman parte del </a:t>
            </a:r>
            <a:r>
              <a:rPr lang="es-419" b="1" dirty="0">
                <a:solidFill>
                  <a:schemeClr val="accent3"/>
                </a:solidFill>
              </a:rPr>
              <a:t>ciclo I/O</a:t>
            </a:r>
          </a:p>
        </p:txBody>
      </p:sp>
      <p:pic>
        <p:nvPicPr>
          <p:cNvPr id="18" name="Imagen 17">
            <a:extLst>
              <a:ext uri="{FF2B5EF4-FFF2-40B4-BE49-F238E27FC236}">
                <a16:creationId xmlns:a16="http://schemas.microsoft.com/office/drawing/2014/main" id="{C37741CC-AFDD-091A-A9FB-F03B7CFFA309}"/>
              </a:ext>
            </a:extLst>
          </p:cNvPr>
          <p:cNvPicPr>
            <a:picLocks noChangeAspect="1"/>
          </p:cNvPicPr>
          <p:nvPr/>
        </p:nvPicPr>
        <p:blipFill>
          <a:blip r:embed="rId3"/>
          <a:stretch>
            <a:fillRect/>
          </a:stretch>
        </p:blipFill>
        <p:spPr>
          <a:xfrm>
            <a:off x="997955" y="4892249"/>
            <a:ext cx="2591162" cy="657317"/>
          </a:xfrm>
          <a:prstGeom prst="rect">
            <a:avLst/>
          </a:prstGeom>
        </p:spPr>
      </p:pic>
    </p:spTree>
    <p:extLst>
      <p:ext uri="{BB962C8B-B14F-4D97-AF65-F5344CB8AC3E}">
        <p14:creationId xmlns:p14="http://schemas.microsoft.com/office/powerpoint/2010/main" val="860058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CA9B4-80F0-1CC7-F6ED-632BDDF6E173}"/>
              </a:ext>
            </a:extLst>
          </p:cNvPr>
          <p:cNvSpPr>
            <a:spLocks noGrp="1"/>
          </p:cNvSpPr>
          <p:nvPr>
            <p:ph type="title"/>
          </p:nvPr>
        </p:nvSpPr>
        <p:spPr/>
        <p:txBody>
          <a:bodyPr/>
          <a:lstStyle/>
          <a:p>
            <a:r>
              <a:rPr lang="es-419" dirty="0"/>
              <a:t>Ejercicio 2.5 Ciclo de eventos Node.JS</a:t>
            </a:r>
          </a:p>
        </p:txBody>
      </p:sp>
      <p:sp>
        <p:nvSpPr>
          <p:cNvPr id="4" name="Marcador de contenido 4">
            <a:extLst>
              <a:ext uri="{FF2B5EF4-FFF2-40B4-BE49-F238E27FC236}">
                <a16:creationId xmlns:a16="http://schemas.microsoft.com/office/drawing/2014/main" id="{B437DD86-F3CA-0E37-8089-545D0D23117B}"/>
              </a:ext>
            </a:extLst>
          </p:cNvPr>
          <p:cNvSpPr>
            <a:spLocks noGrp="1"/>
          </p:cNvSpPr>
          <p:nvPr>
            <p:ph idx="1"/>
          </p:nvPr>
        </p:nvSpPr>
        <p:spPr>
          <a:xfrm>
            <a:off x="838200" y="1090097"/>
            <a:ext cx="10515600" cy="235109"/>
          </a:xfrm>
        </p:spPr>
        <p:txBody>
          <a:bodyPr>
            <a:normAutofit fontScale="85000" lnSpcReduction="20000"/>
          </a:bodyPr>
          <a:lstStyle/>
          <a:p>
            <a:pPr marL="285750" lvl="1" indent="-285750">
              <a:spcBef>
                <a:spcPts val="1000"/>
              </a:spcBef>
            </a:pPr>
            <a:r>
              <a:rPr lang="es-ES" sz="1400" b="1" dirty="0">
                <a:latin typeface="+mj-lt"/>
              </a:rPr>
              <a:t>Actualizar el archivo y analizar el ciclo I/O</a:t>
            </a:r>
            <a:endParaRPr lang="es-419" sz="1400" b="1" dirty="0">
              <a:latin typeface="+mj-lt"/>
            </a:endParaRPr>
          </a:p>
        </p:txBody>
      </p:sp>
      <p:sp>
        <p:nvSpPr>
          <p:cNvPr id="8" name="CuadroTexto 7">
            <a:extLst>
              <a:ext uri="{FF2B5EF4-FFF2-40B4-BE49-F238E27FC236}">
                <a16:creationId xmlns:a16="http://schemas.microsoft.com/office/drawing/2014/main" id="{81F74E48-2A13-F3E6-4FDC-596C2CA17678}"/>
              </a:ext>
            </a:extLst>
          </p:cNvPr>
          <p:cNvSpPr txBox="1"/>
          <p:nvPr/>
        </p:nvSpPr>
        <p:spPr>
          <a:xfrm>
            <a:off x="5036869" y="1562077"/>
            <a:ext cx="4318613" cy="1200329"/>
          </a:xfrm>
          <a:prstGeom prst="rect">
            <a:avLst/>
          </a:prstGeom>
          <a:solidFill>
            <a:schemeClr val="accent5">
              <a:lumMod val="20000"/>
              <a:lumOff val="80000"/>
            </a:schemeClr>
          </a:solidFill>
        </p:spPr>
        <p:txBody>
          <a:bodyPr wrap="square">
            <a:spAutoFit/>
          </a:bodyPr>
          <a:lstStyle/>
          <a:p>
            <a:r>
              <a:rPr lang="es-ES" dirty="0"/>
              <a:t>E</a:t>
            </a:r>
            <a:r>
              <a:rPr lang="es-419" dirty="0"/>
              <a:t>l método </a:t>
            </a:r>
            <a:r>
              <a:rPr lang="es-419" dirty="0" err="1"/>
              <a:t>fs.readFile</a:t>
            </a:r>
            <a:r>
              <a:rPr lang="es-419" dirty="0"/>
              <a:t> se ejecuta en el ciclo I/O no bloqueante. </a:t>
            </a:r>
          </a:p>
          <a:p>
            <a:r>
              <a:rPr lang="es-419" dirty="0"/>
              <a:t>La ejecución de los llamados internos es obligada a ejecutar de forma ordenada.</a:t>
            </a:r>
          </a:p>
        </p:txBody>
      </p:sp>
      <p:sp>
        <p:nvSpPr>
          <p:cNvPr id="9" name="CuadroTexto 8">
            <a:extLst>
              <a:ext uri="{FF2B5EF4-FFF2-40B4-BE49-F238E27FC236}">
                <a16:creationId xmlns:a16="http://schemas.microsoft.com/office/drawing/2014/main" id="{6F5ABE83-317B-51D7-3558-3F97977B6D3C}"/>
              </a:ext>
            </a:extLst>
          </p:cNvPr>
          <p:cNvSpPr txBox="1"/>
          <p:nvPr/>
        </p:nvSpPr>
        <p:spPr>
          <a:xfrm>
            <a:off x="5590470" y="3303517"/>
            <a:ext cx="6097836" cy="369332"/>
          </a:xfrm>
          <a:prstGeom prst="rect">
            <a:avLst/>
          </a:prstGeom>
          <a:noFill/>
        </p:spPr>
        <p:txBody>
          <a:bodyPr wrap="square">
            <a:spAutoFit/>
          </a:bodyPr>
          <a:lstStyle/>
          <a:p>
            <a:r>
              <a:rPr lang="es-419" dirty="0">
                <a:latin typeface="Consolas" panose="020B0609020204030204" pitchFamily="49" charset="0"/>
              </a:rPr>
              <a:t>PS C:\MEAN\SC\ej01\demo&gt; </a:t>
            </a:r>
            <a:r>
              <a:rPr lang="es-419" dirty="0" err="1">
                <a:solidFill>
                  <a:schemeClr val="accent3"/>
                </a:solidFill>
                <a:latin typeface="Consolas" panose="020B0609020204030204" pitchFamily="49" charset="0"/>
              </a:rPr>
              <a:t>node</a:t>
            </a:r>
            <a:r>
              <a:rPr lang="es-419" dirty="0">
                <a:solidFill>
                  <a:srgbClr val="0000FF"/>
                </a:solidFill>
                <a:latin typeface="Consolas" panose="020B0609020204030204" pitchFamily="49" charset="0"/>
              </a:rPr>
              <a:t> </a:t>
            </a:r>
            <a:r>
              <a:rPr lang="es-419" dirty="0" err="1">
                <a:solidFill>
                  <a:srgbClr val="0000FF"/>
                </a:solidFill>
                <a:latin typeface="Consolas" panose="020B0609020204030204" pitchFamily="49" charset="0"/>
              </a:rPr>
              <a:t>cicloio</a:t>
            </a:r>
            <a:endParaRPr lang="es-419" dirty="0">
              <a:solidFill>
                <a:srgbClr val="0000FF"/>
              </a:solidFill>
              <a:latin typeface="Consolas" panose="020B0609020204030204" pitchFamily="49" charset="0"/>
            </a:endParaRPr>
          </a:p>
        </p:txBody>
      </p:sp>
      <p:cxnSp>
        <p:nvCxnSpPr>
          <p:cNvPr id="11" name="Conector recto 10">
            <a:extLst>
              <a:ext uri="{FF2B5EF4-FFF2-40B4-BE49-F238E27FC236}">
                <a16:creationId xmlns:a16="http://schemas.microsoft.com/office/drawing/2014/main" id="{36B71131-24DE-5B59-67CE-FB41072FB427}"/>
              </a:ext>
            </a:extLst>
          </p:cNvPr>
          <p:cNvCxnSpPr>
            <a:cxnSpLocks/>
          </p:cNvCxnSpPr>
          <p:nvPr/>
        </p:nvCxnSpPr>
        <p:spPr>
          <a:xfrm>
            <a:off x="5465240" y="3050109"/>
            <a:ext cx="0" cy="3416163"/>
          </a:xfrm>
          <a:prstGeom prst="line">
            <a:avLst/>
          </a:prstGeom>
        </p:spPr>
        <p:style>
          <a:lnRef idx="1">
            <a:schemeClr val="accent1"/>
          </a:lnRef>
          <a:fillRef idx="0">
            <a:schemeClr val="accent1"/>
          </a:fillRef>
          <a:effectRef idx="0">
            <a:schemeClr val="accent1"/>
          </a:effectRef>
          <a:fontRef idx="minor">
            <a:schemeClr val="tx1"/>
          </a:fontRef>
        </p:style>
      </p:cxnSp>
      <p:sp>
        <p:nvSpPr>
          <p:cNvPr id="19" name="Marcador de contenido 4">
            <a:extLst>
              <a:ext uri="{FF2B5EF4-FFF2-40B4-BE49-F238E27FC236}">
                <a16:creationId xmlns:a16="http://schemas.microsoft.com/office/drawing/2014/main" id="{27A97B01-ED07-BB49-F8B6-F9BA0B8928B5}"/>
              </a:ext>
            </a:extLst>
          </p:cNvPr>
          <p:cNvSpPr txBox="1">
            <a:spLocks/>
          </p:cNvSpPr>
          <p:nvPr/>
        </p:nvSpPr>
        <p:spPr>
          <a:xfrm>
            <a:off x="5590470" y="3050109"/>
            <a:ext cx="3211413" cy="235109"/>
          </a:xfrm>
          <a:prstGeom prst="rect">
            <a:avLst/>
          </a:prstGeom>
        </p:spPr>
        <p:txBody>
          <a:bodyPr vert="horz" wrap="none"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pPr>
            <a:r>
              <a:rPr lang="es-ES" sz="1400" b="1" dirty="0">
                <a:latin typeface="+mj-lt"/>
              </a:rPr>
              <a:t>Ejecutar múltiples ocasiones:</a:t>
            </a:r>
            <a:endParaRPr lang="es-419" sz="1400" b="1" dirty="0">
              <a:latin typeface="+mj-lt"/>
            </a:endParaRPr>
          </a:p>
        </p:txBody>
      </p:sp>
      <p:sp>
        <p:nvSpPr>
          <p:cNvPr id="21" name="CuadroTexto 20">
            <a:extLst>
              <a:ext uri="{FF2B5EF4-FFF2-40B4-BE49-F238E27FC236}">
                <a16:creationId xmlns:a16="http://schemas.microsoft.com/office/drawing/2014/main" id="{10505C25-F294-AB56-38AB-6AF1A6312165}"/>
              </a:ext>
            </a:extLst>
          </p:cNvPr>
          <p:cNvSpPr txBox="1"/>
          <p:nvPr/>
        </p:nvSpPr>
        <p:spPr>
          <a:xfrm>
            <a:off x="729931" y="1299143"/>
            <a:ext cx="4405009" cy="5509200"/>
          </a:xfrm>
          <a:prstGeom prst="rect">
            <a:avLst/>
          </a:prstGeom>
          <a:noFill/>
        </p:spPr>
        <p:txBody>
          <a:bodyPr wrap="square">
            <a:spAutoFit/>
          </a:bodyPr>
          <a:lstStyle/>
          <a:p>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fs</a:t>
            </a:r>
            <a:r>
              <a:rPr lang="en-US" sz="1600" b="0" dirty="0">
                <a:solidFill>
                  <a:srgbClr val="000000"/>
                </a:solidFill>
                <a:effectLst/>
                <a:latin typeface="Consolas" panose="020B0609020204030204" pitchFamily="49" charset="0"/>
              </a:rPr>
              <a:t> = </a:t>
            </a:r>
            <a:r>
              <a:rPr lang="en-US" sz="1600" b="0" dirty="0">
                <a:solidFill>
                  <a:srgbClr val="795E26"/>
                </a:solidFill>
                <a:effectLst/>
                <a:latin typeface="Consolas" panose="020B0609020204030204" pitchFamily="49" charset="0"/>
              </a:rPr>
              <a:t>require</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'fs'</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total</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0</a:t>
            </a:r>
            <a:endParaRPr lang="en-US" sz="1600" b="0" dirty="0">
              <a:solidFill>
                <a:srgbClr val="000000"/>
              </a:solidFill>
              <a:effectLst/>
              <a:latin typeface="Consolas" panose="020B0609020204030204" pitchFamily="49" charset="0"/>
            </a:endParaRPr>
          </a:p>
          <a:p>
            <a:r>
              <a:rPr lang="en-US" sz="1600" b="0" dirty="0" err="1">
                <a:solidFill>
                  <a:srgbClr val="267F99"/>
                </a:solidFill>
                <a:effectLst/>
                <a:latin typeface="Consolas" panose="020B0609020204030204" pitchFamily="49" charset="0"/>
              </a:rPr>
              <a:t>fs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readFile</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'./index.js'</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ciclo</a:t>
            </a:r>
            <a:r>
              <a:rPr lang="en-US" sz="1600" b="0" dirty="0">
                <a:solidFill>
                  <a:srgbClr val="A31515"/>
                </a:solidFill>
                <a:effectLst/>
                <a:latin typeface="Consolas" panose="020B0609020204030204" pitchFamily="49" charset="0"/>
              </a:rPr>
              <a:t> I/O &gt;"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setTimeout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print1</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setImmediate</a:t>
            </a:r>
            <a:r>
              <a:rPr lang="en-US" sz="1600" b="0" dirty="0">
                <a:solidFill>
                  <a:srgbClr val="000000"/>
                </a:solidFill>
                <a:effectLst/>
                <a:latin typeface="Consolas" panose="020B0609020204030204" pitchFamily="49" charset="0"/>
              </a:rPr>
              <a:t> ( </a:t>
            </a:r>
            <a:r>
              <a:rPr lang="en-US" sz="1600" b="0" dirty="0">
                <a:solidFill>
                  <a:srgbClr val="795E26"/>
                </a:solidFill>
                <a:effectLst/>
                <a:latin typeface="Consolas" panose="020B0609020204030204" pitchFamily="49" charset="0"/>
              </a:rPr>
              <a:t>print2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ciclo</a:t>
            </a:r>
            <a:r>
              <a:rPr lang="en-US" sz="1600" b="0" dirty="0">
                <a:solidFill>
                  <a:srgbClr val="A31515"/>
                </a:solidFill>
                <a:effectLst/>
                <a:latin typeface="Consolas" panose="020B0609020204030204" pitchFamily="49" charset="0"/>
              </a:rPr>
              <a:t> I/O &lt;"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".principal"</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print1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total</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n</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"....Total 1: "</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total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print2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total</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n</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"...Total 2: "</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total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pic>
        <p:nvPicPr>
          <p:cNvPr id="23" name="Imagen 22">
            <a:extLst>
              <a:ext uri="{FF2B5EF4-FFF2-40B4-BE49-F238E27FC236}">
                <a16:creationId xmlns:a16="http://schemas.microsoft.com/office/drawing/2014/main" id="{D864983A-24E0-3514-EA0C-1B829E9321A9}"/>
              </a:ext>
            </a:extLst>
          </p:cNvPr>
          <p:cNvPicPr>
            <a:picLocks noChangeAspect="1"/>
          </p:cNvPicPr>
          <p:nvPr/>
        </p:nvPicPr>
        <p:blipFill>
          <a:blip r:embed="rId2"/>
          <a:stretch>
            <a:fillRect/>
          </a:stretch>
        </p:blipFill>
        <p:spPr>
          <a:xfrm>
            <a:off x="5759398" y="3827553"/>
            <a:ext cx="2534004" cy="1000265"/>
          </a:xfrm>
          <a:prstGeom prst="rect">
            <a:avLst/>
          </a:prstGeom>
        </p:spPr>
      </p:pic>
      <p:sp>
        <p:nvSpPr>
          <p:cNvPr id="25" name="CuadroTexto 24">
            <a:extLst>
              <a:ext uri="{FF2B5EF4-FFF2-40B4-BE49-F238E27FC236}">
                <a16:creationId xmlns:a16="http://schemas.microsoft.com/office/drawing/2014/main" id="{0A7D2B2A-D45F-597E-5EFC-E4A05F6AA591}"/>
              </a:ext>
            </a:extLst>
          </p:cNvPr>
          <p:cNvSpPr txBox="1"/>
          <p:nvPr/>
        </p:nvSpPr>
        <p:spPr>
          <a:xfrm>
            <a:off x="5592306" y="5661039"/>
            <a:ext cx="6096000" cy="1025922"/>
          </a:xfrm>
          <a:prstGeom prst="rect">
            <a:avLst/>
          </a:prstGeom>
          <a:noFill/>
        </p:spPr>
        <p:txBody>
          <a:bodyPr wrap="square">
            <a:spAutoFit/>
          </a:bodyPr>
          <a:lstStyle/>
          <a:p>
            <a:pPr marL="285750" lvl="1" indent="-285750">
              <a:spcBef>
                <a:spcPts val="1000"/>
              </a:spcBef>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PS C:\MEAN\SC\ej01\demo&gt;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es-ES" sz="1400" dirty="0">
                <a:latin typeface="Consolas" panose="020B0609020204030204" pitchFamily="49" charset="0"/>
                <a:cs typeface="+mn-cs"/>
              </a:rPr>
              <a:t>PS C:\MEAN\SC\ej01\demo&gt;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2."</a:t>
            </a:r>
          </a:p>
        </p:txBody>
      </p:sp>
    </p:spTree>
    <p:extLst>
      <p:ext uri="{BB962C8B-B14F-4D97-AF65-F5344CB8AC3E}">
        <p14:creationId xmlns:p14="http://schemas.microsoft.com/office/powerpoint/2010/main" val="167618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61272B-E460-660C-F5B6-1981BA021B95}"/>
              </a:ext>
            </a:extLst>
          </p:cNvPr>
          <p:cNvSpPr>
            <a:spLocks noGrp="1"/>
          </p:cNvSpPr>
          <p:nvPr>
            <p:ph type="title"/>
          </p:nvPr>
        </p:nvSpPr>
        <p:spPr/>
        <p:txBody>
          <a:bodyPr/>
          <a:lstStyle/>
          <a:p>
            <a:r>
              <a:rPr lang="es-419" dirty="0"/>
              <a:t>Introducción a Node.js</a:t>
            </a:r>
          </a:p>
        </p:txBody>
      </p:sp>
      <p:sp>
        <p:nvSpPr>
          <p:cNvPr id="3" name="Marcador de contenido 2">
            <a:extLst>
              <a:ext uri="{FF2B5EF4-FFF2-40B4-BE49-F238E27FC236}">
                <a16:creationId xmlns:a16="http://schemas.microsoft.com/office/drawing/2014/main" id="{CC8B21C0-5135-34E2-960E-16A36695EE63}"/>
              </a:ext>
            </a:extLst>
          </p:cNvPr>
          <p:cNvSpPr>
            <a:spLocks noGrp="1"/>
          </p:cNvSpPr>
          <p:nvPr>
            <p:ph idx="1"/>
          </p:nvPr>
        </p:nvSpPr>
        <p:spPr/>
        <p:txBody>
          <a:bodyPr>
            <a:normAutofit/>
          </a:bodyPr>
          <a:lstStyle/>
          <a:p>
            <a:r>
              <a:rPr lang="es-419" dirty="0"/>
              <a:t>Node.js es un </a:t>
            </a:r>
            <a:r>
              <a:rPr lang="es-419" b="1" dirty="0">
                <a:solidFill>
                  <a:srgbClr val="AA286F"/>
                </a:solidFill>
              </a:rPr>
              <a:t>entorno de ejecución de JavaScript </a:t>
            </a:r>
            <a:r>
              <a:rPr lang="es-419" dirty="0"/>
              <a:t>de código abierto.</a:t>
            </a:r>
          </a:p>
          <a:p>
            <a:r>
              <a:rPr lang="es-419" dirty="0"/>
              <a:t>Está construido sobre el motor JavaScript V8 de Google Chrome.</a:t>
            </a:r>
          </a:p>
          <a:p>
            <a:r>
              <a:rPr lang="es-419" dirty="0"/>
              <a:t>No es un lenguaje ni un sistema operativo ni un servidor. Sólo es el entorno.</a:t>
            </a:r>
          </a:p>
          <a:p>
            <a:r>
              <a:rPr lang="es-419" dirty="0"/>
              <a:t>Utiliza JavaScript como el lenguaje principal del lado del servidor.</a:t>
            </a:r>
          </a:p>
          <a:p>
            <a:r>
              <a:rPr lang="es-419" dirty="0"/>
              <a:t>JavaScript es un lenguaje de un solo hilo.</a:t>
            </a:r>
          </a:p>
          <a:p>
            <a:r>
              <a:rPr lang="es-419" dirty="0"/>
              <a:t>Se basa en un modelo de E/S no bloqueante y asincrónico. </a:t>
            </a:r>
          </a:p>
          <a:p>
            <a:r>
              <a:rPr lang="es-419" dirty="0"/>
              <a:t>Utiliza un modelo de programación basado en eventos.</a:t>
            </a:r>
          </a:p>
          <a:p>
            <a:r>
              <a:rPr lang="es-419" dirty="0"/>
              <a:t>Librería HTTP Server </a:t>
            </a:r>
            <a:r>
              <a:rPr lang="es-419" dirty="0" err="1"/>
              <a:t>incluída</a:t>
            </a:r>
            <a:endParaRPr lang="es-419" dirty="0"/>
          </a:p>
        </p:txBody>
      </p:sp>
      <p:pic>
        <p:nvPicPr>
          <p:cNvPr id="4" name="Imagen 3">
            <a:extLst>
              <a:ext uri="{FF2B5EF4-FFF2-40B4-BE49-F238E27FC236}">
                <a16:creationId xmlns:a16="http://schemas.microsoft.com/office/drawing/2014/main" id="{935624F2-116E-0096-0204-9F57B6B08D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325798" y="179550"/>
            <a:ext cx="1639843" cy="1002973"/>
          </a:xfrm>
          <a:prstGeom prst="rect">
            <a:avLst/>
          </a:prstGeom>
        </p:spPr>
      </p:pic>
    </p:spTree>
    <p:extLst>
      <p:ext uri="{BB962C8B-B14F-4D97-AF65-F5344CB8AC3E}">
        <p14:creationId xmlns:p14="http://schemas.microsoft.com/office/powerpoint/2010/main" val="460841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81B098E-0599-76E0-6628-5379DD2EA344}"/>
              </a:ext>
            </a:extLst>
          </p:cNvPr>
          <p:cNvSpPr>
            <a:spLocks noGrp="1"/>
          </p:cNvSpPr>
          <p:nvPr>
            <p:ph type="title"/>
          </p:nvPr>
        </p:nvSpPr>
        <p:spPr/>
        <p:txBody>
          <a:bodyPr/>
          <a:lstStyle/>
          <a:p>
            <a:r>
              <a:rPr lang="es-419" dirty="0"/>
              <a:t>Anatomía de un módulo Node.js</a:t>
            </a:r>
          </a:p>
        </p:txBody>
      </p:sp>
      <p:sp>
        <p:nvSpPr>
          <p:cNvPr id="5" name="Marcador de contenido 4">
            <a:extLst>
              <a:ext uri="{FF2B5EF4-FFF2-40B4-BE49-F238E27FC236}">
                <a16:creationId xmlns:a16="http://schemas.microsoft.com/office/drawing/2014/main" id="{F8910655-DD98-7D7E-2348-C6E8970390A6}"/>
              </a:ext>
            </a:extLst>
          </p:cNvPr>
          <p:cNvSpPr>
            <a:spLocks noGrp="1"/>
          </p:cNvSpPr>
          <p:nvPr>
            <p:ph idx="1"/>
          </p:nvPr>
        </p:nvSpPr>
        <p:spPr/>
        <p:txBody>
          <a:bodyPr>
            <a:normAutofit/>
          </a:bodyPr>
          <a:lstStyle/>
          <a:p>
            <a:r>
              <a:rPr lang="es-419" dirty="0"/>
              <a:t>Un módulo es una unidad de código organizado en archivos o directorios, la cual puede ser exportada para reutilizarse en otras partes de la aplicación.</a:t>
            </a:r>
          </a:p>
          <a:p>
            <a:r>
              <a:rPr lang="es-419" dirty="0"/>
              <a:t>Hay 3 tipos de módulos.</a:t>
            </a:r>
          </a:p>
          <a:p>
            <a:pPr lvl="1"/>
            <a:r>
              <a:rPr lang="es-419" b="1" dirty="0" err="1"/>
              <a:t>Built</a:t>
            </a:r>
            <a:r>
              <a:rPr lang="es-419" b="1" dirty="0"/>
              <a:t>-in modules: </a:t>
            </a:r>
            <a:r>
              <a:rPr lang="es-419" dirty="0"/>
              <a:t>Son los módulos nativos de la API de Node.js. No hace falta que se instalen, ya que vienen incluidos por defecto con Node.js. Algunos ejemplos son los módulos </a:t>
            </a:r>
            <a:r>
              <a:rPr lang="es-419" dirty="0" err="1"/>
              <a:t>fs</a:t>
            </a:r>
            <a:r>
              <a:rPr lang="es-419" dirty="0"/>
              <a:t> o </a:t>
            </a:r>
            <a:r>
              <a:rPr lang="es-419" dirty="0" err="1"/>
              <a:t>stream</a:t>
            </a:r>
            <a:r>
              <a:rPr lang="es-419" dirty="0"/>
              <a:t>. Estos paquetes solo son actualizados si cambias la versión de Node.js.</a:t>
            </a:r>
          </a:p>
          <a:p>
            <a:pPr lvl="1"/>
            <a:r>
              <a:rPr lang="es-419" b="1" dirty="0"/>
              <a:t>Local modules: </a:t>
            </a:r>
            <a:r>
              <a:rPr lang="es-419" dirty="0"/>
              <a:t>Son los módulos escritos por los desarrolladores y forman en su conjunto gran parte de la aplicación. </a:t>
            </a:r>
          </a:p>
          <a:p>
            <a:pPr lvl="1"/>
            <a:r>
              <a:rPr lang="es-419" b="1" dirty="0" err="1"/>
              <a:t>External</a:t>
            </a:r>
            <a:r>
              <a:rPr lang="es-419" b="1" dirty="0"/>
              <a:t> modules: </a:t>
            </a:r>
            <a:r>
              <a:rPr lang="es-419" dirty="0"/>
              <a:t>Son los paquetes de terceros distribuidos a través de </a:t>
            </a:r>
            <a:r>
              <a:rPr lang="es-419" dirty="0" err="1"/>
              <a:t>npm</a:t>
            </a:r>
            <a:r>
              <a:rPr lang="es-419" dirty="0"/>
              <a:t> o de otros repositorios. </a:t>
            </a:r>
          </a:p>
        </p:txBody>
      </p:sp>
    </p:spTree>
    <p:extLst>
      <p:ext uri="{BB962C8B-B14F-4D97-AF65-F5344CB8AC3E}">
        <p14:creationId xmlns:p14="http://schemas.microsoft.com/office/powerpoint/2010/main" val="3019242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81B098E-0599-76E0-6628-5379DD2EA344}"/>
              </a:ext>
            </a:extLst>
          </p:cNvPr>
          <p:cNvSpPr>
            <a:spLocks noGrp="1"/>
          </p:cNvSpPr>
          <p:nvPr>
            <p:ph type="title"/>
          </p:nvPr>
        </p:nvSpPr>
        <p:spPr/>
        <p:txBody>
          <a:bodyPr/>
          <a:lstStyle/>
          <a:p>
            <a:r>
              <a:rPr lang="es-419" dirty="0"/>
              <a:t>Anatomía de un módulo Node.js</a:t>
            </a:r>
          </a:p>
        </p:txBody>
      </p:sp>
      <p:sp>
        <p:nvSpPr>
          <p:cNvPr id="5" name="Marcador de contenido 4">
            <a:extLst>
              <a:ext uri="{FF2B5EF4-FFF2-40B4-BE49-F238E27FC236}">
                <a16:creationId xmlns:a16="http://schemas.microsoft.com/office/drawing/2014/main" id="{F8910655-DD98-7D7E-2348-C6E8970390A6}"/>
              </a:ext>
            </a:extLst>
          </p:cNvPr>
          <p:cNvSpPr>
            <a:spLocks noGrp="1"/>
          </p:cNvSpPr>
          <p:nvPr>
            <p:ph idx="1"/>
          </p:nvPr>
        </p:nvSpPr>
        <p:spPr/>
        <p:txBody>
          <a:bodyPr>
            <a:normAutofit lnSpcReduction="10000"/>
          </a:bodyPr>
          <a:lstStyle/>
          <a:p>
            <a:pPr marL="0" indent="0">
              <a:buNone/>
            </a:pPr>
            <a:r>
              <a:rPr lang="es-419" b="1" dirty="0"/>
              <a:t>La anatomía de un módulo Node.js es la siguiente:</a:t>
            </a:r>
          </a:p>
          <a:p>
            <a:endParaRPr lang="es-419" dirty="0"/>
          </a:p>
          <a:p>
            <a:pPr lvl="1"/>
            <a:r>
              <a:rPr lang="es-419" b="1" dirty="0"/>
              <a:t>Módulo: </a:t>
            </a:r>
            <a:r>
              <a:rPr lang="es-419" dirty="0"/>
              <a:t>un módulo es un archivo JavaScript que se puede cargar y utilizar en otro código JavaScript. Es un archivo JavaScript con la extensión .</a:t>
            </a:r>
            <a:r>
              <a:rPr lang="es-419" dirty="0" err="1"/>
              <a:t>js</a:t>
            </a:r>
            <a:endParaRPr lang="es-419" dirty="0"/>
          </a:p>
          <a:p>
            <a:pPr lvl="1"/>
            <a:r>
              <a:rPr lang="es-419" b="1" dirty="0"/>
              <a:t>Exportaciones: </a:t>
            </a:r>
            <a:r>
              <a:rPr lang="es-419" dirty="0"/>
              <a:t>las exportaciones son las funciones, variables y clases que un módulo hace disponibles para su uso por otros módulos.</a:t>
            </a:r>
          </a:p>
          <a:p>
            <a:pPr lvl="2"/>
            <a:r>
              <a:rPr lang="es-419" dirty="0"/>
              <a:t>Función de exportación</a:t>
            </a:r>
          </a:p>
          <a:p>
            <a:pPr lvl="2"/>
            <a:r>
              <a:rPr lang="es-419" dirty="0"/>
              <a:t>Variable de exportación</a:t>
            </a:r>
          </a:p>
          <a:p>
            <a:pPr lvl="2"/>
            <a:r>
              <a:rPr lang="es-419" dirty="0"/>
              <a:t>Clase de exportación</a:t>
            </a:r>
          </a:p>
          <a:p>
            <a:pPr lvl="1"/>
            <a:r>
              <a:rPr lang="es-419" b="1" dirty="0"/>
              <a:t>Importaciones: </a:t>
            </a:r>
            <a:r>
              <a:rPr lang="es-419" dirty="0"/>
              <a:t>las importaciones son las funciones, variables y clases que un módulo utiliza de otros módulos.</a:t>
            </a:r>
          </a:p>
          <a:p>
            <a:pPr lvl="2"/>
            <a:r>
              <a:rPr lang="es-419" dirty="0"/>
              <a:t>Función de importación</a:t>
            </a:r>
          </a:p>
          <a:p>
            <a:pPr lvl="2"/>
            <a:r>
              <a:rPr lang="es-419" dirty="0"/>
              <a:t>Variable de importación</a:t>
            </a:r>
          </a:p>
          <a:p>
            <a:pPr lvl="2"/>
            <a:r>
              <a:rPr lang="es-419" dirty="0"/>
              <a:t>Clase de importación</a:t>
            </a:r>
          </a:p>
          <a:p>
            <a:pPr marL="457200" lvl="1" indent="0">
              <a:buNone/>
            </a:pPr>
            <a:endParaRPr lang="es-419" dirty="0"/>
          </a:p>
        </p:txBody>
      </p:sp>
    </p:spTree>
    <p:extLst>
      <p:ext uri="{BB962C8B-B14F-4D97-AF65-F5344CB8AC3E}">
        <p14:creationId xmlns:p14="http://schemas.microsoft.com/office/powerpoint/2010/main" val="3938191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3FC222-49A5-8DB4-7555-4CF153DBC0C3}"/>
              </a:ext>
            </a:extLst>
          </p:cNvPr>
          <p:cNvSpPr>
            <a:spLocks noGrp="1"/>
          </p:cNvSpPr>
          <p:nvPr>
            <p:ph type="title"/>
          </p:nvPr>
        </p:nvSpPr>
        <p:spPr/>
        <p:txBody>
          <a:bodyPr/>
          <a:lstStyle/>
          <a:p>
            <a:r>
              <a:rPr lang="es-419" dirty="0"/>
              <a:t>Anatomía de un módulo Node.js</a:t>
            </a:r>
          </a:p>
        </p:txBody>
      </p:sp>
      <p:sp>
        <p:nvSpPr>
          <p:cNvPr id="3" name="Marcador de contenido 2">
            <a:extLst>
              <a:ext uri="{FF2B5EF4-FFF2-40B4-BE49-F238E27FC236}">
                <a16:creationId xmlns:a16="http://schemas.microsoft.com/office/drawing/2014/main" id="{0E76FB98-3272-0814-FF55-BFE3E4E2CF77}"/>
              </a:ext>
            </a:extLst>
          </p:cNvPr>
          <p:cNvSpPr>
            <a:spLocks noGrp="1"/>
          </p:cNvSpPr>
          <p:nvPr>
            <p:ph idx="1"/>
          </p:nvPr>
        </p:nvSpPr>
        <p:spPr>
          <a:xfrm>
            <a:off x="827999" y="1853804"/>
            <a:ext cx="5921143" cy="2868529"/>
          </a:xfrm>
        </p:spPr>
        <p:txBody>
          <a:bodyPr>
            <a:normAutofit/>
          </a:bodyPr>
          <a:lstStyle/>
          <a:p>
            <a:pPr marL="0" indent="0">
              <a:buNone/>
            </a:pPr>
            <a:r>
              <a:rPr lang="es-419" dirty="0"/>
              <a:t>Estructura básica de un módulo Node.js</a:t>
            </a:r>
          </a:p>
          <a:p>
            <a:endParaRPr lang="es-419" dirty="0"/>
          </a:p>
          <a:p>
            <a:r>
              <a:rPr lang="es-419" dirty="0"/>
              <a:t>Archivo JavaScript con la extensión .</a:t>
            </a:r>
            <a:r>
              <a:rPr lang="es-419" dirty="0" err="1"/>
              <a:t>js</a:t>
            </a:r>
            <a:endParaRPr lang="es-419" dirty="0"/>
          </a:p>
          <a:p>
            <a:r>
              <a:rPr lang="es-419" b="0" i="0" dirty="0">
                <a:solidFill>
                  <a:srgbClr val="1F1F1F"/>
                </a:solidFill>
                <a:effectLst/>
                <a:latin typeface="Google Sans"/>
              </a:rPr>
              <a:t>Exportaciones</a:t>
            </a:r>
          </a:p>
          <a:p>
            <a:r>
              <a:rPr lang="es-419" b="0" i="0" dirty="0">
                <a:solidFill>
                  <a:srgbClr val="1F1F1F"/>
                </a:solidFill>
                <a:effectLst/>
                <a:latin typeface="Google Sans"/>
              </a:rPr>
              <a:t>Importaciones</a:t>
            </a:r>
          </a:p>
        </p:txBody>
      </p:sp>
      <p:sp>
        <p:nvSpPr>
          <p:cNvPr id="9" name="CuadroTexto 8">
            <a:extLst>
              <a:ext uri="{FF2B5EF4-FFF2-40B4-BE49-F238E27FC236}">
                <a16:creationId xmlns:a16="http://schemas.microsoft.com/office/drawing/2014/main" id="{BF70B0F4-4DCD-4719-6449-B57547EEC807}"/>
              </a:ext>
            </a:extLst>
          </p:cNvPr>
          <p:cNvSpPr txBox="1"/>
          <p:nvPr/>
        </p:nvSpPr>
        <p:spPr>
          <a:xfrm>
            <a:off x="7307294" y="2554712"/>
            <a:ext cx="4363454" cy="1754326"/>
          </a:xfrm>
          <a:prstGeom prst="rect">
            <a:avLst/>
          </a:prstGeom>
          <a:solidFill>
            <a:srgbClr val="FFFFF3"/>
          </a:solidFill>
          <a:ln>
            <a:solidFill>
              <a:schemeClr val="accent2"/>
            </a:solidFill>
          </a:ln>
        </p:spPr>
        <p:txBody>
          <a:bodyPr wrap="square">
            <a:spAutoFit/>
          </a:bodyPr>
          <a:lstStyle/>
          <a:p>
            <a:r>
              <a:rPr lang="es-419" b="0" dirty="0" err="1">
                <a:solidFill>
                  <a:srgbClr val="0000FF"/>
                </a:solidFill>
                <a:effectLst/>
                <a:latin typeface="Consolas" panose="020B0609020204030204" pitchFamily="49" charset="0"/>
              </a:rPr>
              <a:t>function</a:t>
            </a:r>
            <a:r>
              <a:rPr lang="es-419" b="0" dirty="0">
                <a:solidFill>
                  <a:srgbClr val="000000"/>
                </a:solidFill>
                <a:effectLst/>
                <a:latin typeface="Consolas" panose="020B0609020204030204" pitchFamily="49" charset="0"/>
              </a:rPr>
              <a:t> </a:t>
            </a:r>
            <a:r>
              <a:rPr lang="es-419" b="0" dirty="0">
                <a:solidFill>
                  <a:srgbClr val="795E26"/>
                </a:solidFill>
                <a:effectLst/>
                <a:latin typeface="Consolas" panose="020B0609020204030204" pitchFamily="49" charset="0"/>
              </a:rPr>
              <a:t>sumar</a:t>
            </a:r>
            <a:r>
              <a:rPr lang="es-419" b="0" dirty="0">
                <a:solidFill>
                  <a:srgbClr val="000000"/>
                </a:solidFill>
                <a:effectLst/>
                <a:latin typeface="Consolas" panose="020B0609020204030204" pitchFamily="49" charset="0"/>
              </a:rPr>
              <a:t> ( </a:t>
            </a:r>
            <a:r>
              <a:rPr lang="es-419" b="0" dirty="0">
                <a:solidFill>
                  <a:srgbClr val="001080"/>
                </a:solidFill>
                <a:effectLst/>
                <a:latin typeface="Consolas" panose="020B0609020204030204" pitchFamily="49" charset="0"/>
              </a:rPr>
              <a:t>a</a:t>
            </a:r>
            <a:r>
              <a:rPr lang="es-419" b="0" dirty="0">
                <a:solidFill>
                  <a:srgbClr val="000000"/>
                </a:solidFill>
                <a:effectLst/>
                <a:latin typeface="Consolas" panose="020B0609020204030204" pitchFamily="49" charset="0"/>
              </a:rPr>
              <a:t> , </a:t>
            </a:r>
            <a:r>
              <a:rPr lang="es-419" b="0" dirty="0">
                <a:solidFill>
                  <a:srgbClr val="001080"/>
                </a:solidFill>
                <a:effectLst/>
                <a:latin typeface="Consolas" panose="020B0609020204030204" pitchFamily="49" charset="0"/>
              </a:rPr>
              <a:t>b</a:t>
            </a:r>
            <a:r>
              <a:rPr lang="es-419" b="0" dirty="0">
                <a:solidFill>
                  <a:srgbClr val="000000"/>
                </a:solidFill>
                <a:effectLst/>
                <a:latin typeface="Consolas" panose="020B0609020204030204" pitchFamily="49" charset="0"/>
              </a:rPr>
              <a:t> ) {</a:t>
            </a:r>
          </a:p>
          <a:p>
            <a:r>
              <a:rPr lang="es-419" b="0" dirty="0">
                <a:solidFill>
                  <a:srgbClr val="000000"/>
                </a:solidFill>
                <a:effectLst/>
                <a:latin typeface="Consolas" panose="020B0609020204030204" pitchFamily="49" charset="0"/>
              </a:rPr>
              <a:t>    </a:t>
            </a:r>
            <a:r>
              <a:rPr lang="es-419" b="0" dirty="0" err="1">
                <a:solidFill>
                  <a:srgbClr val="AF00DB"/>
                </a:solidFill>
                <a:effectLst/>
                <a:latin typeface="Consolas" panose="020B0609020204030204" pitchFamily="49" charset="0"/>
              </a:rPr>
              <a:t>return</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a</a:t>
            </a:r>
            <a:r>
              <a:rPr lang="es-419" b="0" dirty="0">
                <a:solidFill>
                  <a:srgbClr val="000000"/>
                </a:solidFill>
                <a:effectLst/>
                <a:latin typeface="Consolas" panose="020B0609020204030204" pitchFamily="49" charset="0"/>
              </a:rPr>
              <a:t> + </a:t>
            </a:r>
            <a:r>
              <a:rPr lang="es-419" b="0" dirty="0">
                <a:solidFill>
                  <a:srgbClr val="001080"/>
                </a:solidFill>
                <a:effectLst/>
                <a:latin typeface="Consolas" panose="020B0609020204030204" pitchFamily="49" charset="0"/>
              </a:rPr>
              <a:t>b</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8000"/>
                </a:solidFill>
                <a:effectLst/>
                <a:latin typeface="Consolas" panose="020B0609020204030204" pitchFamily="49" charset="0"/>
              </a:rPr>
              <a:t>// Exportaciones</a:t>
            </a:r>
            <a:endParaRPr lang="es-419" b="0" dirty="0">
              <a:solidFill>
                <a:srgbClr val="000000"/>
              </a:solidFill>
              <a:effectLst/>
              <a:latin typeface="Consolas" panose="020B0609020204030204" pitchFamily="49" charset="0"/>
            </a:endParaRPr>
          </a:p>
          <a:p>
            <a:r>
              <a:rPr lang="es-419" b="0" dirty="0" err="1">
                <a:solidFill>
                  <a:srgbClr val="795E26"/>
                </a:solidFill>
                <a:effectLst/>
                <a:latin typeface="Consolas" panose="020B0609020204030204" pitchFamily="49" charset="0"/>
              </a:rPr>
              <a:t>module</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exports</a:t>
            </a:r>
            <a:r>
              <a:rPr lang="es-419" b="0" dirty="0">
                <a:solidFill>
                  <a:srgbClr val="000000"/>
                </a:solidFill>
                <a:effectLst/>
                <a:latin typeface="Consolas" panose="020B0609020204030204" pitchFamily="49" charset="0"/>
              </a:rPr>
              <a:t> = </a:t>
            </a:r>
            <a:r>
              <a:rPr lang="es-419" b="0" dirty="0">
                <a:solidFill>
                  <a:srgbClr val="795E26"/>
                </a:solidFill>
                <a:effectLst/>
                <a:latin typeface="Consolas" panose="020B0609020204030204" pitchFamily="49" charset="0"/>
              </a:rPr>
              <a:t>sumar</a:t>
            </a:r>
            <a:endParaRPr lang="es-419" b="0" dirty="0">
              <a:solidFill>
                <a:srgbClr val="000000"/>
              </a:solidFill>
              <a:effectLst/>
              <a:latin typeface="Consolas" panose="020B0609020204030204" pitchFamily="49" charset="0"/>
            </a:endParaRPr>
          </a:p>
        </p:txBody>
      </p:sp>
      <p:sp>
        <p:nvSpPr>
          <p:cNvPr id="11" name="CuadroTexto 10">
            <a:extLst>
              <a:ext uri="{FF2B5EF4-FFF2-40B4-BE49-F238E27FC236}">
                <a16:creationId xmlns:a16="http://schemas.microsoft.com/office/drawing/2014/main" id="{41625144-6BFD-BFE5-84F8-1205C4AB96EE}"/>
              </a:ext>
            </a:extLst>
          </p:cNvPr>
          <p:cNvSpPr txBox="1"/>
          <p:nvPr/>
        </p:nvSpPr>
        <p:spPr>
          <a:xfrm>
            <a:off x="7307294" y="2185380"/>
            <a:ext cx="1018674" cy="369332"/>
          </a:xfrm>
          <a:prstGeom prst="rect">
            <a:avLst/>
          </a:prstGeom>
          <a:noFill/>
        </p:spPr>
        <p:txBody>
          <a:bodyPr wrap="square">
            <a:spAutoFit/>
          </a:bodyPr>
          <a:lstStyle/>
          <a:p>
            <a:r>
              <a:rPr lang="es-419" dirty="0"/>
              <a:t>sumar.js</a:t>
            </a:r>
          </a:p>
        </p:txBody>
      </p:sp>
      <p:sp>
        <p:nvSpPr>
          <p:cNvPr id="14" name="CuadroTexto 13">
            <a:extLst>
              <a:ext uri="{FF2B5EF4-FFF2-40B4-BE49-F238E27FC236}">
                <a16:creationId xmlns:a16="http://schemas.microsoft.com/office/drawing/2014/main" id="{9E5D3110-D79B-16E0-09B8-9FE67CD5C59D}"/>
              </a:ext>
            </a:extLst>
          </p:cNvPr>
          <p:cNvSpPr txBox="1"/>
          <p:nvPr/>
        </p:nvSpPr>
        <p:spPr>
          <a:xfrm>
            <a:off x="7307294" y="4606363"/>
            <a:ext cx="2679030" cy="369332"/>
          </a:xfrm>
          <a:prstGeom prst="rect">
            <a:avLst/>
          </a:prstGeom>
          <a:noFill/>
        </p:spPr>
        <p:txBody>
          <a:bodyPr wrap="square">
            <a:spAutoFit/>
          </a:bodyPr>
          <a:lstStyle/>
          <a:p>
            <a:r>
              <a:rPr lang="es-419" dirty="0"/>
              <a:t>sumar_test.js</a:t>
            </a:r>
          </a:p>
        </p:txBody>
      </p:sp>
      <p:sp>
        <p:nvSpPr>
          <p:cNvPr id="16" name="CuadroTexto 15">
            <a:extLst>
              <a:ext uri="{FF2B5EF4-FFF2-40B4-BE49-F238E27FC236}">
                <a16:creationId xmlns:a16="http://schemas.microsoft.com/office/drawing/2014/main" id="{6A99C615-477B-2BC9-1102-0ECC17280D69}"/>
              </a:ext>
            </a:extLst>
          </p:cNvPr>
          <p:cNvSpPr txBox="1"/>
          <p:nvPr/>
        </p:nvSpPr>
        <p:spPr>
          <a:xfrm>
            <a:off x="7307294" y="1853804"/>
            <a:ext cx="4363454" cy="369332"/>
          </a:xfrm>
          <a:prstGeom prst="rect">
            <a:avLst/>
          </a:prstGeom>
          <a:noFill/>
        </p:spPr>
        <p:txBody>
          <a:bodyPr wrap="square">
            <a:spAutoFit/>
          </a:bodyPr>
          <a:lstStyle/>
          <a:p>
            <a:pPr marL="0" indent="0">
              <a:buNone/>
            </a:pPr>
            <a:r>
              <a:rPr lang="es-419" dirty="0"/>
              <a:t>Ej. Importación de función</a:t>
            </a:r>
          </a:p>
        </p:txBody>
      </p:sp>
      <p:sp>
        <p:nvSpPr>
          <p:cNvPr id="18" name="CuadroTexto 17">
            <a:extLst>
              <a:ext uri="{FF2B5EF4-FFF2-40B4-BE49-F238E27FC236}">
                <a16:creationId xmlns:a16="http://schemas.microsoft.com/office/drawing/2014/main" id="{ACD8DC94-A073-5548-F219-25648EC796DC}"/>
              </a:ext>
            </a:extLst>
          </p:cNvPr>
          <p:cNvSpPr txBox="1"/>
          <p:nvPr/>
        </p:nvSpPr>
        <p:spPr>
          <a:xfrm>
            <a:off x="7307294" y="5134570"/>
            <a:ext cx="4363454" cy="923330"/>
          </a:xfrm>
          <a:prstGeom prst="rect">
            <a:avLst/>
          </a:prstGeom>
          <a:solidFill>
            <a:srgbClr val="FFFFF3"/>
          </a:solidFill>
          <a:ln>
            <a:solidFill>
              <a:schemeClr val="accent2"/>
            </a:solidFill>
          </a:ln>
        </p:spPr>
        <p:txBody>
          <a:bodyPr wrap="square">
            <a:spAutoFit/>
          </a:bodyPr>
          <a:lstStyle/>
          <a:p>
            <a:r>
              <a:rPr lang="es-419" b="0" dirty="0">
                <a:solidFill>
                  <a:srgbClr val="008000"/>
                </a:solidFill>
                <a:effectLst/>
                <a:latin typeface="Consolas" panose="020B0609020204030204" pitchFamily="49" charset="0"/>
              </a:rPr>
              <a:t>// Importaciones</a:t>
            </a:r>
            <a:endParaRPr lang="es-419" b="0" dirty="0">
              <a:solidFill>
                <a:srgbClr val="000000"/>
              </a:solidFill>
              <a:effectLst/>
              <a:latin typeface="Consolas" panose="020B0609020204030204" pitchFamily="49" charset="0"/>
            </a:endParaRP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a:solidFill>
                  <a:srgbClr val="795E26"/>
                </a:solidFill>
                <a:effectLst/>
                <a:latin typeface="Consolas" panose="020B0609020204030204" pitchFamily="49" charset="0"/>
              </a:rPr>
              <a:t>sumar</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'./sumar'</a:t>
            </a:r>
            <a:r>
              <a:rPr lang="es-419" b="0" dirty="0">
                <a:solidFill>
                  <a:srgbClr val="000000"/>
                </a:solidFill>
                <a:effectLst/>
                <a:latin typeface="Consolas" panose="020B0609020204030204" pitchFamily="49" charset="0"/>
              </a:rPr>
              <a:t>)</a:t>
            </a:r>
          </a:p>
          <a:p>
            <a:r>
              <a:rPr lang="es-419" b="0" dirty="0">
                <a:solidFill>
                  <a:srgbClr val="001080"/>
                </a:solidFill>
                <a:effectLst/>
                <a:latin typeface="Consolas" panose="020B0609020204030204" pitchFamily="49" charset="0"/>
              </a:rPr>
              <a:t>console</a:t>
            </a:r>
            <a:r>
              <a:rPr lang="es-419" b="0" dirty="0">
                <a:solidFill>
                  <a:srgbClr val="000000"/>
                </a:solidFill>
                <a:effectLst/>
                <a:latin typeface="Consolas" panose="020B0609020204030204" pitchFamily="49" charset="0"/>
              </a:rPr>
              <a:t>.</a:t>
            </a:r>
            <a:r>
              <a:rPr lang="es-419" b="0" dirty="0">
                <a:solidFill>
                  <a:srgbClr val="795E26"/>
                </a:solidFill>
                <a:effectLst/>
                <a:latin typeface="Consolas" panose="020B0609020204030204" pitchFamily="49" charset="0"/>
              </a:rPr>
              <a:t>log</a:t>
            </a:r>
            <a:r>
              <a:rPr lang="es-419" b="0" dirty="0">
                <a:solidFill>
                  <a:srgbClr val="000000"/>
                </a:solidFill>
                <a:effectLst/>
                <a:latin typeface="Consolas" panose="020B0609020204030204" pitchFamily="49" charset="0"/>
              </a:rPr>
              <a:t>(</a:t>
            </a:r>
            <a:r>
              <a:rPr lang="es-419" b="0" dirty="0">
                <a:solidFill>
                  <a:srgbClr val="795E26"/>
                </a:solidFill>
                <a:effectLst/>
                <a:latin typeface="Consolas" panose="020B0609020204030204" pitchFamily="49" charset="0"/>
              </a:rPr>
              <a:t>sumar</a:t>
            </a:r>
            <a:r>
              <a:rPr lang="es-419" b="0" dirty="0">
                <a:solidFill>
                  <a:srgbClr val="000000"/>
                </a:solidFill>
                <a:effectLst/>
                <a:latin typeface="Consolas" panose="020B0609020204030204" pitchFamily="49" charset="0"/>
              </a:rPr>
              <a:t>(</a:t>
            </a:r>
            <a:r>
              <a:rPr lang="es-419" b="0" dirty="0">
                <a:solidFill>
                  <a:srgbClr val="098658"/>
                </a:solidFill>
                <a:effectLst/>
                <a:latin typeface="Consolas" panose="020B0609020204030204" pitchFamily="49" charset="0"/>
              </a:rPr>
              <a:t>1</a:t>
            </a:r>
            <a:r>
              <a:rPr lang="es-419" b="0" dirty="0">
                <a:solidFill>
                  <a:srgbClr val="000000"/>
                </a:solidFill>
                <a:effectLst/>
                <a:latin typeface="Consolas" panose="020B0609020204030204" pitchFamily="49" charset="0"/>
              </a:rPr>
              <a:t>, </a:t>
            </a:r>
            <a:r>
              <a:rPr lang="es-419" b="0" dirty="0">
                <a:solidFill>
                  <a:srgbClr val="098658"/>
                </a:solidFill>
                <a:effectLst/>
                <a:latin typeface="Consolas" panose="020B0609020204030204" pitchFamily="49" charset="0"/>
              </a:rPr>
              <a:t>2</a:t>
            </a:r>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3</a:t>
            </a:r>
            <a:endParaRPr lang="es-419"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69928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5D5E8-8D8E-3643-DF8D-103E0379B8CA}"/>
              </a:ext>
            </a:extLst>
          </p:cNvPr>
          <p:cNvSpPr>
            <a:spLocks noGrp="1"/>
          </p:cNvSpPr>
          <p:nvPr>
            <p:ph type="title"/>
          </p:nvPr>
        </p:nvSpPr>
        <p:spPr/>
        <p:txBody>
          <a:bodyPr/>
          <a:lstStyle/>
          <a:p>
            <a:r>
              <a:rPr lang="es-419" dirty="0"/>
              <a:t>Creación de módulos de Node.js</a:t>
            </a:r>
          </a:p>
        </p:txBody>
      </p:sp>
      <p:sp>
        <p:nvSpPr>
          <p:cNvPr id="3" name="Marcador de contenido 2">
            <a:extLst>
              <a:ext uri="{FF2B5EF4-FFF2-40B4-BE49-F238E27FC236}">
                <a16:creationId xmlns:a16="http://schemas.microsoft.com/office/drawing/2014/main" id="{CBB9A3C9-CECA-E828-05D7-5E7D9D9FFB50}"/>
              </a:ext>
            </a:extLst>
          </p:cNvPr>
          <p:cNvSpPr>
            <a:spLocks noGrp="1"/>
          </p:cNvSpPr>
          <p:nvPr>
            <p:ph idx="1"/>
          </p:nvPr>
        </p:nvSpPr>
        <p:spPr/>
        <p:txBody>
          <a:bodyPr/>
          <a:lstStyle/>
          <a:p>
            <a:r>
              <a:rPr lang="es-ES" dirty="0"/>
              <a:t>El objeto </a:t>
            </a:r>
            <a:r>
              <a:rPr lang="es-ES" dirty="0" err="1">
                <a:solidFill>
                  <a:schemeClr val="accent3"/>
                </a:solidFill>
              </a:rPr>
              <a:t>export</a:t>
            </a:r>
            <a:r>
              <a:rPr lang="es-ES" dirty="0"/>
              <a:t> es una referencia a el objeto </a:t>
            </a:r>
            <a:r>
              <a:rPr lang="es-ES" dirty="0" err="1">
                <a:solidFill>
                  <a:schemeClr val="accent3"/>
                </a:solidFill>
              </a:rPr>
              <a:t>module.export</a:t>
            </a:r>
            <a:r>
              <a:rPr lang="es-ES" dirty="0"/>
              <a:t>.</a:t>
            </a:r>
          </a:p>
          <a:p>
            <a:endParaRPr lang="es-419" dirty="0"/>
          </a:p>
        </p:txBody>
      </p:sp>
    </p:spTree>
    <p:extLst>
      <p:ext uri="{BB962C8B-B14F-4D97-AF65-F5344CB8AC3E}">
        <p14:creationId xmlns:p14="http://schemas.microsoft.com/office/powerpoint/2010/main" val="1257458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contenido 4">
            <a:extLst>
              <a:ext uri="{FF2B5EF4-FFF2-40B4-BE49-F238E27FC236}">
                <a16:creationId xmlns:a16="http://schemas.microsoft.com/office/drawing/2014/main" id="{E5042CC2-2D63-69FF-B77E-9A9B48E889B9}"/>
              </a:ext>
            </a:extLst>
          </p:cNvPr>
          <p:cNvSpPr txBox="1">
            <a:spLocks/>
          </p:cNvSpPr>
          <p:nvPr/>
        </p:nvSpPr>
        <p:spPr>
          <a:xfrm>
            <a:off x="838200" y="4065286"/>
            <a:ext cx="4039164" cy="222028"/>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indent="-171450">
              <a:spcBef>
                <a:spcPts val="1000"/>
              </a:spcBef>
              <a:buFont typeface="Arial" panose="020B0604020202020204" pitchFamily="34" charset="0"/>
              <a:buChar char="•"/>
            </a:pPr>
            <a:r>
              <a:rPr lang="es-ES" sz="1400" b="1" dirty="0">
                <a:latin typeface="+mj-lt"/>
              </a:rPr>
              <a:t>Ejecute “</a:t>
            </a:r>
            <a:r>
              <a:rPr lang="es-ES" sz="1400" b="1" dirty="0" err="1">
                <a:solidFill>
                  <a:schemeClr val="accent3"/>
                </a:solidFill>
              </a:rPr>
              <a:t>node</a:t>
            </a:r>
            <a:r>
              <a:rPr lang="es-ES" sz="1400" b="1" dirty="0">
                <a:solidFill>
                  <a:schemeClr val="accent3"/>
                </a:solidFill>
              </a:rPr>
              <a:t> modelo</a:t>
            </a:r>
            <a:r>
              <a:rPr lang="es-ES" sz="1400" b="1" dirty="0">
                <a:latin typeface="+mj-lt"/>
              </a:rPr>
              <a:t>” y Analice la salida del objeto </a:t>
            </a:r>
            <a:r>
              <a:rPr lang="es-ES" sz="1400" dirty="0" err="1">
                <a:solidFill>
                  <a:srgbClr val="267F99"/>
                </a:solidFill>
                <a:latin typeface="Consolas" panose="020B0609020204030204" pitchFamily="49" charset="0"/>
                <a:cs typeface="+mn-cs"/>
              </a:rPr>
              <a:t>exports</a:t>
            </a:r>
            <a:endParaRPr lang="es-419" sz="1400" dirty="0">
              <a:solidFill>
                <a:srgbClr val="267F99"/>
              </a:solidFill>
              <a:latin typeface="Consolas" panose="020B0609020204030204" pitchFamily="49" charset="0"/>
              <a:cs typeface="+mn-cs"/>
            </a:endParaRPr>
          </a:p>
        </p:txBody>
      </p:sp>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3.  Objeto </a:t>
            </a:r>
            <a:r>
              <a:rPr lang="es-ES" dirty="0" err="1">
                <a:solidFill>
                  <a:schemeClr val="accent3"/>
                </a:solidFill>
              </a:rPr>
              <a:t>export</a:t>
            </a:r>
            <a:endParaRPr lang="es-419" dirty="0"/>
          </a:p>
        </p:txBody>
      </p:sp>
      <p:sp>
        <p:nvSpPr>
          <p:cNvPr id="6" name="Marcador de contenido 4">
            <a:extLst>
              <a:ext uri="{FF2B5EF4-FFF2-40B4-BE49-F238E27FC236}">
                <a16:creationId xmlns:a16="http://schemas.microsoft.com/office/drawing/2014/main" id="{C22FBA97-9CB2-C028-3689-8F758B40436D}"/>
              </a:ext>
            </a:extLst>
          </p:cNvPr>
          <p:cNvSpPr>
            <a:spLocks noGrp="1"/>
          </p:cNvSpPr>
          <p:nvPr>
            <p:ph idx="1"/>
          </p:nvPr>
        </p:nvSpPr>
        <p:spPr>
          <a:xfrm>
            <a:off x="838200" y="1090097"/>
            <a:ext cx="10515600" cy="827603"/>
          </a:xfrm>
        </p:spPr>
        <p:txBody>
          <a:bodyPr>
            <a:normAutofit/>
          </a:bodyPr>
          <a:lstStyle/>
          <a:p>
            <a:pPr marL="0" lvl="1">
              <a:spcBef>
                <a:spcPts val="1000"/>
              </a:spcBef>
            </a:pPr>
            <a:r>
              <a:rPr lang="es-ES" sz="1400" b="1" dirty="0">
                <a:latin typeface="+mj-lt"/>
              </a:rPr>
              <a:t>Crear el directorio módulos</a:t>
            </a:r>
          </a:p>
          <a:p>
            <a:pPr marL="285750" lvl="1" indent="-285750">
              <a:spcBef>
                <a:spcPts val="1000"/>
              </a:spcBef>
              <a:buFont typeface="Arial" panose="020B0604020202020204" pitchFamily="34" charset="0"/>
              <a:buChar char="•"/>
            </a:pPr>
            <a:r>
              <a:rPr lang="es-ES" sz="1400" b="1" dirty="0">
                <a:latin typeface="+mj-lt"/>
              </a:rPr>
              <a:t>Crear el archivo modelo.js en el directorio módulos</a:t>
            </a:r>
            <a:endParaRPr lang="es-419" sz="1400" b="1" dirty="0">
              <a:latin typeface="+mj-lt"/>
            </a:endParaRPr>
          </a:p>
        </p:txBody>
      </p:sp>
      <p:sp>
        <p:nvSpPr>
          <p:cNvPr id="3" name="CuadroTexto 2">
            <a:extLst>
              <a:ext uri="{FF2B5EF4-FFF2-40B4-BE49-F238E27FC236}">
                <a16:creationId xmlns:a16="http://schemas.microsoft.com/office/drawing/2014/main" id="{D54BEE22-0E97-724B-FC9D-C4EFD8AD9725}"/>
              </a:ext>
            </a:extLst>
          </p:cNvPr>
          <p:cNvSpPr txBox="1"/>
          <p:nvPr/>
        </p:nvSpPr>
        <p:spPr>
          <a:xfrm>
            <a:off x="1219200" y="1651973"/>
            <a:ext cx="6096000" cy="2308324"/>
          </a:xfrm>
          <a:prstGeom prst="rect">
            <a:avLst/>
          </a:prstGeom>
          <a:noFill/>
        </p:spPr>
        <p:txBody>
          <a:bodyPr wrap="square">
            <a:spAutoFit/>
          </a:bodyPr>
          <a:lstStyle/>
          <a:p>
            <a:r>
              <a:rPr lang="es-419" sz="1600" b="0" dirty="0">
                <a:solidFill>
                  <a:srgbClr val="008000"/>
                </a:solidFill>
                <a:effectLst/>
                <a:latin typeface="Consolas" panose="020B0609020204030204" pitchFamily="49" charset="0"/>
              </a:rPr>
              <a:t>// Objetos disponibles en cada módulo</a:t>
            </a:r>
            <a:endParaRPr lang="es-419" sz="1600" b="0" dirty="0">
              <a:solidFill>
                <a:srgbClr val="000000"/>
              </a:solidFill>
              <a:effectLst/>
              <a:latin typeface="Consolas" panose="020B0609020204030204" pitchFamily="49" charset="0"/>
            </a:endParaRPr>
          </a:p>
          <a:p>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require</a:t>
            </a:r>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exports</a:t>
            </a:r>
            <a:r>
              <a:rPr lang="es-419" sz="1600" b="0" dirty="0">
                <a:solidFill>
                  <a:srgbClr val="008000"/>
                </a:solidFill>
                <a:effectLst/>
                <a:latin typeface="Consolas" panose="020B0609020204030204" pitchFamily="49" charset="0"/>
              </a:rPr>
              <a:t>, module, __</a:t>
            </a:r>
            <a:r>
              <a:rPr lang="es-419" sz="1600" b="0" dirty="0" err="1">
                <a:solidFill>
                  <a:srgbClr val="008000"/>
                </a:solidFill>
                <a:effectLst/>
                <a:latin typeface="Consolas" panose="020B0609020204030204" pitchFamily="49" charset="0"/>
              </a:rPr>
              <a:t>dirname</a:t>
            </a:r>
            <a:r>
              <a:rPr lang="es-419" sz="1600" b="0" dirty="0">
                <a:solidFill>
                  <a:srgbClr val="008000"/>
                </a:solidFill>
                <a:effectLst/>
                <a:latin typeface="Consolas" panose="020B0609020204030204" pitchFamily="49" charset="0"/>
              </a:rPr>
              <a:t>, __</a:t>
            </a:r>
            <a:r>
              <a:rPr lang="es-419" sz="1600" b="0" dirty="0" err="1">
                <a:solidFill>
                  <a:srgbClr val="008000"/>
                </a:solidFill>
                <a:effectLst/>
                <a:latin typeface="Consolas" panose="020B0609020204030204" pitchFamily="49" charset="0"/>
              </a:rPr>
              <a:t>filename</a:t>
            </a: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__</a:t>
            </a:r>
            <a:r>
              <a:rPr lang="es-419" sz="1600" b="0" dirty="0" err="1">
                <a:solidFill>
                  <a:srgbClr val="A31515"/>
                </a:solidFill>
                <a:effectLst/>
                <a:latin typeface="Consolas" panose="020B0609020204030204" pitchFamily="49" charset="0"/>
              </a:rPr>
              <a:t>dirname</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__</a:t>
            </a:r>
            <a:r>
              <a:rPr lang="es-419" sz="1600" b="0" dirty="0" err="1">
                <a:solidFill>
                  <a:srgbClr val="001080"/>
                </a:solidFill>
                <a:effectLst/>
                <a:latin typeface="Consolas" panose="020B0609020204030204" pitchFamily="49" charset="0"/>
              </a:rPr>
              <a:t>dirname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267F99"/>
                </a:solidFill>
                <a:effectLst/>
                <a:latin typeface="Consolas" panose="020B0609020204030204" pitchFamily="49" charset="0"/>
              </a:rPr>
              <a:t>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a:t>
            </a:r>
            <a:r>
              <a:rPr lang="es-419" sz="1600" b="0" dirty="0" err="1">
                <a:solidFill>
                  <a:srgbClr val="A31515"/>
                </a:solidFill>
                <a:effectLst/>
                <a:latin typeface="Consolas" panose="020B0609020204030204" pitchFamily="49" charset="0"/>
              </a:rPr>
              <a:t>exports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err="1">
                <a:solidFill>
                  <a:srgbClr val="267F99"/>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a:t>
            </a:r>
          </a:p>
        </p:txBody>
      </p:sp>
      <p:pic>
        <p:nvPicPr>
          <p:cNvPr id="8" name="Imagen 7">
            <a:extLst>
              <a:ext uri="{FF2B5EF4-FFF2-40B4-BE49-F238E27FC236}">
                <a16:creationId xmlns:a16="http://schemas.microsoft.com/office/drawing/2014/main" id="{CD2BC5D1-1C40-7144-A439-D2BEEA991DEF}"/>
              </a:ext>
            </a:extLst>
          </p:cNvPr>
          <p:cNvPicPr>
            <a:picLocks noChangeAspect="1"/>
          </p:cNvPicPr>
          <p:nvPr/>
        </p:nvPicPr>
        <p:blipFill>
          <a:blip r:embed="rId2"/>
          <a:stretch>
            <a:fillRect/>
          </a:stretch>
        </p:blipFill>
        <p:spPr>
          <a:xfrm>
            <a:off x="7501789" y="2411100"/>
            <a:ext cx="4039164" cy="3762900"/>
          </a:xfrm>
          <a:prstGeom prst="rect">
            <a:avLst/>
          </a:prstGeom>
          <a:effectLst>
            <a:outerShdw blurRad="63500" sx="102000" sy="102000" algn="ctr" rotWithShape="0">
              <a:prstClr val="black">
                <a:alpha val="40000"/>
              </a:prstClr>
            </a:outerShdw>
          </a:effectLst>
        </p:spPr>
      </p:pic>
      <p:pic>
        <p:nvPicPr>
          <p:cNvPr id="13" name="Imagen 12">
            <a:extLst>
              <a:ext uri="{FF2B5EF4-FFF2-40B4-BE49-F238E27FC236}">
                <a16:creationId xmlns:a16="http://schemas.microsoft.com/office/drawing/2014/main" id="{BDB3EA99-AC94-2FCE-D59E-265EB00DB2BB}"/>
              </a:ext>
            </a:extLst>
          </p:cNvPr>
          <p:cNvPicPr>
            <a:picLocks noChangeAspect="1"/>
          </p:cNvPicPr>
          <p:nvPr/>
        </p:nvPicPr>
        <p:blipFill>
          <a:blip r:embed="rId3"/>
          <a:stretch>
            <a:fillRect/>
          </a:stretch>
        </p:blipFill>
        <p:spPr>
          <a:xfrm>
            <a:off x="1219200" y="4522173"/>
            <a:ext cx="4039165" cy="2121887"/>
          </a:xfrm>
          <a:prstGeom prst="rect">
            <a:avLst/>
          </a:prstGeom>
        </p:spPr>
      </p:pic>
    </p:spTree>
    <p:extLst>
      <p:ext uri="{BB962C8B-B14F-4D97-AF65-F5344CB8AC3E}">
        <p14:creationId xmlns:p14="http://schemas.microsoft.com/office/powerpoint/2010/main" val="3841238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3.  Objeto </a:t>
            </a:r>
            <a:r>
              <a:rPr lang="es-ES" dirty="0" err="1">
                <a:solidFill>
                  <a:schemeClr val="accent3"/>
                </a:solidFill>
              </a:rPr>
              <a:t>export</a:t>
            </a:r>
            <a:endParaRPr lang="es-419" dirty="0"/>
          </a:p>
        </p:txBody>
      </p:sp>
      <p:sp>
        <p:nvSpPr>
          <p:cNvPr id="6" name="Marcador de contenido 4">
            <a:extLst>
              <a:ext uri="{FF2B5EF4-FFF2-40B4-BE49-F238E27FC236}">
                <a16:creationId xmlns:a16="http://schemas.microsoft.com/office/drawing/2014/main" id="{C22FBA97-9CB2-C028-3689-8F758B40436D}"/>
              </a:ext>
            </a:extLst>
          </p:cNvPr>
          <p:cNvSpPr>
            <a:spLocks noGrp="1"/>
          </p:cNvSpPr>
          <p:nvPr>
            <p:ph idx="1"/>
          </p:nvPr>
        </p:nvSpPr>
        <p:spPr>
          <a:xfrm>
            <a:off x="838200" y="1090097"/>
            <a:ext cx="10515600" cy="327573"/>
          </a:xfrm>
        </p:spPr>
        <p:txBody>
          <a:bodyPr>
            <a:normAutofit/>
          </a:bodyPr>
          <a:lstStyle/>
          <a:p>
            <a:pPr marL="0" lvl="1">
              <a:spcBef>
                <a:spcPts val="1000"/>
              </a:spcBef>
            </a:pPr>
            <a:r>
              <a:rPr lang="es-ES" sz="1400" b="1" dirty="0">
                <a:latin typeface="+mj-lt"/>
              </a:rPr>
              <a:t>Caso 1. Asignar un objeto local al objeto </a:t>
            </a:r>
            <a:r>
              <a:rPr lang="es-ES" sz="1400" b="1" dirty="0" err="1">
                <a:latin typeface="+mj-lt"/>
              </a:rPr>
              <a:t>exports</a:t>
            </a:r>
            <a:endParaRPr lang="es-419" sz="1400" b="1" dirty="0">
              <a:latin typeface="+mj-lt"/>
            </a:endParaRPr>
          </a:p>
        </p:txBody>
      </p:sp>
      <p:sp>
        <p:nvSpPr>
          <p:cNvPr id="3" name="CuadroTexto 2">
            <a:extLst>
              <a:ext uri="{FF2B5EF4-FFF2-40B4-BE49-F238E27FC236}">
                <a16:creationId xmlns:a16="http://schemas.microsoft.com/office/drawing/2014/main" id="{A123E11D-AFCB-4F03-3EA4-AE35FE549756}"/>
              </a:ext>
            </a:extLst>
          </p:cNvPr>
          <p:cNvSpPr txBox="1"/>
          <p:nvPr/>
        </p:nvSpPr>
        <p:spPr>
          <a:xfrm>
            <a:off x="1264475" y="1439598"/>
            <a:ext cx="6689354" cy="2893100"/>
          </a:xfrm>
          <a:prstGeom prst="rect">
            <a:avLst/>
          </a:prstGeom>
          <a:noFill/>
        </p:spPr>
        <p:txBody>
          <a:bodyPr wrap="square">
            <a:spAutoFit/>
          </a:bodyPr>
          <a:lstStyle/>
          <a:p>
            <a:r>
              <a:rPr lang="es-419" sz="1600" b="0" dirty="0">
                <a:solidFill>
                  <a:srgbClr val="008000"/>
                </a:solidFill>
                <a:effectLst/>
                <a:latin typeface="Consolas" panose="020B0609020204030204" pitchFamily="49" charset="0"/>
              </a:rPr>
              <a:t>// Objetos disponibles en cada módulo</a:t>
            </a:r>
            <a:endParaRPr lang="es-419" sz="1600" b="0" dirty="0">
              <a:solidFill>
                <a:srgbClr val="000000"/>
              </a:solidFill>
              <a:effectLst/>
              <a:latin typeface="Consolas" panose="020B0609020204030204" pitchFamily="49" charset="0"/>
            </a:endParaRPr>
          </a:p>
          <a:p>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require</a:t>
            </a:r>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exports</a:t>
            </a:r>
            <a:r>
              <a:rPr lang="es-419" sz="1600" b="0" dirty="0">
                <a:solidFill>
                  <a:srgbClr val="008000"/>
                </a:solidFill>
                <a:effectLst/>
                <a:latin typeface="Consolas" panose="020B0609020204030204" pitchFamily="49" charset="0"/>
              </a:rPr>
              <a:t>, module, __</a:t>
            </a:r>
            <a:r>
              <a:rPr lang="es-419" sz="1600" b="0" dirty="0" err="1">
                <a:solidFill>
                  <a:srgbClr val="008000"/>
                </a:solidFill>
                <a:effectLst/>
                <a:latin typeface="Consolas" panose="020B0609020204030204" pitchFamily="49" charset="0"/>
              </a:rPr>
              <a:t>dirname</a:t>
            </a:r>
            <a:r>
              <a:rPr lang="es-419" sz="1600" b="0" dirty="0">
                <a:solidFill>
                  <a:srgbClr val="008000"/>
                </a:solidFill>
                <a:effectLst/>
                <a:latin typeface="Consolas" panose="020B0609020204030204" pitchFamily="49" charset="0"/>
              </a:rPr>
              <a:t>, __</a:t>
            </a:r>
            <a:r>
              <a:rPr lang="es-419" sz="1600" b="0" dirty="0" err="1">
                <a:solidFill>
                  <a:srgbClr val="008000"/>
                </a:solidFill>
                <a:effectLst/>
                <a:latin typeface="Consolas" panose="020B0609020204030204" pitchFamily="49" charset="0"/>
              </a:rPr>
              <a:t>filename</a:t>
            </a: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nombres</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'Ana'</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'Juan'</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'Miguel'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'Sofia'</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a:solidFill>
                  <a:srgbClr val="098658"/>
                </a:solidFill>
                <a:effectLst/>
                <a:latin typeface="Consolas" panose="020B0609020204030204" pitchFamily="49" charset="0"/>
              </a:rPr>
              <a:t>98</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75</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80</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100</a:t>
            </a:r>
            <a:r>
              <a:rPr lang="es-419" sz="1600" b="0" dirty="0">
                <a:solidFill>
                  <a:srgbClr val="000000"/>
                </a:solidFill>
                <a:effectLst/>
                <a:latin typeface="Consolas" panose="020B0609020204030204" pitchFamily="49" charset="0"/>
              </a:rPr>
              <a:t>]</a:t>
            </a:r>
          </a:p>
          <a:p>
            <a:r>
              <a:rPr lang="es-419" sz="1600" b="0" dirty="0" err="1">
                <a:solidFill>
                  <a:srgbClr val="267F99"/>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 = </a:t>
            </a:r>
            <a:r>
              <a:rPr lang="es-419" sz="1600" b="0" dirty="0">
                <a:solidFill>
                  <a:srgbClr val="001080"/>
                </a:solidFill>
                <a:effectLst/>
                <a:latin typeface="Consolas" panose="020B0609020204030204" pitchFamily="49" charset="0"/>
              </a:rPr>
              <a:t>nombres</a:t>
            </a: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267F99"/>
                </a:solidFill>
                <a:effectLst/>
                <a:latin typeface="Consolas" panose="020B0609020204030204" pitchFamily="49" charset="0"/>
              </a:rPr>
              <a:t>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a:t>
            </a:r>
            <a:r>
              <a:rPr lang="es-419" sz="1600" b="0" dirty="0" err="1">
                <a:solidFill>
                  <a:srgbClr val="A31515"/>
                </a:solidFill>
                <a:effectLst/>
                <a:latin typeface="Consolas" panose="020B0609020204030204" pitchFamily="49" charset="0"/>
              </a:rPr>
              <a:t>exports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err="1">
                <a:solidFill>
                  <a:srgbClr val="267F99"/>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a:t>
            </a:r>
          </a:p>
        </p:txBody>
      </p:sp>
      <p:pic>
        <p:nvPicPr>
          <p:cNvPr id="7" name="Imagen 6">
            <a:extLst>
              <a:ext uri="{FF2B5EF4-FFF2-40B4-BE49-F238E27FC236}">
                <a16:creationId xmlns:a16="http://schemas.microsoft.com/office/drawing/2014/main" id="{CCFE7F8B-5C60-0868-2EBD-8F56A047750B}"/>
              </a:ext>
            </a:extLst>
          </p:cNvPr>
          <p:cNvPicPr>
            <a:picLocks noChangeAspect="1"/>
          </p:cNvPicPr>
          <p:nvPr/>
        </p:nvPicPr>
        <p:blipFill>
          <a:blip r:embed="rId2"/>
          <a:stretch>
            <a:fillRect/>
          </a:stretch>
        </p:blipFill>
        <p:spPr>
          <a:xfrm>
            <a:off x="7525830" y="2763574"/>
            <a:ext cx="4020111" cy="3410426"/>
          </a:xfrm>
          <a:prstGeom prst="rect">
            <a:avLst/>
          </a:prstGeom>
          <a:effectLst>
            <a:outerShdw blurRad="63500" sx="102000" sy="102000" algn="ctr" rotWithShape="0">
              <a:prstClr val="black">
                <a:alpha val="40000"/>
              </a:prstClr>
            </a:outerShdw>
          </a:effectLst>
        </p:spPr>
      </p:pic>
      <p:sp>
        <p:nvSpPr>
          <p:cNvPr id="8" name="Marcador de contenido 4">
            <a:extLst>
              <a:ext uri="{FF2B5EF4-FFF2-40B4-BE49-F238E27FC236}">
                <a16:creationId xmlns:a16="http://schemas.microsoft.com/office/drawing/2014/main" id="{80D2DF92-0C35-6B71-6870-72201732FE72}"/>
              </a:ext>
            </a:extLst>
          </p:cNvPr>
          <p:cNvSpPr txBox="1">
            <a:spLocks/>
          </p:cNvSpPr>
          <p:nvPr/>
        </p:nvSpPr>
        <p:spPr>
          <a:xfrm>
            <a:off x="838200" y="4354626"/>
            <a:ext cx="4039164" cy="222028"/>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indent="-171450">
              <a:spcBef>
                <a:spcPts val="1000"/>
              </a:spcBef>
              <a:buFont typeface="Arial" panose="020B0604020202020204" pitchFamily="34" charset="0"/>
              <a:buChar char="•"/>
            </a:pPr>
            <a:r>
              <a:rPr lang="es-ES" sz="1400" b="1" dirty="0">
                <a:latin typeface="+mj-lt"/>
              </a:rPr>
              <a:t>Ejecute “</a:t>
            </a:r>
            <a:r>
              <a:rPr lang="es-ES" sz="1400" b="1" dirty="0" err="1">
                <a:solidFill>
                  <a:schemeClr val="accent3"/>
                </a:solidFill>
              </a:rPr>
              <a:t>node</a:t>
            </a:r>
            <a:r>
              <a:rPr lang="es-ES" sz="1400" b="1" dirty="0">
                <a:solidFill>
                  <a:schemeClr val="accent3"/>
                </a:solidFill>
              </a:rPr>
              <a:t> modelo</a:t>
            </a:r>
            <a:r>
              <a:rPr lang="es-ES" sz="1400" b="1" dirty="0">
                <a:latin typeface="+mj-lt"/>
              </a:rPr>
              <a:t>” y Analice la salida del objeto </a:t>
            </a:r>
            <a:r>
              <a:rPr lang="es-ES" sz="1400" dirty="0" err="1">
                <a:solidFill>
                  <a:srgbClr val="267F99"/>
                </a:solidFill>
                <a:latin typeface="Consolas" panose="020B0609020204030204" pitchFamily="49" charset="0"/>
                <a:cs typeface="+mn-cs"/>
              </a:rPr>
              <a:t>exports</a:t>
            </a:r>
            <a:endParaRPr lang="es-419" sz="1400" dirty="0">
              <a:solidFill>
                <a:srgbClr val="267F99"/>
              </a:solidFill>
              <a:latin typeface="Consolas" panose="020B0609020204030204" pitchFamily="49" charset="0"/>
              <a:cs typeface="+mn-cs"/>
            </a:endParaRPr>
          </a:p>
        </p:txBody>
      </p:sp>
      <p:sp>
        <p:nvSpPr>
          <p:cNvPr id="11" name="CuadroTexto 10">
            <a:extLst>
              <a:ext uri="{FF2B5EF4-FFF2-40B4-BE49-F238E27FC236}">
                <a16:creationId xmlns:a16="http://schemas.microsoft.com/office/drawing/2014/main" id="{F34C7C76-5DFC-4C0B-E8BF-E495D3655EAD}"/>
              </a:ext>
            </a:extLst>
          </p:cNvPr>
          <p:cNvSpPr txBox="1"/>
          <p:nvPr/>
        </p:nvSpPr>
        <p:spPr>
          <a:xfrm>
            <a:off x="5176605" y="2672464"/>
            <a:ext cx="2049985" cy="369332"/>
          </a:xfrm>
          <a:prstGeom prst="rect">
            <a:avLst/>
          </a:prstGeom>
          <a:solidFill>
            <a:schemeClr val="accent5">
              <a:lumMod val="20000"/>
              <a:lumOff val="80000"/>
            </a:schemeClr>
          </a:solidFill>
        </p:spPr>
        <p:txBody>
          <a:bodyPr wrap="none" rtlCol="0">
            <a:spAutoFit/>
          </a:bodyPr>
          <a:lstStyle/>
          <a:p>
            <a:r>
              <a:rPr lang="es-ES" dirty="0"/>
              <a:t>Local a este módulo</a:t>
            </a:r>
            <a:endParaRPr lang="es-419" dirty="0"/>
          </a:p>
        </p:txBody>
      </p:sp>
      <p:cxnSp>
        <p:nvCxnSpPr>
          <p:cNvPr id="14" name="Conector recto de flecha 13">
            <a:extLst>
              <a:ext uri="{FF2B5EF4-FFF2-40B4-BE49-F238E27FC236}">
                <a16:creationId xmlns:a16="http://schemas.microsoft.com/office/drawing/2014/main" id="{4869C11D-5710-792F-F595-01AB52525FBE}"/>
              </a:ext>
            </a:extLst>
          </p:cNvPr>
          <p:cNvCxnSpPr>
            <a:cxnSpLocks/>
            <a:stCxn id="11" idx="1"/>
          </p:cNvCxnSpPr>
          <p:nvPr/>
        </p:nvCxnSpPr>
        <p:spPr>
          <a:xfrm flipH="1">
            <a:off x="3365500" y="2857130"/>
            <a:ext cx="1811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19ABD86E-90B0-2F15-1A22-15C17C1FEE01}"/>
              </a:ext>
            </a:extLst>
          </p:cNvPr>
          <p:cNvCxnSpPr>
            <a:stCxn id="11" idx="2"/>
          </p:cNvCxnSpPr>
          <p:nvPr/>
        </p:nvCxnSpPr>
        <p:spPr>
          <a:xfrm>
            <a:off x="6201598" y="3041796"/>
            <a:ext cx="1324232" cy="590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1F25016C-1E67-BB2E-9113-F7E451B4CF64}"/>
              </a:ext>
            </a:extLst>
          </p:cNvPr>
          <p:cNvCxnSpPr>
            <a:cxnSpLocks/>
            <a:stCxn id="11" idx="2"/>
          </p:cNvCxnSpPr>
          <p:nvPr/>
        </p:nvCxnSpPr>
        <p:spPr>
          <a:xfrm>
            <a:off x="6201598" y="3041796"/>
            <a:ext cx="1324232" cy="2901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6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22" presetClass="entr" presetSubtype="8"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7A5FB5A-B972-8473-3B32-F413443F5DC8}"/>
              </a:ext>
            </a:extLst>
          </p:cNvPr>
          <p:cNvPicPr>
            <a:picLocks noChangeAspect="1"/>
          </p:cNvPicPr>
          <p:nvPr/>
        </p:nvPicPr>
        <p:blipFill>
          <a:blip r:embed="rId2"/>
          <a:stretch>
            <a:fillRect/>
          </a:stretch>
        </p:blipFill>
        <p:spPr>
          <a:xfrm>
            <a:off x="7525830" y="2781744"/>
            <a:ext cx="3962953" cy="3229426"/>
          </a:xfrm>
          <a:prstGeom prst="rect">
            <a:avLst/>
          </a:prstGeom>
          <a:effectLst>
            <a:outerShdw blurRad="63500" sx="102000" sy="102000" algn="ctr" rotWithShape="0">
              <a:prstClr val="black">
                <a:alpha val="40000"/>
              </a:prstClr>
            </a:outerShdw>
          </a:effectLst>
        </p:spPr>
      </p:pic>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3.  Objeto </a:t>
            </a:r>
            <a:r>
              <a:rPr lang="es-ES" dirty="0" err="1">
                <a:solidFill>
                  <a:schemeClr val="accent3"/>
                </a:solidFill>
              </a:rPr>
              <a:t>export</a:t>
            </a:r>
            <a:endParaRPr lang="es-419" dirty="0"/>
          </a:p>
        </p:txBody>
      </p:sp>
      <p:sp>
        <p:nvSpPr>
          <p:cNvPr id="6" name="Marcador de contenido 4">
            <a:extLst>
              <a:ext uri="{FF2B5EF4-FFF2-40B4-BE49-F238E27FC236}">
                <a16:creationId xmlns:a16="http://schemas.microsoft.com/office/drawing/2014/main" id="{C22FBA97-9CB2-C028-3689-8F758B40436D}"/>
              </a:ext>
            </a:extLst>
          </p:cNvPr>
          <p:cNvSpPr>
            <a:spLocks noGrp="1"/>
          </p:cNvSpPr>
          <p:nvPr>
            <p:ph idx="1"/>
          </p:nvPr>
        </p:nvSpPr>
        <p:spPr>
          <a:xfrm>
            <a:off x="838200" y="1090097"/>
            <a:ext cx="10515600" cy="327573"/>
          </a:xfrm>
        </p:spPr>
        <p:txBody>
          <a:bodyPr>
            <a:normAutofit/>
          </a:bodyPr>
          <a:lstStyle/>
          <a:p>
            <a:pPr marL="0" lvl="1">
              <a:spcBef>
                <a:spcPts val="1000"/>
              </a:spcBef>
            </a:pPr>
            <a:r>
              <a:rPr lang="es-ES" sz="1400" b="1" dirty="0">
                <a:latin typeface="+mj-lt"/>
              </a:rPr>
              <a:t>Caso 2. Asignar un objeto local al objeto </a:t>
            </a:r>
            <a:r>
              <a:rPr lang="es-ES" sz="1400" b="1" dirty="0" err="1">
                <a:latin typeface="+mj-lt"/>
              </a:rPr>
              <a:t>module.exports</a:t>
            </a:r>
            <a:endParaRPr lang="es-419" sz="1400" b="1" dirty="0">
              <a:latin typeface="+mj-lt"/>
            </a:endParaRPr>
          </a:p>
        </p:txBody>
      </p:sp>
      <p:sp>
        <p:nvSpPr>
          <p:cNvPr id="3" name="CuadroTexto 2">
            <a:extLst>
              <a:ext uri="{FF2B5EF4-FFF2-40B4-BE49-F238E27FC236}">
                <a16:creationId xmlns:a16="http://schemas.microsoft.com/office/drawing/2014/main" id="{A123E11D-AFCB-4F03-3EA4-AE35FE549756}"/>
              </a:ext>
            </a:extLst>
          </p:cNvPr>
          <p:cNvSpPr txBox="1"/>
          <p:nvPr/>
        </p:nvSpPr>
        <p:spPr>
          <a:xfrm>
            <a:off x="1264475" y="1439598"/>
            <a:ext cx="6689354" cy="3293209"/>
          </a:xfrm>
          <a:prstGeom prst="rect">
            <a:avLst/>
          </a:prstGeom>
          <a:noFill/>
        </p:spPr>
        <p:txBody>
          <a:bodyPr wrap="square">
            <a:spAutoFit/>
          </a:bodyPr>
          <a:lstStyle/>
          <a:p>
            <a:r>
              <a:rPr lang="es-419" sz="1600" b="0" dirty="0">
                <a:solidFill>
                  <a:srgbClr val="008000"/>
                </a:solidFill>
                <a:effectLst/>
                <a:latin typeface="Consolas" panose="020B0609020204030204" pitchFamily="49" charset="0"/>
              </a:rPr>
              <a:t>// Objetos disponibles en cada módulo</a:t>
            </a:r>
            <a:endParaRPr lang="es-419" sz="1600" b="0" dirty="0">
              <a:solidFill>
                <a:srgbClr val="000000"/>
              </a:solidFill>
              <a:effectLst/>
              <a:latin typeface="Consolas" panose="020B0609020204030204" pitchFamily="49" charset="0"/>
            </a:endParaRPr>
          </a:p>
          <a:p>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require</a:t>
            </a:r>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exports</a:t>
            </a:r>
            <a:r>
              <a:rPr lang="es-419" sz="1600" b="0" dirty="0">
                <a:solidFill>
                  <a:srgbClr val="008000"/>
                </a:solidFill>
                <a:effectLst/>
                <a:latin typeface="Consolas" panose="020B0609020204030204" pitchFamily="49" charset="0"/>
              </a:rPr>
              <a:t>, module, __</a:t>
            </a:r>
            <a:r>
              <a:rPr lang="es-419" sz="1600" b="0" dirty="0" err="1">
                <a:solidFill>
                  <a:srgbClr val="008000"/>
                </a:solidFill>
                <a:effectLst/>
                <a:latin typeface="Consolas" panose="020B0609020204030204" pitchFamily="49" charset="0"/>
              </a:rPr>
              <a:t>dirname</a:t>
            </a:r>
            <a:r>
              <a:rPr lang="es-419" sz="1600" b="0" dirty="0">
                <a:solidFill>
                  <a:srgbClr val="008000"/>
                </a:solidFill>
                <a:effectLst/>
                <a:latin typeface="Consolas" panose="020B0609020204030204" pitchFamily="49" charset="0"/>
              </a:rPr>
              <a:t>, __</a:t>
            </a:r>
            <a:r>
              <a:rPr lang="es-419" sz="1600" b="0" dirty="0" err="1">
                <a:solidFill>
                  <a:srgbClr val="008000"/>
                </a:solidFill>
                <a:effectLst/>
                <a:latin typeface="Consolas" panose="020B0609020204030204" pitchFamily="49" charset="0"/>
              </a:rPr>
              <a:t>filename</a:t>
            </a: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nombres</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'Ana'</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'Juan'</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'Miguel'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'Sofia'</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a:solidFill>
                  <a:srgbClr val="098658"/>
                </a:solidFill>
                <a:effectLst/>
                <a:latin typeface="Consolas" panose="020B0609020204030204" pitchFamily="49" charset="0"/>
              </a:rPr>
              <a:t>98</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75</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80</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100</a:t>
            </a:r>
            <a:r>
              <a:rPr lang="es-419" sz="1600" b="0" dirty="0">
                <a:solidFill>
                  <a:srgbClr val="000000"/>
                </a:solidFill>
                <a:effectLst/>
                <a:latin typeface="Consolas" panose="020B0609020204030204" pitchFamily="49" charset="0"/>
              </a:rPr>
              <a:t>]</a:t>
            </a:r>
          </a:p>
          <a:p>
            <a:r>
              <a:rPr lang="es-419" sz="1600" b="0" dirty="0" err="1">
                <a:solidFill>
                  <a:srgbClr val="001080"/>
                </a:solidFill>
                <a:effectLst/>
                <a:highlight>
                  <a:srgbClr val="FFFF00"/>
                </a:highlight>
                <a:latin typeface="Consolas" panose="020B0609020204030204" pitchFamily="49" charset="0"/>
              </a:rPr>
              <a:t>module</a:t>
            </a:r>
            <a:r>
              <a:rPr lang="es-419" sz="1600" b="0" dirty="0" err="1">
                <a:solidFill>
                  <a:srgbClr val="000000"/>
                </a:solidFill>
                <a:effectLst/>
                <a:highlight>
                  <a:srgbClr val="FFFF00"/>
                </a:highlight>
                <a:latin typeface="Consolas" panose="020B0609020204030204" pitchFamily="49" charset="0"/>
              </a:rPr>
              <a:t>.</a:t>
            </a:r>
            <a:r>
              <a:rPr lang="es-419" sz="1600" b="0" dirty="0" err="1">
                <a:solidFill>
                  <a:srgbClr val="001080"/>
                </a:solidFill>
                <a:effectLst/>
                <a:highlight>
                  <a:srgbClr val="FFFF00"/>
                </a:highlight>
                <a:latin typeface="Consolas" panose="020B0609020204030204" pitchFamily="49" charset="0"/>
              </a:rPr>
              <a:t>exports</a:t>
            </a:r>
            <a:r>
              <a:rPr lang="es-419" sz="1600" b="0" dirty="0">
                <a:solidFill>
                  <a:srgbClr val="000000"/>
                </a:solidFill>
                <a:effectLst/>
                <a:highlight>
                  <a:srgbClr val="FFFF00"/>
                </a:highlight>
                <a:latin typeface="Consolas" panose="020B0609020204030204" pitchFamily="49" charset="0"/>
              </a:rPr>
              <a:t> = </a:t>
            </a:r>
            <a:r>
              <a:rPr lang="es-419" sz="1600" b="0" dirty="0">
                <a:solidFill>
                  <a:srgbClr val="001080"/>
                </a:solidFill>
                <a:effectLst/>
                <a:highlight>
                  <a:srgbClr val="FFFF00"/>
                </a:highlight>
                <a:latin typeface="Consolas" panose="020B0609020204030204" pitchFamily="49" charset="0"/>
              </a:rPr>
              <a:t>nombres</a:t>
            </a:r>
            <a:endParaRPr lang="es-419" sz="1600" b="0" dirty="0">
              <a:solidFill>
                <a:srgbClr val="000000"/>
              </a:solidFill>
              <a:effectLst/>
              <a:highlight>
                <a:srgbClr val="FFFF00"/>
              </a:highlight>
              <a:latin typeface="Consolas" panose="020B0609020204030204" pitchFamily="49" charset="0"/>
            </a:endParaRPr>
          </a:p>
          <a:p>
            <a:br>
              <a:rPr lang="es-419" sz="1600" b="0" dirty="0">
                <a:solidFill>
                  <a:srgbClr val="000000"/>
                </a:solidFill>
                <a:effectLst/>
                <a:latin typeface="Consolas" panose="020B0609020204030204" pitchFamily="49" charset="0"/>
              </a:rPr>
            </a:br>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267F99"/>
                </a:solidFill>
                <a:effectLst/>
                <a:latin typeface="Consolas" panose="020B0609020204030204" pitchFamily="49" charset="0"/>
              </a:rPr>
              <a:t>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a:t>
            </a:r>
            <a:r>
              <a:rPr lang="es-419" sz="1600" b="0" dirty="0" err="1">
                <a:solidFill>
                  <a:srgbClr val="A31515"/>
                </a:solidFill>
                <a:effectLst/>
                <a:latin typeface="Consolas" panose="020B0609020204030204" pitchFamily="49" charset="0"/>
              </a:rPr>
              <a:t>exports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err="1">
                <a:solidFill>
                  <a:srgbClr val="267F99"/>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endParaRPr lang="es-419" sz="1600" b="0" dirty="0">
              <a:solidFill>
                <a:srgbClr val="000000"/>
              </a:solidFill>
              <a:effectLst/>
              <a:latin typeface="Consolas" panose="020B0609020204030204" pitchFamily="49" charset="0"/>
            </a:endParaRPr>
          </a:p>
        </p:txBody>
      </p:sp>
      <p:sp>
        <p:nvSpPr>
          <p:cNvPr id="8" name="Marcador de contenido 4">
            <a:extLst>
              <a:ext uri="{FF2B5EF4-FFF2-40B4-BE49-F238E27FC236}">
                <a16:creationId xmlns:a16="http://schemas.microsoft.com/office/drawing/2014/main" id="{80D2DF92-0C35-6B71-6870-72201732FE72}"/>
              </a:ext>
            </a:extLst>
          </p:cNvPr>
          <p:cNvSpPr txBox="1">
            <a:spLocks/>
          </p:cNvSpPr>
          <p:nvPr/>
        </p:nvSpPr>
        <p:spPr>
          <a:xfrm>
            <a:off x="838200" y="4354626"/>
            <a:ext cx="4039164" cy="222028"/>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indent="-171450">
              <a:spcBef>
                <a:spcPts val="1000"/>
              </a:spcBef>
              <a:buFont typeface="Arial" panose="020B0604020202020204" pitchFamily="34" charset="0"/>
              <a:buChar char="•"/>
            </a:pPr>
            <a:r>
              <a:rPr lang="es-ES" sz="1400" b="1" dirty="0">
                <a:latin typeface="+mj-lt"/>
              </a:rPr>
              <a:t>Ejecute “</a:t>
            </a:r>
            <a:r>
              <a:rPr lang="es-ES" sz="1400" b="1" dirty="0" err="1">
                <a:solidFill>
                  <a:schemeClr val="accent3"/>
                </a:solidFill>
              </a:rPr>
              <a:t>node</a:t>
            </a:r>
            <a:r>
              <a:rPr lang="es-ES" sz="1400" b="1" dirty="0">
                <a:solidFill>
                  <a:schemeClr val="accent3"/>
                </a:solidFill>
              </a:rPr>
              <a:t> modelo</a:t>
            </a:r>
            <a:r>
              <a:rPr lang="es-ES" sz="1400" b="1" dirty="0">
                <a:latin typeface="+mj-lt"/>
              </a:rPr>
              <a:t>” y Analice la salida del objeto </a:t>
            </a:r>
            <a:r>
              <a:rPr lang="es-ES" sz="1400" dirty="0" err="1">
                <a:solidFill>
                  <a:srgbClr val="267F99"/>
                </a:solidFill>
                <a:latin typeface="Consolas" panose="020B0609020204030204" pitchFamily="49" charset="0"/>
                <a:cs typeface="+mn-cs"/>
              </a:rPr>
              <a:t>exports</a:t>
            </a:r>
            <a:endParaRPr lang="es-419" sz="1400" dirty="0">
              <a:solidFill>
                <a:srgbClr val="267F99"/>
              </a:solidFill>
              <a:latin typeface="Consolas" panose="020B0609020204030204" pitchFamily="49" charset="0"/>
              <a:cs typeface="+mn-cs"/>
            </a:endParaRPr>
          </a:p>
        </p:txBody>
      </p:sp>
      <p:sp>
        <p:nvSpPr>
          <p:cNvPr id="11" name="CuadroTexto 10">
            <a:extLst>
              <a:ext uri="{FF2B5EF4-FFF2-40B4-BE49-F238E27FC236}">
                <a16:creationId xmlns:a16="http://schemas.microsoft.com/office/drawing/2014/main" id="{F34C7C76-5DFC-4C0B-E8BF-E495D3655EAD}"/>
              </a:ext>
            </a:extLst>
          </p:cNvPr>
          <p:cNvSpPr txBox="1"/>
          <p:nvPr/>
        </p:nvSpPr>
        <p:spPr>
          <a:xfrm>
            <a:off x="5176605" y="2672464"/>
            <a:ext cx="1148456" cy="369332"/>
          </a:xfrm>
          <a:prstGeom prst="rect">
            <a:avLst/>
          </a:prstGeom>
          <a:solidFill>
            <a:schemeClr val="accent5">
              <a:lumMod val="20000"/>
              <a:lumOff val="80000"/>
            </a:schemeClr>
          </a:solidFill>
        </p:spPr>
        <p:txBody>
          <a:bodyPr wrap="none" rtlCol="0">
            <a:spAutoFit/>
          </a:bodyPr>
          <a:lstStyle/>
          <a:p>
            <a:r>
              <a:rPr lang="es-ES" dirty="0"/>
              <a:t>Exportado</a:t>
            </a:r>
            <a:endParaRPr lang="es-419" dirty="0"/>
          </a:p>
        </p:txBody>
      </p:sp>
      <p:cxnSp>
        <p:nvCxnSpPr>
          <p:cNvPr id="14" name="Conector recto de flecha 13">
            <a:extLst>
              <a:ext uri="{FF2B5EF4-FFF2-40B4-BE49-F238E27FC236}">
                <a16:creationId xmlns:a16="http://schemas.microsoft.com/office/drawing/2014/main" id="{4869C11D-5710-792F-F595-01AB52525FBE}"/>
              </a:ext>
            </a:extLst>
          </p:cNvPr>
          <p:cNvCxnSpPr>
            <a:cxnSpLocks/>
            <a:stCxn id="11" idx="1"/>
          </p:cNvCxnSpPr>
          <p:nvPr/>
        </p:nvCxnSpPr>
        <p:spPr>
          <a:xfrm flipH="1">
            <a:off x="4038600" y="2857130"/>
            <a:ext cx="1138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19ABD86E-90B0-2F15-1A22-15C17C1FEE01}"/>
              </a:ext>
            </a:extLst>
          </p:cNvPr>
          <p:cNvCxnSpPr>
            <a:stCxn id="11" idx="2"/>
          </p:cNvCxnSpPr>
          <p:nvPr/>
        </p:nvCxnSpPr>
        <p:spPr>
          <a:xfrm>
            <a:off x="5750833" y="3041796"/>
            <a:ext cx="1774997" cy="590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1F25016C-1E67-BB2E-9113-F7E451B4CF64}"/>
              </a:ext>
            </a:extLst>
          </p:cNvPr>
          <p:cNvCxnSpPr>
            <a:cxnSpLocks/>
            <a:stCxn id="11" idx="2"/>
          </p:cNvCxnSpPr>
          <p:nvPr/>
        </p:nvCxnSpPr>
        <p:spPr>
          <a:xfrm>
            <a:off x="5750833" y="3041796"/>
            <a:ext cx="1774997" cy="2901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0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22" presetClass="entr" presetSubtype="8"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C0FED9DD-AB24-F60E-41F0-4DF4663F15EF}"/>
              </a:ext>
            </a:extLst>
          </p:cNvPr>
          <p:cNvPicPr>
            <a:picLocks noChangeAspect="1"/>
          </p:cNvPicPr>
          <p:nvPr/>
        </p:nvPicPr>
        <p:blipFill>
          <a:blip r:embed="rId2"/>
          <a:stretch>
            <a:fillRect/>
          </a:stretch>
        </p:blipFill>
        <p:spPr>
          <a:xfrm>
            <a:off x="7525830" y="1762427"/>
            <a:ext cx="3962953" cy="4248743"/>
          </a:xfrm>
          <a:prstGeom prst="rect">
            <a:avLst/>
          </a:prstGeom>
        </p:spPr>
      </p:pic>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3.  Objeto </a:t>
            </a:r>
            <a:r>
              <a:rPr lang="es-ES" dirty="0" err="1">
                <a:solidFill>
                  <a:schemeClr val="accent3"/>
                </a:solidFill>
              </a:rPr>
              <a:t>export</a:t>
            </a:r>
            <a:endParaRPr lang="es-419" dirty="0"/>
          </a:p>
        </p:txBody>
      </p:sp>
      <p:sp>
        <p:nvSpPr>
          <p:cNvPr id="6" name="Marcador de contenido 4">
            <a:extLst>
              <a:ext uri="{FF2B5EF4-FFF2-40B4-BE49-F238E27FC236}">
                <a16:creationId xmlns:a16="http://schemas.microsoft.com/office/drawing/2014/main" id="{C22FBA97-9CB2-C028-3689-8F758B40436D}"/>
              </a:ext>
            </a:extLst>
          </p:cNvPr>
          <p:cNvSpPr>
            <a:spLocks noGrp="1"/>
          </p:cNvSpPr>
          <p:nvPr>
            <p:ph idx="1"/>
          </p:nvPr>
        </p:nvSpPr>
        <p:spPr>
          <a:xfrm>
            <a:off x="838200" y="1090097"/>
            <a:ext cx="10515600" cy="327573"/>
          </a:xfrm>
        </p:spPr>
        <p:txBody>
          <a:bodyPr>
            <a:normAutofit/>
          </a:bodyPr>
          <a:lstStyle/>
          <a:p>
            <a:pPr marL="0" lvl="1">
              <a:spcBef>
                <a:spcPts val="1000"/>
              </a:spcBef>
            </a:pPr>
            <a:r>
              <a:rPr lang="es-ES" sz="1400" b="1" dirty="0">
                <a:latin typeface="+mj-lt"/>
              </a:rPr>
              <a:t>Caso 3. Asignar varios objetos locales al objeto </a:t>
            </a:r>
            <a:r>
              <a:rPr lang="es-ES" sz="1400" b="1" dirty="0" err="1">
                <a:latin typeface="+mj-lt"/>
              </a:rPr>
              <a:t>module.exports</a:t>
            </a:r>
            <a:endParaRPr lang="es-419" sz="1400" b="1" dirty="0">
              <a:latin typeface="+mj-lt"/>
            </a:endParaRPr>
          </a:p>
        </p:txBody>
      </p:sp>
      <p:sp>
        <p:nvSpPr>
          <p:cNvPr id="3" name="CuadroTexto 2">
            <a:extLst>
              <a:ext uri="{FF2B5EF4-FFF2-40B4-BE49-F238E27FC236}">
                <a16:creationId xmlns:a16="http://schemas.microsoft.com/office/drawing/2014/main" id="{A123E11D-AFCB-4F03-3EA4-AE35FE549756}"/>
              </a:ext>
            </a:extLst>
          </p:cNvPr>
          <p:cNvSpPr txBox="1"/>
          <p:nvPr/>
        </p:nvSpPr>
        <p:spPr>
          <a:xfrm>
            <a:off x="1264475" y="1439598"/>
            <a:ext cx="6689354" cy="3785652"/>
          </a:xfrm>
          <a:prstGeom prst="rect">
            <a:avLst/>
          </a:prstGeom>
          <a:noFill/>
        </p:spPr>
        <p:txBody>
          <a:bodyPr wrap="square">
            <a:spAutoFit/>
          </a:bodyPr>
          <a:lstStyle/>
          <a:p>
            <a:r>
              <a:rPr lang="es-419" sz="1600" b="0" dirty="0">
                <a:solidFill>
                  <a:srgbClr val="008000"/>
                </a:solidFill>
                <a:effectLst/>
                <a:latin typeface="Consolas" panose="020B0609020204030204" pitchFamily="49" charset="0"/>
              </a:rPr>
              <a:t>// Objetos disponibles en cada módulo</a:t>
            </a:r>
            <a:endParaRPr lang="es-419" sz="1600" b="0" dirty="0">
              <a:solidFill>
                <a:srgbClr val="000000"/>
              </a:solidFill>
              <a:effectLst/>
              <a:latin typeface="Consolas" panose="020B0609020204030204" pitchFamily="49" charset="0"/>
            </a:endParaRPr>
          </a:p>
          <a:p>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require</a:t>
            </a:r>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exports</a:t>
            </a:r>
            <a:r>
              <a:rPr lang="es-419" sz="1600" b="0" dirty="0">
                <a:solidFill>
                  <a:srgbClr val="008000"/>
                </a:solidFill>
                <a:effectLst/>
                <a:latin typeface="Consolas" panose="020B0609020204030204" pitchFamily="49" charset="0"/>
              </a:rPr>
              <a:t>, module, __</a:t>
            </a:r>
            <a:r>
              <a:rPr lang="es-419" sz="1600" b="0" dirty="0" err="1">
                <a:solidFill>
                  <a:srgbClr val="008000"/>
                </a:solidFill>
                <a:effectLst/>
                <a:latin typeface="Consolas" panose="020B0609020204030204" pitchFamily="49" charset="0"/>
              </a:rPr>
              <a:t>dirname</a:t>
            </a:r>
            <a:r>
              <a:rPr lang="es-419" sz="1600" b="0" dirty="0">
                <a:solidFill>
                  <a:srgbClr val="008000"/>
                </a:solidFill>
                <a:effectLst/>
                <a:latin typeface="Consolas" panose="020B0609020204030204" pitchFamily="49" charset="0"/>
              </a:rPr>
              <a:t>, __</a:t>
            </a:r>
            <a:r>
              <a:rPr lang="es-419" sz="1600" b="0" dirty="0" err="1">
                <a:solidFill>
                  <a:srgbClr val="008000"/>
                </a:solidFill>
                <a:effectLst/>
                <a:latin typeface="Consolas" panose="020B0609020204030204" pitchFamily="49" charset="0"/>
              </a:rPr>
              <a:t>filename</a:t>
            </a: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nombres</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'Ana'</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'Juan'</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'Miguel'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'Sofia'</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a:solidFill>
                  <a:srgbClr val="098658"/>
                </a:solidFill>
                <a:effectLst/>
                <a:latin typeface="Consolas" panose="020B0609020204030204" pitchFamily="49" charset="0"/>
              </a:rPr>
              <a:t>98</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75</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80</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100</a:t>
            </a:r>
            <a:r>
              <a:rPr lang="es-419" sz="1600" b="0" dirty="0">
                <a:solidFill>
                  <a:srgbClr val="000000"/>
                </a:solidFill>
                <a:effectLst/>
                <a:latin typeface="Consolas" panose="020B0609020204030204" pitchFamily="49" charset="0"/>
              </a:rPr>
              <a:t>]</a:t>
            </a:r>
          </a:p>
          <a:p>
            <a:r>
              <a:rPr lang="es-419" sz="1600" b="0" dirty="0" err="1">
                <a:solidFill>
                  <a:srgbClr val="267F99"/>
                </a:solidFill>
                <a:effectLst/>
                <a:highlight>
                  <a:srgbClr val="FFFF00"/>
                </a:highlight>
                <a:latin typeface="Consolas" panose="020B0609020204030204" pitchFamily="49" charset="0"/>
              </a:rPr>
              <a:t>module</a:t>
            </a:r>
            <a:r>
              <a:rPr lang="es-419" sz="1600" b="0" dirty="0" err="1">
                <a:solidFill>
                  <a:srgbClr val="000000"/>
                </a:solidFill>
                <a:effectLst/>
                <a:highlight>
                  <a:srgbClr val="FFFF00"/>
                </a:highlight>
                <a:latin typeface="Consolas" panose="020B0609020204030204" pitchFamily="49" charset="0"/>
              </a:rPr>
              <a:t>.</a:t>
            </a:r>
            <a:r>
              <a:rPr lang="es-419" sz="1600" b="0" dirty="0" err="1">
                <a:solidFill>
                  <a:srgbClr val="267F99"/>
                </a:solidFill>
                <a:effectLst/>
                <a:highlight>
                  <a:srgbClr val="FFFF00"/>
                </a:highlight>
                <a:latin typeface="Consolas" panose="020B0609020204030204" pitchFamily="49" charset="0"/>
              </a:rPr>
              <a:t>exports</a:t>
            </a:r>
            <a:r>
              <a:rPr lang="es-419" sz="1600" b="0" dirty="0" err="1">
                <a:solidFill>
                  <a:srgbClr val="000000"/>
                </a:solidFill>
                <a:effectLst/>
                <a:highlight>
                  <a:srgbClr val="FFFF00"/>
                </a:highlight>
                <a:latin typeface="Consolas" panose="020B0609020204030204" pitchFamily="49" charset="0"/>
              </a:rPr>
              <a:t>.</a:t>
            </a:r>
            <a:r>
              <a:rPr lang="es-419" sz="1600" b="0" dirty="0" err="1">
                <a:solidFill>
                  <a:srgbClr val="001080"/>
                </a:solidFill>
                <a:effectLst/>
                <a:highlight>
                  <a:srgbClr val="FFFF00"/>
                </a:highlight>
                <a:latin typeface="Consolas" panose="020B0609020204030204" pitchFamily="49" charset="0"/>
              </a:rPr>
              <a:t>nombres</a:t>
            </a:r>
            <a:r>
              <a:rPr lang="es-419" sz="1600" b="0" dirty="0">
                <a:solidFill>
                  <a:srgbClr val="000000"/>
                </a:solidFill>
                <a:effectLst/>
                <a:highlight>
                  <a:srgbClr val="FFFF00"/>
                </a:highlight>
                <a:latin typeface="Consolas" panose="020B0609020204030204" pitchFamily="49" charset="0"/>
              </a:rPr>
              <a:t> = </a:t>
            </a:r>
            <a:r>
              <a:rPr lang="es-419" sz="1600" b="0" dirty="0">
                <a:solidFill>
                  <a:srgbClr val="001080"/>
                </a:solidFill>
                <a:effectLst/>
                <a:highlight>
                  <a:srgbClr val="FFFF00"/>
                </a:highlight>
                <a:latin typeface="Consolas" panose="020B0609020204030204" pitchFamily="49" charset="0"/>
              </a:rPr>
              <a:t>nombres</a:t>
            </a:r>
            <a:endParaRPr lang="es-419" sz="1600" b="0" dirty="0">
              <a:solidFill>
                <a:srgbClr val="000000"/>
              </a:solidFill>
              <a:effectLst/>
              <a:highlight>
                <a:srgbClr val="FFFF00"/>
              </a:highlight>
              <a:latin typeface="Consolas" panose="020B0609020204030204" pitchFamily="49" charset="0"/>
            </a:endParaRPr>
          </a:p>
          <a:p>
            <a:r>
              <a:rPr lang="es-419" sz="1600" b="0" dirty="0" err="1">
                <a:solidFill>
                  <a:srgbClr val="267F99"/>
                </a:solidFill>
                <a:effectLst/>
                <a:highlight>
                  <a:srgbClr val="FFFF00"/>
                </a:highlight>
                <a:latin typeface="Consolas" panose="020B0609020204030204" pitchFamily="49" charset="0"/>
              </a:rPr>
              <a:t>module</a:t>
            </a:r>
            <a:r>
              <a:rPr lang="es-419" sz="1600" b="0" dirty="0" err="1">
                <a:solidFill>
                  <a:srgbClr val="000000"/>
                </a:solidFill>
                <a:effectLst/>
                <a:highlight>
                  <a:srgbClr val="FFFF00"/>
                </a:highlight>
                <a:latin typeface="Consolas" panose="020B0609020204030204" pitchFamily="49" charset="0"/>
              </a:rPr>
              <a:t>.</a:t>
            </a:r>
            <a:r>
              <a:rPr lang="es-419" sz="1600" b="0" dirty="0" err="1">
                <a:solidFill>
                  <a:srgbClr val="267F99"/>
                </a:solidFill>
                <a:effectLst/>
                <a:highlight>
                  <a:srgbClr val="FFFF00"/>
                </a:highlight>
                <a:latin typeface="Consolas" panose="020B0609020204030204" pitchFamily="49" charset="0"/>
              </a:rPr>
              <a:t>exports</a:t>
            </a:r>
            <a:r>
              <a:rPr lang="es-419" sz="1600" b="0" dirty="0" err="1">
                <a:solidFill>
                  <a:srgbClr val="000000"/>
                </a:solidFill>
                <a:effectLst/>
                <a:highlight>
                  <a:srgbClr val="FFFF00"/>
                </a:highlight>
                <a:latin typeface="Consolas" panose="020B0609020204030204" pitchFamily="49" charset="0"/>
              </a:rPr>
              <a:t>.</a:t>
            </a:r>
            <a:r>
              <a:rPr lang="es-419" sz="1600" b="0" dirty="0" err="1">
                <a:solidFill>
                  <a:srgbClr val="001080"/>
                </a:solidFill>
                <a:effectLst/>
                <a:highlight>
                  <a:srgbClr val="FFFF00"/>
                </a:highlight>
                <a:latin typeface="Consolas" panose="020B0609020204030204" pitchFamily="49" charset="0"/>
              </a:rPr>
              <a:t>evaluacion</a:t>
            </a:r>
            <a:r>
              <a:rPr lang="es-419" sz="1600" b="0" dirty="0">
                <a:solidFill>
                  <a:srgbClr val="000000"/>
                </a:solidFill>
                <a:effectLst/>
                <a:highlight>
                  <a:srgbClr val="FFFF00"/>
                </a:highlight>
                <a:latin typeface="Consolas" panose="020B0609020204030204" pitchFamily="49" charset="0"/>
              </a:rPr>
              <a:t> = </a:t>
            </a:r>
            <a:r>
              <a:rPr lang="es-419" sz="1600" b="0" dirty="0" err="1">
                <a:solidFill>
                  <a:srgbClr val="001080"/>
                </a:solidFill>
                <a:effectLst/>
                <a:highlight>
                  <a:srgbClr val="FFFF00"/>
                </a:highlight>
                <a:latin typeface="Consolas" panose="020B0609020204030204" pitchFamily="49" charset="0"/>
              </a:rPr>
              <a:t>evaluacion</a:t>
            </a:r>
            <a:endParaRPr lang="es-419" sz="1600" b="0" dirty="0">
              <a:solidFill>
                <a:srgbClr val="000000"/>
              </a:solidFill>
              <a:effectLst/>
              <a:highlight>
                <a:srgbClr val="FFFF00"/>
              </a:highlight>
              <a:latin typeface="Consolas" panose="020B0609020204030204" pitchFamily="49" charset="0"/>
            </a:endParaRP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267F99"/>
                </a:solidFill>
                <a:effectLst/>
                <a:latin typeface="Consolas" panose="020B0609020204030204" pitchFamily="49" charset="0"/>
              </a:rPr>
              <a:t>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a:t>
            </a:r>
            <a:r>
              <a:rPr lang="es-419" sz="1600" b="0" dirty="0" err="1">
                <a:solidFill>
                  <a:srgbClr val="A31515"/>
                </a:solidFill>
                <a:effectLst/>
                <a:latin typeface="Consolas" panose="020B0609020204030204" pitchFamily="49" charset="0"/>
              </a:rPr>
              <a:t>exports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err="1">
                <a:solidFill>
                  <a:srgbClr val="267F99"/>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endParaRPr lang="es-419" sz="1600" b="0" dirty="0">
              <a:solidFill>
                <a:srgbClr val="000000"/>
              </a:solidFill>
              <a:effectLst/>
              <a:latin typeface="Consolas" panose="020B0609020204030204" pitchFamily="49" charset="0"/>
            </a:endParaRPr>
          </a:p>
        </p:txBody>
      </p:sp>
      <p:sp>
        <p:nvSpPr>
          <p:cNvPr id="8" name="Marcador de contenido 4">
            <a:extLst>
              <a:ext uri="{FF2B5EF4-FFF2-40B4-BE49-F238E27FC236}">
                <a16:creationId xmlns:a16="http://schemas.microsoft.com/office/drawing/2014/main" id="{80D2DF92-0C35-6B71-6870-72201732FE72}"/>
              </a:ext>
            </a:extLst>
          </p:cNvPr>
          <p:cNvSpPr txBox="1">
            <a:spLocks/>
          </p:cNvSpPr>
          <p:nvPr/>
        </p:nvSpPr>
        <p:spPr>
          <a:xfrm>
            <a:off x="838200" y="4354626"/>
            <a:ext cx="4039164" cy="222028"/>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indent="-171450">
              <a:spcBef>
                <a:spcPts val="1000"/>
              </a:spcBef>
              <a:buFont typeface="Arial" panose="020B0604020202020204" pitchFamily="34" charset="0"/>
              <a:buChar char="•"/>
            </a:pPr>
            <a:r>
              <a:rPr lang="es-ES" sz="1400" b="1" dirty="0">
                <a:latin typeface="+mj-lt"/>
              </a:rPr>
              <a:t>Ejecute “</a:t>
            </a:r>
            <a:r>
              <a:rPr lang="es-ES" sz="1400" b="1" dirty="0" err="1">
                <a:solidFill>
                  <a:schemeClr val="accent3"/>
                </a:solidFill>
              </a:rPr>
              <a:t>node</a:t>
            </a:r>
            <a:r>
              <a:rPr lang="es-ES" sz="1400" b="1" dirty="0">
                <a:solidFill>
                  <a:schemeClr val="accent3"/>
                </a:solidFill>
              </a:rPr>
              <a:t> modelo</a:t>
            </a:r>
            <a:r>
              <a:rPr lang="es-ES" sz="1400" b="1" dirty="0">
                <a:latin typeface="+mj-lt"/>
              </a:rPr>
              <a:t>” y Analice la salida del objeto </a:t>
            </a:r>
            <a:r>
              <a:rPr lang="es-ES" sz="1400" dirty="0" err="1">
                <a:solidFill>
                  <a:srgbClr val="267F99"/>
                </a:solidFill>
                <a:latin typeface="Consolas" panose="020B0609020204030204" pitchFamily="49" charset="0"/>
                <a:cs typeface="+mn-cs"/>
              </a:rPr>
              <a:t>exports</a:t>
            </a:r>
            <a:endParaRPr lang="es-419" sz="1400" dirty="0">
              <a:solidFill>
                <a:srgbClr val="267F99"/>
              </a:solidFill>
              <a:latin typeface="Consolas" panose="020B0609020204030204" pitchFamily="49" charset="0"/>
              <a:cs typeface="+mn-cs"/>
            </a:endParaRPr>
          </a:p>
        </p:txBody>
      </p:sp>
      <p:sp>
        <p:nvSpPr>
          <p:cNvPr id="11" name="CuadroTexto 10">
            <a:extLst>
              <a:ext uri="{FF2B5EF4-FFF2-40B4-BE49-F238E27FC236}">
                <a16:creationId xmlns:a16="http://schemas.microsoft.com/office/drawing/2014/main" id="{F34C7C76-5DFC-4C0B-E8BF-E495D3655EAD}"/>
              </a:ext>
            </a:extLst>
          </p:cNvPr>
          <p:cNvSpPr txBox="1"/>
          <p:nvPr/>
        </p:nvSpPr>
        <p:spPr>
          <a:xfrm>
            <a:off x="5797006" y="3412682"/>
            <a:ext cx="1148456" cy="369332"/>
          </a:xfrm>
          <a:prstGeom prst="rect">
            <a:avLst/>
          </a:prstGeom>
          <a:solidFill>
            <a:schemeClr val="accent5">
              <a:lumMod val="20000"/>
              <a:lumOff val="80000"/>
            </a:schemeClr>
          </a:solidFill>
        </p:spPr>
        <p:txBody>
          <a:bodyPr wrap="none" rtlCol="0">
            <a:spAutoFit/>
          </a:bodyPr>
          <a:lstStyle/>
          <a:p>
            <a:r>
              <a:rPr lang="es-ES" dirty="0"/>
              <a:t>Exportado</a:t>
            </a:r>
            <a:endParaRPr lang="es-419" dirty="0"/>
          </a:p>
        </p:txBody>
      </p:sp>
      <p:cxnSp>
        <p:nvCxnSpPr>
          <p:cNvPr id="14" name="Conector recto de flecha 13">
            <a:extLst>
              <a:ext uri="{FF2B5EF4-FFF2-40B4-BE49-F238E27FC236}">
                <a16:creationId xmlns:a16="http://schemas.microsoft.com/office/drawing/2014/main" id="{4869C11D-5710-792F-F595-01AB52525FBE}"/>
              </a:ext>
            </a:extLst>
          </p:cNvPr>
          <p:cNvCxnSpPr>
            <a:cxnSpLocks/>
            <a:stCxn id="11" idx="1"/>
          </p:cNvCxnSpPr>
          <p:nvPr/>
        </p:nvCxnSpPr>
        <p:spPr>
          <a:xfrm flipH="1" flipV="1">
            <a:off x="2672806" y="3228628"/>
            <a:ext cx="3124200" cy="368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19ABD86E-90B0-2F15-1A22-15C17C1FEE01}"/>
              </a:ext>
            </a:extLst>
          </p:cNvPr>
          <p:cNvCxnSpPr>
            <a:cxnSpLocks/>
            <a:stCxn id="11" idx="0"/>
          </p:cNvCxnSpPr>
          <p:nvPr/>
        </p:nvCxnSpPr>
        <p:spPr>
          <a:xfrm flipV="1">
            <a:off x="6371234" y="2870200"/>
            <a:ext cx="1248766" cy="54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1F25016C-1E67-BB2E-9113-F7E451B4CF64}"/>
              </a:ext>
            </a:extLst>
          </p:cNvPr>
          <p:cNvCxnSpPr>
            <a:cxnSpLocks/>
            <a:stCxn id="11" idx="2"/>
          </p:cNvCxnSpPr>
          <p:nvPr/>
        </p:nvCxnSpPr>
        <p:spPr>
          <a:xfrm>
            <a:off x="6371234" y="3782014"/>
            <a:ext cx="1154596" cy="1805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22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22" presetClass="entr" presetSubtype="8"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C0FED9DD-AB24-F60E-41F0-4DF4663F15EF}"/>
              </a:ext>
            </a:extLst>
          </p:cNvPr>
          <p:cNvPicPr>
            <a:picLocks noChangeAspect="1"/>
          </p:cNvPicPr>
          <p:nvPr/>
        </p:nvPicPr>
        <p:blipFill>
          <a:blip r:embed="rId2"/>
          <a:stretch>
            <a:fillRect/>
          </a:stretch>
        </p:blipFill>
        <p:spPr>
          <a:xfrm>
            <a:off x="7525830" y="1762427"/>
            <a:ext cx="3962953" cy="4248743"/>
          </a:xfrm>
          <a:prstGeom prst="rect">
            <a:avLst/>
          </a:prstGeom>
        </p:spPr>
      </p:pic>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3.  Objeto </a:t>
            </a:r>
            <a:r>
              <a:rPr lang="es-ES" dirty="0" err="1">
                <a:solidFill>
                  <a:schemeClr val="accent3"/>
                </a:solidFill>
              </a:rPr>
              <a:t>export</a:t>
            </a:r>
            <a:endParaRPr lang="es-419" dirty="0"/>
          </a:p>
        </p:txBody>
      </p:sp>
      <p:sp>
        <p:nvSpPr>
          <p:cNvPr id="6" name="Marcador de contenido 4">
            <a:extLst>
              <a:ext uri="{FF2B5EF4-FFF2-40B4-BE49-F238E27FC236}">
                <a16:creationId xmlns:a16="http://schemas.microsoft.com/office/drawing/2014/main" id="{C22FBA97-9CB2-C028-3689-8F758B40436D}"/>
              </a:ext>
            </a:extLst>
          </p:cNvPr>
          <p:cNvSpPr>
            <a:spLocks noGrp="1"/>
          </p:cNvSpPr>
          <p:nvPr>
            <p:ph idx="1"/>
          </p:nvPr>
        </p:nvSpPr>
        <p:spPr>
          <a:xfrm>
            <a:off x="838200" y="1090097"/>
            <a:ext cx="10515600" cy="327573"/>
          </a:xfrm>
        </p:spPr>
        <p:txBody>
          <a:bodyPr>
            <a:normAutofit/>
          </a:bodyPr>
          <a:lstStyle/>
          <a:p>
            <a:pPr marL="0" lvl="1">
              <a:spcBef>
                <a:spcPts val="1000"/>
              </a:spcBef>
            </a:pPr>
            <a:r>
              <a:rPr lang="es-ES" sz="1400" b="1" dirty="0">
                <a:latin typeface="+mj-lt"/>
              </a:rPr>
              <a:t>Caso 3. Asignar varios objetos locales al objeto </a:t>
            </a:r>
            <a:r>
              <a:rPr lang="es-ES" sz="1400" b="1" dirty="0" err="1">
                <a:latin typeface="+mj-lt"/>
              </a:rPr>
              <a:t>module.exports</a:t>
            </a:r>
            <a:endParaRPr lang="es-419" sz="1400" b="1" dirty="0">
              <a:latin typeface="+mj-lt"/>
            </a:endParaRPr>
          </a:p>
        </p:txBody>
      </p:sp>
      <p:sp>
        <p:nvSpPr>
          <p:cNvPr id="3" name="CuadroTexto 2">
            <a:extLst>
              <a:ext uri="{FF2B5EF4-FFF2-40B4-BE49-F238E27FC236}">
                <a16:creationId xmlns:a16="http://schemas.microsoft.com/office/drawing/2014/main" id="{A123E11D-AFCB-4F03-3EA4-AE35FE549756}"/>
              </a:ext>
            </a:extLst>
          </p:cNvPr>
          <p:cNvSpPr txBox="1"/>
          <p:nvPr/>
        </p:nvSpPr>
        <p:spPr>
          <a:xfrm>
            <a:off x="1264475" y="1439598"/>
            <a:ext cx="6689354" cy="3785652"/>
          </a:xfrm>
          <a:prstGeom prst="rect">
            <a:avLst/>
          </a:prstGeom>
          <a:noFill/>
        </p:spPr>
        <p:txBody>
          <a:bodyPr wrap="square">
            <a:spAutoFit/>
          </a:bodyPr>
          <a:lstStyle/>
          <a:p>
            <a:r>
              <a:rPr lang="es-419" sz="1600" b="0" dirty="0">
                <a:solidFill>
                  <a:srgbClr val="008000"/>
                </a:solidFill>
                <a:effectLst/>
                <a:latin typeface="Consolas" panose="020B0609020204030204" pitchFamily="49" charset="0"/>
              </a:rPr>
              <a:t>// Objetos disponibles en cada módulo</a:t>
            </a:r>
            <a:endParaRPr lang="es-419" sz="1600" b="0" dirty="0">
              <a:solidFill>
                <a:srgbClr val="000000"/>
              </a:solidFill>
              <a:effectLst/>
              <a:latin typeface="Consolas" panose="020B0609020204030204" pitchFamily="49" charset="0"/>
            </a:endParaRPr>
          </a:p>
          <a:p>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require</a:t>
            </a:r>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exports</a:t>
            </a:r>
            <a:r>
              <a:rPr lang="es-419" sz="1600" b="0" dirty="0">
                <a:solidFill>
                  <a:srgbClr val="008000"/>
                </a:solidFill>
                <a:effectLst/>
                <a:latin typeface="Consolas" panose="020B0609020204030204" pitchFamily="49" charset="0"/>
              </a:rPr>
              <a:t>, module, __</a:t>
            </a:r>
            <a:r>
              <a:rPr lang="es-419" sz="1600" b="0" dirty="0" err="1">
                <a:solidFill>
                  <a:srgbClr val="008000"/>
                </a:solidFill>
                <a:effectLst/>
                <a:latin typeface="Consolas" panose="020B0609020204030204" pitchFamily="49" charset="0"/>
              </a:rPr>
              <a:t>dirname</a:t>
            </a:r>
            <a:r>
              <a:rPr lang="es-419" sz="1600" b="0" dirty="0">
                <a:solidFill>
                  <a:srgbClr val="008000"/>
                </a:solidFill>
                <a:effectLst/>
                <a:latin typeface="Consolas" panose="020B0609020204030204" pitchFamily="49" charset="0"/>
              </a:rPr>
              <a:t>, __</a:t>
            </a:r>
            <a:r>
              <a:rPr lang="es-419" sz="1600" b="0" dirty="0" err="1">
                <a:solidFill>
                  <a:srgbClr val="008000"/>
                </a:solidFill>
                <a:effectLst/>
                <a:latin typeface="Consolas" panose="020B0609020204030204" pitchFamily="49" charset="0"/>
              </a:rPr>
              <a:t>filename</a:t>
            </a: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nombres</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'Ana'</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'Juan'</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'Miguel'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'Sofia'</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a:solidFill>
                  <a:srgbClr val="098658"/>
                </a:solidFill>
                <a:effectLst/>
                <a:latin typeface="Consolas" panose="020B0609020204030204" pitchFamily="49" charset="0"/>
              </a:rPr>
              <a:t>98</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75</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80</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100</a:t>
            </a:r>
            <a:r>
              <a:rPr lang="es-419" sz="1600" b="0" dirty="0">
                <a:solidFill>
                  <a:srgbClr val="000000"/>
                </a:solidFill>
                <a:effectLst/>
                <a:latin typeface="Consolas" panose="020B0609020204030204" pitchFamily="49" charset="0"/>
              </a:rPr>
              <a:t>]</a:t>
            </a:r>
          </a:p>
          <a:p>
            <a:r>
              <a:rPr lang="es-419" sz="1600" b="0" dirty="0" err="1">
                <a:solidFill>
                  <a:srgbClr val="267F99"/>
                </a:solidFill>
                <a:effectLst/>
                <a:highlight>
                  <a:srgbClr val="FFFF00"/>
                </a:highlight>
                <a:latin typeface="Consolas" panose="020B0609020204030204" pitchFamily="49" charset="0"/>
              </a:rPr>
              <a:t>module</a:t>
            </a:r>
            <a:r>
              <a:rPr lang="es-419" sz="1600" b="0" dirty="0" err="1">
                <a:solidFill>
                  <a:srgbClr val="000000"/>
                </a:solidFill>
                <a:effectLst/>
                <a:highlight>
                  <a:srgbClr val="FFFF00"/>
                </a:highlight>
                <a:latin typeface="Consolas" panose="020B0609020204030204" pitchFamily="49" charset="0"/>
              </a:rPr>
              <a:t>.</a:t>
            </a:r>
            <a:r>
              <a:rPr lang="es-419" sz="1600" b="0" dirty="0" err="1">
                <a:solidFill>
                  <a:srgbClr val="267F99"/>
                </a:solidFill>
                <a:effectLst/>
                <a:highlight>
                  <a:srgbClr val="FFFF00"/>
                </a:highlight>
                <a:latin typeface="Consolas" panose="020B0609020204030204" pitchFamily="49" charset="0"/>
              </a:rPr>
              <a:t>exports</a:t>
            </a:r>
            <a:r>
              <a:rPr lang="es-419" sz="1600" b="0" dirty="0" err="1">
                <a:solidFill>
                  <a:srgbClr val="000000"/>
                </a:solidFill>
                <a:effectLst/>
                <a:highlight>
                  <a:srgbClr val="FFFF00"/>
                </a:highlight>
                <a:latin typeface="Consolas" panose="020B0609020204030204" pitchFamily="49" charset="0"/>
              </a:rPr>
              <a:t>.</a:t>
            </a:r>
            <a:r>
              <a:rPr lang="es-419" sz="1600" b="0" dirty="0" err="1">
                <a:solidFill>
                  <a:srgbClr val="001080"/>
                </a:solidFill>
                <a:effectLst/>
                <a:highlight>
                  <a:srgbClr val="FFFF00"/>
                </a:highlight>
                <a:latin typeface="Consolas" panose="020B0609020204030204" pitchFamily="49" charset="0"/>
              </a:rPr>
              <a:t>nombres</a:t>
            </a:r>
            <a:r>
              <a:rPr lang="es-419" sz="1600" b="0" dirty="0">
                <a:solidFill>
                  <a:srgbClr val="000000"/>
                </a:solidFill>
                <a:effectLst/>
                <a:highlight>
                  <a:srgbClr val="FFFF00"/>
                </a:highlight>
                <a:latin typeface="Consolas" panose="020B0609020204030204" pitchFamily="49" charset="0"/>
              </a:rPr>
              <a:t> = </a:t>
            </a:r>
            <a:r>
              <a:rPr lang="es-419" sz="1600" b="0" dirty="0">
                <a:solidFill>
                  <a:srgbClr val="001080"/>
                </a:solidFill>
                <a:effectLst/>
                <a:highlight>
                  <a:srgbClr val="FFFF00"/>
                </a:highlight>
                <a:latin typeface="Consolas" panose="020B0609020204030204" pitchFamily="49" charset="0"/>
              </a:rPr>
              <a:t>nombres</a:t>
            </a:r>
            <a:endParaRPr lang="es-419" sz="1600" b="0" dirty="0">
              <a:solidFill>
                <a:srgbClr val="000000"/>
              </a:solidFill>
              <a:effectLst/>
              <a:highlight>
                <a:srgbClr val="FFFF00"/>
              </a:highlight>
              <a:latin typeface="Consolas" panose="020B0609020204030204" pitchFamily="49" charset="0"/>
            </a:endParaRPr>
          </a:p>
          <a:p>
            <a:r>
              <a:rPr lang="es-419" sz="1600" b="0" dirty="0" err="1">
                <a:solidFill>
                  <a:srgbClr val="267F99"/>
                </a:solidFill>
                <a:effectLst/>
                <a:highlight>
                  <a:srgbClr val="FFFF00"/>
                </a:highlight>
                <a:latin typeface="Consolas" panose="020B0609020204030204" pitchFamily="49" charset="0"/>
              </a:rPr>
              <a:t>module</a:t>
            </a:r>
            <a:r>
              <a:rPr lang="es-419" sz="1600" b="0" dirty="0" err="1">
                <a:solidFill>
                  <a:srgbClr val="000000"/>
                </a:solidFill>
                <a:effectLst/>
                <a:highlight>
                  <a:srgbClr val="FFFF00"/>
                </a:highlight>
                <a:latin typeface="Consolas" panose="020B0609020204030204" pitchFamily="49" charset="0"/>
              </a:rPr>
              <a:t>.</a:t>
            </a:r>
            <a:r>
              <a:rPr lang="es-419" sz="1600" b="0" dirty="0" err="1">
                <a:solidFill>
                  <a:srgbClr val="267F99"/>
                </a:solidFill>
                <a:effectLst/>
                <a:highlight>
                  <a:srgbClr val="FFFF00"/>
                </a:highlight>
                <a:latin typeface="Consolas" panose="020B0609020204030204" pitchFamily="49" charset="0"/>
              </a:rPr>
              <a:t>exports</a:t>
            </a:r>
            <a:r>
              <a:rPr lang="es-419" sz="1600" b="0" dirty="0" err="1">
                <a:solidFill>
                  <a:srgbClr val="000000"/>
                </a:solidFill>
                <a:effectLst/>
                <a:highlight>
                  <a:srgbClr val="FFFF00"/>
                </a:highlight>
                <a:latin typeface="Consolas" panose="020B0609020204030204" pitchFamily="49" charset="0"/>
              </a:rPr>
              <a:t>.</a:t>
            </a:r>
            <a:r>
              <a:rPr lang="es-419" sz="1600" b="0" dirty="0" err="1">
                <a:solidFill>
                  <a:srgbClr val="001080"/>
                </a:solidFill>
                <a:effectLst/>
                <a:highlight>
                  <a:srgbClr val="FFFF00"/>
                </a:highlight>
                <a:latin typeface="Consolas" panose="020B0609020204030204" pitchFamily="49" charset="0"/>
              </a:rPr>
              <a:t>evaluacion</a:t>
            </a:r>
            <a:r>
              <a:rPr lang="es-419" sz="1600" b="0" dirty="0">
                <a:solidFill>
                  <a:srgbClr val="000000"/>
                </a:solidFill>
                <a:effectLst/>
                <a:highlight>
                  <a:srgbClr val="FFFF00"/>
                </a:highlight>
                <a:latin typeface="Consolas" panose="020B0609020204030204" pitchFamily="49" charset="0"/>
              </a:rPr>
              <a:t> = </a:t>
            </a:r>
            <a:r>
              <a:rPr lang="es-419" sz="1600" b="0" dirty="0" err="1">
                <a:solidFill>
                  <a:srgbClr val="001080"/>
                </a:solidFill>
                <a:effectLst/>
                <a:highlight>
                  <a:srgbClr val="FFFF00"/>
                </a:highlight>
                <a:latin typeface="Consolas" panose="020B0609020204030204" pitchFamily="49" charset="0"/>
              </a:rPr>
              <a:t>evaluacion</a:t>
            </a:r>
            <a:endParaRPr lang="es-419" sz="1600" b="0" dirty="0">
              <a:solidFill>
                <a:srgbClr val="000000"/>
              </a:solidFill>
              <a:effectLst/>
              <a:highlight>
                <a:srgbClr val="FFFF00"/>
              </a:highlight>
              <a:latin typeface="Consolas" panose="020B0609020204030204" pitchFamily="49" charset="0"/>
            </a:endParaRP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267F99"/>
                </a:solidFill>
                <a:effectLst/>
                <a:latin typeface="Consolas" panose="020B0609020204030204" pitchFamily="49" charset="0"/>
              </a:rPr>
              <a:t>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a:t>
            </a:r>
            <a:r>
              <a:rPr lang="es-419" sz="1600" b="0" dirty="0" err="1">
                <a:solidFill>
                  <a:srgbClr val="A31515"/>
                </a:solidFill>
                <a:effectLst/>
                <a:latin typeface="Consolas" panose="020B0609020204030204" pitchFamily="49" charset="0"/>
              </a:rPr>
              <a:t>exports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err="1">
                <a:solidFill>
                  <a:srgbClr val="267F99"/>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endParaRPr lang="es-419" sz="1600" b="0" dirty="0">
              <a:solidFill>
                <a:srgbClr val="000000"/>
              </a:solidFill>
              <a:effectLst/>
              <a:latin typeface="Consolas" panose="020B0609020204030204" pitchFamily="49" charset="0"/>
            </a:endParaRPr>
          </a:p>
        </p:txBody>
      </p:sp>
      <p:sp>
        <p:nvSpPr>
          <p:cNvPr id="8" name="Marcador de contenido 4">
            <a:extLst>
              <a:ext uri="{FF2B5EF4-FFF2-40B4-BE49-F238E27FC236}">
                <a16:creationId xmlns:a16="http://schemas.microsoft.com/office/drawing/2014/main" id="{80D2DF92-0C35-6B71-6870-72201732FE72}"/>
              </a:ext>
            </a:extLst>
          </p:cNvPr>
          <p:cNvSpPr txBox="1">
            <a:spLocks/>
          </p:cNvSpPr>
          <p:nvPr/>
        </p:nvSpPr>
        <p:spPr>
          <a:xfrm>
            <a:off x="838200" y="4354626"/>
            <a:ext cx="4039164" cy="222028"/>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indent="-171450">
              <a:spcBef>
                <a:spcPts val="1000"/>
              </a:spcBef>
              <a:buFont typeface="Arial" panose="020B0604020202020204" pitchFamily="34" charset="0"/>
              <a:buChar char="•"/>
            </a:pPr>
            <a:r>
              <a:rPr lang="es-ES" sz="1400" b="1" dirty="0">
                <a:latin typeface="+mj-lt"/>
              </a:rPr>
              <a:t>Ejecute “</a:t>
            </a:r>
            <a:r>
              <a:rPr lang="es-ES" sz="1400" b="1" dirty="0" err="1">
                <a:solidFill>
                  <a:schemeClr val="accent3"/>
                </a:solidFill>
              </a:rPr>
              <a:t>node</a:t>
            </a:r>
            <a:r>
              <a:rPr lang="es-ES" sz="1400" b="1" dirty="0">
                <a:solidFill>
                  <a:schemeClr val="accent3"/>
                </a:solidFill>
              </a:rPr>
              <a:t> modelo</a:t>
            </a:r>
            <a:r>
              <a:rPr lang="es-ES" sz="1400" b="1" dirty="0">
                <a:latin typeface="+mj-lt"/>
              </a:rPr>
              <a:t>” y Analice la salida del objeto </a:t>
            </a:r>
            <a:r>
              <a:rPr lang="es-ES" sz="1400" dirty="0" err="1">
                <a:solidFill>
                  <a:srgbClr val="267F99"/>
                </a:solidFill>
                <a:latin typeface="Consolas" panose="020B0609020204030204" pitchFamily="49" charset="0"/>
                <a:cs typeface="+mn-cs"/>
              </a:rPr>
              <a:t>exports</a:t>
            </a:r>
            <a:endParaRPr lang="es-419" sz="1400" dirty="0">
              <a:solidFill>
                <a:srgbClr val="267F99"/>
              </a:solidFill>
              <a:latin typeface="Consolas" panose="020B0609020204030204" pitchFamily="49" charset="0"/>
              <a:cs typeface="+mn-cs"/>
            </a:endParaRPr>
          </a:p>
        </p:txBody>
      </p:sp>
      <p:sp>
        <p:nvSpPr>
          <p:cNvPr id="11" name="CuadroTexto 10">
            <a:extLst>
              <a:ext uri="{FF2B5EF4-FFF2-40B4-BE49-F238E27FC236}">
                <a16:creationId xmlns:a16="http://schemas.microsoft.com/office/drawing/2014/main" id="{F34C7C76-5DFC-4C0B-E8BF-E495D3655EAD}"/>
              </a:ext>
            </a:extLst>
          </p:cNvPr>
          <p:cNvSpPr txBox="1"/>
          <p:nvPr/>
        </p:nvSpPr>
        <p:spPr>
          <a:xfrm>
            <a:off x="5797006" y="3412682"/>
            <a:ext cx="1148456" cy="369332"/>
          </a:xfrm>
          <a:prstGeom prst="rect">
            <a:avLst/>
          </a:prstGeom>
          <a:solidFill>
            <a:schemeClr val="accent5">
              <a:lumMod val="20000"/>
              <a:lumOff val="80000"/>
            </a:schemeClr>
          </a:solidFill>
        </p:spPr>
        <p:txBody>
          <a:bodyPr wrap="none" rtlCol="0">
            <a:spAutoFit/>
          </a:bodyPr>
          <a:lstStyle/>
          <a:p>
            <a:r>
              <a:rPr lang="es-ES" dirty="0"/>
              <a:t>Exportado</a:t>
            </a:r>
            <a:endParaRPr lang="es-419" dirty="0"/>
          </a:p>
        </p:txBody>
      </p:sp>
      <p:cxnSp>
        <p:nvCxnSpPr>
          <p:cNvPr id="14" name="Conector recto de flecha 13">
            <a:extLst>
              <a:ext uri="{FF2B5EF4-FFF2-40B4-BE49-F238E27FC236}">
                <a16:creationId xmlns:a16="http://schemas.microsoft.com/office/drawing/2014/main" id="{4869C11D-5710-792F-F595-01AB52525FBE}"/>
              </a:ext>
            </a:extLst>
          </p:cNvPr>
          <p:cNvCxnSpPr>
            <a:cxnSpLocks/>
            <a:stCxn id="11" idx="1"/>
          </p:cNvCxnSpPr>
          <p:nvPr/>
        </p:nvCxnSpPr>
        <p:spPr>
          <a:xfrm flipH="1" flipV="1">
            <a:off x="2672806" y="3228628"/>
            <a:ext cx="3124200" cy="368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19ABD86E-90B0-2F15-1A22-15C17C1FEE01}"/>
              </a:ext>
            </a:extLst>
          </p:cNvPr>
          <p:cNvCxnSpPr>
            <a:cxnSpLocks/>
            <a:stCxn id="11" idx="0"/>
          </p:cNvCxnSpPr>
          <p:nvPr/>
        </p:nvCxnSpPr>
        <p:spPr>
          <a:xfrm flipV="1">
            <a:off x="6371234" y="2870200"/>
            <a:ext cx="1248766" cy="54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1F25016C-1E67-BB2E-9113-F7E451B4CF64}"/>
              </a:ext>
            </a:extLst>
          </p:cNvPr>
          <p:cNvCxnSpPr>
            <a:cxnSpLocks/>
            <a:stCxn id="11" idx="2"/>
          </p:cNvCxnSpPr>
          <p:nvPr/>
        </p:nvCxnSpPr>
        <p:spPr>
          <a:xfrm>
            <a:off x="6371234" y="3782014"/>
            <a:ext cx="1154596" cy="1805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3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22" presetClass="entr" presetSubtype="8"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6E420E01-EA89-9022-3ADF-CC1238641EB1}"/>
              </a:ext>
            </a:extLst>
          </p:cNvPr>
          <p:cNvSpPr/>
          <p:nvPr/>
        </p:nvSpPr>
        <p:spPr>
          <a:xfrm>
            <a:off x="1973941" y="2676301"/>
            <a:ext cx="333829" cy="387798"/>
          </a:xfrm>
          <a:prstGeom prst="ellipse">
            <a:avLst/>
          </a:prstGeom>
          <a:solidFill>
            <a:schemeClr val="accent2">
              <a:lumMod val="20000"/>
              <a:lumOff val="8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419"/>
          </a:p>
        </p:txBody>
      </p:sp>
      <p:pic>
        <p:nvPicPr>
          <p:cNvPr id="13" name="Imagen 12">
            <a:extLst>
              <a:ext uri="{FF2B5EF4-FFF2-40B4-BE49-F238E27FC236}">
                <a16:creationId xmlns:a16="http://schemas.microsoft.com/office/drawing/2014/main" id="{C0FED9DD-AB24-F60E-41F0-4DF4663F15EF}"/>
              </a:ext>
            </a:extLst>
          </p:cNvPr>
          <p:cNvPicPr>
            <a:picLocks noChangeAspect="1"/>
          </p:cNvPicPr>
          <p:nvPr/>
        </p:nvPicPr>
        <p:blipFill>
          <a:blip r:embed="rId2"/>
          <a:stretch>
            <a:fillRect/>
          </a:stretch>
        </p:blipFill>
        <p:spPr>
          <a:xfrm>
            <a:off x="7525830" y="1762427"/>
            <a:ext cx="3962953" cy="4248743"/>
          </a:xfrm>
          <a:prstGeom prst="rect">
            <a:avLst/>
          </a:prstGeom>
        </p:spPr>
      </p:pic>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3.  Objeto </a:t>
            </a:r>
            <a:r>
              <a:rPr lang="es-ES" dirty="0" err="1">
                <a:solidFill>
                  <a:schemeClr val="accent3"/>
                </a:solidFill>
              </a:rPr>
              <a:t>export</a:t>
            </a:r>
            <a:endParaRPr lang="es-419" dirty="0"/>
          </a:p>
        </p:txBody>
      </p:sp>
      <p:sp>
        <p:nvSpPr>
          <p:cNvPr id="6" name="Marcador de contenido 4">
            <a:extLst>
              <a:ext uri="{FF2B5EF4-FFF2-40B4-BE49-F238E27FC236}">
                <a16:creationId xmlns:a16="http://schemas.microsoft.com/office/drawing/2014/main" id="{C22FBA97-9CB2-C028-3689-8F758B40436D}"/>
              </a:ext>
            </a:extLst>
          </p:cNvPr>
          <p:cNvSpPr>
            <a:spLocks noGrp="1"/>
          </p:cNvSpPr>
          <p:nvPr>
            <p:ph idx="1"/>
          </p:nvPr>
        </p:nvSpPr>
        <p:spPr>
          <a:xfrm>
            <a:off x="838200" y="1090097"/>
            <a:ext cx="10515600" cy="327573"/>
          </a:xfrm>
        </p:spPr>
        <p:txBody>
          <a:bodyPr>
            <a:normAutofit/>
          </a:bodyPr>
          <a:lstStyle/>
          <a:p>
            <a:pPr marL="0" lvl="1">
              <a:spcBef>
                <a:spcPts val="1000"/>
              </a:spcBef>
            </a:pPr>
            <a:r>
              <a:rPr lang="es-ES" sz="1400" b="1" dirty="0">
                <a:latin typeface="+mj-lt"/>
              </a:rPr>
              <a:t>Caso 3.b Asignar varios objetos locales al objeto </a:t>
            </a:r>
            <a:r>
              <a:rPr lang="es-ES" sz="1400" b="1" dirty="0" err="1">
                <a:latin typeface="+mj-lt"/>
              </a:rPr>
              <a:t>module.exports</a:t>
            </a:r>
            <a:endParaRPr lang="es-419" sz="1400" b="1" dirty="0">
              <a:latin typeface="+mj-lt"/>
            </a:endParaRPr>
          </a:p>
        </p:txBody>
      </p:sp>
      <p:sp>
        <p:nvSpPr>
          <p:cNvPr id="3" name="CuadroTexto 2">
            <a:extLst>
              <a:ext uri="{FF2B5EF4-FFF2-40B4-BE49-F238E27FC236}">
                <a16:creationId xmlns:a16="http://schemas.microsoft.com/office/drawing/2014/main" id="{A123E11D-AFCB-4F03-3EA4-AE35FE549756}"/>
              </a:ext>
            </a:extLst>
          </p:cNvPr>
          <p:cNvSpPr txBox="1"/>
          <p:nvPr/>
        </p:nvSpPr>
        <p:spPr>
          <a:xfrm>
            <a:off x="1264475" y="1439598"/>
            <a:ext cx="6689354" cy="3785652"/>
          </a:xfrm>
          <a:prstGeom prst="rect">
            <a:avLst/>
          </a:prstGeom>
          <a:noFill/>
        </p:spPr>
        <p:txBody>
          <a:bodyPr wrap="square">
            <a:spAutoFit/>
          </a:bodyPr>
          <a:lstStyle/>
          <a:p>
            <a:r>
              <a:rPr lang="es-419" sz="1600" b="0" dirty="0">
                <a:solidFill>
                  <a:srgbClr val="008000"/>
                </a:solidFill>
                <a:effectLst/>
                <a:latin typeface="Consolas" panose="020B0609020204030204" pitchFamily="49" charset="0"/>
              </a:rPr>
              <a:t>// Objetos disponibles en cada módulo</a:t>
            </a:r>
            <a:endParaRPr lang="es-419" sz="1600" b="0" dirty="0">
              <a:solidFill>
                <a:srgbClr val="000000"/>
              </a:solidFill>
              <a:effectLst/>
              <a:latin typeface="Consolas" panose="020B0609020204030204" pitchFamily="49" charset="0"/>
            </a:endParaRPr>
          </a:p>
          <a:p>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require</a:t>
            </a:r>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exports</a:t>
            </a:r>
            <a:r>
              <a:rPr lang="es-419" sz="1600" b="0" dirty="0">
                <a:solidFill>
                  <a:srgbClr val="008000"/>
                </a:solidFill>
                <a:effectLst/>
                <a:latin typeface="Consolas" panose="020B0609020204030204" pitchFamily="49" charset="0"/>
              </a:rPr>
              <a:t>, module, __</a:t>
            </a:r>
            <a:r>
              <a:rPr lang="es-419" sz="1600" b="0" dirty="0" err="1">
                <a:solidFill>
                  <a:srgbClr val="008000"/>
                </a:solidFill>
                <a:effectLst/>
                <a:latin typeface="Consolas" panose="020B0609020204030204" pitchFamily="49" charset="0"/>
              </a:rPr>
              <a:t>dirname</a:t>
            </a:r>
            <a:r>
              <a:rPr lang="es-419" sz="1600" b="0" dirty="0">
                <a:solidFill>
                  <a:srgbClr val="008000"/>
                </a:solidFill>
                <a:effectLst/>
                <a:latin typeface="Consolas" panose="020B0609020204030204" pitchFamily="49" charset="0"/>
              </a:rPr>
              <a:t>, __</a:t>
            </a:r>
            <a:r>
              <a:rPr lang="es-419" sz="1600" b="0" dirty="0" err="1">
                <a:solidFill>
                  <a:srgbClr val="008000"/>
                </a:solidFill>
                <a:effectLst/>
                <a:latin typeface="Consolas" panose="020B0609020204030204" pitchFamily="49" charset="0"/>
              </a:rPr>
              <a:t>filename</a:t>
            </a: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nombres</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'Ana'</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'Juan'</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'Miguel'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'Sofia'</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a:solidFill>
                  <a:srgbClr val="098658"/>
                </a:solidFill>
                <a:effectLst/>
                <a:latin typeface="Consolas" panose="020B0609020204030204" pitchFamily="49" charset="0"/>
              </a:rPr>
              <a:t>98</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75</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80</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100</a:t>
            </a:r>
            <a:r>
              <a:rPr lang="es-419" sz="1600" b="0" dirty="0">
                <a:solidFill>
                  <a:srgbClr val="000000"/>
                </a:solidFill>
                <a:effectLst/>
                <a:latin typeface="Consolas" panose="020B0609020204030204" pitchFamily="49" charset="0"/>
              </a:rPr>
              <a:t>]</a:t>
            </a:r>
          </a:p>
          <a:p>
            <a:r>
              <a:rPr lang="es-419" sz="1600" b="0" dirty="0" err="1">
                <a:solidFill>
                  <a:srgbClr val="267F99"/>
                </a:solidFill>
                <a:effectLst/>
                <a:highlight>
                  <a:srgbClr val="FFFF00"/>
                </a:highlight>
                <a:latin typeface="Consolas" panose="020B0609020204030204" pitchFamily="49" charset="0"/>
              </a:rPr>
              <a:t>exports</a:t>
            </a:r>
            <a:r>
              <a:rPr lang="es-419" sz="1600" b="0" dirty="0" err="1">
                <a:solidFill>
                  <a:srgbClr val="000000"/>
                </a:solidFill>
                <a:effectLst/>
                <a:highlight>
                  <a:srgbClr val="FFFF00"/>
                </a:highlight>
                <a:latin typeface="Consolas" panose="020B0609020204030204" pitchFamily="49" charset="0"/>
              </a:rPr>
              <a:t>.</a:t>
            </a:r>
            <a:r>
              <a:rPr lang="es-419" sz="1600" b="0" dirty="0" err="1">
                <a:solidFill>
                  <a:srgbClr val="001080"/>
                </a:solidFill>
                <a:effectLst/>
                <a:highlight>
                  <a:srgbClr val="FFFF00"/>
                </a:highlight>
                <a:latin typeface="Consolas" panose="020B0609020204030204" pitchFamily="49" charset="0"/>
              </a:rPr>
              <a:t>nombres</a:t>
            </a:r>
            <a:r>
              <a:rPr lang="es-419" sz="1600" b="0" dirty="0">
                <a:solidFill>
                  <a:srgbClr val="000000"/>
                </a:solidFill>
                <a:effectLst/>
                <a:highlight>
                  <a:srgbClr val="FFFF00"/>
                </a:highlight>
                <a:latin typeface="Consolas" panose="020B0609020204030204" pitchFamily="49" charset="0"/>
              </a:rPr>
              <a:t> </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nombres</a:t>
            </a:r>
            <a:endParaRPr lang="es-419" sz="1600" b="0" dirty="0">
              <a:solidFill>
                <a:srgbClr val="000000"/>
              </a:solidFill>
              <a:effectLst/>
              <a:latin typeface="Consolas" panose="020B0609020204030204" pitchFamily="49" charset="0"/>
            </a:endParaRPr>
          </a:p>
          <a:p>
            <a:r>
              <a:rPr lang="es-419" sz="1600" b="0" dirty="0" err="1">
                <a:solidFill>
                  <a:srgbClr val="267F99"/>
                </a:solidFill>
                <a:effectLst/>
                <a:latin typeface="Consolas" panose="020B0609020204030204" pitchFamily="49" charset="0"/>
              </a:rPr>
              <a:t>module</a:t>
            </a:r>
            <a:r>
              <a:rPr lang="es-419" sz="1600" b="0" dirty="0" err="1">
                <a:solidFill>
                  <a:srgbClr val="000000"/>
                </a:solidFill>
                <a:effectLst/>
                <a:latin typeface="Consolas" panose="020B0609020204030204" pitchFamily="49" charset="0"/>
              </a:rPr>
              <a:t>.</a:t>
            </a:r>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err="1">
                <a:solidFill>
                  <a:srgbClr val="001080"/>
                </a:solidFill>
                <a:effectLst/>
                <a:latin typeface="Consolas" panose="020B0609020204030204" pitchFamily="49" charset="0"/>
              </a:rPr>
              <a:t>evaluacion</a:t>
            </a:r>
            <a:endParaRPr lang="es-419" sz="1600" b="0" dirty="0">
              <a:solidFill>
                <a:srgbClr val="000000"/>
              </a:solidFill>
              <a:effectLst/>
              <a:latin typeface="Consolas" panose="020B0609020204030204" pitchFamily="49" charset="0"/>
            </a:endParaRP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267F99"/>
                </a:solidFill>
                <a:effectLst/>
                <a:latin typeface="Consolas" panose="020B0609020204030204" pitchFamily="49" charset="0"/>
              </a:rPr>
              <a:t>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a:t>
            </a:r>
            <a:r>
              <a:rPr lang="es-419" sz="1600" b="0" dirty="0" err="1">
                <a:solidFill>
                  <a:srgbClr val="A31515"/>
                </a:solidFill>
                <a:effectLst/>
                <a:latin typeface="Consolas" panose="020B0609020204030204" pitchFamily="49" charset="0"/>
              </a:rPr>
              <a:t>exports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err="1">
                <a:solidFill>
                  <a:srgbClr val="267F99"/>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endParaRPr lang="es-419" sz="1600" b="0" dirty="0">
              <a:solidFill>
                <a:srgbClr val="000000"/>
              </a:solidFill>
              <a:effectLst/>
              <a:latin typeface="Consolas" panose="020B0609020204030204" pitchFamily="49" charset="0"/>
            </a:endParaRPr>
          </a:p>
        </p:txBody>
      </p:sp>
      <p:sp>
        <p:nvSpPr>
          <p:cNvPr id="8" name="Marcador de contenido 4">
            <a:extLst>
              <a:ext uri="{FF2B5EF4-FFF2-40B4-BE49-F238E27FC236}">
                <a16:creationId xmlns:a16="http://schemas.microsoft.com/office/drawing/2014/main" id="{80D2DF92-0C35-6B71-6870-72201732FE72}"/>
              </a:ext>
            </a:extLst>
          </p:cNvPr>
          <p:cNvSpPr txBox="1">
            <a:spLocks/>
          </p:cNvSpPr>
          <p:nvPr/>
        </p:nvSpPr>
        <p:spPr>
          <a:xfrm>
            <a:off x="838200" y="4354626"/>
            <a:ext cx="4039164" cy="222028"/>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indent="-171450">
              <a:spcBef>
                <a:spcPts val="1000"/>
              </a:spcBef>
              <a:buFont typeface="Arial" panose="020B0604020202020204" pitchFamily="34" charset="0"/>
              <a:buChar char="•"/>
            </a:pPr>
            <a:r>
              <a:rPr lang="es-ES" sz="1400" b="1" dirty="0">
                <a:latin typeface="+mj-lt"/>
              </a:rPr>
              <a:t>Ejecute “</a:t>
            </a:r>
            <a:r>
              <a:rPr lang="es-ES" sz="1400" b="1" dirty="0" err="1">
                <a:solidFill>
                  <a:schemeClr val="accent3"/>
                </a:solidFill>
              </a:rPr>
              <a:t>node</a:t>
            </a:r>
            <a:r>
              <a:rPr lang="es-ES" sz="1400" b="1" dirty="0">
                <a:solidFill>
                  <a:schemeClr val="accent3"/>
                </a:solidFill>
              </a:rPr>
              <a:t> modelo</a:t>
            </a:r>
            <a:r>
              <a:rPr lang="es-ES" sz="1400" b="1" dirty="0">
                <a:latin typeface="+mj-lt"/>
              </a:rPr>
              <a:t>” y Analice la salida del objeto </a:t>
            </a:r>
            <a:r>
              <a:rPr lang="es-ES" sz="1400" dirty="0" err="1">
                <a:solidFill>
                  <a:srgbClr val="267F99"/>
                </a:solidFill>
                <a:latin typeface="Consolas" panose="020B0609020204030204" pitchFamily="49" charset="0"/>
                <a:cs typeface="+mn-cs"/>
              </a:rPr>
              <a:t>exports</a:t>
            </a:r>
            <a:endParaRPr lang="es-419" sz="1400" dirty="0">
              <a:solidFill>
                <a:srgbClr val="267F99"/>
              </a:solidFill>
              <a:latin typeface="Consolas" panose="020B0609020204030204" pitchFamily="49" charset="0"/>
              <a:cs typeface="+mn-cs"/>
            </a:endParaRPr>
          </a:p>
        </p:txBody>
      </p:sp>
      <p:sp>
        <p:nvSpPr>
          <p:cNvPr id="11" name="CuadroTexto 10">
            <a:extLst>
              <a:ext uri="{FF2B5EF4-FFF2-40B4-BE49-F238E27FC236}">
                <a16:creationId xmlns:a16="http://schemas.microsoft.com/office/drawing/2014/main" id="{F34C7C76-5DFC-4C0B-E8BF-E495D3655EAD}"/>
              </a:ext>
            </a:extLst>
          </p:cNvPr>
          <p:cNvSpPr txBox="1"/>
          <p:nvPr/>
        </p:nvSpPr>
        <p:spPr>
          <a:xfrm>
            <a:off x="5797006" y="3412682"/>
            <a:ext cx="1148456" cy="369332"/>
          </a:xfrm>
          <a:prstGeom prst="rect">
            <a:avLst/>
          </a:prstGeom>
          <a:solidFill>
            <a:schemeClr val="accent5">
              <a:lumMod val="20000"/>
              <a:lumOff val="80000"/>
            </a:schemeClr>
          </a:solidFill>
        </p:spPr>
        <p:txBody>
          <a:bodyPr wrap="none" rtlCol="0">
            <a:spAutoFit/>
          </a:bodyPr>
          <a:lstStyle/>
          <a:p>
            <a:r>
              <a:rPr lang="es-ES" dirty="0"/>
              <a:t>Exportado</a:t>
            </a:r>
            <a:endParaRPr lang="es-419" dirty="0"/>
          </a:p>
        </p:txBody>
      </p:sp>
      <p:cxnSp>
        <p:nvCxnSpPr>
          <p:cNvPr id="14" name="Conector recto de flecha 13">
            <a:extLst>
              <a:ext uri="{FF2B5EF4-FFF2-40B4-BE49-F238E27FC236}">
                <a16:creationId xmlns:a16="http://schemas.microsoft.com/office/drawing/2014/main" id="{4869C11D-5710-792F-F595-01AB52525FBE}"/>
              </a:ext>
            </a:extLst>
          </p:cNvPr>
          <p:cNvCxnSpPr>
            <a:cxnSpLocks/>
            <a:stCxn id="11" idx="1"/>
          </p:cNvCxnSpPr>
          <p:nvPr/>
        </p:nvCxnSpPr>
        <p:spPr>
          <a:xfrm flipH="1" flipV="1">
            <a:off x="2672806" y="3228628"/>
            <a:ext cx="3124200" cy="368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19ABD86E-90B0-2F15-1A22-15C17C1FEE01}"/>
              </a:ext>
            </a:extLst>
          </p:cNvPr>
          <p:cNvCxnSpPr>
            <a:cxnSpLocks/>
            <a:stCxn id="11" idx="0"/>
          </p:cNvCxnSpPr>
          <p:nvPr/>
        </p:nvCxnSpPr>
        <p:spPr>
          <a:xfrm flipV="1">
            <a:off x="6371234" y="2870200"/>
            <a:ext cx="1248766" cy="54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1F25016C-1E67-BB2E-9113-F7E451B4CF64}"/>
              </a:ext>
            </a:extLst>
          </p:cNvPr>
          <p:cNvCxnSpPr>
            <a:cxnSpLocks/>
            <a:stCxn id="11" idx="2"/>
          </p:cNvCxnSpPr>
          <p:nvPr/>
        </p:nvCxnSpPr>
        <p:spPr>
          <a:xfrm>
            <a:off x="6371234" y="3782014"/>
            <a:ext cx="1154596" cy="1805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22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22" presetClass="entr" presetSubtype="8"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C17DA378-DA5B-06E2-EB42-C17435BC5E3B}"/>
              </a:ext>
            </a:extLst>
          </p:cNvPr>
          <p:cNvSpPr/>
          <p:nvPr/>
        </p:nvSpPr>
        <p:spPr>
          <a:xfrm>
            <a:off x="4449779" y="1615655"/>
            <a:ext cx="2821410" cy="3912087"/>
          </a:xfrm>
          <a:prstGeom prst="roundRect">
            <a:avLst>
              <a:gd name="adj" fmla="val 4519"/>
            </a:avLst>
          </a:prstGeom>
          <a:solidFill>
            <a:schemeClr val="bg1">
              <a:lumMod val="95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47" name="Flecha: a la derecha 46">
            <a:extLst>
              <a:ext uri="{FF2B5EF4-FFF2-40B4-BE49-F238E27FC236}">
                <a16:creationId xmlns:a16="http://schemas.microsoft.com/office/drawing/2014/main" id="{5C9A51B5-C9D3-B3A0-3081-BF129E71CA3A}"/>
              </a:ext>
            </a:extLst>
          </p:cNvPr>
          <p:cNvSpPr/>
          <p:nvPr/>
        </p:nvSpPr>
        <p:spPr>
          <a:xfrm>
            <a:off x="7020818" y="2961005"/>
            <a:ext cx="1538786" cy="1474113"/>
          </a:xfrm>
          <a:prstGeom prst="rightArrow">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a:p>
        </p:txBody>
      </p:sp>
      <p:pic>
        <p:nvPicPr>
          <p:cNvPr id="52" name="Picture 8" descr="Db Icon">
            <a:extLst>
              <a:ext uri="{FF2B5EF4-FFF2-40B4-BE49-F238E27FC236}">
                <a16:creationId xmlns:a16="http://schemas.microsoft.com/office/drawing/2014/main" id="{84CABB53-E25E-B233-94E5-D3553D5E727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15657" y="2755770"/>
            <a:ext cx="1425639" cy="1726106"/>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esquinas redondeadas 5">
            <a:extLst>
              <a:ext uri="{FF2B5EF4-FFF2-40B4-BE49-F238E27FC236}">
                <a16:creationId xmlns:a16="http://schemas.microsoft.com/office/drawing/2014/main" id="{92C8F566-4711-4E7C-03D5-38ED27E07A43}"/>
              </a:ext>
            </a:extLst>
          </p:cNvPr>
          <p:cNvSpPr/>
          <p:nvPr/>
        </p:nvSpPr>
        <p:spPr>
          <a:xfrm>
            <a:off x="4700151" y="1891184"/>
            <a:ext cx="2320667" cy="3361031"/>
          </a:xfrm>
          <a:prstGeom prst="roundRect">
            <a:avLst>
              <a:gd name="adj" fmla="val 4034"/>
            </a:avLst>
          </a:prstGeom>
          <a:solidFill>
            <a:schemeClr val="accent1">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 name="Título 1">
            <a:extLst>
              <a:ext uri="{FF2B5EF4-FFF2-40B4-BE49-F238E27FC236}">
                <a16:creationId xmlns:a16="http://schemas.microsoft.com/office/drawing/2014/main" id="{D2DE99A7-D89F-A58E-AF4A-F55BAA496069}"/>
              </a:ext>
            </a:extLst>
          </p:cNvPr>
          <p:cNvSpPr>
            <a:spLocks noGrp="1"/>
          </p:cNvSpPr>
          <p:nvPr>
            <p:ph type="title"/>
          </p:nvPr>
        </p:nvSpPr>
        <p:spPr/>
        <p:txBody>
          <a:bodyPr/>
          <a:lstStyle/>
          <a:p>
            <a:r>
              <a:rPr lang="es-ES" dirty="0"/>
              <a:t>Modelo multihilo (</a:t>
            </a:r>
            <a:r>
              <a:rPr lang="es-ES" dirty="0" err="1"/>
              <a:t>multithread</a:t>
            </a:r>
            <a:r>
              <a:rPr lang="es-ES" dirty="0"/>
              <a:t> </a:t>
            </a:r>
            <a:r>
              <a:rPr lang="es-ES" dirty="0" err="1"/>
              <a:t>model</a:t>
            </a:r>
            <a:r>
              <a:rPr lang="es-ES" dirty="0"/>
              <a:t>) o tradicional</a:t>
            </a:r>
            <a:endParaRPr lang="es-419" dirty="0"/>
          </a:p>
        </p:txBody>
      </p:sp>
      <p:grpSp>
        <p:nvGrpSpPr>
          <p:cNvPr id="10" name="Grupo 9">
            <a:extLst>
              <a:ext uri="{FF2B5EF4-FFF2-40B4-BE49-F238E27FC236}">
                <a16:creationId xmlns:a16="http://schemas.microsoft.com/office/drawing/2014/main" id="{C2692A2E-641F-C808-1397-E84A501CEB6F}"/>
              </a:ext>
            </a:extLst>
          </p:cNvPr>
          <p:cNvGrpSpPr/>
          <p:nvPr/>
        </p:nvGrpSpPr>
        <p:grpSpPr>
          <a:xfrm>
            <a:off x="4772721" y="2050840"/>
            <a:ext cx="614797" cy="614797"/>
            <a:chOff x="4700152" y="2050840"/>
            <a:chExt cx="614797" cy="614797"/>
          </a:xfrm>
        </p:grpSpPr>
        <p:sp>
          <p:nvSpPr>
            <p:cNvPr id="9" name="Elipse 8">
              <a:extLst>
                <a:ext uri="{FF2B5EF4-FFF2-40B4-BE49-F238E27FC236}">
                  <a16:creationId xmlns:a16="http://schemas.microsoft.com/office/drawing/2014/main" id="{A847D0A6-4450-3089-2497-B5F583858923}"/>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8" name="Flecha: a la derecha 7">
              <a:extLst>
                <a:ext uri="{FF2B5EF4-FFF2-40B4-BE49-F238E27FC236}">
                  <a16:creationId xmlns:a16="http://schemas.microsoft.com/office/drawing/2014/main" id="{A57FF1B7-D5D8-DCBA-BEF5-B7F8E834F2E6}"/>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1" name="Grupo 10">
            <a:extLst>
              <a:ext uri="{FF2B5EF4-FFF2-40B4-BE49-F238E27FC236}">
                <a16:creationId xmlns:a16="http://schemas.microsoft.com/office/drawing/2014/main" id="{BC8AE5D9-D3DF-4F90-0AF6-B7DF6F77EEA1}"/>
              </a:ext>
            </a:extLst>
          </p:cNvPr>
          <p:cNvGrpSpPr/>
          <p:nvPr/>
        </p:nvGrpSpPr>
        <p:grpSpPr>
          <a:xfrm>
            <a:off x="4772721" y="2847395"/>
            <a:ext cx="614797" cy="614797"/>
            <a:chOff x="4700152" y="2050840"/>
            <a:chExt cx="614797" cy="614797"/>
          </a:xfrm>
        </p:grpSpPr>
        <p:sp>
          <p:nvSpPr>
            <p:cNvPr id="12" name="Elipse 11">
              <a:extLst>
                <a:ext uri="{FF2B5EF4-FFF2-40B4-BE49-F238E27FC236}">
                  <a16:creationId xmlns:a16="http://schemas.microsoft.com/office/drawing/2014/main" id="{49F80DDE-C3C7-5969-77E7-46E8B92D6807}"/>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13" name="Flecha: a la derecha 12">
              <a:extLst>
                <a:ext uri="{FF2B5EF4-FFF2-40B4-BE49-F238E27FC236}">
                  <a16:creationId xmlns:a16="http://schemas.microsoft.com/office/drawing/2014/main" id="{E6776A6E-CEAE-13FF-41EF-149C3D92353F}"/>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4" name="Grupo 13">
            <a:extLst>
              <a:ext uri="{FF2B5EF4-FFF2-40B4-BE49-F238E27FC236}">
                <a16:creationId xmlns:a16="http://schemas.microsoft.com/office/drawing/2014/main" id="{A5DA49AD-E3E4-99B4-B14E-A8B8A9A89F2A}"/>
              </a:ext>
            </a:extLst>
          </p:cNvPr>
          <p:cNvGrpSpPr/>
          <p:nvPr/>
        </p:nvGrpSpPr>
        <p:grpSpPr>
          <a:xfrm>
            <a:off x="5542984" y="3643952"/>
            <a:ext cx="614797" cy="614797"/>
            <a:chOff x="4700152" y="2050840"/>
            <a:chExt cx="614797" cy="614797"/>
          </a:xfrm>
        </p:grpSpPr>
        <p:sp>
          <p:nvSpPr>
            <p:cNvPr id="15" name="Elipse 14">
              <a:extLst>
                <a:ext uri="{FF2B5EF4-FFF2-40B4-BE49-F238E27FC236}">
                  <a16:creationId xmlns:a16="http://schemas.microsoft.com/office/drawing/2014/main" id="{E6FF1C6B-A25F-0E9B-F6EC-38A5BE3BB6F5}"/>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16" name="Flecha: a la derecha 15">
              <a:extLst>
                <a:ext uri="{FF2B5EF4-FFF2-40B4-BE49-F238E27FC236}">
                  <a16:creationId xmlns:a16="http://schemas.microsoft.com/office/drawing/2014/main" id="{A1054774-EFFE-8FF3-498F-000170F68890}"/>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7" name="Grupo 16">
            <a:extLst>
              <a:ext uri="{FF2B5EF4-FFF2-40B4-BE49-F238E27FC236}">
                <a16:creationId xmlns:a16="http://schemas.microsoft.com/office/drawing/2014/main" id="{2D0E87BE-9E36-6468-2A8B-B7BD6F60B3F3}"/>
              </a:ext>
            </a:extLst>
          </p:cNvPr>
          <p:cNvGrpSpPr/>
          <p:nvPr/>
        </p:nvGrpSpPr>
        <p:grpSpPr>
          <a:xfrm>
            <a:off x="6313247" y="4440509"/>
            <a:ext cx="614797" cy="614797"/>
            <a:chOff x="4700152" y="2050840"/>
            <a:chExt cx="614797" cy="614797"/>
          </a:xfrm>
        </p:grpSpPr>
        <p:sp>
          <p:nvSpPr>
            <p:cNvPr id="18" name="Elipse 17">
              <a:extLst>
                <a:ext uri="{FF2B5EF4-FFF2-40B4-BE49-F238E27FC236}">
                  <a16:creationId xmlns:a16="http://schemas.microsoft.com/office/drawing/2014/main" id="{CD112529-2E03-80D4-FA69-6C2C56DA1D81}"/>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19" name="Flecha: a la derecha 18">
              <a:extLst>
                <a:ext uri="{FF2B5EF4-FFF2-40B4-BE49-F238E27FC236}">
                  <a16:creationId xmlns:a16="http://schemas.microsoft.com/office/drawing/2014/main" id="{B1F01B67-4A9D-C07E-6307-347E86104199}"/>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4" name="Grupo 33">
            <a:extLst>
              <a:ext uri="{FF2B5EF4-FFF2-40B4-BE49-F238E27FC236}">
                <a16:creationId xmlns:a16="http://schemas.microsoft.com/office/drawing/2014/main" id="{67BB3DDB-8687-71A4-201D-551217D43D22}"/>
              </a:ext>
            </a:extLst>
          </p:cNvPr>
          <p:cNvGrpSpPr/>
          <p:nvPr/>
        </p:nvGrpSpPr>
        <p:grpSpPr>
          <a:xfrm>
            <a:off x="4772721" y="3643952"/>
            <a:ext cx="614797" cy="614797"/>
            <a:chOff x="4085355" y="3691215"/>
            <a:chExt cx="614797" cy="614797"/>
          </a:xfrm>
        </p:grpSpPr>
        <p:sp>
          <p:nvSpPr>
            <p:cNvPr id="21" name="Elipse 20">
              <a:extLst>
                <a:ext uri="{FF2B5EF4-FFF2-40B4-BE49-F238E27FC236}">
                  <a16:creationId xmlns:a16="http://schemas.microsoft.com/office/drawing/2014/main" id="{CECA4345-0113-6749-0A10-24377CFC03AC}"/>
                </a:ext>
              </a:extLst>
            </p:cNvPr>
            <p:cNvSpPr/>
            <p:nvPr/>
          </p:nvSpPr>
          <p:spPr>
            <a:xfrm>
              <a:off x="4085355" y="3691215"/>
              <a:ext cx="614797" cy="614797"/>
            </a:xfrm>
            <a:prstGeom prst="ellipse">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cxnSp>
          <p:nvCxnSpPr>
            <p:cNvPr id="24" name="Conector recto 23">
              <a:extLst>
                <a:ext uri="{FF2B5EF4-FFF2-40B4-BE49-F238E27FC236}">
                  <a16:creationId xmlns:a16="http://schemas.microsoft.com/office/drawing/2014/main" id="{53DDC29D-09A9-748B-9DB1-4BE8561654AF}"/>
                </a:ext>
              </a:extLst>
            </p:cNvPr>
            <p:cNvCxnSpPr>
              <a:cxnSpLocks/>
              <a:stCxn id="21" idx="0"/>
            </p:cNvCxnSpPr>
            <p:nvPr/>
          </p:nvCxnSpPr>
          <p:spPr>
            <a:xfrm>
              <a:off x="4392754" y="3691215"/>
              <a:ext cx="4084" cy="3240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8B227510-A069-EAF4-D3C9-15153E127FEA}"/>
                </a:ext>
              </a:extLst>
            </p:cNvPr>
            <p:cNvCxnSpPr>
              <a:cxnSpLocks/>
              <a:endCxn id="21" idx="5"/>
            </p:cNvCxnSpPr>
            <p:nvPr/>
          </p:nvCxnSpPr>
          <p:spPr>
            <a:xfrm>
              <a:off x="4392753" y="3998613"/>
              <a:ext cx="217364" cy="217364"/>
            </a:xfrm>
            <a:prstGeom prst="line">
              <a:avLst/>
            </a:prstGeom>
            <a:ln w="38100">
              <a:solidFill>
                <a:schemeClr val="bg1">
                  <a:lumMod val="9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35" name="Grupo 34">
            <a:extLst>
              <a:ext uri="{FF2B5EF4-FFF2-40B4-BE49-F238E27FC236}">
                <a16:creationId xmlns:a16="http://schemas.microsoft.com/office/drawing/2014/main" id="{24762FA4-3A88-BFCF-6B57-583F6EFECAF0}"/>
              </a:ext>
            </a:extLst>
          </p:cNvPr>
          <p:cNvGrpSpPr/>
          <p:nvPr/>
        </p:nvGrpSpPr>
        <p:grpSpPr>
          <a:xfrm>
            <a:off x="4772721" y="4440509"/>
            <a:ext cx="614797" cy="614797"/>
            <a:chOff x="4085355" y="3691215"/>
            <a:chExt cx="614797" cy="614797"/>
          </a:xfrm>
        </p:grpSpPr>
        <p:sp>
          <p:nvSpPr>
            <p:cNvPr id="36" name="Elipse 35">
              <a:extLst>
                <a:ext uri="{FF2B5EF4-FFF2-40B4-BE49-F238E27FC236}">
                  <a16:creationId xmlns:a16="http://schemas.microsoft.com/office/drawing/2014/main" id="{050D631A-686B-41A7-82B2-25FA3AFA6F92}"/>
                </a:ext>
              </a:extLst>
            </p:cNvPr>
            <p:cNvSpPr/>
            <p:nvPr/>
          </p:nvSpPr>
          <p:spPr>
            <a:xfrm>
              <a:off x="4085355" y="3691215"/>
              <a:ext cx="614797" cy="614797"/>
            </a:xfrm>
            <a:prstGeom prst="ellipse">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cxnSp>
          <p:nvCxnSpPr>
            <p:cNvPr id="37" name="Conector recto 36">
              <a:extLst>
                <a:ext uri="{FF2B5EF4-FFF2-40B4-BE49-F238E27FC236}">
                  <a16:creationId xmlns:a16="http://schemas.microsoft.com/office/drawing/2014/main" id="{5795629F-03B0-C30D-ADBA-901EA8443C31}"/>
                </a:ext>
              </a:extLst>
            </p:cNvPr>
            <p:cNvCxnSpPr>
              <a:cxnSpLocks/>
              <a:stCxn id="36" idx="0"/>
            </p:cNvCxnSpPr>
            <p:nvPr/>
          </p:nvCxnSpPr>
          <p:spPr>
            <a:xfrm>
              <a:off x="4392754" y="3691215"/>
              <a:ext cx="4084" cy="3240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6868FED5-3965-93A3-B83F-56513256778A}"/>
                </a:ext>
              </a:extLst>
            </p:cNvPr>
            <p:cNvCxnSpPr>
              <a:cxnSpLocks/>
              <a:endCxn id="36" idx="5"/>
            </p:cNvCxnSpPr>
            <p:nvPr/>
          </p:nvCxnSpPr>
          <p:spPr>
            <a:xfrm>
              <a:off x="4392753" y="3998613"/>
              <a:ext cx="217364" cy="217364"/>
            </a:xfrm>
            <a:prstGeom prst="line">
              <a:avLst/>
            </a:prstGeom>
            <a:ln w="38100">
              <a:solidFill>
                <a:schemeClr val="bg1">
                  <a:lumMod val="9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39" name="Grupo 38">
            <a:extLst>
              <a:ext uri="{FF2B5EF4-FFF2-40B4-BE49-F238E27FC236}">
                <a16:creationId xmlns:a16="http://schemas.microsoft.com/office/drawing/2014/main" id="{1F36DF79-9FF7-15DD-AB88-8E01FE56CD9F}"/>
              </a:ext>
            </a:extLst>
          </p:cNvPr>
          <p:cNvGrpSpPr/>
          <p:nvPr/>
        </p:nvGrpSpPr>
        <p:grpSpPr>
          <a:xfrm>
            <a:off x="5542984" y="4440509"/>
            <a:ext cx="614797" cy="614797"/>
            <a:chOff x="4085355" y="3691215"/>
            <a:chExt cx="614797" cy="614797"/>
          </a:xfrm>
        </p:grpSpPr>
        <p:sp>
          <p:nvSpPr>
            <p:cNvPr id="40" name="Elipse 39">
              <a:extLst>
                <a:ext uri="{FF2B5EF4-FFF2-40B4-BE49-F238E27FC236}">
                  <a16:creationId xmlns:a16="http://schemas.microsoft.com/office/drawing/2014/main" id="{1A98A598-0C14-FEA0-AF4B-D6B4D956E85C}"/>
                </a:ext>
              </a:extLst>
            </p:cNvPr>
            <p:cNvSpPr/>
            <p:nvPr/>
          </p:nvSpPr>
          <p:spPr>
            <a:xfrm>
              <a:off x="4085355" y="3691215"/>
              <a:ext cx="614797" cy="614797"/>
            </a:xfrm>
            <a:prstGeom prst="ellipse">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cxnSp>
          <p:nvCxnSpPr>
            <p:cNvPr id="41" name="Conector recto 40">
              <a:extLst>
                <a:ext uri="{FF2B5EF4-FFF2-40B4-BE49-F238E27FC236}">
                  <a16:creationId xmlns:a16="http://schemas.microsoft.com/office/drawing/2014/main" id="{D9D43A61-1899-43D7-119A-41C3C1F8C4A9}"/>
                </a:ext>
              </a:extLst>
            </p:cNvPr>
            <p:cNvCxnSpPr>
              <a:cxnSpLocks/>
              <a:stCxn id="40" idx="0"/>
            </p:cNvCxnSpPr>
            <p:nvPr/>
          </p:nvCxnSpPr>
          <p:spPr>
            <a:xfrm>
              <a:off x="4392754" y="3691215"/>
              <a:ext cx="4084" cy="3240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A2EC2B7D-15FC-6AD0-5D8B-CE42E1CFDF7B}"/>
                </a:ext>
              </a:extLst>
            </p:cNvPr>
            <p:cNvCxnSpPr>
              <a:cxnSpLocks/>
              <a:endCxn id="40" idx="5"/>
            </p:cNvCxnSpPr>
            <p:nvPr/>
          </p:nvCxnSpPr>
          <p:spPr>
            <a:xfrm>
              <a:off x="4392753" y="3998613"/>
              <a:ext cx="217364" cy="217364"/>
            </a:xfrm>
            <a:prstGeom prst="line">
              <a:avLst/>
            </a:prstGeom>
            <a:ln w="38100">
              <a:solidFill>
                <a:schemeClr val="bg1">
                  <a:lumMod val="9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43" name="Grupo 42">
            <a:extLst>
              <a:ext uri="{FF2B5EF4-FFF2-40B4-BE49-F238E27FC236}">
                <a16:creationId xmlns:a16="http://schemas.microsoft.com/office/drawing/2014/main" id="{59D80432-C436-C056-827E-B099A123CB63}"/>
              </a:ext>
            </a:extLst>
          </p:cNvPr>
          <p:cNvGrpSpPr/>
          <p:nvPr/>
        </p:nvGrpSpPr>
        <p:grpSpPr>
          <a:xfrm>
            <a:off x="6625383" y="5950324"/>
            <a:ext cx="614797" cy="614797"/>
            <a:chOff x="4085355" y="3691215"/>
            <a:chExt cx="614797" cy="614797"/>
          </a:xfrm>
        </p:grpSpPr>
        <p:sp>
          <p:nvSpPr>
            <p:cNvPr id="44" name="Elipse 43">
              <a:extLst>
                <a:ext uri="{FF2B5EF4-FFF2-40B4-BE49-F238E27FC236}">
                  <a16:creationId xmlns:a16="http://schemas.microsoft.com/office/drawing/2014/main" id="{659F0DAF-DE39-D8F6-2420-E2FF52C15A57}"/>
                </a:ext>
              </a:extLst>
            </p:cNvPr>
            <p:cNvSpPr/>
            <p:nvPr/>
          </p:nvSpPr>
          <p:spPr>
            <a:xfrm>
              <a:off x="4085355" y="3691215"/>
              <a:ext cx="614797" cy="614797"/>
            </a:xfrm>
            <a:prstGeom prst="ellipse">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cxnSp>
          <p:nvCxnSpPr>
            <p:cNvPr id="45" name="Conector recto 44">
              <a:extLst>
                <a:ext uri="{FF2B5EF4-FFF2-40B4-BE49-F238E27FC236}">
                  <a16:creationId xmlns:a16="http://schemas.microsoft.com/office/drawing/2014/main" id="{AFF33125-D91D-C772-727F-B05678BD9FD1}"/>
                </a:ext>
              </a:extLst>
            </p:cNvPr>
            <p:cNvCxnSpPr>
              <a:cxnSpLocks/>
              <a:stCxn id="44" idx="0"/>
            </p:cNvCxnSpPr>
            <p:nvPr/>
          </p:nvCxnSpPr>
          <p:spPr>
            <a:xfrm>
              <a:off x="4392754" y="3691215"/>
              <a:ext cx="4084" cy="3240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B7916D43-7D1F-47C9-CB0F-88066F83D621}"/>
                </a:ext>
              </a:extLst>
            </p:cNvPr>
            <p:cNvCxnSpPr>
              <a:cxnSpLocks/>
              <a:endCxn id="44" idx="5"/>
            </p:cNvCxnSpPr>
            <p:nvPr/>
          </p:nvCxnSpPr>
          <p:spPr>
            <a:xfrm>
              <a:off x="4392753" y="3998613"/>
              <a:ext cx="217364" cy="217364"/>
            </a:xfrm>
            <a:prstGeom prst="line">
              <a:avLst/>
            </a:prstGeom>
            <a:ln w="38100">
              <a:solidFill>
                <a:schemeClr val="bg1">
                  <a:lumMod val="95000"/>
                </a:schemeClr>
              </a:solidFill>
              <a:headEnd type="none"/>
            </a:ln>
          </p:spPr>
          <p:style>
            <a:lnRef idx="1">
              <a:schemeClr val="accent1"/>
            </a:lnRef>
            <a:fillRef idx="0">
              <a:schemeClr val="accent1"/>
            </a:fillRef>
            <a:effectRef idx="0">
              <a:schemeClr val="accent1"/>
            </a:effectRef>
            <a:fontRef idx="minor">
              <a:schemeClr val="tx1"/>
            </a:fontRef>
          </p:style>
        </p:cxnSp>
      </p:grpSp>
      <p:pic>
        <p:nvPicPr>
          <p:cNvPr id="55" name="Imagen 54">
            <a:extLst>
              <a:ext uri="{FF2B5EF4-FFF2-40B4-BE49-F238E27FC236}">
                <a16:creationId xmlns:a16="http://schemas.microsoft.com/office/drawing/2014/main" id="{114FB76E-496A-E34C-9601-658A966FFADE}"/>
              </a:ext>
            </a:extLst>
          </p:cNvPr>
          <p:cNvPicPr>
            <a:picLocks noChangeAspect="1"/>
          </p:cNvPicPr>
          <p:nvPr/>
        </p:nvPicPr>
        <p:blipFill>
          <a:blip r:embed="rId4"/>
          <a:stretch>
            <a:fillRect/>
          </a:stretch>
        </p:blipFill>
        <p:spPr>
          <a:xfrm>
            <a:off x="1449248" y="2050838"/>
            <a:ext cx="791612" cy="614797"/>
          </a:xfrm>
          <a:prstGeom prst="rect">
            <a:avLst/>
          </a:prstGeom>
        </p:spPr>
      </p:pic>
      <p:pic>
        <p:nvPicPr>
          <p:cNvPr id="56" name="Imagen 55">
            <a:extLst>
              <a:ext uri="{FF2B5EF4-FFF2-40B4-BE49-F238E27FC236}">
                <a16:creationId xmlns:a16="http://schemas.microsoft.com/office/drawing/2014/main" id="{3BA4FC32-AA0D-6D95-7F37-AA9D2ABF2306}"/>
              </a:ext>
            </a:extLst>
          </p:cNvPr>
          <p:cNvPicPr>
            <a:picLocks noChangeAspect="1"/>
          </p:cNvPicPr>
          <p:nvPr/>
        </p:nvPicPr>
        <p:blipFill>
          <a:blip r:embed="rId4"/>
          <a:stretch>
            <a:fillRect/>
          </a:stretch>
        </p:blipFill>
        <p:spPr>
          <a:xfrm>
            <a:off x="1449248" y="2847395"/>
            <a:ext cx="791612" cy="614797"/>
          </a:xfrm>
          <a:prstGeom prst="rect">
            <a:avLst/>
          </a:prstGeom>
        </p:spPr>
      </p:pic>
      <p:pic>
        <p:nvPicPr>
          <p:cNvPr id="57" name="Imagen 56">
            <a:extLst>
              <a:ext uri="{FF2B5EF4-FFF2-40B4-BE49-F238E27FC236}">
                <a16:creationId xmlns:a16="http://schemas.microsoft.com/office/drawing/2014/main" id="{D21DB5D1-7ADD-6F02-9BB9-698EC992E5CF}"/>
              </a:ext>
            </a:extLst>
          </p:cNvPr>
          <p:cNvPicPr>
            <a:picLocks noChangeAspect="1"/>
          </p:cNvPicPr>
          <p:nvPr/>
        </p:nvPicPr>
        <p:blipFill>
          <a:blip r:embed="rId4"/>
          <a:stretch>
            <a:fillRect/>
          </a:stretch>
        </p:blipFill>
        <p:spPr>
          <a:xfrm>
            <a:off x="1424930" y="3643952"/>
            <a:ext cx="791612" cy="614797"/>
          </a:xfrm>
          <a:prstGeom prst="rect">
            <a:avLst/>
          </a:prstGeom>
        </p:spPr>
      </p:pic>
      <p:pic>
        <p:nvPicPr>
          <p:cNvPr id="58" name="Imagen 57">
            <a:extLst>
              <a:ext uri="{FF2B5EF4-FFF2-40B4-BE49-F238E27FC236}">
                <a16:creationId xmlns:a16="http://schemas.microsoft.com/office/drawing/2014/main" id="{A7D725FF-73A1-CBD6-94D9-C803CD12B0B6}"/>
              </a:ext>
            </a:extLst>
          </p:cNvPr>
          <p:cNvPicPr>
            <a:picLocks noChangeAspect="1"/>
          </p:cNvPicPr>
          <p:nvPr/>
        </p:nvPicPr>
        <p:blipFill>
          <a:blip r:embed="rId4"/>
          <a:stretch>
            <a:fillRect/>
          </a:stretch>
        </p:blipFill>
        <p:spPr>
          <a:xfrm>
            <a:off x="1430819" y="4440509"/>
            <a:ext cx="791612" cy="614797"/>
          </a:xfrm>
          <a:prstGeom prst="rect">
            <a:avLst/>
          </a:prstGeom>
        </p:spPr>
      </p:pic>
      <p:grpSp>
        <p:nvGrpSpPr>
          <p:cNvPr id="59" name="Grupo 58">
            <a:extLst>
              <a:ext uri="{FF2B5EF4-FFF2-40B4-BE49-F238E27FC236}">
                <a16:creationId xmlns:a16="http://schemas.microsoft.com/office/drawing/2014/main" id="{6732E4BA-593C-A842-47C8-AC8CF5A37C63}"/>
              </a:ext>
            </a:extLst>
          </p:cNvPr>
          <p:cNvGrpSpPr/>
          <p:nvPr/>
        </p:nvGrpSpPr>
        <p:grpSpPr>
          <a:xfrm>
            <a:off x="3928779" y="5964866"/>
            <a:ext cx="614797" cy="614797"/>
            <a:chOff x="4700152" y="2050840"/>
            <a:chExt cx="614797" cy="614797"/>
          </a:xfrm>
        </p:grpSpPr>
        <p:sp>
          <p:nvSpPr>
            <p:cNvPr id="60" name="Elipse 59">
              <a:extLst>
                <a:ext uri="{FF2B5EF4-FFF2-40B4-BE49-F238E27FC236}">
                  <a16:creationId xmlns:a16="http://schemas.microsoft.com/office/drawing/2014/main" id="{BDD08DE8-C77A-9E48-D959-CA9404324720}"/>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61" name="Flecha: a la derecha 60">
              <a:extLst>
                <a:ext uri="{FF2B5EF4-FFF2-40B4-BE49-F238E27FC236}">
                  <a16:creationId xmlns:a16="http://schemas.microsoft.com/office/drawing/2014/main" id="{D3821993-078E-B633-0B61-6F794B2E84A1}"/>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62" name="Grupo 61">
            <a:extLst>
              <a:ext uri="{FF2B5EF4-FFF2-40B4-BE49-F238E27FC236}">
                <a16:creationId xmlns:a16="http://schemas.microsoft.com/office/drawing/2014/main" id="{46363F70-9F6B-179B-5DE5-AF2C064A3209}"/>
              </a:ext>
            </a:extLst>
          </p:cNvPr>
          <p:cNvGrpSpPr/>
          <p:nvPr/>
        </p:nvGrpSpPr>
        <p:grpSpPr>
          <a:xfrm>
            <a:off x="6656325" y="5964866"/>
            <a:ext cx="614797" cy="614797"/>
            <a:chOff x="4085355" y="3691215"/>
            <a:chExt cx="614797" cy="614797"/>
          </a:xfrm>
        </p:grpSpPr>
        <p:sp>
          <p:nvSpPr>
            <p:cNvPr id="63" name="Elipse 62">
              <a:extLst>
                <a:ext uri="{FF2B5EF4-FFF2-40B4-BE49-F238E27FC236}">
                  <a16:creationId xmlns:a16="http://schemas.microsoft.com/office/drawing/2014/main" id="{BA0D4357-7379-B3E2-7086-5C54D1F6B664}"/>
                </a:ext>
              </a:extLst>
            </p:cNvPr>
            <p:cNvSpPr/>
            <p:nvPr/>
          </p:nvSpPr>
          <p:spPr>
            <a:xfrm>
              <a:off x="4085355" y="3691215"/>
              <a:ext cx="614797" cy="614797"/>
            </a:xfrm>
            <a:prstGeom prst="ellipse">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cxnSp>
          <p:nvCxnSpPr>
            <p:cNvPr id="64" name="Conector recto 63">
              <a:extLst>
                <a:ext uri="{FF2B5EF4-FFF2-40B4-BE49-F238E27FC236}">
                  <a16:creationId xmlns:a16="http://schemas.microsoft.com/office/drawing/2014/main" id="{63F39F4D-474C-31C1-6A3F-3E394C16FE51}"/>
                </a:ext>
              </a:extLst>
            </p:cNvPr>
            <p:cNvCxnSpPr>
              <a:cxnSpLocks/>
              <a:stCxn id="63" idx="0"/>
            </p:cNvCxnSpPr>
            <p:nvPr/>
          </p:nvCxnSpPr>
          <p:spPr>
            <a:xfrm>
              <a:off x="4392754" y="3691215"/>
              <a:ext cx="4084" cy="3240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CF698FB7-6BEE-D669-8CE8-71CFDC692BF2}"/>
                </a:ext>
              </a:extLst>
            </p:cNvPr>
            <p:cNvCxnSpPr>
              <a:cxnSpLocks/>
              <a:endCxn id="63" idx="5"/>
            </p:cNvCxnSpPr>
            <p:nvPr/>
          </p:nvCxnSpPr>
          <p:spPr>
            <a:xfrm>
              <a:off x="4392753" y="3998613"/>
              <a:ext cx="217364" cy="217364"/>
            </a:xfrm>
            <a:prstGeom prst="line">
              <a:avLst/>
            </a:prstGeom>
            <a:ln w="38100">
              <a:solidFill>
                <a:schemeClr val="bg1">
                  <a:lumMod val="95000"/>
                </a:schemeClr>
              </a:solidFill>
              <a:headEnd type="none"/>
            </a:ln>
          </p:spPr>
          <p:style>
            <a:lnRef idx="1">
              <a:schemeClr val="accent1"/>
            </a:lnRef>
            <a:fillRef idx="0">
              <a:schemeClr val="accent1"/>
            </a:fillRef>
            <a:effectRef idx="0">
              <a:schemeClr val="accent1"/>
            </a:effectRef>
            <a:fontRef idx="minor">
              <a:schemeClr val="tx1"/>
            </a:fontRef>
          </p:style>
        </p:cxnSp>
      </p:grpSp>
      <p:sp>
        <p:nvSpPr>
          <p:cNvPr id="66" name="CuadroTexto 65">
            <a:extLst>
              <a:ext uri="{FF2B5EF4-FFF2-40B4-BE49-F238E27FC236}">
                <a16:creationId xmlns:a16="http://schemas.microsoft.com/office/drawing/2014/main" id="{336238A7-43E3-4347-929A-20F632D9FA7E}"/>
              </a:ext>
            </a:extLst>
          </p:cNvPr>
          <p:cNvSpPr txBox="1"/>
          <p:nvPr/>
        </p:nvSpPr>
        <p:spPr>
          <a:xfrm>
            <a:off x="2715283" y="1995771"/>
            <a:ext cx="944297" cy="369332"/>
          </a:xfrm>
          <a:prstGeom prst="rect">
            <a:avLst/>
          </a:prstGeom>
          <a:noFill/>
        </p:spPr>
        <p:txBody>
          <a:bodyPr wrap="none" rtlCol="0">
            <a:spAutoFit/>
          </a:bodyPr>
          <a:lstStyle/>
          <a:p>
            <a:r>
              <a:rPr lang="es-ES" dirty="0" err="1"/>
              <a:t>Request</a:t>
            </a:r>
            <a:endParaRPr lang="es-419" dirty="0"/>
          </a:p>
        </p:txBody>
      </p:sp>
      <p:sp>
        <p:nvSpPr>
          <p:cNvPr id="67" name="CuadroTexto 66">
            <a:extLst>
              <a:ext uri="{FF2B5EF4-FFF2-40B4-BE49-F238E27FC236}">
                <a16:creationId xmlns:a16="http://schemas.microsoft.com/office/drawing/2014/main" id="{09883559-3D84-0F62-0C5B-57EAB839D255}"/>
              </a:ext>
            </a:extLst>
          </p:cNvPr>
          <p:cNvSpPr txBox="1"/>
          <p:nvPr/>
        </p:nvSpPr>
        <p:spPr>
          <a:xfrm>
            <a:off x="2715283" y="2786011"/>
            <a:ext cx="944297" cy="369332"/>
          </a:xfrm>
          <a:prstGeom prst="rect">
            <a:avLst/>
          </a:prstGeom>
          <a:noFill/>
        </p:spPr>
        <p:txBody>
          <a:bodyPr wrap="none" rtlCol="0">
            <a:spAutoFit/>
          </a:bodyPr>
          <a:lstStyle/>
          <a:p>
            <a:r>
              <a:rPr lang="es-ES" dirty="0" err="1"/>
              <a:t>Request</a:t>
            </a:r>
            <a:endParaRPr lang="es-419" dirty="0"/>
          </a:p>
        </p:txBody>
      </p:sp>
      <p:sp>
        <p:nvSpPr>
          <p:cNvPr id="68" name="CuadroTexto 67">
            <a:extLst>
              <a:ext uri="{FF2B5EF4-FFF2-40B4-BE49-F238E27FC236}">
                <a16:creationId xmlns:a16="http://schemas.microsoft.com/office/drawing/2014/main" id="{5DE8EFAD-3963-1DF9-E49F-32406505D2F5}"/>
              </a:ext>
            </a:extLst>
          </p:cNvPr>
          <p:cNvSpPr txBox="1"/>
          <p:nvPr/>
        </p:nvSpPr>
        <p:spPr>
          <a:xfrm>
            <a:off x="2715283" y="3576251"/>
            <a:ext cx="944297" cy="369332"/>
          </a:xfrm>
          <a:prstGeom prst="rect">
            <a:avLst/>
          </a:prstGeom>
          <a:noFill/>
        </p:spPr>
        <p:txBody>
          <a:bodyPr wrap="none" rtlCol="0">
            <a:spAutoFit/>
          </a:bodyPr>
          <a:lstStyle/>
          <a:p>
            <a:r>
              <a:rPr lang="es-ES" dirty="0" err="1"/>
              <a:t>Request</a:t>
            </a:r>
            <a:endParaRPr lang="es-419" dirty="0"/>
          </a:p>
        </p:txBody>
      </p:sp>
      <p:sp>
        <p:nvSpPr>
          <p:cNvPr id="69" name="CuadroTexto 68">
            <a:extLst>
              <a:ext uri="{FF2B5EF4-FFF2-40B4-BE49-F238E27FC236}">
                <a16:creationId xmlns:a16="http://schemas.microsoft.com/office/drawing/2014/main" id="{F57DA03D-5A3F-AA9E-A023-EC958BA2D877}"/>
              </a:ext>
            </a:extLst>
          </p:cNvPr>
          <p:cNvSpPr txBox="1"/>
          <p:nvPr/>
        </p:nvSpPr>
        <p:spPr>
          <a:xfrm>
            <a:off x="2734425" y="4301980"/>
            <a:ext cx="944297" cy="369332"/>
          </a:xfrm>
          <a:prstGeom prst="rect">
            <a:avLst/>
          </a:prstGeom>
          <a:noFill/>
        </p:spPr>
        <p:txBody>
          <a:bodyPr wrap="none" rtlCol="0">
            <a:spAutoFit/>
          </a:bodyPr>
          <a:lstStyle/>
          <a:p>
            <a:r>
              <a:rPr lang="es-ES" dirty="0" err="1"/>
              <a:t>Request</a:t>
            </a:r>
            <a:endParaRPr lang="es-419" dirty="0"/>
          </a:p>
        </p:txBody>
      </p:sp>
      <p:cxnSp>
        <p:nvCxnSpPr>
          <p:cNvPr id="71" name="Conector recto de flecha 70">
            <a:extLst>
              <a:ext uri="{FF2B5EF4-FFF2-40B4-BE49-F238E27FC236}">
                <a16:creationId xmlns:a16="http://schemas.microsoft.com/office/drawing/2014/main" id="{BB52CFE4-1C77-F948-E687-8A31DB1B3036}"/>
              </a:ext>
            </a:extLst>
          </p:cNvPr>
          <p:cNvCxnSpPr>
            <a:cxnSpLocks/>
          </p:cNvCxnSpPr>
          <p:nvPr/>
        </p:nvCxnSpPr>
        <p:spPr>
          <a:xfrm>
            <a:off x="2250704" y="2358237"/>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8D628985-6C3A-758E-B43D-8E125A565A09}"/>
              </a:ext>
            </a:extLst>
          </p:cNvPr>
          <p:cNvCxnSpPr>
            <a:cxnSpLocks/>
          </p:cNvCxnSpPr>
          <p:nvPr/>
        </p:nvCxnSpPr>
        <p:spPr>
          <a:xfrm>
            <a:off x="2250704" y="3147022"/>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D1245C4F-35F2-CB8F-A033-F9F92F5E6921}"/>
              </a:ext>
            </a:extLst>
          </p:cNvPr>
          <p:cNvCxnSpPr>
            <a:cxnSpLocks/>
          </p:cNvCxnSpPr>
          <p:nvPr/>
        </p:nvCxnSpPr>
        <p:spPr>
          <a:xfrm>
            <a:off x="2250704" y="3909557"/>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CuadroTexto 74">
            <a:extLst>
              <a:ext uri="{FF2B5EF4-FFF2-40B4-BE49-F238E27FC236}">
                <a16:creationId xmlns:a16="http://schemas.microsoft.com/office/drawing/2014/main" id="{BB027C68-12F4-A17E-B829-B13F5CA02FE9}"/>
              </a:ext>
            </a:extLst>
          </p:cNvPr>
          <p:cNvSpPr txBox="1"/>
          <p:nvPr/>
        </p:nvSpPr>
        <p:spPr>
          <a:xfrm>
            <a:off x="4814327" y="1186638"/>
            <a:ext cx="2328458" cy="369332"/>
          </a:xfrm>
          <a:prstGeom prst="rect">
            <a:avLst/>
          </a:prstGeom>
          <a:noFill/>
        </p:spPr>
        <p:txBody>
          <a:bodyPr wrap="none" rtlCol="0">
            <a:spAutoFit/>
          </a:bodyPr>
          <a:lstStyle/>
          <a:p>
            <a:r>
              <a:rPr lang="es-ES" b="1" dirty="0"/>
              <a:t>Multi </a:t>
            </a:r>
            <a:r>
              <a:rPr lang="es-ES" b="1" dirty="0" err="1"/>
              <a:t>Threaded</a:t>
            </a:r>
            <a:r>
              <a:rPr lang="es-ES" b="1" dirty="0"/>
              <a:t> Server</a:t>
            </a:r>
            <a:endParaRPr lang="es-419" b="1" dirty="0"/>
          </a:p>
        </p:txBody>
      </p:sp>
      <p:sp>
        <p:nvSpPr>
          <p:cNvPr id="76" name="CuadroTexto 75">
            <a:extLst>
              <a:ext uri="{FF2B5EF4-FFF2-40B4-BE49-F238E27FC236}">
                <a16:creationId xmlns:a16="http://schemas.microsoft.com/office/drawing/2014/main" id="{A5FF7082-ADEC-0605-61E9-D5FF99FF8A60}"/>
              </a:ext>
            </a:extLst>
          </p:cNvPr>
          <p:cNvSpPr txBox="1"/>
          <p:nvPr/>
        </p:nvSpPr>
        <p:spPr>
          <a:xfrm>
            <a:off x="4529237" y="6011614"/>
            <a:ext cx="1800173" cy="369332"/>
          </a:xfrm>
          <a:prstGeom prst="rect">
            <a:avLst/>
          </a:prstGeom>
          <a:noFill/>
        </p:spPr>
        <p:txBody>
          <a:bodyPr wrap="none" rtlCol="0">
            <a:spAutoFit/>
          </a:bodyPr>
          <a:lstStyle/>
          <a:p>
            <a:r>
              <a:rPr lang="es-ES" dirty="0" err="1"/>
              <a:t>Thread</a:t>
            </a:r>
            <a:r>
              <a:rPr lang="es-ES" dirty="0"/>
              <a:t> </a:t>
            </a:r>
            <a:r>
              <a:rPr lang="es-ES" dirty="0" err="1"/>
              <a:t>Procesing</a:t>
            </a:r>
            <a:endParaRPr lang="es-419" dirty="0"/>
          </a:p>
        </p:txBody>
      </p:sp>
      <p:sp>
        <p:nvSpPr>
          <p:cNvPr id="77" name="CuadroTexto 76">
            <a:extLst>
              <a:ext uri="{FF2B5EF4-FFF2-40B4-BE49-F238E27FC236}">
                <a16:creationId xmlns:a16="http://schemas.microsoft.com/office/drawing/2014/main" id="{D0840A69-DE63-C175-C53A-57C37978168E}"/>
              </a:ext>
            </a:extLst>
          </p:cNvPr>
          <p:cNvSpPr txBox="1"/>
          <p:nvPr/>
        </p:nvSpPr>
        <p:spPr>
          <a:xfrm>
            <a:off x="7271189" y="6001751"/>
            <a:ext cx="1617943" cy="369332"/>
          </a:xfrm>
          <a:prstGeom prst="rect">
            <a:avLst/>
          </a:prstGeom>
          <a:noFill/>
        </p:spPr>
        <p:txBody>
          <a:bodyPr wrap="none" rtlCol="0">
            <a:spAutoFit/>
          </a:bodyPr>
          <a:lstStyle/>
          <a:p>
            <a:r>
              <a:rPr lang="es-ES" dirty="0" err="1"/>
              <a:t>Thread</a:t>
            </a:r>
            <a:r>
              <a:rPr lang="es-ES" dirty="0"/>
              <a:t> </a:t>
            </a:r>
            <a:r>
              <a:rPr lang="es-ES" dirty="0" err="1"/>
              <a:t>Waiting</a:t>
            </a:r>
            <a:endParaRPr lang="es-419" dirty="0"/>
          </a:p>
        </p:txBody>
      </p:sp>
      <p:sp>
        <p:nvSpPr>
          <p:cNvPr id="78" name="CuadroTexto 77">
            <a:extLst>
              <a:ext uri="{FF2B5EF4-FFF2-40B4-BE49-F238E27FC236}">
                <a16:creationId xmlns:a16="http://schemas.microsoft.com/office/drawing/2014/main" id="{B818108A-F1B4-FBB7-CB02-6FB33B977EC9}"/>
              </a:ext>
            </a:extLst>
          </p:cNvPr>
          <p:cNvSpPr txBox="1"/>
          <p:nvPr/>
        </p:nvSpPr>
        <p:spPr>
          <a:xfrm>
            <a:off x="7145302" y="3533503"/>
            <a:ext cx="1258678" cy="369332"/>
          </a:xfrm>
          <a:prstGeom prst="rect">
            <a:avLst/>
          </a:prstGeom>
          <a:noFill/>
        </p:spPr>
        <p:txBody>
          <a:bodyPr wrap="none" rtlCol="0">
            <a:spAutoFit/>
          </a:bodyPr>
          <a:lstStyle/>
          <a:p>
            <a:r>
              <a:rPr lang="es-ES" b="1" dirty="0" err="1">
                <a:solidFill>
                  <a:schemeClr val="accent5">
                    <a:lumMod val="20000"/>
                    <a:lumOff val="80000"/>
                  </a:schemeClr>
                </a:solidFill>
              </a:rPr>
              <a:t>Blocking</a:t>
            </a:r>
            <a:r>
              <a:rPr lang="es-ES" b="1" dirty="0">
                <a:solidFill>
                  <a:schemeClr val="accent5">
                    <a:lumMod val="20000"/>
                    <a:lumOff val="80000"/>
                  </a:schemeClr>
                </a:solidFill>
              </a:rPr>
              <a:t> IO</a:t>
            </a:r>
            <a:endParaRPr lang="es-419" b="1" dirty="0">
              <a:solidFill>
                <a:schemeClr val="accent5">
                  <a:lumMod val="20000"/>
                  <a:lumOff val="80000"/>
                </a:schemeClr>
              </a:solidFill>
            </a:endParaRPr>
          </a:p>
        </p:txBody>
      </p:sp>
      <p:grpSp>
        <p:nvGrpSpPr>
          <p:cNvPr id="88" name="Grupo 87">
            <a:extLst>
              <a:ext uri="{FF2B5EF4-FFF2-40B4-BE49-F238E27FC236}">
                <a16:creationId xmlns:a16="http://schemas.microsoft.com/office/drawing/2014/main" id="{8D3B4EFB-30CE-24D0-8D41-C4AFF1EB3EAF}"/>
              </a:ext>
            </a:extLst>
          </p:cNvPr>
          <p:cNvGrpSpPr/>
          <p:nvPr/>
        </p:nvGrpSpPr>
        <p:grpSpPr>
          <a:xfrm>
            <a:off x="2250704" y="4671312"/>
            <a:ext cx="2216840" cy="427680"/>
            <a:chOff x="2250704" y="4671312"/>
            <a:chExt cx="2216840" cy="427680"/>
          </a:xfrm>
        </p:grpSpPr>
        <p:cxnSp>
          <p:nvCxnSpPr>
            <p:cNvPr id="74" name="Conector recto de flecha 73">
              <a:extLst>
                <a:ext uri="{FF2B5EF4-FFF2-40B4-BE49-F238E27FC236}">
                  <a16:creationId xmlns:a16="http://schemas.microsoft.com/office/drawing/2014/main" id="{D269C4A1-0335-B85E-9C7C-05BEA03BAB99}"/>
                </a:ext>
              </a:extLst>
            </p:cNvPr>
            <p:cNvCxnSpPr>
              <a:cxnSpLocks/>
            </p:cNvCxnSpPr>
            <p:nvPr/>
          </p:nvCxnSpPr>
          <p:spPr>
            <a:xfrm>
              <a:off x="2250704" y="4672092"/>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7EB127AF-1C93-30E7-8CF9-485F0E7994A8}"/>
                </a:ext>
              </a:extLst>
            </p:cNvPr>
            <p:cNvCxnSpPr>
              <a:cxnSpLocks/>
            </p:cNvCxnSpPr>
            <p:nvPr/>
          </p:nvCxnSpPr>
          <p:spPr>
            <a:xfrm rot="16200000" flipH="1">
              <a:off x="3644456" y="4275904"/>
              <a:ext cx="427680" cy="1218496"/>
            </a:xfrm>
            <a:prstGeom prst="bentConnector2">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8EFD0E50-A99B-8480-569C-B5F1749BB97B}"/>
                </a:ext>
              </a:extLst>
            </p:cNvPr>
            <p:cNvCxnSpPr>
              <a:cxnSpLocks/>
            </p:cNvCxnSpPr>
            <p:nvPr/>
          </p:nvCxnSpPr>
          <p:spPr>
            <a:xfrm>
              <a:off x="3678722" y="4899628"/>
              <a:ext cx="788822" cy="0"/>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54D65B85-E047-82E8-7CF3-A6A0F6CE4AF7}"/>
                </a:ext>
              </a:extLst>
            </p:cNvPr>
            <p:cNvCxnSpPr>
              <a:cxnSpLocks/>
            </p:cNvCxnSpPr>
            <p:nvPr/>
          </p:nvCxnSpPr>
          <p:spPr>
            <a:xfrm>
              <a:off x="3697511" y="4687115"/>
              <a:ext cx="0" cy="212513"/>
            </a:xfrm>
            <a:prstGeom prst="straightConnector1">
              <a:avLst/>
            </a:prstGeom>
            <a:ln w="38100">
              <a:solidFill>
                <a:srgbClr val="262A4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7" name="CuadroTexto 86">
            <a:extLst>
              <a:ext uri="{FF2B5EF4-FFF2-40B4-BE49-F238E27FC236}">
                <a16:creationId xmlns:a16="http://schemas.microsoft.com/office/drawing/2014/main" id="{54898575-1273-19E2-2E2A-0C5F1C0CF8AB}"/>
              </a:ext>
            </a:extLst>
          </p:cNvPr>
          <p:cNvSpPr txBox="1"/>
          <p:nvPr/>
        </p:nvSpPr>
        <p:spPr>
          <a:xfrm>
            <a:off x="5723848" y="1988543"/>
            <a:ext cx="1307153" cy="369332"/>
          </a:xfrm>
          <a:prstGeom prst="rect">
            <a:avLst/>
          </a:prstGeom>
          <a:noFill/>
        </p:spPr>
        <p:txBody>
          <a:bodyPr wrap="none" rtlCol="0">
            <a:spAutoFit/>
          </a:bodyPr>
          <a:lstStyle/>
          <a:p>
            <a:r>
              <a:rPr lang="es-ES" dirty="0" err="1"/>
              <a:t>Thread</a:t>
            </a:r>
            <a:r>
              <a:rPr lang="es-ES" dirty="0"/>
              <a:t> Pool</a:t>
            </a:r>
            <a:endParaRPr lang="es-419" dirty="0"/>
          </a:p>
        </p:txBody>
      </p:sp>
    </p:spTree>
    <p:extLst>
      <p:ext uri="{BB962C8B-B14F-4D97-AF65-F5344CB8AC3E}">
        <p14:creationId xmlns:p14="http://schemas.microsoft.com/office/powerpoint/2010/main" val="3085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par>
                                <p:cTn id="8" presetID="22" presetClass="entr" presetSubtype="8"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wipe(left)">
                                      <p:cBhvr>
                                        <p:cTn id="10" dur="500"/>
                                        <p:tgtEl>
                                          <p:spTgt spid="8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par>
                                <p:cTn id="14" presetID="22" presetClass="entr" presetSubtype="8"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wipe(left)">
                                      <p:cBhvr>
                                        <p:cTn id="16" dur="500"/>
                                        <p:tgtEl>
                                          <p:spTgt spid="7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500"/>
                                        <p:tgtEl>
                                          <p:spTgt spid="67"/>
                                        </p:tgtEl>
                                      </p:cBhvr>
                                    </p:animEffect>
                                  </p:childTnLst>
                                </p:cTn>
                              </p:par>
                              <p:par>
                                <p:cTn id="20" presetID="22" presetClass="entr" presetSubtype="8"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left)">
                                      <p:cBhvr>
                                        <p:cTn id="22" dur="500"/>
                                        <p:tgtEl>
                                          <p:spTgt spid="7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left)">
                                      <p:cBhvr>
                                        <p:cTn id="25" dur="500"/>
                                        <p:tgtEl>
                                          <p:spTgt spid="66"/>
                                        </p:tgtEl>
                                      </p:cBhvr>
                                    </p:animEffect>
                                  </p:childTnLst>
                                </p:cTn>
                              </p:par>
                              <p:par>
                                <p:cTn id="26" presetID="22" presetClass="entr" presetSubtype="8" fill="hold"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left)">
                                      <p:cBhvr>
                                        <p:cTn id="28" dur="5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left)">
                                      <p:cBhvr>
                                        <p:cTn id="48" dur="500"/>
                                        <p:tgtEl>
                                          <p:spTgt spid="4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66" grpId="0"/>
      <p:bldP spid="67" grpId="0"/>
      <p:bldP spid="68" grpId="0"/>
      <p:bldP spid="6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123E11D-AFCB-4F03-3EA4-AE35FE549756}"/>
              </a:ext>
            </a:extLst>
          </p:cNvPr>
          <p:cNvSpPr txBox="1"/>
          <p:nvPr/>
        </p:nvSpPr>
        <p:spPr>
          <a:xfrm>
            <a:off x="1264475" y="1439598"/>
            <a:ext cx="7647296" cy="3539430"/>
          </a:xfrm>
          <a:prstGeom prst="rect">
            <a:avLst/>
          </a:prstGeom>
          <a:noFill/>
        </p:spPr>
        <p:txBody>
          <a:bodyPr wrap="square">
            <a:spAutoFit/>
          </a:bodyPr>
          <a:lstStyle/>
          <a:p>
            <a:r>
              <a:rPr lang="es-419" sz="1600" b="0" dirty="0">
                <a:solidFill>
                  <a:srgbClr val="008000"/>
                </a:solidFill>
                <a:effectLst/>
                <a:latin typeface="Consolas" panose="020B0609020204030204" pitchFamily="49" charset="0"/>
              </a:rPr>
              <a:t>// Objetos disponibles en cada módulo</a:t>
            </a:r>
            <a:endParaRPr lang="es-419" sz="1600" b="0" dirty="0">
              <a:solidFill>
                <a:srgbClr val="000000"/>
              </a:solidFill>
              <a:effectLst/>
              <a:latin typeface="Consolas" panose="020B0609020204030204" pitchFamily="49" charset="0"/>
            </a:endParaRPr>
          </a:p>
          <a:p>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require</a:t>
            </a:r>
            <a:r>
              <a:rPr lang="es-419" sz="1600" b="0" dirty="0">
                <a:solidFill>
                  <a:srgbClr val="008000"/>
                </a:solidFill>
                <a:effectLst/>
                <a:latin typeface="Consolas" panose="020B0609020204030204" pitchFamily="49" charset="0"/>
              </a:rPr>
              <a:t>, </a:t>
            </a:r>
            <a:r>
              <a:rPr lang="es-419" sz="1600" b="0" dirty="0" err="1">
                <a:solidFill>
                  <a:srgbClr val="008000"/>
                </a:solidFill>
                <a:effectLst/>
                <a:latin typeface="Consolas" panose="020B0609020204030204" pitchFamily="49" charset="0"/>
              </a:rPr>
              <a:t>exports</a:t>
            </a:r>
            <a:r>
              <a:rPr lang="es-419" sz="1600" b="0" dirty="0">
                <a:solidFill>
                  <a:srgbClr val="008000"/>
                </a:solidFill>
                <a:effectLst/>
                <a:latin typeface="Consolas" panose="020B0609020204030204" pitchFamily="49" charset="0"/>
              </a:rPr>
              <a:t>, module, __</a:t>
            </a:r>
            <a:r>
              <a:rPr lang="es-419" sz="1600" b="0" dirty="0" err="1">
                <a:solidFill>
                  <a:srgbClr val="008000"/>
                </a:solidFill>
                <a:effectLst/>
                <a:latin typeface="Consolas" panose="020B0609020204030204" pitchFamily="49" charset="0"/>
              </a:rPr>
              <a:t>dirname</a:t>
            </a:r>
            <a:r>
              <a:rPr lang="es-419" sz="1600" b="0" dirty="0">
                <a:solidFill>
                  <a:srgbClr val="008000"/>
                </a:solidFill>
                <a:effectLst/>
                <a:latin typeface="Consolas" panose="020B0609020204030204" pitchFamily="49" charset="0"/>
              </a:rPr>
              <a:t>, __</a:t>
            </a:r>
            <a:r>
              <a:rPr lang="es-419" sz="1600" b="0" dirty="0" err="1">
                <a:solidFill>
                  <a:srgbClr val="008000"/>
                </a:solidFill>
                <a:effectLst/>
                <a:latin typeface="Consolas" panose="020B0609020204030204" pitchFamily="49" charset="0"/>
              </a:rPr>
              <a:t>filename</a:t>
            </a:r>
            <a:endParaRPr lang="es-419" sz="1600" b="0" dirty="0">
              <a:solidFill>
                <a:srgbClr val="000000"/>
              </a:solidFill>
              <a:effectLst/>
              <a:latin typeface="Consolas" panose="020B0609020204030204" pitchFamily="49" charset="0"/>
            </a:endParaRPr>
          </a:p>
          <a:p>
            <a:br>
              <a:rPr lang="es-419" sz="1600" b="0" dirty="0">
                <a:solidFill>
                  <a:srgbClr val="000000"/>
                </a:solidFill>
                <a:effectLst/>
                <a:latin typeface="Consolas" panose="020B0609020204030204" pitchFamily="49" charset="0"/>
              </a:rPr>
            </a:br>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nombres</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'Ana'</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'Juan'</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'Miguel'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'Sofia'</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a:solidFill>
                  <a:srgbClr val="098658"/>
                </a:solidFill>
                <a:effectLst/>
                <a:latin typeface="Consolas" panose="020B0609020204030204" pitchFamily="49" charset="0"/>
              </a:rPr>
              <a:t>98</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75</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80</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100</a:t>
            </a:r>
            <a:r>
              <a:rPr lang="es-419" sz="1600" b="0" dirty="0">
                <a:solidFill>
                  <a:srgbClr val="000000"/>
                </a:solidFill>
                <a:effectLst/>
                <a:latin typeface="Consolas" panose="020B0609020204030204" pitchFamily="49" charset="0"/>
              </a:rPr>
              <a:t>]</a:t>
            </a:r>
          </a:p>
          <a:p>
            <a:r>
              <a:rPr lang="es-419" sz="1600" b="0" dirty="0" err="1">
                <a:solidFill>
                  <a:srgbClr val="001080"/>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nombres</a:t>
            </a:r>
            <a:r>
              <a:rPr lang="es-419" sz="1600" b="0" dirty="0">
                <a:solidFill>
                  <a:srgbClr val="000000"/>
                </a:solidFill>
                <a:effectLst/>
                <a:latin typeface="Consolas" panose="020B0609020204030204" pitchFamily="49" charset="0"/>
              </a:rPr>
              <a:t> = </a:t>
            </a:r>
            <a:r>
              <a:rPr lang="es-419" sz="1600" b="0" dirty="0">
                <a:solidFill>
                  <a:srgbClr val="001080"/>
                </a:solidFill>
                <a:effectLst/>
                <a:latin typeface="Consolas" panose="020B0609020204030204" pitchFamily="49" charset="0"/>
              </a:rPr>
              <a:t>nombres</a:t>
            </a:r>
            <a:endParaRPr lang="es-419" sz="1600" b="0" dirty="0">
              <a:solidFill>
                <a:srgbClr val="000000"/>
              </a:solidFill>
              <a:effectLst/>
              <a:latin typeface="Consolas" panose="020B0609020204030204" pitchFamily="49" charset="0"/>
            </a:endParaRPr>
          </a:p>
          <a:p>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datos</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7</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5</a:t>
            </a:r>
            <a:r>
              <a:rPr lang="es-419" sz="1600" b="0" dirty="0">
                <a:solidFill>
                  <a:srgbClr val="000000"/>
                </a:solidFill>
                <a:effectLst/>
                <a:latin typeface="Consolas" panose="020B0609020204030204" pitchFamily="49" charset="0"/>
              </a:rPr>
              <a:t>]</a:t>
            </a:r>
          </a:p>
          <a:p>
            <a:r>
              <a:rPr lang="es-419" sz="1600" b="0" dirty="0" err="1">
                <a:solidFill>
                  <a:srgbClr val="267F99"/>
                </a:solidFill>
                <a:effectLst/>
                <a:latin typeface="Consolas" panose="020B0609020204030204" pitchFamily="49" charset="0"/>
              </a:rPr>
              <a:t>module</a:t>
            </a:r>
            <a:r>
              <a:rPr lang="es-419" sz="1600" b="0" dirty="0" err="1">
                <a:solidFill>
                  <a:srgbClr val="000000"/>
                </a:solidFill>
                <a:effectLst/>
                <a:latin typeface="Consolas" panose="020B0609020204030204" pitchFamily="49" charset="0"/>
              </a:rPr>
              <a:t>.</a:t>
            </a:r>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err="1">
                <a:solidFill>
                  <a:srgbClr val="001080"/>
                </a:solidFill>
                <a:effectLst/>
                <a:latin typeface="Consolas" panose="020B0609020204030204" pitchFamily="49" charset="0"/>
              </a:rPr>
              <a:t>evaluacion</a:t>
            </a:r>
            <a:endParaRPr lang="es-419" sz="1600" b="0" dirty="0">
              <a:solidFill>
                <a:srgbClr val="000000"/>
              </a:solidFill>
              <a:effectLst/>
              <a:latin typeface="Consolas" panose="020B0609020204030204" pitchFamily="49" charset="0"/>
            </a:endParaRPr>
          </a:p>
          <a:p>
            <a:r>
              <a:rPr lang="es-419" sz="1600" b="0" dirty="0">
                <a:solidFill>
                  <a:srgbClr val="267F99"/>
                </a:solidFill>
                <a:effectLst/>
                <a:latin typeface="Consolas" panose="020B0609020204030204" pitchFamily="49" charset="0"/>
              </a:rPr>
              <a:t>//1. </a:t>
            </a:r>
            <a:r>
              <a:rPr lang="es-419" sz="1600" b="0" dirty="0" err="1">
                <a:solidFill>
                  <a:srgbClr val="267F99"/>
                </a:solidFill>
                <a:effectLst/>
                <a:latin typeface="Consolas" panose="020B0609020204030204" pitchFamily="49" charset="0"/>
              </a:rPr>
              <a:t>module</a:t>
            </a:r>
            <a:r>
              <a:rPr lang="es-419" sz="1600" b="0" dirty="0" err="1">
                <a:solidFill>
                  <a:srgbClr val="000000"/>
                </a:solidFill>
                <a:effectLst/>
                <a:latin typeface="Consolas" panose="020B0609020204030204" pitchFamily="49" charset="0"/>
              </a:rPr>
              <a:t>.</a:t>
            </a:r>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datos</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'Apple'</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'Android'</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'Microsoft’</a:t>
            </a:r>
            <a:r>
              <a:rPr lang="es-419" sz="1600" b="0" dirty="0">
                <a:solidFill>
                  <a:srgbClr val="000000"/>
                </a:solidFill>
                <a:effectLst/>
                <a:latin typeface="Consolas" panose="020B0609020204030204" pitchFamily="49" charset="0"/>
              </a:rPr>
              <a:t>]</a:t>
            </a:r>
          </a:p>
          <a:p>
            <a:r>
              <a:rPr lang="es-419" sz="1600" b="0" dirty="0">
                <a:solidFill>
                  <a:srgbClr val="267F99"/>
                </a:solidFill>
                <a:effectLst/>
                <a:latin typeface="Consolas" panose="020B0609020204030204" pitchFamily="49" charset="0"/>
              </a:rPr>
              <a:t>//2. </a:t>
            </a:r>
            <a:r>
              <a:rPr lang="es-419" sz="1600" b="0" dirty="0" err="1">
                <a:solidFill>
                  <a:srgbClr val="267F99"/>
                </a:solidFill>
                <a:effectLst/>
                <a:latin typeface="Consolas" panose="020B0609020204030204" pitchFamily="49" charset="0"/>
              </a:rPr>
              <a:t>module</a:t>
            </a:r>
            <a:r>
              <a:rPr lang="es-419" sz="1600" b="0" dirty="0" err="1">
                <a:solidFill>
                  <a:srgbClr val="000000"/>
                </a:solidFill>
                <a:effectLst/>
                <a:latin typeface="Consolas" panose="020B0609020204030204" pitchFamily="49" charset="0"/>
              </a:rPr>
              <a:t>.</a:t>
            </a:r>
            <a:r>
              <a:rPr lang="es-419" sz="1600" b="0" dirty="0" err="1">
                <a:solidFill>
                  <a:srgbClr val="267F99"/>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"Windows"</a:t>
            </a:r>
            <a:endParaRPr lang="es-419" sz="1600" b="0" dirty="0">
              <a:solidFill>
                <a:srgbClr val="000000"/>
              </a:solidFill>
              <a:effectLst/>
              <a:latin typeface="Consolas" panose="020B0609020204030204" pitchFamily="49" charset="0"/>
            </a:endParaRP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267F99"/>
                </a:solidFill>
                <a:effectLst/>
                <a:latin typeface="Consolas" panose="020B0609020204030204" pitchFamily="49" charset="0"/>
              </a:rPr>
              <a:t>module</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 </a:t>
            </a:r>
            <a:r>
              <a:rPr lang="es-419" sz="1600" b="0" dirty="0" err="1">
                <a:solidFill>
                  <a:srgbClr val="A31515"/>
                </a:solidFill>
                <a:effectLst/>
                <a:latin typeface="Consolas" panose="020B0609020204030204" pitchFamily="49" charset="0"/>
              </a:rPr>
              <a:t>exports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1080"/>
                </a:solidFill>
                <a:effectLst/>
                <a:latin typeface="Consolas" panose="020B0609020204030204" pitchFamily="49" charset="0"/>
              </a:rPr>
              <a:t>console</a:t>
            </a:r>
            <a:r>
              <a:rPr lang="es-419" sz="1600" b="0" dirty="0">
                <a:solidFill>
                  <a:srgbClr val="000000"/>
                </a:solidFill>
                <a:effectLst/>
                <a:latin typeface="Consolas" panose="020B0609020204030204" pitchFamily="49" charset="0"/>
              </a:rPr>
              <a:t>.</a:t>
            </a:r>
            <a:r>
              <a:rPr lang="es-419" sz="1600" b="0" dirty="0">
                <a:solidFill>
                  <a:srgbClr val="795E26"/>
                </a:solidFill>
                <a:effectLst/>
                <a:latin typeface="Consolas" panose="020B0609020204030204" pitchFamily="49" charset="0"/>
              </a:rPr>
              <a:t>log</a:t>
            </a:r>
            <a:r>
              <a:rPr lang="es-419" sz="1600" b="0" dirty="0">
                <a:solidFill>
                  <a:srgbClr val="000000"/>
                </a:solidFill>
                <a:effectLst/>
                <a:latin typeface="Consolas" panose="020B0609020204030204" pitchFamily="49" charset="0"/>
              </a:rPr>
              <a:t>( </a:t>
            </a:r>
            <a:r>
              <a:rPr lang="es-419" sz="1600" b="0" dirty="0" err="1">
                <a:solidFill>
                  <a:srgbClr val="267F99"/>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a:t>
            </a:r>
          </a:p>
        </p:txBody>
      </p:sp>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3.  Objeto </a:t>
            </a:r>
            <a:r>
              <a:rPr lang="es-ES" dirty="0" err="1">
                <a:solidFill>
                  <a:schemeClr val="accent3"/>
                </a:solidFill>
              </a:rPr>
              <a:t>export</a:t>
            </a:r>
            <a:endParaRPr lang="es-419" dirty="0"/>
          </a:p>
        </p:txBody>
      </p:sp>
      <p:sp>
        <p:nvSpPr>
          <p:cNvPr id="6" name="Marcador de contenido 4">
            <a:extLst>
              <a:ext uri="{FF2B5EF4-FFF2-40B4-BE49-F238E27FC236}">
                <a16:creationId xmlns:a16="http://schemas.microsoft.com/office/drawing/2014/main" id="{C22FBA97-9CB2-C028-3689-8F758B40436D}"/>
              </a:ext>
            </a:extLst>
          </p:cNvPr>
          <p:cNvSpPr>
            <a:spLocks noGrp="1"/>
          </p:cNvSpPr>
          <p:nvPr>
            <p:ph idx="1"/>
          </p:nvPr>
        </p:nvSpPr>
        <p:spPr>
          <a:xfrm>
            <a:off x="838200" y="1090097"/>
            <a:ext cx="10515600" cy="327573"/>
          </a:xfrm>
        </p:spPr>
        <p:txBody>
          <a:bodyPr>
            <a:normAutofit/>
          </a:bodyPr>
          <a:lstStyle/>
          <a:p>
            <a:pPr marL="0" lvl="1">
              <a:spcBef>
                <a:spcPts val="1000"/>
              </a:spcBef>
            </a:pPr>
            <a:r>
              <a:rPr lang="es-ES" sz="1400" b="1" dirty="0">
                <a:latin typeface="+mj-lt"/>
              </a:rPr>
              <a:t>Caso 3.c ¿Cuál es la salida del siguiente código ? Ejecute, y después vaya retirando los comentarios y ejecute como está numerado</a:t>
            </a:r>
            <a:endParaRPr lang="es-419" sz="1400" b="1" dirty="0">
              <a:latin typeface="+mj-lt"/>
            </a:endParaRPr>
          </a:p>
        </p:txBody>
      </p:sp>
      <p:sp>
        <p:nvSpPr>
          <p:cNvPr id="8" name="Marcador de contenido 4">
            <a:extLst>
              <a:ext uri="{FF2B5EF4-FFF2-40B4-BE49-F238E27FC236}">
                <a16:creationId xmlns:a16="http://schemas.microsoft.com/office/drawing/2014/main" id="{80D2DF92-0C35-6B71-6870-72201732FE72}"/>
              </a:ext>
            </a:extLst>
          </p:cNvPr>
          <p:cNvSpPr txBox="1">
            <a:spLocks/>
          </p:cNvSpPr>
          <p:nvPr/>
        </p:nvSpPr>
        <p:spPr>
          <a:xfrm>
            <a:off x="838200" y="4972555"/>
            <a:ext cx="4039164" cy="222028"/>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indent="-171450">
              <a:spcBef>
                <a:spcPts val="1000"/>
              </a:spcBef>
              <a:buFont typeface="Arial" panose="020B0604020202020204" pitchFamily="34" charset="0"/>
              <a:buChar char="•"/>
            </a:pPr>
            <a:r>
              <a:rPr lang="es-ES" sz="1400" b="1" dirty="0">
                <a:latin typeface="+mj-lt"/>
              </a:rPr>
              <a:t>Ejecute “</a:t>
            </a:r>
            <a:r>
              <a:rPr lang="es-ES" sz="1400" b="1" dirty="0" err="1">
                <a:solidFill>
                  <a:schemeClr val="accent3"/>
                </a:solidFill>
              </a:rPr>
              <a:t>node</a:t>
            </a:r>
            <a:r>
              <a:rPr lang="es-ES" sz="1400" b="1" dirty="0">
                <a:solidFill>
                  <a:schemeClr val="accent3"/>
                </a:solidFill>
              </a:rPr>
              <a:t> modelo</a:t>
            </a:r>
            <a:r>
              <a:rPr lang="es-ES" sz="1400" b="1" dirty="0">
                <a:latin typeface="+mj-lt"/>
              </a:rPr>
              <a:t>” y Analice la salida del objeto </a:t>
            </a:r>
            <a:r>
              <a:rPr lang="es-ES" sz="1400" dirty="0" err="1">
                <a:solidFill>
                  <a:srgbClr val="267F99"/>
                </a:solidFill>
                <a:latin typeface="Consolas" panose="020B0609020204030204" pitchFamily="49" charset="0"/>
                <a:cs typeface="+mn-cs"/>
              </a:rPr>
              <a:t>exports</a:t>
            </a:r>
            <a:endParaRPr lang="es-419" sz="1400" dirty="0">
              <a:solidFill>
                <a:srgbClr val="267F99"/>
              </a:solidFill>
              <a:latin typeface="Consolas" panose="020B0609020204030204" pitchFamily="49" charset="0"/>
              <a:cs typeface="+mn-cs"/>
            </a:endParaRPr>
          </a:p>
        </p:txBody>
      </p:sp>
      <p:sp>
        <p:nvSpPr>
          <p:cNvPr id="5" name="CuadroTexto 4">
            <a:extLst>
              <a:ext uri="{FF2B5EF4-FFF2-40B4-BE49-F238E27FC236}">
                <a16:creationId xmlns:a16="http://schemas.microsoft.com/office/drawing/2014/main" id="{96920B7E-ABB8-90CB-4050-4A0391478E63}"/>
              </a:ext>
            </a:extLst>
          </p:cNvPr>
          <p:cNvSpPr txBox="1"/>
          <p:nvPr/>
        </p:nvSpPr>
        <p:spPr>
          <a:xfrm>
            <a:off x="5592306" y="5661039"/>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PS C:\MEAN\SC\ej01\demo&gt;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es-ES" sz="1400" dirty="0">
                <a:latin typeface="Consolas" panose="020B0609020204030204" pitchFamily="49" charset="0"/>
                <a:cs typeface="+mn-cs"/>
              </a:rPr>
              <a:t>PS C:\MEAN\SC\ej01\demo&gt;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a:t>
            </a:r>
            <a:r>
              <a:rPr lang="es-ES" sz="1400" dirty="0">
                <a:solidFill>
                  <a:srgbClr val="0451A5"/>
                </a:solidFill>
                <a:latin typeface="Consolas" panose="020B0609020204030204" pitchFamily="49" charset="0"/>
              </a:rPr>
              <a:t>3</a:t>
            </a:r>
            <a:r>
              <a:rPr lang="es-ES" sz="1400" dirty="0">
                <a:solidFill>
                  <a:srgbClr val="0451A5"/>
                </a:solidFill>
                <a:latin typeface="Consolas" panose="020B0609020204030204" pitchFamily="49" charset="0"/>
                <a:cs typeface="+mn-cs"/>
              </a:rPr>
              <a:t>."</a:t>
            </a:r>
          </a:p>
        </p:txBody>
      </p:sp>
    </p:spTree>
    <p:extLst>
      <p:ext uri="{BB962C8B-B14F-4D97-AF65-F5344CB8AC3E}">
        <p14:creationId xmlns:p14="http://schemas.microsoft.com/office/powerpoint/2010/main" val="1473162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4">
            <a:extLst>
              <a:ext uri="{FF2B5EF4-FFF2-40B4-BE49-F238E27FC236}">
                <a16:creationId xmlns:a16="http://schemas.microsoft.com/office/drawing/2014/main" id="{71CBEDEC-515A-5CFF-3795-C922E89D72A1}"/>
              </a:ext>
            </a:extLst>
          </p:cNvPr>
          <p:cNvSpPr>
            <a:spLocks noGrp="1"/>
          </p:cNvSpPr>
          <p:nvPr>
            <p:ph idx="1"/>
          </p:nvPr>
        </p:nvSpPr>
        <p:spPr>
          <a:xfrm>
            <a:off x="947057" y="2763037"/>
            <a:ext cx="10515600" cy="349501"/>
          </a:xfrm>
        </p:spPr>
        <p:txBody>
          <a:bodyPr>
            <a:normAutofit/>
          </a:bodyPr>
          <a:lstStyle/>
          <a:p>
            <a:pPr marL="285750" lvl="1" indent="-285750">
              <a:spcBef>
                <a:spcPts val="1000"/>
              </a:spcBef>
              <a:buFont typeface="Arial" panose="020B0604020202020204" pitchFamily="34" charset="0"/>
              <a:buChar char="•"/>
            </a:pPr>
            <a:r>
              <a:rPr lang="es-ES" sz="1400" b="1" dirty="0">
                <a:latin typeface="+mj-lt"/>
              </a:rPr>
              <a:t>Crear el archivo </a:t>
            </a:r>
            <a:r>
              <a:rPr lang="es-ES" sz="1400" b="1" dirty="0">
                <a:solidFill>
                  <a:schemeClr val="accent3"/>
                </a:solidFill>
                <a:latin typeface="+mj-lt"/>
              </a:rPr>
              <a:t>.\demo\modules\main.js</a:t>
            </a:r>
            <a:endParaRPr lang="es-419" sz="1400" b="1" dirty="0">
              <a:latin typeface="+mj-lt"/>
            </a:endParaRPr>
          </a:p>
        </p:txBody>
      </p:sp>
      <p:sp>
        <p:nvSpPr>
          <p:cNvPr id="3" name="CuadroTexto 2">
            <a:extLst>
              <a:ext uri="{FF2B5EF4-FFF2-40B4-BE49-F238E27FC236}">
                <a16:creationId xmlns:a16="http://schemas.microsoft.com/office/drawing/2014/main" id="{A123E11D-AFCB-4F03-3EA4-AE35FE549756}"/>
              </a:ext>
            </a:extLst>
          </p:cNvPr>
          <p:cNvSpPr txBox="1"/>
          <p:nvPr/>
        </p:nvSpPr>
        <p:spPr>
          <a:xfrm>
            <a:off x="1264475" y="1439598"/>
            <a:ext cx="6570270" cy="1323439"/>
          </a:xfrm>
          <a:prstGeom prst="rect">
            <a:avLst/>
          </a:prstGeom>
          <a:noFill/>
        </p:spPr>
        <p:txBody>
          <a:bodyPr wrap="square">
            <a:spAutoFit/>
          </a:bodyPr>
          <a:lstStyle/>
          <a:p>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nombres</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'Ana'</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'Juan'</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'Miguel'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'Sofia'</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a:solidFill>
                  <a:srgbClr val="098658"/>
                </a:solidFill>
                <a:effectLst/>
                <a:latin typeface="Consolas" panose="020B0609020204030204" pitchFamily="49" charset="0"/>
              </a:rPr>
              <a:t>98</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75</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80</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100</a:t>
            </a:r>
            <a:r>
              <a:rPr lang="es-419" sz="1600" b="0" dirty="0">
                <a:solidFill>
                  <a:srgbClr val="000000"/>
                </a:solidFill>
                <a:effectLst/>
                <a:latin typeface="Consolas" panose="020B0609020204030204" pitchFamily="49" charset="0"/>
              </a:rPr>
              <a:t>]</a:t>
            </a:r>
          </a:p>
          <a:p>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nombres</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7</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5</a:t>
            </a:r>
            <a:r>
              <a:rPr lang="es-419" sz="1600" b="0" dirty="0">
                <a:solidFill>
                  <a:srgbClr val="000000"/>
                </a:solidFill>
                <a:effectLst/>
                <a:latin typeface="Consolas" panose="020B0609020204030204" pitchFamily="49" charset="0"/>
              </a:rPr>
              <a:t>]</a:t>
            </a:r>
          </a:p>
          <a:p>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datos</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7</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5</a:t>
            </a:r>
            <a:r>
              <a:rPr lang="es-419" sz="1600" b="0" dirty="0">
                <a:solidFill>
                  <a:srgbClr val="000000"/>
                </a:solidFill>
                <a:effectLst/>
                <a:latin typeface="Consolas" panose="020B0609020204030204" pitchFamily="49" charset="0"/>
              </a:rPr>
              <a:t>]</a:t>
            </a:r>
          </a:p>
          <a:p>
            <a:r>
              <a:rPr lang="es-419" sz="1600" b="0" dirty="0" err="1">
                <a:solidFill>
                  <a:srgbClr val="267F99"/>
                </a:solidFill>
                <a:effectLst/>
                <a:latin typeface="Consolas" panose="020B0609020204030204" pitchFamily="49" charset="0"/>
              </a:rPr>
              <a:t>module</a:t>
            </a:r>
            <a:r>
              <a:rPr lang="es-419" sz="1600" b="0" dirty="0" err="1">
                <a:solidFill>
                  <a:srgbClr val="000000"/>
                </a:solidFill>
                <a:effectLst/>
                <a:latin typeface="Consolas" panose="020B0609020204030204" pitchFamily="49" charset="0"/>
              </a:rPr>
              <a:t>.</a:t>
            </a:r>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err="1">
                <a:solidFill>
                  <a:srgbClr val="001080"/>
                </a:solidFill>
                <a:effectLst/>
                <a:latin typeface="Consolas" panose="020B0609020204030204" pitchFamily="49" charset="0"/>
              </a:rPr>
              <a:t>evaluacion</a:t>
            </a:r>
            <a:endParaRPr lang="es-419" sz="1600" b="0" dirty="0">
              <a:solidFill>
                <a:srgbClr val="000000"/>
              </a:solidFill>
              <a:effectLst/>
              <a:latin typeface="Consolas" panose="020B0609020204030204" pitchFamily="49" charset="0"/>
            </a:endParaRPr>
          </a:p>
        </p:txBody>
      </p:sp>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4.  Objeto </a:t>
            </a:r>
            <a:r>
              <a:rPr lang="es-ES" dirty="0" err="1">
                <a:solidFill>
                  <a:schemeClr val="accent3"/>
                </a:solidFill>
              </a:rPr>
              <a:t>export</a:t>
            </a:r>
            <a:endParaRPr lang="es-419" dirty="0"/>
          </a:p>
        </p:txBody>
      </p:sp>
      <p:sp>
        <p:nvSpPr>
          <p:cNvPr id="8" name="Marcador de contenido 4">
            <a:extLst>
              <a:ext uri="{FF2B5EF4-FFF2-40B4-BE49-F238E27FC236}">
                <a16:creationId xmlns:a16="http://schemas.microsoft.com/office/drawing/2014/main" id="{80D2DF92-0C35-6B71-6870-72201732FE72}"/>
              </a:ext>
            </a:extLst>
          </p:cNvPr>
          <p:cNvSpPr txBox="1">
            <a:spLocks/>
          </p:cNvSpPr>
          <p:nvPr/>
        </p:nvSpPr>
        <p:spPr>
          <a:xfrm>
            <a:off x="947057" y="3861400"/>
            <a:ext cx="4039164" cy="222028"/>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indent="-171450">
              <a:spcBef>
                <a:spcPts val="1000"/>
              </a:spcBef>
              <a:buFont typeface="Arial" panose="020B0604020202020204" pitchFamily="34" charset="0"/>
              <a:buChar char="•"/>
            </a:pPr>
            <a:r>
              <a:rPr lang="es-ES" sz="1400" b="1" dirty="0">
                <a:latin typeface="+mj-lt"/>
              </a:rPr>
              <a:t>Ejecute “</a:t>
            </a:r>
            <a:r>
              <a:rPr lang="es-ES" sz="1400" b="1" dirty="0" err="1">
                <a:solidFill>
                  <a:schemeClr val="accent3"/>
                </a:solidFill>
              </a:rPr>
              <a:t>node</a:t>
            </a:r>
            <a:r>
              <a:rPr lang="es-ES" sz="1400" b="1" dirty="0">
                <a:solidFill>
                  <a:schemeClr val="accent3"/>
                </a:solidFill>
              </a:rPr>
              <a:t> </a:t>
            </a:r>
            <a:r>
              <a:rPr lang="es-ES" sz="1400" b="1" dirty="0" err="1">
                <a:solidFill>
                  <a:schemeClr val="accent3"/>
                </a:solidFill>
              </a:rPr>
              <a:t>main</a:t>
            </a:r>
            <a:r>
              <a:rPr lang="es-ES" sz="1400" b="1" dirty="0">
                <a:latin typeface="+mj-lt"/>
              </a:rPr>
              <a:t>” y Analice la salida del objeto </a:t>
            </a:r>
            <a:r>
              <a:rPr lang="es-ES" sz="1400" dirty="0" err="1">
                <a:solidFill>
                  <a:srgbClr val="267F99"/>
                </a:solidFill>
                <a:latin typeface="Consolas" panose="020B0609020204030204" pitchFamily="49" charset="0"/>
                <a:cs typeface="+mn-cs"/>
              </a:rPr>
              <a:t>exports</a:t>
            </a:r>
            <a:endParaRPr lang="es-419" sz="1400" dirty="0">
              <a:solidFill>
                <a:srgbClr val="267F99"/>
              </a:solidFill>
              <a:latin typeface="Consolas" panose="020B0609020204030204" pitchFamily="49" charset="0"/>
              <a:cs typeface="+mn-cs"/>
            </a:endParaRPr>
          </a:p>
        </p:txBody>
      </p:sp>
      <p:sp>
        <p:nvSpPr>
          <p:cNvPr id="10" name="Marcador de contenido 4">
            <a:extLst>
              <a:ext uri="{FF2B5EF4-FFF2-40B4-BE49-F238E27FC236}">
                <a16:creationId xmlns:a16="http://schemas.microsoft.com/office/drawing/2014/main" id="{962459EA-2717-6F1F-E21B-FE6275177510}"/>
              </a:ext>
            </a:extLst>
          </p:cNvPr>
          <p:cNvSpPr txBox="1">
            <a:spLocks/>
          </p:cNvSpPr>
          <p:nvPr/>
        </p:nvSpPr>
        <p:spPr>
          <a:xfrm>
            <a:off x="947057" y="1132455"/>
            <a:ext cx="10515600" cy="349501"/>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400" b="1" dirty="0">
                <a:latin typeface="+mj-lt"/>
              </a:rPr>
              <a:t>Actualice el archivo </a:t>
            </a:r>
            <a:r>
              <a:rPr lang="es-ES" sz="1400" b="1" dirty="0">
                <a:solidFill>
                  <a:schemeClr val="accent3"/>
                </a:solidFill>
                <a:latin typeface="+mj-lt"/>
              </a:rPr>
              <a:t>.\demo\modules \modelo.js</a:t>
            </a:r>
            <a:endParaRPr lang="es-419" sz="1400" b="1" dirty="0">
              <a:latin typeface="+mj-lt"/>
            </a:endParaRPr>
          </a:p>
        </p:txBody>
      </p:sp>
      <p:sp>
        <p:nvSpPr>
          <p:cNvPr id="12" name="CuadroTexto 11">
            <a:extLst>
              <a:ext uri="{FF2B5EF4-FFF2-40B4-BE49-F238E27FC236}">
                <a16:creationId xmlns:a16="http://schemas.microsoft.com/office/drawing/2014/main" id="{80E5915F-C586-5C29-03E9-C28492576676}"/>
              </a:ext>
            </a:extLst>
          </p:cNvPr>
          <p:cNvSpPr txBox="1"/>
          <p:nvPr/>
        </p:nvSpPr>
        <p:spPr>
          <a:xfrm>
            <a:off x="1264475" y="3044560"/>
            <a:ext cx="6570270" cy="646331"/>
          </a:xfrm>
          <a:prstGeom prst="rect">
            <a:avLst/>
          </a:prstGeom>
          <a:noFill/>
        </p:spPr>
        <p:txBody>
          <a:bodyPr wrap="square">
            <a:spAutoFit/>
          </a:bodyPr>
          <a:lstStyle/>
          <a:p>
            <a:r>
              <a:rPr lang="es-419" b="0" dirty="0" err="1">
                <a:solidFill>
                  <a:srgbClr val="0000FF"/>
                </a:solidFill>
                <a:effectLst/>
                <a:latin typeface="Consolas" panose="020B0609020204030204" pitchFamily="49" charset="0"/>
              </a:rPr>
              <a:t>let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info</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A31515"/>
                </a:solidFill>
                <a:effectLst/>
                <a:highlight>
                  <a:srgbClr val="FFFF00"/>
                </a:highlight>
                <a:latin typeface="Consolas" panose="020B0609020204030204" pitchFamily="49" charset="0"/>
              </a:rPr>
              <a:t>./modelo</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1080"/>
                </a:solidFill>
                <a:effectLst/>
                <a:latin typeface="Consolas" panose="020B0609020204030204" pitchFamily="49" charset="0"/>
              </a:rPr>
              <a:t>console</a:t>
            </a:r>
            <a:r>
              <a:rPr lang="es-419" b="0" dirty="0">
                <a:solidFill>
                  <a:srgbClr val="000000"/>
                </a:solidFill>
                <a:effectLst/>
                <a:latin typeface="Consolas" panose="020B0609020204030204" pitchFamily="49" charset="0"/>
              </a:rPr>
              <a:t>.</a:t>
            </a:r>
            <a:r>
              <a:rPr lang="es-419" b="0" dirty="0">
                <a:solidFill>
                  <a:srgbClr val="795E26"/>
                </a:solidFill>
                <a:effectLst/>
                <a:latin typeface="Consolas" panose="020B0609020204030204" pitchFamily="49" charset="0"/>
              </a:rPr>
              <a:t>log</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info</a:t>
            </a:r>
            <a:r>
              <a:rPr lang="es-419" b="0" dirty="0">
                <a:solidFill>
                  <a:srgbClr val="000000"/>
                </a:solidFill>
                <a:effectLst/>
                <a:latin typeface="Consolas" panose="020B0609020204030204" pitchFamily="49" charset="0"/>
              </a:rPr>
              <a:t>)</a:t>
            </a:r>
          </a:p>
        </p:txBody>
      </p:sp>
      <p:pic>
        <p:nvPicPr>
          <p:cNvPr id="14" name="Imagen 13">
            <a:extLst>
              <a:ext uri="{FF2B5EF4-FFF2-40B4-BE49-F238E27FC236}">
                <a16:creationId xmlns:a16="http://schemas.microsoft.com/office/drawing/2014/main" id="{619D1C1E-A441-1863-2620-53BE1910E3EA}"/>
              </a:ext>
            </a:extLst>
          </p:cNvPr>
          <p:cNvPicPr>
            <a:picLocks noChangeAspect="1"/>
          </p:cNvPicPr>
          <p:nvPr/>
        </p:nvPicPr>
        <p:blipFill>
          <a:blip r:embed="rId2"/>
          <a:stretch>
            <a:fillRect/>
          </a:stretch>
        </p:blipFill>
        <p:spPr>
          <a:xfrm>
            <a:off x="1409780" y="4393619"/>
            <a:ext cx="2896004" cy="1114581"/>
          </a:xfrm>
          <a:prstGeom prst="rect">
            <a:avLst/>
          </a:prstGeom>
        </p:spPr>
      </p:pic>
    </p:spTree>
    <p:extLst>
      <p:ext uri="{BB962C8B-B14F-4D97-AF65-F5344CB8AC3E}">
        <p14:creationId xmlns:p14="http://schemas.microsoft.com/office/powerpoint/2010/main" val="2493480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4">
            <a:extLst>
              <a:ext uri="{FF2B5EF4-FFF2-40B4-BE49-F238E27FC236}">
                <a16:creationId xmlns:a16="http://schemas.microsoft.com/office/drawing/2014/main" id="{71CBEDEC-515A-5CFF-3795-C922E89D72A1}"/>
              </a:ext>
            </a:extLst>
          </p:cNvPr>
          <p:cNvSpPr>
            <a:spLocks noGrp="1"/>
          </p:cNvSpPr>
          <p:nvPr>
            <p:ph idx="1"/>
          </p:nvPr>
        </p:nvSpPr>
        <p:spPr>
          <a:xfrm>
            <a:off x="848591" y="3616614"/>
            <a:ext cx="10515600" cy="349501"/>
          </a:xfrm>
        </p:spPr>
        <p:txBody>
          <a:bodyPr>
            <a:normAutofit/>
          </a:bodyPr>
          <a:lstStyle/>
          <a:p>
            <a:pPr marL="285750" lvl="1" indent="-285750">
              <a:spcBef>
                <a:spcPts val="1000"/>
              </a:spcBef>
              <a:buFont typeface="Arial" panose="020B0604020202020204" pitchFamily="34" charset="0"/>
              <a:buChar char="•"/>
            </a:pPr>
            <a:r>
              <a:rPr lang="es-ES" sz="1400" b="1" dirty="0">
                <a:latin typeface="+mj-lt"/>
              </a:rPr>
              <a:t>Actualiza el archivo </a:t>
            </a:r>
            <a:r>
              <a:rPr lang="es-ES" sz="1400" b="1" dirty="0">
                <a:solidFill>
                  <a:schemeClr val="accent3"/>
                </a:solidFill>
                <a:latin typeface="+mj-lt"/>
              </a:rPr>
              <a:t>.\demo\modules\main.js</a:t>
            </a:r>
            <a:endParaRPr lang="es-419" sz="1400" b="1" dirty="0">
              <a:latin typeface="+mj-lt"/>
            </a:endParaRPr>
          </a:p>
        </p:txBody>
      </p:sp>
      <p:sp>
        <p:nvSpPr>
          <p:cNvPr id="3" name="CuadroTexto 2">
            <a:extLst>
              <a:ext uri="{FF2B5EF4-FFF2-40B4-BE49-F238E27FC236}">
                <a16:creationId xmlns:a16="http://schemas.microsoft.com/office/drawing/2014/main" id="{A123E11D-AFCB-4F03-3EA4-AE35FE549756}"/>
              </a:ext>
            </a:extLst>
          </p:cNvPr>
          <p:cNvSpPr txBox="1"/>
          <p:nvPr/>
        </p:nvSpPr>
        <p:spPr>
          <a:xfrm>
            <a:off x="1264475" y="1439598"/>
            <a:ext cx="6570270" cy="1323439"/>
          </a:xfrm>
          <a:prstGeom prst="rect">
            <a:avLst/>
          </a:prstGeom>
          <a:noFill/>
        </p:spPr>
        <p:txBody>
          <a:bodyPr wrap="square">
            <a:spAutoFit/>
          </a:bodyPr>
          <a:lstStyle/>
          <a:p>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nombres</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'Ana'</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'Juan'</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'Miguel'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'Sofia'</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let</a:t>
            </a:r>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a:solidFill>
                  <a:srgbClr val="098658"/>
                </a:solidFill>
                <a:effectLst/>
                <a:latin typeface="Consolas" panose="020B0609020204030204" pitchFamily="49" charset="0"/>
              </a:rPr>
              <a:t>98</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75</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80</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100</a:t>
            </a:r>
            <a:r>
              <a:rPr lang="es-419" sz="1600" b="0" dirty="0">
                <a:solidFill>
                  <a:srgbClr val="000000"/>
                </a:solidFill>
                <a:effectLst/>
                <a:latin typeface="Consolas" panose="020B0609020204030204" pitchFamily="49" charset="0"/>
              </a:rPr>
              <a:t>]</a:t>
            </a:r>
          </a:p>
          <a:p>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nombres</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7</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5</a:t>
            </a:r>
            <a:r>
              <a:rPr lang="es-419" sz="1600" b="0" dirty="0">
                <a:solidFill>
                  <a:srgbClr val="000000"/>
                </a:solidFill>
                <a:effectLst/>
                <a:latin typeface="Consolas" panose="020B0609020204030204" pitchFamily="49" charset="0"/>
              </a:rPr>
              <a:t>]</a:t>
            </a:r>
          </a:p>
          <a:p>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datos</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8</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7</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5</a:t>
            </a:r>
            <a:r>
              <a:rPr lang="es-419" sz="1600" b="0" dirty="0">
                <a:solidFill>
                  <a:srgbClr val="000000"/>
                </a:solidFill>
                <a:effectLst/>
                <a:latin typeface="Consolas" panose="020B0609020204030204" pitchFamily="49" charset="0"/>
              </a:rPr>
              <a:t>]</a:t>
            </a:r>
          </a:p>
          <a:p>
            <a:r>
              <a:rPr lang="es-419" sz="1600" b="0" dirty="0" err="1">
                <a:solidFill>
                  <a:srgbClr val="267F99"/>
                </a:solidFill>
                <a:effectLst/>
                <a:latin typeface="Consolas" panose="020B0609020204030204" pitchFamily="49" charset="0"/>
              </a:rPr>
              <a:t>module</a:t>
            </a:r>
            <a:r>
              <a:rPr lang="es-419" sz="1600" b="0" dirty="0" err="1">
                <a:solidFill>
                  <a:srgbClr val="000000"/>
                </a:solidFill>
                <a:effectLst/>
                <a:latin typeface="Consolas" panose="020B0609020204030204" pitchFamily="49" charset="0"/>
              </a:rPr>
              <a:t>.</a:t>
            </a:r>
            <a:r>
              <a:rPr lang="es-419" sz="1600" b="0" dirty="0" err="1">
                <a:solidFill>
                  <a:srgbClr val="267F99"/>
                </a:solidFill>
                <a:effectLst/>
                <a:latin typeface="Consolas" panose="020B0609020204030204" pitchFamily="49" charset="0"/>
              </a:rPr>
              <a:t>exports</a:t>
            </a:r>
            <a:r>
              <a:rPr lang="es-419" sz="1600" b="0" dirty="0" err="1">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evaluacion</a:t>
            </a:r>
            <a:r>
              <a:rPr lang="es-419" sz="1600" b="0" dirty="0">
                <a:solidFill>
                  <a:srgbClr val="000000"/>
                </a:solidFill>
                <a:effectLst/>
                <a:latin typeface="Consolas" panose="020B0609020204030204" pitchFamily="49" charset="0"/>
              </a:rPr>
              <a:t> = </a:t>
            </a:r>
            <a:r>
              <a:rPr lang="es-419" sz="1600" b="0" dirty="0" err="1">
                <a:solidFill>
                  <a:srgbClr val="001080"/>
                </a:solidFill>
                <a:effectLst/>
                <a:latin typeface="Consolas" panose="020B0609020204030204" pitchFamily="49" charset="0"/>
              </a:rPr>
              <a:t>evaluacion</a:t>
            </a:r>
            <a:endParaRPr lang="es-419" sz="1600" b="0" dirty="0">
              <a:solidFill>
                <a:srgbClr val="000000"/>
              </a:solidFill>
              <a:effectLst/>
              <a:latin typeface="Consolas" panose="020B0609020204030204" pitchFamily="49" charset="0"/>
            </a:endParaRPr>
          </a:p>
        </p:txBody>
      </p:sp>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4.  Objeto </a:t>
            </a:r>
            <a:r>
              <a:rPr lang="es-ES" dirty="0" err="1">
                <a:solidFill>
                  <a:schemeClr val="accent3"/>
                </a:solidFill>
              </a:rPr>
              <a:t>export</a:t>
            </a:r>
            <a:endParaRPr lang="es-419" dirty="0"/>
          </a:p>
        </p:txBody>
      </p:sp>
      <p:sp>
        <p:nvSpPr>
          <p:cNvPr id="10" name="Marcador de contenido 4">
            <a:extLst>
              <a:ext uri="{FF2B5EF4-FFF2-40B4-BE49-F238E27FC236}">
                <a16:creationId xmlns:a16="http://schemas.microsoft.com/office/drawing/2014/main" id="{962459EA-2717-6F1F-E21B-FE6275177510}"/>
              </a:ext>
            </a:extLst>
          </p:cNvPr>
          <p:cNvSpPr txBox="1">
            <a:spLocks/>
          </p:cNvSpPr>
          <p:nvPr/>
        </p:nvSpPr>
        <p:spPr>
          <a:xfrm>
            <a:off x="947057" y="1132455"/>
            <a:ext cx="10515600" cy="349501"/>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400" b="1" dirty="0">
                <a:latin typeface="+mj-lt"/>
              </a:rPr>
              <a:t>Actualice el archivo </a:t>
            </a:r>
            <a:r>
              <a:rPr lang="es-ES" sz="1400" b="1" dirty="0">
                <a:solidFill>
                  <a:schemeClr val="accent3"/>
                </a:solidFill>
                <a:latin typeface="+mj-lt"/>
              </a:rPr>
              <a:t>.\demo\modules \modelo.js</a:t>
            </a:r>
            <a:endParaRPr lang="es-419" sz="1400" b="1" dirty="0">
              <a:latin typeface="+mj-lt"/>
            </a:endParaRPr>
          </a:p>
        </p:txBody>
      </p:sp>
      <p:sp>
        <p:nvSpPr>
          <p:cNvPr id="12" name="CuadroTexto 11">
            <a:extLst>
              <a:ext uri="{FF2B5EF4-FFF2-40B4-BE49-F238E27FC236}">
                <a16:creationId xmlns:a16="http://schemas.microsoft.com/office/drawing/2014/main" id="{80E5915F-C586-5C29-03E9-C28492576676}"/>
              </a:ext>
            </a:extLst>
          </p:cNvPr>
          <p:cNvSpPr txBox="1"/>
          <p:nvPr/>
        </p:nvSpPr>
        <p:spPr>
          <a:xfrm>
            <a:off x="1204300" y="3925462"/>
            <a:ext cx="6570270" cy="1200329"/>
          </a:xfrm>
          <a:prstGeom prst="rect">
            <a:avLst/>
          </a:prstGeom>
          <a:noFill/>
        </p:spPr>
        <p:txBody>
          <a:bodyPr wrap="square">
            <a:spAutoFit/>
          </a:bodyPr>
          <a:lstStyle/>
          <a:p>
            <a:r>
              <a:rPr lang="es-419" b="0" dirty="0" err="1">
                <a:solidFill>
                  <a:srgbClr val="0000FF"/>
                </a:solidFill>
                <a:effectLst/>
                <a:latin typeface="Consolas" panose="020B0609020204030204" pitchFamily="49" charset="0"/>
              </a:rPr>
              <a:t>let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categorias</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A31515"/>
                </a:solidFill>
                <a:effectLst/>
                <a:highlight>
                  <a:srgbClr val="FFFF00"/>
                </a:highlight>
                <a:latin typeface="Consolas" panose="020B0609020204030204" pitchFamily="49" charset="0"/>
              </a:rPr>
              <a:t>./</a:t>
            </a:r>
            <a:r>
              <a:rPr lang="es-419" b="0" dirty="0" err="1">
                <a:solidFill>
                  <a:srgbClr val="A31515"/>
                </a:solidFill>
                <a:effectLst/>
                <a:highlight>
                  <a:srgbClr val="FFFF00"/>
                </a:highlight>
                <a:latin typeface="Consolas" panose="020B0609020204030204" pitchFamily="49" charset="0"/>
              </a:rPr>
              <a:t>modulos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let</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info</a:t>
            </a:r>
            <a:r>
              <a:rPr lang="es-419" b="0" dirty="0">
                <a:solidFill>
                  <a:srgbClr val="000000"/>
                </a:solidFill>
                <a:effectLst/>
                <a:latin typeface="Consolas" panose="020B0609020204030204" pitchFamily="49" charset="0"/>
              </a:rPr>
              <a:t>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A31515"/>
                </a:solidFill>
                <a:effectLst/>
                <a:highlight>
                  <a:srgbClr val="00FFFF"/>
                </a:highlight>
                <a:latin typeface="Consolas" panose="020B0609020204030204" pitchFamily="49" charset="0"/>
              </a:rPr>
              <a:t>./modelo</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1080"/>
                </a:solidFill>
                <a:effectLst/>
                <a:latin typeface="Consolas" panose="020B0609020204030204" pitchFamily="49" charset="0"/>
              </a:rPr>
              <a:t>console</a:t>
            </a:r>
            <a:r>
              <a:rPr lang="es-419" b="0" dirty="0">
                <a:solidFill>
                  <a:srgbClr val="000000"/>
                </a:solidFill>
                <a:effectLst/>
                <a:latin typeface="Consolas" panose="020B0609020204030204" pitchFamily="49" charset="0"/>
              </a:rPr>
              <a:t>.</a:t>
            </a:r>
            <a:r>
              <a:rPr lang="es-419" b="0" dirty="0">
                <a:solidFill>
                  <a:srgbClr val="795E26"/>
                </a:solidFill>
                <a:effectLst/>
                <a:latin typeface="Consolas" panose="020B0609020204030204" pitchFamily="49" charset="0"/>
              </a:rPr>
              <a:t>log</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categorias</a:t>
            </a:r>
            <a:r>
              <a:rPr lang="es-419" b="0" dirty="0">
                <a:solidFill>
                  <a:srgbClr val="000000"/>
                </a:solidFill>
                <a:effectLst/>
                <a:latin typeface="Consolas" panose="020B0609020204030204" pitchFamily="49" charset="0"/>
              </a:rPr>
              <a:t>)</a:t>
            </a:r>
          </a:p>
          <a:p>
            <a:r>
              <a:rPr lang="es-419" b="0" dirty="0">
                <a:solidFill>
                  <a:srgbClr val="001080"/>
                </a:solidFill>
                <a:effectLst/>
                <a:latin typeface="Consolas" panose="020B0609020204030204" pitchFamily="49" charset="0"/>
              </a:rPr>
              <a:t>console</a:t>
            </a:r>
            <a:r>
              <a:rPr lang="es-419" b="0" dirty="0">
                <a:solidFill>
                  <a:srgbClr val="000000"/>
                </a:solidFill>
                <a:effectLst/>
                <a:latin typeface="Consolas" panose="020B0609020204030204" pitchFamily="49" charset="0"/>
              </a:rPr>
              <a:t>.</a:t>
            </a:r>
            <a:r>
              <a:rPr lang="es-419" b="0" dirty="0">
                <a:solidFill>
                  <a:srgbClr val="795E26"/>
                </a:solidFill>
                <a:effectLst/>
                <a:latin typeface="Consolas" panose="020B0609020204030204" pitchFamily="49" charset="0"/>
              </a:rPr>
              <a:t>log</a:t>
            </a:r>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info</a:t>
            </a:r>
            <a:r>
              <a:rPr lang="es-419" b="0" dirty="0">
                <a:solidFill>
                  <a:srgbClr val="000000"/>
                </a:solidFill>
                <a:effectLst/>
                <a:latin typeface="Consolas" panose="020B0609020204030204" pitchFamily="49" charset="0"/>
              </a:rPr>
              <a:t>)</a:t>
            </a:r>
          </a:p>
        </p:txBody>
      </p:sp>
      <p:sp>
        <p:nvSpPr>
          <p:cNvPr id="2" name="Marcador de contenido 4">
            <a:extLst>
              <a:ext uri="{FF2B5EF4-FFF2-40B4-BE49-F238E27FC236}">
                <a16:creationId xmlns:a16="http://schemas.microsoft.com/office/drawing/2014/main" id="{EBDCBF92-2E99-DE96-9D40-86278FE478AE}"/>
              </a:ext>
            </a:extLst>
          </p:cNvPr>
          <p:cNvSpPr txBox="1">
            <a:spLocks/>
          </p:cNvSpPr>
          <p:nvPr/>
        </p:nvSpPr>
        <p:spPr>
          <a:xfrm>
            <a:off x="848591" y="2805864"/>
            <a:ext cx="6040582" cy="349501"/>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400" b="1" u="sng" dirty="0">
                <a:latin typeface="+mj-lt"/>
              </a:rPr>
              <a:t>Crear el archivo </a:t>
            </a:r>
            <a:r>
              <a:rPr lang="es-ES" sz="1400" b="1" u="sng" dirty="0">
                <a:solidFill>
                  <a:schemeClr val="accent3"/>
                </a:solidFill>
                <a:latin typeface="+mj-lt"/>
              </a:rPr>
              <a:t>.\demo\modules\index.js</a:t>
            </a:r>
            <a:endParaRPr lang="es-419" sz="1400" b="1" u="sng" dirty="0">
              <a:latin typeface="+mj-lt"/>
            </a:endParaRPr>
          </a:p>
        </p:txBody>
      </p:sp>
      <p:sp>
        <p:nvSpPr>
          <p:cNvPr id="6" name="CuadroTexto 5">
            <a:extLst>
              <a:ext uri="{FF2B5EF4-FFF2-40B4-BE49-F238E27FC236}">
                <a16:creationId xmlns:a16="http://schemas.microsoft.com/office/drawing/2014/main" id="{1065AB17-1781-F12E-7213-18CD0247C982}"/>
              </a:ext>
            </a:extLst>
          </p:cNvPr>
          <p:cNvSpPr txBox="1"/>
          <p:nvPr/>
        </p:nvSpPr>
        <p:spPr>
          <a:xfrm>
            <a:off x="1264475" y="3054000"/>
            <a:ext cx="4406791" cy="369332"/>
          </a:xfrm>
          <a:prstGeom prst="rect">
            <a:avLst/>
          </a:prstGeom>
          <a:noFill/>
        </p:spPr>
        <p:txBody>
          <a:bodyPr wrap="square">
            <a:spAutoFit/>
          </a:bodyPr>
          <a:lstStyle/>
          <a:p>
            <a:r>
              <a:rPr lang="pt-BR" b="0" dirty="0" err="1">
                <a:solidFill>
                  <a:srgbClr val="267F99"/>
                </a:solidFill>
                <a:effectLst/>
                <a:latin typeface="Consolas" panose="020B0609020204030204" pitchFamily="49" charset="0"/>
              </a:rPr>
              <a:t>exports</a:t>
            </a:r>
            <a:r>
              <a:rPr lang="pt-BR" b="0" dirty="0" err="1">
                <a:solidFill>
                  <a:srgbClr val="000000"/>
                </a:solidFill>
                <a:effectLst/>
                <a:latin typeface="Consolas" panose="020B0609020204030204" pitchFamily="49" charset="0"/>
              </a:rPr>
              <a:t>.</a:t>
            </a:r>
            <a:r>
              <a:rPr lang="pt-BR" b="0" dirty="0" err="1">
                <a:solidFill>
                  <a:srgbClr val="001080"/>
                </a:solidFill>
                <a:effectLst/>
                <a:latin typeface="Consolas" panose="020B0609020204030204" pitchFamily="49" charset="0"/>
              </a:rPr>
              <a:t>categoria</a:t>
            </a:r>
            <a:r>
              <a:rPr lang="pt-BR" b="0" dirty="0">
                <a:solidFill>
                  <a:srgbClr val="000000"/>
                </a:solidFill>
                <a:effectLst/>
                <a:latin typeface="Consolas" panose="020B0609020204030204" pitchFamily="49" charset="0"/>
              </a:rPr>
              <a:t> =[</a:t>
            </a:r>
            <a:r>
              <a:rPr lang="pt-BR" b="0" dirty="0">
                <a:solidFill>
                  <a:srgbClr val="A31515"/>
                </a:solidFill>
                <a:effectLst/>
                <a:latin typeface="Consolas" panose="020B0609020204030204" pitchFamily="49" charset="0"/>
              </a:rPr>
              <a:t>'A'</a:t>
            </a:r>
            <a:r>
              <a:rPr lang="pt-BR" b="0" dirty="0">
                <a:solidFill>
                  <a:srgbClr val="000000"/>
                </a:solidFill>
                <a:effectLst/>
                <a:latin typeface="Consolas" panose="020B0609020204030204" pitchFamily="49" charset="0"/>
              </a:rPr>
              <a:t>,</a:t>
            </a:r>
            <a:r>
              <a:rPr lang="pt-BR" b="0" dirty="0">
                <a:solidFill>
                  <a:srgbClr val="A31515"/>
                </a:solidFill>
                <a:effectLst/>
                <a:latin typeface="Consolas" panose="020B0609020204030204" pitchFamily="49" charset="0"/>
              </a:rPr>
              <a:t>'B'</a:t>
            </a:r>
            <a:r>
              <a:rPr lang="pt-BR" b="0" dirty="0">
                <a:solidFill>
                  <a:srgbClr val="000000"/>
                </a:solidFill>
                <a:effectLst/>
                <a:latin typeface="Consolas" panose="020B0609020204030204" pitchFamily="49" charset="0"/>
              </a:rPr>
              <a:t>,</a:t>
            </a:r>
            <a:r>
              <a:rPr lang="pt-BR" b="0" dirty="0">
                <a:solidFill>
                  <a:srgbClr val="A31515"/>
                </a:solidFill>
                <a:effectLst/>
                <a:latin typeface="Consolas" panose="020B0609020204030204" pitchFamily="49" charset="0"/>
              </a:rPr>
              <a:t>'C'</a:t>
            </a:r>
            <a:r>
              <a:rPr lang="pt-BR" b="0" dirty="0">
                <a:solidFill>
                  <a:srgbClr val="000000"/>
                </a:solidFill>
                <a:effectLst/>
                <a:latin typeface="Consolas" panose="020B0609020204030204" pitchFamily="49" charset="0"/>
              </a:rPr>
              <a:t>]</a:t>
            </a:r>
          </a:p>
        </p:txBody>
      </p:sp>
      <p:sp>
        <p:nvSpPr>
          <p:cNvPr id="11" name="Marcador de contenido 4">
            <a:extLst>
              <a:ext uri="{FF2B5EF4-FFF2-40B4-BE49-F238E27FC236}">
                <a16:creationId xmlns:a16="http://schemas.microsoft.com/office/drawing/2014/main" id="{64786A3E-2468-8099-74F4-5E77FCA8D709}"/>
              </a:ext>
            </a:extLst>
          </p:cNvPr>
          <p:cNvSpPr txBox="1">
            <a:spLocks/>
          </p:cNvSpPr>
          <p:nvPr/>
        </p:nvSpPr>
        <p:spPr>
          <a:xfrm>
            <a:off x="848591" y="5125791"/>
            <a:ext cx="4039164" cy="222028"/>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indent="-171450">
              <a:spcBef>
                <a:spcPts val="1000"/>
              </a:spcBef>
              <a:buFont typeface="Arial" panose="020B0604020202020204" pitchFamily="34" charset="0"/>
              <a:buChar char="•"/>
            </a:pPr>
            <a:r>
              <a:rPr lang="es-ES" sz="1400" b="1" dirty="0">
                <a:latin typeface="+mj-lt"/>
              </a:rPr>
              <a:t>Ejecute “</a:t>
            </a:r>
            <a:r>
              <a:rPr lang="es-ES" sz="1400" b="1" dirty="0" err="1">
                <a:solidFill>
                  <a:schemeClr val="accent3"/>
                </a:solidFill>
              </a:rPr>
              <a:t>node</a:t>
            </a:r>
            <a:r>
              <a:rPr lang="es-ES" sz="1400" b="1" dirty="0">
                <a:solidFill>
                  <a:schemeClr val="accent3"/>
                </a:solidFill>
              </a:rPr>
              <a:t> </a:t>
            </a:r>
            <a:r>
              <a:rPr lang="es-ES" sz="1400" b="1" dirty="0" err="1">
                <a:solidFill>
                  <a:schemeClr val="accent3"/>
                </a:solidFill>
              </a:rPr>
              <a:t>main</a:t>
            </a:r>
            <a:r>
              <a:rPr lang="es-ES" sz="1400" b="1" dirty="0">
                <a:latin typeface="+mj-lt"/>
              </a:rPr>
              <a:t>” y Analice la salida d</a:t>
            </a:r>
            <a:endParaRPr lang="es-419" sz="1400" dirty="0">
              <a:solidFill>
                <a:srgbClr val="267F99"/>
              </a:solidFill>
              <a:latin typeface="Consolas" panose="020B0609020204030204" pitchFamily="49" charset="0"/>
              <a:cs typeface="+mn-cs"/>
            </a:endParaRPr>
          </a:p>
        </p:txBody>
      </p:sp>
      <p:pic>
        <p:nvPicPr>
          <p:cNvPr id="15" name="Imagen 14">
            <a:extLst>
              <a:ext uri="{FF2B5EF4-FFF2-40B4-BE49-F238E27FC236}">
                <a16:creationId xmlns:a16="http://schemas.microsoft.com/office/drawing/2014/main" id="{F57203C8-9288-D98B-B188-4C40DE64587D}"/>
              </a:ext>
            </a:extLst>
          </p:cNvPr>
          <p:cNvPicPr>
            <a:picLocks noChangeAspect="1"/>
          </p:cNvPicPr>
          <p:nvPr/>
        </p:nvPicPr>
        <p:blipFill>
          <a:blip r:embed="rId2"/>
          <a:stretch>
            <a:fillRect/>
          </a:stretch>
        </p:blipFill>
        <p:spPr>
          <a:xfrm>
            <a:off x="1264475" y="5418402"/>
            <a:ext cx="3000794" cy="1343212"/>
          </a:xfrm>
          <a:prstGeom prst="rect">
            <a:avLst/>
          </a:prstGeom>
          <a:effectLst>
            <a:outerShdw blurRad="63500" sx="102000" sy="102000" algn="ctr" rotWithShape="0">
              <a:prstClr val="black">
                <a:alpha val="40000"/>
              </a:prstClr>
            </a:outerShdw>
          </a:effectLst>
        </p:spPr>
      </p:pic>
      <p:sp>
        <p:nvSpPr>
          <p:cNvPr id="16" name="CuadroTexto 15">
            <a:extLst>
              <a:ext uri="{FF2B5EF4-FFF2-40B4-BE49-F238E27FC236}">
                <a16:creationId xmlns:a16="http://schemas.microsoft.com/office/drawing/2014/main" id="{CA5CA0D6-7FD4-CCDD-5890-65DEEE5E953C}"/>
              </a:ext>
            </a:extLst>
          </p:cNvPr>
          <p:cNvSpPr txBox="1"/>
          <p:nvPr/>
        </p:nvSpPr>
        <p:spPr>
          <a:xfrm>
            <a:off x="5592306" y="5661039"/>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PS C:\MEAN\SC\ej01\demo&gt;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es-ES" sz="1400" dirty="0">
                <a:latin typeface="Consolas" panose="020B0609020204030204" pitchFamily="49" charset="0"/>
                <a:cs typeface="+mn-cs"/>
              </a:rPr>
              <a:t>PS C:\MEAN\SC\ej01\demo&gt;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4."</a:t>
            </a:r>
          </a:p>
        </p:txBody>
      </p:sp>
    </p:spTree>
    <p:extLst>
      <p:ext uri="{BB962C8B-B14F-4D97-AF65-F5344CB8AC3E}">
        <p14:creationId xmlns:p14="http://schemas.microsoft.com/office/powerpoint/2010/main" val="2002953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092893E-06AB-78D2-1CA4-70429486214B}"/>
              </a:ext>
            </a:extLst>
          </p:cNvPr>
          <p:cNvSpPr>
            <a:spLocks noGrp="1"/>
          </p:cNvSpPr>
          <p:nvPr>
            <p:ph type="title"/>
          </p:nvPr>
        </p:nvSpPr>
        <p:spPr>
          <a:xfrm>
            <a:off x="828000" y="684000"/>
            <a:ext cx="9921549" cy="387798"/>
          </a:xfrm>
        </p:spPr>
        <p:txBody>
          <a:bodyPr/>
          <a:lstStyle/>
          <a:p>
            <a:r>
              <a:rPr lang="es-419" dirty="0"/>
              <a:t>Creación de un servidor web HTTP con Node.js</a:t>
            </a:r>
          </a:p>
        </p:txBody>
      </p:sp>
      <p:sp>
        <p:nvSpPr>
          <p:cNvPr id="5" name="Marcador de contenido 4">
            <a:extLst>
              <a:ext uri="{FF2B5EF4-FFF2-40B4-BE49-F238E27FC236}">
                <a16:creationId xmlns:a16="http://schemas.microsoft.com/office/drawing/2014/main" id="{7E4EECC8-3928-A70E-A50D-A6610A8791F8}"/>
              </a:ext>
            </a:extLst>
          </p:cNvPr>
          <p:cNvSpPr>
            <a:spLocks noGrp="1"/>
          </p:cNvSpPr>
          <p:nvPr>
            <p:ph idx="1"/>
          </p:nvPr>
        </p:nvSpPr>
        <p:spPr>
          <a:xfrm>
            <a:off x="838200" y="1238250"/>
            <a:ext cx="10515600" cy="4938713"/>
          </a:xfrm>
        </p:spPr>
        <p:txBody>
          <a:bodyPr>
            <a:noAutofit/>
          </a:bodyPr>
          <a:lstStyle/>
          <a:p>
            <a:r>
              <a:rPr lang="es-419" sz="2400" dirty="0"/>
              <a:t>El módulo HTTP de Node.js es un módulo que proporciona una API para crear y administrar servidores web HTTP. El módulo HTTP es una de las características más importantes de Node.js, ya que permite a los desarrolladores crear aplicaciones web escalables y eficientes.</a:t>
            </a:r>
          </a:p>
          <a:p>
            <a:endParaRPr lang="es-419" sz="2400" dirty="0"/>
          </a:p>
          <a:p>
            <a:r>
              <a:rPr lang="es-419" sz="2400" dirty="0"/>
              <a:t>El módulo HTTP proporciona una serie de clases y funciones para crear y administrar servidores web. La clase principal es </a:t>
            </a:r>
            <a:r>
              <a:rPr lang="es-419" sz="2400" dirty="0" err="1"/>
              <a:t>http.Server</a:t>
            </a:r>
            <a:r>
              <a:rPr lang="es-419" sz="2400" dirty="0"/>
              <a:t>, que representa un servidor web HTTP.</a:t>
            </a:r>
          </a:p>
          <a:p>
            <a:endParaRPr lang="es-419" sz="2400" dirty="0"/>
          </a:p>
          <a:p>
            <a:r>
              <a:rPr lang="es-419" sz="2400" dirty="0"/>
              <a:t>El módulo HTTP también proporciona una serie de clases y funciones para manejar las solicitudes HTTP. La clase principal es </a:t>
            </a:r>
            <a:r>
              <a:rPr lang="es-419" sz="2400" dirty="0" err="1"/>
              <a:t>http.Request</a:t>
            </a:r>
            <a:r>
              <a:rPr lang="es-419" sz="2400" dirty="0"/>
              <a:t>, que representa una solicitud HTTP. La clase </a:t>
            </a:r>
            <a:r>
              <a:rPr lang="es-419" sz="2400" dirty="0" err="1"/>
              <a:t>http.Response</a:t>
            </a:r>
            <a:r>
              <a:rPr lang="es-419" sz="2400" dirty="0"/>
              <a:t>, que representa una respuesta HTTP.</a:t>
            </a:r>
          </a:p>
        </p:txBody>
      </p:sp>
    </p:spTree>
    <p:extLst>
      <p:ext uri="{BB962C8B-B14F-4D97-AF65-F5344CB8AC3E}">
        <p14:creationId xmlns:p14="http://schemas.microsoft.com/office/powerpoint/2010/main" val="1351374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092893E-06AB-78D2-1CA4-70429486214B}"/>
              </a:ext>
            </a:extLst>
          </p:cNvPr>
          <p:cNvSpPr>
            <a:spLocks noGrp="1"/>
          </p:cNvSpPr>
          <p:nvPr>
            <p:ph type="title"/>
          </p:nvPr>
        </p:nvSpPr>
        <p:spPr>
          <a:xfrm>
            <a:off x="828000" y="684000"/>
            <a:ext cx="9921549" cy="387798"/>
          </a:xfrm>
        </p:spPr>
        <p:txBody>
          <a:bodyPr/>
          <a:lstStyle/>
          <a:p>
            <a:r>
              <a:rPr lang="es-419" dirty="0"/>
              <a:t>Módulo HTTP de Node.js</a:t>
            </a:r>
          </a:p>
        </p:txBody>
      </p:sp>
      <p:sp>
        <p:nvSpPr>
          <p:cNvPr id="9" name="Marcador de contenido 8">
            <a:extLst>
              <a:ext uri="{FF2B5EF4-FFF2-40B4-BE49-F238E27FC236}">
                <a16:creationId xmlns:a16="http://schemas.microsoft.com/office/drawing/2014/main" id="{0783493F-A3D2-FB1E-E844-B4140CA1E926}"/>
              </a:ext>
            </a:extLst>
          </p:cNvPr>
          <p:cNvSpPr>
            <a:spLocks noGrp="1"/>
          </p:cNvSpPr>
          <p:nvPr>
            <p:ph idx="1"/>
          </p:nvPr>
        </p:nvSpPr>
        <p:spPr>
          <a:xfrm>
            <a:off x="789894" y="1067900"/>
            <a:ext cx="10729686" cy="1200150"/>
          </a:xfrm>
        </p:spPr>
        <p:txBody>
          <a:bodyPr>
            <a:normAutofit/>
          </a:bodyPr>
          <a:lstStyle/>
          <a:p>
            <a:pPr marL="0" indent="0">
              <a:buNone/>
            </a:pPr>
            <a:r>
              <a:rPr lang="es-419" sz="1800" b="1" dirty="0" err="1"/>
              <a:t>http.Server</a:t>
            </a:r>
            <a:r>
              <a:rPr lang="es-419" sz="1800" b="1" dirty="0"/>
              <a:t>: </a:t>
            </a:r>
          </a:p>
          <a:p>
            <a:pPr marL="0" indent="0">
              <a:buNone/>
            </a:pPr>
            <a:r>
              <a:rPr lang="es-419" sz="1800" dirty="0"/>
              <a:t>Un objeto que representa un servidor HTTP. Se crea utilizando el método </a:t>
            </a:r>
            <a:r>
              <a:rPr lang="es-419" sz="1800" dirty="0" err="1"/>
              <a:t>http.createServer</a:t>
            </a:r>
            <a:r>
              <a:rPr lang="es-419" sz="1800" dirty="0"/>
              <a:t>(). Puede escuchar solicitudes y responder a ellas.</a:t>
            </a:r>
          </a:p>
        </p:txBody>
      </p:sp>
      <p:sp>
        <p:nvSpPr>
          <p:cNvPr id="14" name="CuadroTexto 13">
            <a:extLst>
              <a:ext uri="{FF2B5EF4-FFF2-40B4-BE49-F238E27FC236}">
                <a16:creationId xmlns:a16="http://schemas.microsoft.com/office/drawing/2014/main" id="{7B299C9D-C10A-A215-CBFB-C6A3753E1BF7}"/>
              </a:ext>
            </a:extLst>
          </p:cNvPr>
          <p:cNvSpPr txBox="1"/>
          <p:nvPr/>
        </p:nvSpPr>
        <p:spPr>
          <a:xfrm>
            <a:off x="1520370" y="2021680"/>
            <a:ext cx="9554029" cy="1384995"/>
          </a:xfrm>
          <a:prstGeom prst="rect">
            <a:avLst/>
          </a:prstGeom>
          <a:solidFill>
            <a:srgbClr val="FFFFF3"/>
          </a:solidFill>
        </p:spPr>
        <p:txBody>
          <a:bodyPr wrap="square">
            <a:spAutoFit/>
          </a:bodyPr>
          <a:lstStyle/>
          <a:p>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267F99"/>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 = </a:t>
            </a:r>
            <a:r>
              <a:rPr lang="es-419" sz="1400" b="0" dirty="0" err="1">
                <a:solidFill>
                  <a:srgbClr val="795E26"/>
                </a:solidFill>
                <a:effectLst/>
                <a:latin typeface="Consolas" panose="020B0609020204030204" pitchFamily="49" charset="0"/>
              </a:rPr>
              <a:t>require</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0070C1"/>
                </a:solidFill>
                <a:effectLst/>
                <a:latin typeface="Consolas" panose="020B0609020204030204" pitchFamily="49" charset="0"/>
              </a:rPr>
              <a:t>server</a:t>
            </a:r>
            <a:r>
              <a:rPr lang="es-419" sz="1400" b="0" dirty="0">
                <a:solidFill>
                  <a:srgbClr val="000000"/>
                </a:solidFill>
                <a:effectLst/>
                <a:latin typeface="Consolas" panose="020B0609020204030204" pitchFamily="49" charset="0"/>
              </a:rPr>
              <a:t> = </a:t>
            </a:r>
            <a:r>
              <a:rPr lang="es-419" sz="1400" b="0" dirty="0" err="1">
                <a:solidFill>
                  <a:srgbClr val="267F99"/>
                </a:solidFill>
                <a:effectLst/>
                <a:latin typeface="Consolas" panose="020B0609020204030204" pitchFamily="49" charset="0"/>
              </a:rPr>
              <a:t>http</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createServer</a:t>
            </a:r>
            <a:r>
              <a:rPr lang="es-419" sz="1400" b="0" dirty="0">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req</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writeHead</a:t>
            </a:r>
            <a:r>
              <a:rPr lang="es-419" sz="1400" b="0" dirty="0">
                <a:solidFill>
                  <a:srgbClr val="000000"/>
                </a:solidFill>
                <a:effectLst/>
                <a:latin typeface="Consolas" panose="020B0609020204030204" pitchFamily="49" charset="0"/>
              </a:rPr>
              <a:t>(</a:t>
            </a:r>
            <a:r>
              <a:rPr lang="es-419" sz="1400" b="0" dirty="0">
                <a:solidFill>
                  <a:srgbClr val="098658"/>
                </a:solidFill>
                <a:effectLst/>
                <a:latin typeface="Consolas" panose="020B0609020204030204" pitchFamily="49" charset="0"/>
              </a:rPr>
              <a:t>200</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'Content-</a:t>
            </a:r>
            <a:r>
              <a:rPr lang="es-419" sz="1400" b="0" dirty="0" err="1">
                <a:solidFill>
                  <a:srgbClr val="A31515"/>
                </a:solidFill>
                <a:effectLst/>
                <a:latin typeface="Consolas" panose="020B0609020204030204" pitchFamily="49" charset="0"/>
              </a:rPr>
              <a:t>Type</a:t>
            </a:r>
            <a:r>
              <a:rPr lang="es-419" sz="1400" b="0" dirty="0">
                <a:solidFill>
                  <a:srgbClr val="A31515"/>
                </a:solidFill>
                <a:effectLst/>
                <a:latin typeface="Consolas" panose="020B0609020204030204" pitchFamily="49" charset="0"/>
              </a:rPr>
              <a:t>'</a:t>
            </a:r>
            <a:r>
              <a:rPr lang="es-419" sz="1400" b="0" dirty="0">
                <a:solidFill>
                  <a:srgbClr val="001080"/>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text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plain</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end</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'Hola, mundo!'</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a:t>
            </a:r>
          </a:p>
          <a:p>
            <a:r>
              <a:rPr lang="es-419" sz="1400" b="0" dirty="0" err="1">
                <a:solidFill>
                  <a:srgbClr val="0070C1"/>
                </a:solidFill>
                <a:effectLst/>
                <a:latin typeface="Consolas" panose="020B0609020204030204" pitchFamily="49" charset="0"/>
              </a:rPr>
              <a:t>server</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listen</a:t>
            </a:r>
            <a:r>
              <a:rPr lang="es-419" sz="1400" b="0" dirty="0">
                <a:solidFill>
                  <a:srgbClr val="000000"/>
                </a:solidFill>
                <a:effectLst/>
                <a:latin typeface="Consolas" panose="020B0609020204030204" pitchFamily="49" charset="0"/>
              </a:rPr>
              <a:t>(</a:t>
            </a:r>
            <a:r>
              <a:rPr lang="es-419" sz="1400" b="0" dirty="0">
                <a:solidFill>
                  <a:srgbClr val="098658"/>
                </a:solidFill>
                <a:effectLst/>
                <a:latin typeface="Consolas" panose="020B0609020204030204" pitchFamily="49" charset="0"/>
              </a:rPr>
              <a:t>3000</a:t>
            </a:r>
            <a:r>
              <a:rPr lang="es-419" sz="1400" b="0" dirty="0">
                <a:solidFill>
                  <a:srgbClr val="000000"/>
                </a:solidFill>
                <a:effectLst/>
                <a:latin typeface="Consolas" panose="020B0609020204030204" pitchFamily="49" charset="0"/>
              </a:rPr>
              <a:t>);</a:t>
            </a:r>
          </a:p>
        </p:txBody>
      </p:sp>
      <p:sp>
        <p:nvSpPr>
          <p:cNvPr id="17" name="CuadroTexto 16">
            <a:extLst>
              <a:ext uri="{FF2B5EF4-FFF2-40B4-BE49-F238E27FC236}">
                <a16:creationId xmlns:a16="http://schemas.microsoft.com/office/drawing/2014/main" id="{FFF83316-009D-7896-4C7E-D18645237BAE}"/>
              </a:ext>
            </a:extLst>
          </p:cNvPr>
          <p:cNvSpPr txBox="1"/>
          <p:nvPr/>
        </p:nvSpPr>
        <p:spPr>
          <a:xfrm>
            <a:off x="789894" y="3622118"/>
            <a:ext cx="11014982" cy="1200149"/>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419" sz="1800" dirty="0" err="1"/>
              <a:t>http.Request</a:t>
            </a:r>
            <a:r>
              <a:rPr lang="es-419" sz="1800" dirty="0"/>
              <a:t>: </a:t>
            </a:r>
          </a:p>
          <a:p>
            <a:r>
              <a:rPr lang="es-419" sz="1800" b="0" dirty="0"/>
              <a:t>Representa una solicitud HTTP. La clase </a:t>
            </a:r>
            <a:r>
              <a:rPr lang="es-419" sz="1800" b="0" dirty="0" err="1"/>
              <a:t>http.Request</a:t>
            </a:r>
            <a:r>
              <a:rPr lang="es-419" sz="1800" b="0" dirty="0"/>
              <a:t> tiene una serie de propiedades que proporcionan información sobre la solicitud.</a:t>
            </a:r>
          </a:p>
        </p:txBody>
      </p:sp>
      <p:sp>
        <p:nvSpPr>
          <p:cNvPr id="19" name="CuadroTexto 18">
            <a:extLst>
              <a:ext uri="{FF2B5EF4-FFF2-40B4-BE49-F238E27FC236}">
                <a16:creationId xmlns:a16="http://schemas.microsoft.com/office/drawing/2014/main" id="{0914B9F5-8CA8-4CC9-CA90-97A2D47E90C1}"/>
              </a:ext>
            </a:extLst>
          </p:cNvPr>
          <p:cNvSpPr txBox="1"/>
          <p:nvPr/>
        </p:nvSpPr>
        <p:spPr>
          <a:xfrm>
            <a:off x="1520370" y="4572235"/>
            <a:ext cx="9554029" cy="1815882"/>
          </a:xfrm>
          <a:prstGeom prst="rect">
            <a:avLst/>
          </a:prstGeom>
          <a:solidFill>
            <a:srgbClr val="FFFFF3"/>
          </a:solidFill>
        </p:spPr>
        <p:txBody>
          <a:bodyPr wrap="square">
            <a:spAutoFit/>
          </a:bodyPr>
          <a:lstStyle/>
          <a:p>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267F99"/>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 = </a:t>
            </a:r>
            <a:r>
              <a:rPr lang="es-419" sz="1400" b="0" dirty="0" err="1">
                <a:solidFill>
                  <a:srgbClr val="795E26"/>
                </a:solidFill>
                <a:effectLst/>
                <a:latin typeface="Consolas" panose="020B0609020204030204" pitchFamily="49" charset="0"/>
              </a:rPr>
              <a:t>require</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0070C1"/>
                </a:solidFill>
                <a:effectLst/>
                <a:latin typeface="Consolas" panose="020B0609020204030204" pitchFamily="49" charset="0"/>
              </a:rPr>
              <a:t>server</a:t>
            </a:r>
            <a:r>
              <a:rPr lang="es-419" sz="1400" b="0" dirty="0">
                <a:solidFill>
                  <a:srgbClr val="000000"/>
                </a:solidFill>
                <a:effectLst/>
                <a:latin typeface="Consolas" panose="020B0609020204030204" pitchFamily="49" charset="0"/>
              </a:rPr>
              <a:t> = </a:t>
            </a:r>
            <a:r>
              <a:rPr lang="es-419" sz="1400" b="0" dirty="0" err="1">
                <a:solidFill>
                  <a:srgbClr val="267F99"/>
                </a:solidFill>
                <a:effectLst/>
                <a:latin typeface="Consolas" panose="020B0609020204030204" pitchFamily="49" charset="0"/>
              </a:rPr>
              <a:t>http</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createServer</a:t>
            </a:r>
            <a:r>
              <a:rPr lang="es-419" sz="1400" b="0" dirty="0">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req</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console</a:t>
            </a:r>
            <a:r>
              <a:rPr lang="es-419" sz="1400" b="0" dirty="0">
                <a:solidFill>
                  <a:srgbClr val="000000"/>
                </a:solidFill>
                <a:effectLst/>
                <a:latin typeface="Consolas" panose="020B0609020204030204" pitchFamily="49" charset="0"/>
              </a:rPr>
              <a:t>.</a:t>
            </a:r>
            <a:r>
              <a:rPr lang="es-419" sz="1400" b="0" dirty="0">
                <a:solidFill>
                  <a:srgbClr val="795E26"/>
                </a:solidFill>
                <a:effectLst/>
                <a:latin typeface="Consolas" panose="020B0609020204030204" pitchFamily="49" charset="0"/>
              </a:rPr>
              <a:t>log</a:t>
            </a:r>
            <a:r>
              <a:rPr lang="es-419" sz="1400" b="0" dirty="0">
                <a:solidFill>
                  <a:srgbClr val="000000"/>
                </a:solidFill>
                <a:effectLst/>
                <a:latin typeface="Consolas" panose="020B0609020204030204" pitchFamily="49" charset="0"/>
              </a:rPr>
              <a:t>(</a:t>
            </a:r>
            <a:r>
              <a:rPr lang="es-419" sz="1400" b="0" dirty="0">
                <a:solidFill>
                  <a:srgbClr val="001080"/>
                </a:solidFill>
                <a:effectLst/>
                <a:latin typeface="Consolas" panose="020B0609020204030204" pitchFamily="49" charset="0"/>
              </a:rPr>
              <a:t>req</a:t>
            </a:r>
            <a:r>
              <a:rPr lang="es-419" sz="1400" b="0" dirty="0">
                <a:solidFill>
                  <a:srgbClr val="000000"/>
                </a:solidFill>
                <a:effectLst/>
                <a:latin typeface="Consolas" panose="020B0609020204030204" pitchFamily="49" charset="0"/>
              </a:rPr>
              <a:t>.</a:t>
            </a:r>
            <a:r>
              <a:rPr lang="es-419" sz="1400" b="0" dirty="0">
                <a:solidFill>
                  <a:srgbClr val="001080"/>
                </a:solidFill>
                <a:effectLst/>
                <a:latin typeface="Consolas" panose="020B0609020204030204" pitchFamily="49" charset="0"/>
              </a:rPr>
              <a:t>url</a:t>
            </a:r>
            <a:r>
              <a:rPr lang="es-419" sz="1400" b="0" dirty="0">
                <a:solidFill>
                  <a:srgbClr val="000000"/>
                </a:solidFill>
                <a:effectLst/>
                <a:latin typeface="Consolas" panose="020B0609020204030204" pitchFamily="49" charset="0"/>
              </a:rPr>
              <a:t>); </a:t>
            </a:r>
            <a:r>
              <a:rPr lang="es-419" sz="1400" b="0" dirty="0">
                <a:solidFill>
                  <a:srgbClr val="008000"/>
                </a:solidFill>
                <a:effectLst/>
                <a:latin typeface="Consolas" panose="020B0609020204030204" pitchFamily="49" charset="0"/>
              </a:rPr>
              <a:t>// /</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console</a:t>
            </a:r>
            <a:r>
              <a:rPr lang="es-419" sz="1400" b="0" dirty="0">
                <a:solidFill>
                  <a:srgbClr val="000000"/>
                </a:solidFill>
                <a:effectLst/>
                <a:latin typeface="Consolas" panose="020B0609020204030204" pitchFamily="49" charset="0"/>
              </a:rPr>
              <a:t>.</a:t>
            </a:r>
            <a:r>
              <a:rPr lang="es-419" sz="1400" b="0" dirty="0">
                <a:solidFill>
                  <a:srgbClr val="795E26"/>
                </a:solidFill>
                <a:effectLst/>
                <a:latin typeface="Consolas" panose="020B0609020204030204" pitchFamily="49" charset="0"/>
              </a:rPr>
              <a:t>log</a:t>
            </a:r>
            <a:r>
              <a:rPr lang="es-419" sz="1400" b="0" dirty="0">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method</a:t>
            </a:r>
            <a:r>
              <a:rPr lang="es-419" sz="1400" b="0" dirty="0">
                <a:solidFill>
                  <a:srgbClr val="000000"/>
                </a:solidFill>
                <a:effectLst/>
                <a:latin typeface="Consolas" panose="020B0609020204030204" pitchFamily="49" charset="0"/>
              </a:rPr>
              <a:t>); </a:t>
            </a:r>
            <a:r>
              <a:rPr lang="es-419" sz="1400" b="0" dirty="0">
                <a:solidFill>
                  <a:srgbClr val="008000"/>
                </a:solidFill>
                <a:effectLst/>
                <a:latin typeface="Consolas" panose="020B0609020204030204" pitchFamily="49" charset="0"/>
              </a:rPr>
              <a:t>// GET</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console</a:t>
            </a:r>
            <a:r>
              <a:rPr lang="es-419" sz="1400" b="0" dirty="0">
                <a:solidFill>
                  <a:srgbClr val="000000"/>
                </a:solidFill>
                <a:effectLst/>
                <a:latin typeface="Consolas" panose="020B0609020204030204" pitchFamily="49" charset="0"/>
              </a:rPr>
              <a:t>.</a:t>
            </a:r>
            <a:r>
              <a:rPr lang="es-419" sz="1400" b="0" dirty="0">
                <a:solidFill>
                  <a:srgbClr val="795E26"/>
                </a:solidFill>
                <a:effectLst/>
                <a:latin typeface="Consolas" panose="020B0609020204030204" pitchFamily="49" charset="0"/>
              </a:rPr>
              <a:t>log</a:t>
            </a:r>
            <a:r>
              <a:rPr lang="es-419" sz="1400" b="0" dirty="0">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headers</a:t>
            </a:r>
            <a:r>
              <a:rPr lang="es-419" sz="1400" b="0" dirty="0">
                <a:solidFill>
                  <a:srgbClr val="000000"/>
                </a:solidFill>
                <a:effectLst/>
                <a:latin typeface="Consolas" panose="020B0609020204030204" pitchFamily="49" charset="0"/>
              </a:rPr>
              <a:t>); </a:t>
            </a:r>
            <a:r>
              <a:rPr lang="es-419" sz="1400" b="0" dirty="0">
                <a:solidFill>
                  <a:srgbClr val="008000"/>
                </a:solidFill>
                <a:effectLst/>
                <a:latin typeface="Consolas" panose="020B0609020204030204" pitchFamily="49" charset="0"/>
              </a:rPr>
              <a:t>// {'Host': 'localhost:3000'}</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console</a:t>
            </a:r>
            <a:r>
              <a:rPr lang="es-419" sz="1400" b="0" dirty="0">
                <a:solidFill>
                  <a:srgbClr val="000000"/>
                </a:solidFill>
                <a:effectLst/>
                <a:latin typeface="Consolas" panose="020B0609020204030204" pitchFamily="49" charset="0"/>
              </a:rPr>
              <a:t>.</a:t>
            </a:r>
            <a:r>
              <a:rPr lang="es-419" sz="1400" b="0" dirty="0">
                <a:solidFill>
                  <a:srgbClr val="795E26"/>
                </a:solidFill>
                <a:effectLst/>
                <a:latin typeface="Consolas" panose="020B0609020204030204" pitchFamily="49" charset="0"/>
              </a:rPr>
              <a:t>log</a:t>
            </a:r>
            <a:r>
              <a:rPr lang="es-419" sz="1400" b="0" dirty="0">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req</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body</a:t>
            </a:r>
            <a:r>
              <a:rPr lang="es-419" sz="1400" b="0" dirty="0">
                <a:solidFill>
                  <a:srgbClr val="000000"/>
                </a:solidFill>
                <a:effectLst/>
                <a:latin typeface="Consolas" panose="020B0609020204030204" pitchFamily="49" charset="0"/>
              </a:rPr>
              <a:t>); </a:t>
            </a:r>
            <a:r>
              <a:rPr lang="es-419" sz="1400" b="0" dirty="0">
                <a:solidFill>
                  <a:srgbClr val="008000"/>
                </a:solidFill>
                <a:effectLst/>
                <a:latin typeface="Consolas" panose="020B0609020204030204" pitchFamily="49" charset="0"/>
              </a:rPr>
              <a:t>// </a:t>
            </a:r>
            <a:r>
              <a:rPr lang="es-419" sz="1400" b="0" dirty="0" err="1">
                <a:solidFill>
                  <a:srgbClr val="008000"/>
                </a:solidFill>
                <a:effectLst/>
                <a:latin typeface="Consolas" panose="020B0609020204030204" pitchFamily="49" charset="0"/>
              </a:rPr>
              <a:t>null</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a:t>
            </a:r>
          </a:p>
          <a:p>
            <a:r>
              <a:rPr lang="es-419" sz="1400" b="0" dirty="0" err="1">
                <a:solidFill>
                  <a:srgbClr val="0070C1"/>
                </a:solidFill>
                <a:effectLst/>
                <a:latin typeface="Consolas" panose="020B0609020204030204" pitchFamily="49" charset="0"/>
              </a:rPr>
              <a:t>server</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listen</a:t>
            </a:r>
            <a:r>
              <a:rPr lang="es-419" sz="1400" b="0" dirty="0">
                <a:solidFill>
                  <a:srgbClr val="000000"/>
                </a:solidFill>
                <a:effectLst/>
                <a:latin typeface="Consolas" panose="020B0609020204030204" pitchFamily="49" charset="0"/>
              </a:rPr>
              <a:t>(</a:t>
            </a:r>
            <a:r>
              <a:rPr lang="es-419" sz="1400" b="0" dirty="0">
                <a:solidFill>
                  <a:srgbClr val="098658"/>
                </a:solidFill>
                <a:effectLst/>
                <a:latin typeface="Consolas" panose="020B0609020204030204" pitchFamily="49" charset="0"/>
              </a:rPr>
              <a:t>3000</a:t>
            </a:r>
            <a:r>
              <a:rPr lang="es-419"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22311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092893E-06AB-78D2-1CA4-70429486214B}"/>
              </a:ext>
            </a:extLst>
          </p:cNvPr>
          <p:cNvSpPr>
            <a:spLocks noGrp="1"/>
          </p:cNvSpPr>
          <p:nvPr>
            <p:ph type="title"/>
          </p:nvPr>
        </p:nvSpPr>
        <p:spPr>
          <a:xfrm>
            <a:off x="828000" y="684000"/>
            <a:ext cx="9921549" cy="387798"/>
          </a:xfrm>
        </p:spPr>
        <p:txBody>
          <a:bodyPr/>
          <a:lstStyle/>
          <a:p>
            <a:r>
              <a:rPr lang="es-419" dirty="0"/>
              <a:t>Módulo HTTP de Node.js</a:t>
            </a:r>
          </a:p>
        </p:txBody>
      </p:sp>
      <p:sp>
        <p:nvSpPr>
          <p:cNvPr id="9" name="Marcador de contenido 8">
            <a:extLst>
              <a:ext uri="{FF2B5EF4-FFF2-40B4-BE49-F238E27FC236}">
                <a16:creationId xmlns:a16="http://schemas.microsoft.com/office/drawing/2014/main" id="{0783493F-A3D2-FB1E-E844-B4140CA1E926}"/>
              </a:ext>
            </a:extLst>
          </p:cNvPr>
          <p:cNvSpPr>
            <a:spLocks noGrp="1"/>
          </p:cNvSpPr>
          <p:nvPr>
            <p:ph idx="1"/>
          </p:nvPr>
        </p:nvSpPr>
        <p:spPr>
          <a:xfrm>
            <a:off x="789894" y="1067900"/>
            <a:ext cx="10729686" cy="1200150"/>
          </a:xfrm>
        </p:spPr>
        <p:txBody>
          <a:bodyPr>
            <a:normAutofit/>
          </a:bodyPr>
          <a:lstStyle/>
          <a:p>
            <a:pPr marL="0" indent="0">
              <a:buNone/>
            </a:pPr>
            <a:r>
              <a:rPr lang="es-419" sz="1800" b="1" dirty="0"/>
              <a:t>Clase </a:t>
            </a:r>
            <a:r>
              <a:rPr lang="es-419" sz="1800" b="1" dirty="0" err="1"/>
              <a:t>http.response</a:t>
            </a:r>
            <a:r>
              <a:rPr lang="es-419" sz="1800" b="1" dirty="0"/>
              <a:t> </a:t>
            </a:r>
          </a:p>
          <a:p>
            <a:pPr marL="0" indent="0">
              <a:buNone/>
            </a:pPr>
            <a:r>
              <a:rPr lang="es-419" sz="1800" dirty="0"/>
              <a:t>Un objeto que representa la respuesta que será enviada al cliente. La clase </a:t>
            </a:r>
            <a:r>
              <a:rPr lang="es-419" sz="1800" dirty="0" err="1"/>
              <a:t>http.Response</a:t>
            </a:r>
            <a:r>
              <a:rPr lang="es-419" sz="1800" dirty="0"/>
              <a:t> tiene una serie de métodos que se utilizan para configurar la respuesta.</a:t>
            </a:r>
          </a:p>
        </p:txBody>
      </p:sp>
      <p:sp>
        <p:nvSpPr>
          <p:cNvPr id="14" name="CuadroTexto 13">
            <a:extLst>
              <a:ext uri="{FF2B5EF4-FFF2-40B4-BE49-F238E27FC236}">
                <a16:creationId xmlns:a16="http://schemas.microsoft.com/office/drawing/2014/main" id="{7B299C9D-C10A-A215-CBFB-C6A3753E1BF7}"/>
              </a:ext>
            </a:extLst>
          </p:cNvPr>
          <p:cNvSpPr txBox="1"/>
          <p:nvPr/>
        </p:nvSpPr>
        <p:spPr>
          <a:xfrm>
            <a:off x="1520370" y="2021680"/>
            <a:ext cx="9554029" cy="1384995"/>
          </a:xfrm>
          <a:prstGeom prst="rect">
            <a:avLst/>
          </a:prstGeom>
          <a:solidFill>
            <a:srgbClr val="FFFFF3"/>
          </a:solidFill>
        </p:spPr>
        <p:txBody>
          <a:bodyPr wrap="square">
            <a:spAutoFit/>
          </a:bodyPr>
          <a:lstStyle/>
          <a:p>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267F99"/>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 = </a:t>
            </a:r>
            <a:r>
              <a:rPr lang="es-419" sz="1400" b="0" dirty="0" err="1">
                <a:solidFill>
                  <a:srgbClr val="795E26"/>
                </a:solidFill>
                <a:effectLst/>
                <a:latin typeface="Consolas" panose="020B0609020204030204" pitchFamily="49" charset="0"/>
              </a:rPr>
              <a:t>require</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0070C1"/>
                </a:solidFill>
                <a:effectLst/>
                <a:latin typeface="Consolas" panose="020B0609020204030204" pitchFamily="49" charset="0"/>
              </a:rPr>
              <a:t>server</a:t>
            </a:r>
            <a:r>
              <a:rPr lang="es-419" sz="1400" b="0" dirty="0">
                <a:solidFill>
                  <a:srgbClr val="000000"/>
                </a:solidFill>
                <a:effectLst/>
                <a:latin typeface="Consolas" panose="020B0609020204030204" pitchFamily="49" charset="0"/>
              </a:rPr>
              <a:t> = </a:t>
            </a:r>
            <a:r>
              <a:rPr lang="es-419" sz="1400" b="0" dirty="0" err="1">
                <a:solidFill>
                  <a:srgbClr val="267F99"/>
                </a:solidFill>
                <a:effectLst/>
                <a:latin typeface="Consolas" panose="020B0609020204030204" pitchFamily="49" charset="0"/>
              </a:rPr>
              <a:t>http</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createServer</a:t>
            </a:r>
            <a:r>
              <a:rPr lang="es-419" sz="1400" b="0" dirty="0">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req</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writeHead</a:t>
            </a:r>
            <a:r>
              <a:rPr lang="es-419" sz="1400" b="0" dirty="0">
                <a:solidFill>
                  <a:srgbClr val="000000"/>
                </a:solidFill>
                <a:effectLst/>
                <a:latin typeface="Consolas" panose="020B0609020204030204" pitchFamily="49" charset="0"/>
              </a:rPr>
              <a:t>(</a:t>
            </a:r>
            <a:r>
              <a:rPr lang="es-419" sz="1400" b="0" dirty="0">
                <a:solidFill>
                  <a:srgbClr val="098658"/>
                </a:solidFill>
                <a:effectLst/>
                <a:latin typeface="Consolas" panose="020B0609020204030204" pitchFamily="49" charset="0"/>
              </a:rPr>
              <a:t>200</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'Content-</a:t>
            </a:r>
            <a:r>
              <a:rPr lang="es-419" sz="1400" b="0" dirty="0" err="1">
                <a:solidFill>
                  <a:srgbClr val="A31515"/>
                </a:solidFill>
                <a:effectLst/>
                <a:latin typeface="Consolas" panose="020B0609020204030204" pitchFamily="49" charset="0"/>
              </a:rPr>
              <a:t>Type</a:t>
            </a:r>
            <a:r>
              <a:rPr lang="es-419" sz="1400" b="0" dirty="0">
                <a:solidFill>
                  <a:srgbClr val="A31515"/>
                </a:solidFill>
                <a:effectLst/>
                <a:latin typeface="Consolas" panose="020B0609020204030204" pitchFamily="49" charset="0"/>
              </a:rPr>
              <a:t>'</a:t>
            </a:r>
            <a:r>
              <a:rPr lang="es-419" sz="1400" b="0" dirty="0">
                <a:solidFill>
                  <a:srgbClr val="001080"/>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text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plain</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end</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'Hola, mundo!’</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a:t>
            </a:r>
          </a:p>
          <a:p>
            <a:r>
              <a:rPr lang="es-419" sz="1400" b="0" dirty="0" err="1">
                <a:solidFill>
                  <a:srgbClr val="0070C1"/>
                </a:solidFill>
                <a:effectLst/>
                <a:latin typeface="Consolas" panose="020B0609020204030204" pitchFamily="49" charset="0"/>
              </a:rPr>
              <a:t>server</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listen</a:t>
            </a:r>
            <a:r>
              <a:rPr lang="es-419" sz="1400" b="0" dirty="0">
                <a:solidFill>
                  <a:srgbClr val="000000"/>
                </a:solidFill>
                <a:effectLst/>
                <a:latin typeface="Consolas" panose="020B0609020204030204" pitchFamily="49" charset="0"/>
              </a:rPr>
              <a:t>(</a:t>
            </a:r>
            <a:r>
              <a:rPr lang="es-419" sz="1400" b="0" dirty="0">
                <a:solidFill>
                  <a:srgbClr val="098658"/>
                </a:solidFill>
                <a:effectLst/>
                <a:latin typeface="Consolas" panose="020B0609020204030204" pitchFamily="49" charset="0"/>
              </a:rPr>
              <a:t>3000</a:t>
            </a:r>
            <a:r>
              <a:rPr lang="es-419" sz="1400" b="0" dirty="0">
                <a:solidFill>
                  <a:srgbClr val="000000"/>
                </a:solidFill>
                <a:effectLst/>
                <a:latin typeface="Consolas" panose="020B0609020204030204" pitchFamily="49" charset="0"/>
              </a:rPr>
              <a:t>);</a:t>
            </a:r>
          </a:p>
        </p:txBody>
      </p:sp>
      <p:sp>
        <p:nvSpPr>
          <p:cNvPr id="17" name="CuadroTexto 16">
            <a:extLst>
              <a:ext uri="{FF2B5EF4-FFF2-40B4-BE49-F238E27FC236}">
                <a16:creationId xmlns:a16="http://schemas.microsoft.com/office/drawing/2014/main" id="{FFF83316-009D-7896-4C7E-D18645237BAE}"/>
              </a:ext>
            </a:extLst>
          </p:cNvPr>
          <p:cNvSpPr txBox="1"/>
          <p:nvPr/>
        </p:nvSpPr>
        <p:spPr>
          <a:xfrm>
            <a:off x="789894" y="3622118"/>
            <a:ext cx="11014982" cy="1200149"/>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419" sz="1800" dirty="0" err="1"/>
              <a:t>http.request</a:t>
            </a:r>
            <a:r>
              <a:rPr lang="es-419" sz="1800" dirty="0"/>
              <a:t>: </a:t>
            </a:r>
          </a:p>
          <a:p>
            <a:r>
              <a:rPr lang="es-419" sz="1800" b="0" dirty="0"/>
              <a:t>Un objeto que representa una solicitud del cliente. Se utiliza cuando tu aplicación Node.js hace solicitudes a otros servidores HTTP..</a:t>
            </a:r>
          </a:p>
        </p:txBody>
      </p:sp>
      <p:sp>
        <p:nvSpPr>
          <p:cNvPr id="19" name="CuadroTexto 18">
            <a:extLst>
              <a:ext uri="{FF2B5EF4-FFF2-40B4-BE49-F238E27FC236}">
                <a16:creationId xmlns:a16="http://schemas.microsoft.com/office/drawing/2014/main" id="{0914B9F5-8CA8-4CC9-CA90-97A2D47E90C1}"/>
              </a:ext>
            </a:extLst>
          </p:cNvPr>
          <p:cNvSpPr txBox="1"/>
          <p:nvPr/>
        </p:nvSpPr>
        <p:spPr>
          <a:xfrm>
            <a:off x="1520370" y="4572235"/>
            <a:ext cx="9554029" cy="2031325"/>
          </a:xfrm>
          <a:prstGeom prst="rect">
            <a:avLst/>
          </a:prstGeom>
          <a:solidFill>
            <a:srgbClr val="FFFFF3"/>
          </a:solidFill>
        </p:spPr>
        <p:txBody>
          <a:bodyPr wrap="square">
            <a:spAutoFit/>
          </a:bodyPr>
          <a:lstStyle/>
          <a:p>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267F99"/>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 = </a:t>
            </a:r>
            <a:r>
              <a:rPr lang="es-419" sz="1400" b="0" dirty="0" err="1">
                <a:solidFill>
                  <a:srgbClr val="795E26"/>
                </a:solidFill>
                <a:effectLst/>
                <a:latin typeface="Consolas" panose="020B0609020204030204" pitchFamily="49" charset="0"/>
              </a:rPr>
              <a:t>require</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0070C1"/>
                </a:solidFill>
                <a:effectLst/>
                <a:latin typeface="Consolas" panose="020B0609020204030204" pitchFamily="49" charset="0"/>
              </a:rPr>
              <a:t>opciones</a:t>
            </a:r>
            <a:r>
              <a:rPr lang="es-419" sz="1400" b="0" dirty="0">
                <a:solidFill>
                  <a:srgbClr val="000000"/>
                </a:solidFill>
                <a:effectLst/>
                <a:latin typeface="Consolas" panose="020B0609020204030204" pitchFamily="49" charset="0"/>
              </a:rPr>
              <a:t> = {	</a:t>
            </a:r>
            <a:r>
              <a:rPr lang="es-419" sz="1400" b="0" dirty="0">
                <a:solidFill>
                  <a:srgbClr val="001080"/>
                </a:solidFill>
                <a:effectLst/>
                <a:latin typeface="Consolas" panose="020B0609020204030204" pitchFamily="49" charset="0"/>
              </a:rPr>
              <a:t>host:</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'www.google.com'</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port</a:t>
            </a:r>
            <a:r>
              <a:rPr lang="es-419" sz="1400" b="0" dirty="0">
                <a:solidFill>
                  <a:srgbClr val="001080"/>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a:solidFill>
                  <a:srgbClr val="098658"/>
                </a:solidFill>
                <a:effectLst/>
                <a:latin typeface="Consolas" panose="020B0609020204030204" pitchFamily="49" charset="0"/>
              </a:rPr>
              <a:t>80</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path</a:t>
            </a:r>
            <a:r>
              <a:rPr lang="es-419" sz="1400" b="0" dirty="0">
                <a:solidFill>
                  <a:srgbClr val="001080"/>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method</a:t>
            </a:r>
            <a:r>
              <a:rPr lang="es-419" sz="1400" b="0" dirty="0">
                <a:solidFill>
                  <a:srgbClr val="001080"/>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'GET'</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0070C1"/>
                </a:solidFill>
                <a:effectLst/>
                <a:latin typeface="Consolas" panose="020B0609020204030204" pitchFamily="49" charset="0"/>
              </a:rPr>
              <a:t>solicitud</a:t>
            </a:r>
            <a:r>
              <a:rPr lang="es-419" sz="1400" b="0" dirty="0">
                <a:solidFill>
                  <a:srgbClr val="000000"/>
                </a:solidFill>
                <a:effectLst/>
                <a:latin typeface="Consolas" panose="020B0609020204030204" pitchFamily="49" charset="0"/>
              </a:rPr>
              <a:t> = </a:t>
            </a:r>
            <a:r>
              <a:rPr lang="es-419" sz="1400" b="0" dirty="0" err="1">
                <a:solidFill>
                  <a:srgbClr val="267F99"/>
                </a:solidFill>
                <a:effectLst/>
                <a:latin typeface="Consolas" panose="020B0609020204030204" pitchFamily="49" charset="0"/>
              </a:rPr>
              <a:t>http</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request</a:t>
            </a:r>
            <a:r>
              <a:rPr lang="es-419" sz="1400" b="0" dirty="0">
                <a:solidFill>
                  <a:srgbClr val="000000"/>
                </a:solidFill>
                <a:effectLst/>
                <a:latin typeface="Consolas" panose="020B0609020204030204" pitchFamily="49" charset="0"/>
              </a:rPr>
              <a:t>(</a:t>
            </a:r>
            <a:r>
              <a:rPr lang="es-419" sz="1400" b="0" dirty="0">
                <a:solidFill>
                  <a:srgbClr val="0070C1"/>
                </a:solidFill>
                <a:effectLst/>
                <a:latin typeface="Consolas" panose="020B0609020204030204" pitchFamily="49" charset="0"/>
              </a:rPr>
              <a:t>opciones</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respuesta</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008000"/>
                </a:solidFill>
                <a:effectLst/>
                <a:latin typeface="Consolas" panose="020B0609020204030204" pitchFamily="49" charset="0"/>
              </a:rPr>
              <a:t>// Lógica para manejar la respuesta del servidor</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console</a:t>
            </a:r>
            <a:r>
              <a:rPr lang="es-419" sz="1400" b="0" dirty="0">
                <a:solidFill>
                  <a:srgbClr val="000000"/>
                </a:solidFill>
                <a:effectLst/>
                <a:latin typeface="Consolas" panose="020B0609020204030204" pitchFamily="49" charset="0"/>
              </a:rPr>
              <a:t>.</a:t>
            </a:r>
            <a:r>
              <a:rPr lang="es-419" sz="1400" b="0" dirty="0">
                <a:solidFill>
                  <a:srgbClr val="795E26"/>
                </a:solidFill>
                <a:effectLst/>
                <a:latin typeface="Consolas" panose="020B0609020204030204" pitchFamily="49" charset="0"/>
              </a:rPr>
              <a:t>log</a:t>
            </a:r>
            <a:r>
              <a:rPr lang="es-419" sz="1400" b="0" dirty="0">
                <a:solidFill>
                  <a:srgbClr val="000000"/>
                </a:solidFill>
                <a:effectLst/>
                <a:latin typeface="Consolas" panose="020B0609020204030204" pitchFamily="49" charset="0"/>
              </a:rPr>
              <a:t>(</a:t>
            </a:r>
            <a:r>
              <a:rPr lang="es-419" sz="1400" b="0" dirty="0">
                <a:solidFill>
                  <a:srgbClr val="001080"/>
                </a:solidFill>
                <a:effectLst/>
                <a:latin typeface="Consolas" panose="020B0609020204030204" pitchFamily="49" charset="0"/>
              </a:rPr>
              <a:t>respuesta</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on</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"error"</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err</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console</a:t>
            </a:r>
            <a:r>
              <a:rPr lang="es-419" sz="1400" b="0" dirty="0">
                <a:solidFill>
                  <a:srgbClr val="000000"/>
                </a:solidFill>
                <a:effectLst/>
                <a:latin typeface="Consolas" panose="020B0609020204030204" pitchFamily="49" charset="0"/>
              </a:rPr>
              <a:t>.</a:t>
            </a:r>
            <a:r>
              <a:rPr lang="es-419" sz="1400" b="0" dirty="0">
                <a:solidFill>
                  <a:srgbClr val="795E26"/>
                </a:solidFill>
                <a:effectLst/>
                <a:latin typeface="Consolas" panose="020B0609020204030204" pitchFamily="49" charset="0"/>
              </a:rPr>
              <a:t>log</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"Error: "</a:t>
            </a:r>
            <a:r>
              <a:rPr lang="es-419" sz="1400" b="0" dirty="0">
                <a:solidFill>
                  <a:srgbClr val="000000"/>
                </a:solidFill>
                <a:effectLst/>
                <a:latin typeface="Consolas" panose="020B0609020204030204" pitchFamily="49" charset="0"/>
              </a:rPr>
              <a:t> + </a:t>
            </a:r>
            <a:r>
              <a:rPr lang="es-419" sz="1400" b="0" dirty="0" err="1">
                <a:solidFill>
                  <a:srgbClr val="001080"/>
                </a:solidFill>
                <a:effectLst/>
                <a:latin typeface="Consolas" panose="020B0609020204030204" pitchFamily="49" charset="0"/>
              </a:rPr>
              <a:t>err</a:t>
            </a:r>
            <a:r>
              <a:rPr lang="es-419" sz="1400" b="0" dirty="0" err="1">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message</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a:t>
            </a:r>
          </a:p>
          <a:p>
            <a:r>
              <a:rPr lang="es-419" sz="1400" b="0" dirty="0" err="1">
                <a:solidFill>
                  <a:srgbClr val="0070C1"/>
                </a:solidFill>
                <a:effectLst/>
                <a:latin typeface="Consolas" panose="020B0609020204030204" pitchFamily="49" charset="0"/>
              </a:rPr>
              <a:t>solicitud</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end</a:t>
            </a:r>
            <a:r>
              <a:rPr lang="es-419"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85123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0A8A5-7FA6-654C-E5AE-AA7C1598931B}"/>
              </a:ext>
            </a:extLst>
          </p:cNvPr>
          <p:cNvSpPr>
            <a:spLocks noGrp="1"/>
          </p:cNvSpPr>
          <p:nvPr>
            <p:ph type="title"/>
          </p:nvPr>
        </p:nvSpPr>
        <p:spPr/>
        <p:txBody>
          <a:bodyPr/>
          <a:lstStyle/>
          <a:p>
            <a:r>
              <a:rPr lang="es-419" dirty="0"/>
              <a:t>Creación de un servidor web HTTP con Node.js</a:t>
            </a:r>
          </a:p>
        </p:txBody>
      </p:sp>
      <p:sp>
        <p:nvSpPr>
          <p:cNvPr id="3" name="Marcador de contenido 2">
            <a:extLst>
              <a:ext uri="{FF2B5EF4-FFF2-40B4-BE49-F238E27FC236}">
                <a16:creationId xmlns:a16="http://schemas.microsoft.com/office/drawing/2014/main" id="{B263C6E5-C757-383E-A394-AB0F82E95D04}"/>
              </a:ext>
            </a:extLst>
          </p:cNvPr>
          <p:cNvSpPr>
            <a:spLocks noGrp="1"/>
          </p:cNvSpPr>
          <p:nvPr>
            <p:ph idx="1"/>
          </p:nvPr>
        </p:nvSpPr>
        <p:spPr/>
        <p:txBody>
          <a:bodyPr/>
          <a:lstStyle/>
          <a:p>
            <a:r>
              <a:rPr lang="es-ES" dirty="0"/>
              <a:t>Server</a:t>
            </a:r>
          </a:p>
          <a:p>
            <a:r>
              <a:rPr lang="es-ES" dirty="0"/>
              <a:t>Head</a:t>
            </a:r>
          </a:p>
          <a:p>
            <a:r>
              <a:rPr lang="es-ES" dirty="0" err="1"/>
              <a:t>Request</a:t>
            </a:r>
            <a:endParaRPr lang="es-419" dirty="0"/>
          </a:p>
        </p:txBody>
      </p:sp>
    </p:spTree>
    <p:extLst>
      <p:ext uri="{BB962C8B-B14F-4D97-AF65-F5344CB8AC3E}">
        <p14:creationId xmlns:p14="http://schemas.microsoft.com/office/powerpoint/2010/main" val="1088114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5.a </a:t>
            </a:r>
            <a:r>
              <a:rPr lang="es-419" dirty="0"/>
              <a:t>Creación de un servidor web HTTP con Node.js</a:t>
            </a:r>
          </a:p>
        </p:txBody>
      </p:sp>
      <p:sp>
        <p:nvSpPr>
          <p:cNvPr id="10" name="Marcador de contenido 4">
            <a:extLst>
              <a:ext uri="{FF2B5EF4-FFF2-40B4-BE49-F238E27FC236}">
                <a16:creationId xmlns:a16="http://schemas.microsoft.com/office/drawing/2014/main" id="{962459EA-2717-6F1F-E21B-FE6275177510}"/>
              </a:ext>
            </a:extLst>
          </p:cNvPr>
          <p:cNvSpPr txBox="1">
            <a:spLocks/>
          </p:cNvSpPr>
          <p:nvPr/>
        </p:nvSpPr>
        <p:spPr>
          <a:xfrm>
            <a:off x="947057" y="1132455"/>
            <a:ext cx="10515600" cy="349501"/>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400" b="1" dirty="0">
                <a:latin typeface="+mj-lt"/>
              </a:rPr>
              <a:t>Crea el archivo </a:t>
            </a:r>
            <a:r>
              <a:rPr lang="es-ES" sz="1400" b="1" dirty="0">
                <a:solidFill>
                  <a:schemeClr val="accent3"/>
                </a:solidFill>
                <a:latin typeface="+mj-lt"/>
              </a:rPr>
              <a:t>.\demo\app.js</a:t>
            </a:r>
            <a:endParaRPr lang="es-419" sz="1400" b="1" dirty="0">
              <a:latin typeface="+mj-lt"/>
            </a:endParaRPr>
          </a:p>
        </p:txBody>
      </p:sp>
      <p:sp>
        <p:nvSpPr>
          <p:cNvPr id="16" name="CuadroTexto 15">
            <a:extLst>
              <a:ext uri="{FF2B5EF4-FFF2-40B4-BE49-F238E27FC236}">
                <a16:creationId xmlns:a16="http://schemas.microsoft.com/office/drawing/2014/main" id="{4090A963-98EE-53F3-3500-BF6722C17C04}"/>
              </a:ext>
            </a:extLst>
          </p:cNvPr>
          <p:cNvSpPr txBox="1"/>
          <p:nvPr/>
        </p:nvSpPr>
        <p:spPr>
          <a:xfrm>
            <a:off x="1204684" y="1481956"/>
            <a:ext cx="7053943" cy="1569660"/>
          </a:xfrm>
          <a:prstGeom prst="rect">
            <a:avLst/>
          </a:prstGeom>
          <a:noFill/>
        </p:spPr>
        <p:txBody>
          <a:bodyPr wrap="square">
            <a:spAutoFit/>
          </a:bodyPr>
          <a:lstStyle/>
          <a:p>
            <a:r>
              <a:rPr lang="es-419" sz="1600" b="0" dirty="0" err="1">
                <a:solidFill>
                  <a:srgbClr val="0000FF"/>
                </a:solidFill>
                <a:effectLst/>
                <a:latin typeface="Consolas" panose="020B0609020204030204" pitchFamily="49" charset="0"/>
              </a:rPr>
              <a:t>const</a:t>
            </a:r>
            <a:r>
              <a:rPr lang="es-419" sz="1600" b="0" dirty="0">
                <a:solidFill>
                  <a:srgbClr val="000000"/>
                </a:solidFill>
                <a:effectLst/>
                <a:latin typeface="Consolas" panose="020B0609020204030204" pitchFamily="49" charset="0"/>
              </a:rPr>
              <a:t> </a:t>
            </a:r>
            <a:r>
              <a:rPr lang="es-419" sz="1600" b="0" dirty="0">
                <a:solidFill>
                  <a:srgbClr val="267F99"/>
                </a:solidFill>
                <a:effectLst/>
                <a:latin typeface="Consolas" panose="020B0609020204030204" pitchFamily="49" charset="0"/>
              </a:rPr>
              <a:t>http</a:t>
            </a:r>
            <a:r>
              <a:rPr lang="es-419" sz="1600" b="0" dirty="0">
                <a:solidFill>
                  <a:srgbClr val="000000"/>
                </a:solidFill>
                <a:effectLst/>
                <a:latin typeface="Consolas" panose="020B0609020204030204" pitchFamily="49" charset="0"/>
              </a:rPr>
              <a:t> = </a:t>
            </a:r>
            <a:r>
              <a:rPr lang="es-419" sz="1600" b="0" dirty="0" err="1">
                <a:solidFill>
                  <a:srgbClr val="795E26"/>
                </a:solidFill>
                <a:effectLst/>
                <a:latin typeface="Consolas" panose="020B0609020204030204" pitchFamily="49" charset="0"/>
              </a:rPr>
              <a:t>require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'http'</a:t>
            </a:r>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const</a:t>
            </a:r>
            <a:r>
              <a:rPr lang="es-419" sz="1600" b="0" dirty="0">
                <a:solidFill>
                  <a:srgbClr val="000000"/>
                </a:solidFill>
                <a:effectLst/>
                <a:latin typeface="Consolas" panose="020B0609020204030204" pitchFamily="49" charset="0"/>
              </a:rPr>
              <a:t> </a:t>
            </a:r>
            <a:r>
              <a:rPr lang="es-419" sz="1600" b="0" dirty="0">
                <a:solidFill>
                  <a:srgbClr val="0070C1"/>
                </a:solidFill>
                <a:effectLst/>
                <a:latin typeface="Consolas" panose="020B0609020204030204" pitchFamily="49" charset="0"/>
              </a:rPr>
              <a:t>server</a:t>
            </a:r>
            <a:r>
              <a:rPr lang="es-419" sz="1600" b="0" dirty="0">
                <a:solidFill>
                  <a:srgbClr val="000000"/>
                </a:solidFill>
                <a:effectLst/>
                <a:latin typeface="Consolas" panose="020B0609020204030204" pitchFamily="49" charset="0"/>
              </a:rPr>
              <a:t> = </a:t>
            </a:r>
            <a:r>
              <a:rPr lang="es-419" sz="1600" b="0" dirty="0" err="1">
                <a:solidFill>
                  <a:srgbClr val="267F99"/>
                </a:solidFill>
                <a:effectLst/>
                <a:latin typeface="Consolas" panose="020B0609020204030204" pitchFamily="49" charset="0"/>
              </a:rPr>
              <a:t>http</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createServer</a:t>
            </a:r>
            <a:r>
              <a:rPr lang="es-419" sz="1600" b="0" dirty="0">
                <a:solidFill>
                  <a:srgbClr val="000000"/>
                </a:solidFill>
                <a:effectLst/>
                <a:latin typeface="Consolas" panose="020B0609020204030204" pitchFamily="49" charset="0"/>
              </a:rPr>
              <a:t>((</a:t>
            </a:r>
            <a:r>
              <a:rPr lang="es-419" sz="1600" b="0" dirty="0" err="1">
                <a:solidFill>
                  <a:srgbClr val="001080"/>
                </a:solidFill>
                <a:effectLst/>
                <a:latin typeface="Consolas" panose="020B0609020204030204" pitchFamily="49" charset="0"/>
              </a:rPr>
              <a:t>req</a:t>
            </a:r>
            <a:r>
              <a:rPr lang="es-419" sz="1600" b="0" dirty="0">
                <a:solidFill>
                  <a:srgbClr val="000000"/>
                </a:solidFill>
                <a:effectLst/>
                <a:latin typeface="Consolas" panose="020B0609020204030204" pitchFamily="49" charset="0"/>
              </a:rPr>
              <a:t>, </a:t>
            </a:r>
            <a:r>
              <a:rPr lang="es-419" sz="1600" b="0" dirty="0">
                <a:solidFill>
                  <a:srgbClr val="001080"/>
                </a:solidFill>
                <a:effectLst/>
                <a:latin typeface="Consolas" panose="020B0609020204030204" pitchFamily="49" charset="0"/>
              </a:rPr>
              <a:t>res</a:t>
            </a:r>
            <a:r>
              <a:rPr lang="es-419" sz="1600" b="0" dirty="0">
                <a:solidFill>
                  <a:srgbClr val="000000"/>
                </a:solidFill>
                <a:effectLst/>
                <a:latin typeface="Consolas" panose="020B0609020204030204" pitchFamily="49" charset="0"/>
              </a:rPr>
              <a:t>) </a:t>
            </a:r>
            <a:r>
              <a:rPr lang="es-419" sz="1600" b="0" dirty="0">
                <a:solidFill>
                  <a:srgbClr val="0000FF"/>
                </a:solidFill>
                <a:effectLst/>
                <a:latin typeface="Consolas" panose="020B0609020204030204" pitchFamily="49" charset="0"/>
              </a:rPr>
              <a:t>=&gt;</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res</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writeHead</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200</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'Content-</a:t>
            </a:r>
            <a:r>
              <a:rPr lang="es-419" sz="1600" b="0" dirty="0" err="1">
                <a:solidFill>
                  <a:srgbClr val="A31515"/>
                </a:solidFill>
                <a:effectLst/>
                <a:latin typeface="Consolas" panose="020B0609020204030204" pitchFamily="49" charset="0"/>
              </a:rPr>
              <a:t>Type</a:t>
            </a:r>
            <a:r>
              <a:rPr lang="es-419" sz="1600" b="0" dirty="0">
                <a:solidFill>
                  <a:srgbClr val="A31515"/>
                </a:solidFill>
                <a:effectLst/>
                <a:latin typeface="Consolas" panose="020B0609020204030204" pitchFamily="49" charset="0"/>
              </a:rPr>
              <a:t>'</a:t>
            </a:r>
            <a:r>
              <a:rPr lang="es-419" sz="1600" b="0" dirty="0">
                <a:solidFill>
                  <a:srgbClr val="001080"/>
                </a:solidFill>
                <a:effectLst/>
                <a:latin typeface="Consolas" panose="020B0609020204030204" pitchFamily="49" charset="0"/>
              </a:rPr>
              <a:t>:</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text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plain</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err="1">
                <a:solidFill>
                  <a:srgbClr val="001080"/>
                </a:solidFill>
                <a:effectLst/>
                <a:latin typeface="Consolas" panose="020B0609020204030204" pitchFamily="49" charset="0"/>
              </a:rPr>
              <a:t>res</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end</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'Hola, mundo!'</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a:t>
            </a:r>
          </a:p>
          <a:p>
            <a:r>
              <a:rPr lang="es-419" sz="1600" b="0" dirty="0" err="1">
                <a:solidFill>
                  <a:srgbClr val="0070C1"/>
                </a:solidFill>
                <a:effectLst/>
                <a:latin typeface="Consolas" panose="020B0609020204030204" pitchFamily="49" charset="0"/>
              </a:rPr>
              <a:t>server</a:t>
            </a:r>
            <a:r>
              <a:rPr lang="es-419" sz="1600" b="0" dirty="0" err="1">
                <a:solidFill>
                  <a:srgbClr val="000000"/>
                </a:solidFill>
                <a:effectLst/>
                <a:latin typeface="Consolas" panose="020B0609020204030204" pitchFamily="49" charset="0"/>
              </a:rPr>
              <a:t>.</a:t>
            </a:r>
            <a:r>
              <a:rPr lang="es-419" sz="1600" b="0" dirty="0" err="1">
                <a:solidFill>
                  <a:srgbClr val="795E26"/>
                </a:solidFill>
                <a:effectLst/>
                <a:latin typeface="Consolas" panose="020B0609020204030204" pitchFamily="49" charset="0"/>
              </a:rPr>
              <a:t>listen</a:t>
            </a:r>
            <a:r>
              <a:rPr lang="es-419" sz="1600" b="0" dirty="0">
                <a:solidFill>
                  <a:srgbClr val="000000"/>
                </a:solidFill>
                <a:effectLst/>
                <a:latin typeface="Consolas" panose="020B0609020204030204" pitchFamily="49" charset="0"/>
              </a:rPr>
              <a:t>(</a:t>
            </a:r>
            <a:r>
              <a:rPr lang="es-419" sz="1600" b="0" dirty="0">
                <a:solidFill>
                  <a:srgbClr val="098658"/>
                </a:solidFill>
                <a:effectLst/>
                <a:latin typeface="Consolas" panose="020B0609020204030204" pitchFamily="49" charset="0"/>
              </a:rPr>
              <a:t>8000</a:t>
            </a:r>
            <a:r>
              <a:rPr lang="es-419" sz="1600" b="0" dirty="0">
                <a:solidFill>
                  <a:srgbClr val="000000"/>
                </a:solidFill>
                <a:effectLst/>
                <a:latin typeface="Consolas" panose="020B0609020204030204" pitchFamily="49" charset="0"/>
              </a:rPr>
              <a:t>);</a:t>
            </a:r>
          </a:p>
        </p:txBody>
      </p:sp>
      <p:sp>
        <p:nvSpPr>
          <p:cNvPr id="17" name="Marcador de contenido 4">
            <a:extLst>
              <a:ext uri="{FF2B5EF4-FFF2-40B4-BE49-F238E27FC236}">
                <a16:creationId xmlns:a16="http://schemas.microsoft.com/office/drawing/2014/main" id="{67C786F8-B9D2-F201-0F29-45D03521E29D}"/>
              </a:ext>
            </a:extLst>
          </p:cNvPr>
          <p:cNvSpPr txBox="1">
            <a:spLocks/>
          </p:cNvSpPr>
          <p:nvPr/>
        </p:nvSpPr>
        <p:spPr>
          <a:xfrm>
            <a:off x="947057" y="3361190"/>
            <a:ext cx="10515600" cy="3085746"/>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600" b="1" dirty="0">
                <a:latin typeface="+mj-lt"/>
              </a:rPr>
              <a:t>Levanta el servidor</a:t>
            </a:r>
          </a:p>
          <a:p>
            <a:pPr marL="0" lvl="1">
              <a:spcBef>
                <a:spcPts val="1000"/>
              </a:spcBef>
            </a:pPr>
            <a:r>
              <a:rPr lang="es-ES" sz="1600" dirty="0">
                <a:latin typeface="+mj-lt"/>
              </a:rPr>
              <a:t>       PS C:\MEAN\SC\ej01\demo&gt; </a:t>
            </a:r>
            <a:r>
              <a:rPr lang="es-ES" sz="1600" dirty="0" err="1">
                <a:solidFill>
                  <a:schemeClr val="accent1"/>
                </a:solidFill>
                <a:latin typeface="+mj-lt"/>
              </a:rPr>
              <a:t>node</a:t>
            </a:r>
            <a:r>
              <a:rPr lang="es-ES" sz="1600" dirty="0">
                <a:solidFill>
                  <a:schemeClr val="accent1"/>
                </a:solidFill>
                <a:latin typeface="+mj-lt"/>
              </a:rPr>
              <a:t> app</a:t>
            </a:r>
          </a:p>
          <a:p>
            <a:pPr marL="285750" lvl="1" indent="-285750">
              <a:spcBef>
                <a:spcPts val="1000"/>
              </a:spcBef>
              <a:buFont typeface="Arial" panose="020B0604020202020204" pitchFamily="34" charset="0"/>
              <a:buChar char="•"/>
            </a:pPr>
            <a:r>
              <a:rPr lang="es-ES" sz="1600" b="1" dirty="0">
                <a:latin typeface="+mj-lt"/>
              </a:rPr>
              <a:t>Abre una nueva terminal en visual </a:t>
            </a:r>
            <a:r>
              <a:rPr lang="es-ES" sz="1600" b="1" dirty="0" err="1">
                <a:latin typeface="+mj-lt"/>
              </a:rPr>
              <a:t>studio</a:t>
            </a:r>
            <a:endParaRPr lang="es-ES" sz="1600" b="1" dirty="0">
              <a:latin typeface="+mj-lt"/>
            </a:endParaRPr>
          </a:p>
          <a:p>
            <a:pPr marL="0" lvl="1">
              <a:spcBef>
                <a:spcPts val="1000"/>
              </a:spcBef>
            </a:pPr>
            <a:r>
              <a:rPr lang="es-ES" sz="1600" b="1" dirty="0" err="1">
                <a:latin typeface="+mj-lt"/>
              </a:rPr>
              <a:t>Click</a:t>
            </a:r>
            <a:r>
              <a:rPr lang="es-ES" sz="1600" b="1" dirty="0">
                <a:latin typeface="+mj-lt"/>
              </a:rPr>
              <a:t> en el ícono + a lado derecho de la terminal actual</a:t>
            </a:r>
          </a:p>
          <a:p>
            <a:pPr marL="0" lvl="1">
              <a:spcBef>
                <a:spcPts val="1000"/>
              </a:spcBef>
            </a:pPr>
            <a:r>
              <a:rPr lang="es-ES" sz="1600" dirty="0">
                <a:latin typeface="+mj-lt"/>
              </a:rPr>
              <a:t>      </a:t>
            </a:r>
            <a:r>
              <a:rPr lang="es-ES" sz="1600" b="1" dirty="0">
                <a:latin typeface="+mj-lt"/>
              </a:rPr>
              <a:t>Selecciona la segunda terminal</a:t>
            </a:r>
          </a:p>
          <a:p>
            <a:pPr marL="0" lvl="1">
              <a:spcBef>
                <a:spcPts val="1000"/>
              </a:spcBef>
            </a:pPr>
            <a:r>
              <a:rPr lang="es-ES" sz="1600" dirty="0">
                <a:latin typeface="+mj-lt"/>
              </a:rPr>
              <a:t>      </a:t>
            </a:r>
            <a:r>
              <a:rPr lang="es-419" sz="1600" dirty="0">
                <a:latin typeface="+mj-lt"/>
              </a:rPr>
              <a:t>PS C:\MEAN\SC\ej01\demo&gt; </a:t>
            </a:r>
            <a:r>
              <a:rPr lang="es-419" sz="1600" dirty="0" err="1">
                <a:solidFill>
                  <a:schemeClr val="accent1"/>
                </a:solidFill>
                <a:latin typeface="+mj-lt"/>
              </a:rPr>
              <a:t>curl</a:t>
            </a:r>
            <a:r>
              <a:rPr lang="es-419" sz="1600" dirty="0">
                <a:solidFill>
                  <a:schemeClr val="accent1"/>
                </a:solidFill>
                <a:latin typeface="+mj-lt"/>
              </a:rPr>
              <a:t> </a:t>
            </a:r>
            <a:r>
              <a:rPr lang="es-419" sz="1600" dirty="0">
                <a:solidFill>
                  <a:schemeClr val="accent1"/>
                </a:solidFill>
                <a:latin typeface="+mj-lt"/>
                <a:hlinkClick r:id="rId3"/>
              </a:rPr>
              <a:t>http://localhost:8000</a:t>
            </a:r>
            <a:endParaRPr lang="es-419" sz="1600" dirty="0">
              <a:solidFill>
                <a:schemeClr val="accent1"/>
              </a:solidFill>
              <a:latin typeface="+mj-lt"/>
            </a:endParaRPr>
          </a:p>
          <a:p>
            <a:pPr marL="0" lvl="1">
              <a:spcBef>
                <a:spcPts val="1000"/>
              </a:spcBef>
            </a:pPr>
            <a:r>
              <a:rPr lang="es-419" sz="1600" b="1" dirty="0">
                <a:latin typeface="+mj-lt"/>
              </a:rPr>
              <a:t>Abre un navegador e ingresa a la siguiente URL</a:t>
            </a:r>
          </a:p>
          <a:p>
            <a:pPr marL="457200" lvl="2">
              <a:spcBef>
                <a:spcPts val="1000"/>
              </a:spcBef>
            </a:pPr>
            <a:r>
              <a:rPr lang="es-419" sz="1600" dirty="0">
                <a:solidFill>
                  <a:schemeClr val="accent1"/>
                </a:solidFill>
                <a:latin typeface="+mj-lt"/>
                <a:hlinkClick r:id="rId3"/>
              </a:rPr>
              <a:t>http://localhost:8000</a:t>
            </a:r>
            <a:endParaRPr lang="es-419" sz="1600" dirty="0">
              <a:solidFill>
                <a:schemeClr val="accent1"/>
              </a:solidFill>
              <a:latin typeface="+mj-lt"/>
            </a:endParaRPr>
          </a:p>
          <a:p>
            <a:pPr marL="0" lvl="1">
              <a:spcBef>
                <a:spcPts val="1000"/>
              </a:spcBef>
            </a:pPr>
            <a:r>
              <a:rPr lang="es-419" sz="1600" b="1" dirty="0">
                <a:latin typeface="+mj-lt"/>
              </a:rPr>
              <a:t>En la terminal, presiona CTRL+C para interrumpir el servidor http</a:t>
            </a:r>
          </a:p>
          <a:p>
            <a:pPr marL="0" lvl="1">
              <a:spcBef>
                <a:spcPts val="1000"/>
              </a:spcBef>
            </a:pPr>
            <a:endParaRPr lang="es-419" sz="1600" dirty="0">
              <a:solidFill>
                <a:schemeClr val="accent1"/>
              </a:solidFill>
              <a:latin typeface="+mj-lt"/>
            </a:endParaRPr>
          </a:p>
          <a:p>
            <a:pPr marL="0" lvl="1">
              <a:spcBef>
                <a:spcPts val="1000"/>
              </a:spcBef>
            </a:pPr>
            <a:endParaRPr lang="es-ES" sz="1600" b="1" dirty="0">
              <a:latin typeface="+mj-lt"/>
            </a:endParaRPr>
          </a:p>
        </p:txBody>
      </p:sp>
      <p:pic>
        <p:nvPicPr>
          <p:cNvPr id="19" name="Imagen 18">
            <a:extLst>
              <a:ext uri="{FF2B5EF4-FFF2-40B4-BE49-F238E27FC236}">
                <a16:creationId xmlns:a16="http://schemas.microsoft.com/office/drawing/2014/main" id="{C8904B66-940F-AE26-D0A1-9CB924264599}"/>
              </a:ext>
            </a:extLst>
          </p:cNvPr>
          <p:cNvPicPr>
            <a:picLocks noChangeAspect="1"/>
          </p:cNvPicPr>
          <p:nvPr/>
        </p:nvPicPr>
        <p:blipFill>
          <a:blip r:embed="rId4"/>
          <a:stretch>
            <a:fillRect/>
          </a:stretch>
        </p:blipFill>
        <p:spPr>
          <a:xfrm>
            <a:off x="7739254" y="4159840"/>
            <a:ext cx="3505689" cy="1190791"/>
          </a:xfrm>
          <a:prstGeom prst="rect">
            <a:avLst/>
          </a:prstGeom>
          <a:effectLst>
            <a:outerShdw blurRad="63500" sx="102000" sy="102000" algn="ctr" rotWithShape="0">
              <a:prstClr val="black">
                <a:alpha val="40000"/>
              </a:prstClr>
            </a:outerShdw>
          </a:effectLst>
        </p:spPr>
      </p:pic>
      <p:pic>
        <p:nvPicPr>
          <p:cNvPr id="21" name="Imagen 20">
            <a:extLst>
              <a:ext uri="{FF2B5EF4-FFF2-40B4-BE49-F238E27FC236}">
                <a16:creationId xmlns:a16="http://schemas.microsoft.com/office/drawing/2014/main" id="{8C7D8778-2011-51B3-8E87-87D4CC7CB35B}"/>
              </a:ext>
            </a:extLst>
          </p:cNvPr>
          <p:cNvPicPr>
            <a:picLocks noChangeAspect="1"/>
          </p:cNvPicPr>
          <p:nvPr/>
        </p:nvPicPr>
        <p:blipFill>
          <a:blip r:embed="rId5"/>
          <a:stretch>
            <a:fillRect/>
          </a:stretch>
        </p:blipFill>
        <p:spPr>
          <a:xfrm>
            <a:off x="7739254" y="5544948"/>
            <a:ext cx="2753109" cy="69542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68389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5.b </a:t>
            </a:r>
            <a:r>
              <a:rPr lang="es-419" dirty="0"/>
              <a:t>Creación de un servidor web HTTP con Node.js</a:t>
            </a:r>
          </a:p>
        </p:txBody>
      </p:sp>
      <p:sp>
        <p:nvSpPr>
          <p:cNvPr id="10" name="Marcador de contenido 4">
            <a:extLst>
              <a:ext uri="{FF2B5EF4-FFF2-40B4-BE49-F238E27FC236}">
                <a16:creationId xmlns:a16="http://schemas.microsoft.com/office/drawing/2014/main" id="{962459EA-2717-6F1F-E21B-FE6275177510}"/>
              </a:ext>
            </a:extLst>
          </p:cNvPr>
          <p:cNvSpPr txBox="1">
            <a:spLocks/>
          </p:cNvSpPr>
          <p:nvPr/>
        </p:nvSpPr>
        <p:spPr>
          <a:xfrm>
            <a:off x="947057" y="1132455"/>
            <a:ext cx="10515600" cy="349501"/>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400" b="1" dirty="0" err="1">
                <a:latin typeface="+mj-lt"/>
              </a:rPr>
              <a:t>Actuliza</a:t>
            </a:r>
            <a:r>
              <a:rPr lang="es-ES" sz="1400" b="1" dirty="0">
                <a:latin typeface="+mj-lt"/>
              </a:rPr>
              <a:t> el archivo </a:t>
            </a:r>
            <a:r>
              <a:rPr lang="es-ES" sz="1400" b="1" dirty="0">
                <a:solidFill>
                  <a:schemeClr val="accent3"/>
                </a:solidFill>
                <a:latin typeface="+mj-lt"/>
              </a:rPr>
              <a:t>.\demo\app.js</a:t>
            </a:r>
            <a:endParaRPr lang="es-419" sz="1400" b="1" dirty="0">
              <a:latin typeface="+mj-lt"/>
            </a:endParaRPr>
          </a:p>
        </p:txBody>
      </p:sp>
      <p:sp>
        <p:nvSpPr>
          <p:cNvPr id="16" name="CuadroTexto 15">
            <a:extLst>
              <a:ext uri="{FF2B5EF4-FFF2-40B4-BE49-F238E27FC236}">
                <a16:creationId xmlns:a16="http://schemas.microsoft.com/office/drawing/2014/main" id="{4090A963-98EE-53F3-3500-BF6722C17C04}"/>
              </a:ext>
            </a:extLst>
          </p:cNvPr>
          <p:cNvSpPr txBox="1"/>
          <p:nvPr/>
        </p:nvSpPr>
        <p:spPr>
          <a:xfrm>
            <a:off x="1204684" y="1481956"/>
            <a:ext cx="7053943" cy="1938992"/>
          </a:xfrm>
          <a:prstGeom prst="rect">
            <a:avLst/>
          </a:prstGeom>
          <a:noFill/>
        </p:spPr>
        <p:txBody>
          <a:bodyPr wrap="square">
            <a:spAutoFit/>
          </a:bodyPr>
          <a:lstStyle/>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a:solidFill>
                  <a:srgbClr val="267F99"/>
                </a:solidFill>
                <a:effectLst/>
                <a:latin typeface="Consolas" panose="020B0609020204030204" pitchFamily="49" charset="0"/>
              </a:rPr>
              <a:t>http</a:t>
            </a:r>
            <a:r>
              <a:rPr lang="es-419" sz="1200" b="0" dirty="0">
                <a:solidFill>
                  <a:srgbClr val="000000"/>
                </a:solidFill>
                <a:effectLst/>
                <a:latin typeface="Consolas" panose="020B0609020204030204" pitchFamily="49" charset="0"/>
              </a:rPr>
              <a:t> = </a:t>
            </a:r>
            <a:r>
              <a:rPr lang="es-419" sz="1200" b="0" dirty="0" err="1">
                <a:solidFill>
                  <a:srgbClr val="795E26"/>
                </a:solidFill>
                <a:effectLst/>
                <a:latin typeface="Consolas" panose="020B0609020204030204" pitchFamily="49" charset="0"/>
              </a:rPr>
              <a:t>require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'http'</a:t>
            </a:r>
            <a:r>
              <a:rPr lang="es-419" sz="1200" b="0" dirty="0">
                <a:solidFill>
                  <a:srgbClr val="000000"/>
                </a:solidFill>
                <a:effectLst/>
                <a:latin typeface="Consolas" panose="020B0609020204030204" pitchFamily="49" charset="0"/>
              </a:rPr>
              <a:t>)</a:t>
            </a:r>
          </a:p>
          <a:p>
            <a:r>
              <a:rPr lang="es-419" sz="1200" b="0" dirty="0" err="1">
                <a:solidFill>
                  <a:srgbClr val="0000FF"/>
                </a:solidFill>
                <a:effectLst/>
                <a:highlight>
                  <a:srgbClr val="FFFF00"/>
                </a:highlight>
                <a:latin typeface="Consolas" panose="020B0609020204030204" pitchFamily="49" charset="0"/>
              </a:rPr>
              <a:t>let</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1080"/>
                </a:solidFill>
                <a:effectLst/>
                <a:highlight>
                  <a:srgbClr val="FFFF00"/>
                </a:highlight>
                <a:latin typeface="Consolas" panose="020B0609020204030204" pitchFamily="49" charset="0"/>
              </a:rPr>
              <a:t>count</a:t>
            </a:r>
            <a:r>
              <a:rPr lang="es-419" sz="1200" b="0" dirty="0">
                <a:solidFill>
                  <a:srgbClr val="000000"/>
                </a:solidFill>
                <a:effectLst/>
                <a:highlight>
                  <a:srgbClr val="FFFF00"/>
                </a:highlight>
                <a:latin typeface="Consolas" panose="020B0609020204030204" pitchFamily="49" charset="0"/>
              </a:rPr>
              <a:t> = </a:t>
            </a:r>
            <a:r>
              <a:rPr lang="es-419" sz="1200" b="0" dirty="0">
                <a:solidFill>
                  <a:srgbClr val="098658"/>
                </a:solidFill>
                <a:effectLst/>
                <a:highlight>
                  <a:srgbClr val="FFFF00"/>
                </a:highlight>
                <a:latin typeface="Consolas" panose="020B0609020204030204" pitchFamily="49" charset="0"/>
              </a:rPr>
              <a:t>0</a:t>
            </a:r>
            <a:endParaRPr lang="es-419" sz="1200" b="0" dirty="0">
              <a:solidFill>
                <a:srgbClr val="000000"/>
              </a:solidFill>
              <a:effectLst/>
              <a:highlight>
                <a:srgbClr val="FFFF00"/>
              </a:highlight>
              <a:latin typeface="Consolas" panose="020B0609020204030204" pitchFamily="49" charset="0"/>
            </a:endParaRPr>
          </a:p>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a:solidFill>
                  <a:srgbClr val="0070C1"/>
                </a:solidFill>
                <a:effectLst/>
                <a:latin typeface="Consolas" panose="020B0609020204030204" pitchFamily="49" charset="0"/>
              </a:rPr>
              <a:t>server</a:t>
            </a:r>
            <a:r>
              <a:rPr lang="es-419" sz="1200" b="0" dirty="0">
                <a:solidFill>
                  <a:srgbClr val="000000"/>
                </a:solidFill>
                <a:effectLst/>
                <a:latin typeface="Consolas" panose="020B0609020204030204" pitchFamily="49" charset="0"/>
              </a:rPr>
              <a:t> = </a:t>
            </a:r>
            <a:r>
              <a:rPr lang="es-419" sz="1200" b="0" dirty="0" err="1">
                <a:solidFill>
                  <a:srgbClr val="267F99"/>
                </a:solidFill>
                <a:effectLst/>
                <a:latin typeface="Consolas" panose="020B0609020204030204" pitchFamily="49" charset="0"/>
              </a:rPr>
              <a:t>http</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createServer</a:t>
            </a:r>
            <a:r>
              <a:rPr lang="es-419" sz="1200" b="0" dirty="0">
                <a:solidFill>
                  <a:srgbClr val="000000"/>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req</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res</a:t>
            </a:r>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writeHead</a:t>
            </a:r>
            <a:r>
              <a:rPr lang="es-419" sz="1200" b="0" dirty="0">
                <a:solidFill>
                  <a:srgbClr val="000000"/>
                </a:solidFill>
                <a:effectLst/>
                <a:latin typeface="Consolas" panose="020B0609020204030204" pitchFamily="49" charset="0"/>
              </a:rPr>
              <a:t>(</a:t>
            </a:r>
            <a:r>
              <a:rPr lang="es-419" sz="1200" b="0" dirty="0">
                <a:solidFill>
                  <a:srgbClr val="098658"/>
                </a:solidFill>
                <a:effectLst/>
                <a:latin typeface="Consolas" panose="020B0609020204030204" pitchFamily="49" charset="0"/>
              </a:rPr>
              <a:t>200</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'Content-</a:t>
            </a:r>
            <a:r>
              <a:rPr lang="es-419" sz="1200" b="0" dirty="0" err="1">
                <a:solidFill>
                  <a:srgbClr val="A31515"/>
                </a:solidFill>
                <a:effectLst/>
                <a:latin typeface="Consolas" panose="020B0609020204030204" pitchFamily="49" charset="0"/>
              </a:rPr>
              <a:t>Type</a:t>
            </a:r>
            <a:r>
              <a:rPr lang="es-419" sz="1200" b="0" dirty="0">
                <a:solidFill>
                  <a:srgbClr val="A31515"/>
                </a:solidFill>
                <a:effectLst/>
                <a:latin typeface="Consolas" panose="020B0609020204030204" pitchFamily="49" charset="0"/>
              </a:rPr>
              <a:t>'</a:t>
            </a:r>
            <a:r>
              <a:rPr lang="es-419" sz="1200" b="0" dirty="0">
                <a:solidFill>
                  <a:srgbClr val="001080"/>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plain</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highlight>
                  <a:srgbClr val="FFFF00"/>
                </a:highlight>
                <a:latin typeface="Consolas" panose="020B0609020204030204" pitchFamily="49" charset="0"/>
              </a:rPr>
              <a:t>}).</a:t>
            </a:r>
            <a:r>
              <a:rPr lang="es-419" sz="1200" b="0" dirty="0" err="1">
                <a:solidFill>
                  <a:srgbClr val="795E26"/>
                </a:solidFill>
                <a:effectLst/>
                <a:highlight>
                  <a:srgbClr val="FFFF00"/>
                </a:highlight>
                <a:latin typeface="Consolas" panose="020B0609020204030204" pitchFamily="49" charset="0"/>
              </a:rPr>
              <a:t>on</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a:t>
            </a:r>
            <a:r>
              <a:rPr lang="es-419" sz="1200" b="0" dirty="0" err="1">
                <a:solidFill>
                  <a:srgbClr val="A31515"/>
                </a:solidFill>
                <a:effectLst/>
                <a:highlight>
                  <a:srgbClr val="FFFF00"/>
                </a:highlight>
                <a:latin typeface="Consolas" panose="020B0609020204030204" pitchFamily="49" charset="0"/>
              </a:rPr>
              <a:t>request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1080"/>
                </a:solidFill>
                <a:effectLst/>
                <a:highlight>
                  <a:srgbClr val="FFFF00"/>
                </a:highlight>
                <a:latin typeface="Consolas" panose="020B0609020204030204" pitchFamily="49" charset="0"/>
              </a:rPr>
              <a:t>req</a:t>
            </a:r>
            <a:r>
              <a:rPr lang="es-419" sz="1200" b="0" dirty="0">
                <a:solidFill>
                  <a:srgbClr val="000000"/>
                </a:solidFill>
                <a:effectLst/>
                <a:highlight>
                  <a:srgbClr val="FFFF00"/>
                </a:highlight>
                <a:latin typeface="Consolas" panose="020B0609020204030204" pitchFamily="49" charset="0"/>
              </a:rPr>
              <a:t>, </a:t>
            </a:r>
            <a:r>
              <a:rPr lang="es-419" sz="1200" b="0" dirty="0">
                <a:solidFill>
                  <a:srgbClr val="001080"/>
                </a:solidFill>
                <a:effectLst/>
                <a:highlight>
                  <a:srgbClr val="FFFF00"/>
                </a:highlight>
                <a:latin typeface="Consolas" panose="020B0609020204030204" pitchFamily="49" charset="0"/>
              </a:rPr>
              <a:t>res</a:t>
            </a:r>
            <a:r>
              <a:rPr lang="es-419" sz="1200" b="0" dirty="0">
                <a:solidFill>
                  <a:srgbClr val="000000"/>
                </a:solidFill>
                <a:effectLst/>
                <a:highlight>
                  <a:srgbClr val="FFFF00"/>
                </a:highlight>
                <a:latin typeface="Consolas" panose="020B0609020204030204" pitchFamily="49" charset="0"/>
              </a:rPr>
              <a:t>) </a:t>
            </a:r>
            <a:r>
              <a:rPr lang="es-419" sz="1200" b="0" dirty="0">
                <a:solidFill>
                  <a:srgbClr val="0000FF"/>
                </a:solidFill>
                <a:effectLst/>
                <a:highlight>
                  <a:srgbClr val="FFFF00"/>
                </a:highlight>
                <a:latin typeface="Consolas" panose="020B0609020204030204" pitchFamily="49" charset="0"/>
              </a:rPr>
              <a:t>=&gt;</a:t>
            </a:r>
            <a:r>
              <a:rPr lang="es-419" sz="1200" b="0" dirty="0">
                <a:solidFill>
                  <a:srgbClr val="000000"/>
                </a:solidFill>
                <a:effectLst/>
                <a:highlight>
                  <a:srgbClr val="FFFF00"/>
                </a:highligh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Request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highlight>
                  <a:srgbClr val="FFFF00"/>
                </a:highlight>
                <a:latin typeface="Consolas" panose="020B0609020204030204" pitchFamily="49" charset="0"/>
              </a:rPr>
              <a:t>count</a:t>
            </a:r>
            <a:r>
              <a:rPr lang="es-419" sz="1200" b="0" dirty="0">
                <a:solidFill>
                  <a:srgbClr val="000000"/>
                </a:solidFill>
                <a:effectLst/>
                <a:highlight>
                  <a:srgbClr val="FFFF00"/>
                </a:highligh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end</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`Solicitud </a:t>
            </a:r>
            <a:r>
              <a:rPr lang="es-419" sz="1200" b="0" dirty="0">
                <a:solidFill>
                  <a:srgbClr val="0000FF"/>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count</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 recibida ! `</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a:t>
            </a:r>
          </a:p>
          <a:p>
            <a:r>
              <a:rPr lang="es-419" sz="1200" b="0" dirty="0" err="1">
                <a:solidFill>
                  <a:srgbClr val="0070C1"/>
                </a:solidFill>
                <a:effectLst/>
                <a:latin typeface="Consolas" panose="020B0609020204030204" pitchFamily="49" charset="0"/>
              </a:rPr>
              <a:t>server</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listen</a:t>
            </a:r>
            <a:r>
              <a:rPr lang="es-419" sz="1200" b="0" dirty="0">
                <a:solidFill>
                  <a:srgbClr val="000000"/>
                </a:solidFill>
                <a:effectLst/>
                <a:latin typeface="Consolas" panose="020B0609020204030204" pitchFamily="49" charset="0"/>
              </a:rPr>
              <a:t>(</a:t>
            </a:r>
            <a:r>
              <a:rPr lang="es-419" sz="1200" b="0" dirty="0">
                <a:solidFill>
                  <a:srgbClr val="098658"/>
                </a:solidFill>
                <a:effectLst/>
                <a:latin typeface="Consolas" panose="020B0609020204030204" pitchFamily="49" charset="0"/>
              </a:rPr>
              <a:t>8000</a:t>
            </a:r>
            <a:r>
              <a:rPr lang="es-419" sz="1200" b="0" dirty="0">
                <a:solidFill>
                  <a:srgbClr val="000000"/>
                </a:solidFill>
                <a:effectLst/>
                <a:latin typeface="Consolas" panose="020B0609020204030204" pitchFamily="49" charset="0"/>
              </a:rPr>
              <a:t>)</a:t>
            </a:r>
          </a:p>
        </p:txBody>
      </p:sp>
      <p:sp>
        <p:nvSpPr>
          <p:cNvPr id="17" name="Marcador de contenido 4">
            <a:extLst>
              <a:ext uri="{FF2B5EF4-FFF2-40B4-BE49-F238E27FC236}">
                <a16:creationId xmlns:a16="http://schemas.microsoft.com/office/drawing/2014/main" id="{67C786F8-B9D2-F201-0F29-45D03521E29D}"/>
              </a:ext>
            </a:extLst>
          </p:cNvPr>
          <p:cNvSpPr txBox="1">
            <a:spLocks/>
          </p:cNvSpPr>
          <p:nvPr/>
        </p:nvSpPr>
        <p:spPr>
          <a:xfrm>
            <a:off x="947057" y="3437053"/>
            <a:ext cx="6097979" cy="3085746"/>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600" b="1" dirty="0">
                <a:latin typeface="+mj-lt"/>
              </a:rPr>
              <a:t>Levanta el servidor</a:t>
            </a:r>
          </a:p>
          <a:p>
            <a:pPr marL="0" lvl="1">
              <a:spcBef>
                <a:spcPts val="1000"/>
              </a:spcBef>
            </a:pPr>
            <a:r>
              <a:rPr lang="es-ES" sz="1600" dirty="0">
                <a:latin typeface="+mj-lt"/>
              </a:rPr>
              <a:t>       PS C:\MEAN\SC\ej01\demo&gt; </a:t>
            </a:r>
            <a:r>
              <a:rPr lang="es-ES" sz="1600" dirty="0" err="1">
                <a:solidFill>
                  <a:schemeClr val="accent1"/>
                </a:solidFill>
                <a:latin typeface="+mj-lt"/>
              </a:rPr>
              <a:t>node</a:t>
            </a:r>
            <a:r>
              <a:rPr lang="es-ES" sz="1600" dirty="0">
                <a:solidFill>
                  <a:schemeClr val="accent1"/>
                </a:solidFill>
                <a:latin typeface="+mj-lt"/>
              </a:rPr>
              <a:t> app</a:t>
            </a:r>
          </a:p>
          <a:p>
            <a:pPr marL="285750" lvl="1" indent="-285750">
              <a:spcBef>
                <a:spcPts val="1000"/>
              </a:spcBef>
              <a:buFont typeface="Arial" panose="020B0604020202020204" pitchFamily="34" charset="0"/>
              <a:buChar char="•"/>
            </a:pPr>
            <a:r>
              <a:rPr lang="es-ES" sz="1600" b="1" dirty="0">
                <a:latin typeface="+mj-lt"/>
              </a:rPr>
              <a:t>Abre una nueva terminal en visual </a:t>
            </a:r>
            <a:r>
              <a:rPr lang="es-ES" sz="1600" b="1" dirty="0" err="1">
                <a:latin typeface="+mj-lt"/>
              </a:rPr>
              <a:t>studio</a:t>
            </a:r>
            <a:endParaRPr lang="es-ES" sz="1600" b="1" dirty="0">
              <a:latin typeface="+mj-lt"/>
            </a:endParaRPr>
          </a:p>
          <a:p>
            <a:pPr marL="0" lvl="1">
              <a:spcBef>
                <a:spcPts val="1000"/>
              </a:spcBef>
            </a:pPr>
            <a:r>
              <a:rPr lang="es-ES" sz="1600" b="1" dirty="0" err="1">
                <a:latin typeface="+mj-lt"/>
              </a:rPr>
              <a:t>Click</a:t>
            </a:r>
            <a:r>
              <a:rPr lang="es-ES" sz="1600" b="1" dirty="0">
                <a:latin typeface="+mj-lt"/>
              </a:rPr>
              <a:t> en el ícono + a lado derecho de la terminal actual</a:t>
            </a:r>
          </a:p>
          <a:p>
            <a:pPr marL="0" lvl="1">
              <a:spcBef>
                <a:spcPts val="1000"/>
              </a:spcBef>
            </a:pPr>
            <a:r>
              <a:rPr lang="es-ES" sz="1600" dirty="0">
                <a:latin typeface="+mj-lt"/>
              </a:rPr>
              <a:t>      </a:t>
            </a:r>
            <a:r>
              <a:rPr lang="es-ES" sz="1600" b="1" dirty="0">
                <a:latin typeface="+mj-lt"/>
              </a:rPr>
              <a:t>Selecciona la segunda terminal, ejecuta la siguiente línea 3 veces</a:t>
            </a:r>
          </a:p>
          <a:p>
            <a:pPr marL="0" lvl="1">
              <a:spcBef>
                <a:spcPts val="1000"/>
              </a:spcBef>
            </a:pPr>
            <a:r>
              <a:rPr lang="es-ES" sz="1600" dirty="0">
                <a:latin typeface="+mj-lt"/>
              </a:rPr>
              <a:t>      </a:t>
            </a:r>
            <a:r>
              <a:rPr lang="es-419" sz="1600" dirty="0">
                <a:latin typeface="+mj-lt"/>
              </a:rPr>
              <a:t>PS C:\MEAN\SC\ej01\demo&gt; </a:t>
            </a:r>
            <a:r>
              <a:rPr lang="es-419" sz="1600" dirty="0" err="1">
                <a:solidFill>
                  <a:schemeClr val="accent1"/>
                </a:solidFill>
                <a:latin typeface="+mj-lt"/>
              </a:rPr>
              <a:t>curl</a:t>
            </a:r>
            <a:r>
              <a:rPr lang="es-419" sz="1600" dirty="0">
                <a:solidFill>
                  <a:schemeClr val="accent1"/>
                </a:solidFill>
                <a:latin typeface="+mj-lt"/>
              </a:rPr>
              <a:t> </a:t>
            </a:r>
            <a:r>
              <a:rPr lang="es-419" sz="1600" dirty="0">
                <a:solidFill>
                  <a:schemeClr val="accent1"/>
                </a:solidFill>
                <a:latin typeface="+mj-lt"/>
                <a:hlinkClick r:id="rId3"/>
              </a:rPr>
              <a:t>http://localhost:8000</a:t>
            </a:r>
            <a:endParaRPr lang="es-419" sz="1600" dirty="0">
              <a:solidFill>
                <a:schemeClr val="accent1"/>
              </a:solidFill>
              <a:latin typeface="+mj-lt"/>
            </a:endParaRPr>
          </a:p>
          <a:p>
            <a:pPr marL="0" lvl="1">
              <a:spcBef>
                <a:spcPts val="1000"/>
              </a:spcBef>
            </a:pPr>
            <a:r>
              <a:rPr lang="es-419" sz="1600" b="1" dirty="0">
                <a:latin typeface="+mj-lt"/>
              </a:rPr>
              <a:t>Abre un navegador, solicita la siguiente URL dos veces, observa como </a:t>
            </a:r>
          </a:p>
          <a:p>
            <a:pPr marL="0" lvl="1">
              <a:spcBef>
                <a:spcPts val="1000"/>
              </a:spcBef>
            </a:pPr>
            <a:r>
              <a:rPr lang="es-419" sz="1600" b="1" dirty="0">
                <a:latin typeface="+mj-lt"/>
              </a:rPr>
              <a:t>Se actualiza el contador</a:t>
            </a:r>
          </a:p>
          <a:p>
            <a:pPr marL="457200" lvl="2">
              <a:spcBef>
                <a:spcPts val="1000"/>
              </a:spcBef>
            </a:pPr>
            <a:r>
              <a:rPr lang="es-419" sz="1600" dirty="0">
                <a:solidFill>
                  <a:schemeClr val="accent1"/>
                </a:solidFill>
                <a:latin typeface="+mj-lt"/>
                <a:hlinkClick r:id="rId3"/>
              </a:rPr>
              <a:t>http://localhost:8000</a:t>
            </a:r>
            <a:endParaRPr lang="es-419" sz="1600" dirty="0">
              <a:solidFill>
                <a:schemeClr val="accent1"/>
              </a:solidFill>
              <a:latin typeface="+mj-lt"/>
            </a:endParaRPr>
          </a:p>
          <a:p>
            <a:pPr marL="0" lvl="1">
              <a:spcBef>
                <a:spcPts val="1000"/>
              </a:spcBef>
            </a:pPr>
            <a:endParaRPr lang="es-ES" sz="1600" b="1" dirty="0">
              <a:latin typeface="+mj-lt"/>
            </a:endParaRPr>
          </a:p>
        </p:txBody>
      </p:sp>
      <p:grpSp>
        <p:nvGrpSpPr>
          <p:cNvPr id="11" name="Grupo 10">
            <a:extLst>
              <a:ext uri="{FF2B5EF4-FFF2-40B4-BE49-F238E27FC236}">
                <a16:creationId xmlns:a16="http://schemas.microsoft.com/office/drawing/2014/main" id="{9F1C4317-500D-0FCC-F4F2-E6059772B2F7}"/>
              </a:ext>
            </a:extLst>
          </p:cNvPr>
          <p:cNvGrpSpPr/>
          <p:nvPr/>
        </p:nvGrpSpPr>
        <p:grpSpPr>
          <a:xfrm>
            <a:off x="7338737" y="3719637"/>
            <a:ext cx="3458058" cy="1124107"/>
            <a:chOff x="7338737" y="3719637"/>
            <a:chExt cx="3458058" cy="1124107"/>
          </a:xfrm>
        </p:grpSpPr>
        <p:pic>
          <p:nvPicPr>
            <p:cNvPr id="3" name="Imagen 2">
              <a:extLst>
                <a:ext uri="{FF2B5EF4-FFF2-40B4-BE49-F238E27FC236}">
                  <a16:creationId xmlns:a16="http://schemas.microsoft.com/office/drawing/2014/main" id="{861FE808-8208-7E90-B7F6-E687AE67A11B}"/>
                </a:ext>
              </a:extLst>
            </p:cNvPr>
            <p:cNvPicPr>
              <a:picLocks noChangeAspect="1"/>
            </p:cNvPicPr>
            <p:nvPr/>
          </p:nvPicPr>
          <p:blipFill>
            <a:blip r:embed="rId4"/>
            <a:stretch>
              <a:fillRect/>
            </a:stretch>
          </p:blipFill>
          <p:spPr>
            <a:xfrm>
              <a:off x="7338737" y="3719637"/>
              <a:ext cx="3458058" cy="1124107"/>
            </a:xfrm>
            <a:prstGeom prst="rect">
              <a:avLst/>
            </a:prstGeom>
            <a:effectLst>
              <a:outerShdw blurRad="50800" dist="38100" dir="5400000" algn="t" rotWithShape="0">
                <a:prstClr val="black">
                  <a:alpha val="40000"/>
                </a:prstClr>
              </a:outerShdw>
            </a:effectLst>
          </p:spPr>
        </p:pic>
        <p:sp>
          <p:nvSpPr>
            <p:cNvPr id="5" name="Rectángulo 4">
              <a:extLst>
                <a:ext uri="{FF2B5EF4-FFF2-40B4-BE49-F238E27FC236}">
                  <a16:creationId xmlns:a16="http://schemas.microsoft.com/office/drawing/2014/main" id="{C5532114-A3E0-85A6-44C7-8B9E18A9C1BB}"/>
                </a:ext>
              </a:extLst>
            </p:cNvPr>
            <p:cNvSpPr/>
            <p:nvPr/>
          </p:nvSpPr>
          <p:spPr>
            <a:xfrm>
              <a:off x="7338737" y="4499429"/>
              <a:ext cx="3458058" cy="187036"/>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7" name="Imagen 6">
            <a:extLst>
              <a:ext uri="{FF2B5EF4-FFF2-40B4-BE49-F238E27FC236}">
                <a16:creationId xmlns:a16="http://schemas.microsoft.com/office/drawing/2014/main" id="{CF60441C-D30D-889E-6C95-80073E7AFF2D}"/>
              </a:ext>
            </a:extLst>
          </p:cNvPr>
          <p:cNvPicPr>
            <a:picLocks noChangeAspect="1"/>
          </p:cNvPicPr>
          <p:nvPr/>
        </p:nvPicPr>
        <p:blipFill>
          <a:blip r:embed="rId5"/>
          <a:stretch>
            <a:fillRect/>
          </a:stretch>
        </p:blipFill>
        <p:spPr>
          <a:xfrm>
            <a:off x="7190072" y="5382960"/>
            <a:ext cx="2734057" cy="657317"/>
          </a:xfrm>
          <a:prstGeom prst="rect">
            <a:avLst/>
          </a:prstGeom>
        </p:spPr>
      </p:pic>
      <p:pic>
        <p:nvPicPr>
          <p:cNvPr id="9" name="Imagen 8">
            <a:extLst>
              <a:ext uri="{FF2B5EF4-FFF2-40B4-BE49-F238E27FC236}">
                <a16:creationId xmlns:a16="http://schemas.microsoft.com/office/drawing/2014/main" id="{F6C839C3-EA1A-D673-4380-D3F85169B73E}"/>
              </a:ext>
            </a:extLst>
          </p:cNvPr>
          <p:cNvPicPr>
            <a:picLocks noChangeAspect="1"/>
          </p:cNvPicPr>
          <p:nvPr/>
        </p:nvPicPr>
        <p:blipFill rotWithShape="1">
          <a:blip r:embed="rId6"/>
          <a:srcRect r="23136"/>
          <a:stretch/>
        </p:blipFill>
        <p:spPr>
          <a:xfrm>
            <a:off x="10069165" y="5380782"/>
            <a:ext cx="2086845" cy="990738"/>
          </a:xfrm>
          <a:prstGeom prst="rect">
            <a:avLst/>
          </a:prstGeom>
        </p:spPr>
      </p:pic>
    </p:spTree>
    <p:extLst>
      <p:ext uri="{BB962C8B-B14F-4D97-AF65-F5344CB8AC3E}">
        <p14:creationId xmlns:p14="http://schemas.microsoft.com/office/powerpoint/2010/main" val="922613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4090A963-98EE-53F3-3500-BF6722C17C04}"/>
              </a:ext>
            </a:extLst>
          </p:cNvPr>
          <p:cNvSpPr txBox="1"/>
          <p:nvPr/>
        </p:nvSpPr>
        <p:spPr>
          <a:xfrm>
            <a:off x="481861" y="1536839"/>
            <a:ext cx="5614140" cy="5078313"/>
          </a:xfrm>
          <a:prstGeom prst="rect">
            <a:avLst/>
          </a:prstGeom>
          <a:noFill/>
          <a:ln>
            <a:noFill/>
          </a:ln>
        </p:spPr>
        <p:txBody>
          <a:bodyPr wrap="square" anchor="ctr">
            <a:spAutoFit/>
          </a:bodyPr>
          <a:lstStyle/>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a:solidFill>
                  <a:srgbClr val="267F99"/>
                </a:solidFill>
                <a:effectLst/>
                <a:latin typeface="Consolas" panose="020B0609020204030204" pitchFamily="49" charset="0"/>
              </a:rPr>
              <a:t>http</a:t>
            </a:r>
            <a:r>
              <a:rPr lang="es-419" sz="1200" b="0" dirty="0">
                <a:solidFill>
                  <a:srgbClr val="000000"/>
                </a:solidFill>
                <a:effectLst/>
                <a:latin typeface="Consolas" panose="020B0609020204030204" pitchFamily="49" charset="0"/>
              </a:rPr>
              <a:t> = </a:t>
            </a:r>
            <a:r>
              <a:rPr lang="es-419" sz="1200" b="0" dirty="0" err="1">
                <a:solidFill>
                  <a:srgbClr val="795E26"/>
                </a:solidFill>
                <a:effectLst/>
                <a:latin typeface="Consolas" panose="020B0609020204030204" pitchFamily="49" charset="0"/>
              </a:rPr>
              <a:t>require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'http'</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let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count</a:t>
            </a:r>
            <a:r>
              <a:rPr lang="es-419" sz="1200" b="0" dirty="0">
                <a:solidFill>
                  <a:srgbClr val="000000"/>
                </a:solidFill>
                <a:effectLst/>
                <a:latin typeface="Consolas" panose="020B0609020204030204" pitchFamily="49" charset="0"/>
              </a:rPr>
              <a:t> = </a:t>
            </a:r>
            <a:r>
              <a:rPr lang="es-419" sz="1200" b="0" dirty="0">
                <a:solidFill>
                  <a:srgbClr val="098658"/>
                </a:solidFill>
                <a:effectLst/>
                <a:latin typeface="Consolas" panose="020B0609020204030204" pitchFamily="49" charset="0"/>
              </a:rPr>
              <a:t>0</a:t>
            </a:r>
            <a:endParaRPr lang="es-419" sz="1200" b="0" dirty="0">
              <a:solidFill>
                <a:srgbClr val="000000"/>
              </a:solidFill>
              <a:effectLst/>
              <a:latin typeface="Consolas" panose="020B0609020204030204" pitchFamily="49" charset="0"/>
            </a:endParaRPr>
          </a:p>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a:solidFill>
                  <a:srgbClr val="0070C1"/>
                </a:solidFill>
                <a:effectLst/>
                <a:latin typeface="Consolas" panose="020B0609020204030204" pitchFamily="49" charset="0"/>
              </a:rPr>
              <a:t>server</a:t>
            </a:r>
            <a:r>
              <a:rPr lang="es-419" sz="1200" b="0" dirty="0">
                <a:solidFill>
                  <a:srgbClr val="000000"/>
                </a:solidFill>
                <a:effectLst/>
                <a:latin typeface="Consolas" panose="020B0609020204030204" pitchFamily="49" charset="0"/>
              </a:rPr>
              <a:t> = </a:t>
            </a:r>
            <a:r>
              <a:rPr lang="es-419" sz="1200" b="0" dirty="0" err="1">
                <a:solidFill>
                  <a:srgbClr val="267F99"/>
                </a:solidFill>
                <a:effectLst/>
                <a:latin typeface="Consolas" panose="020B0609020204030204" pitchFamily="49" charset="0"/>
              </a:rPr>
              <a:t>http</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createServer</a:t>
            </a:r>
            <a:r>
              <a:rPr lang="es-419" sz="1200" b="0" dirty="0">
                <a:solidFill>
                  <a:srgbClr val="000000"/>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req</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res</a:t>
            </a:r>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writeHead</a:t>
            </a:r>
            <a:r>
              <a:rPr lang="es-419" sz="1200" b="0" dirty="0">
                <a:solidFill>
                  <a:srgbClr val="000000"/>
                </a:solidFill>
                <a:effectLst/>
                <a:latin typeface="Consolas" panose="020B0609020204030204" pitchFamily="49" charset="0"/>
              </a:rPr>
              <a:t>(</a:t>
            </a:r>
            <a:r>
              <a:rPr lang="es-419" sz="1200" b="0" dirty="0">
                <a:solidFill>
                  <a:srgbClr val="098658"/>
                </a:solidFill>
                <a:effectLst/>
                <a:latin typeface="Consolas" panose="020B0609020204030204" pitchFamily="49" charset="0"/>
              </a:rPr>
              <a:t>200</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'Content-</a:t>
            </a:r>
            <a:r>
              <a:rPr lang="es-419" sz="1200" b="0" dirty="0" err="1">
                <a:solidFill>
                  <a:srgbClr val="A31515"/>
                </a:solidFill>
                <a:effectLst/>
                <a:latin typeface="Consolas" panose="020B0609020204030204" pitchFamily="49" charset="0"/>
              </a:rPr>
              <a:t>Type</a:t>
            </a:r>
            <a:r>
              <a:rPr lang="es-419" sz="1200" b="0" dirty="0">
                <a:solidFill>
                  <a:srgbClr val="A31515"/>
                </a:solidFill>
                <a:effectLst/>
                <a:latin typeface="Consolas" panose="020B0609020204030204" pitchFamily="49" charset="0"/>
              </a:rPr>
              <a:t>'</a:t>
            </a:r>
            <a:r>
              <a:rPr lang="es-419" sz="1200" b="0" dirty="0">
                <a:solidFill>
                  <a:srgbClr val="001080"/>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plain</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'Head.'</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on</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request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req</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res</a:t>
            </a:r>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Request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count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end</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`Solicitud </a:t>
            </a:r>
            <a:r>
              <a:rPr lang="es-419" sz="1200" b="0" dirty="0">
                <a:solidFill>
                  <a:srgbClr val="0000FF"/>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count</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 recibida ! `</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a:t>
            </a:r>
          </a:p>
          <a:p>
            <a:r>
              <a:rPr lang="es-419" sz="1200" b="0" dirty="0" err="1">
                <a:solidFill>
                  <a:srgbClr val="0070C1"/>
                </a:solidFill>
                <a:effectLst/>
                <a:latin typeface="Consolas" panose="020B0609020204030204" pitchFamily="49" charset="0"/>
              </a:rPr>
              <a:t>server</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listen</a:t>
            </a:r>
            <a:r>
              <a:rPr lang="es-419" sz="1200" b="0" dirty="0">
                <a:solidFill>
                  <a:srgbClr val="000000"/>
                </a:solidFill>
                <a:effectLst/>
                <a:latin typeface="Consolas" panose="020B0609020204030204" pitchFamily="49" charset="0"/>
              </a:rPr>
              <a:t>(</a:t>
            </a:r>
            <a:r>
              <a:rPr lang="es-419" sz="1200" b="0" dirty="0">
                <a:solidFill>
                  <a:srgbClr val="098658"/>
                </a:solidFill>
                <a:effectLst/>
                <a:latin typeface="Consolas" panose="020B0609020204030204" pitchFamily="49" charset="0"/>
              </a:rPr>
              <a:t>8000</a:t>
            </a:r>
            <a:r>
              <a:rPr lang="es-419" sz="1200" b="0" dirty="0">
                <a:solidFill>
                  <a:srgbClr val="000000"/>
                </a:solidFill>
                <a:effectLst/>
                <a:latin typeface="Consolas" panose="020B0609020204030204" pitchFamily="49" charset="0"/>
              </a:rPr>
              <a:t>)</a:t>
            </a:r>
          </a:p>
          <a:p>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'server running: 8000.'</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a:solidFill>
                  <a:srgbClr val="0070C1"/>
                </a:solidFill>
                <a:effectLst/>
                <a:latin typeface="Consolas" panose="020B0609020204030204" pitchFamily="49" charset="0"/>
              </a:rPr>
              <a:t>server2</a:t>
            </a:r>
            <a:r>
              <a:rPr lang="es-419" sz="1200" b="0" dirty="0">
                <a:solidFill>
                  <a:srgbClr val="000000"/>
                </a:solidFill>
                <a:effectLst/>
                <a:latin typeface="Consolas" panose="020B0609020204030204" pitchFamily="49" charset="0"/>
              </a:rPr>
              <a:t> = </a:t>
            </a:r>
            <a:r>
              <a:rPr lang="es-419" sz="1200" b="0" dirty="0" err="1">
                <a:solidFill>
                  <a:srgbClr val="267F99"/>
                </a:solidFill>
                <a:effectLst/>
                <a:latin typeface="Consolas" panose="020B0609020204030204" pitchFamily="49" charset="0"/>
              </a:rPr>
              <a:t>http</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createServer</a:t>
            </a:r>
            <a:r>
              <a:rPr lang="es-419" sz="1200" b="0" dirty="0">
                <a:solidFill>
                  <a:srgbClr val="000000"/>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req</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res</a:t>
            </a:r>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 </a:t>
            </a:r>
            <a:r>
              <a:rPr lang="es-419" sz="1200" b="0" dirty="0" err="1">
                <a:solidFill>
                  <a:srgbClr val="0070C1"/>
                </a:solidFill>
                <a:effectLst/>
                <a:latin typeface="Consolas" panose="020B0609020204030204" pitchFamily="49" charset="0"/>
              </a:rPr>
              <a:t>headers</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method</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url</a:t>
            </a:r>
            <a:r>
              <a:rPr lang="es-419" sz="1200" b="0" dirty="0">
                <a:solidFill>
                  <a:srgbClr val="000000"/>
                </a:solidFill>
                <a:effectLst/>
                <a:latin typeface="Consolas" panose="020B0609020204030204" pitchFamily="49" charset="0"/>
              </a:rPr>
              <a:t> } = </a:t>
            </a:r>
            <a:r>
              <a:rPr lang="es-419" sz="1200" b="0" dirty="0" err="1">
                <a:solidFill>
                  <a:srgbClr val="001080"/>
                </a:solidFill>
                <a:effectLst/>
                <a:latin typeface="Consolas" panose="020B0609020204030204" pitchFamily="49" charset="0"/>
              </a:rPr>
              <a:t>req</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let</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body</a:t>
            </a:r>
            <a:r>
              <a:rPr lang="es-419" sz="1200" b="0" dirty="0">
                <a:solidFill>
                  <a:srgbClr val="000000"/>
                </a:solidFill>
                <a:effectLst/>
                <a:latin typeface="Consolas" panose="020B0609020204030204" pitchFamily="49" charset="0"/>
              </a:rPr>
              <a:t> = [];</a:t>
            </a: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responseBody</a:t>
            </a:r>
            <a:r>
              <a:rPr lang="es-419" sz="1200" b="0" dirty="0">
                <a:solidFill>
                  <a:srgbClr val="000000"/>
                </a:solidFill>
                <a:effectLst/>
                <a:latin typeface="Consolas" panose="020B0609020204030204" pitchFamily="49" charset="0"/>
              </a:rPr>
              <a:t> = { </a:t>
            </a:r>
            <a:r>
              <a:rPr lang="es-419" sz="1200" b="0" dirty="0" err="1">
                <a:solidFill>
                  <a:srgbClr val="001080"/>
                </a:solidFill>
                <a:effectLst/>
                <a:latin typeface="Consolas" panose="020B0609020204030204" pitchFamily="49" charset="0"/>
              </a:rPr>
              <a:t>headers</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method</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url</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body</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count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statusCode</a:t>
            </a:r>
            <a:r>
              <a:rPr lang="es-419" sz="1200" b="0" dirty="0">
                <a:solidFill>
                  <a:srgbClr val="000000"/>
                </a:solidFill>
                <a:effectLst/>
                <a:latin typeface="Consolas" panose="020B0609020204030204" pitchFamily="49" charset="0"/>
              </a:rPr>
              <a:t> = </a:t>
            </a:r>
            <a:r>
              <a:rPr lang="es-419" sz="1200" b="0" dirty="0">
                <a:solidFill>
                  <a:srgbClr val="098658"/>
                </a:solidFill>
                <a:effectLst/>
                <a:latin typeface="Consolas" panose="020B0609020204030204" pitchFamily="49" charset="0"/>
              </a:rPr>
              <a:t>200</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setHeader</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'Content-</a:t>
            </a:r>
            <a:r>
              <a:rPr lang="es-419" sz="1200" b="0" dirty="0" err="1">
                <a:solidFill>
                  <a:srgbClr val="A31515"/>
                </a:solidFill>
                <a:effectLst/>
                <a:latin typeface="Consolas" panose="020B0609020204030204" pitchFamily="49" charset="0"/>
              </a:rPr>
              <a:t>Type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application</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json</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write</a:t>
            </a:r>
            <a:r>
              <a:rPr lang="es-419" sz="1200" b="0" dirty="0">
                <a:solidFill>
                  <a:srgbClr val="000000"/>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JSON</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stringify</a:t>
            </a:r>
            <a:r>
              <a:rPr lang="es-419" sz="1200" b="0" dirty="0">
                <a:solidFill>
                  <a:srgbClr val="000000"/>
                </a:solidFill>
                <a:effectLst/>
                <a:latin typeface="Consolas" panose="020B0609020204030204" pitchFamily="49" charset="0"/>
              </a:rPr>
              <a:t>(</a:t>
            </a:r>
            <a:r>
              <a:rPr lang="es-419" sz="1200" b="0" dirty="0" err="1">
                <a:solidFill>
                  <a:srgbClr val="0070C1"/>
                </a:solidFill>
                <a:effectLst/>
                <a:latin typeface="Consolas" panose="020B0609020204030204" pitchFamily="49" charset="0"/>
              </a:rPr>
              <a:t>responseBody</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res</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end</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on</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'error'</a:t>
            </a:r>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err</a:t>
            </a:r>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console</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error</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`Server 2 error </a:t>
            </a:r>
            <a:r>
              <a:rPr lang="es-419" sz="1200" b="0" dirty="0">
                <a:solidFill>
                  <a:srgbClr val="0000FF"/>
                </a:solidFill>
                <a:effectLst/>
                <a:latin typeface="Consolas" panose="020B0609020204030204" pitchFamily="49" charset="0"/>
              </a:rPr>
              <a:t>${</a:t>
            </a:r>
            <a:r>
              <a:rPr lang="es-419" sz="1200" b="0" dirty="0" err="1">
                <a:solidFill>
                  <a:srgbClr val="001080"/>
                </a:solidFill>
                <a:effectLst/>
                <a:latin typeface="Consolas" panose="020B0609020204030204" pitchFamily="49" charset="0"/>
              </a:rPr>
              <a:t>err</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  ! `</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a:p>
            <a:r>
              <a:rPr lang="es-419" sz="1200" b="0" dirty="0">
                <a:solidFill>
                  <a:srgbClr val="0070C1"/>
                </a:solidFill>
                <a:effectLst/>
                <a:latin typeface="Consolas" panose="020B0609020204030204" pitchFamily="49" charset="0"/>
              </a:rPr>
              <a:t>server2</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listen</a:t>
            </a:r>
            <a:r>
              <a:rPr lang="es-419" sz="1200" b="0" dirty="0">
                <a:solidFill>
                  <a:srgbClr val="000000"/>
                </a:solidFill>
                <a:effectLst/>
                <a:latin typeface="Consolas" panose="020B0609020204030204" pitchFamily="49" charset="0"/>
              </a:rPr>
              <a:t>(</a:t>
            </a:r>
            <a:r>
              <a:rPr lang="es-419" sz="1200" b="0" dirty="0">
                <a:solidFill>
                  <a:srgbClr val="098658"/>
                </a:solidFill>
                <a:effectLst/>
                <a:latin typeface="Consolas" panose="020B0609020204030204" pitchFamily="49" charset="0"/>
              </a:rPr>
              <a:t>8008</a:t>
            </a:r>
            <a:r>
              <a:rPr lang="es-419" sz="1200" b="0" dirty="0">
                <a:solidFill>
                  <a:srgbClr val="000000"/>
                </a:solidFill>
                <a:effectLst/>
                <a:latin typeface="Consolas" panose="020B0609020204030204" pitchFamily="49" charset="0"/>
              </a:rPr>
              <a:t>)  </a:t>
            </a:r>
          </a:p>
          <a:p>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'server running 8008.'</a:t>
            </a:r>
            <a:r>
              <a:rPr lang="es-419" sz="1200" b="0" dirty="0">
                <a:solidFill>
                  <a:srgbClr val="000000"/>
                </a:solidFill>
                <a:effectLst/>
                <a:latin typeface="Consolas" panose="020B0609020204030204" pitchFamily="49" charset="0"/>
              </a:rPr>
              <a:t>)</a:t>
            </a:r>
          </a:p>
        </p:txBody>
      </p:sp>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5.c </a:t>
            </a:r>
            <a:r>
              <a:rPr lang="es-419" dirty="0"/>
              <a:t>Creación de un servidor web HTTP con Node.js</a:t>
            </a:r>
          </a:p>
        </p:txBody>
      </p:sp>
      <p:sp>
        <p:nvSpPr>
          <p:cNvPr id="10" name="Marcador de contenido 4">
            <a:extLst>
              <a:ext uri="{FF2B5EF4-FFF2-40B4-BE49-F238E27FC236}">
                <a16:creationId xmlns:a16="http://schemas.microsoft.com/office/drawing/2014/main" id="{962459EA-2717-6F1F-E21B-FE6275177510}"/>
              </a:ext>
            </a:extLst>
          </p:cNvPr>
          <p:cNvSpPr txBox="1">
            <a:spLocks/>
          </p:cNvSpPr>
          <p:nvPr/>
        </p:nvSpPr>
        <p:spPr>
          <a:xfrm>
            <a:off x="947057" y="1132455"/>
            <a:ext cx="10515600" cy="349501"/>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400" b="1" dirty="0">
                <a:latin typeface="+mj-lt"/>
              </a:rPr>
              <a:t>Actualiza el archivo </a:t>
            </a:r>
            <a:r>
              <a:rPr lang="es-ES" sz="1400" b="1" dirty="0">
                <a:solidFill>
                  <a:schemeClr val="accent3"/>
                </a:solidFill>
                <a:latin typeface="+mj-lt"/>
              </a:rPr>
              <a:t>.\demo\app.js</a:t>
            </a:r>
            <a:endParaRPr lang="es-419" sz="1400" b="1" dirty="0">
              <a:latin typeface="+mj-lt"/>
            </a:endParaRPr>
          </a:p>
        </p:txBody>
      </p:sp>
      <p:sp>
        <p:nvSpPr>
          <p:cNvPr id="2" name="CuadroTexto 1">
            <a:extLst>
              <a:ext uri="{FF2B5EF4-FFF2-40B4-BE49-F238E27FC236}">
                <a16:creationId xmlns:a16="http://schemas.microsoft.com/office/drawing/2014/main" id="{32A9F1D5-2E13-CEE1-6C42-90754C147CBD}"/>
              </a:ext>
            </a:extLst>
          </p:cNvPr>
          <p:cNvSpPr txBox="1"/>
          <p:nvPr/>
        </p:nvSpPr>
        <p:spPr>
          <a:xfrm>
            <a:off x="5592306" y="5661039"/>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PS C:\MEAN\SC\ej01\demo&gt;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es-ES" sz="1400" dirty="0">
                <a:latin typeface="Consolas" panose="020B0609020204030204" pitchFamily="49" charset="0"/>
                <a:cs typeface="+mn-cs"/>
              </a:rPr>
              <a:t>PS C:\MEAN\SC\ej01\demo&gt;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5."</a:t>
            </a:r>
          </a:p>
        </p:txBody>
      </p:sp>
      <p:sp>
        <p:nvSpPr>
          <p:cNvPr id="3" name="Marcador de contenido 4">
            <a:extLst>
              <a:ext uri="{FF2B5EF4-FFF2-40B4-BE49-F238E27FC236}">
                <a16:creationId xmlns:a16="http://schemas.microsoft.com/office/drawing/2014/main" id="{AD660FA2-D2B5-1D8E-9984-989B429CA52B}"/>
              </a:ext>
            </a:extLst>
          </p:cNvPr>
          <p:cNvSpPr txBox="1">
            <a:spLocks/>
          </p:cNvSpPr>
          <p:nvPr/>
        </p:nvSpPr>
        <p:spPr>
          <a:xfrm>
            <a:off x="6836969" y="1475969"/>
            <a:ext cx="5064745" cy="2181631"/>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600" b="1" dirty="0">
                <a:latin typeface="+mj-lt"/>
              </a:rPr>
              <a:t>Levanta el servidor</a:t>
            </a:r>
          </a:p>
          <a:p>
            <a:pPr marL="0" lvl="1">
              <a:spcBef>
                <a:spcPts val="1000"/>
              </a:spcBef>
            </a:pPr>
            <a:r>
              <a:rPr lang="es-ES" sz="1600" dirty="0">
                <a:latin typeface="+mj-lt"/>
              </a:rPr>
              <a:t>       PS C:\MEAN\SC\ej01\demo&gt; </a:t>
            </a:r>
            <a:r>
              <a:rPr lang="es-ES" sz="1600" dirty="0" err="1">
                <a:solidFill>
                  <a:schemeClr val="accent1"/>
                </a:solidFill>
                <a:latin typeface="+mj-lt"/>
              </a:rPr>
              <a:t>node</a:t>
            </a:r>
            <a:r>
              <a:rPr lang="es-ES" sz="1600" dirty="0">
                <a:solidFill>
                  <a:schemeClr val="accent1"/>
                </a:solidFill>
                <a:latin typeface="+mj-lt"/>
              </a:rPr>
              <a:t> app</a:t>
            </a:r>
          </a:p>
          <a:p>
            <a:pPr marL="285750" lvl="1" indent="-285750">
              <a:spcBef>
                <a:spcPts val="1000"/>
              </a:spcBef>
              <a:buFont typeface="Arial" panose="020B0604020202020204" pitchFamily="34" charset="0"/>
              <a:buChar char="•"/>
            </a:pPr>
            <a:r>
              <a:rPr lang="es-ES" sz="1600" b="1" dirty="0">
                <a:latin typeface="+mj-lt"/>
              </a:rPr>
              <a:t>Abre una nueva terminal en visual </a:t>
            </a:r>
            <a:r>
              <a:rPr lang="es-ES" sz="1600" b="1" dirty="0" err="1">
                <a:latin typeface="+mj-lt"/>
              </a:rPr>
              <a:t>studio</a:t>
            </a:r>
            <a:endParaRPr lang="es-ES" sz="1600" b="1" dirty="0">
              <a:latin typeface="+mj-lt"/>
            </a:endParaRPr>
          </a:p>
          <a:p>
            <a:pPr marL="0" lvl="1">
              <a:spcBef>
                <a:spcPts val="1000"/>
              </a:spcBef>
            </a:pPr>
            <a:r>
              <a:rPr lang="es-419" sz="1600" b="1" dirty="0">
                <a:latin typeface="+mj-lt"/>
              </a:rPr>
              <a:t>Abre un navegador, en dos pestañas solicita las dos URL:</a:t>
            </a:r>
          </a:p>
          <a:p>
            <a:pPr marL="0" lvl="1">
              <a:spcBef>
                <a:spcPts val="1000"/>
              </a:spcBef>
            </a:pPr>
            <a:r>
              <a:rPr lang="es-419" sz="1600" b="1" dirty="0">
                <a:latin typeface="+mj-lt"/>
              </a:rPr>
              <a:t> </a:t>
            </a:r>
            <a:r>
              <a:rPr lang="es-419" sz="1600" dirty="0">
                <a:solidFill>
                  <a:schemeClr val="accent1"/>
                </a:solidFill>
                <a:latin typeface="+mj-lt"/>
                <a:hlinkClick r:id="rId3"/>
              </a:rPr>
              <a:t>http://localhost:8000</a:t>
            </a:r>
            <a:endParaRPr lang="es-419" sz="1600" dirty="0">
              <a:solidFill>
                <a:schemeClr val="accent1"/>
              </a:solidFill>
              <a:latin typeface="+mj-lt"/>
            </a:endParaRPr>
          </a:p>
          <a:p>
            <a:pPr marL="0" lvl="1">
              <a:spcBef>
                <a:spcPts val="1000"/>
              </a:spcBef>
            </a:pPr>
            <a:r>
              <a:rPr lang="es-419" sz="1600" b="1" dirty="0">
                <a:latin typeface="+mj-lt"/>
              </a:rPr>
              <a:t> </a:t>
            </a:r>
            <a:r>
              <a:rPr lang="es-419" sz="1600" dirty="0">
                <a:solidFill>
                  <a:schemeClr val="accent1"/>
                </a:solidFill>
                <a:latin typeface="+mj-lt"/>
              </a:rPr>
              <a:t>http://localhost:8008</a:t>
            </a:r>
          </a:p>
          <a:p>
            <a:pPr marL="0" lvl="1">
              <a:spcBef>
                <a:spcPts val="1000"/>
              </a:spcBef>
            </a:pPr>
            <a:endParaRPr lang="es-ES" sz="1600" b="1" dirty="0">
              <a:latin typeface="+mj-lt"/>
            </a:endParaRPr>
          </a:p>
        </p:txBody>
      </p:sp>
    </p:spTree>
    <p:extLst>
      <p:ext uri="{BB962C8B-B14F-4D97-AF65-F5344CB8AC3E}">
        <p14:creationId xmlns:p14="http://schemas.microsoft.com/office/powerpoint/2010/main" val="19337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E99A7-D89F-A58E-AF4A-F55BAA496069}"/>
              </a:ext>
            </a:extLst>
          </p:cNvPr>
          <p:cNvSpPr>
            <a:spLocks noGrp="1"/>
          </p:cNvSpPr>
          <p:nvPr>
            <p:ph type="title"/>
          </p:nvPr>
        </p:nvSpPr>
        <p:spPr/>
        <p:txBody>
          <a:bodyPr/>
          <a:lstStyle/>
          <a:p>
            <a:r>
              <a:rPr lang="es-ES"/>
              <a:t>Modelo de un solo hilo (single thread model)</a:t>
            </a:r>
            <a:endParaRPr lang="es-419" dirty="0"/>
          </a:p>
        </p:txBody>
      </p:sp>
      <p:sp>
        <p:nvSpPr>
          <p:cNvPr id="7" name="Rectángulo: esquinas redondeadas 6">
            <a:extLst>
              <a:ext uri="{FF2B5EF4-FFF2-40B4-BE49-F238E27FC236}">
                <a16:creationId xmlns:a16="http://schemas.microsoft.com/office/drawing/2014/main" id="{857589E5-F7CF-7AEC-01E0-FFC151A673AF}"/>
              </a:ext>
            </a:extLst>
          </p:cNvPr>
          <p:cNvSpPr/>
          <p:nvPr/>
        </p:nvSpPr>
        <p:spPr>
          <a:xfrm>
            <a:off x="4449778" y="1615655"/>
            <a:ext cx="4044711" cy="3912087"/>
          </a:xfrm>
          <a:prstGeom prst="roundRect">
            <a:avLst>
              <a:gd name="adj" fmla="val 4519"/>
            </a:avLst>
          </a:prstGeom>
          <a:solidFill>
            <a:schemeClr val="accent2">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9" name="Picture 8" descr="Db Icon">
            <a:extLst>
              <a:ext uri="{FF2B5EF4-FFF2-40B4-BE49-F238E27FC236}">
                <a16:creationId xmlns:a16="http://schemas.microsoft.com/office/drawing/2014/main" id="{23308375-5F5B-FC99-B04C-58D91A33675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20335" y="2755770"/>
            <a:ext cx="1425639" cy="1726106"/>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upo 36">
            <a:extLst>
              <a:ext uri="{FF2B5EF4-FFF2-40B4-BE49-F238E27FC236}">
                <a16:creationId xmlns:a16="http://schemas.microsoft.com/office/drawing/2014/main" id="{B1AF0E9D-539A-1C9B-E7F1-56884F96CD60}"/>
              </a:ext>
            </a:extLst>
          </p:cNvPr>
          <p:cNvGrpSpPr/>
          <p:nvPr/>
        </p:nvGrpSpPr>
        <p:grpSpPr>
          <a:xfrm>
            <a:off x="6625383" y="5950324"/>
            <a:ext cx="614797" cy="614797"/>
            <a:chOff x="4085355" y="3691215"/>
            <a:chExt cx="614797" cy="614797"/>
          </a:xfrm>
        </p:grpSpPr>
        <p:sp>
          <p:nvSpPr>
            <p:cNvPr id="38" name="Elipse 37">
              <a:extLst>
                <a:ext uri="{FF2B5EF4-FFF2-40B4-BE49-F238E27FC236}">
                  <a16:creationId xmlns:a16="http://schemas.microsoft.com/office/drawing/2014/main" id="{10F79CA9-D9D9-4B1F-8E94-780F191F7214}"/>
                </a:ext>
              </a:extLst>
            </p:cNvPr>
            <p:cNvSpPr/>
            <p:nvPr/>
          </p:nvSpPr>
          <p:spPr>
            <a:xfrm>
              <a:off x="4085355" y="3691215"/>
              <a:ext cx="614797" cy="614797"/>
            </a:xfrm>
            <a:prstGeom prst="ellipse">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cxnSp>
          <p:nvCxnSpPr>
            <p:cNvPr id="39" name="Conector recto 38">
              <a:extLst>
                <a:ext uri="{FF2B5EF4-FFF2-40B4-BE49-F238E27FC236}">
                  <a16:creationId xmlns:a16="http://schemas.microsoft.com/office/drawing/2014/main" id="{1B19A929-2A31-413C-0A55-A8E5D6B9B49E}"/>
                </a:ext>
              </a:extLst>
            </p:cNvPr>
            <p:cNvCxnSpPr>
              <a:cxnSpLocks/>
              <a:stCxn id="38" idx="0"/>
            </p:cNvCxnSpPr>
            <p:nvPr/>
          </p:nvCxnSpPr>
          <p:spPr>
            <a:xfrm>
              <a:off x="4392754" y="3691215"/>
              <a:ext cx="4084" cy="3240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1F3F816E-A96A-66BD-8DFF-5311C69E3A34}"/>
                </a:ext>
              </a:extLst>
            </p:cNvPr>
            <p:cNvCxnSpPr>
              <a:cxnSpLocks/>
              <a:endCxn id="38" idx="5"/>
            </p:cNvCxnSpPr>
            <p:nvPr/>
          </p:nvCxnSpPr>
          <p:spPr>
            <a:xfrm>
              <a:off x="4392753" y="3998613"/>
              <a:ext cx="217364" cy="217364"/>
            </a:xfrm>
            <a:prstGeom prst="line">
              <a:avLst/>
            </a:prstGeom>
            <a:ln w="38100">
              <a:solidFill>
                <a:schemeClr val="bg1">
                  <a:lumMod val="95000"/>
                </a:schemeClr>
              </a:solidFill>
              <a:headEnd type="none"/>
            </a:ln>
          </p:spPr>
          <p:style>
            <a:lnRef idx="1">
              <a:schemeClr val="accent1"/>
            </a:lnRef>
            <a:fillRef idx="0">
              <a:schemeClr val="accent1"/>
            </a:fillRef>
            <a:effectRef idx="0">
              <a:schemeClr val="accent1"/>
            </a:effectRef>
            <a:fontRef idx="minor">
              <a:schemeClr val="tx1"/>
            </a:fontRef>
          </p:style>
        </p:cxnSp>
      </p:grpSp>
      <p:pic>
        <p:nvPicPr>
          <p:cNvPr id="41" name="Imagen 40">
            <a:extLst>
              <a:ext uri="{FF2B5EF4-FFF2-40B4-BE49-F238E27FC236}">
                <a16:creationId xmlns:a16="http://schemas.microsoft.com/office/drawing/2014/main" id="{25755C44-8203-815A-39C1-2865E9C85444}"/>
              </a:ext>
            </a:extLst>
          </p:cNvPr>
          <p:cNvPicPr>
            <a:picLocks noChangeAspect="1"/>
          </p:cNvPicPr>
          <p:nvPr/>
        </p:nvPicPr>
        <p:blipFill>
          <a:blip r:embed="rId4"/>
          <a:stretch>
            <a:fillRect/>
          </a:stretch>
        </p:blipFill>
        <p:spPr>
          <a:xfrm>
            <a:off x="1449248" y="2050838"/>
            <a:ext cx="791612" cy="614797"/>
          </a:xfrm>
          <a:prstGeom prst="rect">
            <a:avLst/>
          </a:prstGeom>
        </p:spPr>
      </p:pic>
      <p:pic>
        <p:nvPicPr>
          <p:cNvPr id="42" name="Imagen 41">
            <a:extLst>
              <a:ext uri="{FF2B5EF4-FFF2-40B4-BE49-F238E27FC236}">
                <a16:creationId xmlns:a16="http://schemas.microsoft.com/office/drawing/2014/main" id="{0D473EE5-0C76-1641-DCE6-BAA8349AFE1E}"/>
              </a:ext>
            </a:extLst>
          </p:cNvPr>
          <p:cNvPicPr>
            <a:picLocks noChangeAspect="1"/>
          </p:cNvPicPr>
          <p:nvPr/>
        </p:nvPicPr>
        <p:blipFill>
          <a:blip r:embed="rId4"/>
          <a:stretch>
            <a:fillRect/>
          </a:stretch>
        </p:blipFill>
        <p:spPr>
          <a:xfrm>
            <a:off x="1449248" y="2847395"/>
            <a:ext cx="791612" cy="614797"/>
          </a:xfrm>
          <a:prstGeom prst="rect">
            <a:avLst/>
          </a:prstGeom>
        </p:spPr>
      </p:pic>
      <p:pic>
        <p:nvPicPr>
          <p:cNvPr id="43" name="Imagen 42">
            <a:extLst>
              <a:ext uri="{FF2B5EF4-FFF2-40B4-BE49-F238E27FC236}">
                <a16:creationId xmlns:a16="http://schemas.microsoft.com/office/drawing/2014/main" id="{6A80C3C8-7E32-A756-4382-359CED20B7F2}"/>
              </a:ext>
            </a:extLst>
          </p:cNvPr>
          <p:cNvPicPr>
            <a:picLocks noChangeAspect="1"/>
          </p:cNvPicPr>
          <p:nvPr/>
        </p:nvPicPr>
        <p:blipFill>
          <a:blip r:embed="rId4"/>
          <a:stretch>
            <a:fillRect/>
          </a:stretch>
        </p:blipFill>
        <p:spPr>
          <a:xfrm>
            <a:off x="1424930" y="3643952"/>
            <a:ext cx="791612" cy="614797"/>
          </a:xfrm>
          <a:prstGeom prst="rect">
            <a:avLst/>
          </a:prstGeom>
        </p:spPr>
      </p:pic>
      <p:pic>
        <p:nvPicPr>
          <p:cNvPr id="44" name="Imagen 43">
            <a:extLst>
              <a:ext uri="{FF2B5EF4-FFF2-40B4-BE49-F238E27FC236}">
                <a16:creationId xmlns:a16="http://schemas.microsoft.com/office/drawing/2014/main" id="{EB0F1425-2960-218A-CF53-4303E20D1272}"/>
              </a:ext>
            </a:extLst>
          </p:cNvPr>
          <p:cNvPicPr>
            <a:picLocks noChangeAspect="1"/>
          </p:cNvPicPr>
          <p:nvPr/>
        </p:nvPicPr>
        <p:blipFill>
          <a:blip r:embed="rId4"/>
          <a:stretch>
            <a:fillRect/>
          </a:stretch>
        </p:blipFill>
        <p:spPr>
          <a:xfrm>
            <a:off x="1430819" y="4440509"/>
            <a:ext cx="791612" cy="614797"/>
          </a:xfrm>
          <a:prstGeom prst="rect">
            <a:avLst/>
          </a:prstGeom>
        </p:spPr>
      </p:pic>
      <p:grpSp>
        <p:nvGrpSpPr>
          <p:cNvPr id="45" name="Grupo 44">
            <a:extLst>
              <a:ext uri="{FF2B5EF4-FFF2-40B4-BE49-F238E27FC236}">
                <a16:creationId xmlns:a16="http://schemas.microsoft.com/office/drawing/2014/main" id="{98A21FFC-D1EC-C00C-B583-2F7936576363}"/>
              </a:ext>
            </a:extLst>
          </p:cNvPr>
          <p:cNvGrpSpPr/>
          <p:nvPr/>
        </p:nvGrpSpPr>
        <p:grpSpPr>
          <a:xfrm>
            <a:off x="3928779" y="5964866"/>
            <a:ext cx="614797" cy="614797"/>
            <a:chOff x="4700152" y="2050840"/>
            <a:chExt cx="614797" cy="614797"/>
          </a:xfrm>
        </p:grpSpPr>
        <p:sp>
          <p:nvSpPr>
            <p:cNvPr id="46" name="Elipse 45">
              <a:extLst>
                <a:ext uri="{FF2B5EF4-FFF2-40B4-BE49-F238E27FC236}">
                  <a16:creationId xmlns:a16="http://schemas.microsoft.com/office/drawing/2014/main" id="{58DC6B14-CBB8-D761-28D9-3DA315C572AE}"/>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47" name="Flecha: a la derecha 46">
              <a:extLst>
                <a:ext uri="{FF2B5EF4-FFF2-40B4-BE49-F238E27FC236}">
                  <a16:creationId xmlns:a16="http://schemas.microsoft.com/office/drawing/2014/main" id="{BB46190E-CEEC-B82F-68A6-830102605D04}"/>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48" name="Grupo 47">
            <a:extLst>
              <a:ext uri="{FF2B5EF4-FFF2-40B4-BE49-F238E27FC236}">
                <a16:creationId xmlns:a16="http://schemas.microsoft.com/office/drawing/2014/main" id="{A3C41CF9-3B56-F356-6DFE-EB4DCC809D3F}"/>
              </a:ext>
            </a:extLst>
          </p:cNvPr>
          <p:cNvGrpSpPr/>
          <p:nvPr/>
        </p:nvGrpSpPr>
        <p:grpSpPr>
          <a:xfrm>
            <a:off x="6656325" y="5964866"/>
            <a:ext cx="614797" cy="614797"/>
            <a:chOff x="4085355" y="3691215"/>
            <a:chExt cx="614797" cy="614797"/>
          </a:xfrm>
        </p:grpSpPr>
        <p:sp>
          <p:nvSpPr>
            <p:cNvPr id="49" name="Elipse 48">
              <a:extLst>
                <a:ext uri="{FF2B5EF4-FFF2-40B4-BE49-F238E27FC236}">
                  <a16:creationId xmlns:a16="http://schemas.microsoft.com/office/drawing/2014/main" id="{DA1467C7-6325-B44A-E912-9204B3B52CF0}"/>
                </a:ext>
              </a:extLst>
            </p:cNvPr>
            <p:cNvSpPr/>
            <p:nvPr/>
          </p:nvSpPr>
          <p:spPr>
            <a:xfrm>
              <a:off x="4085355" y="3691215"/>
              <a:ext cx="614797" cy="614797"/>
            </a:xfrm>
            <a:prstGeom prst="ellipse">
              <a:avLst/>
            </a:prstGeom>
            <a:solidFill>
              <a:schemeClr val="accent6"/>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cxnSp>
          <p:nvCxnSpPr>
            <p:cNvPr id="50" name="Conector recto 49">
              <a:extLst>
                <a:ext uri="{FF2B5EF4-FFF2-40B4-BE49-F238E27FC236}">
                  <a16:creationId xmlns:a16="http://schemas.microsoft.com/office/drawing/2014/main" id="{42DA4E3B-C384-13F2-AC10-2F36675D13D6}"/>
                </a:ext>
              </a:extLst>
            </p:cNvPr>
            <p:cNvCxnSpPr>
              <a:cxnSpLocks/>
              <a:stCxn id="49" idx="0"/>
            </p:cNvCxnSpPr>
            <p:nvPr/>
          </p:nvCxnSpPr>
          <p:spPr>
            <a:xfrm>
              <a:off x="4392754" y="3691215"/>
              <a:ext cx="4084" cy="3240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653B5F16-CC29-83A6-6013-799ACE6737C0}"/>
                </a:ext>
              </a:extLst>
            </p:cNvPr>
            <p:cNvCxnSpPr>
              <a:cxnSpLocks/>
              <a:endCxn id="49" idx="5"/>
            </p:cNvCxnSpPr>
            <p:nvPr/>
          </p:nvCxnSpPr>
          <p:spPr>
            <a:xfrm>
              <a:off x="4392753" y="3998613"/>
              <a:ext cx="217364" cy="217364"/>
            </a:xfrm>
            <a:prstGeom prst="line">
              <a:avLst/>
            </a:prstGeom>
            <a:ln w="38100">
              <a:solidFill>
                <a:schemeClr val="bg1">
                  <a:lumMod val="95000"/>
                </a:schemeClr>
              </a:solidFill>
              <a:headEnd type="none"/>
            </a:ln>
          </p:spPr>
          <p:style>
            <a:lnRef idx="1">
              <a:schemeClr val="accent1"/>
            </a:lnRef>
            <a:fillRef idx="0">
              <a:schemeClr val="accent1"/>
            </a:fillRef>
            <a:effectRef idx="0">
              <a:schemeClr val="accent1"/>
            </a:effectRef>
            <a:fontRef idx="minor">
              <a:schemeClr val="tx1"/>
            </a:fontRef>
          </p:style>
        </p:cxnSp>
      </p:grpSp>
      <p:sp>
        <p:nvSpPr>
          <p:cNvPr id="52" name="CuadroTexto 51">
            <a:extLst>
              <a:ext uri="{FF2B5EF4-FFF2-40B4-BE49-F238E27FC236}">
                <a16:creationId xmlns:a16="http://schemas.microsoft.com/office/drawing/2014/main" id="{65E7D55E-8A92-9642-66CE-3F4BE9FEB9F7}"/>
              </a:ext>
            </a:extLst>
          </p:cNvPr>
          <p:cNvSpPr txBox="1"/>
          <p:nvPr/>
        </p:nvSpPr>
        <p:spPr>
          <a:xfrm>
            <a:off x="2715283" y="1995771"/>
            <a:ext cx="944297" cy="369332"/>
          </a:xfrm>
          <a:prstGeom prst="rect">
            <a:avLst/>
          </a:prstGeom>
          <a:noFill/>
        </p:spPr>
        <p:txBody>
          <a:bodyPr wrap="none" rtlCol="0">
            <a:spAutoFit/>
          </a:bodyPr>
          <a:lstStyle/>
          <a:p>
            <a:r>
              <a:rPr lang="es-ES" dirty="0" err="1"/>
              <a:t>Request</a:t>
            </a:r>
            <a:endParaRPr lang="es-419" dirty="0"/>
          </a:p>
        </p:txBody>
      </p:sp>
      <p:sp>
        <p:nvSpPr>
          <p:cNvPr id="53" name="CuadroTexto 52">
            <a:extLst>
              <a:ext uri="{FF2B5EF4-FFF2-40B4-BE49-F238E27FC236}">
                <a16:creationId xmlns:a16="http://schemas.microsoft.com/office/drawing/2014/main" id="{9F01F1BB-67CA-AD53-6047-25F7F5ADF63B}"/>
              </a:ext>
            </a:extLst>
          </p:cNvPr>
          <p:cNvSpPr txBox="1"/>
          <p:nvPr/>
        </p:nvSpPr>
        <p:spPr>
          <a:xfrm>
            <a:off x="2715283" y="2786011"/>
            <a:ext cx="944297" cy="369332"/>
          </a:xfrm>
          <a:prstGeom prst="rect">
            <a:avLst/>
          </a:prstGeom>
          <a:noFill/>
        </p:spPr>
        <p:txBody>
          <a:bodyPr wrap="none" rtlCol="0">
            <a:spAutoFit/>
          </a:bodyPr>
          <a:lstStyle/>
          <a:p>
            <a:r>
              <a:rPr lang="es-ES" dirty="0" err="1"/>
              <a:t>Request</a:t>
            </a:r>
            <a:endParaRPr lang="es-419" dirty="0"/>
          </a:p>
        </p:txBody>
      </p:sp>
      <p:sp>
        <p:nvSpPr>
          <p:cNvPr id="54" name="CuadroTexto 53">
            <a:extLst>
              <a:ext uri="{FF2B5EF4-FFF2-40B4-BE49-F238E27FC236}">
                <a16:creationId xmlns:a16="http://schemas.microsoft.com/office/drawing/2014/main" id="{36911EFD-382D-6818-9A1B-67CFF97F05A7}"/>
              </a:ext>
            </a:extLst>
          </p:cNvPr>
          <p:cNvSpPr txBox="1"/>
          <p:nvPr/>
        </p:nvSpPr>
        <p:spPr>
          <a:xfrm>
            <a:off x="2715283" y="3576251"/>
            <a:ext cx="944297" cy="369332"/>
          </a:xfrm>
          <a:prstGeom prst="rect">
            <a:avLst/>
          </a:prstGeom>
          <a:noFill/>
        </p:spPr>
        <p:txBody>
          <a:bodyPr wrap="none" rtlCol="0">
            <a:spAutoFit/>
          </a:bodyPr>
          <a:lstStyle/>
          <a:p>
            <a:r>
              <a:rPr lang="es-ES" dirty="0" err="1"/>
              <a:t>Request</a:t>
            </a:r>
            <a:endParaRPr lang="es-419" dirty="0"/>
          </a:p>
        </p:txBody>
      </p:sp>
      <p:sp>
        <p:nvSpPr>
          <p:cNvPr id="55" name="CuadroTexto 54">
            <a:extLst>
              <a:ext uri="{FF2B5EF4-FFF2-40B4-BE49-F238E27FC236}">
                <a16:creationId xmlns:a16="http://schemas.microsoft.com/office/drawing/2014/main" id="{96A2B8A4-1E2C-5F47-6C01-1163E41975DF}"/>
              </a:ext>
            </a:extLst>
          </p:cNvPr>
          <p:cNvSpPr txBox="1"/>
          <p:nvPr/>
        </p:nvSpPr>
        <p:spPr>
          <a:xfrm>
            <a:off x="2734425" y="4301980"/>
            <a:ext cx="944297" cy="369332"/>
          </a:xfrm>
          <a:prstGeom prst="rect">
            <a:avLst/>
          </a:prstGeom>
          <a:noFill/>
        </p:spPr>
        <p:txBody>
          <a:bodyPr wrap="none" rtlCol="0">
            <a:spAutoFit/>
          </a:bodyPr>
          <a:lstStyle/>
          <a:p>
            <a:r>
              <a:rPr lang="es-ES" dirty="0" err="1"/>
              <a:t>Request</a:t>
            </a:r>
            <a:endParaRPr lang="es-419" dirty="0"/>
          </a:p>
        </p:txBody>
      </p:sp>
      <p:cxnSp>
        <p:nvCxnSpPr>
          <p:cNvPr id="56" name="Conector recto de flecha 55">
            <a:extLst>
              <a:ext uri="{FF2B5EF4-FFF2-40B4-BE49-F238E27FC236}">
                <a16:creationId xmlns:a16="http://schemas.microsoft.com/office/drawing/2014/main" id="{54F0C211-E520-7992-F64A-5620377C80A1}"/>
              </a:ext>
            </a:extLst>
          </p:cNvPr>
          <p:cNvCxnSpPr>
            <a:cxnSpLocks/>
          </p:cNvCxnSpPr>
          <p:nvPr/>
        </p:nvCxnSpPr>
        <p:spPr>
          <a:xfrm>
            <a:off x="2250704" y="2358237"/>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629811A1-ACEC-2870-2F4D-25DE2A8E5D9F}"/>
              </a:ext>
            </a:extLst>
          </p:cNvPr>
          <p:cNvCxnSpPr>
            <a:cxnSpLocks/>
          </p:cNvCxnSpPr>
          <p:nvPr/>
        </p:nvCxnSpPr>
        <p:spPr>
          <a:xfrm>
            <a:off x="2250704" y="3147022"/>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8297A379-D5AB-8CB5-3776-1CC575F0BC43}"/>
              </a:ext>
            </a:extLst>
          </p:cNvPr>
          <p:cNvCxnSpPr>
            <a:cxnSpLocks/>
          </p:cNvCxnSpPr>
          <p:nvPr/>
        </p:nvCxnSpPr>
        <p:spPr>
          <a:xfrm>
            <a:off x="2250704" y="3909557"/>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D3391B64-07F7-4670-007C-B7055FD373A8}"/>
              </a:ext>
            </a:extLst>
          </p:cNvPr>
          <p:cNvSpPr txBox="1"/>
          <p:nvPr/>
        </p:nvSpPr>
        <p:spPr>
          <a:xfrm>
            <a:off x="4814327" y="1186638"/>
            <a:ext cx="1576009" cy="369332"/>
          </a:xfrm>
          <a:prstGeom prst="rect">
            <a:avLst/>
          </a:prstGeom>
          <a:noFill/>
        </p:spPr>
        <p:txBody>
          <a:bodyPr wrap="none" rtlCol="0">
            <a:spAutoFit/>
          </a:bodyPr>
          <a:lstStyle/>
          <a:p>
            <a:r>
              <a:rPr lang="es-ES" b="1" dirty="0"/>
              <a:t>Node.js Server</a:t>
            </a:r>
            <a:endParaRPr lang="es-419" b="1" dirty="0"/>
          </a:p>
        </p:txBody>
      </p:sp>
      <p:sp>
        <p:nvSpPr>
          <p:cNvPr id="60" name="CuadroTexto 59">
            <a:extLst>
              <a:ext uri="{FF2B5EF4-FFF2-40B4-BE49-F238E27FC236}">
                <a16:creationId xmlns:a16="http://schemas.microsoft.com/office/drawing/2014/main" id="{C3918C31-44B6-3D53-9706-4DBAB0B5E808}"/>
              </a:ext>
            </a:extLst>
          </p:cNvPr>
          <p:cNvSpPr txBox="1"/>
          <p:nvPr/>
        </p:nvSpPr>
        <p:spPr>
          <a:xfrm>
            <a:off x="4529237" y="6011614"/>
            <a:ext cx="1800173" cy="369332"/>
          </a:xfrm>
          <a:prstGeom prst="rect">
            <a:avLst/>
          </a:prstGeom>
          <a:noFill/>
        </p:spPr>
        <p:txBody>
          <a:bodyPr wrap="none" rtlCol="0">
            <a:spAutoFit/>
          </a:bodyPr>
          <a:lstStyle/>
          <a:p>
            <a:r>
              <a:rPr lang="es-ES" dirty="0" err="1"/>
              <a:t>Thread</a:t>
            </a:r>
            <a:r>
              <a:rPr lang="es-ES" dirty="0"/>
              <a:t> </a:t>
            </a:r>
            <a:r>
              <a:rPr lang="es-ES" dirty="0" err="1"/>
              <a:t>Procesing</a:t>
            </a:r>
            <a:endParaRPr lang="es-419" dirty="0"/>
          </a:p>
        </p:txBody>
      </p:sp>
      <p:sp>
        <p:nvSpPr>
          <p:cNvPr id="61" name="CuadroTexto 60">
            <a:extLst>
              <a:ext uri="{FF2B5EF4-FFF2-40B4-BE49-F238E27FC236}">
                <a16:creationId xmlns:a16="http://schemas.microsoft.com/office/drawing/2014/main" id="{FB42DF03-A0B5-D2DC-E466-66EC1C9C0342}"/>
              </a:ext>
            </a:extLst>
          </p:cNvPr>
          <p:cNvSpPr txBox="1"/>
          <p:nvPr/>
        </p:nvSpPr>
        <p:spPr>
          <a:xfrm>
            <a:off x="7271189" y="6001751"/>
            <a:ext cx="1617943" cy="369332"/>
          </a:xfrm>
          <a:prstGeom prst="rect">
            <a:avLst/>
          </a:prstGeom>
          <a:noFill/>
        </p:spPr>
        <p:txBody>
          <a:bodyPr wrap="none" rtlCol="0">
            <a:spAutoFit/>
          </a:bodyPr>
          <a:lstStyle/>
          <a:p>
            <a:r>
              <a:rPr lang="es-ES" dirty="0" err="1"/>
              <a:t>Thread</a:t>
            </a:r>
            <a:r>
              <a:rPr lang="es-ES" dirty="0"/>
              <a:t> </a:t>
            </a:r>
            <a:r>
              <a:rPr lang="es-ES" dirty="0" err="1"/>
              <a:t>Waiting</a:t>
            </a:r>
            <a:endParaRPr lang="es-419" dirty="0"/>
          </a:p>
        </p:txBody>
      </p:sp>
      <p:grpSp>
        <p:nvGrpSpPr>
          <p:cNvPr id="96" name="Grupo 95">
            <a:extLst>
              <a:ext uri="{FF2B5EF4-FFF2-40B4-BE49-F238E27FC236}">
                <a16:creationId xmlns:a16="http://schemas.microsoft.com/office/drawing/2014/main" id="{5BA9B4C4-FECD-0F1F-0C6E-5530171FD509}"/>
              </a:ext>
            </a:extLst>
          </p:cNvPr>
          <p:cNvGrpSpPr/>
          <p:nvPr/>
        </p:nvGrpSpPr>
        <p:grpSpPr>
          <a:xfrm>
            <a:off x="8225496" y="2961005"/>
            <a:ext cx="1538786" cy="1474113"/>
            <a:chOff x="8225496" y="2961005"/>
            <a:chExt cx="1538786" cy="1474113"/>
          </a:xfrm>
        </p:grpSpPr>
        <p:sp>
          <p:nvSpPr>
            <p:cNvPr id="8" name="Flecha: a la derecha 7">
              <a:extLst>
                <a:ext uri="{FF2B5EF4-FFF2-40B4-BE49-F238E27FC236}">
                  <a16:creationId xmlns:a16="http://schemas.microsoft.com/office/drawing/2014/main" id="{CD336F57-7D3C-F7B5-9EB2-30DA7320DD77}"/>
                </a:ext>
              </a:extLst>
            </p:cNvPr>
            <p:cNvSpPr/>
            <p:nvPr/>
          </p:nvSpPr>
          <p:spPr>
            <a:xfrm>
              <a:off x="8225496" y="2961005"/>
              <a:ext cx="1538786" cy="1474113"/>
            </a:xfrm>
            <a:prstGeom prst="rightArrow">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a:p>
          </p:txBody>
        </p:sp>
        <p:sp>
          <p:nvSpPr>
            <p:cNvPr id="62" name="CuadroTexto 61">
              <a:extLst>
                <a:ext uri="{FF2B5EF4-FFF2-40B4-BE49-F238E27FC236}">
                  <a16:creationId xmlns:a16="http://schemas.microsoft.com/office/drawing/2014/main" id="{8503BD0F-2429-F3ED-197F-B974595444E5}"/>
                </a:ext>
              </a:extLst>
            </p:cNvPr>
            <p:cNvSpPr txBox="1"/>
            <p:nvPr/>
          </p:nvSpPr>
          <p:spPr>
            <a:xfrm>
              <a:off x="8248378" y="3327355"/>
              <a:ext cx="1258678" cy="646331"/>
            </a:xfrm>
            <a:prstGeom prst="rect">
              <a:avLst/>
            </a:prstGeom>
            <a:noFill/>
          </p:spPr>
          <p:txBody>
            <a:bodyPr wrap="none" rtlCol="0">
              <a:spAutoFit/>
            </a:bodyPr>
            <a:lstStyle/>
            <a:p>
              <a:pPr algn="ctr"/>
              <a:r>
                <a:rPr lang="es-ES" b="1" dirty="0">
                  <a:solidFill>
                    <a:schemeClr val="accent5">
                      <a:lumMod val="20000"/>
                      <a:lumOff val="80000"/>
                    </a:schemeClr>
                  </a:solidFill>
                </a:rPr>
                <a:t>NON </a:t>
              </a:r>
            </a:p>
            <a:p>
              <a:pPr algn="ctr"/>
              <a:r>
                <a:rPr lang="es-ES" b="1" dirty="0" err="1">
                  <a:solidFill>
                    <a:schemeClr val="accent5">
                      <a:lumMod val="20000"/>
                      <a:lumOff val="80000"/>
                    </a:schemeClr>
                  </a:solidFill>
                </a:rPr>
                <a:t>Blocking</a:t>
              </a:r>
              <a:r>
                <a:rPr lang="es-ES" b="1" dirty="0">
                  <a:solidFill>
                    <a:schemeClr val="accent5">
                      <a:lumMod val="20000"/>
                      <a:lumOff val="80000"/>
                    </a:schemeClr>
                  </a:solidFill>
                </a:rPr>
                <a:t> IO</a:t>
              </a:r>
              <a:endParaRPr lang="es-419" b="1" dirty="0">
                <a:solidFill>
                  <a:schemeClr val="accent5">
                    <a:lumMod val="20000"/>
                    <a:lumOff val="80000"/>
                  </a:schemeClr>
                </a:solidFill>
              </a:endParaRPr>
            </a:p>
          </p:txBody>
        </p:sp>
      </p:grpSp>
      <p:grpSp>
        <p:nvGrpSpPr>
          <p:cNvPr id="63" name="Grupo 62">
            <a:extLst>
              <a:ext uri="{FF2B5EF4-FFF2-40B4-BE49-F238E27FC236}">
                <a16:creationId xmlns:a16="http://schemas.microsoft.com/office/drawing/2014/main" id="{42571880-5429-C0C1-C6A6-D7D3DD7E1EE8}"/>
              </a:ext>
            </a:extLst>
          </p:cNvPr>
          <p:cNvGrpSpPr/>
          <p:nvPr/>
        </p:nvGrpSpPr>
        <p:grpSpPr>
          <a:xfrm>
            <a:off x="2250704" y="4671312"/>
            <a:ext cx="2216840" cy="427680"/>
            <a:chOff x="2250704" y="4671312"/>
            <a:chExt cx="2216840" cy="427680"/>
          </a:xfrm>
        </p:grpSpPr>
        <p:cxnSp>
          <p:nvCxnSpPr>
            <p:cNvPr id="64" name="Conector recto de flecha 63">
              <a:extLst>
                <a:ext uri="{FF2B5EF4-FFF2-40B4-BE49-F238E27FC236}">
                  <a16:creationId xmlns:a16="http://schemas.microsoft.com/office/drawing/2014/main" id="{1E0C4944-73B9-BFF7-D4A9-98E23FA54089}"/>
                </a:ext>
              </a:extLst>
            </p:cNvPr>
            <p:cNvCxnSpPr>
              <a:cxnSpLocks/>
            </p:cNvCxnSpPr>
            <p:nvPr/>
          </p:nvCxnSpPr>
          <p:spPr>
            <a:xfrm>
              <a:off x="2250704" y="4672092"/>
              <a:ext cx="2216840" cy="6866"/>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670F4A0F-180D-CAAE-DD2A-C5B140A2B372}"/>
                </a:ext>
              </a:extLst>
            </p:cNvPr>
            <p:cNvCxnSpPr>
              <a:cxnSpLocks/>
            </p:cNvCxnSpPr>
            <p:nvPr/>
          </p:nvCxnSpPr>
          <p:spPr>
            <a:xfrm rot="16200000" flipH="1">
              <a:off x="3644456" y="4275904"/>
              <a:ext cx="427680" cy="1218496"/>
            </a:xfrm>
            <a:prstGeom prst="bentConnector2">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A20F9039-A68D-DF8C-46E0-79DEBCACE223}"/>
                </a:ext>
              </a:extLst>
            </p:cNvPr>
            <p:cNvCxnSpPr>
              <a:cxnSpLocks/>
            </p:cNvCxnSpPr>
            <p:nvPr/>
          </p:nvCxnSpPr>
          <p:spPr>
            <a:xfrm>
              <a:off x="3678722" y="4899628"/>
              <a:ext cx="788822" cy="0"/>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ector recto de flecha 66">
              <a:extLst>
                <a:ext uri="{FF2B5EF4-FFF2-40B4-BE49-F238E27FC236}">
                  <a16:creationId xmlns:a16="http://schemas.microsoft.com/office/drawing/2014/main" id="{0ED4D655-4681-F56F-50E6-27BC4E33D39E}"/>
                </a:ext>
              </a:extLst>
            </p:cNvPr>
            <p:cNvCxnSpPr>
              <a:cxnSpLocks/>
            </p:cNvCxnSpPr>
            <p:nvPr/>
          </p:nvCxnSpPr>
          <p:spPr>
            <a:xfrm>
              <a:off x="3697511" y="4687115"/>
              <a:ext cx="0" cy="212513"/>
            </a:xfrm>
            <a:prstGeom prst="straightConnector1">
              <a:avLst/>
            </a:prstGeom>
            <a:ln w="38100">
              <a:solidFill>
                <a:srgbClr val="262A4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9" name="Rectángulo: esquinas redondeadas 68">
            <a:extLst>
              <a:ext uri="{FF2B5EF4-FFF2-40B4-BE49-F238E27FC236}">
                <a16:creationId xmlns:a16="http://schemas.microsoft.com/office/drawing/2014/main" id="{994BB682-CEB3-106C-FF84-14D13B68F646}"/>
              </a:ext>
            </a:extLst>
          </p:cNvPr>
          <p:cNvSpPr/>
          <p:nvPr/>
        </p:nvSpPr>
        <p:spPr>
          <a:xfrm>
            <a:off x="7135427" y="1891184"/>
            <a:ext cx="1090069" cy="3361031"/>
          </a:xfrm>
          <a:prstGeom prst="roundRect">
            <a:avLst>
              <a:gd name="adj" fmla="val 4034"/>
            </a:avLst>
          </a:prstGeom>
          <a:solidFill>
            <a:schemeClr val="accent2">
              <a:lumMod val="20000"/>
              <a:lumOff val="80000"/>
            </a:schemeClr>
          </a:solidFill>
          <a:ln>
            <a:solidFill>
              <a:schemeClr val="accent2"/>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71" name="Flecha: doblada 70">
            <a:extLst>
              <a:ext uri="{FF2B5EF4-FFF2-40B4-BE49-F238E27FC236}">
                <a16:creationId xmlns:a16="http://schemas.microsoft.com/office/drawing/2014/main" id="{94CDEB4F-DABD-4266-3FAA-1BD37FEDB874}"/>
              </a:ext>
            </a:extLst>
          </p:cNvPr>
          <p:cNvSpPr/>
          <p:nvPr/>
        </p:nvSpPr>
        <p:spPr>
          <a:xfrm rot="16200000">
            <a:off x="3441012" y="3133228"/>
            <a:ext cx="3132250" cy="895351"/>
          </a:xfrm>
          <a:prstGeom prst="bentArrow">
            <a:avLst>
              <a:gd name="adj1" fmla="val 17426"/>
              <a:gd name="adj2" fmla="val 20213"/>
              <a:gd name="adj3" fmla="val 25000"/>
              <a:gd name="adj4" fmla="val 4375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sp>
        <p:nvSpPr>
          <p:cNvPr id="72" name="Flecha: doblada 71">
            <a:extLst>
              <a:ext uri="{FF2B5EF4-FFF2-40B4-BE49-F238E27FC236}">
                <a16:creationId xmlns:a16="http://schemas.microsoft.com/office/drawing/2014/main" id="{6701CDD9-FCE1-B7A9-497A-1957582FEB55}"/>
              </a:ext>
            </a:extLst>
          </p:cNvPr>
          <p:cNvSpPr/>
          <p:nvPr/>
        </p:nvSpPr>
        <p:spPr>
          <a:xfrm rot="5400000">
            <a:off x="3805561" y="3133228"/>
            <a:ext cx="3132250" cy="895351"/>
          </a:xfrm>
          <a:prstGeom prst="bentArrow">
            <a:avLst>
              <a:gd name="adj1" fmla="val 17426"/>
              <a:gd name="adj2" fmla="val 20213"/>
              <a:gd name="adj3" fmla="val 25000"/>
              <a:gd name="adj4" fmla="val 4375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sp>
        <p:nvSpPr>
          <p:cNvPr id="73" name="CuadroTexto 72">
            <a:extLst>
              <a:ext uri="{FF2B5EF4-FFF2-40B4-BE49-F238E27FC236}">
                <a16:creationId xmlns:a16="http://schemas.microsoft.com/office/drawing/2014/main" id="{8B680DF1-08FA-0054-CB00-003838A18D05}"/>
              </a:ext>
            </a:extLst>
          </p:cNvPr>
          <p:cNvSpPr txBox="1"/>
          <p:nvPr/>
        </p:nvSpPr>
        <p:spPr>
          <a:xfrm>
            <a:off x="5876862" y="3287964"/>
            <a:ext cx="1026948" cy="369332"/>
          </a:xfrm>
          <a:prstGeom prst="rect">
            <a:avLst/>
          </a:prstGeom>
          <a:noFill/>
        </p:spPr>
        <p:txBody>
          <a:bodyPr wrap="none" rtlCol="0">
            <a:spAutoFit/>
          </a:bodyPr>
          <a:lstStyle/>
          <a:p>
            <a:r>
              <a:rPr lang="es-ES" dirty="0" err="1"/>
              <a:t>Delegate</a:t>
            </a:r>
            <a:endParaRPr lang="es-419" dirty="0"/>
          </a:p>
        </p:txBody>
      </p:sp>
      <p:sp>
        <p:nvSpPr>
          <p:cNvPr id="74" name="Flecha: a la izquierda y derecha 73">
            <a:extLst>
              <a:ext uri="{FF2B5EF4-FFF2-40B4-BE49-F238E27FC236}">
                <a16:creationId xmlns:a16="http://schemas.microsoft.com/office/drawing/2014/main" id="{A99D5938-F228-0874-2DBE-012D349B502A}"/>
              </a:ext>
            </a:extLst>
          </p:cNvPr>
          <p:cNvSpPr/>
          <p:nvPr/>
        </p:nvSpPr>
        <p:spPr>
          <a:xfrm>
            <a:off x="5602911" y="3571698"/>
            <a:ext cx="1547233" cy="698077"/>
          </a:xfrm>
          <a:prstGeom prst="leftRightArrow">
            <a:avLst>
              <a:gd name="adj1" fmla="val 38185"/>
              <a:gd name="adj2" fmla="val 36215"/>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5" name="CuadroTexto 74">
            <a:extLst>
              <a:ext uri="{FF2B5EF4-FFF2-40B4-BE49-F238E27FC236}">
                <a16:creationId xmlns:a16="http://schemas.microsoft.com/office/drawing/2014/main" id="{D29DABDE-35E1-7C20-8952-A3DEB40324D6}"/>
              </a:ext>
            </a:extLst>
          </p:cNvPr>
          <p:cNvSpPr txBox="1"/>
          <p:nvPr/>
        </p:nvSpPr>
        <p:spPr>
          <a:xfrm>
            <a:off x="7207001" y="1948615"/>
            <a:ext cx="933461" cy="923330"/>
          </a:xfrm>
          <a:prstGeom prst="rect">
            <a:avLst/>
          </a:prstGeom>
          <a:noFill/>
        </p:spPr>
        <p:txBody>
          <a:bodyPr wrap="none" rtlCol="0">
            <a:spAutoFit/>
          </a:bodyPr>
          <a:lstStyle/>
          <a:p>
            <a:pPr algn="ctr"/>
            <a:r>
              <a:rPr lang="es-ES" dirty="0"/>
              <a:t>POSIX</a:t>
            </a:r>
          </a:p>
          <a:p>
            <a:pPr algn="ctr"/>
            <a:r>
              <a:rPr lang="es-ES" dirty="0" err="1"/>
              <a:t>Async</a:t>
            </a:r>
            <a:endParaRPr lang="es-ES" dirty="0"/>
          </a:p>
          <a:p>
            <a:pPr algn="ctr"/>
            <a:r>
              <a:rPr lang="es-ES" dirty="0" err="1"/>
              <a:t>Threads</a:t>
            </a:r>
            <a:endParaRPr lang="es-419" dirty="0"/>
          </a:p>
        </p:txBody>
      </p:sp>
      <p:grpSp>
        <p:nvGrpSpPr>
          <p:cNvPr id="12" name="Grupo 11">
            <a:extLst>
              <a:ext uri="{FF2B5EF4-FFF2-40B4-BE49-F238E27FC236}">
                <a16:creationId xmlns:a16="http://schemas.microsoft.com/office/drawing/2014/main" id="{00B74620-9EF2-5D68-ED27-5BD496444C48}"/>
              </a:ext>
            </a:extLst>
          </p:cNvPr>
          <p:cNvGrpSpPr/>
          <p:nvPr/>
        </p:nvGrpSpPr>
        <p:grpSpPr>
          <a:xfrm>
            <a:off x="7202352" y="3114288"/>
            <a:ext cx="441475" cy="441475"/>
            <a:chOff x="4700152" y="2050840"/>
            <a:chExt cx="614797" cy="614797"/>
          </a:xfrm>
        </p:grpSpPr>
        <p:sp>
          <p:nvSpPr>
            <p:cNvPr id="14" name="Elipse 13">
              <a:extLst>
                <a:ext uri="{FF2B5EF4-FFF2-40B4-BE49-F238E27FC236}">
                  <a16:creationId xmlns:a16="http://schemas.microsoft.com/office/drawing/2014/main" id="{8EED457E-C1CD-7A2E-38C8-D415CE10A4E1}"/>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15" name="Flecha: a la derecha 14">
              <a:extLst>
                <a:ext uri="{FF2B5EF4-FFF2-40B4-BE49-F238E27FC236}">
                  <a16:creationId xmlns:a16="http://schemas.microsoft.com/office/drawing/2014/main" id="{91D5351E-E958-14C0-22E1-6BA08E9BD2DC}"/>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6" name="Grupo 75">
            <a:extLst>
              <a:ext uri="{FF2B5EF4-FFF2-40B4-BE49-F238E27FC236}">
                <a16:creationId xmlns:a16="http://schemas.microsoft.com/office/drawing/2014/main" id="{E71FCD34-C604-92BC-F4F4-98D48E2A48EB}"/>
              </a:ext>
            </a:extLst>
          </p:cNvPr>
          <p:cNvGrpSpPr/>
          <p:nvPr/>
        </p:nvGrpSpPr>
        <p:grpSpPr>
          <a:xfrm>
            <a:off x="7705201" y="3114288"/>
            <a:ext cx="441475" cy="441475"/>
            <a:chOff x="4700152" y="2050840"/>
            <a:chExt cx="614797" cy="614797"/>
          </a:xfrm>
        </p:grpSpPr>
        <p:sp>
          <p:nvSpPr>
            <p:cNvPr id="77" name="Elipse 76">
              <a:extLst>
                <a:ext uri="{FF2B5EF4-FFF2-40B4-BE49-F238E27FC236}">
                  <a16:creationId xmlns:a16="http://schemas.microsoft.com/office/drawing/2014/main" id="{13215C83-6DCA-6D02-EFB2-5DE6FC749E9A}"/>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78" name="Flecha: a la derecha 77">
              <a:extLst>
                <a:ext uri="{FF2B5EF4-FFF2-40B4-BE49-F238E27FC236}">
                  <a16:creationId xmlns:a16="http://schemas.microsoft.com/office/drawing/2014/main" id="{5D4F8BAF-FA49-0102-4E96-2E07B30CD875}"/>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9" name="Grupo 78">
            <a:extLst>
              <a:ext uri="{FF2B5EF4-FFF2-40B4-BE49-F238E27FC236}">
                <a16:creationId xmlns:a16="http://schemas.microsoft.com/office/drawing/2014/main" id="{54066CC7-E093-4D6C-B2DC-D43D3BC28FCB}"/>
              </a:ext>
            </a:extLst>
          </p:cNvPr>
          <p:cNvGrpSpPr/>
          <p:nvPr/>
        </p:nvGrpSpPr>
        <p:grpSpPr>
          <a:xfrm>
            <a:off x="7212412" y="3615144"/>
            <a:ext cx="441475" cy="441475"/>
            <a:chOff x="4700152" y="2050840"/>
            <a:chExt cx="614797" cy="614797"/>
          </a:xfrm>
        </p:grpSpPr>
        <p:sp>
          <p:nvSpPr>
            <p:cNvPr id="80" name="Elipse 79">
              <a:extLst>
                <a:ext uri="{FF2B5EF4-FFF2-40B4-BE49-F238E27FC236}">
                  <a16:creationId xmlns:a16="http://schemas.microsoft.com/office/drawing/2014/main" id="{4B2E455D-C0C3-1930-5BCF-837937350896}"/>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81" name="Flecha: a la derecha 80">
              <a:extLst>
                <a:ext uri="{FF2B5EF4-FFF2-40B4-BE49-F238E27FC236}">
                  <a16:creationId xmlns:a16="http://schemas.microsoft.com/office/drawing/2014/main" id="{39C5FE0D-69EF-9F75-56A4-13A767920DC7}"/>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82" name="Grupo 81">
            <a:extLst>
              <a:ext uri="{FF2B5EF4-FFF2-40B4-BE49-F238E27FC236}">
                <a16:creationId xmlns:a16="http://schemas.microsoft.com/office/drawing/2014/main" id="{4EE33BF8-F69B-3714-0617-D6427F0CB8D4}"/>
              </a:ext>
            </a:extLst>
          </p:cNvPr>
          <p:cNvGrpSpPr/>
          <p:nvPr/>
        </p:nvGrpSpPr>
        <p:grpSpPr>
          <a:xfrm>
            <a:off x="7715261" y="3615144"/>
            <a:ext cx="441475" cy="441475"/>
            <a:chOff x="4700152" y="2050840"/>
            <a:chExt cx="614797" cy="614797"/>
          </a:xfrm>
        </p:grpSpPr>
        <p:sp>
          <p:nvSpPr>
            <p:cNvPr id="83" name="Elipse 82">
              <a:extLst>
                <a:ext uri="{FF2B5EF4-FFF2-40B4-BE49-F238E27FC236}">
                  <a16:creationId xmlns:a16="http://schemas.microsoft.com/office/drawing/2014/main" id="{03EB9028-7FE9-11FF-2907-3F4A23800783}"/>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84" name="Flecha: a la derecha 83">
              <a:extLst>
                <a:ext uri="{FF2B5EF4-FFF2-40B4-BE49-F238E27FC236}">
                  <a16:creationId xmlns:a16="http://schemas.microsoft.com/office/drawing/2014/main" id="{E564C874-6EF6-42CA-B252-3520A2531E21}"/>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85" name="Grupo 84">
            <a:extLst>
              <a:ext uri="{FF2B5EF4-FFF2-40B4-BE49-F238E27FC236}">
                <a16:creationId xmlns:a16="http://schemas.microsoft.com/office/drawing/2014/main" id="{64DE1234-6732-53D8-9F9C-1382EAE0CCDE}"/>
              </a:ext>
            </a:extLst>
          </p:cNvPr>
          <p:cNvGrpSpPr/>
          <p:nvPr/>
        </p:nvGrpSpPr>
        <p:grpSpPr>
          <a:xfrm>
            <a:off x="7232256" y="4149680"/>
            <a:ext cx="441475" cy="441475"/>
            <a:chOff x="4700152" y="2050840"/>
            <a:chExt cx="614797" cy="614797"/>
          </a:xfrm>
        </p:grpSpPr>
        <p:sp>
          <p:nvSpPr>
            <p:cNvPr id="86" name="Elipse 85">
              <a:extLst>
                <a:ext uri="{FF2B5EF4-FFF2-40B4-BE49-F238E27FC236}">
                  <a16:creationId xmlns:a16="http://schemas.microsoft.com/office/drawing/2014/main" id="{D52D22E8-B39E-E36F-BCB3-97D178250D9F}"/>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87" name="Flecha: a la derecha 86">
              <a:extLst>
                <a:ext uri="{FF2B5EF4-FFF2-40B4-BE49-F238E27FC236}">
                  <a16:creationId xmlns:a16="http://schemas.microsoft.com/office/drawing/2014/main" id="{E5CAC42C-3613-CD56-3B7A-D94CCE780DEB}"/>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88" name="Grupo 87">
            <a:extLst>
              <a:ext uri="{FF2B5EF4-FFF2-40B4-BE49-F238E27FC236}">
                <a16:creationId xmlns:a16="http://schemas.microsoft.com/office/drawing/2014/main" id="{A7DE362F-86F5-D7BA-C3FF-4F95038C2C8B}"/>
              </a:ext>
            </a:extLst>
          </p:cNvPr>
          <p:cNvGrpSpPr/>
          <p:nvPr/>
        </p:nvGrpSpPr>
        <p:grpSpPr>
          <a:xfrm>
            <a:off x="7715260" y="4111739"/>
            <a:ext cx="441475" cy="441475"/>
            <a:chOff x="4700152" y="2050840"/>
            <a:chExt cx="614797" cy="614797"/>
          </a:xfrm>
        </p:grpSpPr>
        <p:sp>
          <p:nvSpPr>
            <p:cNvPr id="89" name="Elipse 88">
              <a:extLst>
                <a:ext uri="{FF2B5EF4-FFF2-40B4-BE49-F238E27FC236}">
                  <a16:creationId xmlns:a16="http://schemas.microsoft.com/office/drawing/2014/main" id="{31E55E21-A4F8-D04E-42AF-2F56B8A6173B}"/>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90" name="Flecha: a la derecha 89">
              <a:extLst>
                <a:ext uri="{FF2B5EF4-FFF2-40B4-BE49-F238E27FC236}">
                  <a16:creationId xmlns:a16="http://schemas.microsoft.com/office/drawing/2014/main" id="{D6D5BC59-4F9E-7829-285F-3AD6E25ED68A}"/>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91" name="Grupo 90">
            <a:extLst>
              <a:ext uri="{FF2B5EF4-FFF2-40B4-BE49-F238E27FC236}">
                <a16:creationId xmlns:a16="http://schemas.microsoft.com/office/drawing/2014/main" id="{3FE2BCDB-786B-8B91-81D9-3FBEFFEF90EE}"/>
              </a:ext>
            </a:extLst>
          </p:cNvPr>
          <p:cNvGrpSpPr/>
          <p:nvPr/>
        </p:nvGrpSpPr>
        <p:grpSpPr>
          <a:xfrm>
            <a:off x="7715260" y="4603446"/>
            <a:ext cx="441475" cy="441475"/>
            <a:chOff x="4700152" y="2050840"/>
            <a:chExt cx="614797" cy="614797"/>
          </a:xfrm>
        </p:grpSpPr>
        <p:sp>
          <p:nvSpPr>
            <p:cNvPr id="92" name="Elipse 91">
              <a:extLst>
                <a:ext uri="{FF2B5EF4-FFF2-40B4-BE49-F238E27FC236}">
                  <a16:creationId xmlns:a16="http://schemas.microsoft.com/office/drawing/2014/main" id="{579A0E0C-201C-89A4-C20C-F9C2D2D3AD9E}"/>
                </a:ext>
              </a:extLst>
            </p:cNvPr>
            <p:cNvSpPr/>
            <p:nvPr/>
          </p:nvSpPr>
          <p:spPr>
            <a:xfrm>
              <a:off x="4700152" y="2050840"/>
              <a:ext cx="614797" cy="614797"/>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b="1" dirty="0"/>
            </a:p>
          </p:txBody>
        </p:sp>
        <p:sp>
          <p:nvSpPr>
            <p:cNvPr id="93" name="Flecha: a la derecha 92">
              <a:extLst>
                <a:ext uri="{FF2B5EF4-FFF2-40B4-BE49-F238E27FC236}">
                  <a16:creationId xmlns:a16="http://schemas.microsoft.com/office/drawing/2014/main" id="{8D7E78EF-B5D3-D1C2-DD3F-CCFADE4AABC0}"/>
                </a:ext>
              </a:extLst>
            </p:cNvPr>
            <p:cNvSpPr/>
            <p:nvPr/>
          </p:nvSpPr>
          <p:spPr>
            <a:xfrm>
              <a:off x="4815689" y="2180437"/>
              <a:ext cx="383722" cy="355601"/>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94" name="CuadroTexto 93">
            <a:extLst>
              <a:ext uri="{FF2B5EF4-FFF2-40B4-BE49-F238E27FC236}">
                <a16:creationId xmlns:a16="http://schemas.microsoft.com/office/drawing/2014/main" id="{F5E5F688-71EC-AD12-48BC-90D22F4C96A5}"/>
              </a:ext>
            </a:extLst>
          </p:cNvPr>
          <p:cNvSpPr txBox="1"/>
          <p:nvPr/>
        </p:nvSpPr>
        <p:spPr>
          <a:xfrm>
            <a:off x="4808152" y="2285856"/>
            <a:ext cx="758413" cy="646331"/>
          </a:xfrm>
          <a:prstGeom prst="rect">
            <a:avLst/>
          </a:prstGeom>
          <a:noFill/>
        </p:spPr>
        <p:txBody>
          <a:bodyPr wrap="none" rtlCol="0">
            <a:spAutoFit/>
          </a:bodyPr>
          <a:lstStyle/>
          <a:p>
            <a:pPr algn="ctr"/>
            <a:r>
              <a:rPr lang="es-ES" dirty="0" err="1"/>
              <a:t>Event</a:t>
            </a:r>
            <a:r>
              <a:rPr lang="es-ES" dirty="0"/>
              <a:t> </a:t>
            </a:r>
          </a:p>
          <a:p>
            <a:pPr algn="ctr"/>
            <a:r>
              <a:rPr lang="es-ES" dirty="0" err="1"/>
              <a:t>Loop</a:t>
            </a:r>
            <a:endParaRPr lang="es-419" dirty="0"/>
          </a:p>
        </p:txBody>
      </p:sp>
      <p:sp>
        <p:nvSpPr>
          <p:cNvPr id="95" name="CuadroTexto 94">
            <a:extLst>
              <a:ext uri="{FF2B5EF4-FFF2-40B4-BE49-F238E27FC236}">
                <a16:creationId xmlns:a16="http://schemas.microsoft.com/office/drawing/2014/main" id="{F9D093ED-C382-A608-E776-D70F0F379ED8}"/>
              </a:ext>
            </a:extLst>
          </p:cNvPr>
          <p:cNvSpPr txBox="1"/>
          <p:nvPr/>
        </p:nvSpPr>
        <p:spPr>
          <a:xfrm>
            <a:off x="4727809" y="4136985"/>
            <a:ext cx="843694" cy="646331"/>
          </a:xfrm>
          <a:prstGeom prst="rect">
            <a:avLst/>
          </a:prstGeom>
          <a:noFill/>
        </p:spPr>
        <p:txBody>
          <a:bodyPr wrap="none" rtlCol="0">
            <a:spAutoFit/>
          </a:bodyPr>
          <a:lstStyle/>
          <a:p>
            <a:pPr algn="ctr"/>
            <a:r>
              <a:rPr lang="es-ES" dirty="0"/>
              <a:t>Single</a:t>
            </a:r>
          </a:p>
          <a:p>
            <a:pPr algn="ctr"/>
            <a:r>
              <a:rPr lang="es-ES" dirty="0" err="1"/>
              <a:t>Thread</a:t>
            </a:r>
            <a:endParaRPr lang="es-419" dirty="0"/>
          </a:p>
        </p:txBody>
      </p:sp>
      <p:pic>
        <p:nvPicPr>
          <p:cNvPr id="97" name="Imagen 96">
            <a:extLst>
              <a:ext uri="{FF2B5EF4-FFF2-40B4-BE49-F238E27FC236}">
                <a16:creationId xmlns:a16="http://schemas.microsoft.com/office/drawing/2014/main" id="{0659FC52-4CF0-C96C-AC6C-2B9C4D6AA85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0325798" y="179550"/>
            <a:ext cx="1639843" cy="1002973"/>
          </a:xfrm>
          <a:prstGeom prst="rect">
            <a:avLst/>
          </a:prstGeom>
        </p:spPr>
      </p:pic>
    </p:spTree>
    <p:extLst>
      <p:ext uri="{BB962C8B-B14F-4D97-AF65-F5344CB8AC3E}">
        <p14:creationId xmlns:p14="http://schemas.microsoft.com/office/powerpoint/2010/main" val="354896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22" presetClass="entr" presetSubtype="8"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left)">
                                      <p:cBhvr>
                                        <p:cTn id="10" dur="500"/>
                                        <p:tgtEl>
                                          <p:spTgt spid="6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left)">
                                      <p:cBhvr>
                                        <p:cTn id="13" dur="500"/>
                                        <p:tgtEl>
                                          <p:spTgt spid="54"/>
                                        </p:tgtEl>
                                      </p:cBhvr>
                                    </p:animEffect>
                                  </p:childTnLst>
                                </p:cTn>
                              </p:par>
                              <p:par>
                                <p:cTn id="14" presetID="22" presetClass="entr" presetSubtype="8"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left)">
                                      <p:cBhvr>
                                        <p:cTn id="16" dur="500"/>
                                        <p:tgtEl>
                                          <p:spTgt spid="5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500"/>
                                        <p:tgtEl>
                                          <p:spTgt spid="53"/>
                                        </p:tgtEl>
                                      </p:cBhvr>
                                    </p:animEffect>
                                  </p:childTnLst>
                                </p:cTn>
                              </p:par>
                              <p:par>
                                <p:cTn id="20" presetID="2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left)">
                                      <p:cBhvr>
                                        <p:cTn id="25" dur="500"/>
                                        <p:tgtEl>
                                          <p:spTgt spid="52"/>
                                        </p:tgtEl>
                                      </p:cBhvr>
                                    </p:animEffect>
                                  </p:childTnLst>
                                </p:cTn>
                              </p:par>
                              <p:par>
                                <p:cTn id="26" presetID="22" presetClass="entr" presetSubtype="8"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wipe(up)">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wipe(down)">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barn(outVertical)">
                                      <p:cBhvr>
                                        <p:cTn id="43" dur="50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500"/>
                                        <p:tgtEl>
                                          <p:spTgt spid="8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85"/>
                                        </p:tgtEl>
                                        <p:attrNameLst>
                                          <p:attrName>style.visibility</p:attrName>
                                        </p:attrNameLst>
                                      </p:cBhvr>
                                      <p:to>
                                        <p:strVal val="visible"/>
                                      </p:to>
                                    </p:set>
                                    <p:animEffect transition="in" filter="fade">
                                      <p:cBhvr>
                                        <p:cTn id="68" dur="500"/>
                                        <p:tgtEl>
                                          <p:spTgt spid="8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fade">
                                      <p:cBhvr>
                                        <p:cTn id="73" dur="500"/>
                                        <p:tgtEl>
                                          <p:spTgt spid="8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fade">
                                      <p:cBhvr>
                                        <p:cTn id="78" dur="500"/>
                                        <p:tgtEl>
                                          <p:spTgt spid="9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96"/>
                                        </p:tgtEl>
                                        <p:attrNameLst>
                                          <p:attrName>style.visibility</p:attrName>
                                        </p:attrNameLst>
                                      </p:cBhvr>
                                      <p:to>
                                        <p:strVal val="visible"/>
                                      </p:to>
                                    </p:set>
                                    <p:animEffect transition="in" filter="fade">
                                      <p:cBhvr>
                                        <p:cTn id="83"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P spid="71" grpId="0" animBg="1"/>
      <p:bldP spid="72" grpId="0" animBg="1"/>
      <p:bldP spid="7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4B628E-4DBD-161D-B9C8-7B948CE31C0E}"/>
              </a:ext>
            </a:extLst>
          </p:cNvPr>
          <p:cNvSpPr>
            <a:spLocks noGrp="1"/>
          </p:cNvSpPr>
          <p:nvPr>
            <p:ph type="title"/>
          </p:nvPr>
        </p:nvSpPr>
        <p:spPr/>
        <p:txBody>
          <a:bodyPr/>
          <a:lstStyle/>
          <a:p>
            <a:r>
              <a:rPr lang="es-419" dirty="0"/>
              <a:t>Respuesta a solicitudes HTTP </a:t>
            </a:r>
            <a:r>
              <a:rPr lang="es-419" dirty="0" err="1"/>
              <a:t>Requests</a:t>
            </a:r>
            <a:endParaRPr lang="es-419" dirty="0"/>
          </a:p>
        </p:txBody>
      </p:sp>
      <p:sp>
        <p:nvSpPr>
          <p:cNvPr id="5" name="Marcador de contenido 4">
            <a:extLst>
              <a:ext uri="{FF2B5EF4-FFF2-40B4-BE49-F238E27FC236}">
                <a16:creationId xmlns:a16="http://schemas.microsoft.com/office/drawing/2014/main" id="{F2F88E9A-C543-40B6-A842-5DFF78865FEA}"/>
              </a:ext>
            </a:extLst>
          </p:cNvPr>
          <p:cNvSpPr>
            <a:spLocks noGrp="1"/>
          </p:cNvSpPr>
          <p:nvPr>
            <p:ph idx="1"/>
          </p:nvPr>
        </p:nvSpPr>
        <p:spPr/>
        <p:txBody>
          <a:bodyPr/>
          <a:lstStyle/>
          <a:p>
            <a:r>
              <a:rPr lang="es-ES" dirty="0"/>
              <a:t>Métodos POST, GET, PUT, DELETE </a:t>
            </a:r>
          </a:p>
          <a:p>
            <a:r>
              <a:rPr lang="es-ES" dirty="0" err="1"/>
              <a:t>http.request</a:t>
            </a:r>
            <a:r>
              <a:rPr lang="es-ES" dirty="0"/>
              <a:t>() </a:t>
            </a:r>
            <a:r>
              <a:rPr lang="es-ES" dirty="0" err="1"/>
              <a:t>or</a:t>
            </a:r>
            <a:r>
              <a:rPr lang="es-ES" dirty="0"/>
              <a:t> </a:t>
            </a:r>
            <a:r>
              <a:rPr lang="es-ES" dirty="0" err="1"/>
              <a:t>http.get</a:t>
            </a:r>
            <a:endParaRPr lang="es-ES" dirty="0"/>
          </a:p>
          <a:p>
            <a:r>
              <a:rPr lang="es-ES" dirty="0"/>
              <a:t>La petición se envía al objeto </a:t>
            </a:r>
            <a:r>
              <a:rPr lang="es-ES" dirty="0" err="1"/>
              <a:t>request</a:t>
            </a:r>
            <a:r>
              <a:rPr lang="es-ES" dirty="0"/>
              <a:t>.</a:t>
            </a:r>
            <a:endParaRPr lang="es-419" dirty="0"/>
          </a:p>
        </p:txBody>
      </p:sp>
    </p:spTree>
    <p:extLst>
      <p:ext uri="{BB962C8B-B14F-4D97-AF65-F5344CB8AC3E}">
        <p14:creationId xmlns:p14="http://schemas.microsoft.com/office/powerpoint/2010/main" val="2392610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4090A963-98EE-53F3-3500-BF6722C17C04}"/>
              </a:ext>
            </a:extLst>
          </p:cNvPr>
          <p:cNvSpPr txBox="1"/>
          <p:nvPr/>
        </p:nvSpPr>
        <p:spPr>
          <a:xfrm>
            <a:off x="481860" y="1406033"/>
            <a:ext cx="5614140" cy="5170646"/>
          </a:xfrm>
          <a:prstGeom prst="rect">
            <a:avLst/>
          </a:prstGeom>
          <a:solidFill>
            <a:srgbClr val="FFFFF3"/>
          </a:solidFill>
          <a:ln>
            <a:solidFill>
              <a:schemeClr val="accent2"/>
            </a:solidFill>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const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http</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require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'http'</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s-419"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const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70C1"/>
                </a:solidFill>
                <a:effectLst/>
                <a:uLnTx/>
                <a:uFillTx/>
                <a:latin typeface="Consolas" panose="020B0609020204030204" pitchFamily="49" charset="0"/>
                <a:ea typeface="+mn-ea"/>
                <a:cs typeface="+mn-cs"/>
              </a:rPr>
              <a:t>server</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http</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createServer</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response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let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datos_cliente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endPar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const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headers</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method</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url</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request</a:t>
            </a:r>
            <a:endPar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on</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'data'</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chunk</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datos_cliente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chunk</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'Recibiendo datos...'</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on</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end</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'Datos recibidos:'</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datos_cliente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response</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statusCode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200</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response</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setHeader</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'Content-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Type</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application</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json</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const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responseBody</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headers</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method</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url</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datos_cliente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response</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write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JSON</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stringify</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responseBody</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response</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end</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'Datos recibidos con éxito.'</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server</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on</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response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AF00DB"/>
                </a:solidFill>
                <a:effectLst/>
                <a:uLnTx/>
                <a:uFillTx/>
                <a:latin typeface="Consolas" panose="020B0609020204030204" pitchFamily="49" charset="0"/>
                <a:ea typeface="+mn-ea"/>
                <a:cs typeface="+mn-cs"/>
              </a:rPr>
              <a:t>if</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method</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'GET'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'GET'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AF00DB"/>
                </a:solidFill>
                <a:effectLst/>
                <a:uLnTx/>
                <a:uFillTx/>
                <a:latin typeface="Consolas" panose="020B0609020204030204" pitchFamily="49" charset="0"/>
                <a:ea typeface="+mn-ea"/>
                <a:cs typeface="+mn-cs"/>
              </a:rPr>
              <a:t>if</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method</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'POST'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'POST'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AF00DB"/>
                </a:solidFill>
                <a:effectLst/>
                <a:uLnTx/>
                <a:uFillTx/>
                <a:latin typeface="Consolas" panose="020B0609020204030204" pitchFamily="49" charset="0"/>
                <a:ea typeface="+mn-ea"/>
                <a:cs typeface="+mn-cs"/>
              </a:rPr>
              <a:t>if</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method</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'PUT'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'PUT'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AF00DB"/>
                </a:solidFill>
                <a:effectLst/>
                <a:uLnTx/>
                <a:uFillTx/>
                <a:latin typeface="Consolas" panose="020B0609020204030204" pitchFamily="49" charset="0"/>
                <a:ea typeface="+mn-ea"/>
                <a:cs typeface="+mn-cs"/>
              </a:rPr>
              <a:t>if</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method</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'DELETE'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'DELETE'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server</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listen</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3000</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'server running 3000.'</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6.a </a:t>
            </a:r>
            <a:r>
              <a:rPr lang="es-419" dirty="0"/>
              <a:t>Respuesta a solicitudes HTTP </a:t>
            </a:r>
            <a:r>
              <a:rPr lang="es-419" dirty="0" err="1"/>
              <a:t>Requests</a:t>
            </a:r>
            <a:endParaRPr lang="es-419" dirty="0"/>
          </a:p>
        </p:txBody>
      </p:sp>
      <p:sp>
        <p:nvSpPr>
          <p:cNvPr id="10" name="Marcador de contenido 4">
            <a:extLst>
              <a:ext uri="{FF2B5EF4-FFF2-40B4-BE49-F238E27FC236}">
                <a16:creationId xmlns:a16="http://schemas.microsoft.com/office/drawing/2014/main" id="{962459EA-2717-6F1F-E21B-FE6275177510}"/>
              </a:ext>
            </a:extLst>
          </p:cNvPr>
          <p:cNvSpPr txBox="1">
            <a:spLocks/>
          </p:cNvSpPr>
          <p:nvPr/>
        </p:nvSpPr>
        <p:spPr>
          <a:xfrm>
            <a:off x="947057" y="1056532"/>
            <a:ext cx="3333998" cy="349501"/>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1"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1400" b="1" i="0" u="none" strike="noStrike" kern="1200" cap="none" spc="0" normalizeH="0" baseline="0" noProof="0" dirty="0">
                <a:ln>
                  <a:noFill/>
                </a:ln>
                <a:solidFill>
                  <a:srgbClr val="000000"/>
                </a:solidFill>
                <a:effectLst/>
                <a:uLnTx/>
                <a:uFillTx/>
                <a:latin typeface="Adobe Gothic Std B"/>
                <a:ea typeface="+mn-ea"/>
                <a:cs typeface="Courier New" panose="02070309020205020404" pitchFamily="49" charset="0"/>
              </a:rPr>
              <a:t>Actualiza el archivo </a:t>
            </a:r>
            <a:r>
              <a:rPr kumimoji="0" lang="es-ES" sz="1400" b="1" i="0" u="none" strike="noStrike" kern="1200" cap="none" spc="0" normalizeH="0" baseline="0" noProof="0" dirty="0">
                <a:ln>
                  <a:noFill/>
                </a:ln>
                <a:solidFill>
                  <a:srgbClr val="F69200"/>
                </a:solidFill>
                <a:effectLst/>
                <a:uLnTx/>
                <a:uFillTx/>
                <a:latin typeface="Adobe Gothic Std B"/>
                <a:ea typeface="+mn-ea"/>
                <a:cs typeface="Courier New" panose="02070309020205020404" pitchFamily="49" charset="0"/>
              </a:rPr>
              <a:t>.\demo\app.js</a:t>
            </a:r>
            <a:endParaRPr kumimoji="0" lang="es-419" sz="1400" b="1" i="0" u="none" strike="noStrike" kern="1200" cap="none" spc="0" normalizeH="0" baseline="0" noProof="0" dirty="0">
              <a:ln>
                <a:noFill/>
              </a:ln>
              <a:solidFill>
                <a:srgbClr val="000000"/>
              </a:solidFill>
              <a:effectLst/>
              <a:uLnTx/>
              <a:uFillTx/>
              <a:latin typeface="Adobe Gothic Std B"/>
              <a:ea typeface="+mn-ea"/>
              <a:cs typeface="Courier New" panose="02070309020205020404" pitchFamily="49" charset="0"/>
            </a:endParaRPr>
          </a:p>
        </p:txBody>
      </p:sp>
      <p:sp>
        <p:nvSpPr>
          <p:cNvPr id="6" name="CuadroTexto 5">
            <a:extLst>
              <a:ext uri="{FF2B5EF4-FFF2-40B4-BE49-F238E27FC236}">
                <a16:creationId xmlns:a16="http://schemas.microsoft.com/office/drawing/2014/main" id="{466535B7-C91A-264B-CE4D-607EDAF8D517}"/>
              </a:ext>
            </a:extLst>
          </p:cNvPr>
          <p:cNvSpPr txBox="1"/>
          <p:nvPr/>
        </p:nvSpPr>
        <p:spPr>
          <a:xfrm>
            <a:off x="6204857" y="1406033"/>
            <a:ext cx="5614140" cy="5339923"/>
          </a:xfrm>
          <a:prstGeom prst="rect">
            <a:avLst/>
          </a:prstGeom>
          <a:solidFill>
            <a:srgbClr val="F7FFFF">
              <a:alpha val="50196"/>
            </a:srgbClr>
          </a:solidFill>
          <a:ln>
            <a:solidFill>
              <a:schemeClr val="accent1"/>
            </a:solidFill>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const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http</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require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'http'</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s-419"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const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70C1"/>
                </a:solidFill>
                <a:effectLst/>
                <a:uLnTx/>
                <a:uFillTx/>
                <a:latin typeface="Consolas" panose="020B0609020204030204" pitchFamily="49" charset="0"/>
                <a:ea typeface="+mn-ea"/>
                <a:cs typeface="+mn-cs"/>
              </a:rPr>
              <a:t>libros</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JSON</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stringify</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titulo:</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NodeJS</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cantidad:</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15</a:t>
            </a:r>
            <a:endPar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s-419"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const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options</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hostname</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'localhost’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port</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3000</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path</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method</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'POST'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headers</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'Content-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type</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application</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json</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'Content-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length</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libros</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length</a:t>
            </a:r>
            <a:endPar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s-419"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const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http</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options</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response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let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datos_from_server</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endPar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response</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on</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'data'</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chunk</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datos_from_server</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chunk</a:t>
            </a:r>
            <a:endPar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chunk</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chunk</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response</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on</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end</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'Respuesta del servidor:'</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datos_from_server</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on</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'error'</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error</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s-419" sz="11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'Error en la solicitud '</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error</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message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write</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a:ln>
                  <a:noFill/>
                </a:ln>
                <a:solidFill>
                  <a:srgbClr val="0070C1"/>
                </a:solidFill>
                <a:effectLst/>
                <a:uLnTx/>
                <a:uFillTx/>
                <a:latin typeface="Consolas" panose="020B0609020204030204" pitchFamily="49" charset="0"/>
                <a:ea typeface="+mn-ea"/>
                <a:cs typeface="+mn-cs"/>
              </a:rPr>
              <a:t>libros</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request</a:t>
            </a:r>
            <a:r>
              <a:rPr kumimoji="0" lang="es-419"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s-419" sz="11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end</a:t>
            </a:r>
            <a:r>
              <a:rPr kumimoji="0" lang="es-419"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8" name="Marcador de contenido 4">
            <a:extLst>
              <a:ext uri="{FF2B5EF4-FFF2-40B4-BE49-F238E27FC236}">
                <a16:creationId xmlns:a16="http://schemas.microsoft.com/office/drawing/2014/main" id="{57F82BE7-42CB-B42D-4E9C-55330689F965}"/>
              </a:ext>
            </a:extLst>
          </p:cNvPr>
          <p:cNvSpPr txBox="1">
            <a:spLocks/>
          </p:cNvSpPr>
          <p:nvPr/>
        </p:nvSpPr>
        <p:spPr>
          <a:xfrm>
            <a:off x="6204857" y="1085775"/>
            <a:ext cx="3333998" cy="349501"/>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1"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1400" b="1" i="0" u="none" strike="noStrike" kern="1200" cap="none" spc="0" normalizeH="0" baseline="0" noProof="0" dirty="0">
                <a:ln>
                  <a:noFill/>
                </a:ln>
                <a:solidFill>
                  <a:srgbClr val="000000"/>
                </a:solidFill>
                <a:effectLst/>
                <a:uLnTx/>
                <a:uFillTx/>
                <a:latin typeface="Adobe Gothic Std B"/>
                <a:ea typeface="+mn-ea"/>
                <a:cs typeface="Courier New" panose="02070309020205020404" pitchFamily="49" charset="0"/>
              </a:rPr>
              <a:t>Crea el archivo </a:t>
            </a:r>
            <a:r>
              <a:rPr kumimoji="0" lang="es-ES" sz="1400" b="1" i="0" u="none" strike="noStrike" kern="1200" cap="none" spc="0" normalizeH="0" baseline="0" noProof="0" dirty="0">
                <a:ln>
                  <a:noFill/>
                </a:ln>
                <a:solidFill>
                  <a:srgbClr val="F69200"/>
                </a:solidFill>
                <a:effectLst/>
                <a:uLnTx/>
                <a:uFillTx/>
                <a:latin typeface="Adobe Gothic Std B"/>
                <a:ea typeface="+mn-ea"/>
                <a:cs typeface="Courier New" panose="02070309020205020404" pitchFamily="49" charset="0"/>
              </a:rPr>
              <a:t>.\demo\client-request.js</a:t>
            </a:r>
            <a:endParaRPr kumimoji="0" lang="es-419" sz="1400" b="1" i="0" u="none" strike="noStrike" kern="1200" cap="none" spc="0" normalizeH="0" baseline="0" noProof="0" dirty="0">
              <a:ln>
                <a:noFill/>
              </a:ln>
              <a:solidFill>
                <a:srgbClr val="000000"/>
              </a:solidFill>
              <a:effectLst/>
              <a:uLnTx/>
              <a:uFillTx/>
              <a:latin typeface="Adobe Gothic Std B"/>
              <a:ea typeface="+mn-ea"/>
              <a:cs typeface="Courier New" panose="02070309020205020404" pitchFamily="49" charset="0"/>
            </a:endParaRPr>
          </a:p>
        </p:txBody>
      </p:sp>
    </p:spTree>
    <p:extLst>
      <p:ext uri="{BB962C8B-B14F-4D97-AF65-F5344CB8AC3E}">
        <p14:creationId xmlns:p14="http://schemas.microsoft.com/office/powerpoint/2010/main" val="847005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6.a </a:t>
            </a:r>
            <a:r>
              <a:rPr lang="es-419" dirty="0"/>
              <a:t>Respuesta a solicitudes HTTP </a:t>
            </a:r>
            <a:r>
              <a:rPr lang="es-419" dirty="0" err="1"/>
              <a:t>Requests</a:t>
            </a:r>
            <a:endParaRPr lang="es-419" dirty="0"/>
          </a:p>
        </p:txBody>
      </p:sp>
      <p:sp>
        <p:nvSpPr>
          <p:cNvPr id="10" name="Marcador de contenido 4">
            <a:extLst>
              <a:ext uri="{FF2B5EF4-FFF2-40B4-BE49-F238E27FC236}">
                <a16:creationId xmlns:a16="http://schemas.microsoft.com/office/drawing/2014/main" id="{962459EA-2717-6F1F-E21B-FE6275177510}"/>
              </a:ext>
            </a:extLst>
          </p:cNvPr>
          <p:cNvSpPr txBox="1">
            <a:spLocks/>
          </p:cNvSpPr>
          <p:nvPr/>
        </p:nvSpPr>
        <p:spPr>
          <a:xfrm>
            <a:off x="947057" y="1056532"/>
            <a:ext cx="3333998" cy="349501"/>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1"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1400" b="1" i="0" u="none" strike="noStrike" kern="1200" cap="none" spc="0" normalizeH="0" baseline="0" noProof="0" dirty="0">
                <a:ln>
                  <a:noFill/>
                </a:ln>
                <a:solidFill>
                  <a:srgbClr val="000000"/>
                </a:solidFill>
                <a:effectLst/>
                <a:uLnTx/>
                <a:uFillTx/>
                <a:latin typeface="Adobe Gothic Std B"/>
                <a:ea typeface="+mn-ea"/>
                <a:cs typeface="Courier New" panose="02070309020205020404" pitchFamily="49" charset="0"/>
              </a:rPr>
              <a:t>Levanta el servidor</a:t>
            </a:r>
            <a:endParaRPr kumimoji="0" lang="es-419" sz="1400" b="1" i="0" u="none" strike="noStrike" kern="1200" cap="none" spc="0" normalizeH="0" baseline="0" noProof="0" dirty="0">
              <a:ln>
                <a:noFill/>
              </a:ln>
              <a:solidFill>
                <a:srgbClr val="000000"/>
              </a:solidFill>
              <a:effectLst/>
              <a:uLnTx/>
              <a:uFillTx/>
              <a:latin typeface="Adobe Gothic Std B"/>
              <a:ea typeface="+mn-ea"/>
              <a:cs typeface="Courier New" panose="02070309020205020404" pitchFamily="49" charset="0"/>
            </a:endParaRPr>
          </a:p>
        </p:txBody>
      </p:sp>
      <p:sp>
        <p:nvSpPr>
          <p:cNvPr id="8" name="Marcador de contenido 4">
            <a:extLst>
              <a:ext uri="{FF2B5EF4-FFF2-40B4-BE49-F238E27FC236}">
                <a16:creationId xmlns:a16="http://schemas.microsoft.com/office/drawing/2014/main" id="{57F82BE7-42CB-B42D-4E9C-55330689F965}"/>
              </a:ext>
            </a:extLst>
          </p:cNvPr>
          <p:cNvSpPr txBox="1">
            <a:spLocks/>
          </p:cNvSpPr>
          <p:nvPr/>
        </p:nvSpPr>
        <p:spPr>
          <a:xfrm>
            <a:off x="6204857" y="1085775"/>
            <a:ext cx="3333998" cy="349501"/>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1"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1400" b="1" i="0" u="none" strike="noStrike" kern="1200" cap="none" spc="0" normalizeH="0" baseline="0" noProof="0" dirty="0">
                <a:ln>
                  <a:noFill/>
                </a:ln>
                <a:solidFill>
                  <a:srgbClr val="000000"/>
                </a:solidFill>
                <a:effectLst/>
                <a:uLnTx/>
                <a:uFillTx/>
                <a:latin typeface="Adobe Gothic Std B"/>
                <a:ea typeface="+mn-ea"/>
                <a:cs typeface="Courier New" panose="02070309020205020404" pitchFamily="49" charset="0"/>
              </a:rPr>
              <a:t>Lanza la petición desde el cliente</a:t>
            </a:r>
            <a:endParaRPr kumimoji="0" lang="es-419" sz="1400" b="1" i="0" u="none" strike="noStrike" kern="1200" cap="none" spc="0" normalizeH="0" baseline="0" noProof="0" dirty="0">
              <a:ln>
                <a:noFill/>
              </a:ln>
              <a:solidFill>
                <a:srgbClr val="000000"/>
              </a:solidFill>
              <a:effectLst/>
              <a:uLnTx/>
              <a:uFillTx/>
              <a:latin typeface="Adobe Gothic Std B"/>
              <a:ea typeface="+mn-ea"/>
              <a:cs typeface="Courier New" panose="02070309020205020404" pitchFamily="49" charset="0"/>
            </a:endParaRPr>
          </a:p>
        </p:txBody>
      </p:sp>
      <p:pic>
        <p:nvPicPr>
          <p:cNvPr id="3" name="Imagen 2">
            <a:extLst>
              <a:ext uri="{FF2B5EF4-FFF2-40B4-BE49-F238E27FC236}">
                <a16:creationId xmlns:a16="http://schemas.microsoft.com/office/drawing/2014/main" id="{855374BA-CE0D-1966-0B79-2E7B83F64A68}"/>
              </a:ext>
            </a:extLst>
          </p:cNvPr>
          <p:cNvPicPr>
            <a:picLocks noChangeAspect="1"/>
          </p:cNvPicPr>
          <p:nvPr/>
        </p:nvPicPr>
        <p:blipFill>
          <a:blip r:embed="rId3"/>
          <a:stretch>
            <a:fillRect/>
          </a:stretch>
        </p:blipFill>
        <p:spPr>
          <a:xfrm>
            <a:off x="900701" y="1610026"/>
            <a:ext cx="9921549" cy="4654393"/>
          </a:xfrm>
          <a:prstGeom prst="rect">
            <a:avLst/>
          </a:prstGeom>
          <a:effectLst>
            <a:outerShdw blurRad="63500" sx="102000" sy="102000" algn="ctr" rotWithShape="0">
              <a:prstClr val="black">
                <a:alpha val="40000"/>
              </a:prstClr>
            </a:outerShdw>
          </a:effectLst>
        </p:spPr>
      </p:pic>
      <p:sp>
        <p:nvSpPr>
          <p:cNvPr id="7" name="CuadroTexto 6">
            <a:extLst>
              <a:ext uri="{FF2B5EF4-FFF2-40B4-BE49-F238E27FC236}">
                <a16:creationId xmlns:a16="http://schemas.microsoft.com/office/drawing/2014/main" id="{3A3CB506-B647-D3C0-9382-35BF12A484ED}"/>
              </a:ext>
            </a:extLst>
          </p:cNvPr>
          <p:cNvSpPr txBox="1"/>
          <p:nvPr/>
        </p:nvSpPr>
        <p:spPr>
          <a:xfrm>
            <a:off x="1200237" y="1252144"/>
            <a:ext cx="4661239" cy="307777"/>
          </a:xfrm>
          <a:prstGeom prst="rect">
            <a:avLst/>
          </a:prstGeom>
          <a:noFill/>
        </p:spPr>
        <p:txBody>
          <a:bodyPr wrap="square">
            <a:spAutoFit/>
          </a:bodyPr>
          <a:lstStyle/>
          <a:p>
            <a:r>
              <a:rPr lang="es-419" sz="1400" dirty="0">
                <a:solidFill>
                  <a:schemeClr val="accent1"/>
                </a:solidFill>
                <a:latin typeface="Courier New" panose="02070309020205020404" pitchFamily="49" charset="0"/>
                <a:cs typeface="Courier New" panose="02070309020205020404" pitchFamily="49" charset="0"/>
              </a:rPr>
              <a:t>PS C:\MEAN\SC\ej01\demo&gt; </a:t>
            </a:r>
            <a:r>
              <a:rPr lang="es-419" sz="1400" dirty="0" err="1">
                <a:solidFill>
                  <a:schemeClr val="accent1"/>
                </a:solidFill>
                <a:latin typeface="Courier New" panose="02070309020205020404" pitchFamily="49" charset="0"/>
                <a:cs typeface="Courier New" panose="02070309020205020404" pitchFamily="49" charset="0"/>
              </a:rPr>
              <a:t>node</a:t>
            </a:r>
            <a:r>
              <a:rPr lang="es-419" sz="1400" dirty="0">
                <a:solidFill>
                  <a:schemeClr val="accent1"/>
                </a:solidFill>
                <a:latin typeface="Courier New" panose="02070309020205020404" pitchFamily="49" charset="0"/>
                <a:cs typeface="Courier New" panose="02070309020205020404" pitchFamily="49" charset="0"/>
              </a:rPr>
              <a:t> app</a:t>
            </a:r>
          </a:p>
        </p:txBody>
      </p:sp>
      <p:sp>
        <p:nvSpPr>
          <p:cNvPr id="11" name="CuadroTexto 10">
            <a:extLst>
              <a:ext uri="{FF2B5EF4-FFF2-40B4-BE49-F238E27FC236}">
                <a16:creationId xmlns:a16="http://schemas.microsoft.com/office/drawing/2014/main" id="{98ABB0D4-224E-0C7F-B938-768DBD2F42EB}"/>
              </a:ext>
            </a:extLst>
          </p:cNvPr>
          <p:cNvSpPr txBox="1"/>
          <p:nvPr/>
        </p:nvSpPr>
        <p:spPr>
          <a:xfrm>
            <a:off x="6491752" y="1275791"/>
            <a:ext cx="4970905" cy="307777"/>
          </a:xfrm>
          <a:prstGeom prst="rect">
            <a:avLst/>
          </a:prstGeom>
          <a:noFill/>
        </p:spPr>
        <p:txBody>
          <a:bodyPr wrap="square">
            <a:spAutoFit/>
          </a:bodyPr>
          <a:lstStyle>
            <a:defPPr>
              <a:defRPr lang="en-US"/>
            </a:defPPr>
            <a:lvl1pPr>
              <a:defRPr sz="1400">
                <a:solidFill>
                  <a:schemeClr val="accent1"/>
                </a:solidFill>
                <a:latin typeface="Courier New" panose="02070309020205020404" pitchFamily="49" charset="0"/>
                <a:cs typeface="Courier New" panose="02070309020205020404" pitchFamily="49" charset="0"/>
              </a:defRPr>
            </a:lvl1pPr>
          </a:lstStyle>
          <a:p>
            <a:r>
              <a:rPr lang="es-419" dirty="0"/>
              <a:t>PS C:\MEAN\SC\ej01\demo&gt; </a:t>
            </a:r>
            <a:r>
              <a:rPr lang="es-419" dirty="0" err="1"/>
              <a:t>node</a:t>
            </a:r>
            <a:r>
              <a:rPr lang="es-419" dirty="0"/>
              <a:t> </a:t>
            </a:r>
            <a:r>
              <a:rPr lang="es-419" dirty="0" err="1"/>
              <a:t>client-request</a:t>
            </a:r>
            <a:endParaRPr lang="es-419" dirty="0"/>
          </a:p>
        </p:txBody>
      </p:sp>
      <p:sp>
        <p:nvSpPr>
          <p:cNvPr id="12" name="CuadroTexto 11">
            <a:extLst>
              <a:ext uri="{FF2B5EF4-FFF2-40B4-BE49-F238E27FC236}">
                <a16:creationId xmlns:a16="http://schemas.microsoft.com/office/drawing/2014/main" id="{1583FE09-0EE0-27B3-C0B6-FC9D1D811753}"/>
              </a:ext>
            </a:extLst>
          </p:cNvPr>
          <p:cNvSpPr txBox="1"/>
          <p:nvPr/>
        </p:nvSpPr>
        <p:spPr>
          <a:xfrm>
            <a:off x="5929204" y="5801563"/>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PS C:\MEAN\SC\ej01\demo&gt;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es-ES" sz="1400" dirty="0">
                <a:latin typeface="Consolas" panose="020B0609020204030204" pitchFamily="49" charset="0"/>
                <a:cs typeface="+mn-cs"/>
              </a:rPr>
              <a:t>PS C:\MEAN\SC\ej01\demo&gt;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a:t>
            </a:r>
            <a:r>
              <a:rPr lang="es-ES" sz="1400" dirty="0">
                <a:solidFill>
                  <a:srgbClr val="0451A5"/>
                </a:solidFill>
                <a:latin typeface="Consolas" panose="020B0609020204030204" pitchFamily="49" charset="0"/>
              </a:rPr>
              <a:t>6</a:t>
            </a:r>
            <a:r>
              <a:rPr lang="es-ES" sz="1400" dirty="0">
                <a:solidFill>
                  <a:srgbClr val="0451A5"/>
                </a:solidFill>
                <a:latin typeface="Consolas" panose="020B0609020204030204" pitchFamily="49" charset="0"/>
                <a:cs typeface="+mn-cs"/>
              </a:rPr>
              <a:t>."</a:t>
            </a:r>
          </a:p>
        </p:txBody>
      </p:sp>
    </p:spTree>
    <p:extLst>
      <p:ext uri="{BB962C8B-B14F-4D97-AF65-F5344CB8AC3E}">
        <p14:creationId xmlns:p14="http://schemas.microsoft.com/office/powerpoint/2010/main" val="1169540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4B628E-4DBD-161D-B9C8-7B948CE31C0E}"/>
              </a:ext>
            </a:extLst>
          </p:cNvPr>
          <p:cNvSpPr>
            <a:spLocks noGrp="1"/>
          </p:cNvSpPr>
          <p:nvPr>
            <p:ph type="title"/>
          </p:nvPr>
        </p:nvSpPr>
        <p:spPr/>
        <p:txBody>
          <a:bodyPr/>
          <a:lstStyle/>
          <a:p>
            <a:r>
              <a:rPr lang="es-419" dirty="0"/>
              <a:t>Enrutamiento en Node.js</a:t>
            </a:r>
          </a:p>
        </p:txBody>
      </p:sp>
      <p:sp>
        <p:nvSpPr>
          <p:cNvPr id="5" name="Marcador de contenido 4">
            <a:extLst>
              <a:ext uri="{FF2B5EF4-FFF2-40B4-BE49-F238E27FC236}">
                <a16:creationId xmlns:a16="http://schemas.microsoft.com/office/drawing/2014/main" id="{F2F88E9A-C543-40B6-A842-5DFF78865FEA}"/>
              </a:ext>
            </a:extLst>
          </p:cNvPr>
          <p:cNvSpPr>
            <a:spLocks noGrp="1"/>
          </p:cNvSpPr>
          <p:nvPr>
            <p:ph idx="1"/>
          </p:nvPr>
        </p:nvSpPr>
        <p:spPr>
          <a:xfrm>
            <a:off x="838200" y="1238250"/>
            <a:ext cx="10515600" cy="1267553"/>
          </a:xfrm>
        </p:spPr>
        <p:txBody>
          <a:bodyPr/>
          <a:lstStyle/>
          <a:p>
            <a:r>
              <a:rPr lang="es-419" dirty="0"/>
              <a:t>El enrutamiento en Node.js se utiliza para asociar una URL a una función o módulo. Esto permite a las aplicaciones web responder a solicitudes HTTP de forma dinámica.</a:t>
            </a:r>
          </a:p>
        </p:txBody>
      </p:sp>
      <p:sp>
        <p:nvSpPr>
          <p:cNvPr id="8" name="Elipse 7">
            <a:extLst>
              <a:ext uri="{FF2B5EF4-FFF2-40B4-BE49-F238E27FC236}">
                <a16:creationId xmlns:a16="http://schemas.microsoft.com/office/drawing/2014/main" id="{15B7E75A-1564-B08B-36CF-7A1239065B16}"/>
              </a:ext>
            </a:extLst>
          </p:cNvPr>
          <p:cNvSpPr/>
          <p:nvPr/>
        </p:nvSpPr>
        <p:spPr>
          <a:xfrm>
            <a:off x="1302392" y="2830453"/>
            <a:ext cx="1065684" cy="1065684"/>
          </a:xfrm>
          <a:prstGeom prst="ellipse">
            <a:avLst/>
          </a:prstGeom>
          <a:solidFill>
            <a:schemeClr val="accent2">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esquinas redondeadas 10">
            <a:extLst>
              <a:ext uri="{FF2B5EF4-FFF2-40B4-BE49-F238E27FC236}">
                <a16:creationId xmlns:a16="http://schemas.microsoft.com/office/drawing/2014/main" id="{677E9D24-25B2-167D-485E-80A50499F240}"/>
              </a:ext>
            </a:extLst>
          </p:cNvPr>
          <p:cNvSpPr/>
          <p:nvPr/>
        </p:nvSpPr>
        <p:spPr>
          <a:xfrm>
            <a:off x="4439958" y="2652158"/>
            <a:ext cx="1738803" cy="3730269"/>
          </a:xfrm>
          <a:prstGeom prst="roundRect">
            <a:avLst>
              <a:gd name="adj" fmla="val 4519"/>
            </a:avLst>
          </a:prstGeom>
          <a:solidFill>
            <a:schemeClr val="accent2">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12" name="Imagen 11">
            <a:extLst>
              <a:ext uri="{FF2B5EF4-FFF2-40B4-BE49-F238E27FC236}">
                <a16:creationId xmlns:a16="http://schemas.microsoft.com/office/drawing/2014/main" id="{0700FA2E-CC95-1A0B-2370-23C32A5A1F91}"/>
              </a:ext>
            </a:extLst>
          </p:cNvPr>
          <p:cNvPicPr>
            <a:picLocks noChangeAspect="1"/>
          </p:cNvPicPr>
          <p:nvPr/>
        </p:nvPicPr>
        <p:blipFill>
          <a:blip r:embed="rId2"/>
          <a:stretch>
            <a:fillRect/>
          </a:stretch>
        </p:blipFill>
        <p:spPr>
          <a:xfrm>
            <a:off x="1439428" y="3087341"/>
            <a:ext cx="791612" cy="614797"/>
          </a:xfrm>
          <a:prstGeom prst="rect">
            <a:avLst/>
          </a:prstGeom>
        </p:spPr>
      </p:pic>
      <p:sp>
        <p:nvSpPr>
          <p:cNvPr id="13" name="CuadroTexto 12">
            <a:extLst>
              <a:ext uri="{FF2B5EF4-FFF2-40B4-BE49-F238E27FC236}">
                <a16:creationId xmlns:a16="http://schemas.microsoft.com/office/drawing/2014/main" id="{6836E531-3958-2DB2-5DDA-D6238F086E8E}"/>
              </a:ext>
            </a:extLst>
          </p:cNvPr>
          <p:cNvSpPr txBox="1"/>
          <p:nvPr/>
        </p:nvSpPr>
        <p:spPr>
          <a:xfrm>
            <a:off x="2705463" y="3032274"/>
            <a:ext cx="274434" cy="369332"/>
          </a:xfrm>
          <a:prstGeom prst="rect">
            <a:avLst/>
          </a:prstGeom>
          <a:noFill/>
        </p:spPr>
        <p:txBody>
          <a:bodyPr wrap="none" rtlCol="0">
            <a:spAutoFit/>
          </a:bodyPr>
          <a:lstStyle/>
          <a:p>
            <a:r>
              <a:rPr lang="es-ES" dirty="0"/>
              <a:t>/</a:t>
            </a:r>
            <a:endParaRPr lang="es-419" dirty="0"/>
          </a:p>
        </p:txBody>
      </p:sp>
      <p:cxnSp>
        <p:nvCxnSpPr>
          <p:cNvPr id="14" name="Conector recto de flecha 13">
            <a:extLst>
              <a:ext uri="{FF2B5EF4-FFF2-40B4-BE49-F238E27FC236}">
                <a16:creationId xmlns:a16="http://schemas.microsoft.com/office/drawing/2014/main" id="{05AFF9A4-74A7-CE65-577D-E2EE896F01B8}"/>
              </a:ext>
            </a:extLst>
          </p:cNvPr>
          <p:cNvCxnSpPr>
            <a:cxnSpLocks/>
          </p:cNvCxnSpPr>
          <p:nvPr/>
        </p:nvCxnSpPr>
        <p:spPr>
          <a:xfrm>
            <a:off x="2240884" y="3394740"/>
            <a:ext cx="2216840" cy="6866"/>
          </a:xfrm>
          <a:prstGeom prst="straightConnector1">
            <a:avLst/>
          </a:prstGeom>
          <a:ln w="38100">
            <a:solidFill>
              <a:srgbClr val="1485C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2E8357D4-A36D-26FA-7067-81466E4B91B5}"/>
              </a:ext>
            </a:extLst>
          </p:cNvPr>
          <p:cNvSpPr txBox="1"/>
          <p:nvPr/>
        </p:nvSpPr>
        <p:spPr>
          <a:xfrm>
            <a:off x="4512605" y="3178629"/>
            <a:ext cx="1611275" cy="369332"/>
          </a:xfrm>
          <a:prstGeom prst="rect">
            <a:avLst/>
          </a:prstGeom>
          <a:noFill/>
        </p:spPr>
        <p:txBody>
          <a:bodyPr wrap="none" rtlCol="0">
            <a:spAutoFit/>
          </a:bodyPr>
          <a:lstStyle/>
          <a:p>
            <a:pPr algn="ctr"/>
            <a:r>
              <a:rPr lang="es-ES" dirty="0" err="1"/>
              <a:t>Routing</a:t>
            </a:r>
            <a:r>
              <a:rPr lang="es-ES" dirty="0"/>
              <a:t> </a:t>
            </a:r>
            <a:r>
              <a:rPr lang="es-ES" dirty="0" err="1"/>
              <a:t>system</a:t>
            </a:r>
            <a:endParaRPr lang="es-419" dirty="0"/>
          </a:p>
        </p:txBody>
      </p:sp>
      <p:sp>
        <p:nvSpPr>
          <p:cNvPr id="18" name="Rectángulo: esquinas redondeadas 17">
            <a:extLst>
              <a:ext uri="{FF2B5EF4-FFF2-40B4-BE49-F238E27FC236}">
                <a16:creationId xmlns:a16="http://schemas.microsoft.com/office/drawing/2014/main" id="{1B115648-8026-2CD5-9ADD-AB50468397BA}"/>
              </a:ext>
            </a:extLst>
          </p:cNvPr>
          <p:cNvSpPr/>
          <p:nvPr/>
        </p:nvSpPr>
        <p:spPr>
          <a:xfrm>
            <a:off x="4628848" y="4750467"/>
            <a:ext cx="1361022" cy="799283"/>
          </a:xfrm>
          <a:prstGeom prst="roundRect">
            <a:avLst>
              <a:gd name="adj" fmla="val 4519"/>
            </a:avLst>
          </a:prstGeom>
          <a:solidFill>
            <a:schemeClr val="accent2">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9" name="Rectángulo: esquinas redondeadas 18">
            <a:extLst>
              <a:ext uri="{FF2B5EF4-FFF2-40B4-BE49-F238E27FC236}">
                <a16:creationId xmlns:a16="http://schemas.microsoft.com/office/drawing/2014/main" id="{116F91E6-A06A-3EAF-2D77-B8121EF1DF8F}"/>
              </a:ext>
            </a:extLst>
          </p:cNvPr>
          <p:cNvSpPr/>
          <p:nvPr/>
        </p:nvSpPr>
        <p:spPr>
          <a:xfrm>
            <a:off x="6645597" y="4116998"/>
            <a:ext cx="1361022" cy="799283"/>
          </a:xfrm>
          <a:prstGeom prst="roundRect">
            <a:avLst>
              <a:gd name="adj" fmla="val 4519"/>
            </a:avLst>
          </a:prstGeom>
          <a:solidFill>
            <a:schemeClr val="accent2">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0" name="CuadroTexto 19">
            <a:extLst>
              <a:ext uri="{FF2B5EF4-FFF2-40B4-BE49-F238E27FC236}">
                <a16:creationId xmlns:a16="http://schemas.microsoft.com/office/drawing/2014/main" id="{ACDE4977-CF20-1680-734A-8DF45D97357F}"/>
              </a:ext>
            </a:extLst>
          </p:cNvPr>
          <p:cNvSpPr txBox="1"/>
          <p:nvPr/>
        </p:nvSpPr>
        <p:spPr>
          <a:xfrm>
            <a:off x="4798912" y="4946148"/>
            <a:ext cx="1113510" cy="369332"/>
          </a:xfrm>
          <a:prstGeom prst="rect">
            <a:avLst/>
          </a:prstGeom>
          <a:noFill/>
        </p:spPr>
        <p:txBody>
          <a:bodyPr wrap="none" rtlCol="0">
            <a:spAutoFit/>
          </a:bodyPr>
          <a:lstStyle/>
          <a:p>
            <a:pPr algn="ctr"/>
            <a:r>
              <a:rPr lang="es-ES" dirty="0" err="1"/>
              <a:t>Parse</a:t>
            </a:r>
            <a:r>
              <a:rPr lang="es-ES" dirty="0"/>
              <a:t> URL</a:t>
            </a:r>
            <a:endParaRPr lang="es-419" dirty="0"/>
          </a:p>
        </p:txBody>
      </p:sp>
      <p:sp>
        <p:nvSpPr>
          <p:cNvPr id="17" name="CuadroTexto 16">
            <a:extLst>
              <a:ext uri="{FF2B5EF4-FFF2-40B4-BE49-F238E27FC236}">
                <a16:creationId xmlns:a16="http://schemas.microsoft.com/office/drawing/2014/main" id="{87C1F049-8BC0-8F8B-68AB-F6D38B64A52C}"/>
              </a:ext>
            </a:extLst>
          </p:cNvPr>
          <p:cNvSpPr txBox="1"/>
          <p:nvPr/>
        </p:nvSpPr>
        <p:spPr>
          <a:xfrm>
            <a:off x="6825811" y="4193473"/>
            <a:ext cx="1000594" cy="646331"/>
          </a:xfrm>
          <a:prstGeom prst="rect">
            <a:avLst/>
          </a:prstGeom>
          <a:noFill/>
        </p:spPr>
        <p:txBody>
          <a:bodyPr wrap="none" rtlCol="0">
            <a:spAutoFit/>
          </a:bodyPr>
          <a:lstStyle/>
          <a:p>
            <a:pPr algn="ctr"/>
            <a:r>
              <a:rPr lang="es-ES" dirty="0"/>
              <a:t>Locate </a:t>
            </a:r>
          </a:p>
          <a:p>
            <a:pPr algn="ctr"/>
            <a:r>
              <a:rPr lang="es-ES" dirty="0" err="1"/>
              <a:t>resource</a:t>
            </a:r>
            <a:endParaRPr lang="es-419" dirty="0"/>
          </a:p>
        </p:txBody>
      </p:sp>
      <p:sp>
        <p:nvSpPr>
          <p:cNvPr id="21" name="Elipse 20">
            <a:extLst>
              <a:ext uri="{FF2B5EF4-FFF2-40B4-BE49-F238E27FC236}">
                <a16:creationId xmlns:a16="http://schemas.microsoft.com/office/drawing/2014/main" id="{B04ABFD8-F11A-0184-59A9-606BC6D35CCB}"/>
              </a:ext>
            </a:extLst>
          </p:cNvPr>
          <p:cNvSpPr/>
          <p:nvPr/>
        </p:nvSpPr>
        <p:spPr>
          <a:xfrm>
            <a:off x="1308727" y="4084425"/>
            <a:ext cx="1065684" cy="1065684"/>
          </a:xfrm>
          <a:prstGeom prst="ellipse">
            <a:avLst/>
          </a:prstGeom>
          <a:solidFill>
            <a:schemeClr val="accent2">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23" name="Imagen 22">
            <a:extLst>
              <a:ext uri="{FF2B5EF4-FFF2-40B4-BE49-F238E27FC236}">
                <a16:creationId xmlns:a16="http://schemas.microsoft.com/office/drawing/2014/main" id="{1DDFDA0B-5713-22AF-39F3-AEAF61A2C77D}"/>
              </a:ext>
            </a:extLst>
          </p:cNvPr>
          <p:cNvPicPr>
            <a:picLocks noChangeAspect="1"/>
          </p:cNvPicPr>
          <p:nvPr/>
        </p:nvPicPr>
        <p:blipFill>
          <a:blip r:embed="rId2"/>
          <a:stretch>
            <a:fillRect/>
          </a:stretch>
        </p:blipFill>
        <p:spPr>
          <a:xfrm>
            <a:off x="1445763" y="4341313"/>
            <a:ext cx="791612" cy="614797"/>
          </a:xfrm>
          <a:prstGeom prst="rect">
            <a:avLst/>
          </a:prstGeom>
        </p:spPr>
      </p:pic>
      <p:sp>
        <p:nvSpPr>
          <p:cNvPr id="24" name="CuadroTexto 23">
            <a:extLst>
              <a:ext uri="{FF2B5EF4-FFF2-40B4-BE49-F238E27FC236}">
                <a16:creationId xmlns:a16="http://schemas.microsoft.com/office/drawing/2014/main" id="{3B799DCD-48B0-7C4E-DCFA-BEA492F5EDE1}"/>
              </a:ext>
            </a:extLst>
          </p:cNvPr>
          <p:cNvSpPr txBox="1"/>
          <p:nvPr/>
        </p:nvSpPr>
        <p:spPr>
          <a:xfrm>
            <a:off x="2711798" y="4286246"/>
            <a:ext cx="823302" cy="369332"/>
          </a:xfrm>
          <a:prstGeom prst="rect">
            <a:avLst/>
          </a:prstGeom>
          <a:noFill/>
        </p:spPr>
        <p:txBody>
          <a:bodyPr wrap="none" rtlCol="0">
            <a:spAutoFit/>
          </a:bodyPr>
          <a:lstStyle/>
          <a:p>
            <a:r>
              <a:rPr lang="es-ES" dirty="0"/>
              <a:t>/</a:t>
            </a:r>
            <a:r>
              <a:rPr lang="es-ES" dirty="0" err="1"/>
              <a:t>about</a:t>
            </a:r>
            <a:endParaRPr lang="es-419" dirty="0"/>
          </a:p>
        </p:txBody>
      </p:sp>
      <p:cxnSp>
        <p:nvCxnSpPr>
          <p:cNvPr id="25" name="Conector recto de flecha 24">
            <a:extLst>
              <a:ext uri="{FF2B5EF4-FFF2-40B4-BE49-F238E27FC236}">
                <a16:creationId xmlns:a16="http://schemas.microsoft.com/office/drawing/2014/main" id="{85B44ED6-3E63-1CEB-11E3-DF2CFA2D8A39}"/>
              </a:ext>
            </a:extLst>
          </p:cNvPr>
          <p:cNvCxnSpPr>
            <a:cxnSpLocks/>
          </p:cNvCxnSpPr>
          <p:nvPr/>
        </p:nvCxnSpPr>
        <p:spPr>
          <a:xfrm>
            <a:off x="2247219" y="4648712"/>
            <a:ext cx="2216840" cy="6866"/>
          </a:xfrm>
          <a:prstGeom prst="straightConnector1">
            <a:avLst/>
          </a:prstGeom>
          <a:ln w="38100">
            <a:solidFill>
              <a:srgbClr val="1485C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85773249-1697-82A7-5BB4-101ECB6363BD}"/>
              </a:ext>
            </a:extLst>
          </p:cNvPr>
          <p:cNvSpPr/>
          <p:nvPr/>
        </p:nvSpPr>
        <p:spPr>
          <a:xfrm>
            <a:off x="1277610" y="5316744"/>
            <a:ext cx="1065684" cy="1065684"/>
          </a:xfrm>
          <a:prstGeom prst="ellipse">
            <a:avLst/>
          </a:prstGeom>
          <a:solidFill>
            <a:schemeClr val="accent2">
              <a:lumMod val="20000"/>
              <a:lumOff val="80000"/>
            </a:schemeClr>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27" name="Imagen 26">
            <a:extLst>
              <a:ext uri="{FF2B5EF4-FFF2-40B4-BE49-F238E27FC236}">
                <a16:creationId xmlns:a16="http://schemas.microsoft.com/office/drawing/2014/main" id="{7F89C972-D91A-5D22-BA19-E3731FB1377C}"/>
              </a:ext>
            </a:extLst>
          </p:cNvPr>
          <p:cNvPicPr>
            <a:picLocks noChangeAspect="1"/>
          </p:cNvPicPr>
          <p:nvPr/>
        </p:nvPicPr>
        <p:blipFill>
          <a:blip r:embed="rId2"/>
          <a:stretch>
            <a:fillRect/>
          </a:stretch>
        </p:blipFill>
        <p:spPr>
          <a:xfrm>
            <a:off x="1414646" y="5573632"/>
            <a:ext cx="791612" cy="614797"/>
          </a:xfrm>
          <a:prstGeom prst="rect">
            <a:avLst/>
          </a:prstGeom>
        </p:spPr>
      </p:pic>
      <p:sp>
        <p:nvSpPr>
          <p:cNvPr id="28" name="CuadroTexto 27">
            <a:extLst>
              <a:ext uri="{FF2B5EF4-FFF2-40B4-BE49-F238E27FC236}">
                <a16:creationId xmlns:a16="http://schemas.microsoft.com/office/drawing/2014/main" id="{47024C39-A65D-2005-24A5-76A037EC38E4}"/>
              </a:ext>
            </a:extLst>
          </p:cNvPr>
          <p:cNvSpPr txBox="1"/>
          <p:nvPr/>
        </p:nvSpPr>
        <p:spPr>
          <a:xfrm>
            <a:off x="2680681" y="5518565"/>
            <a:ext cx="967124" cy="369332"/>
          </a:xfrm>
          <a:prstGeom prst="rect">
            <a:avLst/>
          </a:prstGeom>
          <a:noFill/>
        </p:spPr>
        <p:txBody>
          <a:bodyPr wrap="none" rtlCol="0">
            <a:spAutoFit/>
          </a:bodyPr>
          <a:lstStyle/>
          <a:p>
            <a:r>
              <a:rPr lang="es-ES" dirty="0"/>
              <a:t>/</a:t>
            </a:r>
            <a:r>
              <a:rPr lang="es-ES" dirty="0" err="1"/>
              <a:t>contact</a:t>
            </a:r>
            <a:endParaRPr lang="es-419" dirty="0"/>
          </a:p>
        </p:txBody>
      </p:sp>
      <p:cxnSp>
        <p:nvCxnSpPr>
          <p:cNvPr id="29" name="Conector recto de flecha 28">
            <a:extLst>
              <a:ext uri="{FF2B5EF4-FFF2-40B4-BE49-F238E27FC236}">
                <a16:creationId xmlns:a16="http://schemas.microsoft.com/office/drawing/2014/main" id="{5525AFEF-BE82-C375-FB79-35919912A4EF}"/>
              </a:ext>
            </a:extLst>
          </p:cNvPr>
          <p:cNvCxnSpPr>
            <a:cxnSpLocks/>
          </p:cNvCxnSpPr>
          <p:nvPr/>
        </p:nvCxnSpPr>
        <p:spPr>
          <a:xfrm>
            <a:off x="2216102" y="5881031"/>
            <a:ext cx="2216840" cy="6866"/>
          </a:xfrm>
          <a:prstGeom prst="straightConnector1">
            <a:avLst/>
          </a:prstGeom>
          <a:ln w="38100">
            <a:solidFill>
              <a:srgbClr val="1485C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ángulo: esquinas redondeadas 29">
            <a:extLst>
              <a:ext uri="{FF2B5EF4-FFF2-40B4-BE49-F238E27FC236}">
                <a16:creationId xmlns:a16="http://schemas.microsoft.com/office/drawing/2014/main" id="{F1CEDEBE-3731-C618-C0E9-940BC5A24F25}"/>
              </a:ext>
            </a:extLst>
          </p:cNvPr>
          <p:cNvSpPr/>
          <p:nvPr/>
        </p:nvSpPr>
        <p:spPr>
          <a:xfrm>
            <a:off x="8473455" y="2642610"/>
            <a:ext cx="1743906" cy="3761333"/>
          </a:xfrm>
          <a:prstGeom prst="roundRect">
            <a:avLst>
              <a:gd name="adj" fmla="val 3250"/>
            </a:avLst>
          </a:prstGeom>
          <a:solidFill>
            <a:schemeClr val="accent1">
              <a:lumMod val="20000"/>
              <a:lumOff val="80000"/>
              <a:alpha val="49804"/>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1" name="Rectángulo: esquina doblada 30">
            <a:extLst>
              <a:ext uri="{FF2B5EF4-FFF2-40B4-BE49-F238E27FC236}">
                <a16:creationId xmlns:a16="http://schemas.microsoft.com/office/drawing/2014/main" id="{B551E399-6249-3A41-8549-DC9BE5F306BB}"/>
              </a:ext>
            </a:extLst>
          </p:cNvPr>
          <p:cNvSpPr/>
          <p:nvPr/>
        </p:nvSpPr>
        <p:spPr>
          <a:xfrm>
            <a:off x="8831791" y="2906095"/>
            <a:ext cx="914400" cy="914400"/>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2" name="Rectángulo: esquina doblada 31">
            <a:extLst>
              <a:ext uri="{FF2B5EF4-FFF2-40B4-BE49-F238E27FC236}">
                <a16:creationId xmlns:a16="http://schemas.microsoft.com/office/drawing/2014/main" id="{45D53D98-D84C-20B5-4D3F-4D578996527C}"/>
              </a:ext>
            </a:extLst>
          </p:cNvPr>
          <p:cNvSpPr/>
          <p:nvPr/>
        </p:nvSpPr>
        <p:spPr>
          <a:xfrm>
            <a:off x="8831791" y="4031183"/>
            <a:ext cx="914400" cy="914400"/>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esquina doblada 32">
            <a:extLst>
              <a:ext uri="{FF2B5EF4-FFF2-40B4-BE49-F238E27FC236}">
                <a16:creationId xmlns:a16="http://schemas.microsoft.com/office/drawing/2014/main" id="{001A7319-C8E3-ACD4-86E6-351C8ECDEFA5}"/>
              </a:ext>
            </a:extLst>
          </p:cNvPr>
          <p:cNvSpPr/>
          <p:nvPr/>
        </p:nvSpPr>
        <p:spPr>
          <a:xfrm>
            <a:off x="8831791" y="5130814"/>
            <a:ext cx="914400" cy="914400"/>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34" name="Conector recto de flecha 33">
            <a:extLst>
              <a:ext uri="{FF2B5EF4-FFF2-40B4-BE49-F238E27FC236}">
                <a16:creationId xmlns:a16="http://schemas.microsoft.com/office/drawing/2014/main" id="{1823EDF1-BBF2-9E55-4BF0-EB2DAC3C1483}"/>
              </a:ext>
            </a:extLst>
          </p:cNvPr>
          <p:cNvCxnSpPr>
            <a:cxnSpLocks/>
            <a:stCxn id="19" idx="3"/>
            <a:endCxn id="30" idx="1"/>
          </p:cNvCxnSpPr>
          <p:nvPr/>
        </p:nvCxnSpPr>
        <p:spPr>
          <a:xfrm>
            <a:off x="8006619" y="4516640"/>
            <a:ext cx="466836" cy="6637"/>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A8D48482-36B5-7724-6457-4377E675C7C0}"/>
              </a:ext>
            </a:extLst>
          </p:cNvPr>
          <p:cNvCxnSpPr>
            <a:cxnSpLocks/>
            <a:stCxn id="11" idx="3"/>
            <a:endCxn id="19" idx="1"/>
          </p:cNvCxnSpPr>
          <p:nvPr/>
        </p:nvCxnSpPr>
        <p:spPr>
          <a:xfrm flipV="1">
            <a:off x="6178761" y="4516640"/>
            <a:ext cx="466836" cy="653"/>
          </a:xfrm>
          <a:prstGeom prst="straightConnector1">
            <a:avLst/>
          </a:prstGeom>
          <a:ln w="38100">
            <a:solidFill>
              <a:srgbClr val="262A4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CC3D3A86-EEBE-11D0-C273-DC809818A600}"/>
              </a:ext>
            </a:extLst>
          </p:cNvPr>
          <p:cNvCxnSpPr>
            <a:cxnSpLocks/>
          </p:cNvCxnSpPr>
          <p:nvPr/>
        </p:nvCxnSpPr>
        <p:spPr>
          <a:xfrm flipH="1">
            <a:off x="2202474" y="3547961"/>
            <a:ext cx="2216840" cy="6866"/>
          </a:xfrm>
          <a:prstGeom prst="straightConnector1">
            <a:avLst/>
          </a:prstGeom>
          <a:ln w="38100">
            <a:solidFill>
              <a:srgbClr val="1485C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C124D438-F876-6DA4-CA7F-11EA7EDA9F56}"/>
              </a:ext>
            </a:extLst>
          </p:cNvPr>
          <p:cNvCxnSpPr>
            <a:cxnSpLocks/>
          </p:cNvCxnSpPr>
          <p:nvPr/>
        </p:nvCxnSpPr>
        <p:spPr>
          <a:xfrm flipH="1">
            <a:off x="2208809" y="4801933"/>
            <a:ext cx="2216840" cy="6866"/>
          </a:xfrm>
          <a:prstGeom prst="straightConnector1">
            <a:avLst/>
          </a:prstGeom>
          <a:ln w="38100">
            <a:solidFill>
              <a:srgbClr val="1485C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85E91042-2304-174C-145F-42CA56869136}"/>
              </a:ext>
            </a:extLst>
          </p:cNvPr>
          <p:cNvCxnSpPr>
            <a:cxnSpLocks/>
          </p:cNvCxnSpPr>
          <p:nvPr/>
        </p:nvCxnSpPr>
        <p:spPr>
          <a:xfrm flipH="1">
            <a:off x="2177692" y="6034252"/>
            <a:ext cx="2216840" cy="6866"/>
          </a:xfrm>
          <a:prstGeom prst="straightConnector1">
            <a:avLst/>
          </a:prstGeom>
          <a:ln w="38100">
            <a:solidFill>
              <a:srgbClr val="1485C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68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22" presetClass="entr" presetSubtype="8"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par>
                                <p:cTn id="40" presetID="22" presetClass="entr" presetSubtype="8"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par>
                                <p:cTn id="43" presetID="22" presetClass="entr" presetSubtype="8"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left)">
                                      <p:cBhvr>
                                        <p:cTn id="45" dur="500"/>
                                        <p:tgtEl>
                                          <p:spTgt spid="46"/>
                                        </p:tgtEl>
                                      </p:cBhvr>
                                    </p:animEffect>
                                  </p:childTnLst>
                                </p:cTn>
                              </p:par>
                              <p:par>
                                <p:cTn id="46" presetID="22" presetClass="entr" presetSubtype="8" fill="hold"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left)">
                                      <p:cBhvr>
                                        <p:cTn id="48" dur="500"/>
                                        <p:tgtEl>
                                          <p:spTgt spid="47"/>
                                        </p:tgtEl>
                                      </p:cBhvr>
                                    </p:animEffect>
                                  </p:childTnLst>
                                </p:cTn>
                              </p:par>
                              <p:par>
                                <p:cTn id="49" presetID="22" presetClass="entr" presetSubtype="8"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left)">
                                      <p:cBhvr>
                                        <p:cTn id="5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0" grpId="0"/>
      <p:bldP spid="17" grpId="0"/>
      <p:bldP spid="24" grpId="0"/>
      <p:bldP spid="28" grpId="0"/>
      <p:bldP spid="3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7 </a:t>
            </a:r>
            <a:r>
              <a:rPr lang="es-419" dirty="0"/>
              <a:t>Enrutamiento en Node.js</a:t>
            </a:r>
          </a:p>
        </p:txBody>
      </p:sp>
      <p:sp>
        <p:nvSpPr>
          <p:cNvPr id="10" name="Marcador de contenido 4">
            <a:extLst>
              <a:ext uri="{FF2B5EF4-FFF2-40B4-BE49-F238E27FC236}">
                <a16:creationId xmlns:a16="http://schemas.microsoft.com/office/drawing/2014/main" id="{962459EA-2717-6F1F-E21B-FE6275177510}"/>
              </a:ext>
            </a:extLst>
          </p:cNvPr>
          <p:cNvSpPr txBox="1">
            <a:spLocks/>
          </p:cNvSpPr>
          <p:nvPr/>
        </p:nvSpPr>
        <p:spPr>
          <a:xfrm>
            <a:off x="947057" y="1132455"/>
            <a:ext cx="10515600" cy="349501"/>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400" b="1" dirty="0">
                <a:latin typeface="+mj-lt"/>
              </a:rPr>
              <a:t>Actualiza el archivo </a:t>
            </a:r>
            <a:r>
              <a:rPr lang="es-ES" sz="1400" b="1" dirty="0">
                <a:solidFill>
                  <a:schemeClr val="accent3"/>
                </a:solidFill>
                <a:latin typeface="+mj-lt"/>
              </a:rPr>
              <a:t>.\demo\app.js</a:t>
            </a:r>
            <a:endParaRPr lang="es-419" sz="1400" b="1" dirty="0">
              <a:latin typeface="+mj-lt"/>
            </a:endParaRPr>
          </a:p>
        </p:txBody>
      </p:sp>
      <p:sp>
        <p:nvSpPr>
          <p:cNvPr id="16" name="CuadroTexto 15">
            <a:extLst>
              <a:ext uri="{FF2B5EF4-FFF2-40B4-BE49-F238E27FC236}">
                <a16:creationId xmlns:a16="http://schemas.microsoft.com/office/drawing/2014/main" id="{4090A963-98EE-53F3-3500-BF6722C17C04}"/>
              </a:ext>
            </a:extLst>
          </p:cNvPr>
          <p:cNvSpPr txBox="1"/>
          <p:nvPr/>
        </p:nvSpPr>
        <p:spPr>
          <a:xfrm>
            <a:off x="407085" y="1307205"/>
            <a:ext cx="6112771" cy="5047536"/>
          </a:xfrm>
          <a:prstGeom prst="rect">
            <a:avLst/>
          </a:prstGeom>
          <a:solidFill>
            <a:srgbClr val="FFFFF3"/>
          </a:solidFill>
        </p:spPr>
        <p:txBody>
          <a:bodyPr wrap="square">
            <a:spAutoFit/>
          </a:bodyPr>
          <a:lstStyle/>
          <a:p>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267F99"/>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 = </a:t>
            </a:r>
            <a:r>
              <a:rPr lang="es-419" sz="1400" b="0" dirty="0" err="1">
                <a:solidFill>
                  <a:srgbClr val="795E26"/>
                </a:solidFill>
                <a:effectLst/>
                <a:latin typeface="Consolas" panose="020B0609020204030204" pitchFamily="49" charset="0"/>
              </a:rPr>
              <a:t>require</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a:t>
            </a:r>
          </a:p>
          <a:p>
            <a:br>
              <a:rPr lang="es-419" sz="1400" b="0" dirty="0">
                <a:solidFill>
                  <a:srgbClr val="000000"/>
                </a:solidFill>
                <a:effectLst/>
                <a:latin typeface="Consolas" panose="020B0609020204030204" pitchFamily="49" charset="0"/>
              </a:rPr>
            </a:br>
            <a:r>
              <a:rPr lang="es-419" sz="1400" b="0" dirty="0" err="1">
                <a:solidFill>
                  <a:srgbClr val="0000FF"/>
                </a:solidFill>
                <a:effectLst/>
                <a:latin typeface="Consolas" panose="020B0609020204030204" pitchFamily="49" charset="0"/>
              </a:rPr>
              <a:t>const</a:t>
            </a:r>
            <a:r>
              <a:rPr lang="es-419" sz="1400" b="0" dirty="0">
                <a:solidFill>
                  <a:srgbClr val="000000"/>
                </a:solidFill>
                <a:effectLst/>
                <a:latin typeface="Consolas" panose="020B0609020204030204" pitchFamily="49" charset="0"/>
              </a:rPr>
              <a:t> </a:t>
            </a:r>
            <a:r>
              <a:rPr lang="es-419" sz="1400" b="0" dirty="0">
                <a:solidFill>
                  <a:srgbClr val="0070C1"/>
                </a:solidFill>
                <a:effectLst/>
                <a:latin typeface="Consolas" panose="020B0609020204030204" pitchFamily="49" charset="0"/>
              </a:rPr>
              <a:t>server</a:t>
            </a:r>
            <a:r>
              <a:rPr lang="es-419" sz="1400" b="0" dirty="0">
                <a:solidFill>
                  <a:srgbClr val="000000"/>
                </a:solidFill>
                <a:effectLst/>
                <a:latin typeface="Consolas" panose="020B0609020204030204" pitchFamily="49" charset="0"/>
              </a:rPr>
              <a:t> = </a:t>
            </a:r>
            <a:r>
              <a:rPr lang="es-419" sz="1400" b="0" dirty="0" err="1">
                <a:solidFill>
                  <a:srgbClr val="267F99"/>
                </a:solidFill>
                <a:effectLst/>
                <a:latin typeface="Consolas" panose="020B0609020204030204" pitchFamily="49" charset="0"/>
              </a:rPr>
              <a:t>http</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createServer</a:t>
            </a:r>
            <a:r>
              <a:rPr lang="es-419" sz="1400" b="0" dirty="0">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request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response</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response</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writeHead</a:t>
            </a:r>
            <a:r>
              <a:rPr lang="es-419" sz="1400" b="0" dirty="0">
                <a:solidFill>
                  <a:srgbClr val="000000"/>
                </a:solidFill>
                <a:effectLst/>
                <a:latin typeface="Consolas" panose="020B0609020204030204" pitchFamily="49" charset="0"/>
              </a:rPr>
              <a:t>(</a:t>
            </a:r>
            <a:r>
              <a:rPr lang="es-419" sz="1400" b="0" dirty="0">
                <a:solidFill>
                  <a:srgbClr val="098658"/>
                </a:solidFill>
                <a:effectLst/>
                <a:latin typeface="Consolas" panose="020B0609020204030204" pitchFamily="49" charset="0"/>
              </a:rPr>
              <a:t>200</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'Content-</a:t>
            </a:r>
            <a:r>
              <a:rPr lang="es-419" sz="1400" b="0" dirty="0" err="1">
                <a:solidFill>
                  <a:srgbClr val="A31515"/>
                </a:solidFill>
                <a:effectLst/>
                <a:latin typeface="Consolas" panose="020B0609020204030204" pitchFamily="49" charset="0"/>
              </a:rPr>
              <a:t>Type</a:t>
            </a:r>
            <a:r>
              <a:rPr lang="es-419" sz="1400" b="0" dirty="0">
                <a:solidFill>
                  <a:srgbClr val="A31515"/>
                </a:solidFill>
                <a:effectLst/>
                <a:latin typeface="Consolas" panose="020B0609020204030204" pitchFamily="49" charset="0"/>
              </a:rPr>
              <a:t>'</a:t>
            </a:r>
            <a:r>
              <a:rPr lang="es-419" sz="1400" b="0" dirty="0">
                <a:solidFill>
                  <a:srgbClr val="001080"/>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text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plain</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a:t>
            </a:r>
          </a:p>
          <a:p>
            <a:br>
              <a:rPr lang="es-419" sz="1400" b="0" dirty="0">
                <a:solidFill>
                  <a:srgbClr val="000000"/>
                </a:solidFill>
                <a:effectLst/>
                <a:latin typeface="Consolas" panose="020B0609020204030204" pitchFamily="49" charset="0"/>
              </a:rPr>
            </a:br>
            <a:r>
              <a:rPr lang="es-419" sz="1400" b="0" dirty="0" err="1">
                <a:solidFill>
                  <a:srgbClr val="0070C1"/>
                </a:solidFill>
                <a:effectLst/>
                <a:latin typeface="Consolas" panose="020B0609020204030204" pitchFamily="49" charset="0"/>
              </a:rPr>
              <a:t>server</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on</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request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request</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response</a:t>
            </a: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AF00DB"/>
                </a:solidFill>
                <a:effectLst/>
                <a:latin typeface="Consolas" panose="020B0609020204030204" pitchFamily="49" charset="0"/>
              </a:rPr>
              <a:t>switch</a:t>
            </a:r>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request</a:t>
            </a:r>
            <a:r>
              <a:rPr lang="es-419" sz="1400" b="0" dirty="0">
                <a:solidFill>
                  <a:srgbClr val="000000"/>
                </a:solidFill>
                <a:effectLst/>
                <a:latin typeface="Consolas" panose="020B0609020204030204" pitchFamily="49" charset="0"/>
              </a:rPr>
              <a:t>.</a:t>
            </a:r>
            <a:r>
              <a:rPr lang="es-419" sz="1400" b="0" dirty="0">
                <a:solidFill>
                  <a:srgbClr val="001080"/>
                </a:solidFill>
                <a:effectLst/>
                <a:latin typeface="Consolas" panose="020B0609020204030204" pitchFamily="49" charset="0"/>
              </a:rPr>
              <a:t>url</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AF00DB"/>
                </a:solidFill>
                <a:effectLst/>
                <a:latin typeface="Consolas" panose="020B0609020204030204" pitchFamily="49" charset="0"/>
              </a:rPr>
              <a:t>case</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response</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end</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AF00DB"/>
                </a:solidFill>
                <a:effectLst/>
                <a:latin typeface="Consolas" panose="020B0609020204030204" pitchFamily="49" charset="0"/>
              </a:rPr>
              <a:t>break</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AF00DB"/>
                </a:solidFill>
                <a:effectLst/>
                <a:latin typeface="Consolas" panose="020B0609020204030204" pitchFamily="49" charset="0"/>
              </a:rPr>
              <a:t>case</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about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response</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end</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about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AF00DB"/>
                </a:solidFill>
                <a:effectLst/>
                <a:latin typeface="Consolas" panose="020B0609020204030204" pitchFamily="49" charset="0"/>
              </a:rPr>
              <a:t>break</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AF00DB"/>
                </a:solidFill>
                <a:effectLst/>
                <a:latin typeface="Consolas" panose="020B0609020204030204" pitchFamily="49" charset="0"/>
              </a:rPr>
              <a:t>case</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'/portafolio'</a:t>
            </a:r>
            <a:r>
              <a:rPr lang="es-419" sz="1400" b="0" dirty="0">
                <a:solidFill>
                  <a:srgbClr val="000000"/>
                </a:solidFill>
                <a:effectLst/>
                <a:latin typeface="Consolas" panose="020B0609020204030204" pitchFamily="49" charset="0"/>
              </a:rPr>
              <a:t>:</a:t>
            </a:r>
            <a:r>
              <a:rPr lang="es-419" sz="1400" b="0" dirty="0" err="1">
                <a:solidFill>
                  <a:srgbClr val="001080"/>
                </a:solidFill>
                <a:effectLst/>
                <a:latin typeface="Consolas" panose="020B0609020204030204" pitchFamily="49" charset="0"/>
              </a:rPr>
              <a:t>response</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end</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'/portafolio'</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AF00DB"/>
                </a:solidFill>
                <a:effectLst/>
                <a:latin typeface="Consolas" panose="020B0609020204030204" pitchFamily="49" charset="0"/>
              </a:rPr>
              <a:t>break</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AF00DB"/>
                </a:solidFill>
                <a:effectLst/>
                <a:latin typeface="Consolas" panose="020B0609020204030204" pitchFamily="49" charset="0"/>
              </a:rPr>
              <a:t>case</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contact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response</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end</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contact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AF00DB"/>
                </a:solidFill>
                <a:effectLst/>
                <a:latin typeface="Consolas" panose="020B0609020204030204" pitchFamily="49" charset="0"/>
              </a:rPr>
              <a:t>break</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a:solidFill>
                  <a:srgbClr val="AF00DB"/>
                </a:solidFill>
                <a:effectLst/>
                <a:latin typeface="Consolas" panose="020B0609020204030204" pitchFamily="49" charset="0"/>
              </a:rPr>
              <a:t>default</a:t>
            </a:r>
            <a:r>
              <a:rPr lang="es-419" sz="1400" b="0" dirty="0">
                <a:solidFill>
                  <a:srgbClr val="000000"/>
                </a:solidFill>
                <a:effectLst/>
                <a:latin typeface="Consolas" panose="020B0609020204030204" pitchFamily="49" charset="0"/>
              </a:rPr>
              <a:t>:		</a:t>
            </a:r>
            <a:r>
              <a:rPr lang="es-419" sz="1400" b="0" dirty="0" err="1">
                <a:solidFill>
                  <a:srgbClr val="001080"/>
                </a:solidFill>
                <a:effectLst/>
                <a:latin typeface="Consolas" panose="020B0609020204030204" pitchFamily="49" charset="0"/>
              </a:rPr>
              <a:t>response</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end</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'No encontrado.'</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p>
          <a:p>
            <a:r>
              <a:rPr lang="es-419" sz="1400" b="0" dirty="0" err="1">
                <a:solidFill>
                  <a:srgbClr val="0070C1"/>
                </a:solidFill>
                <a:effectLst/>
                <a:latin typeface="Consolas" panose="020B0609020204030204" pitchFamily="49" charset="0"/>
              </a:rPr>
              <a:t>server</a:t>
            </a:r>
            <a:r>
              <a:rPr lang="es-419" sz="1400" b="0" dirty="0" err="1">
                <a:solidFill>
                  <a:srgbClr val="000000"/>
                </a:solidFill>
                <a:effectLst/>
                <a:latin typeface="Consolas" panose="020B0609020204030204" pitchFamily="49" charset="0"/>
              </a:rPr>
              <a:t>.</a:t>
            </a:r>
            <a:r>
              <a:rPr lang="es-419" sz="1400" b="0" dirty="0" err="1">
                <a:solidFill>
                  <a:srgbClr val="795E26"/>
                </a:solidFill>
                <a:effectLst/>
                <a:latin typeface="Consolas" panose="020B0609020204030204" pitchFamily="49" charset="0"/>
              </a:rPr>
              <a:t>listen</a:t>
            </a:r>
            <a:r>
              <a:rPr lang="es-419" sz="1400" b="0" dirty="0">
                <a:solidFill>
                  <a:srgbClr val="000000"/>
                </a:solidFill>
                <a:effectLst/>
                <a:latin typeface="Consolas" panose="020B0609020204030204" pitchFamily="49" charset="0"/>
              </a:rPr>
              <a:t>(</a:t>
            </a:r>
            <a:r>
              <a:rPr lang="es-419" sz="1400" b="0" dirty="0">
                <a:solidFill>
                  <a:srgbClr val="098658"/>
                </a:solidFill>
                <a:effectLst/>
                <a:latin typeface="Consolas" panose="020B0609020204030204" pitchFamily="49" charset="0"/>
              </a:rPr>
              <a:t>3000</a:t>
            </a:r>
            <a:r>
              <a:rPr lang="es-419" sz="1400" b="0" dirty="0">
                <a:solidFill>
                  <a:srgbClr val="000000"/>
                </a:solidFill>
                <a:effectLst/>
                <a:latin typeface="Consolas" panose="020B0609020204030204" pitchFamily="49" charset="0"/>
              </a:rPr>
              <a:t>, () </a:t>
            </a:r>
            <a:r>
              <a:rPr lang="es-419" sz="1400" b="0" dirty="0">
                <a:solidFill>
                  <a:srgbClr val="0000FF"/>
                </a:solidFill>
                <a:effectLst/>
                <a:latin typeface="Consolas" panose="020B0609020204030204" pitchFamily="49" charset="0"/>
              </a:rPr>
              <a:t>=&gt;</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001080"/>
                </a:solidFill>
                <a:effectLst/>
                <a:latin typeface="Consolas" panose="020B0609020204030204" pitchFamily="49" charset="0"/>
              </a:rPr>
              <a:t>console</a:t>
            </a:r>
            <a:r>
              <a:rPr lang="es-419" sz="1400" b="0" dirty="0">
                <a:solidFill>
                  <a:srgbClr val="000000"/>
                </a:solidFill>
                <a:effectLst/>
                <a:latin typeface="Consolas" panose="020B0609020204030204" pitchFamily="49" charset="0"/>
              </a:rPr>
              <a:t>.</a:t>
            </a:r>
            <a:r>
              <a:rPr lang="es-419" sz="1400" b="0" dirty="0">
                <a:solidFill>
                  <a:srgbClr val="795E26"/>
                </a:solidFill>
                <a:effectLst/>
                <a:latin typeface="Consolas" panose="020B0609020204030204" pitchFamily="49" charset="0"/>
              </a:rPr>
              <a:t>log</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'server running 3000.'</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a:t>
            </a:r>
          </a:p>
        </p:txBody>
      </p:sp>
      <p:sp>
        <p:nvSpPr>
          <p:cNvPr id="17" name="Marcador de contenido 4">
            <a:extLst>
              <a:ext uri="{FF2B5EF4-FFF2-40B4-BE49-F238E27FC236}">
                <a16:creationId xmlns:a16="http://schemas.microsoft.com/office/drawing/2014/main" id="{67C786F8-B9D2-F201-0F29-45D03521E29D}"/>
              </a:ext>
            </a:extLst>
          </p:cNvPr>
          <p:cNvSpPr txBox="1">
            <a:spLocks/>
          </p:cNvSpPr>
          <p:nvPr/>
        </p:nvSpPr>
        <p:spPr>
          <a:xfrm>
            <a:off x="6519856" y="1542613"/>
            <a:ext cx="5672144" cy="1886387"/>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600" b="1" dirty="0">
                <a:latin typeface="+mj-lt"/>
              </a:rPr>
              <a:t>Levanta el servidor</a:t>
            </a:r>
          </a:p>
          <a:p>
            <a:pPr marL="0" lvl="1">
              <a:spcBef>
                <a:spcPts val="1000"/>
              </a:spcBef>
            </a:pPr>
            <a:r>
              <a:rPr lang="es-ES" sz="1600" dirty="0">
                <a:latin typeface="+mj-lt"/>
              </a:rPr>
              <a:t>       PS C:\MEAN\SC\ej01\demo&gt; </a:t>
            </a:r>
            <a:r>
              <a:rPr lang="es-ES" sz="1600" dirty="0" err="1">
                <a:solidFill>
                  <a:schemeClr val="accent1"/>
                </a:solidFill>
                <a:latin typeface="+mj-lt"/>
              </a:rPr>
              <a:t>node</a:t>
            </a:r>
            <a:r>
              <a:rPr lang="es-ES" sz="1600" dirty="0">
                <a:solidFill>
                  <a:schemeClr val="accent1"/>
                </a:solidFill>
                <a:latin typeface="+mj-lt"/>
              </a:rPr>
              <a:t> app</a:t>
            </a:r>
          </a:p>
          <a:p>
            <a:pPr marL="0" lvl="1">
              <a:spcBef>
                <a:spcPts val="1000"/>
              </a:spcBef>
            </a:pPr>
            <a:r>
              <a:rPr lang="es-419" sz="1600" b="1" dirty="0">
                <a:latin typeface="+mj-lt"/>
              </a:rPr>
              <a:t>Abre un navegador e ingresa a la siguiente URL</a:t>
            </a:r>
          </a:p>
          <a:p>
            <a:pPr marL="457200" lvl="2">
              <a:spcBef>
                <a:spcPts val="1000"/>
              </a:spcBef>
            </a:pPr>
            <a:r>
              <a:rPr lang="es-419" sz="1600" dirty="0">
                <a:solidFill>
                  <a:schemeClr val="accent1"/>
                </a:solidFill>
                <a:latin typeface="+mj-lt"/>
                <a:hlinkClick r:id="rId3"/>
              </a:rPr>
              <a:t>http://localhost:3000/</a:t>
            </a:r>
            <a:endParaRPr lang="es-419" sz="1600" dirty="0">
              <a:solidFill>
                <a:schemeClr val="accent1"/>
              </a:solidFill>
              <a:latin typeface="+mj-lt"/>
            </a:endParaRPr>
          </a:p>
          <a:p>
            <a:pPr marL="457200" lvl="2">
              <a:spcBef>
                <a:spcPts val="1000"/>
              </a:spcBef>
            </a:pPr>
            <a:r>
              <a:rPr lang="es-419" sz="1600" dirty="0">
                <a:solidFill>
                  <a:schemeClr val="accent1"/>
                </a:solidFill>
                <a:latin typeface="+mj-lt"/>
              </a:rPr>
              <a:t>http://localhost:3000/about</a:t>
            </a:r>
          </a:p>
          <a:p>
            <a:pPr marL="457200" lvl="2">
              <a:spcBef>
                <a:spcPts val="1000"/>
              </a:spcBef>
            </a:pPr>
            <a:r>
              <a:rPr lang="es-419" sz="1600" dirty="0">
                <a:solidFill>
                  <a:schemeClr val="accent1"/>
                </a:solidFill>
                <a:latin typeface="+mj-lt"/>
              </a:rPr>
              <a:t>vhttp://localhost:3000/desconocido</a:t>
            </a:r>
          </a:p>
          <a:p>
            <a:pPr marL="457200" lvl="2">
              <a:spcBef>
                <a:spcPts val="1000"/>
              </a:spcBef>
            </a:pPr>
            <a:endParaRPr lang="es-419" sz="1600" dirty="0">
              <a:solidFill>
                <a:schemeClr val="accent1"/>
              </a:solidFill>
              <a:latin typeface="+mj-lt"/>
            </a:endParaRPr>
          </a:p>
          <a:p>
            <a:pPr marL="0" lvl="1">
              <a:spcBef>
                <a:spcPts val="1000"/>
              </a:spcBef>
            </a:pPr>
            <a:r>
              <a:rPr lang="es-419" sz="1600" b="1" dirty="0">
                <a:latin typeface="+mj-lt"/>
              </a:rPr>
              <a:t>En la terminal, presiona CTRL+C para interrumpir el servidor http</a:t>
            </a:r>
          </a:p>
          <a:p>
            <a:pPr marL="0" lvl="1">
              <a:spcBef>
                <a:spcPts val="1000"/>
              </a:spcBef>
            </a:pPr>
            <a:endParaRPr lang="es-419" sz="1600" dirty="0">
              <a:solidFill>
                <a:schemeClr val="accent1"/>
              </a:solidFill>
              <a:latin typeface="+mj-lt"/>
            </a:endParaRPr>
          </a:p>
          <a:p>
            <a:pPr marL="0" lvl="1">
              <a:spcBef>
                <a:spcPts val="1000"/>
              </a:spcBef>
            </a:pPr>
            <a:endParaRPr lang="es-ES" sz="1600" b="1" dirty="0">
              <a:latin typeface="+mj-lt"/>
            </a:endParaRPr>
          </a:p>
        </p:txBody>
      </p:sp>
      <p:sp>
        <p:nvSpPr>
          <p:cNvPr id="2" name="CuadroTexto 1">
            <a:extLst>
              <a:ext uri="{FF2B5EF4-FFF2-40B4-BE49-F238E27FC236}">
                <a16:creationId xmlns:a16="http://schemas.microsoft.com/office/drawing/2014/main" id="{806E124C-A466-D2F5-44A4-4C626F3F31CB}"/>
              </a:ext>
            </a:extLst>
          </p:cNvPr>
          <p:cNvSpPr txBox="1"/>
          <p:nvPr/>
        </p:nvSpPr>
        <p:spPr>
          <a:xfrm>
            <a:off x="5929204" y="5801563"/>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PS C:\MEAN\SC\ej01\demo&gt;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es-ES" sz="1400" dirty="0">
                <a:latin typeface="Consolas" panose="020B0609020204030204" pitchFamily="49" charset="0"/>
                <a:cs typeface="+mn-cs"/>
              </a:rPr>
              <a:t>PS C:\MEAN\SC\ej01\demo&gt;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7."</a:t>
            </a:r>
          </a:p>
        </p:txBody>
      </p:sp>
    </p:spTree>
    <p:extLst>
      <p:ext uri="{BB962C8B-B14F-4D97-AF65-F5344CB8AC3E}">
        <p14:creationId xmlns:p14="http://schemas.microsoft.com/office/powerpoint/2010/main" val="1909997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4B628E-4DBD-161D-B9C8-7B948CE31C0E}"/>
              </a:ext>
            </a:extLst>
          </p:cNvPr>
          <p:cNvSpPr>
            <a:spLocks noGrp="1"/>
          </p:cNvSpPr>
          <p:nvPr>
            <p:ph type="title"/>
          </p:nvPr>
        </p:nvSpPr>
        <p:spPr/>
        <p:txBody>
          <a:bodyPr/>
          <a:lstStyle/>
          <a:p>
            <a:r>
              <a:rPr lang="es-419" dirty="0"/>
              <a:t>Creación de una aplicación Node.js de ejemplo</a:t>
            </a:r>
          </a:p>
        </p:txBody>
      </p:sp>
      <p:sp>
        <p:nvSpPr>
          <p:cNvPr id="5" name="Marcador de contenido 4">
            <a:extLst>
              <a:ext uri="{FF2B5EF4-FFF2-40B4-BE49-F238E27FC236}">
                <a16:creationId xmlns:a16="http://schemas.microsoft.com/office/drawing/2014/main" id="{F2F88E9A-C543-40B6-A842-5DFF78865FEA}"/>
              </a:ext>
            </a:extLst>
          </p:cNvPr>
          <p:cNvSpPr>
            <a:spLocks noGrp="1"/>
          </p:cNvSpPr>
          <p:nvPr>
            <p:ph idx="1"/>
          </p:nvPr>
        </p:nvSpPr>
        <p:spPr/>
        <p:txBody>
          <a:bodyPr/>
          <a:lstStyle/>
          <a:p>
            <a:r>
              <a:rPr lang="es-ES" dirty="0"/>
              <a:t>Crear las plantillas</a:t>
            </a:r>
          </a:p>
          <a:p>
            <a:r>
              <a:rPr lang="es-ES" dirty="0"/>
              <a:t>Crear el </a:t>
            </a:r>
            <a:r>
              <a:rPr lang="es-ES" dirty="0" err="1"/>
              <a:t>router</a:t>
            </a:r>
            <a:endParaRPr lang="es-ES" dirty="0"/>
          </a:p>
          <a:p>
            <a:r>
              <a:rPr lang="es-ES" dirty="0"/>
              <a:t>Crear el servidor</a:t>
            </a:r>
            <a:endParaRPr lang="es-419" dirty="0"/>
          </a:p>
        </p:txBody>
      </p:sp>
    </p:spTree>
    <p:extLst>
      <p:ext uri="{BB962C8B-B14F-4D97-AF65-F5344CB8AC3E}">
        <p14:creationId xmlns:p14="http://schemas.microsoft.com/office/powerpoint/2010/main" val="34643413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8.a </a:t>
            </a:r>
            <a:r>
              <a:rPr lang="es-419" dirty="0"/>
              <a:t>Creación de una aplicación Node.js de ejemplo</a:t>
            </a:r>
          </a:p>
        </p:txBody>
      </p:sp>
      <p:sp>
        <p:nvSpPr>
          <p:cNvPr id="10" name="Marcador de contenido 4">
            <a:extLst>
              <a:ext uri="{FF2B5EF4-FFF2-40B4-BE49-F238E27FC236}">
                <a16:creationId xmlns:a16="http://schemas.microsoft.com/office/drawing/2014/main" id="{962459EA-2717-6F1F-E21B-FE6275177510}"/>
              </a:ext>
            </a:extLst>
          </p:cNvPr>
          <p:cNvSpPr txBox="1">
            <a:spLocks/>
          </p:cNvSpPr>
          <p:nvPr/>
        </p:nvSpPr>
        <p:spPr>
          <a:xfrm>
            <a:off x="947057" y="1146968"/>
            <a:ext cx="5279572" cy="1712346"/>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spcBef>
                <a:spcPts val="1000"/>
              </a:spcBef>
            </a:pPr>
            <a:r>
              <a:rPr lang="es-ES" sz="1400" b="1" dirty="0">
                <a:latin typeface="+mj-lt"/>
              </a:rPr>
              <a:t>Crear el directorio .\demo\simple\</a:t>
            </a:r>
            <a:r>
              <a:rPr lang="es-ES" sz="1400" b="1" dirty="0" err="1">
                <a:latin typeface="+mj-lt"/>
              </a:rPr>
              <a:t>public</a:t>
            </a:r>
            <a:endParaRPr lang="es-ES" sz="1400" b="1" dirty="0">
              <a:latin typeface="+mj-lt"/>
            </a:endParaRPr>
          </a:p>
          <a:p>
            <a:pPr marL="285750" lvl="1" indent="-285750">
              <a:spcBef>
                <a:spcPts val="1000"/>
              </a:spcBef>
              <a:buFont typeface="Arial" panose="020B0604020202020204" pitchFamily="34" charset="0"/>
              <a:buChar char="•"/>
            </a:pPr>
            <a:r>
              <a:rPr lang="es-ES" sz="1400" dirty="0">
                <a:latin typeface="+mj-lt"/>
              </a:rPr>
              <a:t>Crear archivo vacío .\demo\simple\</a:t>
            </a:r>
            <a:r>
              <a:rPr lang="es-ES" sz="1400" dirty="0" err="1">
                <a:latin typeface="+mj-lt"/>
              </a:rPr>
              <a:t>public</a:t>
            </a:r>
            <a:r>
              <a:rPr lang="es-ES" sz="1400" dirty="0">
                <a:latin typeface="+mj-lt"/>
              </a:rPr>
              <a:t>\index.html</a:t>
            </a:r>
          </a:p>
          <a:p>
            <a:pPr marL="285750" lvl="1" indent="-285750">
              <a:spcBef>
                <a:spcPts val="1000"/>
              </a:spcBef>
              <a:buFont typeface="Arial" panose="020B0604020202020204" pitchFamily="34" charset="0"/>
              <a:buChar char="•"/>
            </a:pPr>
            <a:r>
              <a:rPr lang="es-ES" sz="1400" dirty="0">
                <a:latin typeface="+mj-lt"/>
              </a:rPr>
              <a:t>Crear .\demo\simple\</a:t>
            </a:r>
            <a:r>
              <a:rPr lang="es-ES" sz="1400" dirty="0" err="1">
                <a:latin typeface="+mj-lt"/>
              </a:rPr>
              <a:t>public</a:t>
            </a:r>
            <a:r>
              <a:rPr lang="es-ES" sz="1400" dirty="0">
                <a:latin typeface="+mj-lt"/>
              </a:rPr>
              <a:t>\about.html</a:t>
            </a:r>
          </a:p>
          <a:p>
            <a:pPr marL="285750" lvl="1" indent="-285750">
              <a:spcBef>
                <a:spcPts val="1000"/>
              </a:spcBef>
              <a:buFont typeface="Arial" panose="020B0604020202020204" pitchFamily="34" charset="0"/>
              <a:buChar char="•"/>
            </a:pPr>
            <a:r>
              <a:rPr lang="es-ES" sz="1400" dirty="0">
                <a:latin typeface="+mj-lt"/>
              </a:rPr>
              <a:t>Crear .\demo\simple\</a:t>
            </a:r>
            <a:r>
              <a:rPr lang="es-ES" sz="1400" dirty="0" err="1">
                <a:latin typeface="+mj-lt"/>
              </a:rPr>
              <a:t>public</a:t>
            </a:r>
            <a:r>
              <a:rPr lang="es-ES" sz="1400" dirty="0">
                <a:latin typeface="+mj-lt"/>
              </a:rPr>
              <a:t>\contact.html</a:t>
            </a:r>
            <a:endParaRPr lang="es-419" sz="1400" dirty="0">
              <a:latin typeface="+mj-lt"/>
            </a:endParaRPr>
          </a:p>
          <a:p>
            <a:pPr marL="0" lvl="1">
              <a:spcBef>
                <a:spcPts val="1000"/>
              </a:spcBef>
            </a:pPr>
            <a:r>
              <a:rPr lang="es-419" sz="1400" b="1" dirty="0">
                <a:latin typeface="+mj-lt"/>
              </a:rPr>
              <a:t>Abrir index.html, teclear “</a:t>
            </a:r>
            <a:r>
              <a:rPr lang="es-419" sz="1400" b="1" dirty="0" err="1">
                <a:solidFill>
                  <a:srgbClr val="00B0F0"/>
                </a:solidFill>
                <a:latin typeface="+mj-lt"/>
              </a:rPr>
              <a:t>html</a:t>
            </a:r>
            <a:r>
              <a:rPr lang="es-419" sz="1400" b="1" dirty="0">
                <a:latin typeface="+mj-lt"/>
              </a:rPr>
              <a:t>” y esperar a que se active el asistente de Visual Studio </a:t>
            </a:r>
            <a:r>
              <a:rPr lang="es-419" sz="1400" b="1" dirty="0" err="1">
                <a:latin typeface="+mj-lt"/>
              </a:rPr>
              <a:t>Code</a:t>
            </a:r>
            <a:r>
              <a:rPr lang="es-419" sz="1400" b="1" dirty="0">
                <a:latin typeface="+mj-lt"/>
              </a:rPr>
              <a:t>, seleccionar </a:t>
            </a:r>
            <a:r>
              <a:rPr lang="es-419" sz="1400" b="1" dirty="0">
                <a:solidFill>
                  <a:srgbClr val="00B0F0"/>
                </a:solidFill>
                <a:latin typeface="+mj-lt"/>
              </a:rPr>
              <a:t>html:5</a:t>
            </a:r>
          </a:p>
          <a:p>
            <a:pPr marL="0" lvl="1">
              <a:spcBef>
                <a:spcPts val="1000"/>
              </a:spcBef>
            </a:pPr>
            <a:endParaRPr lang="es-419" sz="1400" b="1" dirty="0">
              <a:latin typeface="+mj-lt"/>
            </a:endParaRPr>
          </a:p>
          <a:p>
            <a:pPr marL="285750" lvl="1" indent="-285750">
              <a:spcBef>
                <a:spcPts val="1000"/>
              </a:spcBef>
              <a:buFont typeface="Arial" panose="020B0604020202020204" pitchFamily="34" charset="0"/>
              <a:buChar char="•"/>
            </a:pPr>
            <a:endParaRPr lang="es-419" sz="1400" b="1" dirty="0">
              <a:latin typeface="+mj-lt"/>
            </a:endParaRPr>
          </a:p>
        </p:txBody>
      </p:sp>
      <p:pic>
        <p:nvPicPr>
          <p:cNvPr id="5" name="Imagen 4">
            <a:extLst>
              <a:ext uri="{FF2B5EF4-FFF2-40B4-BE49-F238E27FC236}">
                <a16:creationId xmlns:a16="http://schemas.microsoft.com/office/drawing/2014/main" id="{80E48FD1-46DF-FC15-AFD7-0CEBF39CCE1D}"/>
              </a:ext>
            </a:extLst>
          </p:cNvPr>
          <p:cNvPicPr>
            <a:picLocks noChangeAspect="1"/>
          </p:cNvPicPr>
          <p:nvPr/>
        </p:nvPicPr>
        <p:blipFill>
          <a:blip r:embed="rId3"/>
          <a:stretch>
            <a:fillRect/>
          </a:stretch>
        </p:blipFill>
        <p:spPr>
          <a:xfrm>
            <a:off x="1139925" y="2819315"/>
            <a:ext cx="4648849" cy="1219370"/>
          </a:xfrm>
          <a:prstGeom prst="rect">
            <a:avLst/>
          </a:prstGeom>
        </p:spPr>
      </p:pic>
      <p:sp>
        <p:nvSpPr>
          <p:cNvPr id="7" name="CuadroTexto 6">
            <a:extLst>
              <a:ext uri="{FF2B5EF4-FFF2-40B4-BE49-F238E27FC236}">
                <a16:creationId xmlns:a16="http://schemas.microsoft.com/office/drawing/2014/main" id="{C7241249-2DDA-135E-B56B-3611421A6A55}"/>
              </a:ext>
            </a:extLst>
          </p:cNvPr>
          <p:cNvSpPr txBox="1"/>
          <p:nvPr/>
        </p:nvSpPr>
        <p:spPr>
          <a:xfrm>
            <a:off x="947057" y="4212574"/>
            <a:ext cx="7053942" cy="307777"/>
          </a:xfrm>
          <a:prstGeom prst="rect">
            <a:avLst/>
          </a:prstGeom>
          <a:noFill/>
        </p:spPr>
        <p:txBody>
          <a:bodyPr wrap="square">
            <a:spAutoFit/>
          </a:bodyPr>
          <a:lstStyle/>
          <a:p>
            <a:pPr marL="0" lvl="1">
              <a:spcBef>
                <a:spcPts val="1000"/>
              </a:spcBef>
            </a:pPr>
            <a:r>
              <a:rPr lang="es-ES" sz="1400" b="1" dirty="0">
                <a:latin typeface="+mj-lt"/>
                <a:cs typeface="Courier New" panose="02070309020205020404" pitchFamily="49" charset="0"/>
              </a:rPr>
              <a:t>Hacer lo mismo con about.html y contact.html</a:t>
            </a:r>
          </a:p>
        </p:txBody>
      </p:sp>
    </p:spTree>
    <p:extLst>
      <p:ext uri="{BB962C8B-B14F-4D97-AF65-F5344CB8AC3E}">
        <p14:creationId xmlns:p14="http://schemas.microsoft.com/office/powerpoint/2010/main" val="2193941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8.a </a:t>
            </a:r>
            <a:r>
              <a:rPr lang="es-419" dirty="0"/>
              <a:t>Creación de una aplicación Node.js de ejemplo</a:t>
            </a:r>
          </a:p>
        </p:txBody>
      </p:sp>
      <p:sp>
        <p:nvSpPr>
          <p:cNvPr id="10" name="Marcador de contenido 4">
            <a:extLst>
              <a:ext uri="{FF2B5EF4-FFF2-40B4-BE49-F238E27FC236}">
                <a16:creationId xmlns:a16="http://schemas.microsoft.com/office/drawing/2014/main" id="{962459EA-2717-6F1F-E21B-FE6275177510}"/>
              </a:ext>
            </a:extLst>
          </p:cNvPr>
          <p:cNvSpPr txBox="1">
            <a:spLocks/>
          </p:cNvSpPr>
          <p:nvPr/>
        </p:nvSpPr>
        <p:spPr>
          <a:xfrm>
            <a:off x="947057" y="1146968"/>
            <a:ext cx="5279572" cy="307777"/>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spcBef>
                <a:spcPts val="1000"/>
              </a:spcBef>
            </a:pPr>
            <a:r>
              <a:rPr lang="es-ES" sz="1400" b="1" dirty="0">
                <a:latin typeface="+mj-lt"/>
              </a:rPr>
              <a:t>Crear el servidor en el archivo  .\demo\simple\app.js</a:t>
            </a:r>
          </a:p>
          <a:p>
            <a:pPr marL="285750" lvl="1" indent="-285750">
              <a:spcBef>
                <a:spcPts val="1000"/>
              </a:spcBef>
              <a:buFont typeface="Arial" panose="020B0604020202020204" pitchFamily="34" charset="0"/>
              <a:buChar char="•"/>
            </a:pPr>
            <a:endParaRPr lang="es-419" sz="1400" b="1" dirty="0">
              <a:latin typeface="+mj-lt"/>
            </a:endParaRPr>
          </a:p>
        </p:txBody>
      </p:sp>
      <p:sp>
        <p:nvSpPr>
          <p:cNvPr id="3" name="CuadroTexto 2">
            <a:extLst>
              <a:ext uri="{FF2B5EF4-FFF2-40B4-BE49-F238E27FC236}">
                <a16:creationId xmlns:a16="http://schemas.microsoft.com/office/drawing/2014/main" id="{737A28A2-DB78-B974-334A-C898995693C0}"/>
              </a:ext>
            </a:extLst>
          </p:cNvPr>
          <p:cNvSpPr txBox="1"/>
          <p:nvPr/>
        </p:nvSpPr>
        <p:spPr>
          <a:xfrm>
            <a:off x="828000" y="1379577"/>
            <a:ext cx="9144001" cy="5093702"/>
          </a:xfrm>
          <a:prstGeom prst="rect">
            <a:avLst/>
          </a:prstGeom>
          <a:noFill/>
        </p:spPr>
        <p:txBody>
          <a:bodyPr wrap="square">
            <a:spAutoFit/>
          </a:bodyPr>
          <a:lstStyle/>
          <a:p>
            <a:r>
              <a:rPr lang="es-419" sz="1300" b="0" dirty="0" err="1">
                <a:solidFill>
                  <a:srgbClr val="0000FF"/>
                </a:solidFill>
                <a:effectLst/>
                <a:latin typeface="Consolas" panose="020B0609020204030204" pitchFamily="49" charset="0"/>
              </a:rPr>
              <a:t>const</a:t>
            </a:r>
            <a:r>
              <a:rPr lang="es-419" sz="1300" b="0" dirty="0">
                <a:solidFill>
                  <a:srgbClr val="000000"/>
                </a:solidFill>
                <a:effectLst/>
                <a:latin typeface="Consolas" panose="020B0609020204030204" pitchFamily="49" charset="0"/>
              </a:rPr>
              <a:t> </a:t>
            </a:r>
            <a:r>
              <a:rPr lang="es-419" sz="1300" b="0" dirty="0">
                <a:solidFill>
                  <a:srgbClr val="267F99"/>
                </a:solidFill>
                <a:effectLst/>
                <a:latin typeface="Consolas" panose="020B0609020204030204" pitchFamily="49" charset="0"/>
              </a:rPr>
              <a:t>http</a:t>
            </a:r>
            <a:r>
              <a:rPr lang="es-419" sz="1300" b="0" dirty="0">
                <a:solidFill>
                  <a:srgbClr val="000000"/>
                </a:solidFill>
                <a:effectLst/>
                <a:latin typeface="Consolas" panose="020B0609020204030204" pitchFamily="49" charset="0"/>
              </a:rPr>
              <a:t> = </a:t>
            </a:r>
            <a:r>
              <a:rPr lang="es-419" sz="1300" b="0" dirty="0" err="1">
                <a:solidFill>
                  <a:srgbClr val="795E26"/>
                </a:solidFill>
                <a:effectLst/>
                <a:latin typeface="Consolas" panose="020B0609020204030204" pitchFamily="49" charset="0"/>
              </a:rPr>
              <a:t>require</a:t>
            </a:r>
            <a:r>
              <a:rPr lang="es-419" sz="1300" b="0" dirty="0">
                <a:solidFill>
                  <a:srgbClr val="000000"/>
                </a:solidFill>
                <a:effectLst/>
                <a:latin typeface="Consolas" panose="020B0609020204030204" pitchFamily="49" charset="0"/>
              </a:rPr>
              <a:t>(</a:t>
            </a:r>
            <a:r>
              <a:rPr lang="es-419" sz="1300" b="0" dirty="0">
                <a:solidFill>
                  <a:srgbClr val="A31515"/>
                </a:solidFill>
                <a:effectLst/>
                <a:latin typeface="Consolas" panose="020B0609020204030204" pitchFamily="49" charset="0"/>
              </a:rPr>
              <a:t>'http'</a:t>
            </a:r>
            <a:r>
              <a:rPr lang="es-419" sz="1300" b="0" dirty="0">
                <a:solidFill>
                  <a:srgbClr val="000000"/>
                </a:solidFill>
                <a:effectLst/>
                <a:latin typeface="Consolas" panose="020B0609020204030204" pitchFamily="49" charset="0"/>
              </a:rPr>
              <a:t>)</a:t>
            </a:r>
          </a:p>
          <a:p>
            <a:r>
              <a:rPr lang="es-419" sz="1300" b="0" dirty="0" err="1">
                <a:solidFill>
                  <a:srgbClr val="0000FF"/>
                </a:solidFill>
                <a:effectLst/>
                <a:latin typeface="Consolas" panose="020B0609020204030204" pitchFamily="49" charset="0"/>
              </a:rPr>
              <a:t>const</a:t>
            </a:r>
            <a:r>
              <a:rPr lang="es-419" sz="1300" b="0" dirty="0">
                <a:solidFill>
                  <a:srgbClr val="000000"/>
                </a:solidFill>
                <a:effectLst/>
                <a:latin typeface="Consolas" panose="020B0609020204030204" pitchFamily="49" charset="0"/>
              </a:rPr>
              <a:t> </a:t>
            </a:r>
            <a:r>
              <a:rPr lang="es-419" sz="1300" b="0" dirty="0" err="1">
                <a:solidFill>
                  <a:srgbClr val="267F99"/>
                </a:solidFill>
                <a:effectLst/>
                <a:latin typeface="Consolas" panose="020B0609020204030204" pitchFamily="49" charset="0"/>
              </a:rPr>
              <a:t>fs</a:t>
            </a:r>
            <a:r>
              <a:rPr lang="es-419" sz="1300" b="0" dirty="0">
                <a:solidFill>
                  <a:srgbClr val="000000"/>
                </a:solidFill>
                <a:effectLst/>
                <a:latin typeface="Consolas" panose="020B0609020204030204" pitchFamily="49" charset="0"/>
              </a:rPr>
              <a:t> = </a:t>
            </a:r>
            <a:r>
              <a:rPr lang="es-419" sz="1300" b="0" dirty="0" err="1">
                <a:solidFill>
                  <a:srgbClr val="795E26"/>
                </a:solidFill>
                <a:effectLst/>
                <a:latin typeface="Consolas" panose="020B0609020204030204" pitchFamily="49" charset="0"/>
              </a:rPr>
              <a:t>require</a:t>
            </a:r>
            <a:r>
              <a:rPr lang="es-419" sz="1300" b="0" dirty="0">
                <a:solidFill>
                  <a:srgbClr val="000000"/>
                </a:solidFill>
                <a:effectLst/>
                <a:latin typeface="Consolas" panose="020B0609020204030204" pitchFamily="49" charset="0"/>
              </a:rPr>
              <a:t> (</a:t>
            </a:r>
            <a:r>
              <a:rPr lang="es-419" sz="1300" b="0" dirty="0">
                <a:solidFill>
                  <a:srgbClr val="A31515"/>
                </a:solidFill>
                <a:effectLst/>
                <a:latin typeface="Consolas" panose="020B0609020204030204" pitchFamily="49" charset="0"/>
              </a:rPr>
              <a:t>'</a:t>
            </a:r>
            <a:r>
              <a:rPr lang="es-419" sz="1300" b="0" dirty="0" err="1">
                <a:solidFill>
                  <a:srgbClr val="A31515"/>
                </a:solidFill>
                <a:effectLst/>
                <a:latin typeface="Consolas" panose="020B0609020204030204" pitchFamily="49" charset="0"/>
              </a:rPr>
              <a:t>fs</a:t>
            </a:r>
            <a:r>
              <a:rPr lang="es-419" sz="1300" b="0" dirty="0">
                <a:solidFill>
                  <a:srgbClr val="A31515"/>
                </a:solidFill>
                <a:effectLst/>
                <a:latin typeface="Consolas" panose="020B0609020204030204" pitchFamily="49" charset="0"/>
              </a:rPr>
              <a:t>'</a:t>
            </a:r>
            <a:r>
              <a:rPr lang="es-419" sz="1300" b="0" dirty="0">
                <a:solidFill>
                  <a:srgbClr val="000000"/>
                </a:solidFill>
                <a:effectLst/>
                <a:latin typeface="Consolas" panose="020B0609020204030204" pitchFamily="49" charset="0"/>
              </a:rPr>
              <a:t>)</a:t>
            </a:r>
          </a:p>
          <a:p>
            <a:r>
              <a:rPr lang="es-419" sz="1300" b="0" dirty="0" err="1">
                <a:solidFill>
                  <a:srgbClr val="0000FF"/>
                </a:solidFill>
                <a:effectLst/>
                <a:latin typeface="Consolas" panose="020B0609020204030204" pitchFamily="49" charset="0"/>
              </a:rPr>
              <a:t>const</a:t>
            </a:r>
            <a:r>
              <a:rPr lang="es-419" sz="1300" b="0" dirty="0">
                <a:solidFill>
                  <a:srgbClr val="000000"/>
                </a:solidFill>
                <a:effectLst/>
                <a:latin typeface="Consolas" panose="020B0609020204030204" pitchFamily="49" charset="0"/>
              </a:rPr>
              <a:t> </a:t>
            </a:r>
            <a:r>
              <a:rPr lang="es-419" sz="1300" b="0" dirty="0" err="1">
                <a:solidFill>
                  <a:srgbClr val="0070C1"/>
                </a:solidFill>
                <a:effectLst/>
                <a:latin typeface="Consolas" panose="020B0609020204030204" pitchFamily="49" charset="0"/>
              </a:rPr>
              <a:t>dir</a:t>
            </a:r>
            <a:r>
              <a:rPr lang="es-419" sz="1300" b="0" dirty="0">
                <a:solidFill>
                  <a:srgbClr val="000000"/>
                </a:solidFill>
                <a:effectLst/>
                <a:latin typeface="Consolas" panose="020B0609020204030204" pitchFamily="49" charset="0"/>
              </a:rPr>
              <a:t> = </a:t>
            </a:r>
            <a:r>
              <a:rPr lang="es-419" sz="1300" b="0" dirty="0">
                <a:solidFill>
                  <a:srgbClr val="A31515"/>
                </a:solidFill>
                <a:effectLst/>
                <a:latin typeface="Consolas" panose="020B0609020204030204" pitchFamily="49" charset="0"/>
              </a:rPr>
              <a:t>'./</a:t>
            </a:r>
            <a:r>
              <a:rPr lang="es-419" sz="1300" b="0" dirty="0" err="1">
                <a:solidFill>
                  <a:srgbClr val="A31515"/>
                </a:solidFill>
                <a:effectLst/>
                <a:latin typeface="Consolas" panose="020B0609020204030204" pitchFamily="49" charset="0"/>
              </a:rPr>
              <a:t>public</a:t>
            </a:r>
            <a:r>
              <a:rPr lang="es-419" sz="1300" b="0" dirty="0">
                <a:solidFill>
                  <a:srgbClr val="A31515"/>
                </a:solidFill>
                <a:effectLst/>
                <a:latin typeface="Consolas" panose="020B0609020204030204" pitchFamily="49" charset="0"/>
              </a:rPr>
              <a:t>/'</a:t>
            </a:r>
            <a:endParaRPr lang="es-419" sz="1300" b="0" dirty="0">
              <a:solidFill>
                <a:srgbClr val="000000"/>
              </a:solidFill>
              <a:effectLst/>
              <a:latin typeface="Consolas" panose="020B0609020204030204" pitchFamily="49" charset="0"/>
            </a:endParaRPr>
          </a:p>
          <a:p>
            <a:r>
              <a:rPr lang="es-419" sz="1300" b="0" dirty="0" err="1">
                <a:solidFill>
                  <a:srgbClr val="0000FF"/>
                </a:solidFill>
                <a:effectLst/>
                <a:latin typeface="Consolas" panose="020B0609020204030204" pitchFamily="49" charset="0"/>
              </a:rPr>
              <a:t>const</a:t>
            </a:r>
            <a:r>
              <a:rPr lang="es-419" sz="1300" b="0" dirty="0">
                <a:solidFill>
                  <a:srgbClr val="000000"/>
                </a:solidFill>
                <a:effectLst/>
                <a:latin typeface="Consolas" panose="020B0609020204030204" pitchFamily="49" charset="0"/>
              </a:rPr>
              <a:t> </a:t>
            </a:r>
            <a:r>
              <a:rPr lang="es-419" sz="1300" b="0" dirty="0" err="1">
                <a:solidFill>
                  <a:srgbClr val="0070C1"/>
                </a:solidFill>
                <a:effectLst/>
                <a:latin typeface="Consolas" panose="020B0609020204030204" pitchFamily="49" charset="0"/>
              </a:rPr>
              <a:t>port</a:t>
            </a:r>
            <a:r>
              <a:rPr lang="es-419" sz="1300" b="0" dirty="0">
                <a:solidFill>
                  <a:srgbClr val="000000"/>
                </a:solidFill>
                <a:effectLst/>
                <a:latin typeface="Consolas" panose="020B0609020204030204" pitchFamily="49" charset="0"/>
              </a:rPr>
              <a:t> = </a:t>
            </a:r>
            <a:r>
              <a:rPr lang="es-419" sz="1300" b="0" dirty="0" err="1">
                <a:solidFill>
                  <a:srgbClr val="001080"/>
                </a:solidFill>
                <a:effectLst/>
                <a:latin typeface="Consolas" panose="020B0609020204030204" pitchFamily="49" charset="0"/>
              </a:rPr>
              <a:t>process</a:t>
            </a:r>
            <a:r>
              <a:rPr lang="es-419" sz="1300" b="0" dirty="0" err="1">
                <a:solidFill>
                  <a:srgbClr val="000000"/>
                </a:solidFill>
                <a:effectLst/>
                <a:latin typeface="Consolas" panose="020B0609020204030204" pitchFamily="49" charset="0"/>
              </a:rPr>
              <a:t>.</a:t>
            </a:r>
            <a:r>
              <a:rPr lang="es-419" sz="1300" b="0" dirty="0" err="1">
                <a:solidFill>
                  <a:srgbClr val="001080"/>
                </a:solidFill>
                <a:effectLst/>
                <a:latin typeface="Consolas" panose="020B0609020204030204" pitchFamily="49" charset="0"/>
              </a:rPr>
              <a:t>env</a:t>
            </a:r>
            <a:r>
              <a:rPr lang="es-419" sz="1300" b="0" dirty="0" err="1">
                <a:solidFill>
                  <a:srgbClr val="000000"/>
                </a:solidFill>
                <a:effectLst/>
                <a:latin typeface="Consolas" panose="020B0609020204030204" pitchFamily="49" charset="0"/>
              </a:rPr>
              <a:t>.</a:t>
            </a:r>
            <a:r>
              <a:rPr lang="es-419" sz="1300" b="0" dirty="0" err="1">
                <a:solidFill>
                  <a:srgbClr val="0070C1"/>
                </a:solidFill>
                <a:effectLst/>
                <a:latin typeface="Consolas" panose="020B0609020204030204" pitchFamily="49" charset="0"/>
              </a:rPr>
              <a:t>PORT</a:t>
            </a:r>
            <a:r>
              <a:rPr lang="es-419" sz="1300" b="0" dirty="0">
                <a:solidFill>
                  <a:srgbClr val="000000"/>
                </a:solidFill>
                <a:effectLst/>
                <a:latin typeface="Consolas" panose="020B0609020204030204" pitchFamily="49" charset="0"/>
              </a:rPr>
              <a:t> | </a:t>
            </a:r>
            <a:r>
              <a:rPr lang="es-419" sz="1300" b="0" dirty="0">
                <a:solidFill>
                  <a:srgbClr val="098658"/>
                </a:solidFill>
                <a:effectLst/>
                <a:latin typeface="Consolas" panose="020B0609020204030204" pitchFamily="49" charset="0"/>
              </a:rPr>
              <a:t>3000</a:t>
            </a:r>
            <a:endParaRPr lang="es-419" sz="1300" b="0" dirty="0">
              <a:solidFill>
                <a:srgbClr val="000000"/>
              </a:solidFill>
              <a:effectLst/>
              <a:latin typeface="Consolas" panose="020B0609020204030204" pitchFamily="49" charset="0"/>
            </a:endParaRPr>
          </a:p>
          <a:p>
            <a:br>
              <a:rPr lang="es-419" sz="1300" b="0" dirty="0">
                <a:solidFill>
                  <a:srgbClr val="000000"/>
                </a:solidFill>
                <a:effectLst/>
                <a:latin typeface="Consolas" panose="020B0609020204030204" pitchFamily="49" charset="0"/>
              </a:rPr>
            </a:br>
            <a:r>
              <a:rPr lang="es-419" sz="1300" b="0" dirty="0" err="1">
                <a:solidFill>
                  <a:srgbClr val="0000FF"/>
                </a:solidFill>
                <a:effectLst/>
                <a:latin typeface="Consolas" panose="020B0609020204030204" pitchFamily="49" charset="0"/>
              </a:rPr>
              <a:t>const</a:t>
            </a:r>
            <a:r>
              <a:rPr lang="es-419" sz="1300" b="0" dirty="0">
                <a:solidFill>
                  <a:srgbClr val="000000"/>
                </a:solidFill>
                <a:effectLst/>
                <a:latin typeface="Consolas" panose="020B0609020204030204" pitchFamily="49" charset="0"/>
              </a:rPr>
              <a:t> </a:t>
            </a:r>
            <a:r>
              <a:rPr lang="es-419" sz="1300" b="0" dirty="0">
                <a:solidFill>
                  <a:srgbClr val="0070C1"/>
                </a:solidFill>
                <a:effectLst/>
                <a:latin typeface="Consolas" panose="020B0609020204030204" pitchFamily="49" charset="0"/>
              </a:rPr>
              <a:t>server</a:t>
            </a:r>
            <a:r>
              <a:rPr lang="es-419" sz="1300" b="0" dirty="0">
                <a:solidFill>
                  <a:srgbClr val="000000"/>
                </a:solidFill>
                <a:effectLst/>
                <a:latin typeface="Consolas" panose="020B0609020204030204" pitchFamily="49" charset="0"/>
              </a:rPr>
              <a:t> = </a:t>
            </a:r>
            <a:r>
              <a:rPr lang="es-419" sz="1300" b="0" dirty="0" err="1">
                <a:solidFill>
                  <a:srgbClr val="267F99"/>
                </a:solidFill>
                <a:effectLst/>
                <a:latin typeface="Consolas" panose="020B0609020204030204" pitchFamily="49" charset="0"/>
              </a:rPr>
              <a:t>http</a:t>
            </a:r>
            <a:r>
              <a:rPr lang="es-419" sz="1300" b="0" dirty="0" err="1">
                <a:solidFill>
                  <a:srgbClr val="000000"/>
                </a:solidFill>
                <a:effectLst/>
                <a:latin typeface="Consolas" panose="020B0609020204030204" pitchFamily="49" charset="0"/>
              </a:rPr>
              <a:t>.</a:t>
            </a:r>
            <a:r>
              <a:rPr lang="es-419" sz="1300" b="0" dirty="0" err="1">
                <a:solidFill>
                  <a:srgbClr val="795E26"/>
                </a:solidFill>
                <a:effectLst/>
                <a:latin typeface="Consolas" panose="020B0609020204030204" pitchFamily="49" charset="0"/>
              </a:rPr>
              <a:t>createServer</a:t>
            </a:r>
            <a:r>
              <a:rPr lang="es-419" sz="1300" b="0" dirty="0">
                <a:solidFill>
                  <a:srgbClr val="000000"/>
                </a:solidFill>
                <a:effectLst/>
                <a:latin typeface="Consolas" panose="020B0609020204030204" pitchFamily="49" charset="0"/>
              </a:rPr>
              <a:t>((</a:t>
            </a:r>
            <a:r>
              <a:rPr lang="es-419" sz="1300" b="0" dirty="0" err="1">
                <a:solidFill>
                  <a:srgbClr val="001080"/>
                </a:solidFill>
                <a:effectLst/>
                <a:latin typeface="Consolas" panose="020B0609020204030204" pitchFamily="49" charset="0"/>
              </a:rPr>
              <a:t>req</a:t>
            </a:r>
            <a:r>
              <a:rPr lang="es-419" sz="1300" b="0" dirty="0">
                <a:solidFill>
                  <a:srgbClr val="000000"/>
                </a:solidFill>
                <a:effectLst/>
                <a:latin typeface="Consolas" panose="020B0609020204030204" pitchFamily="49" charset="0"/>
              </a:rPr>
              <a:t>, </a:t>
            </a:r>
            <a:r>
              <a:rPr lang="es-419" sz="1300" b="0" dirty="0">
                <a:solidFill>
                  <a:srgbClr val="001080"/>
                </a:solidFill>
                <a:effectLst/>
                <a:latin typeface="Consolas" panose="020B0609020204030204" pitchFamily="49" charset="0"/>
              </a:rPr>
              <a:t>res</a:t>
            </a:r>
            <a:r>
              <a:rPr lang="es-419" sz="1300" b="0" dirty="0">
                <a:solidFill>
                  <a:srgbClr val="000000"/>
                </a:solidFill>
                <a:effectLst/>
                <a:latin typeface="Consolas" panose="020B0609020204030204" pitchFamily="49" charset="0"/>
              </a:rPr>
              <a:t>)</a:t>
            </a:r>
            <a:r>
              <a:rPr lang="es-419" sz="1300" b="0" dirty="0">
                <a:solidFill>
                  <a:srgbClr val="0000FF"/>
                </a:solidFill>
                <a:effectLst/>
                <a:latin typeface="Consolas" panose="020B0609020204030204" pitchFamily="49" charset="0"/>
              </a:rPr>
              <a:t>=&gt;</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a:solidFill>
                  <a:srgbClr val="001080"/>
                </a:solidFill>
                <a:effectLst/>
                <a:latin typeface="Consolas" panose="020B0609020204030204" pitchFamily="49" charset="0"/>
              </a:rPr>
              <a:t>console</a:t>
            </a:r>
            <a:r>
              <a:rPr lang="es-419" sz="1300" b="0" dirty="0">
                <a:solidFill>
                  <a:srgbClr val="000000"/>
                </a:solidFill>
                <a:effectLst/>
                <a:latin typeface="Consolas" panose="020B0609020204030204" pitchFamily="49" charset="0"/>
              </a:rPr>
              <a:t>.</a:t>
            </a:r>
            <a:r>
              <a:rPr lang="es-419" sz="1300" b="0" dirty="0">
                <a:solidFill>
                  <a:srgbClr val="795E26"/>
                </a:solidFill>
                <a:effectLst/>
                <a:latin typeface="Consolas" panose="020B0609020204030204" pitchFamily="49" charset="0"/>
              </a:rPr>
              <a:t>log</a:t>
            </a:r>
            <a:r>
              <a:rPr lang="es-419" sz="1300" b="0" dirty="0">
                <a:solidFill>
                  <a:srgbClr val="000000"/>
                </a:solidFill>
                <a:effectLst/>
                <a:latin typeface="Consolas" panose="020B0609020204030204" pitchFamily="49" charset="0"/>
              </a:rPr>
              <a:t>(</a:t>
            </a:r>
            <a:r>
              <a:rPr lang="es-419" sz="1300" b="0" dirty="0">
                <a:solidFill>
                  <a:srgbClr val="001080"/>
                </a:solidFill>
                <a:effectLst/>
                <a:latin typeface="Consolas" panose="020B0609020204030204" pitchFamily="49" charset="0"/>
              </a:rPr>
              <a:t>req</a:t>
            </a:r>
            <a:r>
              <a:rPr lang="es-419" sz="1300" b="0" dirty="0">
                <a:solidFill>
                  <a:srgbClr val="000000"/>
                </a:solidFill>
                <a:effectLst/>
                <a:latin typeface="Consolas" panose="020B0609020204030204" pitchFamily="49" charset="0"/>
              </a:rPr>
              <a:t>.</a:t>
            </a:r>
            <a:r>
              <a:rPr lang="es-419" sz="1300" b="0" dirty="0">
                <a:solidFill>
                  <a:srgbClr val="001080"/>
                </a:solidFill>
                <a:effectLst/>
                <a:latin typeface="Consolas" panose="020B0609020204030204" pitchFamily="49" charset="0"/>
              </a:rPr>
              <a:t>url</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a:solidFill>
                  <a:srgbClr val="AF00DB"/>
                </a:solidFill>
                <a:effectLst/>
                <a:latin typeface="Consolas" panose="020B0609020204030204" pitchFamily="49" charset="0"/>
              </a:rPr>
              <a:t>switch</a:t>
            </a:r>
            <a:r>
              <a:rPr lang="es-419" sz="1300" b="0" dirty="0">
                <a:solidFill>
                  <a:srgbClr val="000000"/>
                </a:solidFill>
                <a:effectLst/>
                <a:latin typeface="Consolas" panose="020B0609020204030204" pitchFamily="49" charset="0"/>
              </a:rPr>
              <a:t> (</a:t>
            </a:r>
            <a:r>
              <a:rPr lang="es-419" sz="1300" b="0" dirty="0">
                <a:solidFill>
                  <a:srgbClr val="001080"/>
                </a:solidFill>
                <a:effectLst/>
                <a:latin typeface="Consolas" panose="020B0609020204030204" pitchFamily="49" charset="0"/>
              </a:rPr>
              <a:t>req</a:t>
            </a:r>
            <a:r>
              <a:rPr lang="es-419" sz="1300" b="0" dirty="0">
                <a:solidFill>
                  <a:srgbClr val="000000"/>
                </a:solidFill>
                <a:effectLst/>
                <a:latin typeface="Consolas" panose="020B0609020204030204" pitchFamily="49" charset="0"/>
              </a:rPr>
              <a:t>.</a:t>
            </a:r>
            <a:r>
              <a:rPr lang="es-419" sz="1300" b="0" dirty="0">
                <a:solidFill>
                  <a:srgbClr val="001080"/>
                </a:solidFill>
                <a:effectLst/>
                <a:latin typeface="Consolas" panose="020B0609020204030204" pitchFamily="49" charset="0"/>
              </a:rPr>
              <a:t>url</a:t>
            </a:r>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r>
              <a:rPr lang="es-419" sz="1300" b="0" dirty="0">
                <a:solidFill>
                  <a:srgbClr val="AF00DB"/>
                </a:solidFill>
                <a:effectLst/>
                <a:latin typeface="Consolas" panose="020B0609020204030204" pitchFamily="49" charset="0"/>
              </a:rPr>
              <a:t>case</a:t>
            </a:r>
            <a:r>
              <a:rPr lang="es-419" sz="1300" b="0" dirty="0">
                <a:solidFill>
                  <a:srgbClr val="000000"/>
                </a:solidFill>
                <a:effectLst/>
                <a:latin typeface="Consolas" panose="020B0609020204030204" pitchFamily="49" charset="0"/>
              </a:rPr>
              <a:t> </a:t>
            </a:r>
            <a:r>
              <a:rPr lang="es-419" sz="1300" b="0" dirty="0">
                <a:solidFill>
                  <a:srgbClr val="A31515"/>
                </a:solidFill>
                <a:effectLst/>
                <a:latin typeface="Consolas" panose="020B0609020204030204" pitchFamily="49" charset="0"/>
              </a:rPr>
              <a:t>'/'</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a:solidFill>
                  <a:srgbClr val="795E26"/>
                </a:solidFill>
                <a:effectLst/>
                <a:latin typeface="Consolas" panose="020B0609020204030204" pitchFamily="49" charset="0"/>
              </a:rPr>
              <a:t>render</a:t>
            </a:r>
            <a:r>
              <a:rPr lang="es-419" sz="1300" b="0" dirty="0">
                <a:solidFill>
                  <a:srgbClr val="000000"/>
                </a:solidFill>
                <a:effectLst/>
                <a:latin typeface="Consolas" panose="020B0609020204030204" pitchFamily="49" charset="0"/>
              </a:rPr>
              <a:t>(</a:t>
            </a:r>
            <a:r>
              <a:rPr lang="es-419" sz="1300" b="0" dirty="0">
                <a:solidFill>
                  <a:srgbClr val="001080"/>
                </a:solidFill>
                <a:effectLst/>
                <a:latin typeface="Consolas" panose="020B0609020204030204" pitchFamily="49" charset="0"/>
              </a:rPr>
              <a:t>res</a:t>
            </a:r>
            <a:r>
              <a:rPr lang="es-419" sz="1300" b="0" dirty="0">
                <a:solidFill>
                  <a:srgbClr val="000000"/>
                </a:solidFill>
                <a:effectLst/>
                <a:latin typeface="Consolas" panose="020B0609020204030204" pitchFamily="49" charset="0"/>
              </a:rPr>
              <a:t>, </a:t>
            </a:r>
            <a:r>
              <a:rPr lang="es-419" sz="1300" b="0" dirty="0">
                <a:solidFill>
                  <a:srgbClr val="A31515"/>
                </a:solidFill>
                <a:effectLst/>
                <a:latin typeface="Consolas" panose="020B0609020204030204" pitchFamily="49" charset="0"/>
              </a:rPr>
              <a:t>'index.html'</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a:solidFill>
                  <a:srgbClr val="AF00DB"/>
                </a:solidFill>
                <a:effectLst/>
                <a:latin typeface="Consolas" panose="020B0609020204030204" pitchFamily="49" charset="0"/>
              </a:rPr>
              <a:t>break</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a:solidFill>
                  <a:srgbClr val="AF00DB"/>
                </a:solidFill>
                <a:effectLst/>
                <a:latin typeface="Consolas" panose="020B0609020204030204" pitchFamily="49" charset="0"/>
              </a:rPr>
              <a:t>case</a:t>
            </a:r>
            <a:r>
              <a:rPr lang="es-419" sz="1300" b="0" dirty="0">
                <a:solidFill>
                  <a:srgbClr val="000000"/>
                </a:solidFill>
                <a:effectLst/>
                <a:latin typeface="Consolas" panose="020B0609020204030204" pitchFamily="49" charset="0"/>
              </a:rPr>
              <a:t> </a:t>
            </a:r>
            <a:r>
              <a:rPr lang="es-419" sz="1300" b="0" dirty="0">
                <a:solidFill>
                  <a:srgbClr val="A31515"/>
                </a:solidFill>
                <a:effectLst/>
                <a:latin typeface="Consolas" panose="020B0609020204030204" pitchFamily="49" charset="0"/>
              </a:rPr>
              <a:t>'/</a:t>
            </a:r>
            <a:r>
              <a:rPr lang="es-419" sz="1300" b="0" dirty="0" err="1">
                <a:solidFill>
                  <a:srgbClr val="A31515"/>
                </a:solidFill>
                <a:effectLst/>
                <a:latin typeface="Consolas" panose="020B0609020204030204" pitchFamily="49" charset="0"/>
              </a:rPr>
              <a:t>about</a:t>
            </a:r>
            <a:r>
              <a:rPr lang="es-419" sz="1300" b="0" dirty="0">
                <a:solidFill>
                  <a:srgbClr val="A31515"/>
                </a:solidFill>
                <a:effectLst/>
                <a:latin typeface="Consolas" panose="020B0609020204030204" pitchFamily="49" charset="0"/>
              </a:rPr>
              <a:t>'</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a:solidFill>
                  <a:srgbClr val="795E26"/>
                </a:solidFill>
                <a:effectLst/>
                <a:latin typeface="Consolas" panose="020B0609020204030204" pitchFamily="49" charset="0"/>
              </a:rPr>
              <a:t>render</a:t>
            </a:r>
            <a:r>
              <a:rPr lang="es-419" sz="1300" b="0" dirty="0">
                <a:solidFill>
                  <a:srgbClr val="000000"/>
                </a:solidFill>
                <a:effectLst/>
                <a:latin typeface="Consolas" panose="020B0609020204030204" pitchFamily="49" charset="0"/>
              </a:rPr>
              <a:t>(</a:t>
            </a:r>
            <a:r>
              <a:rPr lang="es-419" sz="1300" b="0" dirty="0">
                <a:solidFill>
                  <a:srgbClr val="001080"/>
                </a:solidFill>
                <a:effectLst/>
                <a:latin typeface="Consolas" panose="020B0609020204030204" pitchFamily="49" charset="0"/>
              </a:rPr>
              <a:t>res</a:t>
            </a:r>
            <a:r>
              <a:rPr lang="es-419" sz="1300" b="0" dirty="0">
                <a:solidFill>
                  <a:srgbClr val="000000"/>
                </a:solidFill>
                <a:effectLst/>
                <a:latin typeface="Consolas" panose="020B0609020204030204" pitchFamily="49" charset="0"/>
              </a:rPr>
              <a:t>, </a:t>
            </a:r>
            <a:r>
              <a:rPr lang="es-419" sz="1300" b="0" dirty="0">
                <a:solidFill>
                  <a:srgbClr val="A31515"/>
                </a:solidFill>
                <a:effectLst/>
                <a:latin typeface="Consolas" panose="020B0609020204030204" pitchFamily="49" charset="0"/>
              </a:rPr>
              <a:t>'about.html'</a:t>
            </a:r>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r>
              <a:rPr lang="es-419" sz="1300" b="0" dirty="0">
                <a:solidFill>
                  <a:srgbClr val="AF00DB"/>
                </a:solidFill>
                <a:effectLst/>
                <a:latin typeface="Consolas" panose="020B0609020204030204" pitchFamily="49" charset="0"/>
              </a:rPr>
              <a:t>break</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a:solidFill>
                  <a:srgbClr val="AF00DB"/>
                </a:solidFill>
                <a:effectLst/>
                <a:latin typeface="Consolas" panose="020B0609020204030204" pitchFamily="49" charset="0"/>
              </a:rPr>
              <a:t>case</a:t>
            </a:r>
            <a:r>
              <a:rPr lang="es-419" sz="1300" b="0" dirty="0">
                <a:solidFill>
                  <a:srgbClr val="000000"/>
                </a:solidFill>
                <a:effectLst/>
                <a:latin typeface="Consolas" panose="020B0609020204030204" pitchFamily="49" charset="0"/>
              </a:rPr>
              <a:t> </a:t>
            </a:r>
            <a:r>
              <a:rPr lang="es-419" sz="1300" b="0" dirty="0">
                <a:solidFill>
                  <a:srgbClr val="A31515"/>
                </a:solidFill>
                <a:effectLst/>
                <a:latin typeface="Consolas" panose="020B0609020204030204" pitchFamily="49" charset="0"/>
              </a:rPr>
              <a:t>'/</a:t>
            </a:r>
            <a:r>
              <a:rPr lang="es-419" sz="1300" b="0" dirty="0" err="1">
                <a:solidFill>
                  <a:srgbClr val="A31515"/>
                </a:solidFill>
                <a:effectLst/>
                <a:latin typeface="Consolas" panose="020B0609020204030204" pitchFamily="49" charset="0"/>
              </a:rPr>
              <a:t>contact</a:t>
            </a:r>
            <a:r>
              <a:rPr lang="es-419" sz="1300" b="0" dirty="0">
                <a:solidFill>
                  <a:srgbClr val="A31515"/>
                </a:solidFill>
                <a:effectLst/>
                <a:latin typeface="Consolas" panose="020B0609020204030204" pitchFamily="49" charset="0"/>
              </a:rPr>
              <a:t>'</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a:solidFill>
                  <a:srgbClr val="795E26"/>
                </a:solidFill>
                <a:effectLst/>
                <a:latin typeface="Consolas" panose="020B0609020204030204" pitchFamily="49" charset="0"/>
              </a:rPr>
              <a:t>render</a:t>
            </a:r>
            <a:r>
              <a:rPr lang="es-419" sz="1300" b="0" dirty="0">
                <a:solidFill>
                  <a:srgbClr val="000000"/>
                </a:solidFill>
                <a:effectLst/>
                <a:latin typeface="Consolas" panose="020B0609020204030204" pitchFamily="49" charset="0"/>
              </a:rPr>
              <a:t>(</a:t>
            </a:r>
            <a:r>
              <a:rPr lang="es-419" sz="1300" b="0" dirty="0">
                <a:solidFill>
                  <a:srgbClr val="001080"/>
                </a:solidFill>
                <a:effectLst/>
                <a:latin typeface="Consolas" panose="020B0609020204030204" pitchFamily="49" charset="0"/>
              </a:rPr>
              <a:t>res</a:t>
            </a:r>
            <a:r>
              <a:rPr lang="es-419" sz="1300" b="0" dirty="0">
                <a:solidFill>
                  <a:srgbClr val="000000"/>
                </a:solidFill>
                <a:effectLst/>
                <a:latin typeface="Consolas" panose="020B0609020204030204" pitchFamily="49" charset="0"/>
              </a:rPr>
              <a:t>,</a:t>
            </a:r>
            <a:r>
              <a:rPr lang="es-419" sz="1300" b="0" dirty="0">
                <a:solidFill>
                  <a:srgbClr val="A31515"/>
                </a:solidFill>
                <a:effectLst/>
                <a:latin typeface="Consolas" panose="020B0609020204030204" pitchFamily="49" charset="0"/>
              </a:rPr>
              <a:t>'contact.html'</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a:solidFill>
                  <a:srgbClr val="AF00DB"/>
                </a:solidFill>
                <a:effectLst/>
                <a:latin typeface="Consolas" panose="020B0609020204030204" pitchFamily="49" charset="0"/>
              </a:rPr>
              <a:t>break</a:t>
            </a:r>
            <a:r>
              <a:rPr lang="es-419" sz="1300" b="0" dirty="0">
                <a:solidFill>
                  <a:srgbClr val="000000"/>
                </a:solidFill>
                <a:effectLst/>
                <a:latin typeface="Consolas" panose="020B0609020204030204" pitchFamily="49" charset="0"/>
              </a:rPr>
              <a:t>;</a:t>
            </a:r>
          </a:p>
          <a:p>
            <a:r>
              <a:rPr lang="es-419" sz="1300" b="0" dirty="0">
                <a:solidFill>
                  <a:srgbClr val="000000"/>
                </a:solidFill>
                <a:effectLst/>
                <a:highlight>
                  <a:srgbClr val="FFFFF3"/>
                </a:highlight>
                <a:latin typeface="Consolas" panose="020B0609020204030204" pitchFamily="49" charset="0"/>
              </a:rPr>
              <a:t>        </a:t>
            </a:r>
            <a:r>
              <a:rPr lang="es-419" sz="1300" b="0" dirty="0">
                <a:solidFill>
                  <a:srgbClr val="AF00DB"/>
                </a:solidFill>
                <a:effectLst/>
                <a:highlight>
                  <a:srgbClr val="FFFFF3"/>
                </a:highlight>
                <a:latin typeface="Consolas" panose="020B0609020204030204" pitchFamily="49" charset="0"/>
              </a:rPr>
              <a:t>default</a:t>
            </a:r>
            <a:r>
              <a:rPr lang="es-419" sz="1300" b="0" dirty="0">
                <a:solidFill>
                  <a:srgbClr val="000000"/>
                </a:solidFill>
                <a:effectLst/>
                <a:highlight>
                  <a:srgbClr val="FFFFF3"/>
                </a:highlight>
                <a:latin typeface="Consolas" panose="020B0609020204030204" pitchFamily="49" charset="0"/>
              </a:rPr>
              <a:t>:</a:t>
            </a:r>
          </a:p>
          <a:p>
            <a:r>
              <a:rPr lang="es-419" sz="1300" b="0" dirty="0">
                <a:solidFill>
                  <a:srgbClr val="000000"/>
                </a:solidFill>
                <a:effectLst/>
                <a:highlight>
                  <a:srgbClr val="FFFFF3"/>
                </a:highlight>
                <a:latin typeface="Consolas" panose="020B0609020204030204" pitchFamily="49" charset="0"/>
              </a:rPr>
              <a:t>          </a:t>
            </a:r>
            <a:r>
              <a:rPr lang="es-419" sz="1300" b="0" dirty="0" err="1">
                <a:solidFill>
                  <a:srgbClr val="001080"/>
                </a:solidFill>
                <a:effectLst/>
                <a:highlight>
                  <a:srgbClr val="FFFFF3"/>
                </a:highlight>
                <a:latin typeface="Consolas" panose="020B0609020204030204" pitchFamily="49" charset="0"/>
              </a:rPr>
              <a:t>res</a:t>
            </a:r>
            <a:r>
              <a:rPr lang="es-419" sz="1300" b="0" dirty="0" err="1">
                <a:solidFill>
                  <a:srgbClr val="000000"/>
                </a:solidFill>
                <a:effectLst/>
                <a:highlight>
                  <a:srgbClr val="FFFFF3"/>
                </a:highlight>
                <a:latin typeface="Consolas" panose="020B0609020204030204" pitchFamily="49" charset="0"/>
              </a:rPr>
              <a:t>.</a:t>
            </a:r>
            <a:r>
              <a:rPr lang="es-419" sz="1300" b="0" dirty="0" err="1">
                <a:solidFill>
                  <a:srgbClr val="795E26"/>
                </a:solidFill>
                <a:effectLst/>
                <a:highlight>
                  <a:srgbClr val="FFFFF3"/>
                </a:highlight>
                <a:latin typeface="Consolas" panose="020B0609020204030204" pitchFamily="49" charset="0"/>
              </a:rPr>
              <a:t>writeHead</a:t>
            </a:r>
            <a:r>
              <a:rPr lang="es-419" sz="1300" b="0" dirty="0">
                <a:solidFill>
                  <a:srgbClr val="000000"/>
                </a:solidFill>
                <a:effectLst/>
                <a:highlight>
                  <a:srgbClr val="FFFFF3"/>
                </a:highlight>
                <a:latin typeface="Consolas" panose="020B0609020204030204" pitchFamily="49" charset="0"/>
              </a:rPr>
              <a:t>(</a:t>
            </a:r>
            <a:r>
              <a:rPr lang="es-419" sz="1300" b="0" dirty="0">
                <a:solidFill>
                  <a:srgbClr val="098658"/>
                </a:solidFill>
                <a:effectLst/>
                <a:highlight>
                  <a:srgbClr val="FFFFF3"/>
                </a:highlight>
                <a:latin typeface="Consolas" panose="020B0609020204030204" pitchFamily="49" charset="0"/>
              </a:rPr>
              <a:t>404</a:t>
            </a:r>
            <a:r>
              <a:rPr lang="es-419" sz="1300" b="0" dirty="0">
                <a:solidFill>
                  <a:srgbClr val="000000"/>
                </a:solidFill>
                <a:effectLst/>
                <a:highlight>
                  <a:srgbClr val="FFFFF3"/>
                </a:highlight>
                <a:latin typeface="Consolas" panose="020B0609020204030204" pitchFamily="49" charset="0"/>
              </a:rPr>
              <a:t>, {</a:t>
            </a:r>
            <a:r>
              <a:rPr lang="es-419" sz="1300" b="0" dirty="0">
                <a:solidFill>
                  <a:srgbClr val="A31515"/>
                </a:solidFill>
                <a:effectLst/>
                <a:highlight>
                  <a:srgbClr val="FFFFF3"/>
                </a:highlight>
                <a:latin typeface="Consolas" panose="020B0609020204030204" pitchFamily="49" charset="0"/>
              </a:rPr>
              <a:t>'Content-</a:t>
            </a:r>
            <a:r>
              <a:rPr lang="es-419" sz="1300" b="0" dirty="0" err="1">
                <a:solidFill>
                  <a:srgbClr val="A31515"/>
                </a:solidFill>
                <a:effectLst/>
                <a:highlight>
                  <a:srgbClr val="FFFFF3"/>
                </a:highlight>
                <a:latin typeface="Consolas" panose="020B0609020204030204" pitchFamily="49" charset="0"/>
              </a:rPr>
              <a:t>type</a:t>
            </a:r>
            <a:r>
              <a:rPr lang="es-419" sz="1300" b="0" dirty="0">
                <a:solidFill>
                  <a:srgbClr val="A31515"/>
                </a:solidFill>
                <a:effectLst/>
                <a:highlight>
                  <a:srgbClr val="FFFFF3"/>
                </a:highlight>
                <a:latin typeface="Consolas" panose="020B0609020204030204" pitchFamily="49" charset="0"/>
              </a:rPr>
              <a:t>'</a:t>
            </a:r>
            <a:r>
              <a:rPr lang="es-419" sz="1300" b="0" dirty="0">
                <a:solidFill>
                  <a:srgbClr val="001080"/>
                </a:solidFill>
                <a:effectLst/>
                <a:highlight>
                  <a:srgbClr val="FFFFF3"/>
                </a:highlight>
                <a:latin typeface="Consolas" panose="020B0609020204030204" pitchFamily="49" charset="0"/>
              </a:rPr>
              <a:t> :</a:t>
            </a:r>
            <a:r>
              <a:rPr lang="es-419" sz="1300" b="0" dirty="0">
                <a:solidFill>
                  <a:srgbClr val="000000"/>
                </a:solidFill>
                <a:effectLst/>
                <a:highlight>
                  <a:srgbClr val="FFFFF3"/>
                </a:highlight>
                <a:latin typeface="Consolas" panose="020B0609020204030204" pitchFamily="49" charset="0"/>
              </a:rPr>
              <a:t> </a:t>
            </a:r>
            <a:r>
              <a:rPr lang="es-419" sz="1300" b="0" dirty="0">
                <a:solidFill>
                  <a:srgbClr val="A31515"/>
                </a:solidFill>
                <a:effectLst/>
                <a:highlight>
                  <a:srgbClr val="FFFFF3"/>
                </a:highlight>
                <a:latin typeface="Consolas" panose="020B0609020204030204" pitchFamily="49" charset="0"/>
              </a:rPr>
              <a:t>'</a:t>
            </a:r>
            <a:r>
              <a:rPr lang="es-419" sz="1300" b="0" dirty="0" err="1">
                <a:solidFill>
                  <a:srgbClr val="A31515"/>
                </a:solidFill>
                <a:effectLst/>
                <a:highlight>
                  <a:srgbClr val="FFFFF3"/>
                </a:highlight>
                <a:latin typeface="Consolas" panose="020B0609020204030204" pitchFamily="49" charset="0"/>
              </a:rPr>
              <a:t>text</a:t>
            </a:r>
            <a:r>
              <a:rPr lang="es-419" sz="1300" b="0" dirty="0">
                <a:solidFill>
                  <a:srgbClr val="A31515"/>
                </a:solidFill>
                <a:effectLst/>
                <a:highlight>
                  <a:srgbClr val="FFFFF3"/>
                </a:highlight>
                <a:latin typeface="Consolas" panose="020B0609020204030204" pitchFamily="49" charset="0"/>
              </a:rPr>
              <a:t>/</a:t>
            </a:r>
            <a:r>
              <a:rPr lang="es-419" sz="1300" b="0" dirty="0" err="1">
                <a:solidFill>
                  <a:srgbClr val="A31515"/>
                </a:solidFill>
                <a:effectLst/>
                <a:highlight>
                  <a:srgbClr val="FFFFF3"/>
                </a:highlight>
                <a:latin typeface="Consolas" panose="020B0609020204030204" pitchFamily="49" charset="0"/>
              </a:rPr>
              <a:t>html</a:t>
            </a:r>
            <a:r>
              <a:rPr lang="es-419" sz="1300" b="0" dirty="0">
                <a:solidFill>
                  <a:srgbClr val="A31515"/>
                </a:solidFill>
                <a:effectLst/>
                <a:highlight>
                  <a:srgbClr val="FFFFF3"/>
                </a:highlight>
                <a:latin typeface="Consolas" panose="020B0609020204030204" pitchFamily="49" charset="0"/>
              </a:rPr>
              <a:t>'</a:t>
            </a:r>
            <a:r>
              <a:rPr lang="es-419" sz="1300" b="0" dirty="0">
                <a:solidFill>
                  <a:srgbClr val="000000"/>
                </a:solidFill>
                <a:effectLst/>
                <a:highlight>
                  <a:srgbClr val="FFFFF3"/>
                </a:highlight>
                <a:latin typeface="Consolas" panose="020B0609020204030204" pitchFamily="49" charset="0"/>
              </a:rPr>
              <a:t>})</a:t>
            </a:r>
          </a:p>
          <a:p>
            <a:r>
              <a:rPr lang="es-419" sz="1300" b="0" dirty="0">
                <a:solidFill>
                  <a:srgbClr val="000000"/>
                </a:solidFill>
                <a:effectLst/>
                <a:highlight>
                  <a:srgbClr val="FFFFF3"/>
                </a:highlight>
                <a:latin typeface="Consolas" panose="020B0609020204030204" pitchFamily="49" charset="0"/>
              </a:rPr>
              <a:t>          </a:t>
            </a:r>
            <a:r>
              <a:rPr lang="es-419" sz="1300" b="0" dirty="0" err="1">
                <a:solidFill>
                  <a:srgbClr val="001080"/>
                </a:solidFill>
                <a:effectLst/>
                <a:highlight>
                  <a:srgbClr val="FFFFF3"/>
                </a:highlight>
                <a:latin typeface="Consolas" panose="020B0609020204030204" pitchFamily="49" charset="0"/>
              </a:rPr>
              <a:t>res</a:t>
            </a:r>
            <a:r>
              <a:rPr lang="es-419" sz="1300" b="0" dirty="0" err="1">
                <a:solidFill>
                  <a:srgbClr val="000000"/>
                </a:solidFill>
                <a:effectLst/>
                <a:highlight>
                  <a:srgbClr val="FFFFF3"/>
                </a:highlight>
                <a:latin typeface="Consolas" panose="020B0609020204030204" pitchFamily="49" charset="0"/>
              </a:rPr>
              <a:t>.</a:t>
            </a:r>
            <a:r>
              <a:rPr lang="es-419" sz="1300" b="0" dirty="0" err="1">
                <a:solidFill>
                  <a:srgbClr val="795E26"/>
                </a:solidFill>
                <a:effectLst/>
                <a:highlight>
                  <a:srgbClr val="FFFFF3"/>
                </a:highlight>
                <a:latin typeface="Consolas" panose="020B0609020204030204" pitchFamily="49" charset="0"/>
              </a:rPr>
              <a:t>end</a:t>
            </a:r>
            <a:r>
              <a:rPr lang="es-419" sz="1300" b="0" dirty="0">
                <a:solidFill>
                  <a:srgbClr val="000000"/>
                </a:solidFill>
                <a:effectLst/>
                <a:highlight>
                  <a:srgbClr val="FFFFF3"/>
                </a:highlight>
                <a:latin typeface="Consolas" panose="020B0609020204030204" pitchFamily="49" charset="0"/>
              </a:rPr>
              <a:t>(</a:t>
            </a:r>
            <a:r>
              <a:rPr lang="es-419" sz="1300" b="0" dirty="0">
                <a:solidFill>
                  <a:srgbClr val="A31515"/>
                </a:solidFill>
                <a:effectLst/>
                <a:highlight>
                  <a:srgbClr val="FFFFF3"/>
                </a:highlight>
                <a:latin typeface="Consolas" panose="020B0609020204030204" pitchFamily="49" charset="0"/>
              </a:rPr>
              <a:t>'&lt;h1&gt; 404 File </a:t>
            </a:r>
            <a:r>
              <a:rPr lang="es-419" sz="1300" b="0" dirty="0" err="1">
                <a:solidFill>
                  <a:srgbClr val="A31515"/>
                </a:solidFill>
                <a:effectLst/>
                <a:highlight>
                  <a:srgbClr val="FFFFF3"/>
                </a:highlight>
                <a:latin typeface="Consolas" panose="020B0609020204030204" pitchFamily="49" charset="0"/>
              </a:rPr>
              <a:t>not</a:t>
            </a:r>
            <a:r>
              <a:rPr lang="es-419" sz="1300" b="0" dirty="0">
                <a:solidFill>
                  <a:srgbClr val="A31515"/>
                </a:solidFill>
                <a:effectLst/>
                <a:highlight>
                  <a:srgbClr val="FFFFF3"/>
                </a:highlight>
                <a:latin typeface="Consolas" panose="020B0609020204030204" pitchFamily="49" charset="0"/>
              </a:rPr>
              <a:t> </a:t>
            </a:r>
            <a:r>
              <a:rPr lang="es-419" sz="1300" b="0" dirty="0" err="1">
                <a:solidFill>
                  <a:srgbClr val="A31515"/>
                </a:solidFill>
                <a:effectLst/>
                <a:highlight>
                  <a:srgbClr val="FFFFF3"/>
                </a:highlight>
                <a:latin typeface="Consolas" panose="020B0609020204030204" pitchFamily="49" charset="0"/>
              </a:rPr>
              <a:t>found</a:t>
            </a:r>
            <a:r>
              <a:rPr lang="es-419" sz="1300" b="0" dirty="0">
                <a:solidFill>
                  <a:srgbClr val="A31515"/>
                </a:solidFill>
                <a:effectLst/>
                <a:highlight>
                  <a:srgbClr val="FFFFF3"/>
                </a:highlight>
                <a:latin typeface="Consolas" panose="020B0609020204030204" pitchFamily="49" charset="0"/>
              </a:rPr>
              <a:t> .&lt;/&gt;'</a:t>
            </a:r>
            <a:r>
              <a:rPr lang="es-419" sz="1300" b="0" dirty="0">
                <a:solidFill>
                  <a:srgbClr val="000000"/>
                </a:solidFill>
                <a:effectLst/>
                <a:highlight>
                  <a:srgbClr val="FFFFF3"/>
                </a:highlight>
                <a:latin typeface="Consolas" panose="020B0609020204030204" pitchFamily="49" charset="0"/>
              </a:rPr>
              <a:t>)</a:t>
            </a:r>
          </a:p>
          <a:p>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a:t>
            </a:r>
            <a:r>
              <a:rPr lang="es-419" sz="1300" b="0" dirty="0">
                <a:solidFill>
                  <a:srgbClr val="795E26"/>
                </a:solidFill>
                <a:effectLst/>
                <a:latin typeface="Consolas" panose="020B0609020204030204" pitchFamily="49" charset="0"/>
              </a:rPr>
              <a:t>listen</a:t>
            </a:r>
            <a:r>
              <a:rPr lang="es-419" sz="1300" b="0" dirty="0">
                <a:solidFill>
                  <a:srgbClr val="000000"/>
                </a:solidFill>
                <a:effectLst/>
                <a:latin typeface="Consolas" panose="020B0609020204030204" pitchFamily="49" charset="0"/>
              </a:rPr>
              <a:t>(</a:t>
            </a:r>
            <a:r>
              <a:rPr lang="es-419" sz="1300" b="0" dirty="0" err="1">
                <a:solidFill>
                  <a:srgbClr val="0070C1"/>
                </a:solidFill>
                <a:effectLst/>
                <a:latin typeface="Consolas" panose="020B0609020204030204" pitchFamily="49" charset="0"/>
              </a:rPr>
              <a:t>port</a:t>
            </a:r>
            <a:r>
              <a:rPr lang="es-419" sz="1300" b="0" dirty="0">
                <a:solidFill>
                  <a:srgbClr val="000000"/>
                </a:solidFill>
                <a:effectLst/>
                <a:latin typeface="Consolas" panose="020B0609020204030204" pitchFamily="49" charset="0"/>
              </a:rPr>
              <a:t>, () </a:t>
            </a:r>
            <a:r>
              <a:rPr lang="es-419" sz="1300" b="0" dirty="0">
                <a:solidFill>
                  <a:srgbClr val="0000FF"/>
                </a:solidFill>
                <a:effectLst/>
                <a:latin typeface="Consolas" panose="020B0609020204030204" pitchFamily="49" charset="0"/>
              </a:rPr>
              <a:t>=&gt;</a:t>
            </a:r>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r>
              <a:rPr lang="es-419" sz="1300" b="0" dirty="0">
                <a:solidFill>
                  <a:srgbClr val="001080"/>
                </a:solidFill>
                <a:effectLst/>
                <a:latin typeface="Consolas" panose="020B0609020204030204" pitchFamily="49" charset="0"/>
              </a:rPr>
              <a:t>console</a:t>
            </a:r>
            <a:r>
              <a:rPr lang="es-419" sz="1300" b="0" dirty="0">
                <a:solidFill>
                  <a:srgbClr val="000000"/>
                </a:solidFill>
                <a:effectLst/>
                <a:latin typeface="Consolas" panose="020B0609020204030204" pitchFamily="49" charset="0"/>
              </a:rPr>
              <a:t>.</a:t>
            </a:r>
            <a:r>
              <a:rPr lang="es-419" sz="1300" b="0" dirty="0">
                <a:solidFill>
                  <a:srgbClr val="795E26"/>
                </a:solidFill>
                <a:effectLst/>
                <a:latin typeface="Consolas" panose="020B0609020204030204" pitchFamily="49" charset="0"/>
              </a:rPr>
              <a:t>log</a:t>
            </a:r>
            <a:r>
              <a:rPr lang="es-419" sz="1300" b="0" dirty="0">
                <a:solidFill>
                  <a:srgbClr val="000000"/>
                </a:solidFill>
                <a:effectLst/>
                <a:latin typeface="Consolas" panose="020B0609020204030204" pitchFamily="49" charset="0"/>
              </a:rPr>
              <a:t>(</a:t>
            </a:r>
            <a:r>
              <a:rPr lang="es-419" sz="1300" b="0" dirty="0">
                <a:solidFill>
                  <a:srgbClr val="A31515"/>
                </a:solidFill>
                <a:effectLst/>
                <a:latin typeface="Consolas" panose="020B0609020204030204" pitchFamily="49" charset="0"/>
              </a:rPr>
              <a:t>`http://localhost:</a:t>
            </a:r>
            <a:r>
              <a:rPr lang="es-419" sz="1300" b="0" dirty="0">
                <a:solidFill>
                  <a:srgbClr val="0000FF"/>
                </a:solidFill>
                <a:effectLst/>
                <a:latin typeface="Consolas" panose="020B0609020204030204" pitchFamily="49" charset="0"/>
              </a:rPr>
              <a:t>${</a:t>
            </a:r>
            <a:r>
              <a:rPr lang="es-419" sz="1300" b="0" dirty="0" err="1">
                <a:solidFill>
                  <a:srgbClr val="0070C1"/>
                </a:solidFill>
                <a:effectLst/>
                <a:latin typeface="Consolas" panose="020B0609020204030204" pitchFamily="49" charset="0"/>
              </a:rPr>
              <a:t>port</a:t>
            </a:r>
            <a:r>
              <a:rPr lang="es-419" sz="1300" b="0" dirty="0">
                <a:solidFill>
                  <a:srgbClr val="0000FF"/>
                </a:solidFill>
                <a:effectLst/>
                <a:latin typeface="Consolas" panose="020B0609020204030204" pitchFamily="49" charset="0"/>
              </a:rPr>
              <a:t>}</a:t>
            </a:r>
            <a:r>
              <a:rPr lang="es-419" sz="1300" b="0" dirty="0">
                <a:solidFill>
                  <a:srgbClr val="A31515"/>
                </a:solidFill>
                <a:effectLst/>
                <a:latin typeface="Consolas" panose="020B0609020204030204" pitchFamily="49" charset="0"/>
              </a:rPr>
              <a:t>`</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34038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3A4E7AC-B090-0529-4D16-CED0B3F03EA1}"/>
              </a:ext>
            </a:extLst>
          </p:cNvPr>
          <p:cNvSpPr>
            <a:spLocks noGrp="1"/>
          </p:cNvSpPr>
          <p:nvPr>
            <p:ph type="title"/>
          </p:nvPr>
        </p:nvSpPr>
        <p:spPr/>
        <p:txBody>
          <a:bodyPr/>
          <a:lstStyle/>
          <a:p>
            <a:r>
              <a:rPr lang="es-ES" dirty="0"/>
              <a:t>Ejercicio 8.a </a:t>
            </a:r>
            <a:r>
              <a:rPr lang="es-419" dirty="0"/>
              <a:t>Creación de una aplicación Node.js de ejemplo</a:t>
            </a:r>
          </a:p>
        </p:txBody>
      </p:sp>
      <p:sp>
        <p:nvSpPr>
          <p:cNvPr id="10" name="Marcador de contenido 4">
            <a:extLst>
              <a:ext uri="{FF2B5EF4-FFF2-40B4-BE49-F238E27FC236}">
                <a16:creationId xmlns:a16="http://schemas.microsoft.com/office/drawing/2014/main" id="{962459EA-2717-6F1F-E21B-FE6275177510}"/>
              </a:ext>
            </a:extLst>
          </p:cNvPr>
          <p:cNvSpPr txBox="1">
            <a:spLocks/>
          </p:cNvSpPr>
          <p:nvPr/>
        </p:nvSpPr>
        <p:spPr>
          <a:xfrm>
            <a:off x="947057" y="1146968"/>
            <a:ext cx="5279572" cy="307777"/>
          </a:xfrm>
          <a:prstGeom prst="rect">
            <a:avLst/>
          </a:prstGeom>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spcBef>
                <a:spcPts val="1000"/>
              </a:spcBef>
            </a:pPr>
            <a:r>
              <a:rPr lang="es-ES" sz="1400" b="1" dirty="0">
                <a:latin typeface="+mj-lt"/>
              </a:rPr>
              <a:t>Crear el servidor en el archivo  .\demo\simple\app.js</a:t>
            </a:r>
          </a:p>
          <a:p>
            <a:pPr marL="285750" lvl="1" indent="-285750">
              <a:spcBef>
                <a:spcPts val="1000"/>
              </a:spcBef>
              <a:buFont typeface="Arial" panose="020B0604020202020204" pitchFamily="34" charset="0"/>
              <a:buChar char="•"/>
            </a:pPr>
            <a:endParaRPr lang="es-419" sz="1400" b="1" dirty="0">
              <a:latin typeface="+mj-lt"/>
            </a:endParaRPr>
          </a:p>
        </p:txBody>
      </p:sp>
      <p:sp>
        <p:nvSpPr>
          <p:cNvPr id="3" name="CuadroTexto 2">
            <a:extLst>
              <a:ext uri="{FF2B5EF4-FFF2-40B4-BE49-F238E27FC236}">
                <a16:creationId xmlns:a16="http://schemas.microsoft.com/office/drawing/2014/main" id="{737A28A2-DB78-B974-334A-C898995693C0}"/>
              </a:ext>
            </a:extLst>
          </p:cNvPr>
          <p:cNvSpPr txBox="1"/>
          <p:nvPr/>
        </p:nvSpPr>
        <p:spPr>
          <a:xfrm>
            <a:off x="828000" y="1454745"/>
            <a:ext cx="9144001" cy="2492990"/>
          </a:xfrm>
          <a:prstGeom prst="rect">
            <a:avLst/>
          </a:prstGeom>
          <a:noFill/>
        </p:spPr>
        <p:txBody>
          <a:bodyPr wrap="square">
            <a:spAutoFit/>
          </a:bodyPr>
          <a:lstStyle/>
          <a:p>
            <a:br>
              <a:rPr lang="es-419" sz="1300" b="0" dirty="0">
                <a:solidFill>
                  <a:srgbClr val="000000"/>
                </a:solidFill>
                <a:effectLst/>
                <a:latin typeface="Consolas" panose="020B0609020204030204" pitchFamily="49" charset="0"/>
              </a:rPr>
            </a:br>
            <a:r>
              <a:rPr lang="es-419" sz="1300" b="0" dirty="0" err="1">
                <a:solidFill>
                  <a:srgbClr val="0000FF"/>
                </a:solidFill>
                <a:effectLst/>
                <a:latin typeface="Consolas" panose="020B0609020204030204" pitchFamily="49" charset="0"/>
              </a:rPr>
              <a:t>const</a:t>
            </a:r>
            <a:r>
              <a:rPr lang="es-419" sz="1300" b="0" dirty="0">
                <a:solidFill>
                  <a:srgbClr val="000000"/>
                </a:solidFill>
                <a:effectLst/>
                <a:latin typeface="Consolas" panose="020B0609020204030204" pitchFamily="49" charset="0"/>
              </a:rPr>
              <a:t> </a:t>
            </a:r>
            <a:r>
              <a:rPr lang="es-419" sz="1300" b="0" dirty="0">
                <a:solidFill>
                  <a:srgbClr val="795E26"/>
                </a:solidFill>
                <a:effectLst/>
                <a:latin typeface="Consolas" panose="020B0609020204030204" pitchFamily="49" charset="0"/>
              </a:rPr>
              <a:t>render</a:t>
            </a:r>
            <a:r>
              <a:rPr lang="es-419" sz="1300" b="0" dirty="0">
                <a:solidFill>
                  <a:srgbClr val="000000"/>
                </a:solidFill>
                <a:effectLst/>
                <a:latin typeface="Consolas" panose="020B0609020204030204" pitchFamily="49" charset="0"/>
              </a:rPr>
              <a:t> = (</a:t>
            </a:r>
            <a:r>
              <a:rPr lang="es-419" sz="1300" b="0" dirty="0">
                <a:solidFill>
                  <a:srgbClr val="001080"/>
                </a:solidFill>
                <a:effectLst/>
                <a:latin typeface="Consolas" panose="020B0609020204030204" pitchFamily="49" charset="0"/>
              </a:rPr>
              <a:t>res</a:t>
            </a:r>
            <a:r>
              <a:rPr lang="es-419" sz="1300" b="0" dirty="0">
                <a:solidFill>
                  <a:srgbClr val="000000"/>
                </a:solidFill>
                <a:effectLst/>
                <a:latin typeface="Consolas" panose="020B0609020204030204" pitchFamily="49" charset="0"/>
              </a:rPr>
              <a:t>, </a:t>
            </a:r>
            <a:r>
              <a:rPr lang="es-419" sz="1300" b="0" dirty="0">
                <a:solidFill>
                  <a:srgbClr val="001080"/>
                </a:solidFill>
                <a:effectLst/>
                <a:latin typeface="Consolas" panose="020B0609020204030204" pitchFamily="49" charset="0"/>
              </a:rPr>
              <a:t>file</a:t>
            </a:r>
            <a:r>
              <a:rPr lang="es-419" sz="1300" b="0" dirty="0">
                <a:solidFill>
                  <a:srgbClr val="000000"/>
                </a:solidFill>
                <a:effectLst/>
                <a:latin typeface="Consolas" panose="020B0609020204030204" pitchFamily="49" charset="0"/>
              </a:rPr>
              <a:t>) </a:t>
            </a:r>
            <a:r>
              <a:rPr lang="es-419" sz="1300" b="0" dirty="0">
                <a:solidFill>
                  <a:srgbClr val="0000FF"/>
                </a:solidFill>
                <a:effectLst/>
                <a:latin typeface="Consolas" panose="020B0609020204030204" pitchFamily="49" charset="0"/>
              </a:rPr>
              <a:t>=&gt;</a:t>
            </a:r>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r>
              <a:rPr lang="es-419" sz="1300" b="0" dirty="0">
                <a:solidFill>
                  <a:srgbClr val="001080"/>
                </a:solidFill>
                <a:effectLst/>
                <a:latin typeface="Consolas" panose="020B0609020204030204" pitchFamily="49" charset="0"/>
              </a:rPr>
              <a:t>console</a:t>
            </a:r>
            <a:r>
              <a:rPr lang="es-419" sz="1300" b="0" dirty="0">
                <a:solidFill>
                  <a:srgbClr val="000000"/>
                </a:solidFill>
                <a:effectLst/>
                <a:latin typeface="Consolas" panose="020B0609020204030204" pitchFamily="49" charset="0"/>
              </a:rPr>
              <a:t>.</a:t>
            </a:r>
            <a:r>
              <a:rPr lang="es-419" sz="1300" b="0" dirty="0">
                <a:solidFill>
                  <a:srgbClr val="795E26"/>
                </a:solidFill>
                <a:effectLst/>
                <a:latin typeface="Consolas" panose="020B0609020204030204" pitchFamily="49" charset="0"/>
              </a:rPr>
              <a:t>log</a:t>
            </a:r>
            <a:r>
              <a:rPr lang="es-419" sz="1300" b="0" dirty="0">
                <a:solidFill>
                  <a:srgbClr val="000000"/>
                </a:solidFill>
                <a:effectLst/>
                <a:latin typeface="Consolas" panose="020B0609020204030204" pitchFamily="49" charset="0"/>
              </a:rPr>
              <a:t>(</a:t>
            </a:r>
            <a:r>
              <a:rPr lang="es-419" sz="1300" b="0" dirty="0" err="1">
                <a:solidFill>
                  <a:srgbClr val="0070C1"/>
                </a:solidFill>
                <a:effectLst/>
                <a:latin typeface="Consolas" panose="020B0609020204030204" pitchFamily="49" charset="0"/>
              </a:rPr>
              <a:t>dir</a:t>
            </a:r>
            <a:r>
              <a:rPr lang="es-419" sz="1300" b="0" dirty="0">
                <a:solidFill>
                  <a:srgbClr val="000000"/>
                </a:solidFill>
                <a:effectLst/>
                <a:latin typeface="Consolas" panose="020B0609020204030204" pitchFamily="49" charset="0"/>
              </a:rPr>
              <a:t> + </a:t>
            </a:r>
            <a:r>
              <a:rPr lang="es-419" sz="1300" b="0" dirty="0">
                <a:solidFill>
                  <a:srgbClr val="001080"/>
                </a:solidFill>
                <a:effectLst/>
                <a:latin typeface="Consolas" panose="020B0609020204030204" pitchFamily="49" charset="0"/>
              </a:rPr>
              <a:t>file</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err="1">
                <a:solidFill>
                  <a:srgbClr val="267F99"/>
                </a:solidFill>
                <a:effectLst/>
                <a:latin typeface="Consolas" panose="020B0609020204030204" pitchFamily="49" charset="0"/>
              </a:rPr>
              <a:t>fs</a:t>
            </a:r>
            <a:r>
              <a:rPr lang="es-419" sz="1300" b="0" dirty="0" err="1">
                <a:solidFill>
                  <a:srgbClr val="000000"/>
                </a:solidFill>
                <a:effectLst/>
                <a:latin typeface="Consolas" panose="020B0609020204030204" pitchFamily="49" charset="0"/>
              </a:rPr>
              <a:t>.</a:t>
            </a:r>
            <a:r>
              <a:rPr lang="es-419" sz="1300" b="0" dirty="0" err="1">
                <a:solidFill>
                  <a:srgbClr val="795E26"/>
                </a:solidFill>
                <a:effectLst/>
                <a:latin typeface="Consolas" panose="020B0609020204030204" pitchFamily="49" charset="0"/>
              </a:rPr>
              <a:t>readFile</a:t>
            </a:r>
            <a:r>
              <a:rPr lang="es-419" sz="1300" b="0" dirty="0">
                <a:solidFill>
                  <a:srgbClr val="000000"/>
                </a:solidFill>
                <a:effectLst/>
                <a:latin typeface="Consolas" panose="020B0609020204030204" pitchFamily="49" charset="0"/>
              </a:rPr>
              <a:t>(</a:t>
            </a:r>
            <a:r>
              <a:rPr lang="es-419" sz="1300" b="0" dirty="0" err="1">
                <a:solidFill>
                  <a:srgbClr val="0070C1"/>
                </a:solidFill>
                <a:effectLst/>
                <a:latin typeface="Consolas" panose="020B0609020204030204" pitchFamily="49" charset="0"/>
              </a:rPr>
              <a:t>dir</a:t>
            </a:r>
            <a:r>
              <a:rPr lang="es-419" sz="1300" b="0" dirty="0">
                <a:solidFill>
                  <a:srgbClr val="000000"/>
                </a:solidFill>
                <a:effectLst/>
                <a:latin typeface="Consolas" panose="020B0609020204030204" pitchFamily="49" charset="0"/>
              </a:rPr>
              <a:t> + </a:t>
            </a:r>
            <a:r>
              <a:rPr lang="es-419" sz="1300" b="0" dirty="0">
                <a:solidFill>
                  <a:srgbClr val="001080"/>
                </a:solidFill>
                <a:effectLst/>
                <a:latin typeface="Consolas" panose="020B0609020204030204" pitchFamily="49" charset="0"/>
              </a:rPr>
              <a:t>file</a:t>
            </a:r>
            <a:r>
              <a:rPr lang="es-419" sz="1300" b="0" dirty="0">
                <a:solidFill>
                  <a:srgbClr val="000000"/>
                </a:solidFill>
                <a:effectLst/>
                <a:latin typeface="Consolas" panose="020B0609020204030204" pitchFamily="49" charset="0"/>
              </a:rPr>
              <a:t>, (</a:t>
            </a:r>
            <a:r>
              <a:rPr lang="es-419" sz="1300" b="0" dirty="0" err="1">
                <a:solidFill>
                  <a:srgbClr val="001080"/>
                </a:solidFill>
                <a:effectLst/>
                <a:latin typeface="Consolas" panose="020B0609020204030204" pitchFamily="49" charset="0"/>
              </a:rPr>
              <a:t>err</a:t>
            </a:r>
            <a:r>
              <a:rPr lang="es-419" sz="1300" b="0" dirty="0">
                <a:solidFill>
                  <a:srgbClr val="000000"/>
                </a:solidFill>
                <a:effectLst/>
                <a:latin typeface="Consolas" panose="020B0609020204030204" pitchFamily="49" charset="0"/>
              </a:rPr>
              <a:t>, </a:t>
            </a:r>
            <a:r>
              <a:rPr lang="es-419" sz="1300" b="0" dirty="0">
                <a:solidFill>
                  <a:srgbClr val="001080"/>
                </a:solidFill>
                <a:effectLst/>
                <a:latin typeface="Consolas" panose="020B0609020204030204" pitchFamily="49" charset="0"/>
              </a:rPr>
              <a:t>data</a:t>
            </a:r>
            <a:r>
              <a:rPr lang="es-419" sz="1300" b="0" dirty="0">
                <a:solidFill>
                  <a:srgbClr val="000000"/>
                </a:solidFill>
                <a:effectLst/>
                <a:latin typeface="Consolas" panose="020B0609020204030204" pitchFamily="49" charset="0"/>
              </a:rPr>
              <a:t>) </a:t>
            </a:r>
            <a:r>
              <a:rPr lang="es-419" sz="1300" b="0" dirty="0">
                <a:solidFill>
                  <a:srgbClr val="0000FF"/>
                </a:solidFill>
                <a:effectLst/>
                <a:latin typeface="Consolas" panose="020B0609020204030204" pitchFamily="49" charset="0"/>
              </a:rPr>
              <a:t>=&gt;</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err="1">
                <a:solidFill>
                  <a:srgbClr val="AF00DB"/>
                </a:solidFill>
                <a:effectLst/>
                <a:latin typeface="Consolas" panose="020B0609020204030204" pitchFamily="49" charset="0"/>
              </a:rPr>
              <a:t>if</a:t>
            </a:r>
            <a:r>
              <a:rPr lang="es-419" sz="1300" b="0" dirty="0">
                <a:solidFill>
                  <a:srgbClr val="000000"/>
                </a:solidFill>
                <a:effectLst/>
                <a:latin typeface="Consolas" panose="020B0609020204030204" pitchFamily="49" charset="0"/>
              </a:rPr>
              <a:t> ( </a:t>
            </a:r>
            <a:r>
              <a:rPr lang="es-419" sz="1300" b="0" dirty="0" err="1">
                <a:solidFill>
                  <a:srgbClr val="001080"/>
                </a:solidFill>
                <a:effectLst/>
                <a:latin typeface="Consolas" panose="020B0609020204030204" pitchFamily="49" charset="0"/>
              </a:rPr>
              <a:t>err</a:t>
            </a:r>
            <a:r>
              <a:rPr lang="es-419" sz="1300" b="0" dirty="0">
                <a:solidFill>
                  <a:srgbClr val="000000"/>
                </a:solidFill>
                <a:effectLst/>
                <a:latin typeface="Consolas" panose="020B0609020204030204" pitchFamily="49" charset="0"/>
              </a:rPr>
              <a:t>) {</a:t>
            </a:r>
          </a:p>
          <a:p>
            <a:r>
              <a:rPr lang="es-419" sz="1300" b="0" dirty="0">
                <a:solidFill>
                  <a:srgbClr val="000000"/>
                </a:solidFill>
                <a:effectLst/>
                <a:highlight>
                  <a:srgbClr val="FFFFF3"/>
                </a:highlight>
                <a:latin typeface="Consolas" panose="020B0609020204030204" pitchFamily="49" charset="0"/>
              </a:rPr>
              <a:t>            </a:t>
            </a:r>
            <a:r>
              <a:rPr lang="es-419" sz="1300" b="0" dirty="0" err="1">
                <a:solidFill>
                  <a:srgbClr val="001080"/>
                </a:solidFill>
                <a:effectLst/>
                <a:highlight>
                  <a:srgbClr val="FFFFF3"/>
                </a:highlight>
                <a:latin typeface="Consolas" panose="020B0609020204030204" pitchFamily="49" charset="0"/>
              </a:rPr>
              <a:t>res</a:t>
            </a:r>
            <a:r>
              <a:rPr lang="es-419" sz="1300" b="0" dirty="0" err="1">
                <a:solidFill>
                  <a:srgbClr val="000000"/>
                </a:solidFill>
                <a:effectLst/>
                <a:highlight>
                  <a:srgbClr val="FFFFF3"/>
                </a:highlight>
                <a:latin typeface="Consolas" panose="020B0609020204030204" pitchFamily="49" charset="0"/>
              </a:rPr>
              <a:t>.</a:t>
            </a:r>
            <a:r>
              <a:rPr lang="es-419" sz="1300" b="0" dirty="0" err="1">
                <a:solidFill>
                  <a:srgbClr val="795E26"/>
                </a:solidFill>
                <a:effectLst/>
                <a:highlight>
                  <a:srgbClr val="FFFFF3"/>
                </a:highlight>
                <a:latin typeface="Consolas" panose="020B0609020204030204" pitchFamily="49" charset="0"/>
              </a:rPr>
              <a:t>writeHead</a:t>
            </a:r>
            <a:r>
              <a:rPr lang="es-419" sz="1300" b="0" dirty="0">
                <a:solidFill>
                  <a:srgbClr val="000000"/>
                </a:solidFill>
                <a:effectLst/>
                <a:highlight>
                  <a:srgbClr val="FFFFF3"/>
                </a:highlight>
                <a:latin typeface="Consolas" panose="020B0609020204030204" pitchFamily="49" charset="0"/>
              </a:rPr>
              <a:t>(</a:t>
            </a:r>
            <a:r>
              <a:rPr lang="es-419" sz="1300" b="0" dirty="0">
                <a:solidFill>
                  <a:srgbClr val="098658"/>
                </a:solidFill>
                <a:effectLst/>
                <a:highlight>
                  <a:srgbClr val="FFFFF3"/>
                </a:highlight>
                <a:latin typeface="Consolas" panose="020B0609020204030204" pitchFamily="49" charset="0"/>
              </a:rPr>
              <a:t>404</a:t>
            </a:r>
            <a:r>
              <a:rPr lang="es-419" sz="1300" b="0" dirty="0">
                <a:solidFill>
                  <a:srgbClr val="000000"/>
                </a:solidFill>
                <a:effectLst/>
                <a:highlight>
                  <a:srgbClr val="FFFFF3"/>
                </a:highlight>
                <a:latin typeface="Consolas" panose="020B0609020204030204" pitchFamily="49" charset="0"/>
              </a:rPr>
              <a:t>, {</a:t>
            </a:r>
            <a:r>
              <a:rPr lang="es-419" sz="1300" b="0" dirty="0">
                <a:solidFill>
                  <a:srgbClr val="A31515"/>
                </a:solidFill>
                <a:effectLst/>
                <a:highlight>
                  <a:srgbClr val="FFFFF3"/>
                </a:highlight>
                <a:latin typeface="Consolas" panose="020B0609020204030204" pitchFamily="49" charset="0"/>
              </a:rPr>
              <a:t>'Content-</a:t>
            </a:r>
            <a:r>
              <a:rPr lang="es-419" sz="1300" b="0" dirty="0" err="1">
                <a:solidFill>
                  <a:srgbClr val="A31515"/>
                </a:solidFill>
                <a:effectLst/>
                <a:highlight>
                  <a:srgbClr val="FFFFF3"/>
                </a:highlight>
                <a:latin typeface="Consolas" panose="020B0609020204030204" pitchFamily="49" charset="0"/>
              </a:rPr>
              <a:t>type</a:t>
            </a:r>
            <a:r>
              <a:rPr lang="es-419" sz="1300" b="0" dirty="0">
                <a:solidFill>
                  <a:srgbClr val="A31515"/>
                </a:solidFill>
                <a:effectLst/>
                <a:highlight>
                  <a:srgbClr val="FFFFF3"/>
                </a:highlight>
                <a:latin typeface="Consolas" panose="020B0609020204030204" pitchFamily="49" charset="0"/>
              </a:rPr>
              <a:t>'</a:t>
            </a:r>
            <a:r>
              <a:rPr lang="es-419" sz="1300" b="0" dirty="0">
                <a:solidFill>
                  <a:srgbClr val="001080"/>
                </a:solidFill>
                <a:effectLst/>
                <a:highlight>
                  <a:srgbClr val="FFFFF3"/>
                </a:highlight>
                <a:latin typeface="Consolas" panose="020B0609020204030204" pitchFamily="49" charset="0"/>
              </a:rPr>
              <a:t> :</a:t>
            </a:r>
            <a:r>
              <a:rPr lang="es-419" sz="1300" b="0" dirty="0">
                <a:solidFill>
                  <a:srgbClr val="000000"/>
                </a:solidFill>
                <a:effectLst/>
                <a:highlight>
                  <a:srgbClr val="FFFFF3"/>
                </a:highlight>
                <a:latin typeface="Consolas" panose="020B0609020204030204" pitchFamily="49" charset="0"/>
              </a:rPr>
              <a:t> </a:t>
            </a:r>
            <a:r>
              <a:rPr lang="es-419" sz="1300" b="0" dirty="0">
                <a:solidFill>
                  <a:srgbClr val="A31515"/>
                </a:solidFill>
                <a:effectLst/>
                <a:highlight>
                  <a:srgbClr val="FFFFF3"/>
                </a:highlight>
                <a:latin typeface="Consolas" panose="020B0609020204030204" pitchFamily="49" charset="0"/>
              </a:rPr>
              <a:t>'</a:t>
            </a:r>
            <a:r>
              <a:rPr lang="es-419" sz="1300" b="0" dirty="0" err="1">
                <a:solidFill>
                  <a:srgbClr val="A31515"/>
                </a:solidFill>
                <a:effectLst/>
                <a:highlight>
                  <a:srgbClr val="FFFFF3"/>
                </a:highlight>
                <a:latin typeface="Consolas" panose="020B0609020204030204" pitchFamily="49" charset="0"/>
              </a:rPr>
              <a:t>text</a:t>
            </a:r>
            <a:r>
              <a:rPr lang="es-419" sz="1300" b="0" dirty="0">
                <a:solidFill>
                  <a:srgbClr val="A31515"/>
                </a:solidFill>
                <a:effectLst/>
                <a:highlight>
                  <a:srgbClr val="FFFFF3"/>
                </a:highlight>
                <a:latin typeface="Consolas" panose="020B0609020204030204" pitchFamily="49" charset="0"/>
              </a:rPr>
              <a:t>/</a:t>
            </a:r>
            <a:r>
              <a:rPr lang="es-419" sz="1300" b="0" dirty="0" err="1">
                <a:solidFill>
                  <a:srgbClr val="A31515"/>
                </a:solidFill>
                <a:effectLst/>
                <a:highlight>
                  <a:srgbClr val="FFFFF3"/>
                </a:highlight>
                <a:latin typeface="Consolas" panose="020B0609020204030204" pitchFamily="49" charset="0"/>
              </a:rPr>
              <a:t>html</a:t>
            </a:r>
            <a:r>
              <a:rPr lang="es-419" sz="1300" b="0" dirty="0">
                <a:solidFill>
                  <a:srgbClr val="A31515"/>
                </a:solidFill>
                <a:effectLst/>
                <a:highlight>
                  <a:srgbClr val="FFFFF3"/>
                </a:highlight>
                <a:latin typeface="Consolas" panose="020B0609020204030204" pitchFamily="49" charset="0"/>
              </a:rPr>
              <a:t>'</a:t>
            </a:r>
            <a:r>
              <a:rPr lang="es-419" sz="1300" b="0" dirty="0">
                <a:solidFill>
                  <a:srgbClr val="000000"/>
                </a:solidFill>
                <a:effectLst/>
                <a:highlight>
                  <a:srgbClr val="FFFFF3"/>
                </a:highlight>
                <a:latin typeface="Consolas" panose="020B0609020204030204" pitchFamily="49" charset="0"/>
              </a:rPr>
              <a:t>})</a:t>
            </a:r>
          </a:p>
          <a:p>
            <a:r>
              <a:rPr lang="es-419" sz="1300" b="0" dirty="0">
                <a:solidFill>
                  <a:srgbClr val="000000"/>
                </a:solidFill>
                <a:effectLst/>
                <a:highlight>
                  <a:srgbClr val="FFFFF3"/>
                </a:highlight>
                <a:latin typeface="Consolas" panose="020B0609020204030204" pitchFamily="49" charset="0"/>
              </a:rPr>
              <a:t>            </a:t>
            </a:r>
            <a:r>
              <a:rPr lang="es-419" sz="1300" b="0" dirty="0" err="1">
                <a:solidFill>
                  <a:srgbClr val="001080"/>
                </a:solidFill>
                <a:effectLst/>
                <a:highlight>
                  <a:srgbClr val="FFFFF3"/>
                </a:highlight>
                <a:latin typeface="Consolas" panose="020B0609020204030204" pitchFamily="49" charset="0"/>
              </a:rPr>
              <a:t>res</a:t>
            </a:r>
            <a:r>
              <a:rPr lang="es-419" sz="1300" b="0" dirty="0" err="1">
                <a:solidFill>
                  <a:srgbClr val="000000"/>
                </a:solidFill>
                <a:effectLst/>
                <a:highlight>
                  <a:srgbClr val="FFFFF3"/>
                </a:highlight>
                <a:latin typeface="Consolas" panose="020B0609020204030204" pitchFamily="49" charset="0"/>
              </a:rPr>
              <a:t>.</a:t>
            </a:r>
            <a:r>
              <a:rPr lang="es-419" sz="1300" b="0" dirty="0" err="1">
                <a:solidFill>
                  <a:srgbClr val="795E26"/>
                </a:solidFill>
                <a:effectLst/>
                <a:highlight>
                  <a:srgbClr val="FFFFF3"/>
                </a:highlight>
                <a:latin typeface="Consolas" panose="020B0609020204030204" pitchFamily="49" charset="0"/>
              </a:rPr>
              <a:t>end</a:t>
            </a:r>
            <a:r>
              <a:rPr lang="es-419" sz="1300" b="0" dirty="0">
                <a:solidFill>
                  <a:srgbClr val="000000"/>
                </a:solidFill>
                <a:effectLst/>
                <a:highlight>
                  <a:srgbClr val="FFFFF3"/>
                </a:highlight>
                <a:latin typeface="Consolas" panose="020B0609020204030204" pitchFamily="49" charset="0"/>
              </a:rPr>
              <a:t>(</a:t>
            </a:r>
            <a:r>
              <a:rPr lang="es-419" sz="1300" b="0" dirty="0">
                <a:solidFill>
                  <a:srgbClr val="A31515"/>
                </a:solidFill>
                <a:effectLst/>
                <a:highlight>
                  <a:srgbClr val="FFFFF3"/>
                </a:highlight>
                <a:latin typeface="Consolas" panose="020B0609020204030204" pitchFamily="49" charset="0"/>
              </a:rPr>
              <a:t>'&lt;h1&gt; 404 File </a:t>
            </a:r>
            <a:r>
              <a:rPr lang="es-419" sz="1300" b="0" dirty="0" err="1">
                <a:solidFill>
                  <a:srgbClr val="A31515"/>
                </a:solidFill>
                <a:effectLst/>
                <a:highlight>
                  <a:srgbClr val="FFFFF3"/>
                </a:highlight>
                <a:latin typeface="Consolas" panose="020B0609020204030204" pitchFamily="49" charset="0"/>
              </a:rPr>
              <a:t>not</a:t>
            </a:r>
            <a:r>
              <a:rPr lang="es-419" sz="1300" b="0" dirty="0">
                <a:solidFill>
                  <a:srgbClr val="A31515"/>
                </a:solidFill>
                <a:effectLst/>
                <a:highlight>
                  <a:srgbClr val="FFFFF3"/>
                </a:highlight>
                <a:latin typeface="Consolas" panose="020B0609020204030204" pitchFamily="49" charset="0"/>
              </a:rPr>
              <a:t> </a:t>
            </a:r>
            <a:r>
              <a:rPr lang="es-419" sz="1300" b="0" dirty="0" err="1">
                <a:solidFill>
                  <a:srgbClr val="A31515"/>
                </a:solidFill>
                <a:effectLst/>
                <a:highlight>
                  <a:srgbClr val="FFFFF3"/>
                </a:highlight>
                <a:latin typeface="Consolas" panose="020B0609020204030204" pitchFamily="49" charset="0"/>
              </a:rPr>
              <a:t>found</a:t>
            </a:r>
            <a:r>
              <a:rPr lang="es-419" sz="1300" b="0" dirty="0">
                <a:solidFill>
                  <a:srgbClr val="A31515"/>
                </a:solidFill>
                <a:effectLst/>
                <a:highlight>
                  <a:srgbClr val="FFFFF3"/>
                </a:highlight>
                <a:latin typeface="Consolas" panose="020B0609020204030204" pitchFamily="49" charset="0"/>
              </a:rPr>
              <a:t>..&lt;/&gt;'</a:t>
            </a:r>
            <a:r>
              <a:rPr lang="es-419" sz="1300" b="0" dirty="0">
                <a:solidFill>
                  <a:srgbClr val="000000"/>
                </a:solidFill>
                <a:effectLst/>
                <a:highlight>
                  <a:srgbClr val="FFFFF3"/>
                </a:highlight>
                <a:latin typeface="Consolas" panose="020B0609020204030204" pitchFamily="49" charset="0"/>
              </a:rPr>
              <a:t>)</a:t>
            </a:r>
          </a:p>
          <a:p>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r>
              <a:rPr lang="es-419" sz="1300" b="0" dirty="0" err="1">
                <a:solidFill>
                  <a:srgbClr val="001080"/>
                </a:solidFill>
                <a:effectLst/>
                <a:latin typeface="Consolas" panose="020B0609020204030204" pitchFamily="49" charset="0"/>
              </a:rPr>
              <a:t>res</a:t>
            </a:r>
            <a:r>
              <a:rPr lang="es-419" sz="1300" b="0" dirty="0" err="1">
                <a:solidFill>
                  <a:srgbClr val="000000"/>
                </a:solidFill>
                <a:effectLst/>
                <a:latin typeface="Consolas" panose="020B0609020204030204" pitchFamily="49" charset="0"/>
              </a:rPr>
              <a:t>.</a:t>
            </a:r>
            <a:r>
              <a:rPr lang="es-419" sz="1300" b="0" dirty="0" err="1">
                <a:solidFill>
                  <a:srgbClr val="795E26"/>
                </a:solidFill>
                <a:effectLst/>
                <a:latin typeface="Consolas" panose="020B0609020204030204" pitchFamily="49" charset="0"/>
              </a:rPr>
              <a:t>writeHead</a:t>
            </a:r>
            <a:r>
              <a:rPr lang="es-419" sz="1300" b="0" dirty="0">
                <a:solidFill>
                  <a:srgbClr val="000000"/>
                </a:solidFill>
                <a:effectLst/>
                <a:latin typeface="Consolas" panose="020B0609020204030204" pitchFamily="49" charset="0"/>
              </a:rPr>
              <a:t>(</a:t>
            </a:r>
            <a:r>
              <a:rPr lang="es-419" sz="1300" b="0" dirty="0">
                <a:solidFill>
                  <a:srgbClr val="098658"/>
                </a:solidFill>
                <a:effectLst/>
                <a:latin typeface="Consolas" panose="020B0609020204030204" pitchFamily="49" charset="0"/>
              </a:rPr>
              <a:t>202</a:t>
            </a:r>
            <a:r>
              <a:rPr lang="es-419" sz="1300" b="0" dirty="0">
                <a:solidFill>
                  <a:srgbClr val="000000"/>
                </a:solidFill>
                <a:effectLst/>
                <a:latin typeface="Consolas" panose="020B0609020204030204" pitchFamily="49" charset="0"/>
              </a:rPr>
              <a:t>, {</a:t>
            </a:r>
            <a:r>
              <a:rPr lang="es-419" sz="1300" b="0" dirty="0">
                <a:solidFill>
                  <a:srgbClr val="A31515"/>
                </a:solidFill>
                <a:effectLst/>
                <a:latin typeface="Consolas" panose="020B0609020204030204" pitchFamily="49" charset="0"/>
              </a:rPr>
              <a:t>'Content-</a:t>
            </a:r>
            <a:r>
              <a:rPr lang="es-419" sz="1300" b="0" dirty="0" err="1">
                <a:solidFill>
                  <a:srgbClr val="A31515"/>
                </a:solidFill>
                <a:effectLst/>
                <a:latin typeface="Consolas" panose="020B0609020204030204" pitchFamily="49" charset="0"/>
              </a:rPr>
              <a:t>type</a:t>
            </a:r>
            <a:r>
              <a:rPr lang="es-419" sz="1300" b="0" dirty="0">
                <a:solidFill>
                  <a:srgbClr val="A31515"/>
                </a:solidFill>
                <a:effectLst/>
                <a:latin typeface="Consolas" panose="020B0609020204030204" pitchFamily="49" charset="0"/>
              </a:rPr>
              <a:t>'</a:t>
            </a:r>
            <a:r>
              <a:rPr lang="es-419" sz="1300" b="0" dirty="0">
                <a:solidFill>
                  <a:srgbClr val="001080"/>
                </a:solidFill>
                <a:effectLst/>
                <a:latin typeface="Consolas" panose="020B0609020204030204" pitchFamily="49" charset="0"/>
              </a:rPr>
              <a:t> :</a:t>
            </a:r>
            <a:r>
              <a:rPr lang="es-419" sz="1300" b="0" dirty="0">
                <a:solidFill>
                  <a:srgbClr val="000000"/>
                </a:solidFill>
                <a:effectLst/>
                <a:latin typeface="Consolas" panose="020B0609020204030204" pitchFamily="49" charset="0"/>
              </a:rPr>
              <a:t> </a:t>
            </a:r>
            <a:r>
              <a:rPr lang="es-419" sz="1300" b="0" dirty="0">
                <a:solidFill>
                  <a:srgbClr val="A31515"/>
                </a:solidFill>
                <a:effectLst/>
                <a:latin typeface="Consolas" panose="020B0609020204030204" pitchFamily="49" charset="0"/>
              </a:rPr>
              <a:t>'</a:t>
            </a:r>
            <a:r>
              <a:rPr lang="es-419" sz="1300" b="0" dirty="0" err="1">
                <a:solidFill>
                  <a:srgbClr val="A31515"/>
                </a:solidFill>
                <a:effectLst/>
                <a:latin typeface="Consolas" panose="020B0609020204030204" pitchFamily="49" charset="0"/>
              </a:rPr>
              <a:t>text</a:t>
            </a:r>
            <a:r>
              <a:rPr lang="es-419" sz="1300" b="0" dirty="0">
                <a:solidFill>
                  <a:srgbClr val="A31515"/>
                </a:solidFill>
                <a:effectLst/>
                <a:latin typeface="Consolas" panose="020B0609020204030204" pitchFamily="49" charset="0"/>
              </a:rPr>
              <a:t>/</a:t>
            </a:r>
            <a:r>
              <a:rPr lang="es-419" sz="1300" b="0" dirty="0" err="1">
                <a:solidFill>
                  <a:srgbClr val="A31515"/>
                </a:solidFill>
                <a:effectLst/>
                <a:latin typeface="Consolas" panose="020B0609020204030204" pitchFamily="49" charset="0"/>
              </a:rPr>
              <a:t>html</a:t>
            </a:r>
            <a:r>
              <a:rPr lang="es-419" sz="1300" b="0" dirty="0">
                <a:solidFill>
                  <a:srgbClr val="A31515"/>
                </a:solidFill>
                <a:effectLst/>
                <a:latin typeface="Consolas" panose="020B0609020204030204" pitchFamily="49" charset="0"/>
              </a:rPr>
              <a:t>'</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err="1">
                <a:solidFill>
                  <a:srgbClr val="AF00DB"/>
                </a:solidFill>
                <a:effectLst/>
                <a:latin typeface="Consolas" panose="020B0609020204030204" pitchFamily="49" charset="0"/>
              </a:rPr>
              <a:t>return</a:t>
            </a:r>
            <a:r>
              <a:rPr lang="es-419" sz="1300" b="0" dirty="0">
                <a:solidFill>
                  <a:srgbClr val="000000"/>
                </a:solidFill>
                <a:effectLst/>
                <a:latin typeface="Consolas" panose="020B0609020204030204" pitchFamily="49" charset="0"/>
              </a:rPr>
              <a:t> </a:t>
            </a:r>
            <a:r>
              <a:rPr lang="es-419" sz="1300" b="0" dirty="0" err="1">
                <a:solidFill>
                  <a:srgbClr val="001080"/>
                </a:solidFill>
                <a:effectLst/>
                <a:latin typeface="Consolas" panose="020B0609020204030204" pitchFamily="49" charset="0"/>
              </a:rPr>
              <a:t>res</a:t>
            </a:r>
            <a:r>
              <a:rPr lang="es-419" sz="1300" b="0" dirty="0" err="1">
                <a:solidFill>
                  <a:srgbClr val="000000"/>
                </a:solidFill>
                <a:effectLst/>
                <a:latin typeface="Consolas" panose="020B0609020204030204" pitchFamily="49" charset="0"/>
              </a:rPr>
              <a:t>.</a:t>
            </a:r>
            <a:r>
              <a:rPr lang="es-419" sz="1300" b="0" dirty="0" err="1">
                <a:solidFill>
                  <a:srgbClr val="795E26"/>
                </a:solidFill>
                <a:effectLst/>
                <a:latin typeface="Consolas" panose="020B0609020204030204" pitchFamily="49" charset="0"/>
              </a:rPr>
              <a:t>end</a:t>
            </a:r>
            <a:r>
              <a:rPr lang="es-419" sz="1300" b="0" dirty="0">
                <a:solidFill>
                  <a:srgbClr val="000000"/>
                </a:solidFill>
                <a:effectLst/>
                <a:latin typeface="Consolas" panose="020B0609020204030204" pitchFamily="49" charset="0"/>
              </a:rPr>
              <a:t>(</a:t>
            </a:r>
            <a:r>
              <a:rPr lang="es-419" sz="1300" b="0" dirty="0">
                <a:solidFill>
                  <a:srgbClr val="001080"/>
                </a:solidFill>
                <a:effectLst/>
                <a:latin typeface="Consolas" panose="020B0609020204030204" pitchFamily="49" charset="0"/>
              </a:rPr>
              <a:t>data</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a:t>
            </a:r>
          </a:p>
        </p:txBody>
      </p:sp>
      <p:sp>
        <p:nvSpPr>
          <p:cNvPr id="2" name="Marcador de contenido 4">
            <a:extLst>
              <a:ext uri="{FF2B5EF4-FFF2-40B4-BE49-F238E27FC236}">
                <a16:creationId xmlns:a16="http://schemas.microsoft.com/office/drawing/2014/main" id="{AD38CDFF-71E0-2F8C-3B23-580D1BCB5F99}"/>
              </a:ext>
            </a:extLst>
          </p:cNvPr>
          <p:cNvSpPr txBox="1">
            <a:spLocks/>
          </p:cNvSpPr>
          <p:nvPr/>
        </p:nvSpPr>
        <p:spPr>
          <a:xfrm>
            <a:off x="7940344" y="4111282"/>
            <a:ext cx="4063314" cy="791745"/>
          </a:xfrm>
          <a:prstGeom prst="rect">
            <a:avLst/>
          </a:prstGeom>
          <a:solidFill>
            <a:srgbClr val="FFFFF3"/>
          </a:solidFill>
        </p:spPr>
        <p:txBody>
          <a:bodyPr vert="horz" wrap="non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spcBef>
                <a:spcPts val="1000"/>
              </a:spcBef>
            </a:pPr>
            <a:r>
              <a:rPr lang="es-ES" sz="1400" b="1" dirty="0">
                <a:latin typeface="+mj-lt"/>
              </a:rPr>
              <a:t>Descargar del repositorio que indique el instructor, </a:t>
            </a:r>
          </a:p>
          <a:p>
            <a:pPr marL="0" lvl="1">
              <a:spcBef>
                <a:spcPts val="1000"/>
              </a:spcBef>
            </a:pPr>
            <a:r>
              <a:rPr lang="es-ES" sz="1400" b="1" dirty="0">
                <a:latin typeface="+mj-lt"/>
              </a:rPr>
              <a:t>las versiones de las páginas </a:t>
            </a:r>
            <a:r>
              <a:rPr lang="es-ES" sz="1400" b="1" dirty="0" err="1">
                <a:latin typeface="+mj-lt"/>
              </a:rPr>
              <a:t>html</a:t>
            </a:r>
            <a:r>
              <a:rPr lang="es-ES" sz="1400" b="1" dirty="0">
                <a:latin typeface="+mj-lt"/>
              </a:rPr>
              <a:t> y sustituya</a:t>
            </a:r>
          </a:p>
          <a:p>
            <a:pPr marL="285750" lvl="1" indent="-285750">
              <a:spcBef>
                <a:spcPts val="1000"/>
              </a:spcBef>
              <a:buFont typeface="Arial" panose="020B0604020202020204" pitchFamily="34" charset="0"/>
              <a:buChar char="•"/>
            </a:pPr>
            <a:endParaRPr lang="es-419" sz="1400" b="1" dirty="0">
              <a:latin typeface="+mj-lt"/>
            </a:endParaRPr>
          </a:p>
        </p:txBody>
      </p:sp>
      <p:sp>
        <p:nvSpPr>
          <p:cNvPr id="5" name="Marcador de contenido 4">
            <a:extLst>
              <a:ext uri="{FF2B5EF4-FFF2-40B4-BE49-F238E27FC236}">
                <a16:creationId xmlns:a16="http://schemas.microsoft.com/office/drawing/2014/main" id="{429813E3-C23A-F78E-D7A6-D68E4E6D6EA7}"/>
              </a:ext>
            </a:extLst>
          </p:cNvPr>
          <p:cNvSpPr txBox="1">
            <a:spLocks/>
          </p:cNvSpPr>
          <p:nvPr/>
        </p:nvSpPr>
        <p:spPr>
          <a:xfrm>
            <a:off x="554485" y="3959834"/>
            <a:ext cx="5672144" cy="1886387"/>
          </a:xfrm>
          <a:prstGeom prst="rect">
            <a:avLst/>
          </a:prstGeom>
        </p:spPr>
        <p:txBody>
          <a:bodyPr vert="horz" wrap="none"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Font typeface="Arial" panose="020B0604020202020204" pitchFamily="34" charset="0"/>
              <a:buChar char="•"/>
            </a:pPr>
            <a:r>
              <a:rPr lang="es-ES" sz="1600" b="1" dirty="0">
                <a:latin typeface="+mj-lt"/>
              </a:rPr>
              <a:t>Levanta el servidor</a:t>
            </a:r>
          </a:p>
          <a:p>
            <a:pPr marL="0" lvl="1">
              <a:spcBef>
                <a:spcPts val="1000"/>
              </a:spcBef>
            </a:pPr>
            <a:r>
              <a:rPr lang="es-ES" sz="1600" dirty="0">
                <a:latin typeface="+mj-lt"/>
              </a:rPr>
              <a:t>       PS C:\MEAN\SC\ej01\demo\</a:t>
            </a:r>
            <a:r>
              <a:rPr lang="es-ES" sz="1600" dirty="0">
                <a:solidFill>
                  <a:schemeClr val="accent6"/>
                </a:solidFill>
                <a:latin typeface="+mj-lt"/>
              </a:rPr>
              <a:t>simple</a:t>
            </a:r>
            <a:r>
              <a:rPr lang="es-ES" sz="1600" dirty="0">
                <a:latin typeface="+mj-lt"/>
              </a:rPr>
              <a:t>&gt; </a:t>
            </a:r>
            <a:r>
              <a:rPr lang="es-ES" sz="1600" dirty="0" err="1">
                <a:solidFill>
                  <a:schemeClr val="accent1"/>
                </a:solidFill>
                <a:latin typeface="+mj-lt"/>
              </a:rPr>
              <a:t>node</a:t>
            </a:r>
            <a:r>
              <a:rPr lang="es-ES" sz="1600" dirty="0">
                <a:solidFill>
                  <a:schemeClr val="accent1"/>
                </a:solidFill>
                <a:latin typeface="+mj-lt"/>
              </a:rPr>
              <a:t> app</a:t>
            </a:r>
          </a:p>
          <a:p>
            <a:pPr marL="0" lvl="1">
              <a:spcBef>
                <a:spcPts val="1000"/>
              </a:spcBef>
            </a:pPr>
            <a:r>
              <a:rPr lang="es-419" sz="1600" b="1" dirty="0">
                <a:latin typeface="+mj-lt"/>
              </a:rPr>
              <a:t>Abre un navegador e ingresa a la siguiente URL</a:t>
            </a:r>
          </a:p>
          <a:p>
            <a:pPr marL="457200" lvl="2">
              <a:spcBef>
                <a:spcPts val="1000"/>
              </a:spcBef>
            </a:pPr>
            <a:r>
              <a:rPr lang="es-419" sz="1600" dirty="0">
                <a:solidFill>
                  <a:schemeClr val="accent1"/>
                </a:solidFill>
                <a:latin typeface="+mj-lt"/>
                <a:hlinkClick r:id="rId3"/>
              </a:rPr>
              <a:t>http://localhost:3000/</a:t>
            </a:r>
            <a:endParaRPr lang="es-419" sz="1600" dirty="0">
              <a:solidFill>
                <a:schemeClr val="accent1"/>
              </a:solidFill>
              <a:latin typeface="+mj-lt"/>
            </a:endParaRPr>
          </a:p>
          <a:p>
            <a:pPr marL="457200" lvl="2">
              <a:spcBef>
                <a:spcPts val="1000"/>
              </a:spcBef>
            </a:pPr>
            <a:r>
              <a:rPr lang="es-419" sz="1600" dirty="0">
                <a:solidFill>
                  <a:schemeClr val="accent1"/>
                </a:solidFill>
                <a:latin typeface="+mj-lt"/>
              </a:rPr>
              <a:t>http://localhost:3000/about</a:t>
            </a:r>
          </a:p>
          <a:p>
            <a:pPr marL="457200" lvl="2">
              <a:spcBef>
                <a:spcPts val="1000"/>
              </a:spcBef>
            </a:pPr>
            <a:r>
              <a:rPr lang="es-419" sz="1600" dirty="0">
                <a:solidFill>
                  <a:schemeClr val="accent1"/>
                </a:solidFill>
                <a:latin typeface="+mj-lt"/>
              </a:rPr>
              <a:t>vhttp://localhost:3000/contact</a:t>
            </a:r>
          </a:p>
          <a:p>
            <a:pPr marL="0" lvl="1">
              <a:spcBef>
                <a:spcPts val="1000"/>
              </a:spcBef>
            </a:pPr>
            <a:r>
              <a:rPr lang="es-419" sz="1600" b="1" dirty="0">
                <a:latin typeface="+mj-lt"/>
              </a:rPr>
              <a:t>En la terminal, presiona CTRL+C para interrumpir </a:t>
            </a:r>
          </a:p>
          <a:p>
            <a:pPr marL="0" lvl="1">
              <a:spcBef>
                <a:spcPts val="1000"/>
              </a:spcBef>
            </a:pPr>
            <a:r>
              <a:rPr lang="es-419" sz="1600" b="1" dirty="0">
                <a:latin typeface="+mj-lt"/>
              </a:rPr>
              <a:t>el servidor http</a:t>
            </a:r>
          </a:p>
          <a:p>
            <a:pPr marL="0" lvl="1">
              <a:spcBef>
                <a:spcPts val="1000"/>
              </a:spcBef>
            </a:pPr>
            <a:endParaRPr lang="es-419" sz="1600" dirty="0">
              <a:solidFill>
                <a:schemeClr val="accent1"/>
              </a:solidFill>
              <a:latin typeface="+mj-lt"/>
            </a:endParaRPr>
          </a:p>
          <a:p>
            <a:pPr marL="0" lvl="1">
              <a:spcBef>
                <a:spcPts val="1000"/>
              </a:spcBef>
            </a:pPr>
            <a:endParaRPr lang="es-ES" sz="1600" b="1" dirty="0">
              <a:latin typeface="+mj-lt"/>
            </a:endParaRPr>
          </a:p>
        </p:txBody>
      </p:sp>
      <p:sp>
        <p:nvSpPr>
          <p:cNvPr id="6" name="CuadroTexto 5">
            <a:extLst>
              <a:ext uri="{FF2B5EF4-FFF2-40B4-BE49-F238E27FC236}">
                <a16:creationId xmlns:a16="http://schemas.microsoft.com/office/drawing/2014/main" id="{5C5A3552-DF07-B15F-13AF-83082405401B}"/>
              </a:ext>
            </a:extLst>
          </p:cNvPr>
          <p:cNvSpPr txBox="1"/>
          <p:nvPr/>
        </p:nvSpPr>
        <p:spPr>
          <a:xfrm>
            <a:off x="5929204" y="5801563"/>
            <a:ext cx="6096000" cy="1025922"/>
          </a:xfrm>
          <a:prstGeom prst="rect">
            <a:avLst/>
          </a:prstGeom>
          <a:solidFill>
            <a:schemeClr val="bg1">
              <a:lumMod val="95000"/>
            </a:schemeClr>
          </a:solidFill>
        </p:spPr>
        <p:txBody>
          <a:bodyPr wrap="square">
            <a:spAutoFit/>
          </a:bodyPr>
          <a:lstStyle/>
          <a:p>
            <a:pPr marL="285750" lvl="1" indent="-285750">
              <a:spcBef>
                <a:spcPts val="1000"/>
              </a:spcBef>
              <a:buFont typeface="Arial" panose="020B0604020202020204" pitchFamily="34" charset="0"/>
              <a:buChar char="•"/>
            </a:pPr>
            <a:r>
              <a:rPr lang="sv-SE" sz="1400" b="1" dirty="0">
                <a:latin typeface="+mj-lt"/>
              </a:rPr>
              <a:t>Agregar todos los archivos al repositorio local</a:t>
            </a:r>
            <a:endParaRPr lang="es-ES" sz="1400" b="1" dirty="0">
              <a:latin typeface="+mj-lt"/>
            </a:endParaRPr>
          </a:p>
          <a:p>
            <a:pPr marL="0" lvl="1" indent="0">
              <a:spcBef>
                <a:spcPts val="1000"/>
              </a:spcBef>
              <a:buNone/>
            </a:pPr>
            <a:r>
              <a:rPr lang="en-US" sz="1400" dirty="0">
                <a:latin typeface="Consolas" panose="020B0609020204030204" pitchFamily="49" charset="0"/>
                <a:cs typeface="+mn-cs"/>
              </a:rPr>
              <a:t>PS C:\MEAN\SC\ej01\demo&gt; </a:t>
            </a:r>
            <a:r>
              <a:rPr lang="en-US" sz="1400" dirty="0">
                <a:solidFill>
                  <a:srgbClr val="0451A5"/>
                </a:solidFill>
                <a:latin typeface="Consolas" panose="020B0609020204030204" pitchFamily="49" charset="0"/>
                <a:cs typeface="+mn-cs"/>
              </a:rPr>
              <a:t>git add –A</a:t>
            </a:r>
            <a:endParaRPr lang="es-ES" sz="1050" dirty="0">
              <a:solidFill>
                <a:srgbClr val="0451A5"/>
              </a:solidFill>
              <a:latin typeface="Consolas" panose="020B0609020204030204" pitchFamily="49" charset="0"/>
              <a:cs typeface="+mn-cs"/>
            </a:endParaRPr>
          </a:p>
          <a:p>
            <a:pPr marL="0" lvl="1" indent="0">
              <a:spcBef>
                <a:spcPts val="1000"/>
              </a:spcBef>
              <a:buNone/>
            </a:pPr>
            <a:r>
              <a:rPr lang="es-ES" sz="1400" dirty="0">
                <a:latin typeface="Consolas" panose="020B0609020204030204" pitchFamily="49" charset="0"/>
                <a:cs typeface="+mn-cs"/>
              </a:rPr>
              <a:t>PS C:\MEAN\SC\ej01\demo&gt; </a:t>
            </a:r>
            <a:r>
              <a:rPr lang="es-ES" sz="1400" dirty="0" err="1">
                <a:solidFill>
                  <a:srgbClr val="0451A5"/>
                </a:solidFill>
                <a:latin typeface="Consolas" panose="020B0609020204030204" pitchFamily="49" charset="0"/>
                <a:cs typeface="+mn-cs"/>
              </a:rPr>
              <a:t>git</a:t>
            </a:r>
            <a:r>
              <a:rPr lang="es-ES" sz="1400" dirty="0">
                <a:solidFill>
                  <a:srgbClr val="0451A5"/>
                </a:solidFill>
                <a:latin typeface="Consolas" panose="020B0609020204030204" pitchFamily="49" charset="0"/>
                <a:cs typeface="+mn-cs"/>
              </a:rPr>
              <a:t> </a:t>
            </a:r>
            <a:r>
              <a:rPr lang="es-ES" sz="1400" dirty="0" err="1">
                <a:solidFill>
                  <a:srgbClr val="0451A5"/>
                </a:solidFill>
                <a:latin typeface="Consolas" panose="020B0609020204030204" pitchFamily="49" charset="0"/>
                <a:cs typeface="+mn-cs"/>
              </a:rPr>
              <a:t>commit</a:t>
            </a:r>
            <a:r>
              <a:rPr lang="es-ES" sz="1400" dirty="0">
                <a:solidFill>
                  <a:srgbClr val="0451A5"/>
                </a:solidFill>
                <a:latin typeface="Consolas" panose="020B0609020204030204" pitchFamily="49" charset="0"/>
                <a:cs typeface="+mn-cs"/>
              </a:rPr>
              <a:t> -m "Ejercicio </a:t>
            </a:r>
            <a:r>
              <a:rPr lang="es-ES" sz="1400" dirty="0">
                <a:solidFill>
                  <a:srgbClr val="0451A5"/>
                </a:solidFill>
                <a:latin typeface="Consolas" panose="020B0609020204030204" pitchFamily="49" charset="0"/>
              </a:rPr>
              <a:t>8</a:t>
            </a:r>
            <a:r>
              <a:rPr lang="es-ES" sz="1400" dirty="0">
                <a:solidFill>
                  <a:srgbClr val="0451A5"/>
                </a:solidFill>
                <a:latin typeface="Consolas" panose="020B0609020204030204" pitchFamily="49" charset="0"/>
                <a:cs typeface="+mn-cs"/>
              </a:rPr>
              <a:t>."</a:t>
            </a:r>
          </a:p>
        </p:txBody>
      </p:sp>
    </p:spTree>
    <p:extLst>
      <p:ext uri="{BB962C8B-B14F-4D97-AF65-F5344CB8AC3E}">
        <p14:creationId xmlns:p14="http://schemas.microsoft.com/office/powerpoint/2010/main" val="1445854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ES" dirty="0"/>
              <a:t>Introducción</a:t>
            </a:r>
            <a:endParaRPr lang="es-419" dirty="0"/>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5" name="Imagen 4">
            <a:extLst>
              <a:ext uri="{FF2B5EF4-FFF2-40B4-BE49-F238E27FC236}">
                <a16:creationId xmlns:a16="http://schemas.microsoft.com/office/drawing/2014/main" id="{B716AF1C-CD8D-00F4-A7FC-73AC568FFAB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818651" y="3722605"/>
            <a:ext cx="1639843" cy="1002973"/>
          </a:xfrm>
          <a:prstGeom prst="rect">
            <a:avLst/>
          </a:prstGeom>
        </p:spPr>
      </p:pic>
    </p:spTree>
    <p:extLst>
      <p:ext uri="{BB962C8B-B14F-4D97-AF65-F5344CB8AC3E}">
        <p14:creationId xmlns:p14="http://schemas.microsoft.com/office/powerpoint/2010/main" val="185952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822CE-F5F3-8D8C-7A8F-0ABEAE5E9E14}"/>
              </a:ext>
            </a:extLst>
          </p:cNvPr>
          <p:cNvSpPr>
            <a:spLocks noGrp="1"/>
          </p:cNvSpPr>
          <p:nvPr>
            <p:ph type="title"/>
          </p:nvPr>
        </p:nvSpPr>
        <p:spPr/>
        <p:txBody>
          <a:bodyPr/>
          <a:lstStyle/>
          <a:p>
            <a:r>
              <a:rPr lang="es-419" dirty="0"/>
              <a:t>El archivo </a:t>
            </a:r>
            <a:r>
              <a:rPr lang="es-419" dirty="0" err="1"/>
              <a:t>package.json</a:t>
            </a:r>
            <a:endParaRPr lang="es-419" dirty="0"/>
          </a:p>
        </p:txBody>
      </p:sp>
      <p:sp>
        <p:nvSpPr>
          <p:cNvPr id="3" name="Marcador de contenido 2">
            <a:extLst>
              <a:ext uri="{FF2B5EF4-FFF2-40B4-BE49-F238E27FC236}">
                <a16:creationId xmlns:a16="http://schemas.microsoft.com/office/drawing/2014/main" id="{910F22B8-3E1F-7305-1B9B-7DC3437DF076}"/>
              </a:ext>
            </a:extLst>
          </p:cNvPr>
          <p:cNvSpPr>
            <a:spLocks noGrp="1"/>
          </p:cNvSpPr>
          <p:nvPr>
            <p:ph idx="1"/>
          </p:nvPr>
        </p:nvSpPr>
        <p:spPr/>
        <p:txBody>
          <a:bodyPr/>
          <a:lstStyle/>
          <a:p>
            <a:r>
              <a:rPr lang="es-419" dirty="0"/>
              <a:t>Gestiona las dependencias del proyecto</a:t>
            </a:r>
          </a:p>
          <a:p>
            <a:r>
              <a:rPr lang="es-419" dirty="0"/>
              <a:t>Define los scripts del proyecto</a:t>
            </a:r>
          </a:p>
          <a:p>
            <a:r>
              <a:rPr lang="es-419" dirty="0"/>
              <a:t>Provee información sobre el proyecto</a:t>
            </a:r>
          </a:p>
          <a:p>
            <a:r>
              <a:rPr lang="es-419" dirty="0"/>
              <a:t>Archivo de metadatos para todos los paquetes NPM o proyectos Node.js</a:t>
            </a:r>
          </a:p>
          <a:p>
            <a:r>
              <a:rPr lang="es-419" dirty="0"/>
              <a:t>Se localiza en el directorio raíz de los proyectos y paquetes</a:t>
            </a:r>
          </a:p>
          <a:p>
            <a:r>
              <a:rPr lang="es-419" dirty="0"/>
              <a:t>Contiene dos tipos de metadatos: </a:t>
            </a:r>
          </a:p>
          <a:p>
            <a:pPr lvl="1"/>
            <a:r>
              <a:rPr lang="es-419" dirty="0"/>
              <a:t>Información sobre el proyecto, sus dependencias, scripts de ejecución</a:t>
            </a:r>
          </a:p>
          <a:p>
            <a:pPr lvl="1"/>
            <a:r>
              <a:rPr lang="es-419" dirty="0"/>
              <a:t>Funcional, instrucciones para </a:t>
            </a:r>
            <a:r>
              <a:rPr lang="es-419" dirty="0" err="1"/>
              <a:t>npm</a:t>
            </a:r>
            <a:r>
              <a:rPr lang="es-419" dirty="0"/>
              <a:t> para procesas tareas y administrar el proyecto.</a:t>
            </a:r>
          </a:p>
          <a:p>
            <a:endParaRPr lang="es-419" dirty="0"/>
          </a:p>
          <a:p>
            <a:endParaRPr lang="es-419" dirty="0"/>
          </a:p>
        </p:txBody>
      </p:sp>
    </p:spTree>
    <p:extLst>
      <p:ext uri="{BB962C8B-B14F-4D97-AF65-F5344CB8AC3E}">
        <p14:creationId xmlns:p14="http://schemas.microsoft.com/office/powerpoint/2010/main" val="176945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14852-F683-2D0F-C655-54F78066D6B5}"/>
              </a:ext>
            </a:extLst>
          </p:cNvPr>
          <p:cNvSpPr>
            <a:spLocks noGrp="1"/>
          </p:cNvSpPr>
          <p:nvPr>
            <p:ph type="title"/>
          </p:nvPr>
        </p:nvSpPr>
        <p:spPr/>
        <p:txBody>
          <a:bodyPr/>
          <a:lstStyle/>
          <a:p>
            <a:r>
              <a:rPr lang="es-419" dirty="0"/>
              <a:t>El archivo </a:t>
            </a:r>
            <a:r>
              <a:rPr lang="es-419" dirty="0" err="1"/>
              <a:t>package.json</a:t>
            </a:r>
            <a:endParaRPr lang="es-419" dirty="0"/>
          </a:p>
        </p:txBody>
      </p:sp>
      <p:sp>
        <p:nvSpPr>
          <p:cNvPr id="3" name="Marcador de contenido 2">
            <a:extLst>
              <a:ext uri="{FF2B5EF4-FFF2-40B4-BE49-F238E27FC236}">
                <a16:creationId xmlns:a16="http://schemas.microsoft.com/office/drawing/2014/main" id="{03BB9C10-347A-6B60-C947-1F4FD08A9CD3}"/>
              </a:ext>
            </a:extLst>
          </p:cNvPr>
          <p:cNvSpPr>
            <a:spLocks noGrp="1"/>
          </p:cNvSpPr>
          <p:nvPr>
            <p:ph idx="1"/>
          </p:nvPr>
        </p:nvSpPr>
        <p:spPr/>
        <p:txBody>
          <a:bodyPr/>
          <a:lstStyle/>
          <a:p>
            <a:r>
              <a:rPr lang="es-419" dirty="0"/>
              <a:t>Administración de Dependencias</a:t>
            </a:r>
          </a:p>
          <a:p>
            <a:r>
              <a:rPr lang="es-419" dirty="0"/>
              <a:t>Automatización de Tareas</a:t>
            </a:r>
          </a:p>
          <a:p>
            <a:r>
              <a:rPr lang="es-419" dirty="0"/>
              <a:t>Gestión de Versiones</a:t>
            </a:r>
          </a:p>
          <a:p>
            <a:r>
              <a:rPr lang="es-419" dirty="0"/>
              <a:t>Información del Proyecto</a:t>
            </a:r>
          </a:p>
          <a:p>
            <a:r>
              <a:rPr lang="es-419" dirty="0"/>
              <a:t>Publicación y Distribución</a:t>
            </a:r>
          </a:p>
          <a:p>
            <a:r>
              <a:rPr lang="es-419" dirty="0"/>
              <a:t>Configuración del Proyecto</a:t>
            </a:r>
          </a:p>
          <a:p>
            <a:r>
              <a:rPr lang="es-419" dirty="0"/>
              <a:t>Registro de Contribuidores</a:t>
            </a:r>
          </a:p>
        </p:txBody>
      </p:sp>
    </p:spTree>
    <p:extLst>
      <p:ext uri="{BB962C8B-B14F-4D97-AF65-F5344CB8AC3E}">
        <p14:creationId xmlns:p14="http://schemas.microsoft.com/office/powerpoint/2010/main" val="345104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03D4BFD-C6C7-1C9B-E2A0-2A5E0266C622}"/>
              </a:ext>
            </a:extLst>
          </p:cNvPr>
          <p:cNvSpPr>
            <a:spLocks noGrp="1"/>
          </p:cNvSpPr>
          <p:nvPr>
            <p:ph type="title"/>
          </p:nvPr>
        </p:nvSpPr>
        <p:spPr/>
        <p:txBody>
          <a:bodyPr/>
          <a:lstStyle/>
          <a:p>
            <a:r>
              <a:rPr lang="es-ES" dirty="0"/>
              <a:t>Ejercicio 1. Inicializar un archivo </a:t>
            </a:r>
            <a:r>
              <a:rPr lang="es-ES" dirty="0" err="1"/>
              <a:t>package.json</a:t>
            </a:r>
            <a:endParaRPr lang="es-419" dirty="0"/>
          </a:p>
        </p:txBody>
      </p:sp>
      <p:sp>
        <p:nvSpPr>
          <p:cNvPr id="5" name="Marcador de contenido 4">
            <a:extLst>
              <a:ext uri="{FF2B5EF4-FFF2-40B4-BE49-F238E27FC236}">
                <a16:creationId xmlns:a16="http://schemas.microsoft.com/office/drawing/2014/main" id="{DB0E2825-9A44-1182-499D-0D8A3B3279C1}"/>
              </a:ext>
            </a:extLst>
          </p:cNvPr>
          <p:cNvSpPr>
            <a:spLocks noGrp="1"/>
          </p:cNvSpPr>
          <p:nvPr>
            <p:ph idx="1"/>
          </p:nvPr>
        </p:nvSpPr>
        <p:spPr/>
        <p:txBody>
          <a:bodyPr>
            <a:noAutofit/>
          </a:bodyPr>
          <a:lstStyle/>
          <a:p>
            <a:r>
              <a:rPr lang="es-419" sz="1400" b="1" dirty="0">
                <a:latin typeface="+mj-lt"/>
              </a:rPr>
              <a:t>Abrir una ventana CMD</a:t>
            </a:r>
          </a:p>
          <a:p>
            <a:pPr marL="457200" lvl="1" indent="0">
              <a:buNone/>
            </a:pPr>
            <a:r>
              <a:rPr lang="es-419" sz="1400" dirty="0"/>
              <a:t>Inicio \ </a:t>
            </a:r>
            <a:r>
              <a:rPr lang="es-419" sz="1400" dirty="0" err="1"/>
              <a:t>cmd</a:t>
            </a:r>
            <a:endParaRPr lang="es-419" sz="1400" dirty="0"/>
          </a:p>
          <a:p>
            <a:r>
              <a:rPr lang="es-419" sz="1400" b="1" dirty="0">
                <a:latin typeface="+mj-lt"/>
              </a:rPr>
              <a:t>Crear el directorio C:\MEAN\SC\ej01\demo</a:t>
            </a:r>
          </a:p>
          <a:p>
            <a:pPr marL="457200" lvl="1" indent="0">
              <a:buNone/>
            </a:pPr>
            <a:r>
              <a:rPr lang="es-419" sz="1400" dirty="0"/>
              <a:t>cd c:\</a:t>
            </a:r>
          </a:p>
          <a:p>
            <a:pPr marL="457200" lvl="1" indent="0">
              <a:buNone/>
            </a:pPr>
            <a:r>
              <a:rPr lang="en-US" sz="1400" dirty="0"/>
              <a:t>c:\&gt;</a:t>
            </a:r>
            <a:r>
              <a:rPr lang="en-US" sz="1400" dirty="0">
                <a:solidFill>
                  <a:srgbClr val="7030A0"/>
                </a:solidFill>
              </a:rPr>
              <a:t>MKDIR \MEAN\SC</a:t>
            </a:r>
          </a:p>
          <a:p>
            <a:pPr marL="457200" lvl="1" indent="0">
              <a:buNone/>
            </a:pPr>
            <a:r>
              <a:rPr lang="en-US" sz="1400" dirty="0"/>
              <a:t>c:\&gt;</a:t>
            </a:r>
            <a:r>
              <a:rPr lang="en-US" sz="1400" dirty="0">
                <a:solidFill>
                  <a:srgbClr val="7030A0"/>
                </a:solidFill>
              </a:rPr>
              <a:t>cd \MEAN\SC</a:t>
            </a:r>
          </a:p>
          <a:p>
            <a:pPr marL="285750" lvl="1" indent="-285750">
              <a:spcBef>
                <a:spcPts val="1000"/>
              </a:spcBef>
            </a:pPr>
            <a:r>
              <a:rPr lang="en-US" sz="1400" b="1" dirty="0" err="1">
                <a:latin typeface="+mj-lt"/>
              </a:rPr>
              <a:t>Crear</a:t>
            </a:r>
            <a:r>
              <a:rPr lang="en-US" sz="1400" b="1" dirty="0">
                <a:latin typeface="+mj-lt"/>
              </a:rPr>
              <a:t> </a:t>
            </a:r>
            <a:r>
              <a:rPr lang="en-US" sz="1400" b="1" dirty="0" err="1">
                <a:latin typeface="+mj-lt"/>
              </a:rPr>
              <a:t>el</a:t>
            </a:r>
            <a:r>
              <a:rPr lang="en-US" sz="1400" b="1" dirty="0">
                <a:latin typeface="+mj-lt"/>
              </a:rPr>
              <a:t> Directorio ej01</a:t>
            </a:r>
          </a:p>
          <a:p>
            <a:pPr marL="457200" lvl="1" indent="0">
              <a:buNone/>
            </a:pPr>
            <a:r>
              <a:rPr lang="en-US" sz="1400" dirty="0"/>
              <a:t>c:\MEAN\SC&gt;</a:t>
            </a:r>
            <a:r>
              <a:rPr lang="en-US" sz="1400" dirty="0">
                <a:solidFill>
                  <a:srgbClr val="7030A0"/>
                </a:solidFill>
              </a:rPr>
              <a:t>mkdir ej01\demo</a:t>
            </a:r>
          </a:p>
          <a:p>
            <a:pPr marL="457200" lvl="1" indent="0">
              <a:buNone/>
            </a:pPr>
            <a:r>
              <a:rPr lang="en-US" sz="1400" dirty="0"/>
              <a:t>c:\MEAN\SC&gt;</a:t>
            </a:r>
            <a:r>
              <a:rPr lang="en-US" sz="1400" dirty="0">
                <a:solidFill>
                  <a:srgbClr val="7030A0"/>
                </a:solidFill>
              </a:rPr>
              <a:t>cd ej01\demo</a:t>
            </a:r>
          </a:p>
          <a:p>
            <a:pPr marL="285750" lvl="1" indent="-285750">
              <a:spcBef>
                <a:spcPts val="1000"/>
              </a:spcBef>
            </a:pPr>
            <a:r>
              <a:rPr lang="es-419" sz="1400" b="1" dirty="0">
                <a:latin typeface="+mj-lt"/>
              </a:rPr>
              <a:t>Abrir Visual Studio, ejecuta el comando:</a:t>
            </a:r>
          </a:p>
          <a:p>
            <a:pPr marL="742950" lvl="2" indent="-285750">
              <a:spcBef>
                <a:spcPts val="0"/>
              </a:spcBef>
            </a:pPr>
            <a:r>
              <a:rPr lang="es-419" sz="1400" dirty="0"/>
              <a:t>c:\MEAN\SC\ej01\demo&gt;code .</a:t>
            </a:r>
          </a:p>
          <a:p>
            <a:pPr marL="742950" lvl="2" indent="-285750">
              <a:spcBef>
                <a:spcPts val="0"/>
              </a:spcBef>
            </a:pPr>
            <a:r>
              <a:rPr lang="es-419" sz="1400" dirty="0"/>
              <a:t>Si pregunta, </a:t>
            </a:r>
          </a:p>
          <a:p>
            <a:pPr marL="1200150" lvl="3" indent="-285750">
              <a:spcBef>
                <a:spcPts val="0"/>
              </a:spcBef>
            </a:pPr>
            <a:r>
              <a:rPr lang="es-419" sz="1400" dirty="0"/>
              <a:t>Seleccionar la casilla “Trust </a:t>
            </a:r>
            <a:r>
              <a:rPr lang="es-419" sz="1400" dirty="0" err="1"/>
              <a:t>the</a:t>
            </a:r>
            <a:r>
              <a:rPr lang="es-419" sz="1400" dirty="0"/>
              <a:t> </a:t>
            </a:r>
            <a:r>
              <a:rPr lang="es-419" sz="1400" dirty="0" err="1"/>
              <a:t>authors</a:t>
            </a:r>
            <a:r>
              <a:rPr lang="es-419" sz="1400" dirty="0"/>
              <a:t> </a:t>
            </a:r>
            <a:r>
              <a:rPr lang="es-419" sz="1400" dirty="0" err="1"/>
              <a:t>of</a:t>
            </a:r>
            <a:r>
              <a:rPr lang="es-419" sz="1400" dirty="0"/>
              <a:t> </a:t>
            </a:r>
            <a:r>
              <a:rPr lang="es-419" sz="1400" dirty="0" err="1"/>
              <a:t>all</a:t>
            </a:r>
            <a:r>
              <a:rPr lang="es-419" sz="1400" dirty="0"/>
              <a:t> files in </a:t>
            </a:r>
            <a:r>
              <a:rPr lang="es-419" sz="1400" dirty="0" err="1"/>
              <a:t>the</a:t>
            </a:r>
            <a:r>
              <a:rPr lang="es-419" sz="1400" dirty="0"/>
              <a:t> </a:t>
            </a:r>
            <a:r>
              <a:rPr lang="es-419" sz="1400" dirty="0" err="1"/>
              <a:t>parent</a:t>
            </a:r>
            <a:r>
              <a:rPr lang="es-419" sz="1400" dirty="0"/>
              <a:t> folder”</a:t>
            </a:r>
          </a:p>
          <a:p>
            <a:pPr marL="1200150" lvl="3" indent="-285750">
              <a:spcBef>
                <a:spcPts val="0"/>
              </a:spcBef>
            </a:pPr>
            <a:r>
              <a:rPr lang="es-419" sz="1400" dirty="0"/>
              <a:t>aceptar el siguiente mensaje “</a:t>
            </a:r>
            <a:r>
              <a:rPr lang="en-US" sz="1400" b="0" i="0" dirty="0">
                <a:solidFill>
                  <a:srgbClr val="616161"/>
                </a:solidFill>
                <a:effectLst/>
                <a:latin typeface="Segoe WPC"/>
              </a:rPr>
              <a:t>Do you trust the authors of the files in this folder?</a:t>
            </a:r>
            <a:r>
              <a:rPr lang="es-419" sz="1400" b="0" i="0" dirty="0">
                <a:solidFill>
                  <a:srgbClr val="616161"/>
                </a:solidFill>
                <a:effectLst/>
                <a:latin typeface="Segoe WPC"/>
              </a:rPr>
              <a:t>” Yes</a:t>
            </a:r>
            <a:r>
              <a:rPr lang="es-419" sz="1400" dirty="0">
                <a:solidFill>
                  <a:srgbClr val="616161"/>
                </a:solidFill>
                <a:latin typeface="Segoe WPC"/>
              </a:rPr>
              <a:t>, i trust </a:t>
            </a:r>
            <a:r>
              <a:rPr lang="es-419" sz="1400" dirty="0" err="1">
                <a:solidFill>
                  <a:srgbClr val="616161"/>
                </a:solidFill>
                <a:latin typeface="Segoe WPC"/>
              </a:rPr>
              <a:t>the</a:t>
            </a:r>
            <a:r>
              <a:rPr lang="es-419" sz="1400" dirty="0">
                <a:solidFill>
                  <a:srgbClr val="616161"/>
                </a:solidFill>
                <a:latin typeface="Segoe WPC"/>
              </a:rPr>
              <a:t> </a:t>
            </a:r>
            <a:r>
              <a:rPr lang="es-419" sz="1400" dirty="0" err="1">
                <a:solidFill>
                  <a:srgbClr val="616161"/>
                </a:solidFill>
                <a:latin typeface="Segoe WPC"/>
              </a:rPr>
              <a:t>authors</a:t>
            </a:r>
            <a:endParaRPr lang="es-419" sz="1400" dirty="0">
              <a:solidFill>
                <a:srgbClr val="616161"/>
              </a:solidFill>
              <a:latin typeface="Segoe WPC"/>
            </a:endParaRPr>
          </a:p>
          <a:p>
            <a:pPr marL="285750" lvl="1" indent="-285750">
              <a:spcBef>
                <a:spcPts val="1000"/>
              </a:spcBef>
            </a:pPr>
            <a:r>
              <a:rPr lang="es-419" sz="1400" b="1" dirty="0">
                <a:latin typeface="+mj-lt"/>
              </a:rPr>
              <a:t>Abrir el explorador de archivos “</a:t>
            </a:r>
            <a:r>
              <a:rPr lang="es-419" sz="1400" b="1" dirty="0" err="1">
                <a:latin typeface="+mj-lt"/>
              </a:rPr>
              <a:t>explorer</a:t>
            </a:r>
            <a:r>
              <a:rPr lang="es-419" sz="1400" b="1" dirty="0">
                <a:latin typeface="+mj-lt"/>
              </a:rPr>
              <a:t>”</a:t>
            </a:r>
          </a:p>
          <a:p>
            <a:pPr marL="742950" lvl="2" indent="-285750">
              <a:spcBef>
                <a:spcPts val="0"/>
              </a:spcBef>
            </a:pPr>
            <a:r>
              <a:rPr lang="es-419" sz="1400" dirty="0">
                <a:latin typeface="+mj-lt"/>
              </a:rPr>
              <a:t>View / Explorer</a:t>
            </a:r>
          </a:p>
          <a:p>
            <a:pPr marL="742950" lvl="2" indent="-285750">
              <a:spcBef>
                <a:spcPts val="0"/>
              </a:spcBef>
            </a:pPr>
            <a:r>
              <a:rPr lang="es-419" sz="1400" dirty="0">
                <a:latin typeface="+mj-lt"/>
              </a:rPr>
              <a:t>Observar que archivos se encuentran en la carpeta demo</a:t>
            </a:r>
          </a:p>
          <a:p>
            <a:pPr marL="742950" lvl="2" indent="-285750">
              <a:spcBef>
                <a:spcPts val="0"/>
              </a:spcBef>
            </a:pPr>
            <a:r>
              <a:rPr lang="es-419" sz="1400" dirty="0">
                <a:latin typeface="+mj-lt"/>
              </a:rPr>
              <a:t>Crear el archivo index.js</a:t>
            </a:r>
          </a:p>
        </p:txBody>
      </p:sp>
    </p:spTree>
    <p:extLst>
      <p:ext uri="{BB962C8B-B14F-4D97-AF65-F5344CB8AC3E}">
        <p14:creationId xmlns:p14="http://schemas.microsoft.com/office/powerpoint/2010/main" val="286284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8D180-6D04-3116-D217-45EE37F169A7}"/>
              </a:ext>
            </a:extLst>
          </p:cNvPr>
          <p:cNvSpPr>
            <a:spLocks noGrp="1"/>
          </p:cNvSpPr>
          <p:nvPr>
            <p:ph type="title"/>
          </p:nvPr>
        </p:nvSpPr>
        <p:spPr/>
        <p:txBody>
          <a:bodyPr/>
          <a:lstStyle/>
          <a:p>
            <a:r>
              <a:rPr lang="es-ES" dirty="0"/>
              <a:t>Ejercicio 1. Inicializar un archivo </a:t>
            </a:r>
            <a:r>
              <a:rPr lang="es-ES" dirty="0" err="1"/>
              <a:t>package.json</a:t>
            </a:r>
            <a:endParaRPr lang="es-419" dirty="0"/>
          </a:p>
        </p:txBody>
      </p:sp>
      <p:sp>
        <p:nvSpPr>
          <p:cNvPr id="3" name="Marcador de contenido 2">
            <a:extLst>
              <a:ext uri="{FF2B5EF4-FFF2-40B4-BE49-F238E27FC236}">
                <a16:creationId xmlns:a16="http://schemas.microsoft.com/office/drawing/2014/main" id="{6E1F516C-0998-7D37-3541-234402157BBC}"/>
              </a:ext>
            </a:extLst>
          </p:cNvPr>
          <p:cNvSpPr>
            <a:spLocks noGrp="1"/>
          </p:cNvSpPr>
          <p:nvPr>
            <p:ph idx="1"/>
          </p:nvPr>
        </p:nvSpPr>
        <p:spPr/>
        <p:txBody>
          <a:bodyPr>
            <a:normAutofit/>
          </a:bodyPr>
          <a:lstStyle/>
          <a:p>
            <a:pPr marL="285750" lvl="1" indent="-285750">
              <a:spcBef>
                <a:spcPts val="1000"/>
              </a:spcBef>
            </a:pPr>
            <a:r>
              <a:rPr lang="es-ES" sz="1400" b="1" dirty="0">
                <a:latin typeface="+mj-lt"/>
              </a:rPr>
              <a:t>Terminal. </a:t>
            </a:r>
            <a:r>
              <a:rPr lang="es-ES" sz="1400" dirty="0">
                <a:latin typeface="+mj-lt"/>
              </a:rPr>
              <a:t>Una vez que haya ingresado a Visual Studio </a:t>
            </a:r>
            <a:r>
              <a:rPr lang="es-ES" sz="1400" dirty="0" err="1">
                <a:latin typeface="+mj-lt"/>
              </a:rPr>
              <a:t>Code</a:t>
            </a:r>
            <a:r>
              <a:rPr lang="es-ES" sz="1400" dirty="0">
                <a:latin typeface="+mj-lt"/>
              </a:rPr>
              <a:t>, abrir una terminal, desde la barra de menú:</a:t>
            </a:r>
          </a:p>
          <a:p>
            <a:pPr marL="457200" lvl="1" indent="0">
              <a:buNone/>
            </a:pPr>
            <a:r>
              <a:rPr lang="es-ES" sz="1400" dirty="0"/>
              <a:t>View \ Terminal</a:t>
            </a:r>
          </a:p>
          <a:p>
            <a:pPr marL="457200" lvl="1" indent="0">
              <a:buNone/>
            </a:pPr>
            <a:r>
              <a:rPr lang="es-ES" sz="1400" dirty="0"/>
              <a:t>Coloque el cursor en la terminal de visual </a:t>
            </a:r>
            <a:r>
              <a:rPr lang="es-ES" sz="1400" dirty="0" err="1"/>
              <a:t>studio</a:t>
            </a:r>
            <a:r>
              <a:rPr lang="es-ES" sz="1400" dirty="0"/>
              <a:t> y verifique que se muestra lo siguiente:</a:t>
            </a:r>
          </a:p>
          <a:p>
            <a:pPr marL="457200" lvl="1" indent="0">
              <a:buNone/>
            </a:pPr>
            <a:endParaRPr lang="es-ES" sz="1400" dirty="0"/>
          </a:p>
          <a:p>
            <a:endParaRPr lang="es-ES" sz="1400" dirty="0"/>
          </a:p>
          <a:p>
            <a:r>
              <a:rPr lang="es-419" sz="1400" b="1" dirty="0">
                <a:latin typeface="+mj-lt"/>
              </a:rPr>
              <a:t>Inicializar un paquete de </a:t>
            </a:r>
            <a:r>
              <a:rPr lang="es-419" sz="1400" b="1" dirty="0" err="1">
                <a:latin typeface="+mj-lt"/>
              </a:rPr>
              <a:t>node</a:t>
            </a:r>
            <a:r>
              <a:rPr lang="es-419" sz="1400" b="1" dirty="0">
                <a:latin typeface="+mj-lt"/>
              </a:rPr>
              <a:t> (</a:t>
            </a:r>
            <a:r>
              <a:rPr lang="es-419" sz="1400" b="1" dirty="0" err="1">
                <a:latin typeface="+mj-lt"/>
              </a:rPr>
              <a:t>package.json</a:t>
            </a:r>
            <a:r>
              <a:rPr lang="es-419" sz="1400" b="1" dirty="0">
                <a:latin typeface="+mj-lt"/>
              </a:rPr>
              <a:t>) con los siguientes valores y dejar los otros por default:</a:t>
            </a:r>
          </a:p>
          <a:p>
            <a:pPr marL="457200" lvl="1" indent="0">
              <a:buNone/>
            </a:pPr>
            <a:r>
              <a:rPr lang="es-419" sz="1400" dirty="0"/>
              <a:t>PS C:\MEAN\SC\ej01\demo&gt; </a:t>
            </a:r>
            <a:r>
              <a:rPr lang="es-419" sz="1400" b="1" dirty="0" err="1">
                <a:solidFill>
                  <a:srgbClr val="7030A0"/>
                </a:solidFill>
              </a:rPr>
              <a:t>npm</a:t>
            </a:r>
            <a:r>
              <a:rPr lang="es-419" sz="1400" b="1" dirty="0">
                <a:solidFill>
                  <a:srgbClr val="7030A0"/>
                </a:solidFill>
              </a:rPr>
              <a:t> </a:t>
            </a:r>
            <a:r>
              <a:rPr lang="es-419" sz="1400" b="1" dirty="0" err="1">
                <a:solidFill>
                  <a:srgbClr val="7030A0"/>
                </a:solidFill>
              </a:rPr>
              <a:t>init</a:t>
            </a:r>
            <a:r>
              <a:rPr lang="es-419" sz="1400" b="1" dirty="0">
                <a:solidFill>
                  <a:srgbClr val="7030A0"/>
                </a:solidFill>
              </a:rPr>
              <a:t> </a:t>
            </a:r>
          </a:p>
          <a:p>
            <a:pPr marL="457200" lvl="1" indent="0">
              <a:buNone/>
            </a:pPr>
            <a:r>
              <a:rPr lang="es-419" sz="1400" dirty="0" err="1"/>
              <a:t>package</a:t>
            </a:r>
            <a:r>
              <a:rPr lang="es-419" sz="1400" dirty="0"/>
              <a:t> </a:t>
            </a:r>
            <a:r>
              <a:rPr lang="es-419" sz="1400" dirty="0" err="1"/>
              <a:t>name</a:t>
            </a:r>
            <a:r>
              <a:rPr lang="es-419" sz="1400" dirty="0"/>
              <a:t>: </a:t>
            </a:r>
            <a:r>
              <a:rPr lang="es-419" sz="1400" b="1" dirty="0"/>
              <a:t>(demo)</a:t>
            </a:r>
          </a:p>
          <a:p>
            <a:pPr marL="457200" lvl="1" indent="0">
              <a:buNone/>
            </a:pPr>
            <a:r>
              <a:rPr lang="es-419" sz="1400" dirty="0" err="1"/>
              <a:t>version</a:t>
            </a:r>
            <a:r>
              <a:rPr lang="es-419" sz="1400" dirty="0"/>
              <a:t>: (1.0.0)</a:t>
            </a:r>
          </a:p>
          <a:p>
            <a:pPr marL="457200" lvl="1" indent="0">
              <a:buNone/>
            </a:pPr>
            <a:r>
              <a:rPr lang="es-419" sz="1400" dirty="0" err="1"/>
              <a:t>description</a:t>
            </a:r>
            <a:r>
              <a:rPr lang="es-419" sz="1400" dirty="0"/>
              <a:t>: </a:t>
            </a:r>
            <a:r>
              <a:rPr lang="es-419" sz="1400" b="1" dirty="0"/>
              <a:t>Ejercicio de generación de </a:t>
            </a:r>
            <a:r>
              <a:rPr lang="es-419" sz="1400" b="1" dirty="0" err="1"/>
              <a:t>package.json</a:t>
            </a:r>
            <a:endParaRPr lang="es-419" sz="1400" b="1" dirty="0"/>
          </a:p>
          <a:p>
            <a:pPr marL="457200" lvl="1" indent="0">
              <a:buNone/>
            </a:pPr>
            <a:r>
              <a:rPr lang="es-419" sz="1400" dirty="0" err="1"/>
              <a:t>entry</a:t>
            </a:r>
            <a:r>
              <a:rPr lang="es-419" sz="1400" dirty="0"/>
              <a:t> </a:t>
            </a:r>
            <a:r>
              <a:rPr lang="es-419" sz="1400" dirty="0" err="1"/>
              <a:t>point</a:t>
            </a:r>
            <a:r>
              <a:rPr lang="es-419" sz="1400" dirty="0"/>
              <a:t>: (index.js)</a:t>
            </a:r>
          </a:p>
          <a:p>
            <a:pPr marL="285750" lvl="1" indent="-285750">
              <a:spcBef>
                <a:spcPts val="1000"/>
              </a:spcBef>
            </a:pPr>
            <a:r>
              <a:rPr lang="es-419" sz="1400" b="1" dirty="0">
                <a:latin typeface="+mj-lt"/>
              </a:rPr>
              <a:t>Abrir el explorador de archivos “</a:t>
            </a:r>
            <a:r>
              <a:rPr lang="es-419" sz="1400" b="1" dirty="0" err="1">
                <a:latin typeface="+mj-lt"/>
              </a:rPr>
              <a:t>explorer</a:t>
            </a:r>
            <a:r>
              <a:rPr lang="es-419" sz="1400" b="1" dirty="0">
                <a:latin typeface="+mj-lt"/>
              </a:rPr>
              <a:t>”</a:t>
            </a:r>
          </a:p>
          <a:p>
            <a:pPr marL="742950" lvl="2" indent="-285750">
              <a:spcBef>
                <a:spcPts val="1000"/>
              </a:spcBef>
            </a:pPr>
            <a:r>
              <a:rPr lang="es-419" sz="1400" dirty="0">
                <a:latin typeface="+mj-lt"/>
              </a:rPr>
              <a:t>View / Explorer</a:t>
            </a:r>
          </a:p>
          <a:p>
            <a:pPr marL="742950" lvl="2" indent="-285750">
              <a:spcBef>
                <a:spcPts val="1000"/>
              </a:spcBef>
            </a:pPr>
            <a:r>
              <a:rPr lang="es-419" sz="1400" dirty="0">
                <a:latin typeface="+mj-lt"/>
              </a:rPr>
              <a:t>Abrir el archivo generado </a:t>
            </a:r>
            <a:r>
              <a:rPr lang="es-419" sz="1400" dirty="0" err="1">
                <a:latin typeface="+mj-lt"/>
              </a:rPr>
              <a:t>package.json</a:t>
            </a:r>
            <a:endParaRPr lang="es-419" sz="1400" dirty="0">
              <a:latin typeface="+mj-lt"/>
            </a:endParaRPr>
          </a:p>
          <a:p>
            <a:pPr marL="457200" lvl="1" indent="0">
              <a:buNone/>
            </a:pPr>
            <a:endParaRPr lang="es-419" sz="1400" dirty="0"/>
          </a:p>
          <a:p>
            <a:pPr marL="457200" lvl="1" indent="0">
              <a:buNone/>
            </a:pPr>
            <a:endParaRPr lang="es-419" sz="1400" dirty="0"/>
          </a:p>
        </p:txBody>
      </p:sp>
      <p:pic>
        <p:nvPicPr>
          <p:cNvPr id="5" name="Imagen 4">
            <a:extLst>
              <a:ext uri="{FF2B5EF4-FFF2-40B4-BE49-F238E27FC236}">
                <a16:creationId xmlns:a16="http://schemas.microsoft.com/office/drawing/2014/main" id="{AAFAB90B-09F9-017B-0F6F-AFACC44BDA6D}"/>
              </a:ext>
            </a:extLst>
          </p:cNvPr>
          <p:cNvPicPr>
            <a:picLocks noChangeAspect="1"/>
          </p:cNvPicPr>
          <p:nvPr/>
        </p:nvPicPr>
        <p:blipFill>
          <a:blip r:embed="rId2"/>
          <a:stretch>
            <a:fillRect/>
          </a:stretch>
        </p:blipFill>
        <p:spPr>
          <a:xfrm>
            <a:off x="1323350" y="2022788"/>
            <a:ext cx="3362794" cy="533474"/>
          </a:xfrm>
          <a:prstGeom prst="rect">
            <a:avLst/>
          </a:prstGeom>
        </p:spPr>
      </p:pic>
    </p:spTree>
    <p:extLst>
      <p:ext uri="{BB962C8B-B14F-4D97-AF65-F5344CB8AC3E}">
        <p14:creationId xmlns:p14="http://schemas.microsoft.com/office/powerpoint/2010/main" val="418699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ABF41-D202-40AD-BEBF-2E4781EBA44A}"/>
              </a:ext>
            </a:extLst>
          </p:cNvPr>
          <p:cNvSpPr>
            <a:spLocks noGrp="1"/>
          </p:cNvSpPr>
          <p:nvPr>
            <p:ph type="title"/>
          </p:nvPr>
        </p:nvSpPr>
        <p:spPr/>
        <p:txBody>
          <a:bodyPr/>
          <a:lstStyle/>
          <a:p>
            <a:r>
              <a:rPr lang="es-ES" dirty="0"/>
              <a:t>Ejercicio 1. Inicializar un archivo </a:t>
            </a:r>
            <a:r>
              <a:rPr lang="es-ES" dirty="0" err="1"/>
              <a:t>package.json</a:t>
            </a:r>
            <a:endParaRPr lang="es-419" dirty="0"/>
          </a:p>
        </p:txBody>
      </p:sp>
      <p:sp>
        <p:nvSpPr>
          <p:cNvPr id="5" name="CuadroTexto 4">
            <a:extLst>
              <a:ext uri="{FF2B5EF4-FFF2-40B4-BE49-F238E27FC236}">
                <a16:creationId xmlns:a16="http://schemas.microsoft.com/office/drawing/2014/main" id="{E92354E6-1611-9E1E-67FD-83E5AF59D719}"/>
              </a:ext>
            </a:extLst>
          </p:cNvPr>
          <p:cNvSpPr txBox="1"/>
          <p:nvPr/>
        </p:nvSpPr>
        <p:spPr>
          <a:xfrm>
            <a:off x="2371050" y="1071798"/>
            <a:ext cx="6096000" cy="1869743"/>
          </a:xfrm>
          <a:prstGeom prst="rect">
            <a:avLst/>
          </a:prstGeom>
          <a:noFill/>
        </p:spPr>
        <p:txBody>
          <a:bodyPr wrap="square">
            <a:spAutoFit/>
          </a:bodyPr>
          <a:lstStyle/>
          <a:p>
            <a:r>
              <a:rPr lang="es-419" sz="1050" b="0" dirty="0">
                <a:solidFill>
                  <a:srgbClr val="000000"/>
                </a:solidFill>
                <a:effectLst/>
                <a:latin typeface="Consolas" panose="020B0609020204030204" pitchFamily="49" charset="0"/>
              </a:rPr>
              <a:t>{</a:t>
            </a:r>
          </a:p>
          <a:p>
            <a:r>
              <a:rPr lang="es-419" sz="1050" b="0" dirty="0">
                <a:solidFill>
                  <a:srgbClr val="000000"/>
                </a:solidFill>
                <a:effectLst/>
                <a:latin typeface="Consolas" panose="020B0609020204030204" pitchFamily="49" charset="0"/>
              </a:rPr>
              <a:t>  </a:t>
            </a:r>
            <a:r>
              <a:rPr lang="es-419" sz="1050" b="0" dirty="0">
                <a:solidFill>
                  <a:srgbClr val="0451A5"/>
                </a:solidFill>
                <a:effectLst/>
                <a:latin typeface="Consolas" panose="020B0609020204030204" pitchFamily="49" charset="0"/>
              </a:rPr>
              <a:t>"</a:t>
            </a:r>
            <a:r>
              <a:rPr lang="es-419" sz="1050" b="0" dirty="0" err="1">
                <a:solidFill>
                  <a:srgbClr val="0451A5"/>
                </a:solidFill>
                <a:effectLst/>
                <a:latin typeface="Consolas" panose="020B0609020204030204" pitchFamily="49" charset="0"/>
              </a:rPr>
              <a:t>name</a:t>
            </a:r>
            <a:r>
              <a:rPr lang="es-419" sz="1050" b="0" dirty="0">
                <a:solidFill>
                  <a:srgbClr val="0451A5"/>
                </a:solidFill>
                <a:effectLst/>
                <a:latin typeface="Consolas" panose="020B0609020204030204" pitchFamily="49" charset="0"/>
              </a:rPr>
              <a:t>"</a:t>
            </a:r>
            <a:r>
              <a:rPr lang="es-419" sz="1050" b="0" dirty="0">
                <a:solidFill>
                  <a:srgbClr val="000000"/>
                </a:solidFill>
                <a:effectLst/>
                <a:latin typeface="Consolas" panose="020B0609020204030204" pitchFamily="49" charset="0"/>
              </a:rPr>
              <a:t>: </a:t>
            </a:r>
            <a:r>
              <a:rPr lang="es-419" sz="1050" b="0" dirty="0">
                <a:solidFill>
                  <a:srgbClr val="A31515"/>
                </a:solidFill>
                <a:effectLst/>
                <a:latin typeface="Consolas" panose="020B0609020204030204" pitchFamily="49" charset="0"/>
              </a:rPr>
              <a:t>"demo"</a:t>
            </a:r>
            <a:r>
              <a:rPr lang="es-419" sz="1050" b="0" dirty="0">
                <a:solidFill>
                  <a:srgbClr val="000000"/>
                </a:solidFill>
                <a:effectLst/>
                <a:latin typeface="Consolas" panose="020B0609020204030204" pitchFamily="49" charset="0"/>
              </a:rPr>
              <a:t>,</a:t>
            </a:r>
          </a:p>
          <a:p>
            <a:r>
              <a:rPr lang="es-419" sz="1050" b="0" dirty="0">
                <a:solidFill>
                  <a:srgbClr val="000000"/>
                </a:solidFill>
                <a:effectLst/>
                <a:latin typeface="Consolas" panose="020B0609020204030204" pitchFamily="49" charset="0"/>
              </a:rPr>
              <a:t>  </a:t>
            </a:r>
            <a:r>
              <a:rPr lang="es-419" sz="1050" b="0" dirty="0">
                <a:solidFill>
                  <a:srgbClr val="0451A5"/>
                </a:solidFill>
                <a:effectLst/>
                <a:latin typeface="Consolas" panose="020B0609020204030204" pitchFamily="49" charset="0"/>
              </a:rPr>
              <a:t>"</a:t>
            </a:r>
            <a:r>
              <a:rPr lang="es-419" sz="1050" b="0" dirty="0" err="1">
                <a:solidFill>
                  <a:srgbClr val="0451A5"/>
                </a:solidFill>
                <a:effectLst/>
                <a:latin typeface="Consolas" panose="020B0609020204030204" pitchFamily="49" charset="0"/>
              </a:rPr>
              <a:t>version</a:t>
            </a:r>
            <a:r>
              <a:rPr lang="es-419" sz="1050" b="0" dirty="0">
                <a:solidFill>
                  <a:srgbClr val="0451A5"/>
                </a:solidFill>
                <a:effectLst/>
                <a:latin typeface="Consolas" panose="020B0609020204030204" pitchFamily="49" charset="0"/>
              </a:rPr>
              <a:t>"</a:t>
            </a:r>
            <a:r>
              <a:rPr lang="es-419" sz="1050" b="0" dirty="0">
                <a:solidFill>
                  <a:srgbClr val="000000"/>
                </a:solidFill>
                <a:effectLst/>
                <a:latin typeface="Consolas" panose="020B0609020204030204" pitchFamily="49" charset="0"/>
              </a:rPr>
              <a:t>: </a:t>
            </a:r>
            <a:r>
              <a:rPr lang="es-419" sz="1050" b="0" dirty="0">
                <a:solidFill>
                  <a:srgbClr val="A31515"/>
                </a:solidFill>
                <a:effectLst/>
                <a:latin typeface="Consolas" panose="020B0609020204030204" pitchFamily="49" charset="0"/>
              </a:rPr>
              <a:t>"1.0.0"</a:t>
            </a:r>
            <a:r>
              <a:rPr lang="es-419" sz="1050" b="0" dirty="0">
                <a:solidFill>
                  <a:srgbClr val="000000"/>
                </a:solidFill>
                <a:effectLst/>
                <a:latin typeface="Consolas" panose="020B0609020204030204" pitchFamily="49" charset="0"/>
              </a:rPr>
              <a:t>,</a:t>
            </a:r>
          </a:p>
          <a:p>
            <a:r>
              <a:rPr lang="es-419" sz="1050" b="0" dirty="0">
                <a:solidFill>
                  <a:srgbClr val="000000"/>
                </a:solidFill>
                <a:effectLst/>
                <a:latin typeface="Consolas" panose="020B0609020204030204" pitchFamily="49" charset="0"/>
              </a:rPr>
              <a:t>  </a:t>
            </a:r>
            <a:r>
              <a:rPr lang="es-419" sz="1050" b="0" dirty="0">
                <a:solidFill>
                  <a:srgbClr val="0451A5"/>
                </a:solidFill>
                <a:effectLst/>
                <a:latin typeface="Consolas" panose="020B0609020204030204" pitchFamily="49" charset="0"/>
              </a:rPr>
              <a:t>"</a:t>
            </a:r>
            <a:r>
              <a:rPr lang="es-419" sz="1050" b="0" dirty="0" err="1">
                <a:solidFill>
                  <a:srgbClr val="0451A5"/>
                </a:solidFill>
                <a:effectLst/>
                <a:latin typeface="Consolas" panose="020B0609020204030204" pitchFamily="49" charset="0"/>
              </a:rPr>
              <a:t>description</a:t>
            </a:r>
            <a:r>
              <a:rPr lang="es-419" sz="1050" b="0" dirty="0">
                <a:solidFill>
                  <a:srgbClr val="0451A5"/>
                </a:solidFill>
                <a:effectLst/>
                <a:latin typeface="Consolas" panose="020B0609020204030204" pitchFamily="49" charset="0"/>
              </a:rPr>
              <a:t>"</a:t>
            </a:r>
            <a:r>
              <a:rPr lang="es-419" sz="1050" b="0" dirty="0">
                <a:solidFill>
                  <a:srgbClr val="000000"/>
                </a:solidFill>
                <a:effectLst/>
                <a:latin typeface="Consolas" panose="020B0609020204030204" pitchFamily="49" charset="0"/>
              </a:rPr>
              <a:t>: </a:t>
            </a:r>
            <a:r>
              <a:rPr lang="es-419" sz="1050" b="0" dirty="0">
                <a:solidFill>
                  <a:srgbClr val="A31515"/>
                </a:solidFill>
                <a:effectLst/>
                <a:latin typeface="Consolas" panose="020B0609020204030204" pitchFamily="49" charset="0"/>
              </a:rPr>
              <a:t>"Ejercicio de generación de </a:t>
            </a:r>
            <a:r>
              <a:rPr lang="es-419" sz="1050" b="0" dirty="0" err="1">
                <a:solidFill>
                  <a:srgbClr val="A31515"/>
                </a:solidFill>
                <a:effectLst/>
                <a:latin typeface="Consolas" panose="020B0609020204030204" pitchFamily="49" charset="0"/>
              </a:rPr>
              <a:t>package.json</a:t>
            </a:r>
            <a:r>
              <a:rPr lang="es-419" sz="1050" b="0" dirty="0">
                <a:solidFill>
                  <a:srgbClr val="A31515"/>
                </a:solidFill>
                <a:effectLst/>
                <a:latin typeface="Consolas" panose="020B0609020204030204" pitchFamily="49" charset="0"/>
              </a:rPr>
              <a:t>"</a:t>
            </a:r>
            <a:r>
              <a:rPr lang="es-419" sz="1050" b="0" dirty="0">
                <a:solidFill>
                  <a:srgbClr val="000000"/>
                </a:solidFill>
                <a:effectLst/>
                <a:latin typeface="Consolas" panose="020B0609020204030204" pitchFamily="49" charset="0"/>
              </a:rPr>
              <a:t>,</a:t>
            </a:r>
          </a:p>
          <a:p>
            <a:r>
              <a:rPr lang="es-419" sz="1050" b="0" dirty="0">
                <a:solidFill>
                  <a:srgbClr val="000000"/>
                </a:solidFill>
                <a:effectLst/>
                <a:latin typeface="Consolas" panose="020B0609020204030204" pitchFamily="49" charset="0"/>
              </a:rPr>
              <a:t>  </a:t>
            </a:r>
            <a:r>
              <a:rPr lang="es-419" sz="1050" b="0" dirty="0">
                <a:solidFill>
                  <a:srgbClr val="0451A5"/>
                </a:solidFill>
                <a:effectLst/>
                <a:latin typeface="Consolas" panose="020B0609020204030204" pitchFamily="49" charset="0"/>
              </a:rPr>
              <a:t>"</a:t>
            </a:r>
            <a:r>
              <a:rPr lang="es-419" sz="1050" b="0" dirty="0" err="1">
                <a:solidFill>
                  <a:srgbClr val="0451A5"/>
                </a:solidFill>
                <a:effectLst/>
                <a:latin typeface="Consolas" panose="020B0609020204030204" pitchFamily="49" charset="0"/>
              </a:rPr>
              <a:t>main</a:t>
            </a:r>
            <a:r>
              <a:rPr lang="es-419" sz="1050" b="0" dirty="0">
                <a:solidFill>
                  <a:srgbClr val="0451A5"/>
                </a:solidFill>
                <a:effectLst/>
                <a:latin typeface="Consolas" panose="020B0609020204030204" pitchFamily="49" charset="0"/>
              </a:rPr>
              <a:t>"</a:t>
            </a:r>
            <a:r>
              <a:rPr lang="es-419" sz="1050" b="0" dirty="0">
                <a:solidFill>
                  <a:srgbClr val="000000"/>
                </a:solidFill>
                <a:effectLst/>
                <a:latin typeface="Consolas" panose="020B0609020204030204" pitchFamily="49" charset="0"/>
              </a:rPr>
              <a:t>: </a:t>
            </a:r>
            <a:r>
              <a:rPr lang="es-419" sz="1050" b="0" dirty="0">
                <a:solidFill>
                  <a:srgbClr val="A31515"/>
                </a:solidFill>
                <a:effectLst/>
                <a:latin typeface="Consolas" panose="020B0609020204030204" pitchFamily="49" charset="0"/>
              </a:rPr>
              <a:t>"index.js"</a:t>
            </a:r>
            <a:r>
              <a:rPr lang="es-419" sz="1050" b="0" dirty="0">
                <a:solidFill>
                  <a:srgbClr val="000000"/>
                </a:solidFill>
                <a:effectLst/>
                <a:latin typeface="Consolas" panose="020B0609020204030204" pitchFamily="49" charset="0"/>
              </a:rPr>
              <a:t>,</a:t>
            </a:r>
          </a:p>
          <a:p>
            <a:r>
              <a:rPr lang="es-419" sz="1050" b="0" dirty="0">
                <a:solidFill>
                  <a:srgbClr val="000000"/>
                </a:solidFill>
                <a:effectLst/>
                <a:latin typeface="Consolas" panose="020B0609020204030204" pitchFamily="49" charset="0"/>
              </a:rPr>
              <a:t>  </a:t>
            </a:r>
            <a:r>
              <a:rPr lang="es-419" sz="1050" b="0" dirty="0">
                <a:solidFill>
                  <a:srgbClr val="0451A5"/>
                </a:solidFill>
                <a:effectLst/>
                <a:latin typeface="Consolas" panose="020B0609020204030204" pitchFamily="49" charset="0"/>
              </a:rPr>
              <a:t>"scripts"</a:t>
            </a:r>
            <a:r>
              <a:rPr lang="es-419" sz="1050" b="0" dirty="0">
                <a:solidFill>
                  <a:srgbClr val="000000"/>
                </a:solidFill>
                <a:effectLst/>
                <a:latin typeface="Consolas" panose="020B0609020204030204" pitchFamily="49" charset="0"/>
              </a:rPr>
              <a:t>: {</a:t>
            </a:r>
          </a:p>
          <a:p>
            <a:r>
              <a:rPr lang="es-419" sz="1050" b="0" dirty="0">
                <a:solidFill>
                  <a:srgbClr val="000000"/>
                </a:solidFill>
                <a:effectLst/>
                <a:latin typeface="Consolas" panose="020B0609020204030204" pitchFamily="49" charset="0"/>
              </a:rPr>
              <a:t>    </a:t>
            </a:r>
            <a:r>
              <a:rPr lang="es-419" sz="1050" b="0" dirty="0">
                <a:solidFill>
                  <a:srgbClr val="0451A5"/>
                </a:solidFill>
                <a:effectLst/>
                <a:latin typeface="Consolas" panose="020B0609020204030204" pitchFamily="49" charset="0"/>
              </a:rPr>
              <a:t>"test"</a:t>
            </a:r>
            <a:r>
              <a:rPr lang="es-419" sz="1050" b="0" dirty="0">
                <a:solidFill>
                  <a:srgbClr val="000000"/>
                </a:solidFill>
                <a:effectLst/>
                <a:latin typeface="Consolas" panose="020B0609020204030204" pitchFamily="49" charset="0"/>
              </a:rPr>
              <a:t>: </a:t>
            </a:r>
            <a:r>
              <a:rPr lang="es-419" sz="1050" b="0" dirty="0">
                <a:solidFill>
                  <a:srgbClr val="A31515"/>
                </a:solidFill>
                <a:effectLst/>
                <a:latin typeface="Consolas" panose="020B0609020204030204" pitchFamily="49" charset="0"/>
              </a:rPr>
              <a:t>"echo </a:t>
            </a:r>
            <a:r>
              <a:rPr lang="es-419" sz="1050" b="0" dirty="0">
                <a:solidFill>
                  <a:srgbClr val="EE0000"/>
                </a:solidFill>
                <a:effectLst/>
                <a:latin typeface="Consolas" panose="020B0609020204030204" pitchFamily="49" charset="0"/>
              </a:rPr>
              <a:t>\"</a:t>
            </a:r>
            <a:r>
              <a:rPr lang="es-419" sz="1050" b="0" dirty="0">
                <a:solidFill>
                  <a:srgbClr val="A31515"/>
                </a:solidFill>
                <a:effectLst/>
                <a:latin typeface="Consolas" panose="020B0609020204030204" pitchFamily="49" charset="0"/>
              </a:rPr>
              <a:t>Error: no test </a:t>
            </a:r>
            <a:r>
              <a:rPr lang="es-419" sz="1050" b="0" dirty="0" err="1">
                <a:solidFill>
                  <a:srgbClr val="A31515"/>
                </a:solidFill>
                <a:effectLst/>
                <a:latin typeface="Consolas" panose="020B0609020204030204" pitchFamily="49" charset="0"/>
              </a:rPr>
              <a:t>specified</a:t>
            </a:r>
            <a:r>
              <a:rPr lang="es-419" sz="1050" b="0" dirty="0">
                <a:solidFill>
                  <a:srgbClr val="EE0000"/>
                </a:solidFill>
                <a:effectLst/>
                <a:latin typeface="Consolas" panose="020B0609020204030204" pitchFamily="49" charset="0"/>
              </a:rPr>
              <a:t>\"</a:t>
            </a:r>
            <a:r>
              <a:rPr lang="es-419" sz="1050" b="0" dirty="0">
                <a:solidFill>
                  <a:srgbClr val="A31515"/>
                </a:solidFill>
                <a:effectLst/>
                <a:latin typeface="Consolas" panose="020B0609020204030204" pitchFamily="49" charset="0"/>
              </a:rPr>
              <a:t> &amp;&amp; </a:t>
            </a:r>
            <a:r>
              <a:rPr lang="es-419" sz="1050" b="0" dirty="0" err="1">
                <a:solidFill>
                  <a:srgbClr val="A31515"/>
                </a:solidFill>
                <a:effectLst/>
                <a:latin typeface="Consolas" panose="020B0609020204030204" pitchFamily="49" charset="0"/>
              </a:rPr>
              <a:t>exit</a:t>
            </a:r>
            <a:r>
              <a:rPr lang="es-419" sz="1050" b="0" dirty="0">
                <a:solidFill>
                  <a:srgbClr val="A31515"/>
                </a:solidFill>
                <a:effectLst/>
                <a:latin typeface="Consolas" panose="020B0609020204030204" pitchFamily="49" charset="0"/>
              </a:rPr>
              <a:t> 1"</a:t>
            </a:r>
            <a:endParaRPr lang="es-419" sz="1050" b="0" dirty="0">
              <a:solidFill>
                <a:srgbClr val="000000"/>
              </a:solidFill>
              <a:effectLst/>
              <a:latin typeface="Consolas" panose="020B0609020204030204" pitchFamily="49" charset="0"/>
            </a:endParaRPr>
          </a:p>
          <a:p>
            <a:r>
              <a:rPr lang="es-419" sz="1050" b="0" dirty="0">
                <a:solidFill>
                  <a:srgbClr val="000000"/>
                </a:solidFill>
                <a:effectLst/>
                <a:latin typeface="Consolas" panose="020B0609020204030204" pitchFamily="49" charset="0"/>
              </a:rPr>
              <a:t>  },</a:t>
            </a:r>
          </a:p>
          <a:p>
            <a:r>
              <a:rPr lang="es-419" sz="1050" b="0" dirty="0">
                <a:solidFill>
                  <a:srgbClr val="000000"/>
                </a:solidFill>
                <a:effectLst/>
                <a:latin typeface="Consolas" panose="020B0609020204030204" pitchFamily="49" charset="0"/>
              </a:rPr>
              <a:t>  </a:t>
            </a:r>
            <a:r>
              <a:rPr lang="es-419" sz="1050" b="0" dirty="0">
                <a:solidFill>
                  <a:srgbClr val="0451A5"/>
                </a:solidFill>
                <a:effectLst/>
                <a:latin typeface="Consolas" panose="020B0609020204030204" pitchFamily="49" charset="0"/>
              </a:rPr>
              <a:t>"</a:t>
            </a:r>
            <a:r>
              <a:rPr lang="es-419" sz="1050" b="0" dirty="0" err="1">
                <a:solidFill>
                  <a:srgbClr val="0451A5"/>
                </a:solidFill>
                <a:effectLst/>
                <a:latin typeface="Consolas" panose="020B0609020204030204" pitchFamily="49" charset="0"/>
              </a:rPr>
              <a:t>author</a:t>
            </a:r>
            <a:r>
              <a:rPr lang="es-419" sz="1050" b="0" dirty="0">
                <a:solidFill>
                  <a:srgbClr val="0451A5"/>
                </a:solidFill>
                <a:effectLst/>
                <a:latin typeface="Consolas" panose="020B0609020204030204" pitchFamily="49" charset="0"/>
              </a:rPr>
              <a:t>"</a:t>
            </a:r>
            <a:r>
              <a:rPr lang="es-419" sz="1050" b="0" dirty="0">
                <a:solidFill>
                  <a:srgbClr val="000000"/>
                </a:solidFill>
                <a:effectLst/>
                <a:latin typeface="Consolas" panose="020B0609020204030204" pitchFamily="49" charset="0"/>
              </a:rPr>
              <a:t>: </a:t>
            </a:r>
            <a:r>
              <a:rPr lang="es-419" sz="1050" b="0" dirty="0">
                <a:solidFill>
                  <a:srgbClr val="A31515"/>
                </a:solidFill>
                <a:effectLst/>
                <a:latin typeface="Consolas" panose="020B0609020204030204" pitchFamily="49" charset="0"/>
              </a:rPr>
              <a:t>""</a:t>
            </a:r>
            <a:r>
              <a:rPr lang="es-419" sz="1050" b="0" dirty="0">
                <a:solidFill>
                  <a:srgbClr val="000000"/>
                </a:solidFill>
                <a:effectLst/>
                <a:latin typeface="Consolas" panose="020B0609020204030204" pitchFamily="49" charset="0"/>
              </a:rPr>
              <a:t>,</a:t>
            </a:r>
          </a:p>
          <a:p>
            <a:r>
              <a:rPr lang="es-419" sz="1050" b="0" dirty="0">
                <a:solidFill>
                  <a:srgbClr val="000000"/>
                </a:solidFill>
                <a:effectLst/>
                <a:latin typeface="Consolas" panose="020B0609020204030204" pitchFamily="49" charset="0"/>
              </a:rPr>
              <a:t>  </a:t>
            </a:r>
            <a:r>
              <a:rPr lang="es-419" sz="1050" b="0" dirty="0">
                <a:solidFill>
                  <a:srgbClr val="0451A5"/>
                </a:solidFill>
                <a:effectLst/>
                <a:latin typeface="Consolas" panose="020B0609020204030204" pitchFamily="49" charset="0"/>
              </a:rPr>
              <a:t>"</a:t>
            </a:r>
            <a:r>
              <a:rPr lang="es-419" sz="1050" b="0" dirty="0" err="1">
                <a:solidFill>
                  <a:srgbClr val="0451A5"/>
                </a:solidFill>
                <a:effectLst/>
                <a:latin typeface="Consolas" panose="020B0609020204030204" pitchFamily="49" charset="0"/>
              </a:rPr>
              <a:t>license</a:t>
            </a:r>
            <a:r>
              <a:rPr lang="es-419" sz="1050" b="0" dirty="0">
                <a:solidFill>
                  <a:srgbClr val="0451A5"/>
                </a:solidFill>
                <a:effectLst/>
                <a:latin typeface="Consolas" panose="020B0609020204030204" pitchFamily="49" charset="0"/>
              </a:rPr>
              <a:t>"</a:t>
            </a:r>
            <a:r>
              <a:rPr lang="es-419" sz="1050" b="0" dirty="0">
                <a:solidFill>
                  <a:srgbClr val="000000"/>
                </a:solidFill>
                <a:effectLst/>
                <a:latin typeface="Consolas" panose="020B0609020204030204" pitchFamily="49" charset="0"/>
              </a:rPr>
              <a:t>: </a:t>
            </a:r>
            <a:r>
              <a:rPr lang="es-419" sz="1050" b="0" dirty="0">
                <a:solidFill>
                  <a:srgbClr val="A31515"/>
                </a:solidFill>
                <a:effectLst/>
                <a:latin typeface="Consolas" panose="020B0609020204030204" pitchFamily="49" charset="0"/>
              </a:rPr>
              <a:t>"ISC"</a:t>
            </a:r>
            <a:endParaRPr lang="es-419" sz="1050" b="0" dirty="0">
              <a:solidFill>
                <a:srgbClr val="000000"/>
              </a:solidFill>
              <a:effectLst/>
              <a:latin typeface="Consolas" panose="020B0609020204030204" pitchFamily="49" charset="0"/>
            </a:endParaRPr>
          </a:p>
          <a:p>
            <a:r>
              <a:rPr lang="es-419" sz="1050" b="0" dirty="0">
                <a:solidFill>
                  <a:srgbClr val="000000"/>
                </a:solidFill>
                <a:effectLst/>
                <a:latin typeface="Consolas" panose="020B0609020204030204" pitchFamily="49" charset="0"/>
              </a:rPr>
              <a:t>}</a:t>
            </a:r>
          </a:p>
        </p:txBody>
      </p:sp>
      <p:sp>
        <p:nvSpPr>
          <p:cNvPr id="6" name="Marcador de contenido 2">
            <a:extLst>
              <a:ext uri="{FF2B5EF4-FFF2-40B4-BE49-F238E27FC236}">
                <a16:creationId xmlns:a16="http://schemas.microsoft.com/office/drawing/2014/main" id="{C285D987-6FF2-2730-2632-D095229C0D99}"/>
              </a:ext>
            </a:extLst>
          </p:cNvPr>
          <p:cNvSpPr>
            <a:spLocks noGrp="1"/>
          </p:cNvSpPr>
          <p:nvPr>
            <p:ph idx="1"/>
          </p:nvPr>
        </p:nvSpPr>
        <p:spPr>
          <a:xfrm>
            <a:off x="828000" y="2855816"/>
            <a:ext cx="10515600" cy="3154680"/>
          </a:xfrm>
        </p:spPr>
        <p:txBody>
          <a:bodyPr>
            <a:noAutofit/>
          </a:bodyPr>
          <a:lstStyle/>
          <a:p>
            <a:pPr marL="285750" lvl="1" indent="-285750">
              <a:spcBef>
                <a:spcPts val="1000"/>
              </a:spcBef>
            </a:pPr>
            <a:r>
              <a:rPr lang="es-ES" sz="1400" b="1" dirty="0">
                <a:latin typeface="+mj-lt"/>
              </a:rPr>
              <a:t>Ejecutar el script test</a:t>
            </a:r>
          </a:p>
          <a:p>
            <a:pPr marL="457200" lvl="2" indent="0">
              <a:spcBef>
                <a:spcPts val="1000"/>
              </a:spcBef>
              <a:buNone/>
            </a:pPr>
            <a:r>
              <a:rPr lang="es-ES" sz="1400" dirty="0"/>
              <a:t>Modificar la línea 7</a:t>
            </a:r>
          </a:p>
          <a:p>
            <a:pPr marL="457200" lvl="2" indent="0">
              <a:spcBef>
                <a:spcPts val="1000"/>
              </a:spcBef>
              <a:buNone/>
            </a:pPr>
            <a:r>
              <a:rPr lang="es-419" sz="1400" dirty="0"/>
              <a:t> "test": "echo \"Error: </a:t>
            </a:r>
            <a:r>
              <a:rPr lang="es-419" sz="1400" dirty="0">
                <a:highlight>
                  <a:srgbClr val="FFFF00"/>
                </a:highlight>
              </a:rPr>
              <a:t>no ha especificado un paquete de pruebas</a:t>
            </a:r>
            <a:r>
              <a:rPr lang="es-419" sz="1400" dirty="0"/>
              <a:t>\" &amp;&amp; </a:t>
            </a:r>
            <a:r>
              <a:rPr lang="es-419" sz="1400" dirty="0" err="1"/>
              <a:t>exit</a:t>
            </a:r>
            <a:r>
              <a:rPr lang="es-419" sz="1400" dirty="0"/>
              <a:t> 1“</a:t>
            </a:r>
          </a:p>
          <a:p>
            <a:pPr marL="457200" lvl="2" indent="0">
              <a:spcBef>
                <a:spcPts val="1000"/>
              </a:spcBef>
              <a:buNone/>
            </a:pPr>
            <a:r>
              <a:rPr lang="en-US" sz="1400" dirty="0"/>
              <a:t>PS C:\MEAN\SC\ej01\demo&gt; </a:t>
            </a:r>
            <a:r>
              <a:rPr lang="en-US" sz="1400" b="1" dirty="0" err="1">
                <a:solidFill>
                  <a:srgbClr val="AA286F"/>
                </a:solidFill>
              </a:rPr>
              <a:t>npm</a:t>
            </a:r>
            <a:r>
              <a:rPr lang="en-US" sz="1400" b="1" dirty="0">
                <a:solidFill>
                  <a:srgbClr val="AA286F"/>
                </a:solidFill>
              </a:rPr>
              <a:t> test</a:t>
            </a:r>
            <a:endParaRPr lang="es-ES" sz="1400" b="1" dirty="0">
              <a:solidFill>
                <a:srgbClr val="AA286F"/>
              </a:solidFill>
            </a:endParaRPr>
          </a:p>
          <a:p>
            <a:pPr marL="285750" lvl="1" indent="-285750">
              <a:spcBef>
                <a:spcPts val="1000"/>
              </a:spcBef>
            </a:pPr>
            <a:r>
              <a:rPr lang="es-ES" sz="1400" b="1" dirty="0">
                <a:latin typeface="+mj-lt"/>
              </a:rPr>
              <a:t>Instalar un paquete </a:t>
            </a:r>
            <a:r>
              <a:rPr lang="es-ES" sz="1400" b="1" dirty="0" err="1">
                <a:latin typeface="+mj-lt"/>
              </a:rPr>
              <a:t>npm</a:t>
            </a:r>
            <a:r>
              <a:rPr lang="es-ES" sz="1400" b="1" dirty="0">
                <a:latin typeface="+mj-lt"/>
              </a:rPr>
              <a:t> </a:t>
            </a:r>
            <a:r>
              <a:rPr lang="es-ES" sz="1400" b="1" dirty="0" err="1">
                <a:latin typeface="+mj-lt"/>
              </a:rPr>
              <a:t>pug</a:t>
            </a:r>
            <a:endParaRPr lang="es-ES" sz="1400" b="1" dirty="0">
              <a:latin typeface="+mj-lt"/>
            </a:endParaRPr>
          </a:p>
          <a:p>
            <a:pPr marL="742950" lvl="2" indent="-285750">
              <a:spcBef>
                <a:spcPts val="1000"/>
              </a:spcBef>
            </a:pPr>
            <a:r>
              <a:rPr lang="sv-SE" sz="1400" dirty="0"/>
              <a:t>PS C:\MEAN\SC\ej01\demo&gt; </a:t>
            </a:r>
            <a:r>
              <a:rPr lang="sv-SE" sz="1400" b="1" dirty="0">
                <a:solidFill>
                  <a:srgbClr val="AA286F"/>
                </a:solidFill>
              </a:rPr>
              <a:t>npm install pug</a:t>
            </a:r>
          </a:p>
          <a:p>
            <a:pPr marL="285750" lvl="1" indent="-285750">
              <a:spcBef>
                <a:spcPts val="1000"/>
              </a:spcBef>
            </a:pPr>
            <a:r>
              <a:rPr lang="sv-SE" sz="1400" b="1" dirty="0">
                <a:latin typeface="+mj-lt"/>
              </a:rPr>
              <a:t>Revisar el explorador</a:t>
            </a:r>
          </a:p>
          <a:p>
            <a:pPr marL="742950" lvl="2" indent="-285750">
              <a:lnSpc>
                <a:spcPct val="100000"/>
              </a:lnSpc>
              <a:spcBef>
                <a:spcPts val="0"/>
              </a:spcBef>
            </a:pPr>
            <a:r>
              <a:rPr lang="sv-SE" sz="1400" dirty="0"/>
              <a:t>Abrir la carpeta node_modules</a:t>
            </a:r>
          </a:p>
          <a:p>
            <a:pPr marL="742950" lvl="2" indent="-285750">
              <a:lnSpc>
                <a:spcPct val="100000"/>
              </a:lnSpc>
              <a:spcBef>
                <a:spcPts val="0"/>
              </a:spcBef>
            </a:pPr>
            <a:r>
              <a:rPr lang="sv-SE" sz="1400" dirty="0"/>
              <a:t>Observar la linea 12 del archivo package.json</a:t>
            </a:r>
          </a:p>
          <a:p>
            <a:pPr marL="742950" lvl="2" indent="-285750">
              <a:lnSpc>
                <a:spcPct val="100000"/>
              </a:lnSpc>
              <a:spcBef>
                <a:spcPts val="0"/>
              </a:spcBef>
            </a:pPr>
            <a:r>
              <a:rPr lang="sv-SE" sz="1400" dirty="0"/>
              <a:t>Abrir el archivo package-lock.json</a:t>
            </a:r>
          </a:p>
          <a:p>
            <a:pPr marL="285750" lvl="1" indent="-285750">
              <a:spcBef>
                <a:spcPts val="1000"/>
              </a:spcBef>
            </a:pPr>
            <a:r>
              <a:rPr lang="sv-SE" sz="1400" b="1" dirty="0">
                <a:latin typeface="+mj-lt"/>
              </a:rPr>
              <a:t>Borrar el paquete npm pug</a:t>
            </a:r>
          </a:p>
          <a:p>
            <a:pPr marL="742950" lvl="2" indent="-285750">
              <a:lnSpc>
                <a:spcPct val="100000"/>
              </a:lnSpc>
              <a:spcBef>
                <a:spcPts val="1000"/>
              </a:spcBef>
            </a:pPr>
            <a:r>
              <a:rPr lang="sv-SE" sz="1400" dirty="0"/>
              <a:t>PS C:\MEAN\SC\ej01\demo&gt; </a:t>
            </a:r>
            <a:r>
              <a:rPr lang="sv-SE" sz="1400" b="1" dirty="0">
                <a:solidFill>
                  <a:srgbClr val="AA286F"/>
                </a:solidFill>
              </a:rPr>
              <a:t>npm uninstall pug</a:t>
            </a:r>
          </a:p>
          <a:p>
            <a:pPr marL="285750" lvl="1" indent="-285750">
              <a:spcBef>
                <a:spcPts val="1000"/>
              </a:spcBef>
            </a:pPr>
            <a:r>
              <a:rPr lang="sv-SE" sz="1400" b="1" dirty="0">
                <a:latin typeface="+mj-lt"/>
              </a:rPr>
              <a:t>Mantener abierto Visual Studio Code y su terminal</a:t>
            </a:r>
          </a:p>
          <a:p>
            <a:pPr marL="742950" lvl="2" indent="-285750">
              <a:spcBef>
                <a:spcPts val="1000"/>
              </a:spcBef>
            </a:pPr>
            <a:endParaRPr lang="es-ES" sz="1400" dirty="0"/>
          </a:p>
        </p:txBody>
      </p:sp>
    </p:spTree>
    <p:extLst>
      <p:ext uri="{BB962C8B-B14F-4D97-AF65-F5344CB8AC3E}">
        <p14:creationId xmlns:p14="http://schemas.microsoft.com/office/powerpoint/2010/main" val="1363900312"/>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A46FA67-F99A-4C50-B55F-7B1EC684060D}">
  <ds:schemaRefs>
    <ds:schemaRef ds:uri="http://schemas.microsoft.com/sharepoint/v3/contenttype/forms"/>
  </ds:schemaRefs>
</ds:datastoreItem>
</file>

<file path=customXml/itemProps3.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2394</TotalTime>
  <Words>8654</Words>
  <Application>Microsoft Office PowerPoint</Application>
  <PresentationFormat>Panorámica</PresentationFormat>
  <Paragraphs>875</Paragraphs>
  <Slides>49</Slides>
  <Notes>19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49</vt:i4>
      </vt:variant>
    </vt:vector>
  </HeadingPairs>
  <TitlesOfParts>
    <vt:vector size="58" baseType="lpstr">
      <vt:lpstr>Adobe Gothic Std B</vt:lpstr>
      <vt:lpstr>Arial</vt:lpstr>
      <vt:lpstr>Calibri</vt:lpstr>
      <vt:lpstr>Consolas</vt:lpstr>
      <vt:lpstr>Courier New</vt:lpstr>
      <vt:lpstr>Google Sans</vt:lpstr>
      <vt:lpstr>Segoe WPC</vt:lpstr>
      <vt:lpstr>Söhne</vt:lpstr>
      <vt:lpstr>Office Theme</vt:lpstr>
      <vt:lpstr>Arquitectura MEAN stack</vt:lpstr>
      <vt:lpstr>Introducción a Node.js</vt:lpstr>
      <vt:lpstr>Modelo multihilo (multithread model) o tradicional</vt:lpstr>
      <vt:lpstr>Modelo de un solo hilo (single thread model)</vt:lpstr>
      <vt:lpstr>El archivo package.json</vt:lpstr>
      <vt:lpstr>El archivo package.json</vt:lpstr>
      <vt:lpstr>Ejercicio 1. Inicializar un archivo package.json</vt:lpstr>
      <vt:lpstr>Ejercicio 1. Inicializar un archivo package.json</vt:lpstr>
      <vt:lpstr>Ejercicio 1. Inicializar un archivo package.json</vt:lpstr>
      <vt:lpstr>Ejercicio 1. Inicializar un archivo package.json</vt:lpstr>
      <vt:lpstr>Ciclo de eventos de Node.js</vt:lpstr>
      <vt:lpstr>Ciclo de eventos de Node.js</vt:lpstr>
      <vt:lpstr>Ciclo de eventos de Node.js</vt:lpstr>
      <vt:lpstr>Ciclo de E/S</vt:lpstr>
      <vt:lpstr>Ejercicio 2.1 Ciclo de eventos Node.JS</vt:lpstr>
      <vt:lpstr>Ejercicio 2.2 Ciclo de eventos Node.JS</vt:lpstr>
      <vt:lpstr>Ejercicio 2.3 Ciclo de eventos Node.JS</vt:lpstr>
      <vt:lpstr>Ejercicio 2.4 Ciclo de eventos Node.JS</vt:lpstr>
      <vt:lpstr>Ejercicio 2.5 Ciclo de eventos Node.JS</vt:lpstr>
      <vt:lpstr>Anatomía de un módulo Node.js</vt:lpstr>
      <vt:lpstr>Anatomía de un módulo Node.js</vt:lpstr>
      <vt:lpstr>Anatomía de un módulo Node.js</vt:lpstr>
      <vt:lpstr>Creación de módulos de Node.js</vt:lpstr>
      <vt:lpstr>Ejercicio 3.  Objeto export</vt:lpstr>
      <vt:lpstr>Ejercicio 3.  Objeto export</vt:lpstr>
      <vt:lpstr>Ejercicio 3.  Objeto export</vt:lpstr>
      <vt:lpstr>Ejercicio 3.  Objeto export</vt:lpstr>
      <vt:lpstr>Ejercicio 3.  Objeto export</vt:lpstr>
      <vt:lpstr>Ejercicio 3.  Objeto export</vt:lpstr>
      <vt:lpstr>Ejercicio 3.  Objeto export</vt:lpstr>
      <vt:lpstr>Ejercicio 4.  Objeto export</vt:lpstr>
      <vt:lpstr>Ejercicio 4.  Objeto export</vt:lpstr>
      <vt:lpstr>Creación de un servidor web HTTP con Node.js</vt:lpstr>
      <vt:lpstr>Módulo HTTP de Node.js</vt:lpstr>
      <vt:lpstr>Módulo HTTP de Node.js</vt:lpstr>
      <vt:lpstr>Creación de un servidor web HTTP con Node.js</vt:lpstr>
      <vt:lpstr>Ejercicio 5.a Creación de un servidor web HTTP con Node.js</vt:lpstr>
      <vt:lpstr>Ejercicio 5.b Creación de un servidor web HTTP con Node.js</vt:lpstr>
      <vt:lpstr>Ejercicio 5.c Creación de un servidor web HTTP con Node.js</vt:lpstr>
      <vt:lpstr>Respuesta a solicitudes HTTP Requests</vt:lpstr>
      <vt:lpstr>Ejercicio 6.a Respuesta a solicitudes HTTP Requests</vt:lpstr>
      <vt:lpstr>Ejercicio 6.a Respuesta a solicitudes HTTP Requests</vt:lpstr>
      <vt:lpstr>Enrutamiento en Node.js</vt:lpstr>
      <vt:lpstr>Ejercicio 7 Enrutamiento en Node.js</vt:lpstr>
      <vt:lpstr>Creación de una aplicación Node.js de ejemplo</vt:lpstr>
      <vt:lpstr>Ejercicio 8.a Creación de una aplicación Node.js de ejemplo</vt:lpstr>
      <vt:lpstr>Ejercicio 8.a Creación de una aplicación Node.js de ejemplo</vt:lpstr>
      <vt:lpstr>Ejercicio 8.a Creación de una aplicación Node.js de ejemplo</vt:lpstr>
      <vt:lpstr>Arquitectura 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217</cp:revision>
  <dcterms:created xsi:type="dcterms:W3CDTF">2017-06-08T09:33:15Z</dcterms:created>
  <dcterms:modified xsi:type="dcterms:W3CDTF">2023-10-01T23:21:04Z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