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272" r:id="rId5"/>
    <p:sldId id="331" r:id="rId6"/>
    <p:sldId id="345" r:id="rId7"/>
    <p:sldId id="346" r:id="rId8"/>
    <p:sldId id="349" r:id="rId9"/>
    <p:sldId id="350" r:id="rId10"/>
    <p:sldId id="332" r:id="rId11"/>
    <p:sldId id="356" r:id="rId12"/>
    <p:sldId id="344" r:id="rId13"/>
    <p:sldId id="354" r:id="rId14"/>
    <p:sldId id="355" r:id="rId15"/>
    <p:sldId id="353" r:id="rId16"/>
    <p:sldId id="351" r:id="rId17"/>
    <p:sldId id="334" r:id="rId18"/>
    <p:sldId id="358" r:id="rId19"/>
    <p:sldId id="359" r:id="rId20"/>
    <p:sldId id="360" r:id="rId21"/>
    <p:sldId id="335" r:id="rId22"/>
    <p:sldId id="362" r:id="rId23"/>
    <p:sldId id="363" r:id="rId24"/>
    <p:sldId id="366" r:id="rId25"/>
    <p:sldId id="367" r:id="rId26"/>
    <p:sldId id="368" r:id="rId27"/>
    <p:sldId id="369" r:id="rId28"/>
    <p:sldId id="370" r:id="rId29"/>
    <p:sldId id="373" r:id="rId30"/>
    <p:sldId id="336" r:id="rId31"/>
    <p:sldId id="371" r:id="rId32"/>
    <p:sldId id="372" r:id="rId33"/>
    <p:sldId id="374" r:id="rId34"/>
    <p:sldId id="337" r:id="rId35"/>
    <p:sldId id="375" r:id="rId36"/>
    <p:sldId id="376" r:id="rId37"/>
    <p:sldId id="377" r:id="rId38"/>
    <p:sldId id="378" r:id="rId39"/>
    <p:sldId id="379" r:id="rId40"/>
    <p:sldId id="380" r:id="rId41"/>
    <p:sldId id="381" r:id="rId42"/>
    <p:sldId id="384" r:id="rId43"/>
    <p:sldId id="382" r:id="rId44"/>
    <p:sldId id="385" r:id="rId45"/>
    <p:sldId id="386" r:id="rId46"/>
    <p:sldId id="387" r:id="rId47"/>
    <p:sldId id="388" r:id="rId48"/>
    <p:sldId id="389" r:id="rId49"/>
    <p:sldId id="338" r:id="rId50"/>
    <p:sldId id="390" r:id="rId51"/>
    <p:sldId id="340" r:id="rId52"/>
    <p:sldId id="341" r:id="rId53"/>
    <p:sldId id="342" r:id="rId54"/>
    <p:sldId id="34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5D0"/>
    <a:srgbClr val="FFFFF3"/>
    <a:srgbClr val="002060"/>
    <a:srgbClr val="1485CB"/>
    <a:srgbClr val="F7FFFF"/>
    <a:srgbClr val="AA286F"/>
    <a:srgbClr val="262A4B"/>
    <a:srgbClr val="FFF3CD"/>
    <a:srgbClr val="DCDCDC"/>
    <a:srgbClr val="5094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0" autoAdjust="0"/>
  </p:normalViewPr>
  <p:slideViewPr>
    <p:cSldViewPr snapToGrid="0">
      <p:cViewPr varScale="1">
        <p:scale>
          <a:sx n="50" d="100"/>
          <a:sy n="50" d="100"/>
        </p:scale>
        <p:origin x="36" y="9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loopback.io/" TargetMode="External"/><Relationship Id="rId13" Type="http://schemas.openxmlformats.org/officeDocument/2006/relationships/hyperlink" Target="https://github.com/graphcool/graphql-yoga" TargetMode="External"/><Relationship Id="rId18" Type="http://schemas.openxmlformats.org/officeDocument/2006/relationships/hyperlink" Target="https://github.com/nestjs/nest" TargetMode="External"/><Relationship Id="rId3" Type="http://schemas.openxmlformats.org/officeDocument/2006/relationships/hyperlink" Target="http://feathersjs.com/" TargetMode="External"/><Relationship Id="rId7" Type="http://schemas.openxmlformats.org/officeDocument/2006/relationships/hyperlink" Target="http://krakenjs.com/" TargetMode="External"/><Relationship Id="rId12" Type="http://schemas.openxmlformats.org/officeDocument/2006/relationships/hyperlink" Target="http://locomotivejs.org/" TargetMode="External"/><Relationship Id="rId17" Type="http://schemas.openxmlformats.org/officeDocument/2006/relationships/hyperlink" Target="https://foalts.org/" TargetMode="External"/><Relationship Id="rId2" Type="http://schemas.openxmlformats.org/officeDocument/2006/relationships/slide" Target="../slides/slide3.xml"/><Relationship Id="rId16" Type="http://schemas.openxmlformats.org/officeDocument/2006/relationships/hyperlink" Target="https://kites.nodejs.vn/" TargetMode="External"/><Relationship Id="rId1" Type="http://schemas.openxmlformats.org/officeDocument/2006/relationships/notesMaster" Target="../notesMasters/notesMaster1.xml"/><Relationship Id="rId6" Type="http://schemas.openxmlformats.org/officeDocument/2006/relationships/hyperlink" Target="http://jsantell.github.io/poet" TargetMode="External"/><Relationship Id="rId11" Type="http://schemas.openxmlformats.org/officeDocument/2006/relationships/hyperlink" Target="http://github.com/onehilltech/blueprint" TargetMode="External"/><Relationship Id="rId5" Type="http://schemas.openxmlformats.org/officeDocument/2006/relationships/hyperlink" Target="http://keystonejs.com/" TargetMode="External"/><Relationship Id="rId15" Type="http://schemas.openxmlformats.org/officeDocument/2006/relationships/hyperlink" Target="https://github.com/ParallelTask/dinoloop" TargetMode="External"/><Relationship Id="rId10" Type="http://schemas.openxmlformats.org/officeDocument/2006/relationships/hyperlink" Target="https://github.com/flywheelsports/fwsp-hydra-express" TargetMode="External"/><Relationship Id="rId19" Type="http://schemas.openxmlformats.org/officeDocument/2006/relationships/hyperlink" Target="https://github.com/Zero-OneiT/expresive-tea" TargetMode="External"/><Relationship Id="rId4" Type="http://schemas.openxmlformats.org/officeDocument/2006/relationships/hyperlink" Target="https://www.itemsapi.com/" TargetMode="External"/><Relationship Id="rId9" Type="http://schemas.openxmlformats.org/officeDocument/2006/relationships/hyperlink" Target="http://sailsjs.org/" TargetMode="External"/><Relationship Id="rId14" Type="http://schemas.openxmlformats.org/officeDocument/2006/relationships/hyperlink" Target="https://express-gateway.i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419" b="1" i="0" dirty="0">
                <a:effectLst/>
                <a:latin typeface="Söhne"/>
              </a:rPr>
              <a:t>Características Principales de Express:</a:t>
            </a:r>
          </a:p>
          <a:p>
            <a:pPr algn="l">
              <a:buFont typeface="+mj-lt"/>
              <a:buAutoNum type="arabicPeriod"/>
            </a:pPr>
            <a:r>
              <a:rPr lang="es-419" b="1" i="0" dirty="0">
                <a:solidFill>
                  <a:srgbClr val="374151"/>
                </a:solidFill>
                <a:effectLst/>
                <a:latin typeface="Söhne"/>
              </a:rPr>
              <a:t>Enrutamiento:</a:t>
            </a:r>
            <a:r>
              <a:rPr lang="es-419" b="0" i="0" dirty="0">
                <a:solidFill>
                  <a:srgbClr val="374151"/>
                </a:solidFill>
                <a:effectLst/>
                <a:latin typeface="Söhne"/>
              </a:rPr>
              <a:t> Express facilita la definición de rutas para manejar solicitudes HTTP, permitiendo la creación de rutas para diferentes </a:t>
            </a:r>
            <a:r>
              <a:rPr lang="es-419" b="0" i="0" dirty="0" err="1">
                <a:solidFill>
                  <a:srgbClr val="374151"/>
                </a:solidFill>
                <a:effectLst/>
                <a:latin typeface="Söhne"/>
              </a:rPr>
              <a:t>URLs</a:t>
            </a:r>
            <a:r>
              <a:rPr lang="es-419" b="0" i="0" dirty="0">
                <a:solidFill>
                  <a:srgbClr val="374151"/>
                </a:solidFill>
                <a:effectLst/>
                <a:latin typeface="Söhne"/>
              </a:rPr>
              <a:t> y métodos HTTP.</a:t>
            </a:r>
          </a:p>
          <a:p>
            <a:pPr algn="l">
              <a:buFont typeface="+mj-lt"/>
              <a:buAutoNum type="arabicPeriod"/>
            </a:pPr>
            <a:r>
              <a:rPr lang="es-419" b="1" i="0" dirty="0">
                <a:solidFill>
                  <a:srgbClr val="374151"/>
                </a:solidFill>
                <a:effectLst/>
                <a:latin typeface="Söhne"/>
              </a:rPr>
              <a:t>Middleware:</a:t>
            </a:r>
            <a:r>
              <a:rPr lang="es-419" b="0" i="0" dirty="0">
                <a:solidFill>
                  <a:srgbClr val="374151"/>
                </a:solidFill>
                <a:effectLst/>
                <a:latin typeface="Söhne"/>
              </a:rPr>
              <a:t> Los middlewares de Express son funciones que tienen acceso tanto a los objetos de solicitud como a respuesta y pueden realizar tareas como modificar datos de solicitud o respuesta, finalizar la solicitud y respuesta, llamar a la siguiente función de middleware en la pila, y terminar el ciclo de solicitud-respuesta.</a:t>
            </a:r>
          </a:p>
          <a:p>
            <a:pPr algn="l">
              <a:buFont typeface="+mj-lt"/>
              <a:buAutoNum type="arabicPeriod"/>
            </a:pPr>
            <a:r>
              <a:rPr lang="es-419" b="1" i="0" dirty="0">
                <a:solidFill>
                  <a:srgbClr val="374151"/>
                </a:solidFill>
                <a:effectLst/>
                <a:latin typeface="Söhne"/>
              </a:rPr>
              <a:t>Manejo de Plantillas:</a:t>
            </a:r>
            <a:r>
              <a:rPr lang="es-419" b="0" i="0" dirty="0">
                <a:solidFill>
                  <a:srgbClr val="374151"/>
                </a:solidFill>
                <a:effectLst/>
                <a:latin typeface="Söhne"/>
              </a:rPr>
              <a:t> Express es compatible con varios motores de plantillas (como </a:t>
            </a:r>
            <a:r>
              <a:rPr lang="es-419" b="0" i="0" dirty="0" err="1">
                <a:solidFill>
                  <a:srgbClr val="374151"/>
                </a:solidFill>
                <a:effectLst/>
                <a:latin typeface="Söhne"/>
              </a:rPr>
              <a:t>Pug</a:t>
            </a:r>
            <a:r>
              <a:rPr lang="es-419" b="0" i="0" dirty="0">
                <a:solidFill>
                  <a:srgbClr val="374151"/>
                </a:solidFill>
                <a:effectLst/>
                <a:latin typeface="Söhne"/>
              </a:rPr>
              <a:t>, EJS, </a:t>
            </a:r>
            <a:r>
              <a:rPr lang="es-419" b="0" i="0" dirty="0" err="1">
                <a:solidFill>
                  <a:srgbClr val="374151"/>
                </a:solidFill>
                <a:effectLst/>
                <a:latin typeface="Söhne"/>
              </a:rPr>
              <a:t>Handlebars</a:t>
            </a:r>
            <a:r>
              <a:rPr lang="es-419" b="0" i="0" dirty="0">
                <a:solidFill>
                  <a:srgbClr val="374151"/>
                </a:solidFill>
                <a:effectLst/>
                <a:latin typeface="Söhne"/>
              </a:rPr>
              <a:t>) que permiten generar HTML dinámico para las respuestas del servidor.</a:t>
            </a:r>
          </a:p>
          <a:p>
            <a:pPr algn="l">
              <a:buFont typeface="+mj-lt"/>
              <a:buAutoNum type="arabicPeriod"/>
            </a:pPr>
            <a:r>
              <a:rPr lang="es-419" b="1" i="0" dirty="0">
                <a:solidFill>
                  <a:srgbClr val="374151"/>
                </a:solidFill>
                <a:effectLst/>
                <a:latin typeface="Söhne"/>
              </a:rPr>
              <a:t>Manejo de Solicitudes y Respuestas:</a:t>
            </a:r>
            <a:r>
              <a:rPr lang="es-419" b="0" i="0" dirty="0">
                <a:solidFill>
                  <a:srgbClr val="374151"/>
                </a:solidFill>
                <a:effectLst/>
                <a:latin typeface="Söhne"/>
              </a:rPr>
              <a:t> Express simplifica el manejo de datos de solicitud y respuesta, permitiendo el acceso fácil a parámetros de consulta, datos de formulario, cookies y encabezados HTTP.</a:t>
            </a:r>
          </a:p>
          <a:p>
            <a:pPr algn="l">
              <a:buFont typeface="+mj-lt"/>
              <a:buAutoNum type="arabicPeriod"/>
            </a:pPr>
            <a:r>
              <a:rPr lang="es-419" b="1" i="0" dirty="0">
                <a:solidFill>
                  <a:srgbClr val="374151"/>
                </a:solidFill>
                <a:effectLst/>
                <a:latin typeface="Söhne"/>
              </a:rPr>
              <a:t>Gestión de Archivos Estáticos:</a:t>
            </a:r>
            <a:r>
              <a:rPr lang="es-419" b="0" i="0" dirty="0">
                <a:solidFill>
                  <a:srgbClr val="374151"/>
                </a:solidFill>
                <a:effectLst/>
                <a:latin typeface="Söhne"/>
              </a:rPr>
              <a:t> Express puede servir archivos estáticos (como CSS, JavaScript e imágenes) de forma eficiente, sin necesidad de configuración adicional.</a:t>
            </a:r>
          </a:p>
          <a:p>
            <a:pPr algn="l">
              <a:buFont typeface="+mj-lt"/>
              <a:buAutoNum type="arabicPeriod"/>
            </a:pPr>
            <a:r>
              <a:rPr lang="es-419" b="1" i="0" dirty="0">
                <a:solidFill>
                  <a:srgbClr val="374151"/>
                </a:solidFill>
                <a:effectLst/>
                <a:latin typeface="Söhne"/>
              </a:rPr>
              <a:t>Controladores:</a:t>
            </a:r>
            <a:r>
              <a:rPr lang="es-419" b="0" i="0" dirty="0">
                <a:solidFill>
                  <a:srgbClr val="374151"/>
                </a:solidFill>
                <a:effectLst/>
                <a:latin typeface="Söhne"/>
              </a:rPr>
              <a:t> Permite organizar el código de manejo de rutas en controladores, facilitando la modularidad y el mantenimiento del código.</a:t>
            </a:r>
          </a:p>
          <a:p>
            <a:pPr algn="l">
              <a:buFont typeface="+mj-lt"/>
              <a:buAutoNum type="arabicPeriod"/>
            </a:pPr>
            <a:r>
              <a:rPr lang="es-419" b="1" i="0" dirty="0">
                <a:solidFill>
                  <a:srgbClr val="374151"/>
                </a:solidFill>
                <a:effectLst/>
                <a:latin typeface="Söhne"/>
              </a:rPr>
              <a:t>Middlewares de Terceros:</a:t>
            </a:r>
            <a:r>
              <a:rPr lang="es-419" b="0" i="0" dirty="0">
                <a:solidFill>
                  <a:srgbClr val="374151"/>
                </a:solidFill>
                <a:effectLst/>
                <a:latin typeface="Söhne"/>
              </a:rPr>
              <a:t> Existen numerosos middlewares de terceros que pueden ser fácilmente integrados en una aplicación Express para agregar funcionalidades adicionales, como autenticación, </a:t>
            </a:r>
            <a:r>
              <a:rPr lang="es-419" b="0" i="0" dirty="0" err="1">
                <a:solidFill>
                  <a:srgbClr val="374151"/>
                </a:solidFill>
                <a:effectLst/>
                <a:latin typeface="Söhne"/>
              </a:rPr>
              <a:t>logging</a:t>
            </a:r>
            <a:r>
              <a:rPr lang="es-419" b="0" i="0" dirty="0">
                <a:solidFill>
                  <a:srgbClr val="374151"/>
                </a:solidFill>
                <a:effectLst/>
                <a:latin typeface="Söhne"/>
              </a:rPr>
              <a:t> y compresión.</a:t>
            </a: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a:t>
            </a:fld>
            <a:endParaRPr lang="en-US"/>
          </a:p>
        </p:txBody>
      </p:sp>
    </p:spTree>
    <p:extLst>
      <p:ext uri="{BB962C8B-B14F-4D97-AF65-F5344CB8AC3E}">
        <p14:creationId xmlns:p14="http://schemas.microsoft.com/office/powerpoint/2010/main" val="2099266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23</a:t>
            </a:fld>
            <a:endParaRPr lang="en-US"/>
          </a:p>
        </p:txBody>
      </p:sp>
    </p:spTree>
    <p:extLst>
      <p:ext uri="{BB962C8B-B14F-4D97-AF65-F5344CB8AC3E}">
        <p14:creationId xmlns:p14="http://schemas.microsoft.com/office/powerpoint/2010/main" val="18772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26</a:t>
            </a:fld>
            <a:endParaRPr lang="en-US"/>
          </a:p>
        </p:txBody>
      </p:sp>
    </p:spTree>
    <p:extLst>
      <p:ext uri="{BB962C8B-B14F-4D97-AF65-F5344CB8AC3E}">
        <p14:creationId xmlns:p14="http://schemas.microsoft.com/office/powerpoint/2010/main" val="177427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32</a:t>
            </a:fld>
            <a:endParaRPr lang="en-US"/>
          </a:p>
        </p:txBody>
      </p:sp>
    </p:spTree>
    <p:extLst>
      <p:ext uri="{BB962C8B-B14F-4D97-AF65-F5344CB8AC3E}">
        <p14:creationId xmlns:p14="http://schemas.microsoft.com/office/powerpoint/2010/main" val="328203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1" i="0" dirty="0">
                <a:solidFill>
                  <a:srgbClr val="353535"/>
                </a:solidFill>
                <a:effectLst/>
                <a:latin typeface="Open Sans" panose="020B0606030504020204" pitchFamily="34" charset="0"/>
              </a:rPr>
              <a:t>https://expressjs.com/en/resources/frameworks.html</a:t>
            </a:r>
          </a:p>
          <a:p>
            <a:pPr algn="l"/>
            <a:r>
              <a:rPr lang="en-US" b="1" i="0" dirty="0">
                <a:solidFill>
                  <a:srgbClr val="353535"/>
                </a:solidFill>
                <a:effectLst/>
                <a:latin typeface="Open Sans" panose="020B0606030504020204" pitchFamily="34" charset="0"/>
              </a:rPr>
              <a:t>Frameworks built on Express</a:t>
            </a:r>
          </a:p>
          <a:p>
            <a:pPr algn="l"/>
            <a:r>
              <a:rPr lang="en-US" b="1" i="0" dirty="0">
                <a:solidFill>
                  <a:srgbClr val="555555"/>
                </a:solidFill>
                <a:effectLst/>
                <a:latin typeface="Open Sans" panose="020B0606030504020204" pitchFamily="34" charset="0"/>
              </a:rPr>
              <a:t>Warning</a:t>
            </a:r>
            <a:r>
              <a:rPr lang="en-US" b="0" i="0" dirty="0">
                <a:solidFill>
                  <a:srgbClr val="555555"/>
                </a:solidFill>
                <a:effectLst/>
                <a:latin typeface="Open Sans" panose="020B0606030504020204" pitchFamily="34" charset="0"/>
              </a:rPr>
              <a:t>: This information refers to third-party sites, products, or modules that are not maintained by the </a:t>
            </a:r>
            <a:r>
              <a:rPr lang="en-US" b="0" i="0" dirty="0" err="1">
                <a:solidFill>
                  <a:srgbClr val="555555"/>
                </a:solidFill>
                <a:effectLst/>
                <a:latin typeface="Open Sans" panose="020B0606030504020204" pitchFamily="34" charset="0"/>
              </a:rPr>
              <a:t>Expressjs</a:t>
            </a:r>
            <a:r>
              <a:rPr lang="en-US" b="0" i="0" dirty="0">
                <a:solidFill>
                  <a:srgbClr val="555555"/>
                </a:solidFill>
                <a:effectLst/>
                <a:latin typeface="Open Sans" panose="020B0606030504020204" pitchFamily="34" charset="0"/>
              </a:rPr>
              <a:t> team. Listing here does not constitute an endorsement or recommendation from the </a:t>
            </a:r>
            <a:r>
              <a:rPr lang="en-US" b="0" i="0" dirty="0" err="1">
                <a:solidFill>
                  <a:srgbClr val="555555"/>
                </a:solidFill>
                <a:effectLst/>
                <a:latin typeface="Open Sans" panose="020B0606030504020204" pitchFamily="34" charset="0"/>
              </a:rPr>
              <a:t>Expressjs</a:t>
            </a:r>
            <a:r>
              <a:rPr lang="en-US" b="0" i="0" dirty="0">
                <a:solidFill>
                  <a:srgbClr val="555555"/>
                </a:solidFill>
                <a:effectLst/>
                <a:latin typeface="Open Sans" panose="020B0606030504020204" pitchFamily="34" charset="0"/>
              </a:rPr>
              <a:t> project team.</a:t>
            </a:r>
          </a:p>
          <a:p>
            <a:pPr algn="l"/>
            <a:r>
              <a:rPr lang="en-US" b="0" i="0" dirty="0">
                <a:solidFill>
                  <a:srgbClr val="555555"/>
                </a:solidFill>
                <a:effectLst/>
                <a:latin typeface="Open Sans" panose="020B0606030504020204" pitchFamily="34" charset="0"/>
              </a:rPr>
              <a:t>Several popular Node.js frameworks are built on Express: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3"/>
              </a:rPr>
              <a:t>Feathers</a:t>
            </a:r>
            <a:r>
              <a:rPr lang="en-US" b="0" i="0" dirty="0">
                <a:solidFill>
                  <a:srgbClr val="555555"/>
                </a:solidFill>
                <a:effectLst/>
                <a:latin typeface="Open Sans" panose="020B0606030504020204" pitchFamily="34" charset="0"/>
              </a:rPr>
              <a:t>: Build prototypes in minutes and production ready real-time apps in days.</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4"/>
              </a:rPr>
              <a:t>ItemsAPI</a:t>
            </a:r>
            <a:r>
              <a:rPr lang="en-US" b="0" i="0" dirty="0">
                <a:solidFill>
                  <a:srgbClr val="555555"/>
                </a:solidFill>
                <a:effectLst/>
                <a:latin typeface="Open Sans" panose="020B0606030504020204" pitchFamily="34" charset="0"/>
              </a:rPr>
              <a:t>: Search backend for web and mobile applications built on Express and Elasticsearch.</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5"/>
              </a:rPr>
              <a:t>KeystoneJS</a:t>
            </a:r>
            <a:r>
              <a:rPr lang="en-US" b="0" i="0" dirty="0">
                <a:solidFill>
                  <a:srgbClr val="555555"/>
                </a:solidFill>
                <a:effectLst/>
                <a:latin typeface="Open Sans" panose="020B0606030504020204" pitchFamily="34" charset="0"/>
              </a:rPr>
              <a:t>: Website and API Application Framework / CMS with an auto-generated React.js Admin UI.</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6"/>
              </a:rPr>
              <a:t>Poet</a:t>
            </a:r>
            <a:r>
              <a:rPr lang="en-US" b="0" i="0" dirty="0">
                <a:solidFill>
                  <a:srgbClr val="555555"/>
                </a:solidFill>
                <a:effectLst/>
                <a:latin typeface="Open Sans" panose="020B0606030504020204" pitchFamily="34" charset="0"/>
              </a:rPr>
              <a:t>: Lightweight Markdown Blog Engine with instant pagination, tag and category views.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7"/>
              </a:rPr>
              <a:t>Kraken</a:t>
            </a:r>
            <a:r>
              <a:rPr lang="en-US" b="0" i="0" dirty="0">
                <a:solidFill>
                  <a:srgbClr val="555555"/>
                </a:solidFill>
                <a:effectLst/>
                <a:latin typeface="Open Sans" panose="020B0606030504020204" pitchFamily="34" charset="0"/>
              </a:rPr>
              <a:t>: Secure and scalable layer that extends Express by providing structure and convention.</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8"/>
              </a:rPr>
              <a:t>LoopBack</a:t>
            </a:r>
            <a:r>
              <a:rPr lang="en-US" b="0" i="0" dirty="0">
                <a:solidFill>
                  <a:srgbClr val="555555"/>
                </a:solidFill>
                <a:effectLst/>
                <a:latin typeface="Open Sans" panose="020B0606030504020204" pitchFamily="34" charset="0"/>
              </a:rPr>
              <a:t>: Highly-extensible, open-source Node.js framework for quickly creating dynamic end-to-end REST APIs.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9"/>
              </a:rPr>
              <a:t>Sails</a:t>
            </a:r>
            <a:r>
              <a:rPr lang="en-US" b="0" i="0" dirty="0">
                <a:solidFill>
                  <a:srgbClr val="555555"/>
                </a:solidFill>
                <a:effectLst/>
                <a:latin typeface="Open Sans" panose="020B0606030504020204" pitchFamily="34" charset="0"/>
              </a:rPr>
              <a:t>: MVC framework for Node.js for building practical, production-ready apps.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0"/>
              </a:rPr>
              <a:t>Hydra-Express</a:t>
            </a:r>
            <a:r>
              <a:rPr lang="en-US" b="0" i="0" dirty="0">
                <a:solidFill>
                  <a:srgbClr val="555555"/>
                </a:solidFill>
                <a:effectLst/>
                <a:latin typeface="Open Sans" panose="020B0606030504020204" pitchFamily="34" charset="0"/>
              </a:rPr>
              <a:t>: Hydra-Express is a light-weight library which facilitates building Node.js Microservices using </a:t>
            </a:r>
            <a:r>
              <a:rPr lang="en-US" b="0" i="0" dirty="0" err="1">
                <a:solidFill>
                  <a:srgbClr val="555555"/>
                </a:solidFill>
                <a:effectLst/>
                <a:latin typeface="Open Sans" panose="020B0606030504020204" pitchFamily="34" charset="0"/>
              </a:rPr>
              <a:t>ExpressJS</a:t>
            </a:r>
            <a:r>
              <a:rPr lang="en-US" b="0" i="0" dirty="0">
                <a:solidFill>
                  <a:srgbClr val="555555"/>
                </a:solidFill>
                <a:effectLst/>
                <a:latin typeface="Open Sans" panose="020B0606030504020204" pitchFamily="34" charset="0"/>
              </a:rPr>
              <a:t>.</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1"/>
              </a:rPr>
              <a:t>Blueprint</a:t>
            </a:r>
            <a:r>
              <a:rPr lang="en-US" b="0" i="0" dirty="0">
                <a:solidFill>
                  <a:srgbClr val="555555"/>
                </a:solidFill>
                <a:effectLst/>
                <a:latin typeface="Open Sans" panose="020B0606030504020204" pitchFamily="34" charset="0"/>
              </a:rPr>
              <a:t>: a SOLID framework for building APIs and backend services</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2"/>
              </a:rPr>
              <a:t>Locomotive</a:t>
            </a:r>
            <a:r>
              <a:rPr lang="en-US" b="0" i="0" dirty="0">
                <a:solidFill>
                  <a:srgbClr val="555555"/>
                </a:solidFill>
                <a:effectLst/>
                <a:latin typeface="Open Sans" panose="020B0606030504020204" pitchFamily="34" charset="0"/>
              </a:rPr>
              <a:t>: Powerful MVC web framework for Node.js from the maker of Passport.js</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13"/>
              </a:rPr>
              <a:t>graphql</a:t>
            </a:r>
            <a:r>
              <a:rPr lang="en-US" b="1" i="0" u="none" strike="noStrike" dirty="0">
                <a:solidFill>
                  <a:srgbClr val="259DFF"/>
                </a:solidFill>
                <a:effectLst/>
                <a:latin typeface="Open Sans" panose="020B0606030504020204" pitchFamily="34" charset="0"/>
                <a:hlinkClick r:id="rId13"/>
              </a:rPr>
              <a:t>-yoga</a:t>
            </a:r>
            <a:r>
              <a:rPr lang="en-US" b="0" i="0" dirty="0">
                <a:solidFill>
                  <a:srgbClr val="555555"/>
                </a:solidFill>
                <a:effectLst/>
                <a:latin typeface="Open Sans" panose="020B0606030504020204" pitchFamily="34" charset="0"/>
              </a:rPr>
              <a:t>: Fully-featured, yet simple and lightweight </a:t>
            </a:r>
            <a:r>
              <a:rPr lang="en-US" b="0" i="0" dirty="0" err="1">
                <a:solidFill>
                  <a:srgbClr val="555555"/>
                </a:solidFill>
                <a:effectLst/>
                <a:latin typeface="Open Sans" panose="020B0606030504020204" pitchFamily="34" charset="0"/>
              </a:rPr>
              <a:t>GraphQL</a:t>
            </a:r>
            <a:r>
              <a:rPr lang="en-US" b="0" i="0" dirty="0">
                <a:solidFill>
                  <a:srgbClr val="555555"/>
                </a:solidFill>
                <a:effectLst/>
                <a:latin typeface="Open Sans" panose="020B0606030504020204" pitchFamily="34" charset="0"/>
              </a:rPr>
              <a:t> server</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4"/>
              </a:rPr>
              <a:t>Express Gateway</a:t>
            </a:r>
            <a:r>
              <a:rPr lang="en-US" b="0" i="0" dirty="0">
                <a:solidFill>
                  <a:srgbClr val="555555"/>
                </a:solidFill>
                <a:effectLst/>
                <a:latin typeface="Open Sans" panose="020B0606030504020204" pitchFamily="34" charset="0"/>
              </a:rPr>
              <a:t>: Fully-featured and extensible API Gateway using Express as foundation</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15"/>
              </a:rPr>
              <a:t>Dinoloop</a:t>
            </a:r>
            <a:r>
              <a:rPr lang="en-US" b="0" i="0" dirty="0">
                <a:solidFill>
                  <a:srgbClr val="555555"/>
                </a:solidFill>
                <a:effectLst/>
                <a:latin typeface="Open Sans" panose="020B0606030504020204" pitchFamily="34" charset="0"/>
              </a:rPr>
              <a:t>: Rest API Application Framework powered by typescript with dependency injection</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6"/>
              </a:rPr>
              <a:t>Kites</a:t>
            </a:r>
            <a:r>
              <a:rPr lang="en-US" b="0" i="0" dirty="0">
                <a:solidFill>
                  <a:srgbClr val="555555"/>
                </a:solidFill>
                <a:effectLst/>
                <a:latin typeface="Open Sans" panose="020B0606030504020204" pitchFamily="34" charset="0"/>
              </a:rPr>
              <a:t>: Template-based Web Application Framework</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17"/>
              </a:rPr>
              <a:t>FoalTS</a:t>
            </a:r>
            <a:r>
              <a:rPr lang="en-US" b="0" i="0" dirty="0">
                <a:solidFill>
                  <a:srgbClr val="555555"/>
                </a:solidFill>
                <a:effectLst/>
                <a:latin typeface="Open Sans" panose="020B0606030504020204" pitchFamily="34" charset="0"/>
              </a:rPr>
              <a:t>: Elegant and all-inclusive </a:t>
            </a:r>
            <a:r>
              <a:rPr lang="en-US" b="0" i="0" dirty="0" err="1">
                <a:solidFill>
                  <a:srgbClr val="555555"/>
                </a:solidFill>
                <a:effectLst/>
                <a:latin typeface="Open Sans" panose="020B0606030504020204" pitchFamily="34" charset="0"/>
              </a:rPr>
              <a:t>Node.Js</a:t>
            </a:r>
            <a:r>
              <a:rPr lang="en-US" b="0" i="0" dirty="0">
                <a:solidFill>
                  <a:srgbClr val="555555"/>
                </a:solidFill>
                <a:effectLst/>
                <a:latin typeface="Open Sans" panose="020B0606030504020204" pitchFamily="34" charset="0"/>
              </a:rPr>
              <a:t> web framework based on TypeScript.</a:t>
            </a:r>
          </a:p>
          <a:p>
            <a:pPr algn="l">
              <a:buFont typeface="Arial" panose="020B0604020202020204" pitchFamily="34" charset="0"/>
              <a:buChar char="•"/>
            </a:pPr>
            <a:r>
              <a:rPr lang="en-US" b="1" i="0" u="none" strike="noStrike" dirty="0" err="1">
                <a:solidFill>
                  <a:srgbClr val="259DFF"/>
                </a:solidFill>
                <a:effectLst/>
                <a:latin typeface="Open Sans" panose="020B0606030504020204" pitchFamily="34" charset="0"/>
                <a:hlinkClick r:id="rId18"/>
              </a:rPr>
              <a:t>NestJs</a:t>
            </a:r>
            <a:r>
              <a:rPr lang="en-US" b="0" i="0" dirty="0">
                <a:solidFill>
                  <a:srgbClr val="555555"/>
                </a:solidFill>
                <a:effectLst/>
                <a:latin typeface="Open Sans" panose="020B0606030504020204" pitchFamily="34" charset="0"/>
              </a:rPr>
              <a:t>: A progressive Node.js framework for building efficient, scalable, and enterprise-grade server-side applications on top of TypeScript &amp; JavaScript (ES6, ES7, ES8)</a:t>
            </a:r>
          </a:p>
          <a:p>
            <a:pPr algn="l">
              <a:buFont typeface="Arial" panose="020B0604020202020204" pitchFamily="34" charset="0"/>
              <a:buChar char="•"/>
            </a:pPr>
            <a:r>
              <a:rPr lang="en-US" b="1" i="0" u="none" strike="noStrike" dirty="0">
                <a:solidFill>
                  <a:srgbClr val="259DFF"/>
                </a:solidFill>
                <a:effectLst/>
                <a:latin typeface="Open Sans" panose="020B0606030504020204" pitchFamily="34" charset="0"/>
                <a:hlinkClick r:id="rId19"/>
              </a:rPr>
              <a:t>Expressive Tea</a:t>
            </a:r>
            <a:r>
              <a:rPr lang="en-US" b="0" i="0" dirty="0">
                <a:solidFill>
                  <a:srgbClr val="555555"/>
                </a:solidFill>
                <a:effectLst/>
                <a:latin typeface="Open Sans" panose="020B0606030504020204" pitchFamily="34" charset="0"/>
              </a:rPr>
              <a:t>: A Small framework for building modulable, clean, fast and descriptive server-side applications with Typescript and Express out of the box.</a:t>
            </a: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a:t>
            </a:fld>
            <a:endParaRPr lang="en-US"/>
          </a:p>
        </p:txBody>
      </p:sp>
    </p:spTree>
    <p:extLst>
      <p:ext uri="{BB962C8B-B14F-4D97-AF65-F5344CB8AC3E}">
        <p14:creationId xmlns:p14="http://schemas.microsoft.com/office/powerpoint/2010/main" val="2962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Modelo de un solo hilo (single </a:t>
            </a:r>
            <a:r>
              <a:rPr lang="es-ES" b="1" dirty="0" err="1"/>
              <a:t>thread</a:t>
            </a:r>
            <a:r>
              <a:rPr lang="es-ES" b="1" dirty="0"/>
              <a:t> </a:t>
            </a:r>
            <a:r>
              <a:rPr lang="es-ES" b="1" dirty="0" err="1"/>
              <a:t>model</a:t>
            </a:r>
            <a:r>
              <a:rPr lang="es-ES" b="1" dirty="0"/>
              <a:t>)</a:t>
            </a:r>
          </a:p>
          <a:p>
            <a:endParaRPr lang="es-ES" b="0" i="0" dirty="0">
              <a:solidFill>
                <a:srgbClr val="374151"/>
              </a:solidFill>
              <a:effectLst/>
              <a:latin typeface="Söhne"/>
            </a:endParaRPr>
          </a:p>
          <a:p>
            <a:pPr algn="l" rtl="0"/>
            <a:r>
              <a:rPr lang="es-419" b="0" i="0" dirty="0">
                <a:effectLst/>
                <a:latin typeface="Google Sans"/>
              </a:rPr>
              <a:t>El modelo de un solo hilo de Node.js es un modelo de programación que permite que Node.js ejecute una sola tarea a la vez. Este modelo se basa en la ejecución asíncrona y orientada a eventos, lo que permite que Node.js maneje un gran número de solicitudes HTTP de forma simultánea.</a:t>
            </a:r>
          </a:p>
          <a:p>
            <a:pPr algn="l" rtl="0"/>
            <a:endParaRPr lang="es-419" b="0" i="0" dirty="0">
              <a:effectLst/>
              <a:latin typeface="Google Sans"/>
            </a:endParaRPr>
          </a:p>
          <a:p>
            <a:pPr algn="l" rtl="0"/>
            <a:r>
              <a:rPr lang="es-419" b="0" i="0" dirty="0">
                <a:effectLst/>
                <a:latin typeface="Google Sans"/>
              </a:rPr>
              <a:t>En el modelo de un solo hilo, Node.js utiliza un bucle de eventos para manejar las solicitudes HTTP. Cada vez que se recibe una solicitud HTTP, se añade a la cola de eventos. El bucle de eventos se ejecuta continuamente y, cuando encuentra una solicitud HTTP en la cola, la ejecuta.</a:t>
            </a:r>
          </a:p>
          <a:p>
            <a:endParaRPr lang="es-419" b="0" i="0" dirty="0">
              <a:solidFill>
                <a:srgbClr val="374151"/>
              </a:solidFill>
              <a:effectLst/>
              <a:latin typeface="Söhne"/>
            </a:endParaRPr>
          </a:p>
          <a:p>
            <a:r>
              <a:rPr lang="es-419" b="0" i="0" dirty="0">
                <a:solidFill>
                  <a:srgbClr val="374151"/>
                </a:solidFill>
                <a:effectLst/>
                <a:latin typeface="Söhne"/>
              </a:rPr>
              <a:t>Aunque esto puede parecer un enfoque limitante, Node.js compensa esta aparente limitación utilizando operaciones de entrada/salida (I/O) no bloqueantes y eventos.</a:t>
            </a:r>
          </a:p>
          <a:p>
            <a:endParaRPr lang="es-419" b="0" i="0" dirty="0">
              <a:solidFill>
                <a:srgbClr val="374151"/>
              </a:solidFill>
              <a:effectLst/>
              <a:latin typeface="Söhne"/>
            </a:endParaRPr>
          </a:p>
          <a:p>
            <a:pPr algn="l"/>
            <a:r>
              <a:rPr lang="es-419" b="0" i="0" dirty="0">
                <a:solidFill>
                  <a:srgbClr val="374151"/>
                </a:solidFill>
                <a:effectLst/>
                <a:latin typeface="Söhne"/>
              </a:rPr>
              <a:t>En lugar de esperar a que las operaciones de entrada/salida se completen antes de pasar a la siguiente tarea (como suele ocurrir en los entornos de programación síncrona), Node.js utiliza operaciones de E/S asincrónicas y </a:t>
            </a:r>
            <a:r>
              <a:rPr lang="es-419" b="0" i="0" dirty="0" err="1">
                <a:solidFill>
                  <a:srgbClr val="374151"/>
                </a:solidFill>
                <a:effectLst/>
                <a:latin typeface="Söhne"/>
              </a:rPr>
              <a:t>callbacks</a:t>
            </a:r>
            <a:r>
              <a:rPr lang="es-419" b="0" i="0" dirty="0">
                <a:solidFill>
                  <a:srgbClr val="374151"/>
                </a:solidFill>
                <a:effectLst/>
                <a:latin typeface="Söhne"/>
              </a:rPr>
              <a:t> para manejar múltiples tareas simultáneamente. </a:t>
            </a:r>
          </a:p>
          <a:p>
            <a:pPr algn="l"/>
            <a:endParaRPr lang="es-419" b="0" i="0" dirty="0">
              <a:solidFill>
                <a:srgbClr val="374151"/>
              </a:solidFill>
              <a:effectLst/>
              <a:latin typeface="Söhne"/>
            </a:endParaRPr>
          </a:p>
          <a:p>
            <a:pPr algn="l"/>
            <a:r>
              <a:rPr lang="es-419" b="0" i="0" dirty="0">
                <a:solidFill>
                  <a:srgbClr val="374151"/>
                </a:solidFill>
                <a:effectLst/>
                <a:latin typeface="Söhne"/>
              </a:rPr>
              <a:t>Cuando Node.js se encuentra con una operación de E/S, como la lectura de un archivo o la consulta de una base de datos, en lugar de bloquear el hilo y esperar a que se complete la operación, delega la operación al sistema operativo y continúa con la ejecución de otras tareas.</a:t>
            </a:r>
          </a:p>
          <a:p>
            <a:pPr algn="l"/>
            <a:endParaRPr lang="es-419" b="0" i="0" dirty="0">
              <a:solidFill>
                <a:srgbClr val="374151"/>
              </a:solidFill>
              <a:effectLst/>
              <a:latin typeface="Söhne"/>
            </a:endParaRPr>
          </a:p>
          <a:p>
            <a:pPr algn="l"/>
            <a:r>
              <a:rPr lang="es-419" b="0" i="0" dirty="0">
                <a:solidFill>
                  <a:srgbClr val="374151"/>
                </a:solidFill>
                <a:effectLst/>
                <a:latin typeface="Söhne"/>
              </a:rPr>
              <a:t>Cuando la operación de E/S se completa, se genera un evento que activa el correspondiente </a:t>
            </a:r>
            <a:r>
              <a:rPr lang="es-419" b="0" i="0" dirty="0" err="1">
                <a:solidFill>
                  <a:srgbClr val="374151"/>
                </a:solidFill>
                <a:effectLst/>
                <a:latin typeface="Söhne"/>
              </a:rPr>
              <a:t>callback</a:t>
            </a:r>
            <a:r>
              <a:rPr lang="es-419" b="0" i="0" dirty="0">
                <a:solidFill>
                  <a:srgbClr val="374151"/>
                </a:solidFill>
                <a:effectLst/>
                <a:latin typeface="Söhne"/>
              </a:rPr>
              <a:t>. Este modelo basado en eventos permite a Node.js manejar muchas conexiones simultáneamente sin la necesidad de crear un hilo para cada conexión. Esto resulta en una alta eficiencia y capacidad de respuesta para las aplicaciones en tiempo real y otras aplicaciones web que necesitan manejar múltiples conexiones concurrentes</a:t>
            </a:r>
          </a:p>
          <a:p>
            <a:pPr algn="l"/>
            <a:endParaRPr lang="es-419" b="0" i="0" dirty="0">
              <a:solidFill>
                <a:srgbClr val="374151"/>
              </a:solidFill>
              <a:effectLst/>
              <a:latin typeface="Söhne"/>
            </a:endParaRPr>
          </a:p>
          <a:p>
            <a:pPr algn="l"/>
            <a:r>
              <a:rPr lang="es-419" b="0" i="0" dirty="0">
                <a:solidFill>
                  <a:srgbClr val="1F1F1F"/>
                </a:solidFill>
                <a:effectLst/>
                <a:latin typeface="Google Sans"/>
              </a:rPr>
              <a:t>El modelo de un solo hilo tiene una serie de ventajas, incluida la simplicidad y la eficiencia. El modelo es simple porque solo hay un hilo que gestionar, lo que lo hace más fácil de entender y de programar. El modelo es eficiente porque no tiene que cambiar de contexto entre hilos, lo que lo hace más rápido.</a:t>
            </a:r>
            <a:endParaRPr lang="es-419" b="0" i="0" dirty="0">
              <a:solidFill>
                <a:srgbClr val="374151"/>
              </a:solidFill>
              <a:effectLst/>
              <a:latin typeface="Söhne"/>
            </a:endParaRPr>
          </a:p>
          <a:p>
            <a:pPr algn="l"/>
            <a:endParaRPr lang="es-419" b="0" i="0" dirty="0">
              <a:solidFill>
                <a:srgbClr val="374151"/>
              </a:solidFill>
              <a:effectLst/>
              <a:latin typeface="Söhne"/>
            </a:endParaRPr>
          </a:p>
          <a:p>
            <a:pPr algn="l"/>
            <a:r>
              <a:rPr lang="es-419" b="0" i="0" dirty="0">
                <a:solidFill>
                  <a:srgbClr val="1F1F1F"/>
                </a:solidFill>
                <a:effectLst/>
                <a:latin typeface="Google Sans"/>
              </a:rPr>
              <a:t>Sin embargo, el modelo de un solo hilo también tiene algunas desventajas, incluida la limitación de un solo hilo. El modelo solo puede manejar una sola tarea a la vez, lo que puede ser un problema para las aplicaciones que necesitan realizar tareas que bloquean el hilo, como la lectura o escritura de archivos.</a:t>
            </a:r>
          </a:p>
          <a:p>
            <a:pPr algn="l"/>
            <a:r>
              <a:rPr lang="es-419" b="0" i="0" dirty="0">
                <a:solidFill>
                  <a:srgbClr val="1F1F1F"/>
                </a:solidFill>
                <a:effectLst/>
                <a:latin typeface="Google Sans"/>
              </a:rPr>
              <a:t>Ventajas del modelo de un solo hilo de Node.js</a:t>
            </a:r>
          </a:p>
          <a:p>
            <a:pPr algn="l">
              <a:buFont typeface="Arial" panose="020B0604020202020204" pitchFamily="34" charset="0"/>
              <a:buChar char="•"/>
            </a:pPr>
            <a:r>
              <a:rPr lang="es-419" b="0" i="0" dirty="0">
                <a:solidFill>
                  <a:srgbClr val="1F1F1F"/>
                </a:solidFill>
                <a:effectLst/>
                <a:latin typeface="Google Sans"/>
              </a:rPr>
              <a:t>Simplicidad: el modelo es simple porque solo hay un hilo que gestionar.</a:t>
            </a:r>
          </a:p>
          <a:p>
            <a:pPr algn="l">
              <a:buFont typeface="Arial" panose="020B0604020202020204" pitchFamily="34" charset="0"/>
              <a:buChar char="•"/>
            </a:pPr>
            <a:r>
              <a:rPr lang="es-419" b="0" i="0" dirty="0">
                <a:solidFill>
                  <a:srgbClr val="1F1F1F"/>
                </a:solidFill>
                <a:effectLst/>
                <a:latin typeface="Google Sans"/>
              </a:rPr>
              <a:t>Eficiencia: el modelo es eficiente porque no tiene que cambiar de contexto entre hilos.</a:t>
            </a:r>
          </a:p>
          <a:p>
            <a:pPr algn="l"/>
            <a:r>
              <a:rPr lang="es-419" b="0" i="0" dirty="0">
                <a:solidFill>
                  <a:srgbClr val="1F1F1F"/>
                </a:solidFill>
                <a:effectLst/>
                <a:latin typeface="Google Sans"/>
              </a:rPr>
              <a:t>Desventajas del modelo de un solo hilo de Node.js</a:t>
            </a:r>
          </a:p>
          <a:p>
            <a:pPr algn="l">
              <a:buFont typeface="Arial" panose="020B0604020202020204" pitchFamily="34" charset="0"/>
              <a:buChar char="•"/>
            </a:pPr>
            <a:r>
              <a:rPr lang="es-419" b="0" i="0" dirty="0">
                <a:solidFill>
                  <a:srgbClr val="1F1F1F"/>
                </a:solidFill>
                <a:effectLst/>
                <a:latin typeface="Google Sans"/>
              </a:rPr>
              <a:t>Limitación de un solo hilo: el modelo solo puede manejar una sola tarea a la vez.</a:t>
            </a:r>
          </a:p>
          <a:p>
            <a:pPr algn="l"/>
            <a:endParaRPr lang="es-419" b="0" i="0" dirty="0">
              <a:solidFill>
                <a:srgbClr val="374151"/>
              </a:solidFill>
              <a:effectLst/>
              <a:latin typeface="Söhne"/>
            </a:endParaRPr>
          </a:p>
          <a:p>
            <a:endParaRPr lang="es-ES"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a:t>
            </a:fld>
            <a:endParaRPr lang="en-US"/>
          </a:p>
        </p:txBody>
      </p:sp>
    </p:spTree>
    <p:extLst>
      <p:ext uri="{BB962C8B-B14F-4D97-AF65-F5344CB8AC3E}">
        <p14:creationId xmlns:p14="http://schemas.microsoft.com/office/powerpoint/2010/main" val="366616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5</a:t>
            </a:fld>
            <a:endParaRPr lang="en-US"/>
          </a:p>
        </p:txBody>
      </p:sp>
    </p:spTree>
    <p:extLst>
      <p:ext uri="{BB962C8B-B14F-4D97-AF65-F5344CB8AC3E}">
        <p14:creationId xmlns:p14="http://schemas.microsoft.com/office/powerpoint/2010/main" val="400390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https://freecontent.manning.com/get-programming-with-node-js-routing-and-analyzing-request-data/</a:t>
            </a:r>
          </a:p>
        </p:txBody>
      </p:sp>
      <p:sp>
        <p:nvSpPr>
          <p:cNvPr id="4" name="Marcador de número de diapositiva 3"/>
          <p:cNvSpPr>
            <a:spLocks noGrp="1"/>
          </p:cNvSpPr>
          <p:nvPr>
            <p:ph type="sldNum" sz="quarter" idx="5"/>
          </p:nvPr>
        </p:nvSpPr>
        <p:spPr/>
        <p:txBody>
          <a:bodyPr/>
          <a:lstStyle/>
          <a:p>
            <a:fld id="{11D62295-C31D-4FF8-8426-D07586DC7C66}" type="slidenum">
              <a:rPr lang="en-US" smtClean="0"/>
              <a:t>6</a:t>
            </a:fld>
            <a:endParaRPr lang="en-US"/>
          </a:p>
        </p:txBody>
      </p:sp>
    </p:spTree>
    <p:extLst>
      <p:ext uri="{BB962C8B-B14F-4D97-AF65-F5344CB8AC3E}">
        <p14:creationId xmlns:p14="http://schemas.microsoft.com/office/powerpoint/2010/main" val="128724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15</a:t>
            </a:fld>
            <a:endParaRPr lang="en-US"/>
          </a:p>
        </p:txBody>
      </p:sp>
    </p:spTree>
    <p:extLst>
      <p:ext uri="{BB962C8B-B14F-4D97-AF65-F5344CB8AC3E}">
        <p14:creationId xmlns:p14="http://schemas.microsoft.com/office/powerpoint/2010/main" val="281362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20</a:t>
            </a:fld>
            <a:endParaRPr lang="en-US"/>
          </a:p>
        </p:txBody>
      </p:sp>
    </p:spTree>
    <p:extLst>
      <p:ext uri="{BB962C8B-B14F-4D97-AF65-F5344CB8AC3E}">
        <p14:creationId xmlns:p14="http://schemas.microsoft.com/office/powerpoint/2010/main" val="379986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21</a:t>
            </a:fld>
            <a:endParaRPr lang="en-US"/>
          </a:p>
        </p:txBody>
      </p:sp>
    </p:spTree>
    <p:extLst>
      <p:ext uri="{BB962C8B-B14F-4D97-AF65-F5344CB8AC3E}">
        <p14:creationId xmlns:p14="http://schemas.microsoft.com/office/powerpoint/2010/main" val="323192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22</a:t>
            </a:fld>
            <a:endParaRPr lang="en-US"/>
          </a:p>
        </p:txBody>
      </p:sp>
    </p:spTree>
    <p:extLst>
      <p:ext uri="{BB962C8B-B14F-4D97-AF65-F5344CB8AC3E}">
        <p14:creationId xmlns:p14="http://schemas.microsoft.com/office/powerpoint/2010/main" val="381227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stretch>
            <a:fillRect/>
          </a:stretch>
        </p:blipFill>
        <p:spPr>
          <a:xfrm>
            <a:off x="4634572" y="0"/>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29087" y="0"/>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0C344C">
                  <a:alpha val="90000"/>
                </a:srgbClr>
              </a:gs>
              <a:gs pos="100000">
                <a:srgbClr val="0C344C">
                  <a:alpha val="38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81036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95496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14032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AA286F"/>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chemeClr val="accent3"/>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1">
            <a:extLst>
              <a:ext uri="{FF2B5EF4-FFF2-40B4-BE49-F238E27FC236}">
                <a16:creationId xmlns:a16="http://schemas.microsoft.com/office/drawing/2014/main" id="{F0C7BB8A-73D8-151E-2FC6-5254A2B2243B}"/>
              </a:ext>
            </a:extLst>
          </p:cNvPr>
          <p:cNvGrpSpPr/>
          <p:nvPr userDrawn="1"/>
        </p:nvGrpSpPr>
        <p:grpSpPr>
          <a:xfrm>
            <a:off x="157113" y="152399"/>
            <a:ext cx="382637" cy="117500"/>
            <a:chOff x="5401469" y="1583"/>
            <a:chExt cx="1389063" cy="540243"/>
          </a:xfrm>
          <a:solidFill>
            <a:schemeClr val="accent3"/>
          </a:solidFill>
        </p:grpSpPr>
        <p:sp>
          <p:nvSpPr>
            <p:cNvPr id="11" name="Freeform 5">
              <a:extLst>
                <a:ext uri="{FF2B5EF4-FFF2-40B4-BE49-F238E27FC236}">
                  <a16:creationId xmlns:a16="http://schemas.microsoft.com/office/drawing/2014/main" id="{F1DF9261-261B-01FF-3769-1EDB6307CA74}"/>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652944D4-B5B2-B405-C3F7-A21898898274}"/>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251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339782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46331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79062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96599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localhost:3000/directorio/"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jpe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III. Desarrollo de lado del servidor con </a:t>
            </a:r>
            <a:r>
              <a:rPr lang="es-419" dirty="0" err="1"/>
              <a:t>ExpressJS</a:t>
            </a:r>
            <a:r>
              <a:rPr lang="es-419" dirty="0"/>
              <a:t>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5" name="Imagen 4">
            <a:extLst>
              <a:ext uri="{FF2B5EF4-FFF2-40B4-BE49-F238E27FC236}">
                <a16:creationId xmlns:a16="http://schemas.microsoft.com/office/drawing/2014/main" id="{2C213ED3-E942-DC21-8E4D-F72C0EB18827}"/>
              </a:ext>
            </a:extLst>
          </p:cNvPr>
          <p:cNvPicPr>
            <a:picLocks noChangeAspect="1"/>
          </p:cNvPicPr>
          <p:nvPr/>
        </p:nvPicPr>
        <p:blipFill>
          <a:blip r:embed="rId2"/>
          <a:stretch>
            <a:fillRect/>
          </a:stretch>
        </p:blipFill>
        <p:spPr>
          <a:xfrm>
            <a:off x="2947382" y="3882372"/>
            <a:ext cx="1078667" cy="1232252"/>
          </a:xfrm>
          <a:prstGeom prst="rect">
            <a:avLst/>
          </a:prstGeom>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D2BED1EA-3009-C333-F975-DEDCC8B0B60C}"/>
              </a:ext>
            </a:extLst>
          </p:cNvPr>
          <p:cNvSpPr txBox="1"/>
          <p:nvPr/>
        </p:nvSpPr>
        <p:spPr>
          <a:xfrm>
            <a:off x="667578" y="2774840"/>
            <a:ext cx="10626063" cy="369332"/>
          </a:xfrm>
          <a:prstGeom prst="rect">
            <a:avLst/>
          </a:prstGeom>
          <a:noFill/>
        </p:spPr>
        <p:txBody>
          <a:bodyPr wrap="square">
            <a:spAutoFit/>
          </a:bodyPr>
          <a:lstStyle/>
          <a:p>
            <a:pPr marL="0" algn="just"/>
            <a:r>
              <a:rPr lang="es-419" sz="1800" dirty="0">
                <a:solidFill>
                  <a:srgbClr val="002060"/>
                </a:solidFill>
              </a:rPr>
              <a:t>Inicializar un paquete de </a:t>
            </a:r>
            <a:r>
              <a:rPr lang="es-419" sz="1800" dirty="0" err="1">
                <a:solidFill>
                  <a:srgbClr val="002060"/>
                </a:solidFill>
              </a:rPr>
              <a:t>node</a:t>
            </a:r>
            <a:r>
              <a:rPr lang="es-419" sz="1800" dirty="0">
                <a:solidFill>
                  <a:srgbClr val="002060"/>
                </a:solidFill>
              </a:rPr>
              <a:t> (</a:t>
            </a:r>
            <a:r>
              <a:rPr lang="es-419" sz="1800" dirty="0" err="1">
                <a:solidFill>
                  <a:srgbClr val="002060"/>
                </a:solidFill>
              </a:rPr>
              <a:t>package.json</a:t>
            </a:r>
            <a:r>
              <a:rPr lang="es-419" sz="1800" dirty="0">
                <a:solidFill>
                  <a:srgbClr val="002060"/>
                </a:solidFill>
              </a:rPr>
              <a:t>) con los valores por default:</a:t>
            </a:r>
            <a:r>
              <a:rPr lang="en-US" sz="1800" dirty="0">
                <a:solidFill>
                  <a:srgbClr val="C00000"/>
                </a:solidFill>
                <a:latin typeface="Courier New" panose="02070309020205020404" pitchFamily="49" charset="0"/>
                <a:cs typeface="Courier New" panose="02070309020205020404" pitchFamily="49" charset="0"/>
              </a:rPr>
              <a:t> </a:t>
            </a:r>
            <a:r>
              <a:rPr lang="en-US" sz="1800" dirty="0" err="1">
                <a:solidFill>
                  <a:srgbClr val="C00000"/>
                </a:solidFill>
                <a:latin typeface="Courier New" panose="02070309020205020404" pitchFamily="49" charset="0"/>
                <a:cs typeface="Courier New" panose="02070309020205020404" pitchFamily="49" charset="0"/>
              </a:rPr>
              <a:t>npm</a:t>
            </a:r>
            <a:r>
              <a:rPr lang="en-US" sz="1800" dirty="0">
                <a:solidFill>
                  <a:srgbClr val="C00000"/>
                </a:solidFill>
                <a:latin typeface="Courier New" panose="02070309020205020404" pitchFamily="49" charset="0"/>
                <a:cs typeface="Courier New" panose="02070309020205020404" pitchFamily="49" charset="0"/>
              </a:rPr>
              <a:t> </a:t>
            </a:r>
            <a:r>
              <a:rPr lang="en-US" sz="1800" dirty="0" err="1">
                <a:solidFill>
                  <a:srgbClr val="C00000"/>
                </a:solidFill>
                <a:latin typeface="Courier New" panose="02070309020205020404" pitchFamily="49" charset="0"/>
                <a:cs typeface="Courier New" panose="02070309020205020404" pitchFamily="49" charset="0"/>
              </a:rPr>
              <a:t>init</a:t>
            </a:r>
            <a:endParaRPr lang="es-419" sz="18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667579" y="1184655"/>
            <a:ext cx="9181414" cy="369332"/>
          </a:xfrm>
          <a:prstGeom prst="rect">
            <a:avLst/>
          </a:prstGeom>
          <a:noFill/>
        </p:spPr>
        <p:txBody>
          <a:bodyPr wrap="square">
            <a:spAutoFit/>
          </a:bodyPr>
          <a:lstStyle/>
          <a:p>
            <a:pPr algn="just"/>
            <a:r>
              <a:rPr lang="es-419" dirty="0">
                <a:solidFill>
                  <a:srgbClr val="002060"/>
                </a:solidFill>
              </a:rPr>
              <a:t>Abrir una terminal, desde la barra de menú</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667579" y="1540219"/>
            <a:ext cx="6096000" cy="1200329"/>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a:p>
            <a:pPr marL="457200" lvl="1" indent="0">
              <a:buNone/>
            </a:pPr>
            <a:r>
              <a:rPr lang="es-ES" sz="1800" dirty="0">
                <a:latin typeface="Courier New" panose="02070309020205020404" pitchFamily="49" charset="0"/>
                <a:cs typeface="Courier New" panose="02070309020205020404" pitchFamily="49" charset="0"/>
              </a:rPr>
              <a:t>Coloque el cursor en la terminal de visual </a:t>
            </a:r>
            <a:r>
              <a:rPr lang="es-ES" sz="1800" dirty="0" err="1">
                <a:latin typeface="Courier New" panose="02070309020205020404" pitchFamily="49" charset="0"/>
                <a:cs typeface="Courier New" panose="02070309020205020404" pitchFamily="49" charset="0"/>
              </a:rPr>
              <a:t>studio</a:t>
            </a:r>
            <a:r>
              <a:rPr lang="es-ES" sz="1800" dirty="0">
                <a:latin typeface="Courier New" panose="02070309020205020404" pitchFamily="49" charset="0"/>
                <a:cs typeface="Courier New" panose="02070309020205020404" pitchFamily="49" charset="0"/>
              </a:rPr>
              <a:t> y verifique que se muestra lo siguiente</a:t>
            </a:r>
            <a:endParaRPr lang="es-419" dirty="0">
              <a:latin typeface="Courier New" panose="02070309020205020404" pitchFamily="49" charset="0"/>
              <a:cs typeface="Courier New" panose="02070309020205020404" pitchFamily="49" charset="0"/>
            </a:endParaRPr>
          </a:p>
        </p:txBody>
      </p:sp>
      <p:sp>
        <p:nvSpPr>
          <p:cNvPr id="8" name="Título 7">
            <a:extLst>
              <a:ext uri="{FF2B5EF4-FFF2-40B4-BE49-F238E27FC236}">
                <a16:creationId xmlns:a16="http://schemas.microsoft.com/office/drawing/2014/main" id="{279D6767-61E4-1106-D96A-5978CBF9AFBE}"/>
              </a:ext>
            </a:extLst>
          </p:cNvPr>
          <p:cNvSpPr>
            <a:spLocks noGrp="1"/>
          </p:cNvSpPr>
          <p:nvPr>
            <p:ph type="title"/>
          </p:nvPr>
        </p:nvSpPr>
        <p:spPr>
          <a:xfrm>
            <a:off x="828000" y="684000"/>
            <a:ext cx="9921549" cy="387798"/>
          </a:xfrm>
        </p:spPr>
        <p:txBody>
          <a:bodyPr/>
          <a:lstStyle/>
          <a:p>
            <a:r>
              <a:rPr lang="es-419" dirty="0"/>
              <a:t>2. Creación de </a:t>
            </a:r>
            <a:r>
              <a:rPr lang="es-419" dirty="0" err="1"/>
              <a:t>package.json</a:t>
            </a:r>
            <a:r>
              <a:rPr lang="es-419" dirty="0"/>
              <a:t> para la aplicación Node.JS</a:t>
            </a:r>
          </a:p>
        </p:txBody>
      </p:sp>
      <p:pic>
        <p:nvPicPr>
          <p:cNvPr id="11" name="Imagen 10">
            <a:extLst>
              <a:ext uri="{FF2B5EF4-FFF2-40B4-BE49-F238E27FC236}">
                <a16:creationId xmlns:a16="http://schemas.microsoft.com/office/drawing/2014/main" id="{08C12FD0-69AD-8E85-5CBE-F878B4AAA115}"/>
              </a:ext>
            </a:extLst>
          </p:cNvPr>
          <p:cNvPicPr>
            <a:picLocks noChangeAspect="1"/>
          </p:cNvPicPr>
          <p:nvPr/>
        </p:nvPicPr>
        <p:blipFill>
          <a:blip r:embed="rId2"/>
          <a:stretch>
            <a:fillRect/>
          </a:stretch>
        </p:blipFill>
        <p:spPr>
          <a:xfrm>
            <a:off x="6763579" y="1608950"/>
            <a:ext cx="3743847" cy="628738"/>
          </a:xfrm>
          <a:prstGeom prst="rect">
            <a:avLst/>
          </a:prstGeom>
          <a:effectLst>
            <a:outerShdw blurRad="63500" sx="102000" sy="102000" algn="ctr" rotWithShape="0">
              <a:prstClr val="black">
                <a:alpha val="40000"/>
              </a:prstClr>
            </a:outerShdw>
          </a:effectLst>
        </p:spPr>
      </p:pic>
      <p:sp>
        <p:nvSpPr>
          <p:cNvPr id="17" name="CuadroTexto 16">
            <a:extLst>
              <a:ext uri="{FF2B5EF4-FFF2-40B4-BE49-F238E27FC236}">
                <a16:creationId xmlns:a16="http://schemas.microsoft.com/office/drawing/2014/main" id="{6999AF3E-65C2-842D-D65B-F5226C9EFBF5}"/>
              </a:ext>
            </a:extLst>
          </p:cNvPr>
          <p:cNvSpPr txBox="1"/>
          <p:nvPr/>
        </p:nvSpPr>
        <p:spPr>
          <a:xfrm>
            <a:off x="1106906" y="3144172"/>
            <a:ext cx="5547888" cy="3108543"/>
          </a:xfrm>
          <a:prstGeom prst="rect">
            <a:avLst/>
          </a:prstGeom>
          <a:noFill/>
          <a:ln>
            <a:solidFill>
              <a:schemeClr val="bg1">
                <a:lumMod val="95000"/>
              </a:schemeClr>
            </a:solidFill>
          </a:ln>
        </p:spPr>
        <p:txBody>
          <a:bodyPr wrap="square">
            <a:spAutoFit/>
          </a:bodyPr>
          <a:lstStyle>
            <a:defPPr>
              <a:defRPr lang="en-US"/>
            </a:defPPr>
            <a:lvl2pPr lvl="1" indent="0">
              <a:buNone/>
              <a:defRPr>
                <a:latin typeface="Courier New" panose="02070309020205020404" pitchFamily="49" charset="0"/>
                <a:cs typeface="Courier New" panose="02070309020205020404" pitchFamily="49" charset="0"/>
              </a:defRPr>
            </a:lvl2pPr>
          </a:lstStyle>
          <a:p>
            <a:r>
              <a:rPr lang="en-US" sz="1400" dirty="0">
                <a:latin typeface="Courier New" panose="02070309020205020404" pitchFamily="49" charset="0"/>
                <a:cs typeface="Courier New" panose="02070309020205020404" pitchFamily="49" charset="0"/>
              </a:rPr>
              <a:t>PS C:\MEAN\SC\express&gt; </a:t>
            </a:r>
            <a:r>
              <a:rPr lang="en-US" sz="1400" dirty="0" err="1">
                <a:solidFill>
                  <a:srgbClr val="C00000"/>
                </a:solidFill>
                <a:latin typeface="Courier New" panose="02070309020205020404" pitchFamily="49" charset="0"/>
                <a:cs typeface="Courier New" panose="02070309020205020404" pitchFamily="49" charset="0"/>
              </a:rPr>
              <a:t>npm</a:t>
            </a:r>
            <a:r>
              <a:rPr lang="en-US" sz="1400" dirty="0">
                <a:solidFill>
                  <a:srgbClr val="C00000"/>
                </a:solidFill>
                <a:latin typeface="Courier New" panose="02070309020205020404" pitchFamily="49" charset="0"/>
                <a:cs typeface="Courier New" panose="02070309020205020404" pitchFamily="49" charset="0"/>
              </a:rPr>
              <a:t> </a:t>
            </a:r>
            <a:r>
              <a:rPr lang="en-US" sz="1400" dirty="0" err="1">
                <a:solidFill>
                  <a:srgbClr val="C00000"/>
                </a:solidFill>
                <a:latin typeface="Courier New" panose="02070309020205020404" pitchFamily="49" charset="0"/>
                <a:cs typeface="Courier New" panose="02070309020205020404" pitchFamily="49" charset="0"/>
              </a:rPr>
              <a:t>init</a:t>
            </a:r>
            <a:endParaRPr lang="en-US" sz="1400" dirty="0">
              <a:solidFill>
                <a:srgbClr val="C0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package name: (express)</a:t>
            </a:r>
          </a:p>
          <a:p>
            <a:r>
              <a:rPr lang="en-US" sz="1400" dirty="0">
                <a:latin typeface="Courier New" panose="02070309020205020404" pitchFamily="49" charset="0"/>
                <a:cs typeface="Courier New" panose="02070309020205020404" pitchFamily="49" charset="0"/>
              </a:rPr>
              <a:t>version: (1.0.0)</a:t>
            </a:r>
          </a:p>
          <a:p>
            <a:r>
              <a:rPr lang="en-US" sz="1400" dirty="0">
                <a:latin typeface="Courier New" panose="02070309020205020404" pitchFamily="49" charset="0"/>
                <a:cs typeface="Courier New" panose="02070309020205020404" pitchFamily="49" charset="0"/>
              </a:rPr>
              <a:t>description:</a:t>
            </a:r>
          </a:p>
          <a:p>
            <a:r>
              <a:rPr lang="en-US" sz="1400" dirty="0">
                <a:latin typeface="Courier New" panose="02070309020205020404" pitchFamily="49" charset="0"/>
                <a:cs typeface="Courier New" panose="02070309020205020404" pitchFamily="49" charset="0"/>
              </a:rPr>
              <a:t>entry point: (index.js)</a:t>
            </a:r>
          </a:p>
          <a:p>
            <a:r>
              <a:rPr lang="en-US" sz="1400" dirty="0">
                <a:latin typeface="Courier New" panose="02070309020205020404" pitchFamily="49" charset="0"/>
                <a:cs typeface="Courier New" panose="02070309020205020404" pitchFamily="49" charset="0"/>
              </a:rPr>
              <a:t>test command:</a:t>
            </a:r>
          </a:p>
          <a:p>
            <a:r>
              <a:rPr lang="en-US" sz="1400" dirty="0">
                <a:latin typeface="Courier New" panose="02070309020205020404" pitchFamily="49" charset="0"/>
                <a:cs typeface="Courier New" panose="02070309020205020404" pitchFamily="49" charset="0"/>
              </a:rPr>
              <a:t>git repository:</a:t>
            </a:r>
          </a:p>
          <a:p>
            <a:r>
              <a:rPr lang="en-US" sz="1400" dirty="0">
                <a:latin typeface="Courier New" panose="02070309020205020404" pitchFamily="49" charset="0"/>
                <a:cs typeface="Courier New" panose="02070309020205020404" pitchFamily="49" charset="0"/>
              </a:rPr>
              <a:t>keywords:</a:t>
            </a:r>
          </a:p>
          <a:p>
            <a:r>
              <a:rPr lang="en-US" sz="1400" dirty="0">
                <a:latin typeface="Courier New" panose="02070309020205020404" pitchFamily="49" charset="0"/>
                <a:cs typeface="Courier New" panose="02070309020205020404" pitchFamily="49" charset="0"/>
              </a:rPr>
              <a:t>author:</a:t>
            </a:r>
          </a:p>
          <a:p>
            <a:r>
              <a:rPr lang="en-US" sz="1400" dirty="0">
                <a:latin typeface="Courier New" panose="02070309020205020404" pitchFamily="49" charset="0"/>
                <a:cs typeface="Courier New" panose="02070309020205020404" pitchFamily="49" charset="0"/>
              </a:rPr>
              <a:t>license: (ISC)</a:t>
            </a:r>
          </a:p>
          <a:p>
            <a:r>
              <a:rPr lang="en-US" sz="1400" dirty="0">
                <a:latin typeface="Courier New" panose="02070309020205020404" pitchFamily="49" charset="0"/>
                <a:cs typeface="Courier New" panose="02070309020205020404" pitchFamily="49" charset="0"/>
              </a:rPr>
              <a:t>About to write to C:\MEAN\SC\express\package.json:</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Is this OK? (yes)</a:t>
            </a:r>
          </a:p>
          <a:p>
            <a:r>
              <a:rPr lang="en-US" sz="1400" dirty="0">
                <a:latin typeface="Courier New" panose="02070309020205020404" pitchFamily="49" charset="0"/>
                <a:cs typeface="Courier New" panose="02070309020205020404" pitchFamily="49" charset="0"/>
              </a:rPr>
              <a:t>PS C:\MEAN\SC\express&gt;</a:t>
            </a:r>
          </a:p>
        </p:txBody>
      </p:sp>
      <p:sp>
        <p:nvSpPr>
          <p:cNvPr id="18" name="CuadroTexto 17">
            <a:extLst>
              <a:ext uri="{FF2B5EF4-FFF2-40B4-BE49-F238E27FC236}">
                <a16:creationId xmlns:a16="http://schemas.microsoft.com/office/drawing/2014/main" id="{8D85EF80-14C7-5FBE-A167-1EB82D136111}"/>
              </a:ext>
            </a:extLst>
          </p:cNvPr>
          <p:cNvSpPr txBox="1"/>
          <p:nvPr/>
        </p:nvSpPr>
        <p:spPr>
          <a:xfrm>
            <a:off x="782969" y="6225741"/>
            <a:ext cx="5072400" cy="369332"/>
          </a:xfrm>
          <a:prstGeom prst="rect">
            <a:avLst/>
          </a:prstGeom>
          <a:noFill/>
        </p:spPr>
        <p:txBody>
          <a:bodyPr wrap="square">
            <a:spAutoFit/>
          </a:bodyPr>
          <a:lstStyle/>
          <a:p>
            <a:pPr marL="0" algn="just"/>
            <a:r>
              <a:rPr lang="es-ES" sz="1800" dirty="0">
                <a:solidFill>
                  <a:srgbClr val="002060"/>
                </a:solidFill>
              </a:rPr>
              <a:t>Verificar que se generó el archivo: </a:t>
            </a:r>
            <a:r>
              <a:rPr lang="es-ES" sz="1800" dirty="0" err="1">
                <a:solidFill>
                  <a:schemeClr val="accent3"/>
                </a:solidFill>
              </a:rPr>
              <a:t>package.json</a:t>
            </a:r>
            <a:endParaRPr lang="es-419" sz="1800" dirty="0">
              <a:solidFill>
                <a:schemeClr val="accent3"/>
              </a:solidFill>
            </a:endParaRPr>
          </a:p>
        </p:txBody>
      </p:sp>
      <p:pic>
        <p:nvPicPr>
          <p:cNvPr id="20" name="Imagen 19">
            <a:extLst>
              <a:ext uri="{FF2B5EF4-FFF2-40B4-BE49-F238E27FC236}">
                <a16:creationId xmlns:a16="http://schemas.microsoft.com/office/drawing/2014/main" id="{F19849CA-98DF-C1FB-53DD-CE9148B9650A}"/>
              </a:ext>
            </a:extLst>
          </p:cNvPr>
          <p:cNvPicPr>
            <a:picLocks noChangeAspect="1"/>
          </p:cNvPicPr>
          <p:nvPr/>
        </p:nvPicPr>
        <p:blipFill>
          <a:blip r:embed="rId3"/>
          <a:stretch>
            <a:fillRect/>
          </a:stretch>
        </p:blipFill>
        <p:spPr>
          <a:xfrm>
            <a:off x="6654794" y="3257029"/>
            <a:ext cx="5310586" cy="2318016"/>
          </a:xfrm>
          <a:prstGeom prst="rect">
            <a:avLst/>
          </a:prstGeom>
        </p:spPr>
      </p:pic>
    </p:spTree>
    <p:extLst>
      <p:ext uri="{BB962C8B-B14F-4D97-AF65-F5344CB8AC3E}">
        <p14:creationId xmlns:p14="http://schemas.microsoft.com/office/powerpoint/2010/main" val="357094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19CFB6F-D0BE-F8B1-E9CF-E4AE1C7E7C44}"/>
              </a:ext>
            </a:extLst>
          </p:cNvPr>
          <p:cNvSpPr txBox="1"/>
          <p:nvPr/>
        </p:nvSpPr>
        <p:spPr>
          <a:xfrm>
            <a:off x="667579" y="1184655"/>
            <a:ext cx="9181414" cy="369332"/>
          </a:xfrm>
          <a:prstGeom prst="rect">
            <a:avLst/>
          </a:prstGeom>
          <a:noFill/>
        </p:spPr>
        <p:txBody>
          <a:bodyPr wrap="square">
            <a:spAutoFit/>
          </a:bodyPr>
          <a:lstStyle/>
          <a:p>
            <a:pPr algn="just"/>
            <a:r>
              <a:rPr lang="es-ES" dirty="0">
                <a:solidFill>
                  <a:srgbClr val="002060"/>
                </a:solidFill>
              </a:rPr>
              <a:t>I</a:t>
            </a:r>
            <a:r>
              <a:rPr lang="es-419" dirty="0" err="1">
                <a:solidFill>
                  <a:srgbClr val="002060"/>
                </a:solidFill>
              </a:rPr>
              <a:t>nstalar</a:t>
            </a:r>
            <a:r>
              <a:rPr lang="es-419" dirty="0">
                <a:solidFill>
                  <a:srgbClr val="002060"/>
                </a:solidFill>
              </a:rPr>
              <a:t> Express en el directorio del proyecto</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667579" y="1540219"/>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C:\MEAN\SC\express&gt; </a:t>
            </a:r>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install express</a:t>
            </a:r>
            <a:endParaRPr lang="es-419" dirty="0">
              <a:latin typeface="Courier New" panose="02070309020205020404" pitchFamily="49" charset="0"/>
              <a:cs typeface="Courier New" panose="02070309020205020404" pitchFamily="49" charset="0"/>
            </a:endParaRPr>
          </a:p>
        </p:txBody>
      </p:sp>
      <p:sp>
        <p:nvSpPr>
          <p:cNvPr id="8" name="Título 7">
            <a:extLst>
              <a:ext uri="{FF2B5EF4-FFF2-40B4-BE49-F238E27FC236}">
                <a16:creationId xmlns:a16="http://schemas.microsoft.com/office/drawing/2014/main" id="{279D6767-61E4-1106-D96A-5978CBF9AFBE}"/>
              </a:ext>
            </a:extLst>
          </p:cNvPr>
          <p:cNvSpPr>
            <a:spLocks noGrp="1"/>
          </p:cNvSpPr>
          <p:nvPr>
            <p:ph type="title"/>
          </p:nvPr>
        </p:nvSpPr>
        <p:spPr>
          <a:xfrm>
            <a:off x="828000" y="684000"/>
            <a:ext cx="9921549" cy="387798"/>
          </a:xfrm>
        </p:spPr>
        <p:txBody>
          <a:bodyPr/>
          <a:lstStyle/>
          <a:p>
            <a:r>
              <a:rPr lang="es-419" dirty="0"/>
              <a:t>3. Instalar Express</a:t>
            </a:r>
          </a:p>
        </p:txBody>
      </p:sp>
      <p:sp>
        <p:nvSpPr>
          <p:cNvPr id="2" name="CuadroTexto 1">
            <a:extLst>
              <a:ext uri="{FF2B5EF4-FFF2-40B4-BE49-F238E27FC236}">
                <a16:creationId xmlns:a16="http://schemas.microsoft.com/office/drawing/2014/main" id="{F7E5FCAD-05E3-A408-4478-7C4F0C352EAC}"/>
              </a:ext>
            </a:extLst>
          </p:cNvPr>
          <p:cNvSpPr txBox="1"/>
          <p:nvPr/>
        </p:nvSpPr>
        <p:spPr>
          <a:xfrm>
            <a:off x="1132798" y="2080449"/>
            <a:ext cx="10160843" cy="369332"/>
          </a:xfrm>
          <a:prstGeom prst="rect">
            <a:avLst/>
          </a:prstGeom>
          <a:solidFill>
            <a:schemeClr val="bg1">
              <a:lumMod val="95000"/>
            </a:schemeClr>
          </a:solidFill>
        </p:spPr>
        <p:txBody>
          <a:bodyPr wrap="square">
            <a:spAutoFit/>
          </a:bodyPr>
          <a:lstStyle/>
          <a:p>
            <a:pPr algn="just"/>
            <a:r>
              <a:rPr lang="es-ES" i="1" dirty="0">
                <a:solidFill>
                  <a:srgbClr val="002060"/>
                </a:solidFill>
              </a:rPr>
              <a:t>Para instalar Express temporalmente y no agregarlo a la lista de dependencias (No hacer este paso):</a:t>
            </a:r>
            <a:endParaRPr lang="es-419" i="1" dirty="0">
              <a:solidFill>
                <a:srgbClr val="002060"/>
              </a:solidFill>
            </a:endParaRPr>
          </a:p>
        </p:txBody>
      </p:sp>
      <p:sp>
        <p:nvSpPr>
          <p:cNvPr id="3" name="CuadroTexto 2">
            <a:extLst>
              <a:ext uri="{FF2B5EF4-FFF2-40B4-BE49-F238E27FC236}">
                <a16:creationId xmlns:a16="http://schemas.microsoft.com/office/drawing/2014/main" id="{EA16A954-3A36-77C9-DD05-F18D6BE8A3A3}"/>
              </a:ext>
            </a:extLst>
          </p:cNvPr>
          <p:cNvSpPr txBox="1"/>
          <p:nvPr/>
        </p:nvSpPr>
        <p:spPr>
          <a:xfrm>
            <a:off x="1132798" y="2616870"/>
            <a:ext cx="8668927" cy="369332"/>
          </a:xfrm>
          <a:prstGeom prst="rect">
            <a:avLst/>
          </a:prstGeom>
          <a:solidFill>
            <a:schemeClr val="bg1">
              <a:lumMod val="95000"/>
            </a:schemeClr>
          </a:solidFill>
        </p:spPr>
        <p:txBody>
          <a:bodyPr wrap="square">
            <a:spAutoFit/>
          </a:bodyPr>
          <a:lstStyle/>
          <a:p>
            <a:pPr marL="457200" lvl="1" indent="0">
              <a:buNone/>
            </a:pPr>
            <a:r>
              <a:rPr lang="en-US" sz="1800" i="1" dirty="0">
                <a:latin typeface="Courier New" panose="02070309020205020404" pitchFamily="49" charset="0"/>
                <a:cs typeface="Courier New" panose="02070309020205020404" pitchFamily="49" charset="0"/>
              </a:rPr>
              <a:t>PS C:\MEAN\SC\express&gt; </a:t>
            </a:r>
            <a:r>
              <a:rPr lang="en-US" sz="1800" i="1" dirty="0" err="1">
                <a:latin typeface="Courier New" panose="02070309020205020404" pitchFamily="49" charset="0"/>
                <a:cs typeface="Courier New" panose="02070309020205020404" pitchFamily="49" charset="0"/>
              </a:rPr>
              <a:t>npm</a:t>
            </a:r>
            <a:r>
              <a:rPr lang="en-US" sz="1800" i="1" dirty="0">
                <a:latin typeface="Courier New" panose="02070309020205020404" pitchFamily="49" charset="0"/>
                <a:cs typeface="Courier New" panose="02070309020205020404" pitchFamily="49" charset="0"/>
              </a:rPr>
              <a:t> install express --no-save</a:t>
            </a:r>
            <a:endParaRPr lang="es-419"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862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0A3371-71E0-0F37-C9D1-AE032F84A7A1}"/>
              </a:ext>
            </a:extLst>
          </p:cNvPr>
          <p:cNvSpPr>
            <a:spLocks noGrp="1"/>
          </p:cNvSpPr>
          <p:nvPr>
            <p:ph type="title"/>
          </p:nvPr>
        </p:nvSpPr>
        <p:spPr/>
        <p:txBody>
          <a:bodyPr/>
          <a:lstStyle/>
          <a:p>
            <a:r>
              <a:rPr lang="es-ES" dirty="0"/>
              <a:t>4. Crear la aplicación en un solo archivo (sin usar Express </a:t>
            </a:r>
            <a:r>
              <a:rPr lang="es-ES" dirty="0" err="1"/>
              <a:t>Generator</a:t>
            </a:r>
            <a:r>
              <a:rPr lang="es-ES" dirty="0"/>
              <a:t>)</a:t>
            </a:r>
            <a:endParaRPr lang="es-419" dirty="0"/>
          </a:p>
        </p:txBody>
      </p:sp>
      <p:sp>
        <p:nvSpPr>
          <p:cNvPr id="4" name="CuadroTexto 3">
            <a:extLst>
              <a:ext uri="{FF2B5EF4-FFF2-40B4-BE49-F238E27FC236}">
                <a16:creationId xmlns:a16="http://schemas.microsoft.com/office/drawing/2014/main" id="{D3BBBCBF-0977-B59B-CDAD-BA5E76C6F5A2}"/>
              </a:ext>
            </a:extLst>
          </p:cNvPr>
          <p:cNvSpPr txBox="1"/>
          <p:nvPr/>
        </p:nvSpPr>
        <p:spPr>
          <a:xfrm>
            <a:off x="667579" y="1184655"/>
            <a:ext cx="9181414" cy="369332"/>
          </a:xfrm>
          <a:prstGeom prst="rect">
            <a:avLst/>
          </a:prstGeom>
          <a:noFill/>
        </p:spPr>
        <p:txBody>
          <a:bodyPr wrap="square">
            <a:spAutoFit/>
          </a:bodyPr>
          <a:lstStyle/>
          <a:p>
            <a:pPr algn="just"/>
            <a:r>
              <a:rPr lang="es-419" dirty="0">
                <a:solidFill>
                  <a:srgbClr val="002060"/>
                </a:solidFill>
              </a:rPr>
              <a:t>Crear el archivo  “</a:t>
            </a:r>
            <a:r>
              <a:rPr lang="en-US" dirty="0">
                <a:solidFill>
                  <a:srgbClr val="002060"/>
                </a:solidFill>
              </a:rPr>
              <a:t>C:\MEAN\SC\express\app.js”</a:t>
            </a:r>
            <a:endParaRPr lang="es-419" dirty="0">
              <a:solidFill>
                <a:srgbClr val="002060"/>
              </a:solidFill>
            </a:endParaRPr>
          </a:p>
        </p:txBody>
      </p:sp>
      <p:sp>
        <p:nvSpPr>
          <p:cNvPr id="5" name="CuadroTexto 4">
            <a:extLst>
              <a:ext uri="{FF2B5EF4-FFF2-40B4-BE49-F238E27FC236}">
                <a16:creationId xmlns:a16="http://schemas.microsoft.com/office/drawing/2014/main" id="{6D0581FF-F513-3601-4FAC-527C80101B62}"/>
              </a:ext>
            </a:extLst>
          </p:cNvPr>
          <p:cNvSpPr txBox="1"/>
          <p:nvPr/>
        </p:nvSpPr>
        <p:spPr>
          <a:xfrm>
            <a:off x="1155031" y="1540219"/>
            <a:ext cx="5608547" cy="3139321"/>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795E26"/>
                </a:solidFill>
                <a:effectLst/>
                <a:latin typeface="Consolas" panose="020B0609020204030204" pitchFamily="49" charset="0"/>
              </a:rPr>
              <a:t>express</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express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app</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express</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port</a:t>
            </a:r>
            <a:r>
              <a:rPr lang="es-419" b="0" dirty="0">
                <a:solidFill>
                  <a:srgbClr val="000000"/>
                </a:solidFill>
                <a:effectLst/>
                <a:latin typeface="Consolas" panose="020B0609020204030204" pitchFamily="49" charset="0"/>
              </a:rPr>
              <a:t> = </a:t>
            </a:r>
            <a:r>
              <a:rPr lang="es-419" b="0" dirty="0">
                <a:solidFill>
                  <a:srgbClr val="098658"/>
                </a:solidFill>
                <a:effectLst/>
                <a:latin typeface="Consolas" panose="020B0609020204030204" pitchFamily="49" charset="0"/>
              </a:rPr>
              <a:t>3000</a:t>
            </a:r>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mensaje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"Iniciamos con </a:t>
            </a:r>
            <a:r>
              <a:rPr lang="es-419" b="0" dirty="0" err="1">
                <a:solidFill>
                  <a:srgbClr val="A31515"/>
                </a:solidFill>
                <a:effectLst/>
                <a:latin typeface="Consolas" panose="020B0609020204030204" pitchFamily="49" charset="0"/>
              </a:rPr>
              <a:t>ExpresJS</a:t>
            </a:r>
            <a:r>
              <a:rPr lang="es-419" b="0" dirty="0">
                <a:solidFill>
                  <a:srgbClr val="A31515"/>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err="1">
                <a:solidFill>
                  <a:srgbClr val="0070C1"/>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get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req</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res</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send</a:t>
            </a:r>
            <a:r>
              <a:rPr lang="es-419" b="0" dirty="0">
                <a:solidFill>
                  <a:srgbClr val="000000"/>
                </a:solidFill>
                <a:effectLst/>
                <a:latin typeface="Consolas" panose="020B0609020204030204" pitchFamily="49" charset="0"/>
              </a:rPr>
              <a:t>(</a:t>
            </a:r>
            <a:r>
              <a:rPr lang="es-419" b="0" dirty="0">
                <a:solidFill>
                  <a:srgbClr val="0070C1"/>
                </a:solidFill>
                <a:effectLst/>
                <a:latin typeface="Consolas" panose="020B0609020204030204" pitchFamily="49" charset="0"/>
              </a:rPr>
              <a:t>mensaje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70C1"/>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listen</a:t>
            </a:r>
            <a:r>
              <a:rPr lang="es-419" b="0" dirty="0">
                <a:solidFill>
                  <a:srgbClr val="000000"/>
                </a:solidFill>
                <a:effectLst/>
                <a:latin typeface="Consolas" panose="020B0609020204030204" pitchFamily="49" charset="0"/>
              </a:rPr>
              <a:t>(</a:t>
            </a:r>
            <a:r>
              <a:rPr lang="es-419" b="0" dirty="0" err="1">
                <a:solidFill>
                  <a:srgbClr val="0070C1"/>
                </a:solidFill>
                <a:effectLst/>
                <a:latin typeface="Consolas" panose="020B0609020204030204" pitchFamily="49" charset="0"/>
              </a:rPr>
              <a:t>port</a:t>
            </a:r>
            <a:r>
              <a:rPr lang="es-419" b="0" dirty="0">
                <a:solidFill>
                  <a:srgbClr val="000000"/>
                </a:solidFill>
                <a:effectLst/>
                <a:latin typeface="Consolas" panose="020B0609020204030204" pitchFamily="49" charset="0"/>
              </a:rPr>
              <a:t>, () </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console</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log</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`Server in </a:t>
            </a:r>
            <a:r>
              <a:rPr lang="es-419" b="0" dirty="0">
                <a:solidFill>
                  <a:srgbClr val="0000FF"/>
                </a:solidFill>
                <a:effectLst/>
                <a:latin typeface="Consolas" panose="020B0609020204030204" pitchFamily="49" charset="0"/>
              </a:rPr>
              <a:t>${</a:t>
            </a:r>
            <a:r>
              <a:rPr lang="es-419" b="0" dirty="0" err="1">
                <a:solidFill>
                  <a:srgbClr val="0070C1"/>
                </a:solidFill>
                <a:effectLst/>
                <a:latin typeface="Consolas" panose="020B0609020204030204" pitchFamily="49" charset="0"/>
              </a:rPr>
              <a:t>port</a:t>
            </a:r>
            <a:r>
              <a:rPr lang="es-419" b="0" dirty="0">
                <a:solidFill>
                  <a:srgbClr val="0000FF"/>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p:txBody>
      </p:sp>
      <p:sp>
        <p:nvSpPr>
          <p:cNvPr id="6" name="CuadroTexto 5">
            <a:extLst>
              <a:ext uri="{FF2B5EF4-FFF2-40B4-BE49-F238E27FC236}">
                <a16:creationId xmlns:a16="http://schemas.microsoft.com/office/drawing/2014/main" id="{FC04751C-A132-3B17-6DA9-2CE49A66A87F}"/>
              </a:ext>
            </a:extLst>
          </p:cNvPr>
          <p:cNvSpPr txBox="1"/>
          <p:nvPr/>
        </p:nvSpPr>
        <p:spPr>
          <a:xfrm>
            <a:off x="667579" y="4850099"/>
            <a:ext cx="9181414" cy="369332"/>
          </a:xfrm>
          <a:prstGeom prst="rect">
            <a:avLst/>
          </a:prstGeom>
          <a:noFill/>
        </p:spPr>
        <p:txBody>
          <a:bodyPr wrap="square">
            <a:spAutoFit/>
          </a:bodyPr>
          <a:lstStyle/>
          <a:p>
            <a:pPr algn="just"/>
            <a:r>
              <a:rPr lang="es-ES" dirty="0">
                <a:solidFill>
                  <a:srgbClr val="002060"/>
                </a:solidFill>
              </a:rPr>
              <a:t>Abrir un navegador e ingresar a la dirección </a:t>
            </a:r>
            <a:r>
              <a:rPr lang="es-419" dirty="0">
                <a:solidFill>
                  <a:schemeClr val="accent3"/>
                </a:solidFill>
              </a:rPr>
              <a:t>http://localhost:3000/</a:t>
            </a:r>
          </a:p>
        </p:txBody>
      </p:sp>
      <p:pic>
        <p:nvPicPr>
          <p:cNvPr id="8" name="Imagen 7">
            <a:extLst>
              <a:ext uri="{FF2B5EF4-FFF2-40B4-BE49-F238E27FC236}">
                <a16:creationId xmlns:a16="http://schemas.microsoft.com/office/drawing/2014/main" id="{740F08A7-0BD4-16CD-937C-8BFB39D0C791}"/>
              </a:ext>
            </a:extLst>
          </p:cNvPr>
          <p:cNvPicPr>
            <a:picLocks noChangeAspect="1"/>
          </p:cNvPicPr>
          <p:nvPr/>
        </p:nvPicPr>
        <p:blipFill>
          <a:blip r:embed="rId2"/>
          <a:stretch>
            <a:fillRect/>
          </a:stretch>
        </p:blipFill>
        <p:spPr>
          <a:xfrm>
            <a:off x="952943" y="5317781"/>
            <a:ext cx="2762636" cy="590632"/>
          </a:xfrm>
          <a:prstGeom prst="rect">
            <a:avLst/>
          </a:prstGeom>
        </p:spPr>
      </p:pic>
    </p:spTree>
    <p:extLst>
      <p:ext uri="{BB962C8B-B14F-4D97-AF65-F5344CB8AC3E}">
        <p14:creationId xmlns:p14="http://schemas.microsoft.com/office/powerpoint/2010/main" val="185743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solidFill>
                  <a:schemeClr val="accent6"/>
                </a:solidFill>
              </a:rPr>
              <a:t>Creación del repositorio Git</a:t>
            </a:r>
            <a:endParaRPr lang="es-419" dirty="0">
              <a:solidFill>
                <a:schemeClr val="accent6"/>
              </a:solidFill>
            </a:endParaRPr>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Crear el archivo   “C:\MEAN\SC\</a:t>
            </a:r>
            <a:r>
              <a:rPr lang="es-419" dirty="0" err="1">
                <a:solidFill>
                  <a:srgbClr val="002060"/>
                </a:solidFill>
              </a:rPr>
              <a:t>express</a:t>
            </a:r>
            <a:r>
              <a:rPr lang="es-419" dirty="0">
                <a:solidFill>
                  <a:srgbClr val="002060"/>
                </a:solidFill>
              </a:rPr>
              <a:t>\</a:t>
            </a:r>
            <a:r>
              <a:rPr lang="es-419" dirty="0">
                <a:solidFill>
                  <a:schemeClr val="accent6"/>
                </a:solidFill>
              </a:rPr>
              <a:t>.</a:t>
            </a:r>
            <a:r>
              <a:rPr lang="es-419" dirty="0" err="1">
                <a:solidFill>
                  <a:schemeClr val="accent6"/>
                </a:solidFill>
              </a:rPr>
              <a:t>gitignore</a:t>
            </a:r>
            <a:r>
              <a:rPr lang="es-419" dirty="0">
                <a:solidFill>
                  <a:srgbClr val="002060"/>
                </a:solidFill>
              </a:rPr>
              <a:t>”</a:t>
            </a:r>
          </a:p>
        </p:txBody>
      </p:sp>
      <p:sp>
        <p:nvSpPr>
          <p:cNvPr id="12" name="CuadroTexto 11">
            <a:extLst>
              <a:ext uri="{FF2B5EF4-FFF2-40B4-BE49-F238E27FC236}">
                <a16:creationId xmlns:a16="http://schemas.microsoft.com/office/drawing/2014/main" id="{6A789266-C4AF-AFAF-24F2-B866DAE16D9B}"/>
              </a:ext>
            </a:extLst>
          </p:cNvPr>
          <p:cNvSpPr txBox="1"/>
          <p:nvPr/>
        </p:nvSpPr>
        <p:spPr>
          <a:xfrm>
            <a:off x="828000" y="4409300"/>
            <a:ext cx="9181414" cy="369332"/>
          </a:xfrm>
          <a:prstGeom prst="rect">
            <a:avLst/>
          </a:prstGeom>
          <a:noFill/>
        </p:spPr>
        <p:txBody>
          <a:bodyPr wrap="square">
            <a:spAutoFit/>
          </a:bodyPr>
          <a:lstStyle/>
          <a:p>
            <a:pPr algn="just"/>
            <a:r>
              <a:rPr lang="es-419" dirty="0">
                <a:solidFill>
                  <a:srgbClr val="002060"/>
                </a:solidFill>
              </a:rPr>
              <a:t>Inicializar un repositorio Git para este proyecto, en la ventana terminal</a:t>
            </a:r>
          </a:p>
        </p:txBody>
      </p:sp>
      <p:sp>
        <p:nvSpPr>
          <p:cNvPr id="3" name="CuadroTexto 2">
            <a:extLst>
              <a:ext uri="{FF2B5EF4-FFF2-40B4-BE49-F238E27FC236}">
                <a16:creationId xmlns:a16="http://schemas.microsoft.com/office/drawing/2014/main" id="{DD693238-A8C9-09A8-CA6B-9B03AE24CB5F}"/>
              </a:ext>
            </a:extLst>
          </p:cNvPr>
          <p:cNvSpPr txBox="1"/>
          <p:nvPr/>
        </p:nvSpPr>
        <p:spPr>
          <a:xfrm>
            <a:off x="1323288" y="1580337"/>
            <a:ext cx="1445312" cy="1169551"/>
          </a:xfrm>
          <a:prstGeom prst="rect">
            <a:avLst/>
          </a:prstGeom>
          <a:noFill/>
        </p:spPr>
        <p:txBody>
          <a:bodyPr wrap="square">
            <a:spAutoFit/>
          </a:bodyPr>
          <a:lstStyle/>
          <a:p>
            <a:r>
              <a:rPr lang="es-419" sz="1400" dirty="0" err="1"/>
              <a:t>node_modules</a:t>
            </a:r>
            <a:endParaRPr lang="es-419" sz="1400" dirty="0"/>
          </a:p>
          <a:p>
            <a:r>
              <a:rPr lang="es-419" sz="1400" dirty="0" err="1"/>
              <a:t>build</a:t>
            </a:r>
            <a:endParaRPr lang="es-419" sz="1400" dirty="0"/>
          </a:p>
          <a:p>
            <a:r>
              <a:rPr lang="es-419" sz="1400" dirty="0"/>
              <a:t>*.log</a:t>
            </a:r>
          </a:p>
          <a:p>
            <a:r>
              <a:rPr lang="es-419" sz="1400" dirty="0"/>
              <a:t>.</a:t>
            </a:r>
            <a:r>
              <a:rPr lang="es-419" sz="1400" dirty="0" err="1"/>
              <a:t>env</a:t>
            </a:r>
            <a:endParaRPr lang="es-419" sz="1400" dirty="0"/>
          </a:p>
          <a:p>
            <a:r>
              <a:rPr lang="es-419" sz="1400" dirty="0"/>
              <a:t>.</a:t>
            </a:r>
            <a:r>
              <a:rPr lang="es-419" sz="1400" dirty="0" err="1"/>
              <a:t>DS_Store</a:t>
            </a:r>
            <a:endParaRPr lang="es-419" sz="14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1200329"/>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a:p>
            <a:pPr marL="457200" lvl="1" indent="0">
              <a:buNone/>
            </a:pPr>
            <a:r>
              <a:rPr lang="es-ES" sz="1800" dirty="0">
                <a:latin typeface="Courier New" panose="02070309020205020404" pitchFamily="49" charset="0"/>
                <a:cs typeface="Courier New" panose="02070309020205020404" pitchFamily="49" charset="0"/>
              </a:rPr>
              <a:t>Coloque el cursor en la terminal de visual </a:t>
            </a:r>
            <a:r>
              <a:rPr lang="es-ES" sz="1800" dirty="0" err="1">
                <a:latin typeface="Courier New" panose="02070309020205020404" pitchFamily="49" charset="0"/>
                <a:cs typeface="Courier New" panose="02070309020205020404" pitchFamily="49" charset="0"/>
              </a:rPr>
              <a:t>studio</a:t>
            </a:r>
            <a:r>
              <a:rPr lang="es-ES" sz="1800" dirty="0">
                <a:latin typeface="Courier New" panose="02070309020205020404" pitchFamily="49" charset="0"/>
                <a:cs typeface="Courier New" panose="02070309020205020404" pitchFamily="49" charset="0"/>
              </a:rPr>
              <a:t> y verifique que se muestra lo siguiente</a:t>
            </a:r>
            <a:endParaRPr lang="es-419" dirty="0">
              <a:latin typeface="Courier New" panose="02070309020205020404" pitchFamily="49" charset="0"/>
              <a:cs typeface="Courier New" panose="02070309020205020404" pitchFamily="49" charset="0"/>
            </a:endParaRPr>
          </a:p>
        </p:txBody>
      </p:sp>
      <p:pic>
        <p:nvPicPr>
          <p:cNvPr id="13" name="Imagen 12">
            <a:extLst>
              <a:ext uri="{FF2B5EF4-FFF2-40B4-BE49-F238E27FC236}">
                <a16:creationId xmlns:a16="http://schemas.microsoft.com/office/drawing/2014/main" id="{0ECE77E3-BC08-D93B-DE67-BC27F89CB822}"/>
              </a:ext>
            </a:extLst>
          </p:cNvPr>
          <p:cNvPicPr>
            <a:picLocks noChangeAspect="1"/>
          </p:cNvPicPr>
          <p:nvPr/>
        </p:nvPicPr>
        <p:blipFill>
          <a:blip r:embed="rId2"/>
          <a:stretch>
            <a:fillRect/>
          </a:stretch>
        </p:blipFill>
        <p:spPr>
          <a:xfrm>
            <a:off x="6646620" y="3578303"/>
            <a:ext cx="3362794" cy="533474"/>
          </a:xfrm>
          <a:prstGeom prst="rect">
            <a:avLst/>
          </a:prstGeom>
        </p:spPr>
      </p:pic>
      <p:sp>
        <p:nvSpPr>
          <p:cNvPr id="16" name="CuadroTexto 15">
            <a:extLst>
              <a:ext uri="{FF2B5EF4-FFF2-40B4-BE49-F238E27FC236}">
                <a16:creationId xmlns:a16="http://schemas.microsoft.com/office/drawing/2014/main" id="{E9FA582F-215D-66B5-6E27-EA40651D2F0C}"/>
              </a:ext>
            </a:extLst>
          </p:cNvPr>
          <p:cNvSpPr txBox="1"/>
          <p:nvPr/>
        </p:nvSpPr>
        <p:spPr>
          <a:xfrm>
            <a:off x="1323288" y="4778632"/>
            <a:ext cx="6096000" cy="369332"/>
          </a:xfrm>
          <a:prstGeom prst="rect">
            <a:avLst/>
          </a:prstGeom>
          <a:noFill/>
        </p:spPr>
        <p:txBody>
          <a:bodyPr wrap="square">
            <a:spAutoFit/>
          </a:bodyPr>
          <a:lstStyle/>
          <a:p>
            <a:r>
              <a:rPr lang="sv-SE" sz="1800" dirty="0">
                <a:latin typeface="Consolas" panose="020B0609020204030204" pitchFamily="49" charset="0"/>
                <a:cs typeface="+mn-cs"/>
              </a:rPr>
              <a:t>C:\MEAN\SC\express&gt; </a:t>
            </a:r>
            <a:r>
              <a:rPr lang="sv-SE" sz="1800" dirty="0">
                <a:solidFill>
                  <a:schemeClr val="accent6"/>
                </a:solidFill>
                <a:latin typeface="Consolas" panose="020B0609020204030204" pitchFamily="49" charset="0"/>
                <a:cs typeface="+mn-cs"/>
              </a:rPr>
              <a:t>git init</a:t>
            </a:r>
            <a:endParaRPr lang="es-419" dirty="0">
              <a:solidFill>
                <a:schemeClr val="accent6"/>
              </a:solidFill>
            </a:endParaRPr>
          </a:p>
        </p:txBody>
      </p:sp>
      <p:sp>
        <p:nvSpPr>
          <p:cNvPr id="18" name="CuadroTexto 17">
            <a:extLst>
              <a:ext uri="{FF2B5EF4-FFF2-40B4-BE49-F238E27FC236}">
                <a16:creationId xmlns:a16="http://schemas.microsoft.com/office/drawing/2014/main" id="{A1F4C7A2-1F70-8570-BFC5-B772A5B22902}"/>
              </a:ext>
            </a:extLst>
          </p:cNvPr>
          <p:cNvSpPr txBox="1"/>
          <p:nvPr/>
        </p:nvSpPr>
        <p:spPr>
          <a:xfrm>
            <a:off x="5592306" y="5661039"/>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C:\MEAN\SC\express&gt;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sv-SE" sz="1400" dirty="0">
                <a:latin typeface="Consolas" panose="020B0609020204030204" pitchFamily="49" charset="0"/>
                <a:cs typeface="+mn-cs"/>
              </a:rPr>
              <a:t>C:\MEAN\SC\express </a:t>
            </a:r>
            <a:r>
              <a:rPr lang="es-ES" sz="1400" dirty="0">
                <a:latin typeface="Consolas" panose="020B0609020204030204" pitchFamily="49" charset="0"/>
                <a:cs typeface="+mn-cs"/>
              </a:rPr>
              <a:t>&gt;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7."</a:t>
            </a:r>
          </a:p>
        </p:txBody>
      </p:sp>
    </p:spTree>
    <p:extLst>
      <p:ext uri="{BB962C8B-B14F-4D97-AF65-F5344CB8AC3E}">
        <p14:creationId xmlns:p14="http://schemas.microsoft.com/office/powerpoint/2010/main" val="3266050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A8D84-3495-967E-9CC6-D753996FEF5F}"/>
              </a:ext>
            </a:extLst>
          </p:cNvPr>
          <p:cNvSpPr>
            <a:spLocks noGrp="1"/>
          </p:cNvSpPr>
          <p:nvPr>
            <p:ph type="title"/>
          </p:nvPr>
        </p:nvSpPr>
        <p:spPr/>
        <p:txBody>
          <a:bodyPr/>
          <a:lstStyle/>
          <a:p>
            <a:r>
              <a:rPr lang="es-419" dirty="0"/>
              <a:t>Reestructurar una aplicación Express</a:t>
            </a:r>
          </a:p>
        </p:txBody>
      </p:sp>
      <p:sp>
        <p:nvSpPr>
          <p:cNvPr id="4" name="Rectángulo: esquinas redondeadas 3">
            <a:extLst>
              <a:ext uri="{FF2B5EF4-FFF2-40B4-BE49-F238E27FC236}">
                <a16:creationId xmlns:a16="http://schemas.microsoft.com/office/drawing/2014/main" id="{A716E59C-5552-58DE-0A72-1F5D4F1A0DAD}"/>
              </a:ext>
            </a:extLst>
          </p:cNvPr>
          <p:cNvSpPr/>
          <p:nvPr/>
        </p:nvSpPr>
        <p:spPr>
          <a:xfrm>
            <a:off x="828000" y="146568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5" name="Conector recto de flecha 4">
            <a:extLst>
              <a:ext uri="{FF2B5EF4-FFF2-40B4-BE49-F238E27FC236}">
                <a16:creationId xmlns:a16="http://schemas.microsoft.com/office/drawing/2014/main" id="{E6E91761-C89A-04BD-A943-C3E78A744B1D}"/>
              </a:ext>
            </a:extLst>
          </p:cNvPr>
          <p:cNvCxnSpPr>
            <a:cxnSpLocks/>
            <a:endCxn id="8" idx="1"/>
          </p:cNvCxnSpPr>
          <p:nvPr/>
        </p:nvCxnSpPr>
        <p:spPr>
          <a:xfrm>
            <a:off x="2277561" y="3279029"/>
            <a:ext cx="704982" cy="1031289"/>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DD45E3B1-2403-31B9-4AE0-04385997742D}"/>
              </a:ext>
            </a:extLst>
          </p:cNvPr>
          <p:cNvCxnSpPr>
            <a:cxnSpLocks/>
            <a:stCxn id="8" idx="0"/>
            <a:endCxn id="9" idx="2"/>
          </p:cNvCxnSpPr>
          <p:nvPr/>
        </p:nvCxnSpPr>
        <p:spPr>
          <a:xfrm flipV="1">
            <a:off x="3641273" y="2790540"/>
            <a:ext cx="0" cy="1062578"/>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ángulo: esquinas redondeadas 6">
            <a:extLst>
              <a:ext uri="{FF2B5EF4-FFF2-40B4-BE49-F238E27FC236}">
                <a16:creationId xmlns:a16="http://schemas.microsoft.com/office/drawing/2014/main" id="{1523D636-05E7-6562-A4D9-DD5B06DC56B9}"/>
              </a:ext>
            </a:extLst>
          </p:cNvPr>
          <p:cNvSpPr/>
          <p:nvPr/>
        </p:nvSpPr>
        <p:spPr>
          <a:xfrm>
            <a:off x="960102" y="2970267"/>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View</a:t>
            </a:r>
          </a:p>
          <a:p>
            <a:pPr algn="ctr"/>
            <a:r>
              <a:rPr lang="es-ES" sz="1400" b="1" dirty="0">
                <a:solidFill>
                  <a:schemeClr val="accent1">
                    <a:lumMod val="50000"/>
                  </a:schemeClr>
                </a:solidFill>
              </a:rPr>
              <a:t>(</a:t>
            </a:r>
            <a:r>
              <a:rPr lang="es-ES" sz="1400" b="1" dirty="0" err="1">
                <a:solidFill>
                  <a:schemeClr val="accent1">
                    <a:lumMod val="50000"/>
                  </a:schemeClr>
                </a:solidFill>
              </a:rPr>
              <a:t>pug</a:t>
            </a:r>
            <a:r>
              <a:rPr lang="es-ES" sz="1400" b="1" dirty="0">
                <a:solidFill>
                  <a:schemeClr val="accent1">
                    <a:lumMod val="50000"/>
                  </a:schemeClr>
                </a:solidFill>
              </a:rPr>
              <a:t>, </a:t>
            </a:r>
            <a:r>
              <a:rPr lang="es-ES" sz="1400" b="1" dirty="0" err="1">
                <a:solidFill>
                  <a:schemeClr val="accent1">
                    <a:lumMod val="50000"/>
                  </a:schemeClr>
                </a:solidFill>
              </a:rPr>
              <a:t>ejs</a:t>
            </a:r>
            <a:r>
              <a:rPr lang="es-ES" sz="1400" b="1" dirty="0">
                <a:solidFill>
                  <a:schemeClr val="accent1">
                    <a:lumMod val="50000"/>
                  </a:schemeClr>
                </a:solidFill>
              </a:rPr>
              <a:t>, </a:t>
            </a:r>
            <a:r>
              <a:rPr lang="es-ES" sz="1400" b="1" dirty="0" err="1">
                <a:solidFill>
                  <a:schemeClr val="accent1">
                    <a:lumMod val="50000"/>
                  </a:schemeClr>
                </a:solidFill>
              </a:rPr>
              <a:t>hbs</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8" name="Rectángulo: esquinas redondeadas 7">
            <a:extLst>
              <a:ext uri="{FF2B5EF4-FFF2-40B4-BE49-F238E27FC236}">
                <a16:creationId xmlns:a16="http://schemas.microsoft.com/office/drawing/2014/main" id="{2807213E-B73A-B487-0E54-65BF69217E44}"/>
              </a:ext>
            </a:extLst>
          </p:cNvPr>
          <p:cNvSpPr/>
          <p:nvPr/>
        </p:nvSpPr>
        <p:spPr>
          <a:xfrm>
            <a:off x="2982543" y="3853118"/>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err="1">
                <a:solidFill>
                  <a:schemeClr val="accent1">
                    <a:lumMod val="50000"/>
                  </a:schemeClr>
                </a:solidFill>
              </a:rPr>
              <a:t>Controller</a:t>
            </a:r>
            <a:endParaRPr lang="es-ES" b="1" dirty="0">
              <a:solidFill>
                <a:schemeClr val="accent1">
                  <a:lumMod val="50000"/>
                </a:schemeClr>
              </a:solidFill>
            </a:endParaRPr>
          </a:p>
          <a:p>
            <a:pPr algn="ctr"/>
            <a:r>
              <a:rPr lang="es-ES" sz="1400" b="1" dirty="0">
                <a:solidFill>
                  <a:schemeClr val="accent1">
                    <a:lumMod val="50000"/>
                  </a:schemeClr>
                </a:solidFill>
              </a:rPr>
              <a:t>(express.js)</a:t>
            </a:r>
            <a:endParaRPr lang="es-419" sz="1400" b="1" dirty="0">
              <a:solidFill>
                <a:schemeClr val="accent1">
                  <a:lumMod val="50000"/>
                </a:schemeClr>
              </a:solidFill>
            </a:endParaRPr>
          </a:p>
        </p:txBody>
      </p:sp>
      <p:sp>
        <p:nvSpPr>
          <p:cNvPr id="9" name="Rectángulo: esquinas redondeadas 8">
            <a:extLst>
              <a:ext uri="{FF2B5EF4-FFF2-40B4-BE49-F238E27FC236}">
                <a16:creationId xmlns:a16="http://schemas.microsoft.com/office/drawing/2014/main" id="{FFDFF840-3AAB-645C-DC4B-813F658624C6}"/>
              </a:ext>
            </a:extLst>
          </p:cNvPr>
          <p:cNvSpPr/>
          <p:nvPr/>
        </p:nvSpPr>
        <p:spPr>
          <a:xfrm>
            <a:off x="2982543" y="1876140"/>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MODEL</a:t>
            </a:r>
          </a:p>
          <a:p>
            <a:pPr algn="ctr"/>
            <a:r>
              <a:rPr lang="es-ES" sz="1400" b="1" dirty="0">
                <a:solidFill>
                  <a:schemeClr val="accent1">
                    <a:lumMod val="50000"/>
                  </a:schemeClr>
                </a:solidFill>
              </a:rPr>
              <a:t>(</a:t>
            </a:r>
            <a:r>
              <a:rPr lang="es-ES" sz="1400" b="1" dirty="0" err="1">
                <a:solidFill>
                  <a:schemeClr val="accent1">
                    <a:lumMod val="50000"/>
                  </a:schemeClr>
                </a:solidFill>
              </a:rPr>
              <a:t>mongoose</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10" name="Rectángulo: esquinas redondeadas 9">
            <a:extLst>
              <a:ext uri="{FF2B5EF4-FFF2-40B4-BE49-F238E27FC236}">
                <a16:creationId xmlns:a16="http://schemas.microsoft.com/office/drawing/2014/main" id="{01F144CC-A694-F5CD-3DD1-A1595EEC3217}"/>
              </a:ext>
            </a:extLst>
          </p:cNvPr>
          <p:cNvSpPr/>
          <p:nvPr/>
        </p:nvSpPr>
        <p:spPr>
          <a:xfrm>
            <a:off x="5795816" y="146568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4" name="Imagen 13">
            <a:extLst>
              <a:ext uri="{FF2B5EF4-FFF2-40B4-BE49-F238E27FC236}">
                <a16:creationId xmlns:a16="http://schemas.microsoft.com/office/drawing/2014/main" id="{7D590D38-5A23-65AE-281B-7709CA17D895}"/>
              </a:ext>
            </a:extLst>
          </p:cNvPr>
          <p:cNvPicPr>
            <a:picLocks noChangeAspect="1"/>
          </p:cNvPicPr>
          <p:nvPr/>
        </p:nvPicPr>
        <p:blipFill>
          <a:blip r:embed="rId2"/>
          <a:stretch>
            <a:fillRect/>
          </a:stretch>
        </p:blipFill>
        <p:spPr>
          <a:xfrm>
            <a:off x="6322272" y="1880988"/>
            <a:ext cx="2755177" cy="309602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35447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1. Creación de la carpeta de trabajo</a:t>
            </a:r>
            <a:endParaRPr lang="es-419" dirty="0"/>
          </a:p>
        </p:txBody>
      </p:sp>
      <p:sp>
        <p:nvSpPr>
          <p:cNvPr id="6" name="CuadroTexto 5">
            <a:extLst>
              <a:ext uri="{FF2B5EF4-FFF2-40B4-BE49-F238E27FC236}">
                <a16:creationId xmlns:a16="http://schemas.microsoft.com/office/drawing/2014/main" id="{0A34FCE2-646A-15AE-B317-1822538F574A}"/>
              </a:ext>
            </a:extLst>
          </p:cNvPr>
          <p:cNvSpPr txBox="1"/>
          <p:nvPr/>
        </p:nvSpPr>
        <p:spPr>
          <a:xfrm>
            <a:off x="827997" y="1057752"/>
            <a:ext cx="9181414" cy="369332"/>
          </a:xfrm>
          <a:prstGeom prst="rect">
            <a:avLst/>
          </a:prstGeom>
          <a:noFill/>
        </p:spPr>
        <p:txBody>
          <a:bodyPr wrap="square">
            <a:spAutoFit/>
          </a:bodyPr>
          <a:lstStyle/>
          <a:p>
            <a:pPr algn="just"/>
            <a:r>
              <a:rPr lang="es-419" dirty="0">
                <a:solidFill>
                  <a:srgbClr val="002060"/>
                </a:solidFill>
              </a:rPr>
              <a:t>Desde el explorador de archivos de Windows crear la carpeta “C:\MEAN\SC\</a:t>
            </a:r>
            <a:r>
              <a:rPr lang="es-419" dirty="0" err="1">
                <a:solidFill>
                  <a:srgbClr val="002060"/>
                </a:solidFill>
              </a:rPr>
              <a:t>mvc.express</a:t>
            </a:r>
            <a:r>
              <a:rPr lang="es-419" dirty="0">
                <a:solidFill>
                  <a:srgbClr val="002060"/>
                </a:solidFill>
              </a:rPr>
              <a:t>”</a:t>
            </a:r>
          </a:p>
        </p:txBody>
      </p:sp>
      <p:sp>
        <p:nvSpPr>
          <p:cNvPr id="2" name="Título 7">
            <a:extLst>
              <a:ext uri="{FF2B5EF4-FFF2-40B4-BE49-F238E27FC236}">
                <a16:creationId xmlns:a16="http://schemas.microsoft.com/office/drawing/2014/main" id="{735EFEF0-0AE4-08CA-FCD3-B51DF395623F}"/>
              </a:ext>
            </a:extLst>
          </p:cNvPr>
          <p:cNvSpPr txBox="1">
            <a:spLocks/>
          </p:cNvSpPr>
          <p:nvPr/>
        </p:nvSpPr>
        <p:spPr>
          <a:xfrm>
            <a:off x="827997" y="1432313"/>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2. Instalar </a:t>
            </a:r>
            <a:r>
              <a:rPr lang="es-419" dirty="0" err="1"/>
              <a:t>express</a:t>
            </a:r>
            <a:endParaRPr lang="es-419" dirty="0"/>
          </a:p>
        </p:txBody>
      </p:sp>
      <p:sp>
        <p:nvSpPr>
          <p:cNvPr id="3" name="CuadroTexto 2">
            <a:extLst>
              <a:ext uri="{FF2B5EF4-FFF2-40B4-BE49-F238E27FC236}">
                <a16:creationId xmlns:a16="http://schemas.microsoft.com/office/drawing/2014/main" id="{03DF0D27-78FF-03CD-B020-03CE8FB78572}"/>
              </a:ext>
            </a:extLst>
          </p:cNvPr>
          <p:cNvSpPr txBox="1"/>
          <p:nvPr/>
        </p:nvSpPr>
        <p:spPr>
          <a:xfrm>
            <a:off x="827997" y="1806679"/>
            <a:ext cx="9181414" cy="369332"/>
          </a:xfrm>
          <a:prstGeom prst="rect">
            <a:avLst/>
          </a:prstGeom>
          <a:noFill/>
        </p:spPr>
        <p:txBody>
          <a:bodyPr wrap="square">
            <a:spAutoFit/>
          </a:bodyPr>
          <a:lstStyle/>
          <a:p>
            <a:pPr algn="just"/>
            <a:r>
              <a:rPr lang="es-419" dirty="0">
                <a:solidFill>
                  <a:srgbClr val="002060"/>
                </a:solidFill>
              </a:rPr>
              <a:t>instalar Express en el directorio del proyecto</a:t>
            </a:r>
          </a:p>
        </p:txBody>
      </p:sp>
      <p:sp>
        <p:nvSpPr>
          <p:cNvPr id="5" name="CuadroTexto 4">
            <a:extLst>
              <a:ext uri="{FF2B5EF4-FFF2-40B4-BE49-F238E27FC236}">
                <a16:creationId xmlns:a16="http://schemas.microsoft.com/office/drawing/2014/main" id="{ED5F031B-6A93-DF09-B9B8-714F0709DF59}"/>
              </a:ext>
            </a:extLst>
          </p:cNvPr>
          <p:cNvSpPr txBox="1"/>
          <p:nvPr/>
        </p:nvSpPr>
        <p:spPr>
          <a:xfrm>
            <a:off x="657185" y="2122200"/>
            <a:ext cx="10706816" cy="923330"/>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init</a:t>
            </a: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PS C:\MEAN\SC\mv.express&gt; </a:t>
            </a:r>
            <a:r>
              <a:rPr lang="en-US" dirty="0" err="1">
                <a:solidFill>
                  <a:schemeClr val="accent6"/>
                </a:solidFill>
                <a:latin typeface="Courier New" panose="02070309020205020404" pitchFamily="49" charset="0"/>
                <a:cs typeface="Courier New" panose="02070309020205020404" pitchFamily="49" charset="0"/>
              </a:rPr>
              <a:t>npm</a:t>
            </a:r>
            <a:r>
              <a:rPr lang="en-US" dirty="0">
                <a:solidFill>
                  <a:schemeClr val="accent6"/>
                </a:solidFill>
                <a:latin typeface="Courier New" panose="02070309020205020404" pitchFamily="49" charset="0"/>
                <a:cs typeface="Courier New" panose="02070309020205020404" pitchFamily="49" charset="0"/>
              </a:rPr>
              <a:t> install express</a:t>
            </a:r>
          </a:p>
          <a:p>
            <a:pPr marL="457200" lvl="1" indent="0">
              <a:buNone/>
            </a:pPr>
            <a:r>
              <a:rPr lang="en-US" sz="1800" dirty="0">
                <a:latin typeface="Courier New" panose="02070309020205020404" pitchFamily="49" charset="0"/>
                <a:cs typeface="Courier New" panose="02070309020205020404" pitchFamily="49" charset="0"/>
              </a:rPr>
              <a:t>PS C:\MEAN\SC\mv.express&gt; </a:t>
            </a:r>
            <a:r>
              <a:rPr lang="en-US" dirty="0" err="1">
                <a:solidFill>
                  <a:schemeClr val="accent6"/>
                </a:solidFill>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dirty="0">
                <a:solidFill>
                  <a:schemeClr val="accent6"/>
                </a:solidFill>
                <a:latin typeface="Courier New" panose="02070309020205020404" pitchFamily="49" charset="0"/>
                <a:cs typeface="Courier New" panose="02070309020205020404" pitchFamily="49" charset="0"/>
              </a:rPr>
              <a:t>install </a:t>
            </a:r>
            <a:r>
              <a:rPr lang="en-US" sz="1800" dirty="0">
                <a:latin typeface="Courier New" panose="02070309020205020404" pitchFamily="49" charset="0"/>
                <a:cs typeface="Courier New" panose="02070309020205020404" pitchFamily="49" charset="0"/>
              </a:rPr>
              <a:t>express-generator</a:t>
            </a:r>
            <a:endParaRPr lang="es-419" dirty="0">
              <a:solidFill>
                <a:schemeClr val="accent6"/>
              </a:solidFill>
              <a:latin typeface="Courier New" panose="02070309020205020404" pitchFamily="49" charset="0"/>
              <a:cs typeface="Courier New" panose="02070309020205020404" pitchFamily="49" charset="0"/>
            </a:endParaRPr>
          </a:p>
        </p:txBody>
      </p:sp>
      <p:sp>
        <p:nvSpPr>
          <p:cNvPr id="8" name="Título 7">
            <a:extLst>
              <a:ext uri="{FF2B5EF4-FFF2-40B4-BE49-F238E27FC236}">
                <a16:creationId xmlns:a16="http://schemas.microsoft.com/office/drawing/2014/main" id="{52811923-BB65-4522-6FE9-7D9D09680A3B}"/>
              </a:ext>
            </a:extLst>
          </p:cNvPr>
          <p:cNvSpPr txBox="1">
            <a:spLocks/>
          </p:cNvSpPr>
          <p:nvPr/>
        </p:nvSpPr>
        <p:spPr>
          <a:xfrm>
            <a:off x="827997" y="2991996"/>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3. Generar el proyecto</a:t>
            </a:r>
          </a:p>
        </p:txBody>
      </p:sp>
      <p:sp>
        <p:nvSpPr>
          <p:cNvPr id="15" name="CuadroTexto 14">
            <a:extLst>
              <a:ext uri="{FF2B5EF4-FFF2-40B4-BE49-F238E27FC236}">
                <a16:creationId xmlns:a16="http://schemas.microsoft.com/office/drawing/2014/main" id="{866B377C-15FC-3D52-6AAA-078D17763F0D}"/>
              </a:ext>
            </a:extLst>
          </p:cNvPr>
          <p:cNvSpPr txBox="1"/>
          <p:nvPr/>
        </p:nvSpPr>
        <p:spPr>
          <a:xfrm>
            <a:off x="657186" y="3879981"/>
            <a:ext cx="9352225"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dirty="0" err="1">
                <a:solidFill>
                  <a:srgbClr val="00B0F0"/>
                </a:solidFill>
                <a:latin typeface="Courier New" panose="02070309020205020404" pitchFamily="49" charset="0"/>
                <a:cs typeface="Courier New" panose="02070309020205020404" pitchFamily="49" charset="0"/>
              </a:rPr>
              <a:t>npx</a:t>
            </a:r>
            <a:r>
              <a:rPr lang="en-US" sz="1800" dirty="0">
                <a:latin typeface="Courier New" panose="02070309020205020404" pitchFamily="49" charset="0"/>
                <a:cs typeface="Courier New" panose="02070309020205020404" pitchFamily="49" charset="0"/>
              </a:rPr>
              <a:t> express-generator </a:t>
            </a:r>
            <a:r>
              <a:rPr lang="en-US" sz="1800" dirty="0">
                <a:solidFill>
                  <a:schemeClr val="accent6"/>
                </a:solidFill>
                <a:latin typeface="Courier New" panose="02070309020205020404" pitchFamily="49" charset="0"/>
                <a:cs typeface="Courier New" panose="02070309020205020404" pitchFamily="49" charset="0"/>
              </a:rPr>
              <a:t>--view=hogan</a:t>
            </a:r>
          </a:p>
        </p:txBody>
      </p:sp>
      <p:sp>
        <p:nvSpPr>
          <p:cNvPr id="16" name="Título 7">
            <a:extLst>
              <a:ext uri="{FF2B5EF4-FFF2-40B4-BE49-F238E27FC236}">
                <a16:creationId xmlns:a16="http://schemas.microsoft.com/office/drawing/2014/main" id="{ADF588D8-62F3-BB08-6B08-4ACFAAD88470}"/>
              </a:ext>
            </a:extLst>
          </p:cNvPr>
          <p:cNvSpPr txBox="1">
            <a:spLocks/>
          </p:cNvSpPr>
          <p:nvPr/>
        </p:nvSpPr>
        <p:spPr>
          <a:xfrm>
            <a:off x="827997" y="4310714"/>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4. Instalar dependencias</a:t>
            </a:r>
          </a:p>
        </p:txBody>
      </p:sp>
      <p:sp>
        <p:nvSpPr>
          <p:cNvPr id="17" name="CuadroTexto 16">
            <a:extLst>
              <a:ext uri="{FF2B5EF4-FFF2-40B4-BE49-F238E27FC236}">
                <a16:creationId xmlns:a16="http://schemas.microsoft.com/office/drawing/2014/main" id="{53518683-A15E-5E97-EE95-EE89E28CF22E}"/>
              </a:ext>
            </a:extLst>
          </p:cNvPr>
          <p:cNvSpPr txBox="1"/>
          <p:nvPr/>
        </p:nvSpPr>
        <p:spPr>
          <a:xfrm>
            <a:off x="657186" y="4695966"/>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dirty="0" err="1">
                <a:solidFill>
                  <a:srgbClr val="C00000"/>
                </a:solidFill>
                <a:latin typeface="Courier New" panose="02070309020205020404" pitchFamily="49" charset="0"/>
                <a:cs typeface="Courier New" panose="02070309020205020404" pitchFamily="49" charset="0"/>
              </a:rPr>
              <a:t>npm</a:t>
            </a:r>
            <a:r>
              <a:rPr lang="en-US" sz="1800" dirty="0">
                <a:solidFill>
                  <a:srgbClr val="C00000"/>
                </a:solidFill>
                <a:latin typeface="Courier New" panose="02070309020205020404" pitchFamily="49" charset="0"/>
                <a:cs typeface="Courier New" panose="02070309020205020404" pitchFamily="49" charset="0"/>
              </a:rPr>
              <a:t> install</a:t>
            </a:r>
          </a:p>
        </p:txBody>
      </p:sp>
      <p:sp>
        <p:nvSpPr>
          <p:cNvPr id="18" name="Título 7">
            <a:extLst>
              <a:ext uri="{FF2B5EF4-FFF2-40B4-BE49-F238E27FC236}">
                <a16:creationId xmlns:a16="http://schemas.microsoft.com/office/drawing/2014/main" id="{75775C8E-1046-A057-2020-944FF188398F}"/>
              </a:ext>
            </a:extLst>
          </p:cNvPr>
          <p:cNvSpPr txBox="1">
            <a:spLocks/>
          </p:cNvSpPr>
          <p:nvPr/>
        </p:nvSpPr>
        <p:spPr>
          <a:xfrm>
            <a:off x="827997" y="4986334"/>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5. Iniciar/levantar el servidor de desarrollo:</a:t>
            </a:r>
          </a:p>
        </p:txBody>
      </p:sp>
      <p:sp>
        <p:nvSpPr>
          <p:cNvPr id="19" name="CuadroTexto 18">
            <a:extLst>
              <a:ext uri="{FF2B5EF4-FFF2-40B4-BE49-F238E27FC236}">
                <a16:creationId xmlns:a16="http://schemas.microsoft.com/office/drawing/2014/main" id="{41DE575C-B650-6DAB-2B3E-A10D40FC4908}"/>
              </a:ext>
            </a:extLst>
          </p:cNvPr>
          <p:cNvSpPr txBox="1"/>
          <p:nvPr/>
        </p:nvSpPr>
        <p:spPr>
          <a:xfrm>
            <a:off x="657186" y="5420632"/>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dirty="0" err="1">
                <a:solidFill>
                  <a:srgbClr val="C00000"/>
                </a:solidFill>
                <a:latin typeface="Courier New" panose="02070309020205020404" pitchFamily="49" charset="0"/>
                <a:cs typeface="Courier New" panose="02070309020205020404" pitchFamily="49" charset="0"/>
              </a:rPr>
              <a:t>npm</a:t>
            </a:r>
            <a:r>
              <a:rPr lang="en-US" sz="1800" dirty="0">
                <a:solidFill>
                  <a:srgbClr val="C00000"/>
                </a:solidFill>
                <a:latin typeface="Courier New" panose="02070309020205020404" pitchFamily="49" charset="0"/>
                <a:cs typeface="Courier New" panose="02070309020205020404" pitchFamily="49" charset="0"/>
              </a:rPr>
              <a:t> start</a:t>
            </a:r>
          </a:p>
        </p:txBody>
      </p:sp>
      <p:sp>
        <p:nvSpPr>
          <p:cNvPr id="20" name="CuadroTexto 19">
            <a:extLst>
              <a:ext uri="{FF2B5EF4-FFF2-40B4-BE49-F238E27FC236}">
                <a16:creationId xmlns:a16="http://schemas.microsoft.com/office/drawing/2014/main" id="{B68D2BCC-A292-0DEA-DACD-E194996734B9}"/>
              </a:ext>
            </a:extLst>
          </p:cNvPr>
          <p:cNvSpPr txBox="1"/>
          <p:nvPr/>
        </p:nvSpPr>
        <p:spPr>
          <a:xfrm>
            <a:off x="827997" y="3297597"/>
            <a:ext cx="9181414" cy="646331"/>
          </a:xfrm>
          <a:prstGeom prst="rect">
            <a:avLst/>
          </a:prstGeom>
          <a:noFill/>
        </p:spPr>
        <p:txBody>
          <a:bodyPr wrap="square">
            <a:spAutoFit/>
          </a:bodyPr>
          <a:lstStyle/>
          <a:p>
            <a:pPr algn="just"/>
            <a:r>
              <a:rPr lang="es-419" dirty="0">
                <a:solidFill>
                  <a:srgbClr val="002060"/>
                </a:solidFill>
              </a:rPr>
              <a:t>Crear una nueva aplicación Express utilizando </a:t>
            </a:r>
            <a:r>
              <a:rPr lang="es-419" dirty="0" err="1">
                <a:solidFill>
                  <a:srgbClr val="002060"/>
                </a:solidFill>
              </a:rPr>
              <a:t>express-generator</a:t>
            </a:r>
            <a:r>
              <a:rPr lang="es-419" dirty="0">
                <a:solidFill>
                  <a:srgbClr val="002060"/>
                </a:solidFill>
              </a:rPr>
              <a:t>. Se puede indicar el nombre del proyecto para crearlo dentro de un directorio-</a:t>
            </a:r>
          </a:p>
        </p:txBody>
      </p:sp>
      <p:sp>
        <p:nvSpPr>
          <p:cNvPr id="21" name="CuadroTexto 20">
            <a:extLst>
              <a:ext uri="{FF2B5EF4-FFF2-40B4-BE49-F238E27FC236}">
                <a16:creationId xmlns:a16="http://schemas.microsoft.com/office/drawing/2014/main" id="{24A431FB-DD97-396F-9459-1853AD84A377}"/>
              </a:ext>
            </a:extLst>
          </p:cNvPr>
          <p:cNvSpPr txBox="1"/>
          <p:nvPr/>
        </p:nvSpPr>
        <p:spPr>
          <a:xfrm>
            <a:off x="1106273" y="5775966"/>
            <a:ext cx="9181414" cy="369332"/>
          </a:xfrm>
          <a:prstGeom prst="rect">
            <a:avLst/>
          </a:prstGeom>
          <a:noFill/>
        </p:spPr>
        <p:txBody>
          <a:bodyPr wrap="square">
            <a:spAutoFit/>
          </a:bodyPr>
          <a:lstStyle/>
          <a:p>
            <a:pPr algn="just"/>
            <a:r>
              <a:rPr lang="es-ES" dirty="0">
                <a:solidFill>
                  <a:srgbClr val="002060"/>
                </a:solidFill>
              </a:rPr>
              <a:t>Abrir un navegador e ingresar a la dirección </a:t>
            </a:r>
            <a:r>
              <a:rPr lang="es-419" dirty="0">
                <a:solidFill>
                  <a:schemeClr val="accent3"/>
                </a:solidFill>
              </a:rPr>
              <a:t>http://localhost:3000/</a:t>
            </a:r>
          </a:p>
        </p:txBody>
      </p:sp>
      <p:pic>
        <p:nvPicPr>
          <p:cNvPr id="22" name="Imagen 21">
            <a:extLst>
              <a:ext uri="{FF2B5EF4-FFF2-40B4-BE49-F238E27FC236}">
                <a16:creationId xmlns:a16="http://schemas.microsoft.com/office/drawing/2014/main" id="{ED4A9027-6A02-9140-F2DC-C41CB481DA77}"/>
              </a:ext>
            </a:extLst>
          </p:cNvPr>
          <p:cNvPicPr>
            <a:picLocks noChangeAspect="1"/>
          </p:cNvPicPr>
          <p:nvPr/>
        </p:nvPicPr>
        <p:blipFill>
          <a:blip r:embed="rId3"/>
          <a:stretch>
            <a:fillRect/>
          </a:stretch>
        </p:blipFill>
        <p:spPr>
          <a:xfrm>
            <a:off x="7775876" y="5661954"/>
            <a:ext cx="3261483" cy="697282"/>
          </a:xfrm>
          <a:prstGeom prst="rect">
            <a:avLst/>
          </a:prstGeom>
        </p:spPr>
      </p:pic>
    </p:spTree>
    <p:extLst>
      <p:ext uri="{BB962C8B-B14F-4D97-AF65-F5344CB8AC3E}">
        <p14:creationId xmlns:p14="http://schemas.microsoft.com/office/powerpoint/2010/main" val="177263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A8D84-3495-967E-9CC6-D753996FEF5F}"/>
              </a:ext>
            </a:extLst>
          </p:cNvPr>
          <p:cNvSpPr>
            <a:spLocks noGrp="1"/>
          </p:cNvSpPr>
          <p:nvPr>
            <p:ph type="title"/>
          </p:nvPr>
        </p:nvSpPr>
        <p:spPr/>
        <p:txBody>
          <a:bodyPr/>
          <a:lstStyle/>
          <a:p>
            <a:r>
              <a:rPr lang="es-419" dirty="0"/>
              <a:t>Reestructurar una aplicación Express</a:t>
            </a:r>
          </a:p>
        </p:txBody>
      </p:sp>
      <p:sp>
        <p:nvSpPr>
          <p:cNvPr id="4" name="Rectángulo: esquinas redondeadas 3">
            <a:extLst>
              <a:ext uri="{FF2B5EF4-FFF2-40B4-BE49-F238E27FC236}">
                <a16:creationId xmlns:a16="http://schemas.microsoft.com/office/drawing/2014/main" id="{A716E59C-5552-58DE-0A72-1F5D4F1A0DAD}"/>
              </a:ext>
            </a:extLst>
          </p:cNvPr>
          <p:cNvSpPr/>
          <p:nvPr/>
        </p:nvSpPr>
        <p:spPr>
          <a:xfrm>
            <a:off x="828000" y="146568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5" name="Conector recto de flecha 4">
            <a:extLst>
              <a:ext uri="{FF2B5EF4-FFF2-40B4-BE49-F238E27FC236}">
                <a16:creationId xmlns:a16="http://schemas.microsoft.com/office/drawing/2014/main" id="{E6E91761-C89A-04BD-A943-C3E78A744B1D}"/>
              </a:ext>
            </a:extLst>
          </p:cNvPr>
          <p:cNvCxnSpPr>
            <a:cxnSpLocks/>
            <a:endCxn id="8" idx="1"/>
          </p:cNvCxnSpPr>
          <p:nvPr/>
        </p:nvCxnSpPr>
        <p:spPr>
          <a:xfrm>
            <a:off x="2277561" y="3279029"/>
            <a:ext cx="704982" cy="1031289"/>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DD45E3B1-2403-31B9-4AE0-04385997742D}"/>
              </a:ext>
            </a:extLst>
          </p:cNvPr>
          <p:cNvCxnSpPr>
            <a:cxnSpLocks/>
            <a:stCxn id="8" idx="0"/>
            <a:endCxn id="9" idx="2"/>
          </p:cNvCxnSpPr>
          <p:nvPr/>
        </p:nvCxnSpPr>
        <p:spPr>
          <a:xfrm flipV="1">
            <a:off x="3641273" y="2790540"/>
            <a:ext cx="0" cy="1062578"/>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ángulo: esquinas redondeadas 6">
            <a:extLst>
              <a:ext uri="{FF2B5EF4-FFF2-40B4-BE49-F238E27FC236}">
                <a16:creationId xmlns:a16="http://schemas.microsoft.com/office/drawing/2014/main" id="{1523D636-05E7-6562-A4D9-DD5B06DC56B9}"/>
              </a:ext>
            </a:extLst>
          </p:cNvPr>
          <p:cNvSpPr/>
          <p:nvPr/>
        </p:nvSpPr>
        <p:spPr>
          <a:xfrm>
            <a:off x="960102" y="2970267"/>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View</a:t>
            </a:r>
          </a:p>
          <a:p>
            <a:pPr algn="ctr"/>
            <a:r>
              <a:rPr lang="es-ES" sz="1400" b="1" dirty="0">
                <a:solidFill>
                  <a:schemeClr val="accent1">
                    <a:lumMod val="50000"/>
                  </a:schemeClr>
                </a:solidFill>
              </a:rPr>
              <a:t>(</a:t>
            </a:r>
            <a:r>
              <a:rPr lang="es-ES" sz="1400" b="1" dirty="0" err="1">
                <a:solidFill>
                  <a:schemeClr val="accent1">
                    <a:lumMod val="50000"/>
                  </a:schemeClr>
                </a:solidFill>
              </a:rPr>
              <a:t>pug</a:t>
            </a:r>
            <a:r>
              <a:rPr lang="es-ES" sz="1400" b="1" dirty="0">
                <a:solidFill>
                  <a:schemeClr val="accent1">
                    <a:lumMod val="50000"/>
                  </a:schemeClr>
                </a:solidFill>
              </a:rPr>
              <a:t>, </a:t>
            </a:r>
            <a:r>
              <a:rPr lang="es-ES" sz="1400" b="1" dirty="0" err="1">
                <a:solidFill>
                  <a:schemeClr val="accent1">
                    <a:lumMod val="50000"/>
                  </a:schemeClr>
                </a:solidFill>
              </a:rPr>
              <a:t>ejs</a:t>
            </a:r>
            <a:r>
              <a:rPr lang="es-ES" sz="1400" b="1" dirty="0">
                <a:solidFill>
                  <a:schemeClr val="accent1">
                    <a:lumMod val="50000"/>
                  </a:schemeClr>
                </a:solidFill>
              </a:rPr>
              <a:t>, </a:t>
            </a:r>
            <a:r>
              <a:rPr lang="es-ES" sz="1400" b="1" dirty="0" err="1">
                <a:solidFill>
                  <a:schemeClr val="accent1">
                    <a:lumMod val="50000"/>
                  </a:schemeClr>
                </a:solidFill>
              </a:rPr>
              <a:t>hbs</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8" name="Rectángulo: esquinas redondeadas 7">
            <a:extLst>
              <a:ext uri="{FF2B5EF4-FFF2-40B4-BE49-F238E27FC236}">
                <a16:creationId xmlns:a16="http://schemas.microsoft.com/office/drawing/2014/main" id="{2807213E-B73A-B487-0E54-65BF69217E44}"/>
              </a:ext>
            </a:extLst>
          </p:cNvPr>
          <p:cNvSpPr/>
          <p:nvPr/>
        </p:nvSpPr>
        <p:spPr>
          <a:xfrm>
            <a:off x="2982543" y="3853118"/>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err="1">
                <a:solidFill>
                  <a:schemeClr val="accent1">
                    <a:lumMod val="50000"/>
                  </a:schemeClr>
                </a:solidFill>
              </a:rPr>
              <a:t>Controller</a:t>
            </a:r>
            <a:endParaRPr lang="es-ES" b="1" dirty="0">
              <a:solidFill>
                <a:schemeClr val="accent1">
                  <a:lumMod val="50000"/>
                </a:schemeClr>
              </a:solidFill>
            </a:endParaRPr>
          </a:p>
          <a:p>
            <a:pPr algn="ctr"/>
            <a:r>
              <a:rPr lang="es-ES" sz="1400" b="1" dirty="0">
                <a:solidFill>
                  <a:schemeClr val="accent1">
                    <a:lumMod val="50000"/>
                  </a:schemeClr>
                </a:solidFill>
              </a:rPr>
              <a:t>(express.js)</a:t>
            </a:r>
            <a:endParaRPr lang="es-419" sz="1400" b="1" dirty="0">
              <a:solidFill>
                <a:schemeClr val="accent1">
                  <a:lumMod val="50000"/>
                </a:schemeClr>
              </a:solidFill>
            </a:endParaRPr>
          </a:p>
        </p:txBody>
      </p:sp>
      <p:sp>
        <p:nvSpPr>
          <p:cNvPr id="9" name="Rectángulo: esquinas redondeadas 8">
            <a:extLst>
              <a:ext uri="{FF2B5EF4-FFF2-40B4-BE49-F238E27FC236}">
                <a16:creationId xmlns:a16="http://schemas.microsoft.com/office/drawing/2014/main" id="{FFDFF840-3AAB-645C-DC4B-813F658624C6}"/>
              </a:ext>
            </a:extLst>
          </p:cNvPr>
          <p:cNvSpPr/>
          <p:nvPr/>
        </p:nvSpPr>
        <p:spPr>
          <a:xfrm>
            <a:off x="2982543" y="1876140"/>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MODEL</a:t>
            </a:r>
          </a:p>
          <a:p>
            <a:pPr algn="ctr"/>
            <a:r>
              <a:rPr lang="es-ES" sz="1400" b="1" dirty="0">
                <a:solidFill>
                  <a:schemeClr val="accent1">
                    <a:lumMod val="50000"/>
                  </a:schemeClr>
                </a:solidFill>
              </a:rPr>
              <a:t>(</a:t>
            </a:r>
            <a:r>
              <a:rPr lang="es-ES" sz="1400" b="1" dirty="0" err="1">
                <a:solidFill>
                  <a:schemeClr val="accent1">
                    <a:lumMod val="50000"/>
                  </a:schemeClr>
                </a:solidFill>
              </a:rPr>
              <a:t>mongoose</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13" name="CuadroTexto 12">
            <a:extLst>
              <a:ext uri="{FF2B5EF4-FFF2-40B4-BE49-F238E27FC236}">
                <a16:creationId xmlns:a16="http://schemas.microsoft.com/office/drawing/2014/main" id="{723AB0C1-276D-66B5-6E9A-36868FBA0654}"/>
              </a:ext>
            </a:extLst>
          </p:cNvPr>
          <p:cNvSpPr txBox="1"/>
          <p:nvPr/>
        </p:nvSpPr>
        <p:spPr>
          <a:xfrm>
            <a:off x="5663714" y="1816105"/>
            <a:ext cx="5899636" cy="1200329"/>
          </a:xfrm>
          <a:prstGeom prst="rect">
            <a:avLst/>
          </a:prstGeom>
          <a:solidFill>
            <a:schemeClr val="bg1">
              <a:lumMod val="95000"/>
            </a:schemeClr>
          </a:solid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indexRouter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routes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index</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usersRouter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routes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users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app</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express</a:t>
            </a:r>
            <a:r>
              <a:rPr lang="es-419" b="0" dirty="0">
                <a:solidFill>
                  <a:srgbClr val="000000"/>
                </a:solidFill>
                <a:effectLst/>
                <a:latin typeface="Consolas" panose="020B0609020204030204" pitchFamily="49" charset="0"/>
              </a:rPr>
              <a:t>();</a:t>
            </a:r>
          </a:p>
        </p:txBody>
      </p:sp>
      <p:sp>
        <p:nvSpPr>
          <p:cNvPr id="16" name="CuadroTexto 15">
            <a:extLst>
              <a:ext uri="{FF2B5EF4-FFF2-40B4-BE49-F238E27FC236}">
                <a16:creationId xmlns:a16="http://schemas.microsoft.com/office/drawing/2014/main" id="{FAB01EED-C83F-1315-C04E-DBCE7E7B7FB4}"/>
              </a:ext>
            </a:extLst>
          </p:cNvPr>
          <p:cNvSpPr txBox="1"/>
          <p:nvPr/>
        </p:nvSpPr>
        <p:spPr>
          <a:xfrm>
            <a:off x="5663715" y="1372421"/>
            <a:ext cx="1232386" cy="369332"/>
          </a:xfrm>
          <a:prstGeom prst="rect">
            <a:avLst/>
          </a:prstGeom>
          <a:noFill/>
        </p:spPr>
        <p:txBody>
          <a:bodyPr wrap="square">
            <a:spAutoFit/>
          </a:bodyPr>
          <a:lstStyle/>
          <a:p>
            <a:r>
              <a:rPr lang="es-419" dirty="0"/>
              <a:t>app.js</a:t>
            </a:r>
          </a:p>
        </p:txBody>
      </p:sp>
      <p:sp>
        <p:nvSpPr>
          <p:cNvPr id="18" name="CuadroTexto 17">
            <a:extLst>
              <a:ext uri="{FF2B5EF4-FFF2-40B4-BE49-F238E27FC236}">
                <a16:creationId xmlns:a16="http://schemas.microsoft.com/office/drawing/2014/main" id="{580820AC-75EB-66B8-F822-6E2AF6239B3B}"/>
              </a:ext>
            </a:extLst>
          </p:cNvPr>
          <p:cNvSpPr txBox="1"/>
          <p:nvPr/>
        </p:nvSpPr>
        <p:spPr>
          <a:xfrm>
            <a:off x="5663714" y="3536992"/>
            <a:ext cx="5899636" cy="923330"/>
          </a:xfrm>
          <a:prstGeom prst="rect">
            <a:avLst/>
          </a:prstGeom>
          <a:solidFill>
            <a:schemeClr val="bg1">
              <a:lumMod val="95000"/>
            </a:schemeClr>
          </a:solidFill>
          <a:ln>
            <a:solidFill>
              <a:schemeClr val="bg1">
                <a:lumMod val="95000"/>
              </a:schemeClr>
            </a:solidFill>
          </a:ln>
        </p:spPr>
        <p:txBody>
          <a:bodyPr wrap="square">
            <a:spAutoFit/>
          </a:bodyPr>
          <a:lstStyle>
            <a:defPPr>
              <a:defRPr lang="en-US"/>
            </a:defPPr>
            <a:lvl1pPr>
              <a:defRPr b="0">
                <a:solidFill>
                  <a:srgbClr val="0000FF"/>
                </a:solidFill>
                <a:effectLst/>
                <a:latin typeface="Consolas" panose="020B0609020204030204" pitchFamily="49" charset="0"/>
              </a:defRPr>
            </a:lvl1pPr>
          </a:lstStyle>
          <a:p>
            <a:r>
              <a:rPr lang="es-419" dirty="0" err="1"/>
              <a:t>router.get</a:t>
            </a:r>
            <a:r>
              <a:rPr lang="es-419" dirty="0"/>
              <a:t>('/', </a:t>
            </a:r>
            <a:r>
              <a:rPr lang="es-419" dirty="0" err="1"/>
              <a:t>function</a:t>
            </a:r>
            <a:r>
              <a:rPr lang="es-419" dirty="0"/>
              <a:t>(</a:t>
            </a:r>
            <a:r>
              <a:rPr lang="es-419" dirty="0" err="1"/>
              <a:t>req</a:t>
            </a:r>
            <a:r>
              <a:rPr lang="es-419" dirty="0"/>
              <a:t>, res, </a:t>
            </a:r>
            <a:r>
              <a:rPr lang="es-419" dirty="0" err="1"/>
              <a:t>next</a:t>
            </a:r>
            <a:r>
              <a:rPr lang="es-419" dirty="0"/>
              <a:t>) {</a:t>
            </a:r>
          </a:p>
          <a:p>
            <a:r>
              <a:rPr lang="es-419" dirty="0"/>
              <a:t>  </a:t>
            </a:r>
            <a:r>
              <a:rPr lang="es-419" dirty="0" err="1"/>
              <a:t>res.render</a:t>
            </a:r>
            <a:r>
              <a:rPr lang="es-419" dirty="0"/>
              <a:t>('</a:t>
            </a:r>
            <a:r>
              <a:rPr lang="es-419" dirty="0" err="1"/>
              <a:t>index</a:t>
            </a:r>
            <a:r>
              <a:rPr lang="es-419" dirty="0"/>
              <a:t>', { </a:t>
            </a:r>
            <a:r>
              <a:rPr lang="es-419" dirty="0" err="1"/>
              <a:t>title</a:t>
            </a:r>
            <a:r>
              <a:rPr lang="es-419" dirty="0"/>
              <a:t>: 'Express' });</a:t>
            </a:r>
          </a:p>
          <a:p>
            <a:r>
              <a:rPr lang="es-419" dirty="0"/>
              <a:t>});</a:t>
            </a:r>
          </a:p>
        </p:txBody>
      </p:sp>
      <p:sp>
        <p:nvSpPr>
          <p:cNvPr id="19" name="CuadroTexto 18">
            <a:extLst>
              <a:ext uri="{FF2B5EF4-FFF2-40B4-BE49-F238E27FC236}">
                <a16:creationId xmlns:a16="http://schemas.microsoft.com/office/drawing/2014/main" id="{2610D99A-D001-50D3-C9D7-240476F01D91}"/>
              </a:ext>
            </a:extLst>
          </p:cNvPr>
          <p:cNvSpPr txBox="1"/>
          <p:nvPr/>
        </p:nvSpPr>
        <p:spPr>
          <a:xfrm>
            <a:off x="5663714" y="3137163"/>
            <a:ext cx="2261086" cy="369332"/>
          </a:xfrm>
          <a:prstGeom prst="rect">
            <a:avLst/>
          </a:prstGeom>
          <a:noFill/>
        </p:spPr>
        <p:txBody>
          <a:bodyPr wrap="square">
            <a:spAutoFit/>
          </a:bodyPr>
          <a:lstStyle/>
          <a:p>
            <a:r>
              <a:rPr lang="es-419" dirty="0"/>
              <a:t>/</a:t>
            </a:r>
            <a:r>
              <a:rPr lang="es-419" dirty="0" err="1"/>
              <a:t>routes</a:t>
            </a:r>
            <a:r>
              <a:rPr lang="es-419" dirty="0"/>
              <a:t>/index.js</a:t>
            </a:r>
          </a:p>
        </p:txBody>
      </p:sp>
      <p:sp>
        <p:nvSpPr>
          <p:cNvPr id="20" name="CuadroTexto 19">
            <a:extLst>
              <a:ext uri="{FF2B5EF4-FFF2-40B4-BE49-F238E27FC236}">
                <a16:creationId xmlns:a16="http://schemas.microsoft.com/office/drawing/2014/main" id="{E384FE63-DF5D-D880-A672-F726DDD2A20E}"/>
              </a:ext>
            </a:extLst>
          </p:cNvPr>
          <p:cNvSpPr txBox="1"/>
          <p:nvPr/>
        </p:nvSpPr>
        <p:spPr>
          <a:xfrm>
            <a:off x="5577693" y="4582852"/>
            <a:ext cx="2261086" cy="369332"/>
          </a:xfrm>
          <a:prstGeom prst="rect">
            <a:avLst/>
          </a:prstGeom>
          <a:noFill/>
        </p:spPr>
        <p:txBody>
          <a:bodyPr wrap="square">
            <a:spAutoFit/>
          </a:bodyPr>
          <a:lstStyle/>
          <a:p>
            <a:r>
              <a:rPr lang="es-419" dirty="0"/>
              <a:t>/</a:t>
            </a:r>
            <a:r>
              <a:rPr lang="es-419" dirty="0" err="1"/>
              <a:t>views</a:t>
            </a:r>
            <a:r>
              <a:rPr lang="es-419" dirty="0"/>
              <a:t>/</a:t>
            </a:r>
            <a:r>
              <a:rPr lang="es-419" dirty="0" err="1"/>
              <a:t>index.hjs</a:t>
            </a:r>
            <a:endParaRPr lang="es-419" dirty="0"/>
          </a:p>
        </p:txBody>
      </p:sp>
      <p:sp>
        <p:nvSpPr>
          <p:cNvPr id="22" name="CuadroTexto 21">
            <a:extLst>
              <a:ext uri="{FF2B5EF4-FFF2-40B4-BE49-F238E27FC236}">
                <a16:creationId xmlns:a16="http://schemas.microsoft.com/office/drawing/2014/main" id="{3B84058B-8AE5-DA90-E273-7A27C789CE54}"/>
              </a:ext>
            </a:extLst>
          </p:cNvPr>
          <p:cNvSpPr txBox="1"/>
          <p:nvPr/>
        </p:nvSpPr>
        <p:spPr>
          <a:xfrm>
            <a:off x="5663714" y="5069986"/>
            <a:ext cx="5899636" cy="1200329"/>
          </a:xfrm>
          <a:prstGeom prst="rect">
            <a:avLst/>
          </a:prstGeom>
          <a:solidFill>
            <a:schemeClr val="bg1">
              <a:lumMod val="95000"/>
            </a:schemeClr>
          </a:solid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r>
              <a:rPr lang="en-US" b="0" dirty="0">
                <a:solidFill>
                  <a:srgbClr val="795E26"/>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title</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Welcome to </a:t>
            </a:r>
            <a:r>
              <a:rPr lang="en-US" b="0" dirty="0">
                <a:solidFill>
                  <a:srgbClr val="795E26"/>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title</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1640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solidFill>
                  <a:schemeClr val="accent6"/>
                </a:solidFill>
              </a:rPr>
              <a:t>Creación del repositorio Git</a:t>
            </a:r>
            <a:endParaRPr lang="es-419" dirty="0">
              <a:solidFill>
                <a:schemeClr val="accent6"/>
              </a:solidFill>
            </a:endParaRPr>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Crear el archivo   “C:\MEAN\SC\</a:t>
            </a:r>
            <a:r>
              <a:rPr lang="es-419" dirty="0" err="1">
                <a:solidFill>
                  <a:srgbClr val="002060"/>
                </a:solidFill>
              </a:rPr>
              <a:t>express</a:t>
            </a:r>
            <a:r>
              <a:rPr lang="es-419" dirty="0">
                <a:solidFill>
                  <a:srgbClr val="002060"/>
                </a:solidFill>
              </a:rPr>
              <a:t>\</a:t>
            </a:r>
            <a:r>
              <a:rPr lang="es-419" dirty="0">
                <a:solidFill>
                  <a:schemeClr val="accent6"/>
                </a:solidFill>
              </a:rPr>
              <a:t>.</a:t>
            </a:r>
            <a:r>
              <a:rPr lang="es-419" dirty="0" err="1">
                <a:solidFill>
                  <a:schemeClr val="accent6"/>
                </a:solidFill>
              </a:rPr>
              <a:t>gitignore</a:t>
            </a:r>
            <a:r>
              <a:rPr lang="es-419" dirty="0">
                <a:solidFill>
                  <a:srgbClr val="002060"/>
                </a:solidFill>
              </a:rPr>
              <a:t>”</a:t>
            </a:r>
          </a:p>
        </p:txBody>
      </p:sp>
      <p:sp>
        <p:nvSpPr>
          <p:cNvPr id="12" name="CuadroTexto 11">
            <a:extLst>
              <a:ext uri="{FF2B5EF4-FFF2-40B4-BE49-F238E27FC236}">
                <a16:creationId xmlns:a16="http://schemas.microsoft.com/office/drawing/2014/main" id="{6A789266-C4AF-AFAF-24F2-B866DAE16D9B}"/>
              </a:ext>
            </a:extLst>
          </p:cNvPr>
          <p:cNvSpPr txBox="1"/>
          <p:nvPr/>
        </p:nvSpPr>
        <p:spPr>
          <a:xfrm>
            <a:off x="758150" y="3634862"/>
            <a:ext cx="9181414" cy="369332"/>
          </a:xfrm>
          <a:prstGeom prst="rect">
            <a:avLst/>
          </a:prstGeom>
          <a:noFill/>
        </p:spPr>
        <p:txBody>
          <a:bodyPr wrap="square">
            <a:spAutoFit/>
          </a:bodyPr>
          <a:lstStyle/>
          <a:p>
            <a:pPr algn="just"/>
            <a:r>
              <a:rPr lang="es-419" dirty="0">
                <a:solidFill>
                  <a:srgbClr val="002060"/>
                </a:solidFill>
              </a:rPr>
              <a:t>Inicializar un repositorio Git para este proyecto, en la ventana terminal</a:t>
            </a:r>
          </a:p>
        </p:txBody>
      </p:sp>
      <p:sp>
        <p:nvSpPr>
          <p:cNvPr id="3" name="CuadroTexto 2">
            <a:extLst>
              <a:ext uri="{FF2B5EF4-FFF2-40B4-BE49-F238E27FC236}">
                <a16:creationId xmlns:a16="http://schemas.microsoft.com/office/drawing/2014/main" id="{DD693238-A8C9-09A8-CA6B-9B03AE24CB5F}"/>
              </a:ext>
            </a:extLst>
          </p:cNvPr>
          <p:cNvSpPr txBox="1"/>
          <p:nvPr/>
        </p:nvSpPr>
        <p:spPr>
          <a:xfrm>
            <a:off x="1323288" y="1580337"/>
            <a:ext cx="1445312" cy="1169551"/>
          </a:xfrm>
          <a:prstGeom prst="rect">
            <a:avLst/>
          </a:prstGeom>
          <a:noFill/>
        </p:spPr>
        <p:txBody>
          <a:bodyPr wrap="square">
            <a:spAutoFit/>
          </a:bodyPr>
          <a:lstStyle/>
          <a:p>
            <a:r>
              <a:rPr lang="es-419" sz="1400" dirty="0" err="1"/>
              <a:t>node_modules</a:t>
            </a:r>
            <a:endParaRPr lang="es-419" sz="1400" dirty="0"/>
          </a:p>
          <a:p>
            <a:r>
              <a:rPr lang="es-419" sz="1400" dirty="0" err="1"/>
              <a:t>build</a:t>
            </a:r>
            <a:endParaRPr lang="es-419" sz="1400" dirty="0"/>
          </a:p>
          <a:p>
            <a:r>
              <a:rPr lang="es-419" sz="1400" dirty="0"/>
              <a:t>*.log</a:t>
            </a:r>
          </a:p>
          <a:p>
            <a:r>
              <a:rPr lang="es-419" sz="1400" dirty="0"/>
              <a:t>.</a:t>
            </a:r>
            <a:r>
              <a:rPr lang="es-419" sz="1400" dirty="0" err="1"/>
              <a:t>env</a:t>
            </a:r>
            <a:endParaRPr lang="es-419" sz="1400" dirty="0"/>
          </a:p>
          <a:p>
            <a:r>
              <a:rPr lang="es-419" sz="1400" dirty="0"/>
              <a:t>.</a:t>
            </a:r>
            <a:r>
              <a:rPr lang="es-419" sz="1400" dirty="0" err="1"/>
              <a:t>DS_Store</a:t>
            </a:r>
            <a:endParaRPr lang="es-419" sz="14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369332"/>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p:txBody>
      </p:sp>
      <p:sp>
        <p:nvSpPr>
          <p:cNvPr id="16" name="CuadroTexto 15">
            <a:extLst>
              <a:ext uri="{FF2B5EF4-FFF2-40B4-BE49-F238E27FC236}">
                <a16:creationId xmlns:a16="http://schemas.microsoft.com/office/drawing/2014/main" id="{E9FA582F-215D-66B5-6E27-EA40651D2F0C}"/>
              </a:ext>
            </a:extLst>
          </p:cNvPr>
          <p:cNvSpPr txBox="1"/>
          <p:nvPr/>
        </p:nvSpPr>
        <p:spPr>
          <a:xfrm>
            <a:off x="1170888" y="3958735"/>
            <a:ext cx="6096000" cy="369332"/>
          </a:xfrm>
          <a:prstGeom prst="rect">
            <a:avLst/>
          </a:prstGeom>
          <a:noFill/>
        </p:spPr>
        <p:txBody>
          <a:bodyPr wrap="square">
            <a:spAutoFit/>
          </a:bodyPr>
          <a:lstStyle/>
          <a:p>
            <a:r>
              <a:rPr lang="sv-SE" sz="1800" dirty="0">
                <a:latin typeface="Consolas" panose="020B0609020204030204" pitchFamily="49" charset="0"/>
                <a:cs typeface="+mn-cs"/>
              </a:rPr>
              <a:t>C:\MEAN\SC\mvc.express&gt; </a:t>
            </a:r>
            <a:r>
              <a:rPr lang="sv-SE" sz="1800" dirty="0">
                <a:solidFill>
                  <a:schemeClr val="accent6"/>
                </a:solidFill>
                <a:latin typeface="Consolas" panose="020B0609020204030204" pitchFamily="49" charset="0"/>
                <a:cs typeface="+mn-cs"/>
              </a:rPr>
              <a:t>git init</a:t>
            </a:r>
            <a:endParaRPr lang="es-419" dirty="0">
              <a:solidFill>
                <a:schemeClr val="accent6"/>
              </a:solidFill>
            </a:endParaRPr>
          </a:p>
        </p:txBody>
      </p:sp>
      <p:sp>
        <p:nvSpPr>
          <p:cNvPr id="18" name="CuadroTexto 17">
            <a:extLst>
              <a:ext uri="{FF2B5EF4-FFF2-40B4-BE49-F238E27FC236}">
                <a16:creationId xmlns:a16="http://schemas.microsoft.com/office/drawing/2014/main" id="{A1F4C7A2-1F70-8570-BFC5-B772A5B22902}"/>
              </a:ext>
            </a:extLst>
          </p:cNvPr>
          <p:cNvSpPr txBox="1"/>
          <p:nvPr/>
        </p:nvSpPr>
        <p:spPr>
          <a:xfrm>
            <a:off x="1001256" y="4486630"/>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C:\MEAN\SC\express&gt;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sv-SE" sz="1400" dirty="0">
                <a:latin typeface="Consolas" panose="020B0609020204030204" pitchFamily="49" charset="0"/>
                <a:cs typeface="+mn-cs"/>
              </a:rPr>
              <a:t>C:\MEAN\SC\express </a:t>
            </a:r>
            <a:r>
              <a:rPr lang="es-ES" sz="1400" dirty="0">
                <a:latin typeface="Consolas" panose="020B0609020204030204" pitchFamily="49" charset="0"/>
                <a:cs typeface="+mn-cs"/>
              </a:rPr>
              <a:t>&gt;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a:t>
            </a:r>
            <a:r>
              <a:rPr lang="es-ES" sz="1400" dirty="0">
                <a:solidFill>
                  <a:srgbClr val="0451A5"/>
                </a:solidFill>
                <a:latin typeface="Consolas" panose="020B0609020204030204" pitchFamily="49" charset="0"/>
              </a:rPr>
              <a:t>8</a:t>
            </a:r>
            <a:r>
              <a:rPr lang="es-ES" sz="1400" dirty="0">
                <a:solidFill>
                  <a:srgbClr val="0451A5"/>
                </a:solidFill>
                <a:latin typeface="Consolas" panose="020B0609020204030204" pitchFamily="49" charset="0"/>
                <a:cs typeface="+mn-cs"/>
              </a:rPr>
              <a:t>."</a:t>
            </a:r>
          </a:p>
        </p:txBody>
      </p:sp>
      <p:sp>
        <p:nvSpPr>
          <p:cNvPr id="2" name="CuadroTexto 1">
            <a:extLst>
              <a:ext uri="{FF2B5EF4-FFF2-40B4-BE49-F238E27FC236}">
                <a16:creationId xmlns:a16="http://schemas.microsoft.com/office/drawing/2014/main" id="{7361EE22-488F-5D55-01BD-6FAF2BA61BDF}"/>
              </a:ext>
            </a:extLst>
          </p:cNvPr>
          <p:cNvSpPr txBox="1"/>
          <p:nvPr/>
        </p:nvSpPr>
        <p:spPr>
          <a:xfrm>
            <a:off x="828000" y="5653928"/>
            <a:ext cx="9181414" cy="369332"/>
          </a:xfrm>
          <a:prstGeom prst="rect">
            <a:avLst/>
          </a:prstGeom>
          <a:noFill/>
        </p:spPr>
        <p:txBody>
          <a:bodyPr wrap="square">
            <a:spAutoFit/>
          </a:bodyPr>
          <a:lstStyle/>
          <a:p>
            <a:pPr algn="just"/>
            <a:r>
              <a:rPr lang="es-419" dirty="0">
                <a:solidFill>
                  <a:srgbClr val="002060"/>
                </a:solidFill>
              </a:rPr>
              <a:t>Cerrar la carpeta del proyecto; File \ </a:t>
            </a:r>
            <a:r>
              <a:rPr lang="es-419" dirty="0" err="1">
                <a:solidFill>
                  <a:srgbClr val="002060"/>
                </a:solidFill>
              </a:rPr>
              <a:t>Close</a:t>
            </a:r>
            <a:r>
              <a:rPr lang="es-419" dirty="0">
                <a:solidFill>
                  <a:srgbClr val="002060"/>
                </a:solidFill>
              </a:rPr>
              <a:t> Folder</a:t>
            </a:r>
          </a:p>
        </p:txBody>
      </p:sp>
    </p:spTree>
    <p:extLst>
      <p:ext uri="{BB962C8B-B14F-4D97-AF65-F5344CB8AC3E}">
        <p14:creationId xmlns:p14="http://schemas.microsoft.com/office/powerpoint/2010/main" val="245524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a:xfrm>
            <a:off x="828000" y="684000"/>
            <a:ext cx="9921549" cy="387798"/>
          </a:xfrm>
        </p:spPr>
        <p:txBody>
          <a:bodyPr/>
          <a:lstStyle/>
          <a:p>
            <a:r>
              <a:rPr lang="es-419" dirty="0"/>
              <a:t>Creación de plantillas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38200" y="1238250"/>
            <a:ext cx="10515600" cy="5238750"/>
          </a:xfrm>
        </p:spPr>
        <p:txBody>
          <a:bodyPr>
            <a:normAutofit/>
          </a:bodyPr>
          <a:lstStyle/>
          <a:p>
            <a:r>
              <a:rPr lang="es-419" sz="2400" dirty="0"/>
              <a:t>Un motor de plantillas para Express.js es un módulo que permite la generación dinámica de HTML y otros tipos de documentos a través de plantillas predefinidas. </a:t>
            </a:r>
          </a:p>
          <a:p>
            <a:r>
              <a:rPr lang="es-419" sz="2400" dirty="0"/>
              <a:t>En el contexto de Express.js, estas plantillas son archivos que contienen código HTML mezclado con variables, estructuras de control y funciones que se llenan con datos dinámicos en el lado del servidor antes de ser enviados al cliente.</a:t>
            </a:r>
          </a:p>
          <a:p>
            <a:r>
              <a:rPr lang="es-419" sz="2400" dirty="0"/>
              <a:t>Express.js es compatible con varios motores de plantillas</a:t>
            </a:r>
          </a:p>
          <a:p>
            <a:pPr lvl="1"/>
            <a:r>
              <a:rPr lang="es-419" dirty="0" err="1"/>
              <a:t>Pug</a:t>
            </a:r>
            <a:r>
              <a:rPr lang="es-419" dirty="0"/>
              <a:t> (anteriormente conocido como Jade)</a:t>
            </a:r>
          </a:p>
          <a:p>
            <a:pPr lvl="1"/>
            <a:r>
              <a:rPr lang="es-419" dirty="0"/>
              <a:t>EJS (</a:t>
            </a:r>
            <a:r>
              <a:rPr lang="es-419" dirty="0" err="1"/>
              <a:t>Embedded</a:t>
            </a:r>
            <a:r>
              <a:rPr lang="es-419" dirty="0"/>
              <a:t> JavaScript)</a:t>
            </a:r>
          </a:p>
          <a:p>
            <a:pPr lvl="1"/>
            <a:r>
              <a:rPr lang="es-419" dirty="0" err="1"/>
              <a:t>Handlebars</a:t>
            </a:r>
            <a:r>
              <a:rPr lang="es-419" dirty="0"/>
              <a:t>.</a:t>
            </a:r>
          </a:p>
          <a:p>
            <a:pPr lvl="1"/>
            <a:r>
              <a:rPr lang="es-419" dirty="0" err="1"/>
              <a:t>Mustache</a:t>
            </a:r>
            <a:endParaRPr lang="es-419" dirty="0"/>
          </a:p>
        </p:txBody>
      </p:sp>
    </p:spTree>
    <p:extLst>
      <p:ext uri="{BB962C8B-B14F-4D97-AF65-F5344CB8AC3E}">
        <p14:creationId xmlns:p14="http://schemas.microsoft.com/office/powerpoint/2010/main" val="252093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a:xfrm>
            <a:off x="828000" y="684000"/>
            <a:ext cx="9921549" cy="387798"/>
          </a:xfrm>
        </p:spPr>
        <p:txBody>
          <a:bodyPr/>
          <a:lstStyle/>
          <a:p>
            <a:r>
              <a:rPr lang="es-419" dirty="0"/>
              <a:t>Creación de plantillas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38200" y="1238250"/>
            <a:ext cx="10515600" cy="4938713"/>
          </a:xfrm>
        </p:spPr>
        <p:txBody>
          <a:bodyPr/>
          <a:lstStyle/>
          <a:p>
            <a:r>
              <a:rPr lang="es-419" dirty="0"/>
              <a:t>Para utilizar un motor de plantillas con Express.js:</a:t>
            </a:r>
          </a:p>
          <a:p>
            <a:pPr lvl="1"/>
            <a:r>
              <a:rPr lang="es-419" dirty="0"/>
              <a:t>Instalar el motor de plantillas</a:t>
            </a:r>
          </a:p>
          <a:p>
            <a:pPr lvl="1"/>
            <a:r>
              <a:rPr lang="es-419" dirty="0"/>
              <a:t>Configurarlo en la aplicación. La forma de hacerlo varía según el motor de plantillas que utilices.</a:t>
            </a:r>
          </a:p>
          <a:p>
            <a:pPr lvl="1"/>
            <a:r>
              <a:rPr lang="es-419" dirty="0"/>
              <a:t>Crear las plantillas</a:t>
            </a:r>
          </a:p>
          <a:p>
            <a:pPr lvl="1"/>
            <a:r>
              <a:rPr lang="es-419" dirty="0"/>
              <a:t>Enviar las variables</a:t>
            </a:r>
          </a:p>
        </p:txBody>
      </p:sp>
    </p:spTree>
    <p:extLst>
      <p:ext uri="{BB962C8B-B14F-4D97-AF65-F5344CB8AC3E}">
        <p14:creationId xmlns:p14="http://schemas.microsoft.com/office/powerpoint/2010/main" val="4675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al Framework </a:t>
            </a:r>
            <a:r>
              <a:rPr lang="es-419" dirty="0" err="1"/>
              <a:t>ExpressJS</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a:xfrm>
            <a:off x="838200" y="1238250"/>
            <a:ext cx="5257800" cy="4938713"/>
          </a:xfrm>
          <a:solidFill>
            <a:schemeClr val="bg1">
              <a:lumMod val="95000"/>
            </a:schemeClr>
          </a:solidFill>
          <a:effectLst>
            <a:outerShdw blurRad="50800" dist="38100" dir="8100000" algn="tr" rotWithShape="0">
              <a:prstClr val="black">
                <a:alpha val="40000"/>
              </a:prstClr>
            </a:outerShdw>
          </a:effectLst>
        </p:spPr>
        <p:txBody>
          <a:bodyPr>
            <a:normAutofit fontScale="77500" lnSpcReduction="20000"/>
          </a:bodyPr>
          <a:lstStyle/>
          <a:p>
            <a:pPr marL="0" indent="0">
              <a:lnSpc>
                <a:spcPct val="120000"/>
              </a:lnSpc>
              <a:buNone/>
            </a:pPr>
            <a:r>
              <a:rPr lang="es-419" sz="3200" dirty="0"/>
              <a:t>Express.js es un marco web de Node.js minimalista y flexible que proporciona una serie robusta de características para el desarrollo web y de aplicaciones móviles. </a:t>
            </a:r>
          </a:p>
          <a:p>
            <a:pPr marL="0" indent="0">
              <a:lnSpc>
                <a:spcPct val="120000"/>
              </a:lnSpc>
              <a:buNone/>
            </a:pPr>
            <a:endParaRPr lang="es-419" sz="3200" dirty="0"/>
          </a:p>
          <a:p>
            <a:pPr marL="0" indent="0">
              <a:lnSpc>
                <a:spcPct val="120000"/>
              </a:lnSpc>
              <a:buNone/>
            </a:pPr>
            <a:r>
              <a:rPr lang="es-419" sz="3200" dirty="0"/>
              <a:t>Se basa en el módulo http de Node.js y simplifica la creación de aplicaciones web y </a:t>
            </a:r>
            <a:r>
              <a:rPr lang="es-419" sz="3200" dirty="0" err="1"/>
              <a:t>APIs</a:t>
            </a:r>
            <a:r>
              <a:rPr lang="es-419" sz="3200" dirty="0"/>
              <a:t> al proporcionar un conjunto de herramientas y funciones poderosas.</a:t>
            </a:r>
          </a:p>
        </p:txBody>
      </p:sp>
      <p:sp>
        <p:nvSpPr>
          <p:cNvPr id="5" name="CuadroTexto 4">
            <a:extLst>
              <a:ext uri="{FF2B5EF4-FFF2-40B4-BE49-F238E27FC236}">
                <a16:creationId xmlns:a16="http://schemas.microsoft.com/office/drawing/2014/main" id="{60C43844-C180-7BC6-D0D5-C801E9ED8F3E}"/>
              </a:ext>
            </a:extLst>
          </p:cNvPr>
          <p:cNvSpPr txBox="1"/>
          <p:nvPr/>
        </p:nvSpPr>
        <p:spPr>
          <a:xfrm>
            <a:off x="7009109" y="2203682"/>
            <a:ext cx="4344691" cy="3970318"/>
          </a:xfrm>
          <a:prstGeom prst="rect">
            <a:avLst/>
          </a:prstGeom>
          <a:noFill/>
        </p:spPr>
        <p:txBody>
          <a:bodyPr wrap="square">
            <a:spAutoFit/>
          </a:bodyPr>
          <a:lstStyle/>
          <a:p>
            <a:pPr marL="457200" indent="-457200">
              <a:buFontTx/>
              <a:buChar char="›"/>
            </a:pPr>
            <a:r>
              <a:rPr lang="es-419" sz="2800" dirty="0">
                <a:solidFill>
                  <a:srgbClr val="002060"/>
                </a:solidFill>
              </a:rPr>
              <a:t>Enrutamiento.</a:t>
            </a:r>
          </a:p>
          <a:p>
            <a:pPr marL="457200" indent="-457200">
              <a:buFontTx/>
              <a:buChar char="›"/>
            </a:pPr>
            <a:r>
              <a:rPr lang="es-419" sz="2800" dirty="0">
                <a:solidFill>
                  <a:srgbClr val="002060"/>
                </a:solidFill>
              </a:rPr>
              <a:t>Middleware.</a:t>
            </a:r>
          </a:p>
          <a:p>
            <a:pPr marL="457200" indent="-457200">
              <a:buFontTx/>
              <a:buChar char="›"/>
            </a:pPr>
            <a:r>
              <a:rPr lang="es-419" sz="2800" dirty="0">
                <a:solidFill>
                  <a:srgbClr val="002060"/>
                </a:solidFill>
              </a:rPr>
              <a:t>Manejo de Plantillas.</a:t>
            </a:r>
          </a:p>
          <a:p>
            <a:pPr marL="457200" indent="-457200">
              <a:buFontTx/>
              <a:buChar char="›"/>
            </a:pPr>
            <a:r>
              <a:rPr lang="es-419" sz="2800" dirty="0">
                <a:solidFill>
                  <a:srgbClr val="002060"/>
                </a:solidFill>
              </a:rPr>
              <a:t>Manejo de Solicitudes y Respuestas.</a:t>
            </a:r>
          </a:p>
          <a:p>
            <a:pPr marL="457200" indent="-457200">
              <a:buFontTx/>
              <a:buChar char="›"/>
            </a:pPr>
            <a:r>
              <a:rPr lang="es-419" sz="2800" dirty="0">
                <a:solidFill>
                  <a:srgbClr val="002060"/>
                </a:solidFill>
              </a:rPr>
              <a:t>Gestión de Archivos Estáticos.</a:t>
            </a:r>
          </a:p>
          <a:p>
            <a:pPr marL="457200" indent="-457200">
              <a:buFontTx/>
              <a:buChar char="›"/>
            </a:pPr>
            <a:r>
              <a:rPr lang="es-419" sz="2800" dirty="0">
                <a:solidFill>
                  <a:srgbClr val="002060"/>
                </a:solidFill>
              </a:rPr>
              <a:t>Controladores.</a:t>
            </a:r>
          </a:p>
          <a:p>
            <a:pPr marL="457200" indent="-457200">
              <a:buFontTx/>
              <a:buChar char="›"/>
            </a:pPr>
            <a:r>
              <a:rPr lang="es-419" sz="2800" dirty="0">
                <a:solidFill>
                  <a:srgbClr val="002060"/>
                </a:solidFill>
              </a:rPr>
              <a:t>Middlewares de Terceros.</a:t>
            </a:r>
          </a:p>
        </p:txBody>
      </p:sp>
      <p:sp>
        <p:nvSpPr>
          <p:cNvPr id="6" name="CuadroTexto 5">
            <a:extLst>
              <a:ext uri="{FF2B5EF4-FFF2-40B4-BE49-F238E27FC236}">
                <a16:creationId xmlns:a16="http://schemas.microsoft.com/office/drawing/2014/main" id="{6B907226-295C-427E-B31F-7DA3DB4DC529}"/>
              </a:ext>
            </a:extLst>
          </p:cNvPr>
          <p:cNvSpPr txBox="1"/>
          <p:nvPr/>
        </p:nvSpPr>
        <p:spPr>
          <a:xfrm>
            <a:off x="7009109" y="1238250"/>
            <a:ext cx="4344691" cy="523220"/>
          </a:xfrm>
          <a:prstGeom prst="rect">
            <a:avLst/>
          </a:prstGeom>
          <a:noFill/>
        </p:spPr>
        <p:txBody>
          <a:bodyPr wrap="square">
            <a:spAutoFit/>
          </a:bodyPr>
          <a:lstStyle/>
          <a:p>
            <a:r>
              <a:rPr lang="es-419" sz="2800" dirty="0">
                <a:solidFill>
                  <a:srgbClr val="002060"/>
                </a:solidFill>
              </a:rPr>
              <a:t>Características</a:t>
            </a:r>
          </a:p>
        </p:txBody>
      </p:sp>
    </p:spTree>
    <p:extLst>
      <p:ext uri="{BB962C8B-B14F-4D97-AF65-F5344CB8AC3E}">
        <p14:creationId xmlns:p14="http://schemas.microsoft.com/office/powerpoint/2010/main" val="4102100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a:xfrm>
            <a:off x="828000" y="1254715"/>
            <a:ext cx="9921549" cy="387798"/>
          </a:xfrm>
        </p:spPr>
        <p:txBody>
          <a:bodyPr/>
          <a:lstStyle/>
          <a:p>
            <a:r>
              <a:rPr lang="es-ES" dirty="0"/>
              <a:t>1. Creación de la carpeta de trabajo</a:t>
            </a:r>
            <a:endParaRPr lang="es-419" dirty="0"/>
          </a:p>
        </p:txBody>
      </p:sp>
      <p:sp>
        <p:nvSpPr>
          <p:cNvPr id="6" name="CuadroTexto 5">
            <a:extLst>
              <a:ext uri="{FF2B5EF4-FFF2-40B4-BE49-F238E27FC236}">
                <a16:creationId xmlns:a16="http://schemas.microsoft.com/office/drawing/2014/main" id="{0A34FCE2-646A-15AE-B317-1822538F574A}"/>
              </a:ext>
            </a:extLst>
          </p:cNvPr>
          <p:cNvSpPr txBox="1"/>
          <p:nvPr/>
        </p:nvSpPr>
        <p:spPr>
          <a:xfrm>
            <a:off x="827996" y="1628467"/>
            <a:ext cx="11592603" cy="369332"/>
          </a:xfrm>
          <a:prstGeom prst="rect">
            <a:avLst/>
          </a:prstGeom>
          <a:noFill/>
        </p:spPr>
        <p:txBody>
          <a:bodyPr wrap="square">
            <a:spAutoFit/>
          </a:bodyPr>
          <a:lstStyle/>
          <a:p>
            <a:pPr algn="just"/>
            <a:r>
              <a:rPr lang="es-419" dirty="0">
                <a:solidFill>
                  <a:srgbClr val="002060"/>
                </a:solidFill>
              </a:rPr>
              <a:t>Desde el explorador de archivos de Windows crear la carpeta “C:\MEAN\SC\</a:t>
            </a:r>
            <a:r>
              <a:rPr lang="es-419" dirty="0" err="1">
                <a:solidFill>
                  <a:srgbClr val="002060"/>
                </a:solidFill>
              </a:rPr>
              <a:t>mvc.express.template</a:t>
            </a:r>
            <a:r>
              <a:rPr lang="es-419" dirty="0">
                <a:solidFill>
                  <a:srgbClr val="002060"/>
                </a:solidFill>
              </a:rPr>
              <a:t>.”</a:t>
            </a:r>
          </a:p>
        </p:txBody>
      </p:sp>
      <p:sp>
        <p:nvSpPr>
          <p:cNvPr id="2" name="Título 7">
            <a:extLst>
              <a:ext uri="{FF2B5EF4-FFF2-40B4-BE49-F238E27FC236}">
                <a16:creationId xmlns:a16="http://schemas.microsoft.com/office/drawing/2014/main" id="{735EFEF0-0AE4-08CA-FCD3-B51DF395623F}"/>
              </a:ext>
            </a:extLst>
          </p:cNvPr>
          <p:cNvSpPr txBox="1">
            <a:spLocks/>
          </p:cNvSpPr>
          <p:nvPr/>
        </p:nvSpPr>
        <p:spPr>
          <a:xfrm>
            <a:off x="827997" y="2177652"/>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2. Instalar </a:t>
            </a:r>
            <a:r>
              <a:rPr lang="es-419" dirty="0" err="1"/>
              <a:t>express</a:t>
            </a:r>
            <a:r>
              <a:rPr lang="es-419" dirty="0"/>
              <a:t> y el motor de plantillas</a:t>
            </a:r>
          </a:p>
        </p:txBody>
      </p:sp>
      <p:sp>
        <p:nvSpPr>
          <p:cNvPr id="3" name="CuadroTexto 2">
            <a:extLst>
              <a:ext uri="{FF2B5EF4-FFF2-40B4-BE49-F238E27FC236}">
                <a16:creationId xmlns:a16="http://schemas.microsoft.com/office/drawing/2014/main" id="{03DF0D27-78FF-03CD-B020-03CE8FB78572}"/>
              </a:ext>
            </a:extLst>
          </p:cNvPr>
          <p:cNvSpPr txBox="1"/>
          <p:nvPr/>
        </p:nvSpPr>
        <p:spPr>
          <a:xfrm>
            <a:off x="827997" y="2585171"/>
            <a:ext cx="9181414" cy="923330"/>
          </a:xfrm>
          <a:prstGeom prst="rect">
            <a:avLst/>
          </a:prstGeom>
          <a:noFill/>
        </p:spPr>
        <p:txBody>
          <a:bodyPr wrap="square">
            <a:spAutoFit/>
          </a:bodyPr>
          <a:lstStyle/>
          <a:p>
            <a:pPr algn="just"/>
            <a:r>
              <a:rPr lang="es-419" dirty="0">
                <a:solidFill>
                  <a:srgbClr val="002060"/>
                </a:solidFill>
              </a:rPr>
              <a:t>Ingresar a Visual Studio, abrir la carpeta anterior</a:t>
            </a:r>
          </a:p>
          <a:p>
            <a:pPr algn="just"/>
            <a:r>
              <a:rPr lang="es-419" dirty="0">
                <a:solidFill>
                  <a:srgbClr val="002060"/>
                </a:solidFill>
              </a:rPr>
              <a:t>Desde visual </a:t>
            </a:r>
            <a:r>
              <a:rPr lang="es-419" dirty="0" err="1">
                <a:solidFill>
                  <a:srgbClr val="002060"/>
                </a:solidFill>
              </a:rPr>
              <a:t>studio</a:t>
            </a:r>
            <a:r>
              <a:rPr lang="es-419" dirty="0">
                <a:solidFill>
                  <a:srgbClr val="002060"/>
                </a:solidFill>
              </a:rPr>
              <a:t>,  crear la carpeta </a:t>
            </a:r>
            <a:r>
              <a:rPr lang="en-US" dirty="0">
                <a:solidFill>
                  <a:srgbClr val="002060"/>
                </a:solidFill>
              </a:rPr>
              <a:t>C:\MEAN\SC\mvc.express.template\pug</a:t>
            </a:r>
          </a:p>
          <a:p>
            <a:pPr algn="just"/>
            <a:r>
              <a:rPr lang="en-US" dirty="0" err="1">
                <a:solidFill>
                  <a:srgbClr val="002060"/>
                </a:solidFill>
              </a:rPr>
              <a:t>Abrir</a:t>
            </a:r>
            <a:r>
              <a:rPr lang="en-US" dirty="0">
                <a:solidFill>
                  <a:srgbClr val="002060"/>
                </a:solidFill>
              </a:rPr>
              <a:t> </a:t>
            </a:r>
            <a:r>
              <a:rPr lang="en-US" dirty="0" err="1">
                <a:solidFill>
                  <a:srgbClr val="002060"/>
                </a:solidFill>
              </a:rPr>
              <a:t>una</a:t>
            </a:r>
            <a:r>
              <a:rPr lang="en-US" dirty="0">
                <a:solidFill>
                  <a:srgbClr val="002060"/>
                </a:solidFill>
              </a:rPr>
              <a:t> terminal</a:t>
            </a:r>
            <a:endParaRPr lang="es-419" dirty="0">
              <a:solidFill>
                <a:srgbClr val="002060"/>
              </a:solidFill>
            </a:endParaRPr>
          </a:p>
        </p:txBody>
      </p:sp>
      <p:sp>
        <p:nvSpPr>
          <p:cNvPr id="5" name="CuadroTexto 4">
            <a:extLst>
              <a:ext uri="{FF2B5EF4-FFF2-40B4-BE49-F238E27FC236}">
                <a16:creationId xmlns:a16="http://schemas.microsoft.com/office/drawing/2014/main" id="{ED5F031B-6A93-DF09-B9B8-714F0709DF59}"/>
              </a:ext>
            </a:extLst>
          </p:cNvPr>
          <p:cNvSpPr txBox="1"/>
          <p:nvPr/>
        </p:nvSpPr>
        <p:spPr>
          <a:xfrm>
            <a:off x="657186" y="3476652"/>
            <a:ext cx="11534814" cy="646331"/>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C:\MEAN\SC\mvc.express&gt; </a:t>
            </a:r>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init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aceptar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los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valores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por</a:t>
            </a:r>
            <a:r>
              <a:rPr lang="en-US" sz="1800" dirty="0">
                <a:latin typeface="Courier New" panose="02070309020205020404" pitchFamily="49" charset="0"/>
                <a:cs typeface="Courier New" panose="02070309020205020404" pitchFamily="49" charset="0"/>
              </a:rPr>
              <a:t> default</a:t>
            </a:r>
          </a:p>
          <a:p>
            <a:pPr marL="457200" lvl="1" indent="0">
              <a:buNone/>
            </a:pPr>
            <a:r>
              <a:rPr lang="en-US" sz="1800" dirty="0">
                <a:latin typeface="Courier New" panose="02070309020205020404" pitchFamily="49" charset="0"/>
                <a:cs typeface="Courier New" panose="02070309020205020404" pitchFamily="49" charset="0"/>
              </a:rPr>
              <a:t>PS C:\MEAN\SC\mv.express&gt; </a:t>
            </a:r>
            <a:r>
              <a:rPr lang="en-US" dirty="0" err="1">
                <a:solidFill>
                  <a:schemeClr val="accent6"/>
                </a:solidFill>
                <a:latin typeface="Courier New" panose="02070309020205020404" pitchFamily="49" charset="0"/>
                <a:cs typeface="Courier New" panose="02070309020205020404" pitchFamily="49" charset="0"/>
              </a:rPr>
              <a:t>npm</a:t>
            </a:r>
            <a:r>
              <a:rPr lang="en-US" dirty="0">
                <a:solidFill>
                  <a:schemeClr val="accent6"/>
                </a:solidFill>
                <a:latin typeface="Courier New" panose="02070309020205020404" pitchFamily="49" charset="0"/>
                <a:cs typeface="Courier New" panose="02070309020205020404" pitchFamily="49" charset="0"/>
              </a:rPr>
              <a:t> install express pug</a:t>
            </a:r>
          </a:p>
        </p:txBody>
      </p:sp>
      <p:sp>
        <p:nvSpPr>
          <p:cNvPr id="8" name="Título 7">
            <a:extLst>
              <a:ext uri="{FF2B5EF4-FFF2-40B4-BE49-F238E27FC236}">
                <a16:creationId xmlns:a16="http://schemas.microsoft.com/office/drawing/2014/main" id="{52811923-BB65-4522-6FE9-7D9D09680A3B}"/>
              </a:ext>
            </a:extLst>
          </p:cNvPr>
          <p:cNvSpPr txBox="1">
            <a:spLocks/>
          </p:cNvSpPr>
          <p:nvPr/>
        </p:nvSpPr>
        <p:spPr>
          <a:xfrm>
            <a:off x="827996" y="4313138"/>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3. Crea la estructura</a:t>
            </a:r>
          </a:p>
        </p:txBody>
      </p:sp>
      <p:sp>
        <p:nvSpPr>
          <p:cNvPr id="9" name="Título 1">
            <a:extLst>
              <a:ext uri="{FF2B5EF4-FFF2-40B4-BE49-F238E27FC236}">
                <a16:creationId xmlns:a16="http://schemas.microsoft.com/office/drawing/2014/main" id="{627E4D0D-F4C1-ECD6-5E3D-620EDC9F0BA4}"/>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Ejercicio. </a:t>
            </a:r>
            <a:r>
              <a:rPr lang="es-419" dirty="0">
                <a:solidFill>
                  <a:srgbClr val="C00000"/>
                </a:solidFill>
              </a:rPr>
              <a:t>Creación de plantillas</a:t>
            </a:r>
          </a:p>
        </p:txBody>
      </p:sp>
      <p:sp>
        <p:nvSpPr>
          <p:cNvPr id="11" name="CuadroTexto 10">
            <a:extLst>
              <a:ext uri="{FF2B5EF4-FFF2-40B4-BE49-F238E27FC236}">
                <a16:creationId xmlns:a16="http://schemas.microsoft.com/office/drawing/2014/main" id="{8AEAE49F-D4AB-D842-DC84-27F1C04CC51A}"/>
              </a:ext>
            </a:extLst>
          </p:cNvPr>
          <p:cNvSpPr txBox="1"/>
          <p:nvPr/>
        </p:nvSpPr>
        <p:spPr>
          <a:xfrm>
            <a:off x="827996" y="4661976"/>
            <a:ext cx="9181414" cy="646331"/>
          </a:xfrm>
          <a:prstGeom prst="rect">
            <a:avLst/>
          </a:prstGeom>
          <a:noFill/>
        </p:spPr>
        <p:txBody>
          <a:bodyPr wrap="square">
            <a:spAutoFit/>
          </a:bodyPr>
          <a:lstStyle/>
          <a:p>
            <a:pPr algn="just"/>
            <a:r>
              <a:rPr lang="es-ES" dirty="0">
                <a:solidFill>
                  <a:srgbClr val="002060"/>
                </a:solidFill>
              </a:rPr>
              <a:t>Crea el archivo  </a:t>
            </a:r>
            <a:r>
              <a:rPr lang="es-419" dirty="0">
                <a:solidFill>
                  <a:srgbClr val="002060"/>
                </a:solidFill>
              </a:rPr>
              <a:t>C:\MEAN\SC\mvc.express.template\app.js</a:t>
            </a:r>
          </a:p>
          <a:p>
            <a:pPr algn="just"/>
            <a:r>
              <a:rPr lang="es-419" dirty="0">
                <a:solidFill>
                  <a:srgbClr val="002060"/>
                </a:solidFill>
              </a:rPr>
              <a:t>Crea el directorio C:\MEAN\SC\mvc.express.template\views</a:t>
            </a:r>
          </a:p>
        </p:txBody>
      </p:sp>
    </p:spTree>
    <p:extLst>
      <p:ext uri="{BB962C8B-B14F-4D97-AF65-F5344CB8AC3E}">
        <p14:creationId xmlns:p14="http://schemas.microsoft.com/office/powerpoint/2010/main" val="61701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a:xfrm>
            <a:off x="827999" y="1330914"/>
            <a:ext cx="9921549" cy="387798"/>
          </a:xfrm>
        </p:spPr>
        <p:txBody>
          <a:bodyPr/>
          <a:lstStyle/>
          <a:p>
            <a:r>
              <a:rPr lang="es-419" dirty="0"/>
              <a:t>4. Configurar </a:t>
            </a:r>
            <a:r>
              <a:rPr lang="es-419" dirty="0" err="1"/>
              <a:t>pug</a:t>
            </a:r>
            <a:r>
              <a:rPr lang="es-419" dirty="0"/>
              <a:t> en la aplicación</a:t>
            </a:r>
          </a:p>
        </p:txBody>
      </p:sp>
      <p:sp>
        <p:nvSpPr>
          <p:cNvPr id="2" name="Título 1">
            <a:extLst>
              <a:ext uri="{FF2B5EF4-FFF2-40B4-BE49-F238E27FC236}">
                <a16:creationId xmlns:a16="http://schemas.microsoft.com/office/drawing/2014/main" id="{1F2F3B10-6F37-80BE-FB85-577703C51125}"/>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Ejercicio. </a:t>
            </a:r>
            <a:r>
              <a:rPr lang="es-419" dirty="0">
                <a:solidFill>
                  <a:srgbClr val="C00000"/>
                </a:solidFill>
              </a:rPr>
              <a:t>Creación de plantillas</a:t>
            </a:r>
          </a:p>
        </p:txBody>
      </p:sp>
      <p:sp>
        <p:nvSpPr>
          <p:cNvPr id="8" name="CuadroTexto 7">
            <a:extLst>
              <a:ext uri="{FF2B5EF4-FFF2-40B4-BE49-F238E27FC236}">
                <a16:creationId xmlns:a16="http://schemas.microsoft.com/office/drawing/2014/main" id="{6B9D1FE5-85EF-52D3-E759-E10726573262}"/>
              </a:ext>
            </a:extLst>
          </p:cNvPr>
          <p:cNvSpPr txBox="1"/>
          <p:nvPr/>
        </p:nvSpPr>
        <p:spPr>
          <a:xfrm>
            <a:off x="827999" y="1718712"/>
            <a:ext cx="6517527" cy="4339650"/>
          </a:xfrm>
          <a:prstGeom prst="rect">
            <a:avLst/>
          </a:prstGeom>
          <a:noFill/>
        </p:spPr>
        <p:txBody>
          <a:bodyPr wrap="square">
            <a:spAutoFit/>
          </a:bodyPr>
          <a:lstStyle/>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795E26"/>
                </a:solidFill>
                <a:effectLst/>
                <a:latin typeface="Consolas" panose="020B0609020204030204" pitchFamily="49" charset="0"/>
              </a:rPr>
              <a:t>express</a:t>
            </a:r>
            <a:r>
              <a:rPr lang="es-419" sz="1200" b="0" dirty="0">
                <a:solidFill>
                  <a:srgbClr val="000000"/>
                </a:solidFill>
                <a:effectLst/>
                <a:latin typeface="Consolas" panose="020B0609020204030204" pitchFamily="49" charset="0"/>
              </a:rPr>
              <a:t> = </a:t>
            </a:r>
            <a:r>
              <a:rPr lang="es-419" sz="1200" b="0" dirty="0" err="1">
                <a:solidFill>
                  <a:srgbClr val="795E26"/>
                </a:solidFill>
                <a:effectLst/>
                <a:latin typeface="Consolas" panose="020B0609020204030204" pitchFamily="49" charset="0"/>
              </a:rPr>
              <a:t>require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express</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a:solidFill>
                  <a:srgbClr val="0070C1"/>
                </a:solidFill>
                <a:effectLst/>
                <a:latin typeface="Consolas" panose="020B0609020204030204" pitchFamily="49" charset="0"/>
              </a:rPr>
              <a:t>app</a:t>
            </a:r>
            <a:r>
              <a:rPr lang="es-419" sz="1200" b="0" dirty="0">
                <a:solidFill>
                  <a:srgbClr val="000000"/>
                </a:solidFill>
                <a:effectLst/>
                <a:latin typeface="Consolas" panose="020B0609020204030204" pitchFamily="49" charset="0"/>
              </a:rPr>
              <a:t> = </a:t>
            </a:r>
            <a:r>
              <a:rPr lang="es-419" sz="1200" b="0" dirty="0" err="1">
                <a:solidFill>
                  <a:srgbClr val="795E26"/>
                </a:solidFill>
                <a:effectLst/>
                <a:latin typeface="Consolas" panose="020B0609020204030204" pitchFamily="49" charset="0"/>
              </a:rPr>
              <a:t>express</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a:solidFill>
                  <a:srgbClr val="0070C1"/>
                </a:solidFill>
                <a:effectLst/>
                <a:latin typeface="Consolas" panose="020B0609020204030204" pitchFamily="49" charset="0"/>
              </a:rPr>
              <a:t>puerto</a:t>
            </a:r>
            <a:r>
              <a:rPr lang="es-419" sz="1200" b="0" dirty="0">
                <a:solidFill>
                  <a:srgbClr val="000000"/>
                </a:solidFill>
                <a:effectLst/>
                <a:latin typeface="Consolas" panose="020B0609020204030204" pitchFamily="49" charset="0"/>
              </a:rPr>
              <a:t> = </a:t>
            </a:r>
            <a:r>
              <a:rPr lang="es-419" sz="1200" b="0" dirty="0">
                <a:solidFill>
                  <a:srgbClr val="098658"/>
                </a:solidFill>
                <a:effectLst/>
                <a:latin typeface="Consolas" panose="020B0609020204030204" pitchFamily="49" charset="0"/>
              </a:rPr>
              <a:t>3000</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8000"/>
                </a:solidFill>
                <a:effectLst/>
                <a:latin typeface="Consolas" panose="020B0609020204030204" pitchFamily="49" charset="0"/>
              </a:rPr>
              <a:t>// 4. Configurar el motor de plantillas </a:t>
            </a:r>
            <a:r>
              <a:rPr lang="es-419" sz="1200" b="0" dirty="0" err="1">
                <a:solidFill>
                  <a:srgbClr val="008000"/>
                </a:solidFill>
                <a:effectLst/>
                <a:latin typeface="Consolas" panose="020B0609020204030204" pitchFamily="49" charset="0"/>
              </a:rPr>
              <a:t>Pug</a:t>
            </a:r>
            <a:endParaRPr lang="es-419" sz="1200" b="0" dirty="0">
              <a:solidFill>
                <a:srgbClr val="000000"/>
              </a:solidFill>
              <a:effectLst/>
              <a:latin typeface="Consolas" panose="020B0609020204030204" pitchFamily="49" charset="0"/>
            </a:endParaRPr>
          </a:p>
          <a:p>
            <a:r>
              <a:rPr lang="es-419" sz="1200" b="0" dirty="0" err="1">
                <a:solidFill>
                  <a:srgbClr val="0070C1"/>
                </a:solidFill>
                <a:effectLst/>
                <a:latin typeface="Consolas" panose="020B0609020204030204" pitchFamily="49" charset="0"/>
              </a:rPr>
              <a:t>app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set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view</a:t>
            </a:r>
            <a:r>
              <a:rPr lang="es-419" sz="1200" b="0" dirty="0">
                <a:solidFill>
                  <a:srgbClr val="A31515"/>
                </a:solidFill>
                <a:effectLst/>
                <a:latin typeface="Consolas" panose="020B0609020204030204" pitchFamily="49" charset="0"/>
              </a:rPr>
              <a:t> </a:t>
            </a:r>
            <a:r>
              <a:rPr lang="es-419" sz="1200" b="0" dirty="0" err="1">
                <a:solidFill>
                  <a:srgbClr val="A31515"/>
                </a:solidFill>
                <a:effectLst/>
                <a:latin typeface="Consolas" panose="020B0609020204030204" pitchFamily="49" charset="0"/>
              </a:rPr>
              <a:t>engine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pug</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70C1"/>
                </a:solidFill>
                <a:effectLst/>
                <a:latin typeface="Consolas" panose="020B0609020204030204" pitchFamily="49" charset="0"/>
              </a:rPr>
              <a:t>app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set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views</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views</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8000"/>
                </a:solidFill>
                <a:effectLst/>
                <a:latin typeface="Consolas" panose="020B0609020204030204" pitchFamily="49" charset="0"/>
              </a:rPr>
              <a:t>// Ruta para la página de inicio</a:t>
            </a:r>
            <a:endParaRPr lang="es-419" sz="1200" b="0" dirty="0">
              <a:solidFill>
                <a:srgbClr val="000000"/>
              </a:solidFill>
              <a:effectLst/>
              <a:latin typeface="Consolas" panose="020B0609020204030204" pitchFamily="49" charset="0"/>
            </a:endParaRPr>
          </a:p>
          <a:p>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proyecto</a:t>
            </a:r>
            <a:r>
              <a:rPr lang="es-419" sz="1200" b="0" dirty="0">
                <a:solidFill>
                  <a:srgbClr val="000000"/>
                </a:solidFill>
                <a:effectLst/>
                <a:latin typeface="Consolas" panose="020B0609020204030204" pitchFamily="49" charset="0"/>
              </a:rPr>
              <a:t> = </a:t>
            </a:r>
            <a:r>
              <a:rPr lang="es-419" sz="1200" b="0" dirty="0">
                <a:solidFill>
                  <a:srgbClr val="A31515"/>
                </a:solidFill>
                <a:effectLst/>
                <a:latin typeface="Consolas" panose="020B0609020204030204" pitchFamily="49" charset="0"/>
              </a:rPr>
              <a:t>"MEAN </a:t>
            </a:r>
            <a:r>
              <a:rPr lang="es-419" sz="1200" b="0" dirty="0" err="1">
                <a:solidFill>
                  <a:srgbClr val="A31515"/>
                </a:solidFill>
                <a:effectLst/>
                <a:latin typeface="Consolas" panose="020B0609020204030204" pitchFamily="49" charset="0"/>
              </a:rPr>
              <a:t>Stack</a:t>
            </a:r>
            <a:r>
              <a:rPr lang="es-419" sz="1200" b="0" dirty="0">
                <a:solidFill>
                  <a:srgbClr val="A31515"/>
                </a:solidFill>
                <a:effectLst/>
                <a:latin typeface="Consolas" panose="020B0609020204030204" pitchFamily="49" charset="0"/>
              </a:rPr>
              <a:t>"</a:t>
            </a:r>
            <a:endParaRPr lang="es-419" sz="1200" b="0" dirty="0">
              <a:solidFill>
                <a:srgbClr val="000000"/>
              </a:solidFill>
              <a:effectLst/>
              <a:latin typeface="Consolas" panose="020B0609020204030204" pitchFamily="49" charset="0"/>
            </a:endParaRPr>
          </a:p>
          <a:p>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nombres</a:t>
            </a:r>
            <a:r>
              <a:rPr lang="es-419" sz="1200" b="0" dirty="0">
                <a:solidFill>
                  <a:srgbClr val="000000"/>
                </a:solidFill>
                <a:effectLst/>
                <a:latin typeface="Consolas" panose="020B0609020204030204" pitchFamily="49" charset="0"/>
              </a:rPr>
              <a:t> =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Ana'</a:t>
            </a:r>
            <a:r>
              <a:rPr lang="es-419" sz="1200" b="0" dirty="0" err="1">
                <a:solidFill>
                  <a:srgbClr val="000000"/>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'Luis'</a:t>
            </a:r>
            <a:r>
              <a:rPr lang="es-419" sz="1200" b="0" dirty="0" err="1">
                <a:solidFill>
                  <a:srgbClr val="000000"/>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'Pedro</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'Lorena'</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err="1">
                <a:solidFill>
                  <a:srgbClr val="0070C1"/>
                </a:solidFill>
                <a:effectLst/>
                <a:latin typeface="Consolas" panose="020B0609020204030204" pitchFamily="49" charset="0"/>
              </a:rPr>
              <a:t>app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get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req</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res</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render</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index</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   </a:t>
            </a:r>
            <a:r>
              <a:rPr lang="es-419" sz="1200" b="0" dirty="0">
                <a:solidFill>
                  <a:srgbClr val="001080"/>
                </a:solidFill>
                <a:effectLst/>
                <a:latin typeface="Consolas" panose="020B0609020204030204" pitchFamily="49" charset="0"/>
              </a:rPr>
              <a:t>titulo:</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'Proyecto - </a:t>
            </a:r>
            <a:r>
              <a:rPr lang="es-419" sz="1200" b="0" dirty="0" err="1">
                <a:solidFill>
                  <a:srgbClr val="A31515"/>
                </a:solidFill>
                <a:effectLst/>
                <a:latin typeface="Consolas" panose="020B0609020204030204" pitchFamily="49" charset="0"/>
              </a:rPr>
              <a:t>Pug</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proyecto:proyecto</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nombres:</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nombres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8000"/>
                </a:solidFill>
                <a:effectLst/>
                <a:latin typeface="Consolas" panose="020B0609020204030204" pitchFamily="49" charset="0"/>
              </a:rPr>
              <a:t>// Escuchar en el puerto 3000</a:t>
            </a:r>
            <a:endParaRPr lang="es-419" sz="1200" b="0" dirty="0">
              <a:solidFill>
                <a:srgbClr val="000000"/>
              </a:solidFill>
              <a:effectLst/>
              <a:latin typeface="Consolas" panose="020B0609020204030204" pitchFamily="49" charset="0"/>
            </a:endParaRPr>
          </a:p>
          <a:p>
            <a:r>
              <a:rPr lang="es-419" sz="1200" b="0" dirty="0" err="1">
                <a:solidFill>
                  <a:srgbClr val="0070C1"/>
                </a:solidFill>
                <a:effectLst/>
                <a:latin typeface="Consolas" panose="020B0609020204030204" pitchFamily="49" charset="0"/>
              </a:rPr>
              <a:t>app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listen</a:t>
            </a:r>
            <a:r>
              <a:rPr lang="es-419" sz="1200" b="0" dirty="0">
                <a:solidFill>
                  <a:srgbClr val="000000"/>
                </a:solidFill>
                <a:effectLst/>
                <a:latin typeface="Consolas" panose="020B0609020204030204" pitchFamily="49" charset="0"/>
              </a:rPr>
              <a:t>(</a:t>
            </a:r>
            <a:r>
              <a:rPr lang="es-419" sz="1200" b="0" dirty="0">
                <a:solidFill>
                  <a:srgbClr val="0070C1"/>
                </a:solidFill>
                <a:effectLst/>
                <a:latin typeface="Consolas" panose="020B0609020204030204" pitchFamily="49" charset="0"/>
              </a:rPr>
              <a:t>puerto</a:t>
            </a:r>
            <a:r>
              <a:rPr lang="es-419" sz="1200" b="0" dirty="0">
                <a:solidFill>
                  <a:srgbClr val="000000"/>
                </a:solidFill>
                <a:effectLst/>
                <a:latin typeface="Consolas" panose="020B0609020204030204" pitchFamily="49" charset="0"/>
              </a:rPr>
              <a:t>, ()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`El servidor está escuchando en el puerto </a:t>
            </a:r>
            <a:r>
              <a:rPr lang="es-419" sz="1200" b="0" dirty="0">
                <a:solidFill>
                  <a:srgbClr val="0000FF"/>
                </a:solidFill>
                <a:effectLst/>
                <a:latin typeface="Consolas" panose="020B0609020204030204" pitchFamily="49" charset="0"/>
              </a:rPr>
              <a:t>${</a:t>
            </a:r>
            <a:r>
              <a:rPr lang="es-419" sz="1200" b="0" dirty="0">
                <a:solidFill>
                  <a:srgbClr val="0070C1"/>
                </a:solidFill>
                <a:effectLst/>
                <a:latin typeface="Consolas" panose="020B0609020204030204" pitchFamily="49" charset="0"/>
              </a:rPr>
              <a:t>puerto</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94800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a:xfrm>
            <a:off x="827999" y="1330914"/>
            <a:ext cx="9921549" cy="387798"/>
          </a:xfrm>
        </p:spPr>
        <p:txBody>
          <a:bodyPr/>
          <a:lstStyle/>
          <a:p>
            <a:r>
              <a:rPr lang="es-419" dirty="0"/>
              <a:t>5. Crear las plantillas</a:t>
            </a:r>
          </a:p>
        </p:txBody>
      </p:sp>
      <p:sp>
        <p:nvSpPr>
          <p:cNvPr id="2" name="Título 1">
            <a:extLst>
              <a:ext uri="{FF2B5EF4-FFF2-40B4-BE49-F238E27FC236}">
                <a16:creationId xmlns:a16="http://schemas.microsoft.com/office/drawing/2014/main" id="{1F2F3B10-6F37-80BE-FB85-577703C51125}"/>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Ejercicio. </a:t>
            </a:r>
            <a:r>
              <a:rPr lang="es-419" dirty="0">
                <a:solidFill>
                  <a:srgbClr val="C00000"/>
                </a:solidFill>
              </a:rPr>
              <a:t>Creación de plantillas</a:t>
            </a:r>
          </a:p>
        </p:txBody>
      </p:sp>
      <p:sp>
        <p:nvSpPr>
          <p:cNvPr id="5" name="CuadroTexto 4">
            <a:extLst>
              <a:ext uri="{FF2B5EF4-FFF2-40B4-BE49-F238E27FC236}">
                <a16:creationId xmlns:a16="http://schemas.microsoft.com/office/drawing/2014/main" id="{E526B082-1948-0506-98F6-C253510B23CE}"/>
              </a:ext>
            </a:extLst>
          </p:cNvPr>
          <p:cNvSpPr txBox="1"/>
          <p:nvPr/>
        </p:nvSpPr>
        <p:spPr>
          <a:xfrm>
            <a:off x="827999" y="1977828"/>
            <a:ext cx="10972800" cy="2585323"/>
          </a:xfrm>
          <a:prstGeom prst="rect">
            <a:avLst/>
          </a:prstGeom>
          <a:noFill/>
        </p:spPr>
        <p:txBody>
          <a:bodyPr wrap="square">
            <a:spAutoFit/>
          </a:bodyPr>
          <a:lstStyle/>
          <a:p>
            <a:r>
              <a:rPr lang="es-419" b="0" dirty="0" err="1">
                <a:solidFill>
                  <a:srgbClr val="800000"/>
                </a:solidFill>
                <a:effectLst/>
                <a:latin typeface="Consolas" panose="020B0609020204030204" pitchFamily="49" charset="0"/>
              </a:rPr>
              <a:t>html</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head</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err="1">
                <a:solidFill>
                  <a:srgbClr val="800000"/>
                </a:solidFill>
                <a:effectLst/>
                <a:latin typeface="Consolas" panose="020B0609020204030204" pitchFamily="49" charset="0"/>
              </a:rPr>
              <a:t>title</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titulo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err="1">
                <a:solidFill>
                  <a:srgbClr val="800000"/>
                </a:solidFill>
                <a:effectLst/>
                <a:latin typeface="Consolas" panose="020B0609020204030204" pitchFamily="49" charset="0"/>
              </a:rPr>
              <a:t>body</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h1</a:t>
            </a:r>
            <a:r>
              <a:rPr lang="es-419" b="0" dirty="0">
                <a:solidFill>
                  <a:srgbClr val="000000"/>
                </a:solidFill>
                <a:effectLst/>
                <a:latin typeface="Consolas" panose="020B0609020204030204" pitchFamily="49" charset="0"/>
              </a:rPr>
              <a:t> Proyecto, </a:t>
            </a:r>
            <a:r>
              <a:rPr lang="es-419" b="0" dirty="0">
                <a:solidFill>
                  <a:srgbClr val="0000FF"/>
                </a:solidFill>
                <a:effectLst/>
                <a:latin typeface="Consolas" panose="020B0609020204030204" pitchFamily="49" charset="0"/>
              </a:rPr>
              <a:t>#{ </a:t>
            </a:r>
            <a:r>
              <a:rPr lang="es-419" b="0" dirty="0">
                <a:solidFill>
                  <a:srgbClr val="001080"/>
                </a:solidFill>
                <a:effectLst/>
                <a:latin typeface="Consolas" panose="020B0609020204030204" pitchFamily="49" charset="0"/>
              </a:rPr>
              <a:t>proyecto</a:t>
            </a:r>
            <a:r>
              <a:rPr lang="es-419" b="0" dirty="0">
                <a:solidFill>
                  <a:srgbClr val="0000FF"/>
                </a:solidFill>
                <a:effectLst/>
                <a:latin typeface="Consolas" panose="020B0609020204030204" pitchFamily="49" charset="0"/>
              </a:rPr>
              <a:t> }</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h2</a:t>
            </a:r>
            <a:r>
              <a:rPr lang="es-419" b="0" dirty="0">
                <a:solidFill>
                  <a:srgbClr val="000000"/>
                </a:solidFill>
                <a:effectLst/>
                <a:latin typeface="Consolas" panose="020B0609020204030204" pitchFamily="49" charset="0"/>
              </a:rPr>
              <a:t> Participantes</a:t>
            </a:r>
          </a:p>
          <a:p>
            <a:r>
              <a:rPr lang="es-419" b="0" dirty="0">
                <a:solidFill>
                  <a:srgbClr val="000000"/>
                </a:solidFill>
                <a:effectLst/>
                <a:latin typeface="Consolas" panose="020B0609020204030204" pitchFamily="49" charset="0"/>
              </a:rPr>
              <a:t>    </a:t>
            </a:r>
            <a:r>
              <a:rPr lang="es-419" b="0" dirty="0" err="1">
                <a:solidFill>
                  <a:srgbClr val="800000"/>
                </a:solidFill>
                <a:effectLst/>
                <a:latin typeface="Consolas" panose="020B0609020204030204" pitchFamily="49" charset="0"/>
              </a:rPr>
              <a:t>ul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each</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nombre</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in</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nombres</a:t>
            </a:r>
            <a:r>
              <a:rPr lang="es-419" b="0" dirty="0">
                <a:solidFill>
                  <a:srgbClr val="000000"/>
                </a:solidFill>
                <a:effectLst/>
                <a:latin typeface="Consolas" panose="020B0609020204030204" pitchFamily="49" charset="0"/>
              </a:rPr>
              <a:t> ? </a:t>
            </a:r>
            <a:r>
              <a:rPr lang="es-419" b="0" dirty="0">
                <a:solidFill>
                  <a:srgbClr val="001080"/>
                </a:solidFill>
                <a:effectLst/>
                <a:latin typeface="Consolas" panose="020B0609020204030204" pitchFamily="49" charset="0"/>
              </a:rPr>
              <a:t>nombres</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'No se recibió la lista de participantes'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800000"/>
                </a:solidFill>
                <a:effectLst/>
                <a:latin typeface="Consolas" panose="020B0609020204030204" pitchFamily="49" charset="0"/>
              </a:rPr>
              <a:t>li</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nombre</a:t>
            </a:r>
            <a:endParaRPr lang="es-419"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39720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F3B10-6F37-80BE-FB85-577703C51125}"/>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Ejercicio. </a:t>
            </a:r>
            <a:r>
              <a:rPr lang="es-419" dirty="0">
                <a:solidFill>
                  <a:srgbClr val="C00000"/>
                </a:solidFill>
              </a:rPr>
              <a:t>Creación de plantillas</a:t>
            </a:r>
          </a:p>
        </p:txBody>
      </p:sp>
      <p:sp>
        <p:nvSpPr>
          <p:cNvPr id="7" name="Título 3">
            <a:extLst>
              <a:ext uri="{FF2B5EF4-FFF2-40B4-BE49-F238E27FC236}">
                <a16:creationId xmlns:a16="http://schemas.microsoft.com/office/drawing/2014/main" id="{D9482760-BE9A-9C76-6658-D052C94035C3}"/>
              </a:ext>
            </a:extLst>
          </p:cNvPr>
          <p:cNvSpPr>
            <a:spLocks noGrp="1"/>
          </p:cNvSpPr>
          <p:nvPr>
            <p:ph type="title"/>
          </p:nvPr>
        </p:nvSpPr>
        <p:spPr>
          <a:xfrm>
            <a:off x="827999" y="1330914"/>
            <a:ext cx="9921549" cy="387798"/>
          </a:xfrm>
        </p:spPr>
        <p:txBody>
          <a:bodyPr/>
          <a:lstStyle/>
          <a:p>
            <a:r>
              <a:rPr lang="es-419" dirty="0"/>
              <a:t>6. Iniciar/levantar el servidor de desarrollo:</a:t>
            </a:r>
          </a:p>
        </p:txBody>
      </p:sp>
      <p:sp>
        <p:nvSpPr>
          <p:cNvPr id="8" name="CuadroTexto 7">
            <a:extLst>
              <a:ext uri="{FF2B5EF4-FFF2-40B4-BE49-F238E27FC236}">
                <a16:creationId xmlns:a16="http://schemas.microsoft.com/office/drawing/2014/main" id="{0426028E-3C82-531B-B677-D509D9D7AFFF}"/>
              </a:ext>
            </a:extLst>
          </p:cNvPr>
          <p:cNvSpPr txBox="1"/>
          <p:nvPr/>
        </p:nvSpPr>
        <p:spPr>
          <a:xfrm>
            <a:off x="485735" y="1977828"/>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C:\MEAN\SC\mvc.express.template\pug&gt; </a:t>
            </a:r>
            <a:r>
              <a:rPr lang="en-US" sz="1800" dirty="0">
                <a:solidFill>
                  <a:srgbClr val="C00000"/>
                </a:solidFill>
                <a:latin typeface="Courier New" panose="02070309020205020404" pitchFamily="49" charset="0"/>
                <a:cs typeface="Courier New" panose="02070309020205020404" pitchFamily="49" charset="0"/>
              </a:rPr>
              <a:t>node app</a:t>
            </a:r>
          </a:p>
        </p:txBody>
      </p:sp>
      <p:pic>
        <p:nvPicPr>
          <p:cNvPr id="10" name="Imagen 9">
            <a:extLst>
              <a:ext uri="{FF2B5EF4-FFF2-40B4-BE49-F238E27FC236}">
                <a16:creationId xmlns:a16="http://schemas.microsoft.com/office/drawing/2014/main" id="{0942A911-9425-B6C8-ACDC-65A49E744162}"/>
              </a:ext>
            </a:extLst>
          </p:cNvPr>
          <p:cNvPicPr>
            <a:picLocks noChangeAspect="1"/>
          </p:cNvPicPr>
          <p:nvPr/>
        </p:nvPicPr>
        <p:blipFill>
          <a:blip r:embed="rId3"/>
          <a:stretch>
            <a:fillRect/>
          </a:stretch>
        </p:blipFill>
        <p:spPr>
          <a:xfrm>
            <a:off x="827999" y="3028804"/>
            <a:ext cx="3429479" cy="2095792"/>
          </a:xfrm>
          <a:prstGeom prst="rect">
            <a:avLst/>
          </a:prstGeom>
        </p:spPr>
      </p:pic>
      <p:sp>
        <p:nvSpPr>
          <p:cNvPr id="13" name="CuadroTexto 12">
            <a:extLst>
              <a:ext uri="{FF2B5EF4-FFF2-40B4-BE49-F238E27FC236}">
                <a16:creationId xmlns:a16="http://schemas.microsoft.com/office/drawing/2014/main" id="{72D8798D-28B7-E13D-F714-77A06FB890F6}"/>
              </a:ext>
            </a:extLst>
          </p:cNvPr>
          <p:cNvSpPr txBox="1"/>
          <p:nvPr/>
        </p:nvSpPr>
        <p:spPr>
          <a:xfrm>
            <a:off x="827999" y="2400356"/>
            <a:ext cx="9181414" cy="369332"/>
          </a:xfrm>
          <a:prstGeom prst="rect">
            <a:avLst/>
          </a:prstGeom>
          <a:noFill/>
        </p:spPr>
        <p:txBody>
          <a:bodyPr wrap="square">
            <a:spAutoFit/>
          </a:bodyPr>
          <a:lstStyle/>
          <a:p>
            <a:pPr algn="just"/>
            <a:r>
              <a:rPr lang="es-ES" dirty="0">
                <a:solidFill>
                  <a:srgbClr val="002060"/>
                </a:solidFill>
              </a:rPr>
              <a:t>Abrir un navegador e ingresar a la dirección </a:t>
            </a:r>
            <a:r>
              <a:rPr lang="es-419" dirty="0">
                <a:solidFill>
                  <a:schemeClr val="accent3"/>
                </a:solidFill>
              </a:rPr>
              <a:t>http://localhost:3000/</a:t>
            </a:r>
          </a:p>
        </p:txBody>
      </p:sp>
    </p:spTree>
    <p:extLst>
      <p:ext uri="{BB962C8B-B14F-4D97-AF65-F5344CB8AC3E}">
        <p14:creationId xmlns:p14="http://schemas.microsoft.com/office/powerpoint/2010/main" val="387219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solidFill>
                  <a:schemeClr val="accent6"/>
                </a:solidFill>
              </a:rPr>
              <a:t>Creación del repositorio Git</a:t>
            </a:r>
            <a:endParaRPr lang="es-419" dirty="0">
              <a:solidFill>
                <a:schemeClr val="accent6"/>
              </a:solidFill>
            </a:endParaRPr>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Crear el archivo   “</a:t>
            </a:r>
            <a:r>
              <a:rPr lang="en-US" dirty="0">
                <a:solidFill>
                  <a:srgbClr val="002060"/>
                </a:solidFill>
              </a:rPr>
              <a:t>C:\MEAN\SC\mvc.express.template\pug</a:t>
            </a:r>
            <a:r>
              <a:rPr lang="es-419" dirty="0">
                <a:solidFill>
                  <a:srgbClr val="002060"/>
                </a:solidFill>
              </a:rPr>
              <a:t>\</a:t>
            </a:r>
            <a:r>
              <a:rPr lang="es-419" dirty="0">
                <a:solidFill>
                  <a:schemeClr val="accent6"/>
                </a:solidFill>
              </a:rPr>
              <a:t>.</a:t>
            </a:r>
            <a:r>
              <a:rPr lang="es-419" dirty="0" err="1">
                <a:solidFill>
                  <a:schemeClr val="accent6"/>
                </a:solidFill>
              </a:rPr>
              <a:t>gitignore</a:t>
            </a:r>
            <a:r>
              <a:rPr lang="es-419" dirty="0">
                <a:solidFill>
                  <a:srgbClr val="002060"/>
                </a:solidFill>
              </a:rPr>
              <a:t>”</a:t>
            </a:r>
          </a:p>
        </p:txBody>
      </p:sp>
      <p:sp>
        <p:nvSpPr>
          <p:cNvPr id="12" name="CuadroTexto 11">
            <a:extLst>
              <a:ext uri="{FF2B5EF4-FFF2-40B4-BE49-F238E27FC236}">
                <a16:creationId xmlns:a16="http://schemas.microsoft.com/office/drawing/2014/main" id="{6A789266-C4AF-AFAF-24F2-B866DAE16D9B}"/>
              </a:ext>
            </a:extLst>
          </p:cNvPr>
          <p:cNvSpPr txBox="1"/>
          <p:nvPr/>
        </p:nvSpPr>
        <p:spPr>
          <a:xfrm>
            <a:off x="758150" y="3634862"/>
            <a:ext cx="9181414" cy="369332"/>
          </a:xfrm>
          <a:prstGeom prst="rect">
            <a:avLst/>
          </a:prstGeom>
          <a:noFill/>
        </p:spPr>
        <p:txBody>
          <a:bodyPr wrap="square">
            <a:spAutoFit/>
          </a:bodyPr>
          <a:lstStyle/>
          <a:p>
            <a:pPr algn="just"/>
            <a:r>
              <a:rPr lang="es-419" u="sng" dirty="0">
                <a:solidFill>
                  <a:srgbClr val="002060"/>
                </a:solidFill>
              </a:rPr>
              <a:t>Inicializar un repositorio Git para este proyecto, en la ventana terminal</a:t>
            </a:r>
          </a:p>
        </p:txBody>
      </p:sp>
      <p:sp>
        <p:nvSpPr>
          <p:cNvPr id="3" name="CuadroTexto 2">
            <a:extLst>
              <a:ext uri="{FF2B5EF4-FFF2-40B4-BE49-F238E27FC236}">
                <a16:creationId xmlns:a16="http://schemas.microsoft.com/office/drawing/2014/main" id="{DD693238-A8C9-09A8-CA6B-9B03AE24CB5F}"/>
              </a:ext>
            </a:extLst>
          </p:cNvPr>
          <p:cNvSpPr txBox="1"/>
          <p:nvPr/>
        </p:nvSpPr>
        <p:spPr>
          <a:xfrm>
            <a:off x="1323288" y="1580337"/>
            <a:ext cx="1445312" cy="1169551"/>
          </a:xfrm>
          <a:prstGeom prst="rect">
            <a:avLst/>
          </a:prstGeom>
          <a:noFill/>
        </p:spPr>
        <p:txBody>
          <a:bodyPr wrap="square">
            <a:spAutoFit/>
          </a:bodyPr>
          <a:lstStyle/>
          <a:p>
            <a:r>
              <a:rPr lang="es-419" sz="1400" dirty="0" err="1"/>
              <a:t>node_modules</a:t>
            </a:r>
            <a:endParaRPr lang="es-419" sz="1400" dirty="0"/>
          </a:p>
          <a:p>
            <a:r>
              <a:rPr lang="es-419" sz="1400" dirty="0" err="1"/>
              <a:t>build</a:t>
            </a:r>
            <a:endParaRPr lang="es-419" sz="1400" dirty="0"/>
          </a:p>
          <a:p>
            <a:r>
              <a:rPr lang="es-419" sz="1400" dirty="0"/>
              <a:t>*.log</a:t>
            </a:r>
          </a:p>
          <a:p>
            <a:r>
              <a:rPr lang="es-419" sz="1400" dirty="0"/>
              <a:t>.</a:t>
            </a:r>
            <a:r>
              <a:rPr lang="es-419" sz="1400" dirty="0" err="1"/>
              <a:t>env</a:t>
            </a:r>
            <a:endParaRPr lang="es-419" sz="1400" dirty="0"/>
          </a:p>
          <a:p>
            <a:r>
              <a:rPr lang="es-419" sz="1400" dirty="0"/>
              <a:t>.</a:t>
            </a:r>
            <a:r>
              <a:rPr lang="es-419" sz="1400" dirty="0" err="1"/>
              <a:t>DS_Store</a:t>
            </a:r>
            <a:endParaRPr lang="es-419" sz="14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369332"/>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p:txBody>
      </p:sp>
      <p:sp>
        <p:nvSpPr>
          <p:cNvPr id="16" name="CuadroTexto 15">
            <a:extLst>
              <a:ext uri="{FF2B5EF4-FFF2-40B4-BE49-F238E27FC236}">
                <a16:creationId xmlns:a16="http://schemas.microsoft.com/office/drawing/2014/main" id="{E9FA582F-215D-66B5-6E27-EA40651D2F0C}"/>
              </a:ext>
            </a:extLst>
          </p:cNvPr>
          <p:cNvSpPr txBox="1"/>
          <p:nvPr/>
        </p:nvSpPr>
        <p:spPr>
          <a:xfrm>
            <a:off x="1170888" y="3958735"/>
            <a:ext cx="6096000" cy="369332"/>
          </a:xfrm>
          <a:prstGeom prst="rect">
            <a:avLst/>
          </a:prstGeom>
          <a:noFill/>
        </p:spPr>
        <p:txBody>
          <a:bodyPr wrap="square">
            <a:spAutoFit/>
          </a:bodyPr>
          <a:lstStyle/>
          <a:p>
            <a:r>
              <a:rPr lang="sv-SE" sz="1800" dirty="0">
                <a:latin typeface="Consolas" panose="020B0609020204030204" pitchFamily="49" charset="0"/>
                <a:cs typeface="+mn-cs"/>
              </a:rPr>
              <a:t>C:\MEAN\SC\mvc.express&gt; </a:t>
            </a:r>
            <a:r>
              <a:rPr lang="sv-SE" sz="1800" dirty="0">
                <a:solidFill>
                  <a:schemeClr val="accent6"/>
                </a:solidFill>
                <a:latin typeface="Consolas" panose="020B0609020204030204" pitchFamily="49" charset="0"/>
                <a:cs typeface="+mn-cs"/>
              </a:rPr>
              <a:t>git init</a:t>
            </a:r>
            <a:endParaRPr lang="es-419" dirty="0">
              <a:solidFill>
                <a:schemeClr val="accent6"/>
              </a:solidFill>
            </a:endParaRPr>
          </a:p>
        </p:txBody>
      </p:sp>
      <p:sp>
        <p:nvSpPr>
          <p:cNvPr id="18" name="CuadroTexto 17">
            <a:extLst>
              <a:ext uri="{FF2B5EF4-FFF2-40B4-BE49-F238E27FC236}">
                <a16:creationId xmlns:a16="http://schemas.microsoft.com/office/drawing/2014/main" id="{A1F4C7A2-1F70-8570-BFC5-B772A5B22902}"/>
              </a:ext>
            </a:extLst>
          </p:cNvPr>
          <p:cNvSpPr txBox="1"/>
          <p:nvPr/>
        </p:nvSpPr>
        <p:spPr>
          <a:xfrm>
            <a:off x="1001256" y="4486630"/>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C:\MEAN\SC\express&gt;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sv-SE" sz="1400" dirty="0">
                <a:latin typeface="Consolas" panose="020B0609020204030204" pitchFamily="49" charset="0"/>
                <a:cs typeface="+mn-cs"/>
              </a:rPr>
              <a:t>C:\MEAN\SC\express </a:t>
            </a:r>
            <a:r>
              <a:rPr lang="es-ES" sz="1400" dirty="0">
                <a:latin typeface="Consolas" panose="020B0609020204030204" pitchFamily="49" charset="0"/>
                <a:cs typeface="+mn-cs"/>
              </a:rPr>
              <a:t>&gt;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9."</a:t>
            </a:r>
          </a:p>
        </p:txBody>
      </p:sp>
      <p:sp>
        <p:nvSpPr>
          <p:cNvPr id="2" name="CuadroTexto 1">
            <a:extLst>
              <a:ext uri="{FF2B5EF4-FFF2-40B4-BE49-F238E27FC236}">
                <a16:creationId xmlns:a16="http://schemas.microsoft.com/office/drawing/2014/main" id="{7361EE22-488F-5D55-01BD-6FAF2BA61BDF}"/>
              </a:ext>
            </a:extLst>
          </p:cNvPr>
          <p:cNvSpPr txBox="1"/>
          <p:nvPr/>
        </p:nvSpPr>
        <p:spPr>
          <a:xfrm>
            <a:off x="828000" y="5653928"/>
            <a:ext cx="9181414" cy="369332"/>
          </a:xfrm>
          <a:prstGeom prst="rect">
            <a:avLst/>
          </a:prstGeom>
          <a:noFill/>
        </p:spPr>
        <p:txBody>
          <a:bodyPr wrap="square">
            <a:spAutoFit/>
          </a:bodyPr>
          <a:lstStyle/>
          <a:p>
            <a:pPr algn="just"/>
            <a:r>
              <a:rPr lang="es-419" dirty="0">
                <a:solidFill>
                  <a:srgbClr val="002060"/>
                </a:solidFill>
              </a:rPr>
              <a:t>Cerrar la carpeta del proyecto; File \ </a:t>
            </a:r>
            <a:r>
              <a:rPr lang="es-419" dirty="0" err="1">
                <a:solidFill>
                  <a:srgbClr val="002060"/>
                </a:solidFill>
              </a:rPr>
              <a:t>Close</a:t>
            </a:r>
            <a:r>
              <a:rPr lang="es-419" dirty="0">
                <a:solidFill>
                  <a:srgbClr val="002060"/>
                </a:solidFill>
              </a:rPr>
              <a:t> Folder</a:t>
            </a:r>
          </a:p>
        </p:txBody>
      </p:sp>
      <p:sp>
        <p:nvSpPr>
          <p:cNvPr id="7" name="Elipse 6">
            <a:extLst>
              <a:ext uri="{FF2B5EF4-FFF2-40B4-BE49-F238E27FC236}">
                <a16:creationId xmlns:a16="http://schemas.microsoft.com/office/drawing/2014/main" id="{ACFC0595-9283-0748-EC44-29F54F7E0CC4}"/>
              </a:ext>
            </a:extLst>
          </p:cNvPr>
          <p:cNvSpPr/>
          <p:nvPr/>
        </p:nvSpPr>
        <p:spPr>
          <a:xfrm>
            <a:off x="11187699" y="157398"/>
            <a:ext cx="914400" cy="91440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717775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a:xfrm>
            <a:off x="838200" y="1238250"/>
            <a:ext cx="10515600" cy="5429250"/>
          </a:xfrm>
        </p:spPr>
        <p:txBody>
          <a:bodyPr>
            <a:normAutofit/>
          </a:bodyPr>
          <a:lstStyle/>
          <a:p>
            <a:r>
              <a:rPr lang="es-419" sz="2000" dirty="0"/>
              <a:t>En </a:t>
            </a:r>
            <a:r>
              <a:rPr lang="es-419" sz="2000" dirty="0" err="1"/>
              <a:t>ExpressJS</a:t>
            </a:r>
            <a:r>
              <a:rPr lang="es-419" sz="2000" dirty="0"/>
              <a:t>, un middleware </a:t>
            </a:r>
            <a:r>
              <a:rPr lang="es-419" sz="2000" dirty="0">
                <a:solidFill>
                  <a:srgbClr val="C00000"/>
                </a:solidFill>
              </a:rPr>
              <a:t>es una función que se ejecuta antes o después de que se procese una solicitud HTTP</a:t>
            </a:r>
            <a:r>
              <a:rPr lang="es-419" sz="2000" dirty="0"/>
              <a:t>. Se utilizan para modificar el comportamiento de las solicitudes y las respuestas HTTP.</a:t>
            </a:r>
          </a:p>
          <a:p>
            <a:endParaRPr lang="es-419" sz="2000" dirty="0"/>
          </a:p>
          <a:p>
            <a:r>
              <a:rPr lang="es-419" sz="2000" dirty="0"/>
              <a:t>Los middlewares se pueden utilizar para realizar una amplia gama de tareas, como:</a:t>
            </a:r>
          </a:p>
          <a:p>
            <a:pPr lvl="1"/>
            <a:r>
              <a:rPr lang="es-419" sz="2000" dirty="0"/>
              <a:t>Autenticación de usuarios</a:t>
            </a:r>
          </a:p>
          <a:p>
            <a:pPr lvl="1"/>
            <a:r>
              <a:rPr lang="es-419" sz="2000" dirty="0"/>
              <a:t>Autorización de usuarios</a:t>
            </a:r>
          </a:p>
          <a:p>
            <a:pPr lvl="1"/>
            <a:r>
              <a:rPr lang="es-419" sz="2000" dirty="0" err="1"/>
              <a:t>Logging</a:t>
            </a:r>
            <a:r>
              <a:rPr lang="es-419" sz="2000" dirty="0"/>
              <a:t> de solicitudes</a:t>
            </a:r>
          </a:p>
          <a:p>
            <a:pPr lvl="1"/>
            <a:r>
              <a:rPr lang="es-419" sz="2000" dirty="0" err="1"/>
              <a:t>Caching</a:t>
            </a:r>
            <a:r>
              <a:rPr lang="es-419" sz="2000" dirty="0"/>
              <a:t> de respuestas</a:t>
            </a:r>
          </a:p>
          <a:p>
            <a:pPr lvl="1"/>
            <a:r>
              <a:rPr lang="es-419" sz="2000" dirty="0"/>
              <a:t>Compresión de respuestas</a:t>
            </a:r>
          </a:p>
          <a:p>
            <a:pPr lvl="1"/>
            <a:r>
              <a:rPr lang="es-419" sz="2000" dirty="0"/>
              <a:t>Transformación de contenido</a:t>
            </a:r>
          </a:p>
          <a:p>
            <a:pPr lvl="1"/>
            <a:r>
              <a:rPr lang="es-419" sz="2000" dirty="0"/>
              <a:t>Manejo de errores</a:t>
            </a:r>
          </a:p>
          <a:p>
            <a:endParaRPr lang="es-419" sz="2000" dirty="0"/>
          </a:p>
          <a:p>
            <a:r>
              <a:rPr lang="es-419" sz="2000" dirty="0"/>
              <a:t>Permiten modularizar una aplicación en funciones más pequeñas y manejables, mejorando la legibilidad y mantenibilidad del código.</a:t>
            </a:r>
          </a:p>
        </p:txBody>
      </p:sp>
    </p:spTree>
    <p:extLst>
      <p:ext uri="{BB962C8B-B14F-4D97-AF65-F5344CB8AC3E}">
        <p14:creationId xmlns:p14="http://schemas.microsoft.com/office/powerpoint/2010/main" val="384306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esquinas redondeadas 16">
            <a:extLst>
              <a:ext uri="{FF2B5EF4-FFF2-40B4-BE49-F238E27FC236}">
                <a16:creationId xmlns:a16="http://schemas.microsoft.com/office/drawing/2014/main" id="{71CCBCCA-C6C6-9FF2-935A-62D20D29EF94}"/>
              </a:ext>
            </a:extLst>
          </p:cNvPr>
          <p:cNvSpPr/>
          <p:nvPr/>
        </p:nvSpPr>
        <p:spPr>
          <a:xfrm>
            <a:off x="2761061" y="1661662"/>
            <a:ext cx="5948223" cy="4288288"/>
          </a:xfrm>
          <a:prstGeom prst="roundRect">
            <a:avLst>
              <a:gd name="adj" fmla="val 5413"/>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13" name="CuadroTexto 12">
            <a:extLst>
              <a:ext uri="{FF2B5EF4-FFF2-40B4-BE49-F238E27FC236}">
                <a16:creationId xmlns:a16="http://schemas.microsoft.com/office/drawing/2014/main" id="{C8561BA7-FADC-3C73-4981-0BDC4C053AEB}"/>
              </a:ext>
            </a:extLst>
          </p:cNvPr>
          <p:cNvSpPr txBox="1"/>
          <p:nvPr/>
        </p:nvSpPr>
        <p:spPr>
          <a:xfrm>
            <a:off x="3642834" y="1071798"/>
            <a:ext cx="1295511" cy="307777"/>
          </a:xfrm>
          <a:prstGeom prst="rect">
            <a:avLst/>
          </a:prstGeom>
          <a:noFill/>
        </p:spPr>
        <p:txBody>
          <a:bodyPr wrap="square">
            <a:spAutoFit/>
          </a:bodyPr>
          <a:lstStyle/>
          <a:p>
            <a:pPr algn="ctr"/>
            <a:r>
              <a:rPr lang="es-419" sz="1400" b="1" dirty="0"/>
              <a:t>HTTP </a:t>
            </a:r>
            <a:r>
              <a:rPr lang="es-419" sz="1400" b="1" dirty="0" err="1"/>
              <a:t>Request</a:t>
            </a:r>
            <a:endParaRPr lang="es-419" sz="1400" b="1" dirty="0"/>
          </a:p>
        </p:txBody>
      </p:sp>
      <p:sp>
        <p:nvSpPr>
          <p:cNvPr id="14" name="CuadroTexto 13">
            <a:extLst>
              <a:ext uri="{FF2B5EF4-FFF2-40B4-BE49-F238E27FC236}">
                <a16:creationId xmlns:a16="http://schemas.microsoft.com/office/drawing/2014/main" id="{B6215A0B-9A9F-6FCB-980E-60A3691FF17F}"/>
              </a:ext>
            </a:extLst>
          </p:cNvPr>
          <p:cNvSpPr txBox="1"/>
          <p:nvPr/>
        </p:nvSpPr>
        <p:spPr>
          <a:xfrm>
            <a:off x="7319522" y="1117821"/>
            <a:ext cx="1435100" cy="307777"/>
          </a:xfrm>
          <a:prstGeom prst="rect">
            <a:avLst/>
          </a:prstGeom>
          <a:noFill/>
        </p:spPr>
        <p:txBody>
          <a:bodyPr wrap="square">
            <a:spAutoFit/>
          </a:bodyPr>
          <a:lstStyle/>
          <a:p>
            <a:pPr algn="ctr"/>
            <a:r>
              <a:rPr lang="es-419" sz="1400" b="1" dirty="0"/>
              <a:t>HTTP Response</a:t>
            </a:r>
          </a:p>
        </p:txBody>
      </p:sp>
      <p:sp>
        <p:nvSpPr>
          <p:cNvPr id="15" name="Flecha: hacia abajo 14">
            <a:extLst>
              <a:ext uri="{FF2B5EF4-FFF2-40B4-BE49-F238E27FC236}">
                <a16:creationId xmlns:a16="http://schemas.microsoft.com/office/drawing/2014/main" id="{1EE01607-A9E5-C7E8-8212-F4CA453BF12B}"/>
              </a:ext>
            </a:extLst>
          </p:cNvPr>
          <p:cNvSpPr/>
          <p:nvPr/>
        </p:nvSpPr>
        <p:spPr>
          <a:xfrm>
            <a:off x="4048274" y="1369562"/>
            <a:ext cx="484632" cy="468139"/>
          </a:xfrm>
          <a:prstGeom prst="downArrow">
            <a:avLst/>
          </a:prstGeom>
          <a:solidFill>
            <a:srgbClr val="7030A0"/>
          </a:solidFill>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6" name="Flecha: hacia arriba 15">
            <a:extLst>
              <a:ext uri="{FF2B5EF4-FFF2-40B4-BE49-F238E27FC236}">
                <a16:creationId xmlns:a16="http://schemas.microsoft.com/office/drawing/2014/main" id="{12A2048C-3598-4137-A3E6-A7E224BADF21}"/>
              </a:ext>
            </a:extLst>
          </p:cNvPr>
          <p:cNvSpPr/>
          <p:nvPr/>
        </p:nvSpPr>
        <p:spPr>
          <a:xfrm>
            <a:off x="7794756" y="1369562"/>
            <a:ext cx="484632" cy="4288288"/>
          </a:xfrm>
          <a:prstGeom prst="upArrow">
            <a:avLst>
              <a:gd name="adj1" fmla="val 44759"/>
              <a:gd name="adj2" fmla="val 50000"/>
            </a:avLst>
          </a:prstGeom>
          <a:solidFill>
            <a:srgbClr val="7030A0"/>
          </a:solidFill>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8" name="Rectángulo: esquinas redondeadas 17">
            <a:extLst>
              <a:ext uri="{FF2B5EF4-FFF2-40B4-BE49-F238E27FC236}">
                <a16:creationId xmlns:a16="http://schemas.microsoft.com/office/drawing/2014/main" id="{F69D5686-94FB-76D3-475E-CC2CE93219ED}"/>
              </a:ext>
            </a:extLst>
          </p:cNvPr>
          <p:cNvSpPr/>
          <p:nvPr/>
        </p:nvSpPr>
        <p:spPr>
          <a:xfrm>
            <a:off x="3642834" y="1898650"/>
            <a:ext cx="3997225" cy="3759200"/>
          </a:xfrm>
          <a:prstGeom prst="roundRect">
            <a:avLst>
              <a:gd name="adj" fmla="val 3329"/>
            </a:avLst>
          </a:prstGeom>
          <a:solidFill>
            <a:schemeClr val="accent4">
              <a:lumMod val="20000"/>
              <a:lumOff val="80000"/>
            </a:schemeClr>
          </a:solidFill>
          <a:ln>
            <a:solidFill>
              <a:schemeClr val="accent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69CAC1E0-3D7B-9778-BACF-9830B4B80068}"/>
              </a:ext>
            </a:extLst>
          </p:cNvPr>
          <p:cNvSpPr/>
          <p:nvPr/>
        </p:nvSpPr>
        <p:spPr>
          <a:xfrm>
            <a:off x="4301006" y="3200159"/>
            <a:ext cx="2868331" cy="1463759"/>
          </a:xfrm>
          <a:prstGeom prst="rect">
            <a:avLst/>
          </a:prstGeom>
          <a:solidFill>
            <a:schemeClr val="accent6">
              <a:lumMod val="20000"/>
              <a:lumOff val="80000"/>
            </a:schemeClr>
          </a:solidFill>
          <a:ln>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457FC5E9-9E32-6D01-12B3-0442DEE649A7}"/>
              </a:ext>
            </a:extLst>
          </p:cNvPr>
          <p:cNvSpPr/>
          <p:nvPr/>
        </p:nvSpPr>
        <p:spPr>
          <a:xfrm>
            <a:off x="4498319" y="5016063"/>
            <a:ext cx="2590206" cy="431800"/>
          </a:xfrm>
          <a:prstGeom prst="rect">
            <a:avLst/>
          </a:prstGeom>
          <a:solidFill>
            <a:schemeClr val="accent2"/>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Controllers</a:t>
            </a:r>
            <a:endParaRPr lang="es-419" dirty="0"/>
          </a:p>
        </p:txBody>
      </p:sp>
      <p:sp>
        <p:nvSpPr>
          <p:cNvPr id="22" name="Flecha: doblada 21">
            <a:extLst>
              <a:ext uri="{FF2B5EF4-FFF2-40B4-BE49-F238E27FC236}">
                <a16:creationId xmlns:a16="http://schemas.microsoft.com/office/drawing/2014/main" id="{08C67DFF-B4C1-D838-CA35-48B4E454FE22}"/>
              </a:ext>
            </a:extLst>
          </p:cNvPr>
          <p:cNvSpPr/>
          <p:nvPr/>
        </p:nvSpPr>
        <p:spPr>
          <a:xfrm rot="10800000" flipH="1">
            <a:off x="4198297" y="2266403"/>
            <a:ext cx="228996" cy="451250"/>
          </a:xfrm>
          <a:prstGeom prst="bentArrow">
            <a:avLst>
              <a:gd name="adj1" fmla="val 33319"/>
              <a:gd name="adj2" fmla="val 25000"/>
              <a:gd name="adj3" fmla="val 25000"/>
              <a:gd name="adj4" fmla="val 4375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419">
              <a:solidFill>
                <a:schemeClr val="tx1"/>
              </a:solidFill>
            </a:endParaRPr>
          </a:p>
        </p:txBody>
      </p:sp>
      <p:sp>
        <p:nvSpPr>
          <p:cNvPr id="23" name="CuadroTexto 22">
            <a:extLst>
              <a:ext uri="{FF2B5EF4-FFF2-40B4-BE49-F238E27FC236}">
                <a16:creationId xmlns:a16="http://schemas.microsoft.com/office/drawing/2014/main" id="{BF3B110B-38DE-105E-ED32-8B96E71413AE}"/>
              </a:ext>
            </a:extLst>
          </p:cNvPr>
          <p:cNvSpPr txBox="1"/>
          <p:nvPr/>
        </p:nvSpPr>
        <p:spPr>
          <a:xfrm>
            <a:off x="3882576" y="1937049"/>
            <a:ext cx="1114985" cy="276999"/>
          </a:xfrm>
          <a:prstGeom prst="rect">
            <a:avLst/>
          </a:prstGeom>
          <a:noFill/>
        </p:spPr>
        <p:txBody>
          <a:bodyPr wrap="none" rtlCol="0">
            <a:spAutoFit/>
          </a:bodyPr>
          <a:lstStyle/>
          <a:p>
            <a:r>
              <a:rPr lang="es-ES" sz="1200" dirty="0" err="1">
                <a:solidFill>
                  <a:schemeClr val="accent1"/>
                </a:solidFill>
              </a:rPr>
              <a:t>Matched</a:t>
            </a:r>
            <a:r>
              <a:rPr lang="es-ES" sz="1200" dirty="0">
                <a:solidFill>
                  <a:schemeClr val="accent1"/>
                </a:solidFill>
              </a:rPr>
              <a:t> </a:t>
            </a:r>
            <a:r>
              <a:rPr lang="es-ES" sz="1200" dirty="0" err="1">
                <a:solidFill>
                  <a:schemeClr val="accent1"/>
                </a:solidFill>
              </a:rPr>
              <a:t>route</a:t>
            </a:r>
            <a:endParaRPr lang="es-419" sz="1200" dirty="0">
              <a:solidFill>
                <a:schemeClr val="accent1"/>
              </a:solidFill>
            </a:endParaRPr>
          </a:p>
        </p:txBody>
      </p:sp>
      <p:sp>
        <p:nvSpPr>
          <p:cNvPr id="25" name="Rectángulo 24">
            <a:extLst>
              <a:ext uri="{FF2B5EF4-FFF2-40B4-BE49-F238E27FC236}">
                <a16:creationId xmlns:a16="http://schemas.microsoft.com/office/drawing/2014/main" id="{E46612DA-C82A-67FD-B1CB-C3E589D95E1C}"/>
              </a:ext>
            </a:extLst>
          </p:cNvPr>
          <p:cNvSpPr/>
          <p:nvPr/>
        </p:nvSpPr>
        <p:spPr>
          <a:xfrm>
            <a:off x="4430238" y="4038770"/>
            <a:ext cx="2590206" cy="431800"/>
          </a:xfrm>
          <a:prstGeom prst="rect">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err="1"/>
              <a:t>Autorization</a:t>
            </a:r>
            <a:r>
              <a:rPr lang="es-ES" sz="1400" dirty="0"/>
              <a:t> Middleware</a:t>
            </a:r>
            <a:endParaRPr lang="es-419" sz="1400" dirty="0"/>
          </a:p>
        </p:txBody>
      </p:sp>
      <p:sp>
        <p:nvSpPr>
          <p:cNvPr id="26" name="Flecha: a la derecha 25">
            <a:extLst>
              <a:ext uri="{FF2B5EF4-FFF2-40B4-BE49-F238E27FC236}">
                <a16:creationId xmlns:a16="http://schemas.microsoft.com/office/drawing/2014/main" id="{7EA9EBB1-9613-0D32-080E-4FEAFFDCF96D}"/>
              </a:ext>
            </a:extLst>
          </p:cNvPr>
          <p:cNvSpPr/>
          <p:nvPr/>
        </p:nvSpPr>
        <p:spPr>
          <a:xfrm>
            <a:off x="7010846" y="2536977"/>
            <a:ext cx="909269" cy="242053"/>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419"/>
          </a:p>
        </p:txBody>
      </p:sp>
      <p:sp>
        <p:nvSpPr>
          <p:cNvPr id="28" name="Flecha: hacia abajo 27">
            <a:extLst>
              <a:ext uri="{FF2B5EF4-FFF2-40B4-BE49-F238E27FC236}">
                <a16:creationId xmlns:a16="http://schemas.microsoft.com/office/drawing/2014/main" id="{136D5792-8F9D-0FD3-62C8-35D237EB7F6D}"/>
              </a:ext>
            </a:extLst>
          </p:cNvPr>
          <p:cNvSpPr/>
          <p:nvPr/>
        </p:nvSpPr>
        <p:spPr>
          <a:xfrm>
            <a:off x="5483025" y="3794427"/>
            <a:ext cx="484632" cy="266650"/>
          </a:xfrm>
          <a:prstGeom prst="downArrow">
            <a:avLst>
              <a:gd name="adj1" fmla="val 39518"/>
              <a:gd name="adj2" fmla="val 469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24" name="Rectángulo 23">
            <a:extLst>
              <a:ext uri="{FF2B5EF4-FFF2-40B4-BE49-F238E27FC236}">
                <a16:creationId xmlns:a16="http://schemas.microsoft.com/office/drawing/2014/main" id="{33CE405F-BC3C-92A4-D82D-B98E0863DB98}"/>
              </a:ext>
            </a:extLst>
          </p:cNvPr>
          <p:cNvSpPr/>
          <p:nvPr/>
        </p:nvSpPr>
        <p:spPr>
          <a:xfrm>
            <a:off x="4440069" y="3392288"/>
            <a:ext cx="2590206" cy="431800"/>
          </a:xfrm>
          <a:prstGeom prst="rect">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t>JWT </a:t>
            </a:r>
            <a:r>
              <a:rPr lang="es-ES" sz="1400" dirty="0" err="1"/>
              <a:t>Autentication</a:t>
            </a:r>
            <a:r>
              <a:rPr lang="es-ES" sz="1400" dirty="0"/>
              <a:t> Middleware</a:t>
            </a:r>
            <a:endParaRPr lang="es-419" sz="1400" dirty="0"/>
          </a:p>
        </p:txBody>
      </p:sp>
      <p:sp>
        <p:nvSpPr>
          <p:cNvPr id="27" name="Flecha: hacia abajo 26">
            <a:extLst>
              <a:ext uri="{FF2B5EF4-FFF2-40B4-BE49-F238E27FC236}">
                <a16:creationId xmlns:a16="http://schemas.microsoft.com/office/drawing/2014/main" id="{CF522FF7-B34D-2509-FD25-B630018FFFC7}"/>
              </a:ext>
            </a:extLst>
          </p:cNvPr>
          <p:cNvSpPr/>
          <p:nvPr/>
        </p:nvSpPr>
        <p:spPr>
          <a:xfrm>
            <a:off x="5483025" y="2848014"/>
            <a:ext cx="484632" cy="544273"/>
          </a:xfrm>
          <a:prstGeom prst="downArrow">
            <a:avLst>
              <a:gd name="adj1" fmla="val 39518"/>
              <a:gd name="adj2" fmla="val 469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654E66CE-2ABC-FC41-4F7E-F1767EFACAA0}"/>
              </a:ext>
            </a:extLst>
          </p:cNvPr>
          <p:cNvSpPr/>
          <p:nvPr/>
        </p:nvSpPr>
        <p:spPr>
          <a:xfrm>
            <a:off x="4440069" y="2442104"/>
            <a:ext cx="2590206" cy="431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CORS Middleware</a:t>
            </a:r>
            <a:endParaRPr lang="es-419" dirty="0"/>
          </a:p>
        </p:txBody>
      </p:sp>
      <p:sp>
        <p:nvSpPr>
          <p:cNvPr id="29" name="Flecha: hacia abajo 28">
            <a:extLst>
              <a:ext uri="{FF2B5EF4-FFF2-40B4-BE49-F238E27FC236}">
                <a16:creationId xmlns:a16="http://schemas.microsoft.com/office/drawing/2014/main" id="{06F585C7-A857-B0EC-7A48-3ED95553E355}"/>
              </a:ext>
            </a:extLst>
          </p:cNvPr>
          <p:cNvSpPr/>
          <p:nvPr/>
        </p:nvSpPr>
        <p:spPr>
          <a:xfrm>
            <a:off x="5492855" y="4470569"/>
            <a:ext cx="484632" cy="614477"/>
          </a:xfrm>
          <a:prstGeom prst="downArrow">
            <a:avLst>
              <a:gd name="adj1" fmla="val 39518"/>
              <a:gd name="adj2" fmla="val 469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
        <p:nvSpPr>
          <p:cNvPr id="30" name="Flecha: a la derecha 29">
            <a:extLst>
              <a:ext uri="{FF2B5EF4-FFF2-40B4-BE49-F238E27FC236}">
                <a16:creationId xmlns:a16="http://schemas.microsoft.com/office/drawing/2014/main" id="{293A30FB-F845-6444-5FDF-C1D55D0E0F79}"/>
              </a:ext>
            </a:extLst>
          </p:cNvPr>
          <p:cNvSpPr/>
          <p:nvPr/>
        </p:nvSpPr>
        <p:spPr>
          <a:xfrm>
            <a:off x="7030275" y="3456169"/>
            <a:ext cx="909269" cy="242053"/>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419"/>
          </a:p>
        </p:txBody>
      </p:sp>
      <p:sp>
        <p:nvSpPr>
          <p:cNvPr id="31" name="Flecha: a la derecha 30">
            <a:extLst>
              <a:ext uri="{FF2B5EF4-FFF2-40B4-BE49-F238E27FC236}">
                <a16:creationId xmlns:a16="http://schemas.microsoft.com/office/drawing/2014/main" id="{A0A3512D-AF4B-E474-B1DC-7BE67A72EDFC}"/>
              </a:ext>
            </a:extLst>
          </p:cNvPr>
          <p:cNvSpPr/>
          <p:nvPr/>
        </p:nvSpPr>
        <p:spPr>
          <a:xfrm>
            <a:off x="7030274" y="4119351"/>
            <a:ext cx="909269" cy="242053"/>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419"/>
          </a:p>
        </p:txBody>
      </p:sp>
      <p:grpSp>
        <p:nvGrpSpPr>
          <p:cNvPr id="35" name="Grupo 34">
            <a:extLst>
              <a:ext uri="{FF2B5EF4-FFF2-40B4-BE49-F238E27FC236}">
                <a16:creationId xmlns:a16="http://schemas.microsoft.com/office/drawing/2014/main" id="{E159DDEA-9F3C-B792-8B4D-C9F54383D176}"/>
              </a:ext>
            </a:extLst>
          </p:cNvPr>
          <p:cNvGrpSpPr/>
          <p:nvPr/>
        </p:nvGrpSpPr>
        <p:grpSpPr>
          <a:xfrm>
            <a:off x="1333106" y="5715527"/>
            <a:ext cx="844495" cy="916946"/>
            <a:chOff x="1733625" y="2520754"/>
            <a:chExt cx="844495" cy="916946"/>
          </a:xfrm>
        </p:grpSpPr>
        <p:pic>
          <p:nvPicPr>
            <p:cNvPr id="36" name="Picture 8" descr="Db Icon">
              <a:extLst>
                <a:ext uri="{FF2B5EF4-FFF2-40B4-BE49-F238E27FC236}">
                  <a16:creationId xmlns:a16="http://schemas.microsoft.com/office/drawing/2014/main" id="{C1EEAB46-486C-0E55-A754-92ABF6C4FC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3625" y="2520754"/>
              <a:ext cx="844495" cy="844495"/>
            </a:xfrm>
            <a:prstGeom prst="rect">
              <a:avLst/>
            </a:prstGeom>
            <a:noFill/>
            <a:extLst>
              <a:ext uri="{909E8E84-426E-40DD-AFC4-6F175D3DCCD1}">
                <a14:hiddenFill xmlns:a14="http://schemas.microsoft.com/office/drawing/2010/main">
                  <a:solidFill>
                    <a:srgbClr val="FFFFFF"/>
                  </a:solidFill>
                </a14:hiddenFill>
              </a:ext>
            </a:extLst>
          </p:spPr>
        </p:pic>
        <p:pic>
          <p:nvPicPr>
            <p:cNvPr id="37" name="Imagen 36">
              <a:extLst>
                <a:ext uri="{FF2B5EF4-FFF2-40B4-BE49-F238E27FC236}">
                  <a16:creationId xmlns:a16="http://schemas.microsoft.com/office/drawing/2014/main" id="{5F64789B-EAEC-8E45-B21F-EDA75015E56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865571" y="2682943"/>
              <a:ext cx="640160" cy="754757"/>
            </a:xfrm>
            <a:prstGeom prst="rect">
              <a:avLst/>
            </a:prstGeom>
          </p:spPr>
        </p:pic>
      </p:grpSp>
      <p:sp>
        <p:nvSpPr>
          <p:cNvPr id="38" name="Rectángulo: esquinas redondeadas 37">
            <a:extLst>
              <a:ext uri="{FF2B5EF4-FFF2-40B4-BE49-F238E27FC236}">
                <a16:creationId xmlns:a16="http://schemas.microsoft.com/office/drawing/2014/main" id="{028FE05E-BCD3-262F-A85B-4DF229CAC1B8}"/>
              </a:ext>
            </a:extLst>
          </p:cNvPr>
          <p:cNvSpPr/>
          <p:nvPr/>
        </p:nvSpPr>
        <p:spPr>
          <a:xfrm>
            <a:off x="1098489" y="3794427"/>
            <a:ext cx="1340147" cy="1863423"/>
          </a:xfrm>
          <a:prstGeom prst="roundRect">
            <a:avLst>
              <a:gd name="adj" fmla="val 4121"/>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dirty="0" err="1"/>
              <a:t>Mongoose</a:t>
            </a:r>
            <a:endParaRPr lang="es-419" dirty="0"/>
          </a:p>
        </p:txBody>
      </p:sp>
      <p:sp>
        <p:nvSpPr>
          <p:cNvPr id="39" name="Flecha: a la izquierda y derecha 38">
            <a:extLst>
              <a:ext uri="{FF2B5EF4-FFF2-40B4-BE49-F238E27FC236}">
                <a16:creationId xmlns:a16="http://schemas.microsoft.com/office/drawing/2014/main" id="{B7AB5E75-00E4-0B7A-F0A9-D70EEB793BF0}"/>
              </a:ext>
            </a:extLst>
          </p:cNvPr>
          <p:cNvSpPr/>
          <p:nvPr/>
        </p:nvSpPr>
        <p:spPr>
          <a:xfrm>
            <a:off x="2416645" y="4151292"/>
            <a:ext cx="1874530" cy="210112"/>
          </a:xfrm>
          <a:prstGeom prst="leftRightArrow">
            <a:avLst>
              <a:gd name="adj1" fmla="val 48770"/>
              <a:gd name="adj2" fmla="val 49573"/>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419"/>
          </a:p>
        </p:txBody>
      </p:sp>
      <p:sp>
        <p:nvSpPr>
          <p:cNvPr id="40" name="Flecha: a la izquierda y derecha 39">
            <a:extLst>
              <a:ext uri="{FF2B5EF4-FFF2-40B4-BE49-F238E27FC236}">
                <a16:creationId xmlns:a16="http://schemas.microsoft.com/office/drawing/2014/main" id="{DD14A166-E262-3A4E-A7F3-2066ADC1B877}"/>
              </a:ext>
            </a:extLst>
          </p:cNvPr>
          <p:cNvSpPr/>
          <p:nvPr/>
        </p:nvSpPr>
        <p:spPr>
          <a:xfrm>
            <a:off x="2426391" y="5143023"/>
            <a:ext cx="2070324" cy="210112"/>
          </a:xfrm>
          <a:prstGeom prst="leftRightArrow">
            <a:avLst>
              <a:gd name="adj1" fmla="val 48770"/>
              <a:gd name="adj2" fmla="val 49573"/>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419"/>
          </a:p>
        </p:txBody>
      </p:sp>
      <p:sp>
        <p:nvSpPr>
          <p:cNvPr id="41" name="CuadroTexto 40">
            <a:extLst>
              <a:ext uri="{FF2B5EF4-FFF2-40B4-BE49-F238E27FC236}">
                <a16:creationId xmlns:a16="http://schemas.microsoft.com/office/drawing/2014/main" id="{3513CFD8-B1AA-DFF0-E97D-12886E62672C}"/>
              </a:ext>
            </a:extLst>
          </p:cNvPr>
          <p:cNvSpPr txBox="1"/>
          <p:nvPr/>
        </p:nvSpPr>
        <p:spPr>
          <a:xfrm>
            <a:off x="4041515" y="2939696"/>
            <a:ext cx="842933" cy="307777"/>
          </a:xfrm>
          <a:prstGeom prst="rect">
            <a:avLst/>
          </a:prstGeom>
          <a:noFill/>
        </p:spPr>
        <p:txBody>
          <a:bodyPr wrap="square">
            <a:spAutoFit/>
          </a:bodyPr>
          <a:lstStyle/>
          <a:p>
            <a:pPr algn="ctr"/>
            <a:r>
              <a:rPr lang="es-419" sz="1400" b="1" dirty="0">
                <a:solidFill>
                  <a:schemeClr val="accent6"/>
                </a:solidFill>
              </a:rPr>
              <a:t>Security</a:t>
            </a:r>
          </a:p>
        </p:txBody>
      </p:sp>
      <p:sp>
        <p:nvSpPr>
          <p:cNvPr id="42" name="CuadroTexto 41">
            <a:extLst>
              <a:ext uri="{FF2B5EF4-FFF2-40B4-BE49-F238E27FC236}">
                <a16:creationId xmlns:a16="http://schemas.microsoft.com/office/drawing/2014/main" id="{2043E16D-1473-A2F6-9A90-26F0F39C2E54}"/>
              </a:ext>
            </a:extLst>
          </p:cNvPr>
          <p:cNvSpPr txBox="1"/>
          <p:nvPr/>
        </p:nvSpPr>
        <p:spPr>
          <a:xfrm>
            <a:off x="2745919" y="1661662"/>
            <a:ext cx="950068" cy="369332"/>
          </a:xfrm>
          <a:prstGeom prst="rect">
            <a:avLst/>
          </a:prstGeom>
          <a:noFill/>
        </p:spPr>
        <p:txBody>
          <a:bodyPr wrap="none" rtlCol="0">
            <a:spAutoFit/>
          </a:bodyPr>
          <a:lstStyle/>
          <a:p>
            <a:r>
              <a:rPr lang="es-ES" b="1" dirty="0">
                <a:solidFill>
                  <a:schemeClr val="accent2">
                    <a:lumMod val="50000"/>
                  </a:schemeClr>
                </a:solidFill>
              </a:rPr>
              <a:t>Node.JS</a:t>
            </a:r>
            <a:endParaRPr lang="es-419" b="1" dirty="0">
              <a:solidFill>
                <a:schemeClr val="accent2">
                  <a:lumMod val="50000"/>
                </a:schemeClr>
              </a:solidFill>
            </a:endParaRPr>
          </a:p>
        </p:txBody>
      </p:sp>
      <p:sp>
        <p:nvSpPr>
          <p:cNvPr id="43" name="CuadroTexto 42">
            <a:extLst>
              <a:ext uri="{FF2B5EF4-FFF2-40B4-BE49-F238E27FC236}">
                <a16:creationId xmlns:a16="http://schemas.microsoft.com/office/drawing/2014/main" id="{4CEB5A89-B16E-523D-27CA-24C970E00B97}"/>
              </a:ext>
            </a:extLst>
          </p:cNvPr>
          <p:cNvSpPr txBox="1"/>
          <p:nvPr/>
        </p:nvSpPr>
        <p:spPr>
          <a:xfrm>
            <a:off x="6433701" y="1879660"/>
            <a:ext cx="1154290" cy="369332"/>
          </a:xfrm>
          <a:prstGeom prst="rect">
            <a:avLst/>
          </a:prstGeom>
          <a:noFill/>
        </p:spPr>
        <p:txBody>
          <a:bodyPr wrap="none" rtlCol="0">
            <a:spAutoFit/>
          </a:bodyPr>
          <a:lstStyle/>
          <a:p>
            <a:r>
              <a:rPr lang="es-ES" b="1" dirty="0"/>
              <a:t>Express.JS</a:t>
            </a:r>
            <a:endParaRPr lang="es-419" b="1" dirty="0"/>
          </a:p>
        </p:txBody>
      </p:sp>
    </p:spTree>
    <p:extLst>
      <p:ext uri="{BB962C8B-B14F-4D97-AF65-F5344CB8AC3E}">
        <p14:creationId xmlns:p14="http://schemas.microsoft.com/office/powerpoint/2010/main" val="136944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randombar(horizont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up)">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animBg="1"/>
      <p:bldP spid="28" grpId="0" animBg="1"/>
      <p:bldP spid="27" grpId="0" animBg="1"/>
      <p:bldP spid="29" grpId="0" animBg="1"/>
      <p:bldP spid="30" grpId="0" animBg="1"/>
      <p:bldP spid="31"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p:txBody>
          <a:bodyPr>
            <a:normAutofit/>
          </a:bodyPr>
          <a:lstStyle/>
          <a:p>
            <a:r>
              <a:rPr lang="es-419" dirty="0"/>
              <a:t>Los middlewares de </a:t>
            </a:r>
            <a:r>
              <a:rPr lang="es-419" dirty="0" err="1"/>
              <a:t>ExpressJS</a:t>
            </a:r>
            <a:r>
              <a:rPr lang="es-419" dirty="0"/>
              <a:t> se pueden clasificar en dos tipos principales:</a:t>
            </a:r>
          </a:p>
          <a:p>
            <a:pPr lvl="1"/>
            <a:r>
              <a:rPr lang="es-419" sz="2800" dirty="0">
                <a:solidFill>
                  <a:srgbClr val="C00000"/>
                </a:solidFill>
              </a:rPr>
              <a:t>Middlewares de procesamiento</a:t>
            </a:r>
            <a:r>
              <a:rPr lang="es-419" sz="2800" dirty="0"/>
              <a:t>: Los middlewares de procesamiento se ejecutan antes o después de que se procese una solicitud HTTP. Se utilizan para modificar el comportamiento de las solicitudes y las respuestas HTTP.</a:t>
            </a:r>
          </a:p>
          <a:p>
            <a:pPr marL="457200" lvl="1" indent="0">
              <a:buNone/>
            </a:pPr>
            <a:endParaRPr lang="es-419" sz="2800" dirty="0"/>
          </a:p>
          <a:p>
            <a:pPr lvl="1"/>
            <a:r>
              <a:rPr lang="es-419" sz="2800" dirty="0">
                <a:solidFill>
                  <a:srgbClr val="C00000"/>
                </a:solidFill>
              </a:rPr>
              <a:t>Middlewares de error </a:t>
            </a:r>
            <a:r>
              <a:rPr lang="es-419" sz="2800" dirty="0" err="1">
                <a:solidFill>
                  <a:srgbClr val="C00000"/>
                </a:solidFill>
              </a:rPr>
              <a:t>handling</a:t>
            </a:r>
            <a:r>
              <a:rPr lang="es-419" sz="2800" dirty="0">
                <a:solidFill>
                  <a:srgbClr val="C00000"/>
                </a:solidFill>
              </a:rPr>
              <a:t>: </a:t>
            </a:r>
            <a:r>
              <a:rPr lang="es-419" sz="2800" dirty="0"/>
              <a:t>Los middlewares de error </a:t>
            </a:r>
            <a:r>
              <a:rPr lang="es-419" sz="2800" dirty="0" err="1"/>
              <a:t>handling</a:t>
            </a:r>
            <a:r>
              <a:rPr lang="es-419" sz="2800" dirty="0"/>
              <a:t> se ejecutan cuando se produce un error en una solicitud HTTP. Se utilizan para manejar los errores y proporcionar una respuesta al cliente.</a:t>
            </a:r>
          </a:p>
        </p:txBody>
      </p:sp>
    </p:spTree>
    <p:extLst>
      <p:ext uri="{BB962C8B-B14F-4D97-AF65-F5344CB8AC3E}">
        <p14:creationId xmlns:p14="http://schemas.microsoft.com/office/powerpoint/2010/main" val="4038558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a:xfrm>
            <a:off x="0" y="2943225"/>
            <a:ext cx="2762250" cy="971550"/>
          </a:xfrm>
        </p:spPr>
        <p:txBody>
          <a:bodyPr>
            <a:normAutofit fontScale="92500"/>
          </a:bodyPr>
          <a:lstStyle/>
          <a:p>
            <a:pPr marL="0" indent="0" algn="ctr">
              <a:buNone/>
            </a:pPr>
            <a:r>
              <a:rPr lang="es-419" sz="3200" dirty="0">
                <a:solidFill>
                  <a:srgbClr val="C00000"/>
                </a:solidFill>
              </a:rPr>
              <a:t>Middlewares de procesamiento</a:t>
            </a:r>
            <a:endParaRPr lang="es-419" sz="3200" dirty="0"/>
          </a:p>
        </p:txBody>
      </p:sp>
      <p:sp>
        <p:nvSpPr>
          <p:cNvPr id="5" name="CuadroTexto 4">
            <a:extLst>
              <a:ext uri="{FF2B5EF4-FFF2-40B4-BE49-F238E27FC236}">
                <a16:creationId xmlns:a16="http://schemas.microsoft.com/office/drawing/2014/main" id="{FF4B7D69-BD82-6AD3-9C9F-DEBC484D385D}"/>
              </a:ext>
            </a:extLst>
          </p:cNvPr>
          <p:cNvSpPr txBox="1"/>
          <p:nvPr/>
        </p:nvSpPr>
        <p:spPr>
          <a:xfrm>
            <a:off x="2762250" y="1225689"/>
            <a:ext cx="9053512" cy="5262979"/>
          </a:xfrm>
          <a:prstGeom prst="rect">
            <a:avLst/>
          </a:prstGeom>
          <a:noFill/>
        </p:spPr>
        <p:txBody>
          <a:bodyPr wrap="square">
            <a:spAutoFit/>
          </a:bodyPr>
          <a:lstStyle/>
          <a:p>
            <a:pPr marL="285750" indent="-285750">
              <a:buFont typeface="Arial" panose="020B0604020202020204" pitchFamily="34" charset="0"/>
              <a:buChar char="•"/>
            </a:pPr>
            <a:r>
              <a:rPr lang="es-419" sz="2400" dirty="0">
                <a:solidFill>
                  <a:srgbClr val="00B0F0"/>
                </a:solidFill>
              </a:rPr>
              <a:t>Middlewares de autenticación: </a:t>
            </a:r>
            <a:r>
              <a:rPr lang="es-419" sz="2400" dirty="0"/>
              <a:t>Los middlewares de autenticación se utilizan para verificar la identidad de un usuario antes de permitirle acceder a una ruta o recurso.</a:t>
            </a:r>
          </a:p>
          <a:p>
            <a:pPr marL="285750" indent="-285750">
              <a:buFont typeface="Arial" panose="020B0604020202020204" pitchFamily="34" charset="0"/>
              <a:buChar char="•"/>
            </a:pPr>
            <a:r>
              <a:rPr lang="es-419" sz="2400" dirty="0">
                <a:solidFill>
                  <a:srgbClr val="00B0F0"/>
                </a:solidFill>
              </a:rPr>
              <a:t>Middlewares de autorización</a:t>
            </a:r>
            <a:r>
              <a:rPr lang="es-419" sz="2400" dirty="0"/>
              <a:t>: Los middlewares de autorización se utilizan para verificar si un usuario tiene permiso para acceder a una ruta o recurso.</a:t>
            </a:r>
          </a:p>
          <a:p>
            <a:pPr marL="285750" indent="-285750">
              <a:buFont typeface="Arial" panose="020B0604020202020204" pitchFamily="34" charset="0"/>
              <a:buChar char="•"/>
            </a:pPr>
            <a:r>
              <a:rPr lang="es-419" sz="2400" dirty="0">
                <a:solidFill>
                  <a:srgbClr val="00B0F0"/>
                </a:solidFill>
              </a:rPr>
              <a:t>Middlewares de </a:t>
            </a:r>
            <a:r>
              <a:rPr lang="es-419" sz="2400" dirty="0" err="1">
                <a:solidFill>
                  <a:srgbClr val="00B0F0"/>
                </a:solidFill>
              </a:rPr>
              <a:t>logging</a:t>
            </a:r>
            <a:r>
              <a:rPr lang="es-419" sz="2400" dirty="0"/>
              <a:t>: Los middlewares de </a:t>
            </a:r>
            <a:r>
              <a:rPr lang="es-419" sz="2400" dirty="0" err="1"/>
              <a:t>logging</a:t>
            </a:r>
            <a:r>
              <a:rPr lang="es-419" sz="2400" dirty="0"/>
              <a:t> registran las solicitudes HTTP para fines de seguimiento y diagnóstico.</a:t>
            </a:r>
          </a:p>
          <a:p>
            <a:pPr marL="285750" indent="-285750">
              <a:buFont typeface="Arial" panose="020B0604020202020204" pitchFamily="34" charset="0"/>
              <a:buChar char="•"/>
            </a:pPr>
            <a:r>
              <a:rPr lang="es-419" sz="2400" dirty="0">
                <a:solidFill>
                  <a:srgbClr val="00B0F0"/>
                </a:solidFill>
              </a:rPr>
              <a:t>Middlewares de cache</a:t>
            </a:r>
            <a:r>
              <a:rPr lang="es-419" sz="2400" dirty="0"/>
              <a:t>: Los middlewares de cache almacenan las respuestas HTTP en caché para mejorar el rendimiento.</a:t>
            </a:r>
          </a:p>
          <a:p>
            <a:pPr marL="285750" indent="-285750">
              <a:buFont typeface="Arial" panose="020B0604020202020204" pitchFamily="34" charset="0"/>
              <a:buChar char="•"/>
            </a:pPr>
            <a:r>
              <a:rPr lang="es-419" sz="2400" dirty="0">
                <a:solidFill>
                  <a:srgbClr val="00B0F0"/>
                </a:solidFill>
              </a:rPr>
              <a:t>Middlewares de compresión</a:t>
            </a:r>
            <a:r>
              <a:rPr lang="es-419" sz="2400" dirty="0"/>
              <a:t>: Los middlewares de compresión comprimen las respuestas HTTP para reducir su tamaño.</a:t>
            </a:r>
          </a:p>
          <a:p>
            <a:pPr marL="285750" indent="-285750">
              <a:buFont typeface="Arial" panose="020B0604020202020204" pitchFamily="34" charset="0"/>
              <a:buChar char="•"/>
            </a:pPr>
            <a:r>
              <a:rPr lang="es-419" sz="2400" dirty="0">
                <a:solidFill>
                  <a:srgbClr val="00B0F0"/>
                </a:solidFill>
              </a:rPr>
              <a:t>Middlewares de transformación</a:t>
            </a:r>
            <a:r>
              <a:rPr lang="es-419" sz="2400" dirty="0"/>
              <a:t>: Los middlewares de transformación modifican el contenido de las solicitudes o respuestas HTTP.</a:t>
            </a:r>
          </a:p>
        </p:txBody>
      </p:sp>
    </p:spTree>
    <p:extLst>
      <p:ext uri="{BB962C8B-B14F-4D97-AF65-F5344CB8AC3E}">
        <p14:creationId xmlns:p14="http://schemas.microsoft.com/office/powerpoint/2010/main" val="3186035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a:xfrm>
            <a:off x="0" y="2943225"/>
            <a:ext cx="2762250" cy="971550"/>
          </a:xfrm>
        </p:spPr>
        <p:txBody>
          <a:bodyPr>
            <a:normAutofit fontScale="85000" lnSpcReduction="10000"/>
          </a:bodyPr>
          <a:lstStyle/>
          <a:p>
            <a:pPr marL="0" indent="0" algn="ctr">
              <a:buNone/>
            </a:pPr>
            <a:r>
              <a:rPr lang="es-419" sz="3200" dirty="0">
                <a:solidFill>
                  <a:srgbClr val="C00000"/>
                </a:solidFill>
              </a:rPr>
              <a:t>Middlewares de manejo de errores</a:t>
            </a:r>
          </a:p>
        </p:txBody>
      </p:sp>
      <p:sp>
        <p:nvSpPr>
          <p:cNvPr id="5" name="CuadroTexto 4">
            <a:extLst>
              <a:ext uri="{FF2B5EF4-FFF2-40B4-BE49-F238E27FC236}">
                <a16:creationId xmlns:a16="http://schemas.microsoft.com/office/drawing/2014/main" id="{FF4B7D69-BD82-6AD3-9C9F-DEBC484D385D}"/>
              </a:ext>
            </a:extLst>
          </p:cNvPr>
          <p:cNvSpPr txBox="1"/>
          <p:nvPr/>
        </p:nvSpPr>
        <p:spPr>
          <a:xfrm>
            <a:off x="2762250" y="2559189"/>
            <a:ext cx="9053512" cy="2308324"/>
          </a:xfrm>
          <a:prstGeom prst="rect">
            <a:avLst/>
          </a:prstGeom>
          <a:noFill/>
        </p:spPr>
        <p:txBody>
          <a:bodyPr wrap="square">
            <a:spAutoFit/>
          </a:bodyPr>
          <a:lstStyle/>
          <a:p>
            <a:pPr marL="285750" indent="-285750">
              <a:buFont typeface="Arial" panose="020B0604020202020204" pitchFamily="34" charset="0"/>
              <a:buChar char="•"/>
            </a:pPr>
            <a:r>
              <a:rPr lang="es-419" sz="2400" dirty="0">
                <a:solidFill>
                  <a:srgbClr val="00B0F0"/>
                </a:solidFill>
              </a:rPr>
              <a:t>Middlewares de captura: </a:t>
            </a:r>
            <a:r>
              <a:rPr lang="es-419" sz="2400" dirty="0"/>
              <a:t>Los middlewares de captura capturan los errores que se producen en una solicitud HTTP.</a:t>
            </a:r>
          </a:p>
          <a:p>
            <a:pPr marL="285750" indent="-285750">
              <a:buFont typeface="Arial" panose="020B0604020202020204" pitchFamily="34" charset="0"/>
              <a:buChar char="•"/>
            </a:pPr>
            <a:r>
              <a:rPr lang="es-419" sz="2400" dirty="0">
                <a:solidFill>
                  <a:srgbClr val="00B0F0"/>
                </a:solidFill>
              </a:rPr>
              <a:t>Middlewares de redirección: </a:t>
            </a:r>
            <a:r>
              <a:rPr lang="es-419" sz="2400" dirty="0"/>
              <a:t>Los middlewares de redirección redirigen al cliente a una nueva URL cuando se produce un error.</a:t>
            </a:r>
          </a:p>
          <a:p>
            <a:pPr marL="285750" indent="-285750">
              <a:buFont typeface="Arial" panose="020B0604020202020204" pitchFamily="34" charset="0"/>
              <a:buChar char="•"/>
            </a:pPr>
            <a:r>
              <a:rPr lang="es-419" sz="2400" dirty="0">
                <a:solidFill>
                  <a:srgbClr val="00B0F0"/>
                </a:solidFill>
              </a:rPr>
              <a:t>Middlewares de respuesta: </a:t>
            </a:r>
            <a:r>
              <a:rPr lang="es-419" sz="2400" dirty="0"/>
              <a:t>Los middlewares de respuesta proporcionan una respuesta al cliente cuando se produce un error.</a:t>
            </a:r>
          </a:p>
        </p:txBody>
      </p:sp>
    </p:spTree>
    <p:extLst>
      <p:ext uri="{BB962C8B-B14F-4D97-AF65-F5344CB8AC3E}">
        <p14:creationId xmlns:p14="http://schemas.microsoft.com/office/powerpoint/2010/main" val="189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al Framework </a:t>
            </a:r>
            <a:r>
              <a:rPr lang="es-419" dirty="0" err="1"/>
              <a:t>ExpressJS</a:t>
            </a:r>
            <a:endParaRPr lang="es-419" dirty="0"/>
          </a:p>
        </p:txBody>
      </p:sp>
      <p:sp>
        <p:nvSpPr>
          <p:cNvPr id="5" name="CuadroTexto 4">
            <a:extLst>
              <a:ext uri="{FF2B5EF4-FFF2-40B4-BE49-F238E27FC236}">
                <a16:creationId xmlns:a16="http://schemas.microsoft.com/office/drawing/2014/main" id="{60C43844-C180-7BC6-D0D5-C801E9ED8F3E}"/>
              </a:ext>
            </a:extLst>
          </p:cNvPr>
          <p:cNvSpPr txBox="1"/>
          <p:nvPr/>
        </p:nvSpPr>
        <p:spPr>
          <a:xfrm>
            <a:off x="6133130" y="1868024"/>
            <a:ext cx="2849331" cy="3046988"/>
          </a:xfrm>
          <a:prstGeom prst="rect">
            <a:avLst/>
          </a:prstGeom>
          <a:noFill/>
        </p:spPr>
        <p:txBody>
          <a:bodyPr wrap="square">
            <a:spAutoFit/>
          </a:bodyPr>
          <a:lstStyle/>
          <a:p>
            <a:pPr marL="457200" indent="-457200">
              <a:buFontTx/>
              <a:buChar char="›"/>
            </a:pPr>
            <a:r>
              <a:rPr lang="es-419" sz="2400" dirty="0" err="1">
                <a:solidFill>
                  <a:srgbClr val="002060"/>
                </a:solidFill>
              </a:rPr>
              <a:t>Locomotive</a:t>
            </a:r>
            <a:endParaRPr lang="es-419" sz="2400" dirty="0">
              <a:solidFill>
                <a:srgbClr val="002060"/>
              </a:solidFill>
            </a:endParaRPr>
          </a:p>
          <a:p>
            <a:pPr marL="457200" indent="-457200">
              <a:buFontTx/>
              <a:buChar char="›"/>
            </a:pPr>
            <a:r>
              <a:rPr lang="es-419" sz="2400" dirty="0" err="1">
                <a:solidFill>
                  <a:srgbClr val="002060"/>
                </a:solidFill>
              </a:rPr>
              <a:t>graphql</a:t>
            </a:r>
            <a:r>
              <a:rPr lang="es-419" sz="2400" dirty="0">
                <a:solidFill>
                  <a:srgbClr val="002060"/>
                </a:solidFill>
              </a:rPr>
              <a:t>-yoga</a:t>
            </a:r>
          </a:p>
          <a:p>
            <a:pPr marL="457200" indent="-457200">
              <a:buFontTx/>
              <a:buChar char="›"/>
            </a:pPr>
            <a:r>
              <a:rPr lang="es-419" sz="2400" dirty="0">
                <a:solidFill>
                  <a:srgbClr val="002060"/>
                </a:solidFill>
              </a:rPr>
              <a:t>Express Gateway</a:t>
            </a:r>
          </a:p>
          <a:p>
            <a:pPr marL="457200" indent="-457200">
              <a:buFontTx/>
              <a:buChar char="›"/>
            </a:pPr>
            <a:r>
              <a:rPr lang="es-419" sz="2400" dirty="0" err="1">
                <a:solidFill>
                  <a:srgbClr val="002060"/>
                </a:solidFill>
              </a:rPr>
              <a:t>Dinoloop</a:t>
            </a:r>
            <a:endParaRPr lang="es-419" sz="2400" dirty="0">
              <a:solidFill>
                <a:srgbClr val="002060"/>
              </a:solidFill>
            </a:endParaRPr>
          </a:p>
          <a:p>
            <a:pPr marL="457200" indent="-457200">
              <a:buFontTx/>
              <a:buChar char="›"/>
            </a:pPr>
            <a:r>
              <a:rPr lang="es-419" sz="2400" dirty="0" err="1">
                <a:solidFill>
                  <a:srgbClr val="002060"/>
                </a:solidFill>
              </a:rPr>
              <a:t>Kites</a:t>
            </a:r>
            <a:endParaRPr lang="es-419" sz="2400" dirty="0">
              <a:solidFill>
                <a:srgbClr val="002060"/>
              </a:solidFill>
            </a:endParaRPr>
          </a:p>
          <a:p>
            <a:pPr marL="457200" indent="-457200">
              <a:buFontTx/>
              <a:buChar char="›"/>
            </a:pPr>
            <a:r>
              <a:rPr lang="es-419" sz="2400" dirty="0" err="1">
                <a:solidFill>
                  <a:srgbClr val="002060"/>
                </a:solidFill>
              </a:rPr>
              <a:t>FoalTS</a:t>
            </a:r>
            <a:endParaRPr lang="es-419" sz="2400" dirty="0">
              <a:solidFill>
                <a:srgbClr val="002060"/>
              </a:solidFill>
            </a:endParaRPr>
          </a:p>
          <a:p>
            <a:pPr marL="457200" indent="-457200">
              <a:buFontTx/>
              <a:buChar char="›"/>
            </a:pPr>
            <a:r>
              <a:rPr lang="es-419" sz="2400" b="1" dirty="0" err="1">
                <a:solidFill>
                  <a:srgbClr val="002060"/>
                </a:solidFill>
              </a:rPr>
              <a:t>NestJs</a:t>
            </a:r>
            <a:endParaRPr lang="es-419" sz="2400" b="1" dirty="0">
              <a:solidFill>
                <a:srgbClr val="002060"/>
              </a:solidFill>
            </a:endParaRPr>
          </a:p>
          <a:p>
            <a:pPr marL="457200" indent="-457200">
              <a:buFontTx/>
              <a:buChar char="›"/>
            </a:pPr>
            <a:r>
              <a:rPr lang="es-419" sz="2400" dirty="0" err="1">
                <a:solidFill>
                  <a:srgbClr val="002060"/>
                </a:solidFill>
              </a:rPr>
              <a:t>Expressive</a:t>
            </a:r>
            <a:r>
              <a:rPr lang="es-419" sz="2400" dirty="0">
                <a:solidFill>
                  <a:srgbClr val="002060"/>
                </a:solidFill>
              </a:rPr>
              <a:t> Tea.</a:t>
            </a:r>
          </a:p>
        </p:txBody>
      </p:sp>
      <p:sp>
        <p:nvSpPr>
          <p:cNvPr id="6" name="CuadroTexto 5">
            <a:extLst>
              <a:ext uri="{FF2B5EF4-FFF2-40B4-BE49-F238E27FC236}">
                <a16:creationId xmlns:a16="http://schemas.microsoft.com/office/drawing/2014/main" id="{6B907226-295C-427E-B31F-7DA3DB4DC529}"/>
              </a:ext>
            </a:extLst>
          </p:cNvPr>
          <p:cNvSpPr txBox="1"/>
          <p:nvPr/>
        </p:nvSpPr>
        <p:spPr>
          <a:xfrm>
            <a:off x="608309" y="1181000"/>
            <a:ext cx="6949487" cy="523220"/>
          </a:xfrm>
          <a:prstGeom prst="rect">
            <a:avLst/>
          </a:prstGeom>
          <a:noFill/>
        </p:spPr>
        <p:txBody>
          <a:bodyPr wrap="square">
            <a:spAutoFit/>
          </a:bodyPr>
          <a:lstStyle/>
          <a:p>
            <a:r>
              <a:rPr lang="es-419" sz="2800" dirty="0" err="1">
                <a:solidFill>
                  <a:srgbClr val="002060"/>
                </a:solidFill>
              </a:rPr>
              <a:t>Frameworks</a:t>
            </a:r>
            <a:r>
              <a:rPr lang="es-419" sz="2800" dirty="0">
                <a:solidFill>
                  <a:srgbClr val="002060"/>
                </a:solidFill>
              </a:rPr>
              <a:t> construidos sobre </a:t>
            </a:r>
            <a:r>
              <a:rPr lang="es-419" sz="2800" dirty="0" err="1">
                <a:solidFill>
                  <a:srgbClr val="002060"/>
                </a:solidFill>
              </a:rPr>
              <a:t>ExpressJS</a:t>
            </a:r>
            <a:endParaRPr lang="es-419" sz="2800" dirty="0">
              <a:solidFill>
                <a:srgbClr val="002060"/>
              </a:solidFill>
            </a:endParaRPr>
          </a:p>
        </p:txBody>
      </p:sp>
      <p:pic>
        <p:nvPicPr>
          <p:cNvPr id="8" name="Imagen 7">
            <a:extLst>
              <a:ext uri="{FF2B5EF4-FFF2-40B4-BE49-F238E27FC236}">
                <a16:creationId xmlns:a16="http://schemas.microsoft.com/office/drawing/2014/main" id="{E185F833-6BF6-F5FF-E58B-4ECABBF7D054}"/>
              </a:ext>
            </a:extLst>
          </p:cNvPr>
          <p:cNvPicPr>
            <a:picLocks noChangeAspect="1"/>
          </p:cNvPicPr>
          <p:nvPr/>
        </p:nvPicPr>
        <p:blipFill>
          <a:blip r:embed="rId3"/>
          <a:stretch>
            <a:fillRect/>
          </a:stretch>
        </p:blipFill>
        <p:spPr>
          <a:xfrm>
            <a:off x="5556666" y="5338944"/>
            <a:ext cx="1078667" cy="1232252"/>
          </a:xfrm>
          <a:prstGeom prst="rect">
            <a:avLst/>
          </a:prstGeom>
        </p:spPr>
      </p:pic>
      <p:sp>
        <p:nvSpPr>
          <p:cNvPr id="9" name="CuadroTexto 8">
            <a:extLst>
              <a:ext uri="{FF2B5EF4-FFF2-40B4-BE49-F238E27FC236}">
                <a16:creationId xmlns:a16="http://schemas.microsoft.com/office/drawing/2014/main" id="{4C598336-C5A7-ABA6-6BD5-6C31CF15B446}"/>
              </a:ext>
            </a:extLst>
          </p:cNvPr>
          <p:cNvSpPr txBox="1"/>
          <p:nvPr/>
        </p:nvSpPr>
        <p:spPr>
          <a:xfrm>
            <a:off x="2576159" y="1868024"/>
            <a:ext cx="2849330" cy="3416320"/>
          </a:xfrm>
          <a:prstGeom prst="rect">
            <a:avLst/>
          </a:prstGeom>
          <a:noFill/>
        </p:spPr>
        <p:txBody>
          <a:bodyPr wrap="square">
            <a:spAutoFit/>
          </a:bodyPr>
          <a:lstStyle/>
          <a:p>
            <a:pPr marL="457200" indent="-457200">
              <a:buFontTx/>
              <a:buChar char="›"/>
            </a:pPr>
            <a:r>
              <a:rPr lang="es-419" sz="2400" dirty="0" err="1">
                <a:solidFill>
                  <a:srgbClr val="002060"/>
                </a:solidFill>
              </a:rPr>
              <a:t>Feathers</a:t>
            </a:r>
            <a:endParaRPr lang="es-419" sz="2400" dirty="0">
              <a:solidFill>
                <a:srgbClr val="002060"/>
              </a:solidFill>
            </a:endParaRPr>
          </a:p>
          <a:p>
            <a:pPr marL="457200" indent="-457200">
              <a:buFontTx/>
              <a:buChar char="›"/>
            </a:pPr>
            <a:r>
              <a:rPr lang="es-419" sz="2400" dirty="0" err="1">
                <a:solidFill>
                  <a:srgbClr val="002060"/>
                </a:solidFill>
              </a:rPr>
              <a:t>ItemsAPI</a:t>
            </a:r>
            <a:endParaRPr lang="es-419" sz="2400" dirty="0">
              <a:solidFill>
                <a:srgbClr val="002060"/>
              </a:solidFill>
            </a:endParaRPr>
          </a:p>
          <a:p>
            <a:pPr marL="457200" indent="-457200">
              <a:buFontTx/>
              <a:buChar char="›"/>
            </a:pPr>
            <a:r>
              <a:rPr lang="es-419" sz="2400" dirty="0" err="1">
                <a:solidFill>
                  <a:srgbClr val="002060"/>
                </a:solidFill>
              </a:rPr>
              <a:t>KeystoneJS</a:t>
            </a:r>
            <a:endParaRPr lang="es-419" sz="2400" dirty="0">
              <a:solidFill>
                <a:srgbClr val="002060"/>
              </a:solidFill>
            </a:endParaRPr>
          </a:p>
          <a:p>
            <a:pPr marL="457200" indent="-457200">
              <a:buFontTx/>
              <a:buChar char="›"/>
            </a:pPr>
            <a:r>
              <a:rPr lang="es-419" sz="2400" dirty="0" err="1">
                <a:solidFill>
                  <a:srgbClr val="002060"/>
                </a:solidFill>
              </a:rPr>
              <a:t>Poet</a:t>
            </a:r>
            <a:endParaRPr lang="es-419" sz="2400" dirty="0">
              <a:solidFill>
                <a:srgbClr val="002060"/>
              </a:solidFill>
            </a:endParaRPr>
          </a:p>
          <a:p>
            <a:pPr marL="457200" indent="-457200">
              <a:buFontTx/>
              <a:buChar char="›"/>
            </a:pPr>
            <a:r>
              <a:rPr lang="es-419" sz="2400" dirty="0" err="1">
                <a:solidFill>
                  <a:srgbClr val="002060"/>
                </a:solidFill>
              </a:rPr>
              <a:t>Kraken</a:t>
            </a:r>
            <a:endParaRPr lang="es-419" sz="2400" dirty="0">
              <a:solidFill>
                <a:srgbClr val="002060"/>
              </a:solidFill>
            </a:endParaRPr>
          </a:p>
          <a:p>
            <a:pPr marL="457200" indent="-457200">
              <a:buFontTx/>
              <a:buChar char="›"/>
            </a:pPr>
            <a:r>
              <a:rPr lang="es-419" sz="2400" b="1" dirty="0" err="1">
                <a:solidFill>
                  <a:srgbClr val="002060"/>
                </a:solidFill>
              </a:rPr>
              <a:t>LoopBack</a:t>
            </a:r>
            <a:endParaRPr lang="es-419" sz="2400" b="1" dirty="0">
              <a:solidFill>
                <a:srgbClr val="002060"/>
              </a:solidFill>
            </a:endParaRPr>
          </a:p>
          <a:p>
            <a:pPr marL="457200" indent="-457200">
              <a:buFontTx/>
              <a:buChar char="›"/>
            </a:pPr>
            <a:r>
              <a:rPr lang="es-419" sz="2400" b="1" dirty="0" err="1">
                <a:solidFill>
                  <a:srgbClr val="002060"/>
                </a:solidFill>
              </a:rPr>
              <a:t>Sails</a:t>
            </a:r>
            <a:endParaRPr lang="es-419" sz="2400" b="1" dirty="0">
              <a:solidFill>
                <a:srgbClr val="002060"/>
              </a:solidFill>
            </a:endParaRPr>
          </a:p>
          <a:p>
            <a:pPr marL="457200" indent="-457200">
              <a:buFontTx/>
              <a:buChar char="›"/>
            </a:pPr>
            <a:r>
              <a:rPr lang="es-419" sz="2400" dirty="0">
                <a:solidFill>
                  <a:srgbClr val="002060"/>
                </a:solidFill>
              </a:rPr>
              <a:t>Hydra-Express</a:t>
            </a:r>
          </a:p>
          <a:p>
            <a:pPr marL="457200" indent="-457200">
              <a:buFontTx/>
              <a:buChar char="›"/>
            </a:pPr>
            <a:r>
              <a:rPr lang="es-419" sz="2400" dirty="0" err="1">
                <a:solidFill>
                  <a:srgbClr val="002060"/>
                </a:solidFill>
              </a:rPr>
              <a:t>Blueprint</a:t>
            </a:r>
            <a:endParaRPr lang="es-419" sz="2400" dirty="0">
              <a:solidFill>
                <a:srgbClr val="002060"/>
              </a:solidFill>
            </a:endParaRPr>
          </a:p>
        </p:txBody>
      </p:sp>
      <p:cxnSp>
        <p:nvCxnSpPr>
          <p:cNvPr id="11" name="Conector recto 10">
            <a:extLst>
              <a:ext uri="{FF2B5EF4-FFF2-40B4-BE49-F238E27FC236}">
                <a16:creationId xmlns:a16="http://schemas.microsoft.com/office/drawing/2014/main" id="{64D4DB7A-4D03-E883-D61D-6EC92FF74864}"/>
              </a:ext>
            </a:extLst>
          </p:cNvPr>
          <p:cNvCxnSpPr/>
          <p:nvPr/>
        </p:nvCxnSpPr>
        <p:spPr>
          <a:xfrm>
            <a:off x="2576158" y="5229742"/>
            <a:ext cx="70396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16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3E970-4A13-35AC-7D72-2134B62038A2}"/>
              </a:ext>
            </a:extLst>
          </p:cNvPr>
          <p:cNvSpPr>
            <a:spLocks noGrp="1"/>
          </p:cNvSpPr>
          <p:nvPr>
            <p:ph type="title"/>
          </p:nvPr>
        </p:nvSpPr>
        <p:spPr/>
        <p:txBody>
          <a:bodyPr/>
          <a:lstStyle/>
          <a:p>
            <a:r>
              <a:rPr lang="es-419" dirty="0"/>
              <a:t>Uso de las funciones Express Middleware</a:t>
            </a:r>
          </a:p>
        </p:txBody>
      </p:sp>
      <p:sp>
        <p:nvSpPr>
          <p:cNvPr id="3" name="Marcador de contenido 2">
            <a:extLst>
              <a:ext uri="{FF2B5EF4-FFF2-40B4-BE49-F238E27FC236}">
                <a16:creationId xmlns:a16="http://schemas.microsoft.com/office/drawing/2014/main" id="{CD5E7294-DD50-64AB-3976-6CDF72D6D0F2}"/>
              </a:ext>
            </a:extLst>
          </p:cNvPr>
          <p:cNvSpPr>
            <a:spLocks noGrp="1"/>
          </p:cNvSpPr>
          <p:nvPr>
            <p:ph idx="1"/>
          </p:nvPr>
        </p:nvSpPr>
        <p:spPr>
          <a:xfrm>
            <a:off x="329939" y="1195692"/>
            <a:ext cx="7804411" cy="690258"/>
          </a:xfrm>
        </p:spPr>
        <p:txBody>
          <a:bodyPr>
            <a:normAutofit/>
          </a:bodyPr>
          <a:lstStyle/>
          <a:p>
            <a:pPr marL="0" indent="0" algn="ctr">
              <a:buNone/>
            </a:pPr>
            <a:r>
              <a:rPr lang="es-419" sz="3200" dirty="0">
                <a:solidFill>
                  <a:srgbClr val="C00000"/>
                </a:solidFill>
              </a:rPr>
              <a:t>Anatomía de una </a:t>
            </a:r>
            <a:r>
              <a:rPr lang="es-419" sz="3200" dirty="0" err="1">
                <a:solidFill>
                  <a:srgbClr val="C00000"/>
                </a:solidFill>
              </a:rPr>
              <a:t>una</a:t>
            </a:r>
            <a:r>
              <a:rPr lang="es-419" sz="3200" dirty="0">
                <a:solidFill>
                  <a:srgbClr val="C00000"/>
                </a:solidFill>
              </a:rPr>
              <a:t> función de Middleware</a:t>
            </a:r>
          </a:p>
        </p:txBody>
      </p:sp>
      <p:pic>
        <p:nvPicPr>
          <p:cNvPr id="6" name="Imagen 5">
            <a:extLst>
              <a:ext uri="{FF2B5EF4-FFF2-40B4-BE49-F238E27FC236}">
                <a16:creationId xmlns:a16="http://schemas.microsoft.com/office/drawing/2014/main" id="{5505861B-9F16-8EF9-4573-520648203125}"/>
              </a:ext>
            </a:extLst>
          </p:cNvPr>
          <p:cNvPicPr>
            <a:picLocks noChangeAspect="1"/>
          </p:cNvPicPr>
          <p:nvPr/>
        </p:nvPicPr>
        <p:blipFill>
          <a:blip r:embed="rId2"/>
          <a:stretch>
            <a:fillRect/>
          </a:stretch>
        </p:blipFill>
        <p:spPr>
          <a:xfrm>
            <a:off x="497823" y="2082852"/>
            <a:ext cx="5102351" cy="3579456"/>
          </a:xfrm>
          <a:prstGeom prst="rect">
            <a:avLst/>
          </a:prstGeom>
        </p:spPr>
      </p:pic>
      <p:sp>
        <p:nvSpPr>
          <p:cNvPr id="8" name="CuadroTexto 7">
            <a:extLst>
              <a:ext uri="{FF2B5EF4-FFF2-40B4-BE49-F238E27FC236}">
                <a16:creationId xmlns:a16="http://schemas.microsoft.com/office/drawing/2014/main" id="{BA599BA6-687C-DBFE-3912-22C6EBB9CDDC}"/>
              </a:ext>
            </a:extLst>
          </p:cNvPr>
          <p:cNvSpPr txBox="1"/>
          <p:nvPr/>
        </p:nvSpPr>
        <p:spPr>
          <a:xfrm>
            <a:off x="0" y="6527800"/>
            <a:ext cx="3429000" cy="253916"/>
          </a:xfrm>
          <a:prstGeom prst="rect">
            <a:avLst/>
          </a:prstGeom>
          <a:noFill/>
        </p:spPr>
        <p:txBody>
          <a:bodyPr wrap="square">
            <a:spAutoFit/>
          </a:bodyPr>
          <a:lstStyle/>
          <a:p>
            <a:r>
              <a:rPr lang="es-419" sz="1050" dirty="0"/>
              <a:t>https://expressjs.com/es/guide/writing-middleware.html</a:t>
            </a:r>
          </a:p>
        </p:txBody>
      </p:sp>
      <p:sp>
        <p:nvSpPr>
          <p:cNvPr id="10" name="CuadroTexto 9">
            <a:extLst>
              <a:ext uri="{FF2B5EF4-FFF2-40B4-BE49-F238E27FC236}">
                <a16:creationId xmlns:a16="http://schemas.microsoft.com/office/drawing/2014/main" id="{99E69133-D035-081B-E540-4D97EC079A77}"/>
              </a:ext>
            </a:extLst>
          </p:cNvPr>
          <p:cNvSpPr txBox="1"/>
          <p:nvPr/>
        </p:nvSpPr>
        <p:spPr>
          <a:xfrm>
            <a:off x="5600174" y="2249366"/>
            <a:ext cx="7073900" cy="369332"/>
          </a:xfrm>
          <a:prstGeom prst="rect">
            <a:avLst/>
          </a:prstGeom>
          <a:noFill/>
        </p:spPr>
        <p:txBody>
          <a:bodyPr wrap="square">
            <a:spAutoFit/>
          </a:bodyPr>
          <a:lstStyle/>
          <a:p>
            <a:r>
              <a:rPr lang="es-419" dirty="0"/>
              <a:t>Método HTTP para el que se aplica la función de middleware.</a:t>
            </a:r>
          </a:p>
        </p:txBody>
      </p:sp>
      <p:sp>
        <p:nvSpPr>
          <p:cNvPr id="12" name="CuadroTexto 11">
            <a:extLst>
              <a:ext uri="{FF2B5EF4-FFF2-40B4-BE49-F238E27FC236}">
                <a16:creationId xmlns:a16="http://schemas.microsoft.com/office/drawing/2014/main" id="{0859C716-EF1D-7195-07F1-6E077ED7F70F}"/>
              </a:ext>
            </a:extLst>
          </p:cNvPr>
          <p:cNvSpPr txBox="1"/>
          <p:nvPr/>
        </p:nvSpPr>
        <p:spPr>
          <a:xfrm>
            <a:off x="5597000" y="2694186"/>
            <a:ext cx="6595000" cy="369332"/>
          </a:xfrm>
          <a:prstGeom prst="rect">
            <a:avLst/>
          </a:prstGeom>
          <a:noFill/>
        </p:spPr>
        <p:txBody>
          <a:bodyPr wrap="square">
            <a:spAutoFit/>
          </a:bodyPr>
          <a:lstStyle/>
          <a:p>
            <a:r>
              <a:rPr lang="es-419" dirty="0"/>
              <a:t>Ruta de acceso (ruta) para la que se aplica la función de middleware.</a:t>
            </a:r>
          </a:p>
        </p:txBody>
      </p:sp>
      <p:sp>
        <p:nvSpPr>
          <p:cNvPr id="14" name="CuadroTexto 13">
            <a:extLst>
              <a:ext uri="{FF2B5EF4-FFF2-40B4-BE49-F238E27FC236}">
                <a16:creationId xmlns:a16="http://schemas.microsoft.com/office/drawing/2014/main" id="{E51D2236-FCD8-0D72-499A-A42FF02CA0EF}"/>
              </a:ext>
            </a:extLst>
          </p:cNvPr>
          <p:cNvSpPr txBox="1"/>
          <p:nvPr/>
        </p:nvSpPr>
        <p:spPr>
          <a:xfrm>
            <a:off x="5597000" y="3230032"/>
            <a:ext cx="7079226" cy="369332"/>
          </a:xfrm>
          <a:prstGeom prst="rect">
            <a:avLst/>
          </a:prstGeom>
          <a:noFill/>
        </p:spPr>
        <p:txBody>
          <a:bodyPr wrap="square">
            <a:spAutoFit/>
          </a:bodyPr>
          <a:lstStyle/>
          <a:p>
            <a:r>
              <a:rPr lang="es-419" dirty="0"/>
              <a:t>La función de middleware.</a:t>
            </a:r>
          </a:p>
        </p:txBody>
      </p:sp>
      <p:sp>
        <p:nvSpPr>
          <p:cNvPr id="16" name="CuadroTexto 15">
            <a:extLst>
              <a:ext uri="{FF2B5EF4-FFF2-40B4-BE49-F238E27FC236}">
                <a16:creationId xmlns:a16="http://schemas.microsoft.com/office/drawing/2014/main" id="{AF3AA2BF-9441-D75A-ED6A-9046E223F9BA}"/>
              </a:ext>
            </a:extLst>
          </p:cNvPr>
          <p:cNvSpPr txBox="1"/>
          <p:nvPr/>
        </p:nvSpPr>
        <p:spPr>
          <a:xfrm>
            <a:off x="5594848" y="4210698"/>
            <a:ext cx="6595000" cy="646331"/>
          </a:xfrm>
          <a:prstGeom prst="rect">
            <a:avLst/>
          </a:prstGeom>
          <a:noFill/>
        </p:spPr>
        <p:txBody>
          <a:bodyPr wrap="square">
            <a:spAutoFit/>
          </a:bodyPr>
          <a:lstStyle/>
          <a:p>
            <a:r>
              <a:rPr lang="es-419" dirty="0"/>
              <a:t>Argumento de devolución de llamada a la función de middleware, denominado "</a:t>
            </a:r>
            <a:r>
              <a:rPr lang="es-419" dirty="0" err="1"/>
              <a:t>next</a:t>
            </a:r>
            <a:r>
              <a:rPr lang="es-419" dirty="0"/>
              <a:t>" por convención.</a:t>
            </a:r>
          </a:p>
        </p:txBody>
      </p:sp>
      <p:sp>
        <p:nvSpPr>
          <p:cNvPr id="18" name="CuadroTexto 17">
            <a:extLst>
              <a:ext uri="{FF2B5EF4-FFF2-40B4-BE49-F238E27FC236}">
                <a16:creationId xmlns:a16="http://schemas.microsoft.com/office/drawing/2014/main" id="{C221E4A0-749A-2287-FB0C-6563F6D4D681}"/>
              </a:ext>
            </a:extLst>
          </p:cNvPr>
          <p:cNvSpPr txBox="1"/>
          <p:nvPr/>
        </p:nvSpPr>
        <p:spPr>
          <a:xfrm>
            <a:off x="5597000" y="4795857"/>
            <a:ext cx="6349194" cy="646331"/>
          </a:xfrm>
          <a:prstGeom prst="rect">
            <a:avLst/>
          </a:prstGeom>
          <a:noFill/>
        </p:spPr>
        <p:txBody>
          <a:bodyPr wrap="square">
            <a:spAutoFit/>
          </a:bodyPr>
          <a:lstStyle/>
          <a:p>
            <a:r>
              <a:rPr lang="es-419" dirty="0"/>
              <a:t>Argumento de respuesta HTTP a la función de middleware, denominado "res" por convención.</a:t>
            </a:r>
          </a:p>
        </p:txBody>
      </p:sp>
      <p:sp>
        <p:nvSpPr>
          <p:cNvPr id="20" name="CuadroTexto 19">
            <a:extLst>
              <a:ext uri="{FF2B5EF4-FFF2-40B4-BE49-F238E27FC236}">
                <a16:creationId xmlns:a16="http://schemas.microsoft.com/office/drawing/2014/main" id="{F620D0E9-C2F5-A306-D3EB-37A832827D7C}"/>
              </a:ext>
            </a:extLst>
          </p:cNvPr>
          <p:cNvSpPr txBox="1"/>
          <p:nvPr/>
        </p:nvSpPr>
        <p:spPr>
          <a:xfrm>
            <a:off x="5594848" y="5468363"/>
            <a:ext cx="6349194" cy="646331"/>
          </a:xfrm>
          <a:prstGeom prst="rect">
            <a:avLst/>
          </a:prstGeom>
          <a:noFill/>
        </p:spPr>
        <p:txBody>
          <a:bodyPr wrap="square">
            <a:spAutoFit/>
          </a:bodyPr>
          <a:lstStyle/>
          <a:p>
            <a:r>
              <a:rPr lang="es-419" dirty="0"/>
              <a:t>Argumento de solicitud HTTP a la función de middleware, denominado "</a:t>
            </a:r>
            <a:r>
              <a:rPr lang="es-419" dirty="0" err="1"/>
              <a:t>req</a:t>
            </a:r>
            <a:r>
              <a:rPr lang="es-419" dirty="0"/>
              <a:t>" por convención.</a:t>
            </a:r>
          </a:p>
        </p:txBody>
      </p:sp>
      <p:sp>
        <p:nvSpPr>
          <p:cNvPr id="21" name="Elipse 20">
            <a:extLst>
              <a:ext uri="{FF2B5EF4-FFF2-40B4-BE49-F238E27FC236}">
                <a16:creationId xmlns:a16="http://schemas.microsoft.com/office/drawing/2014/main" id="{A2C9E5CD-49AC-5D67-FAB0-6E56B30C121B}"/>
              </a:ext>
            </a:extLst>
          </p:cNvPr>
          <p:cNvSpPr/>
          <p:nvPr/>
        </p:nvSpPr>
        <p:spPr>
          <a:xfrm>
            <a:off x="11187699" y="157398"/>
            <a:ext cx="914400" cy="91440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5751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E3D60-A322-D299-AF16-55CF2C70B556}"/>
              </a:ext>
            </a:extLst>
          </p:cNvPr>
          <p:cNvSpPr>
            <a:spLocks noGrp="1"/>
          </p:cNvSpPr>
          <p:nvPr>
            <p:ph type="title"/>
          </p:nvPr>
        </p:nvSpPr>
        <p:spPr/>
        <p:txBody>
          <a:bodyPr/>
          <a:lstStyle/>
          <a:p>
            <a:r>
              <a:rPr lang="es-419" dirty="0"/>
              <a:t>Creación de un página </a:t>
            </a:r>
            <a:r>
              <a:rPr lang="es-419" dirty="0" err="1"/>
              <a:t>ExpressJS</a:t>
            </a:r>
            <a:r>
              <a:rPr lang="es-419" dirty="0"/>
              <a:t> de ejemplo</a:t>
            </a:r>
          </a:p>
        </p:txBody>
      </p:sp>
      <p:sp>
        <p:nvSpPr>
          <p:cNvPr id="3" name="Marcador de contenido 2">
            <a:extLst>
              <a:ext uri="{FF2B5EF4-FFF2-40B4-BE49-F238E27FC236}">
                <a16:creationId xmlns:a16="http://schemas.microsoft.com/office/drawing/2014/main" id="{3E50372E-9051-DE43-4F86-5E3656CB599F}"/>
              </a:ext>
            </a:extLst>
          </p:cNvPr>
          <p:cNvSpPr>
            <a:spLocks noGrp="1"/>
          </p:cNvSpPr>
          <p:nvPr>
            <p:ph idx="1"/>
          </p:nvPr>
        </p:nvSpPr>
        <p:spPr/>
        <p:txBody>
          <a:bodyPr/>
          <a:lstStyle/>
          <a:p>
            <a:pPr marL="0" indent="0">
              <a:buNone/>
            </a:pPr>
            <a:r>
              <a:rPr lang="es-419" dirty="0">
                <a:solidFill>
                  <a:schemeClr val="accent1"/>
                </a:solidFill>
              </a:rPr>
              <a:t>Directorio institucional</a:t>
            </a:r>
          </a:p>
          <a:p>
            <a:r>
              <a:rPr lang="es-419" dirty="0"/>
              <a:t>Creación de la página de lista</a:t>
            </a:r>
          </a:p>
          <a:p>
            <a:r>
              <a:rPr lang="es-419" dirty="0"/>
              <a:t>Creación de la página de detalles</a:t>
            </a:r>
          </a:p>
          <a:p>
            <a:r>
              <a:rPr lang="es-419" dirty="0"/>
              <a:t>Creación de la página de edición</a:t>
            </a:r>
          </a:p>
          <a:p>
            <a:r>
              <a:rPr lang="es-419" dirty="0"/>
              <a:t>Creación de la página Añadir</a:t>
            </a:r>
          </a:p>
          <a:p>
            <a:r>
              <a:rPr lang="es-419" dirty="0"/>
              <a:t>Borrado de datos</a:t>
            </a:r>
          </a:p>
        </p:txBody>
      </p:sp>
      <p:sp>
        <p:nvSpPr>
          <p:cNvPr id="5" name="CuadroTexto 4">
            <a:extLst>
              <a:ext uri="{FF2B5EF4-FFF2-40B4-BE49-F238E27FC236}">
                <a16:creationId xmlns:a16="http://schemas.microsoft.com/office/drawing/2014/main" id="{1DEE79DD-E40C-299C-1A2B-571A9B976D62}"/>
              </a:ext>
            </a:extLst>
          </p:cNvPr>
          <p:cNvSpPr txBox="1"/>
          <p:nvPr/>
        </p:nvSpPr>
        <p:spPr>
          <a:xfrm>
            <a:off x="8096250" y="615882"/>
            <a:ext cx="335189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r"/>
            <a:r>
              <a:rPr lang="es-419" dirty="0">
                <a:solidFill>
                  <a:schemeClr val="bg1"/>
                </a:solidFill>
              </a:rPr>
              <a:t>Creación de la página de edición</a:t>
            </a:r>
          </a:p>
        </p:txBody>
      </p:sp>
    </p:spTree>
    <p:extLst>
      <p:ext uri="{BB962C8B-B14F-4D97-AF65-F5344CB8AC3E}">
        <p14:creationId xmlns:p14="http://schemas.microsoft.com/office/powerpoint/2010/main" val="1514796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1. Creación de la carpeta de trabajo</a:t>
            </a:r>
            <a:endParaRPr lang="es-419" dirty="0"/>
          </a:p>
        </p:txBody>
      </p:sp>
      <p:sp>
        <p:nvSpPr>
          <p:cNvPr id="6" name="CuadroTexto 5">
            <a:extLst>
              <a:ext uri="{FF2B5EF4-FFF2-40B4-BE49-F238E27FC236}">
                <a16:creationId xmlns:a16="http://schemas.microsoft.com/office/drawing/2014/main" id="{0A34FCE2-646A-15AE-B317-1822538F574A}"/>
              </a:ext>
            </a:extLst>
          </p:cNvPr>
          <p:cNvSpPr txBox="1"/>
          <p:nvPr/>
        </p:nvSpPr>
        <p:spPr>
          <a:xfrm>
            <a:off x="827997" y="1057752"/>
            <a:ext cx="10848746" cy="369332"/>
          </a:xfrm>
          <a:prstGeom prst="rect">
            <a:avLst/>
          </a:prstGeom>
          <a:noFill/>
        </p:spPr>
        <p:txBody>
          <a:bodyPr wrap="square">
            <a:spAutoFit/>
          </a:bodyPr>
          <a:lstStyle/>
          <a:p>
            <a:pPr algn="just"/>
            <a:r>
              <a:rPr lang="es-419" dirty="0">
                <a:solidFill>
                  <a:srgbClr val="002060"/>
                </a:solidFill>
              </a:rPr>
              <a:t>Desde el explorador de archivos de Windows crear la carpeta “</a:t>
            </a:r>
            <a:r>
              <a:rPr lang="en-US" dirty="0">
                <a:solidFill>
                  <a:srgbClr val="002060"/>
                </a:solidFill>
              </a:rPr>
              <a:t>C:\MEAN\SC\mvc.express.directorio</a:t>
            </a:r>
            <a:r>
              <a:rPr lang="es-419" dirty="0">
                <a:solidFill>
                  <a:srgbClr val="002060"/>
                </a:solidFill>
              </a:rPr>
              <a:t>”</a:t>
            </a:r>
          </a:p>
        </p:txBody>
      </p:sp>
      <p:sp>
        <p:nvSpPr>
          <p:cNvPr id="2" name="Título 7">
            <a:extLst>
              <a:ext uri="{FF2B5EF4-FFF2-40B4-BE49-F238E27FC236}">
                <a16:creationId xmlns:a16="http://schemas.microsoft.com/office/drawing/2014/main" id="{735EFEF0-0AE4-08CA-FCD3-B51DF395623F}"/>
              </a:ext>
            </a:extLst>
          </p:cNvPr>
          <p:cNvSpPr txBox="1">
            <a:spLocks/>
          </p:cNvSpPr>
          <p:nvPr/>
        </p:nvSpPr>
        <p:spPr>
          <a:xfrm>
            <a:off x="827997" y="1432313"/>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2. Instalar </a:t>
            </a:r>
            <a:r>
              <a:rPr lang="es-419" dirty="0" err="1"/>
              <a:t>express</a:t>
            </a:r>
            <a:endParaRPr lang="es-419" dirty="0"/>
          </a:p>
        </p:txBody>
      </p:sp>
      <p:sp>
        <p:nvSpPr>
          <p:cNvPr id="3" name="CuadroTexto 2">
            <a:extLst>
              <a:ext uri="{FF2B5EF4-FFF2-40B4-BE49-F238E27FC236}">
                <a16:creationId xmlns:a16="http://schemas.microsoft.com/office/drawing/2014/main" id="{03DF0D27-78FF-03CD-B020-03CE8FB78572}"/>
              </a:ext>
            </a:extLst>
          </p:cNvPr>
          <p:cNvSpPr txBox="1"/>
          <p:nvPr/>
        </p:nvSpPr>
        <p:spPr>
          <a:xfrm>
            <a:off x="827997" y="1806679"/>
            <a:ext cx="9181414" cy="369332"/>
          </a:xfrm>
          <a:prstGeom prst="rect">
            <a:avLst/>
          </a:prstGeom>
          <a:noFill/>
        </p:spPr>
        <p:txBody>
          <a:bodyPr wrap="square">
            <a:spAutoFit/>
          </a:bodyPr>
          <a:lstStyle/>
          <a:p>
            <a:pPr algn="just"/>
            <a:r>
              <a:rPr lang="es-419" dirty="0">
                <a:solidFill>
                  <a:srgbClr val="002060"/>
                </a:solidFill>
              </a:rPr>
              <a:t>instalar Express en el directorio del proyecto</a:t>
            </a:r>
          </a:p>
        </p:txBody>
      </p:sp>
      <p:sp>
        <p:nvSpPr>
          <p:cNvPr id="5" name="CuadroTexto 4">
            <a:extLst>
              <a:ext uri="{FF2B5EF4-FFF2-40B4-BE49-F238E27FC236}">
                <a16:creationId xmlns:a16="http://schemas.microsoft.com/office/drawing/2014/main" id="{ED5F031B-6A93-DF09-B9B8-714F0709DF59}"/>
              </a:ext>
            </a:extLst>
          </p:cNvPr>
          <p:cNvSpPr txBox="1"/>
          <p:nvPr/>
        </p:nvSpPr>
        <p:spPr>
          <a:xfrm>
            <a:off x="657185" y="2122200"/>
            <a:ext cx="10706816" cy="923330"/>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init</a:t>
            </a:r>
            <a:r>
              <a:rPr lang="en-US" sz="1800" dirty="0">
                <a:latin typeface="Courier New" panose="02070309020205020404" pitchFamily="49" charset="0"/>
                <a:cs typeface="Courier New" panose="02070309020205020404" pitchFamily="49" charset="0"/>
              </a:rPr>
              <a:t> </a:t>
            </a:r>
            <a:r>
              <a:rPr lang="en-US" sz="1800" i="1" dirty="0" err="1">
                <a:latin typeface="Courier New" panose="02070309020205020404" pitchFamily="49" charset="0"/>
                <a:cs typeface="Courier New" panose="02070309020205020404" pitchFamily="49" charset="0"/>
              </a:rPr>
              <a:t>dejar</a:t>
            </a:r>
            <a:r>
              <a:rPr lang="en-US" sz="1800" i="1" dirty="0">
                <a:latin typeface="Courier New" panose="02070309020205020404" pitchFamily="49" charset="0"/>
                <a:cs typeface="Courier New" panose="02070309020205020404" pitchFamily="49" charset="0"/>
              </a:rPr>
              <a:t> </a:t>
            </a:r>
            <a:r>
              <a:rPr lang="en-US" sz="1800" i="1" dirty="0" err="1">
                <a:latin typeface="Courier New" panose="02070309020205020404" pitchFamily="49" charset="0"/>
                <a:cs typeface="Courier New" panose="02070309020205020404" pitchFamily="49" charset="0"/>
              </a:rPr>
              <a:t>valores</a:t>
            </a:r>
            <a:r>
              <a:rPr lang="en-US" sz="1800" i="1" dirty="0">
                <a:latin typeface="Courier New" panose="02070309020205020404" pitchFamily="49" charset="0"/>
                <a:cs typeface="Courier New" panose="02070309020205020404" pitchFamily="49" charset="0"/>
              </a:rPr>
              <a:t> </a:t>
            </a:r>
            <a:r>
              <a:rPr lang="en-US" sz="1800" i="1" dirty="0" err="1">
                <a:latin typeface="Courier New" panose="02070309020205020404" pitchFamily="49" charset="0"/>
                <a:cs typeface="Courier New" panose="02070309020205020404" pitchFamily="49" charset="0"/>
              </a:rPr>
              <a:t>por</a:t>
            </a:r>
            <a:r>
              <a:rPr lang="en-US" sz="1800" i="1" dirty="0">
                <a:latin typeface="Courier New" panose="02070309020205020404" pitchFamily="49" charset="0"/>
                <a:cs typeface="Courier New" panose="02070309020205020404" pitchFamily="49" charset="0"/>
              </a:rPr>
              <a:t> default</a:t>
            </a: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dirty="0" err="1">
                <a:solidFill>
                  <a:schemeClr val="accent6"/>
                </a:solidFill>
                <a:latin typeface="Courier New" panose="02070309020205020404" pitchFamily="49" charset="0"/>
                <a:cs typeface="Courier New" panose="02070309020205020404" pitchFamily="49" charset="0"/>
              </a:rPr>
              <a:t>npm</a:t>
            </a:r>
            <a:r>
              <a:rPr lang="en-US" dirty="0">
                <a:solidFill>
                  <a:schemeClr val="accent6"/>
                </a:solidFill>
                <a:latin typeface="Courier New" panose="02070309020205020404" pitchFamily="49" charset="0"/>
                <a:cs typeface="Courier New" panose="02070309020205020404" pitchFamily="49" charset="0"/>
              </a:rPr>
              <a:t> install express</a:t>
            </a: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dirty="0" err="1">
                <a:solidFill>
                  <a:schemeClr val="accent6"/>
                </a:solidFill>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dirty="0">
                <a:solidFill>
                  <a:schemeClr val="accent6"/>
                </a:solidFill>
                <a:latin typeface="Courier New" panose="02070309020205020404" pitchFamily="49" charset="0"/>
                <a:cs typeface="Courier New" panose="02070309020205020404" pitchFamily="49" charset="0"/>
              </a:rPr>
              <a:t>install </a:t>
            </a:r>
            <a:r>
              <a:rPr lang="en-US" sz="1800" dirty="0">
                <a:solidFill>
                  <a:schemeClr val="accent6"/>
                </a:solidFill>
                <a:latin typeface="Courier New" panose="02070309020205020404" pitchFamily="49" charset="0"/>
                <a:cs typeface="Courier New" panose="02070309020205020404" pitchFamily="49" charset="0"/>
              </a:rPr>
              <a:t>express-generator</a:t>
            </a:r>
            <a:endParaRPr lang="es-419" dirty="0">
              <a:solidFill>
                <a:schemeClr val="accent6"/>
              </a:solidFill>
              <a:latin typeface="Courier New" panose="02070309020205020404" pitchFamily="49" charset="0"/>
              <a:cs typeface="Courier New" panose="02070309020205020404" pitchFamily="49" charset="0"/>
            </a:endParaRPr>
          </a:p>
        </p:txBody>
      </p:sp>
      <p:sp>
        <p:nvSpPr>
          <p:cNvPr id="8" name="Título 7">
            <a:extLst>
              <a:ext uri="{FF2B5EF4-FFF2-40B4-BE49-F238E27FC236}">
                <a16:creationId xmlns:a16="http://schemas.microsoft.com/office/drawing/2014/main" id="{52811923-BB65-4522-6FE9-7D9D09680A3B}"/>
              </a:ext>
            </a:extLst>
          </p:cNvPr>
          <p:cNvSpPr txBox="1">
            <a:spLocks/>
          </p:cNvSpPr>
          <p:nvPr/>
        </p:nvSpPr>
        <p:spPr>
          <a:xfrm>
            <a:off x="827997" y="2991996"/>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3. Generar el proyecto</a:t>
            </a:r>
          </a:p>
        </p:txBody>
      </p:sp>
      <p:sp>
        <p:nvSpPr>
          <p:cNvPr id="15" name="CuadroTexto 14">
            <a:extLst>
              <a:ext uri="{FF2B5EF4-FFF2-40B4-BE49-F238E27FC236}">
                <a16:creationId xmlns:a16="http://schemas.microsoft.com/office/drawing/2014/main" id="{866B377C-15FC-3D52-6AAA-078D17763F0D}"/>
              </a:ext>
            </a:extLst>
          </p:cNvPr>
          <p:cNvSpPr txBox="1"/>
          <p:nvPr/>
        </p:nvSpPr>
        <p:spPr>
          <a:xfrm>
            <a:off x="657186" y="3879981"/>
            <a:ext cx="11259043"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 &gt; </a:t>
            </a:r>
            <a:r>
              <a:rPr lang="en-US" sz="1800" dirty="0" err="1">
                <a:solidFill>
                  <a:srgbClr val="00B0F0"/>
                </a:solidFill>
                <a:latin typeface="Courier New" panose="02070309020205020404" pitchFamily="49" charset="0"/>
                <a:cs typeface="Courier New" panose="02070309020205020404" pitchFamily="49" charset="0"/>
              </a:rPr>
              <a:t>npx</a:t>
            </a:r>
            <a:r>
              <a:rPr lang="en-US" sz="1800" dirty="0">
                <a:latin typeface="Courier New" panose="02070309020205020404" pitchFamily="49" charset="0"/>
                <a:cs typeface="Courier New" panose="02070309020205020404" pitchFamily="49" charset="0"/>
              </a:rPr>
              <a:t> express-generator </a:t>
            </a:r>
            <a:r>
              <a:rPr lang="en-US" sz="1800" dirty="0">
                <a:solidFill>
                  <a:schemeClr val="accent6"/>
                </a:solidFill>
                <a:latin typeface="Courier New" panose="02070309020205020404" pitchFamily="49" charset="0"/>
                <a:cs typeface="Courier New" panose="02070309020205020404" pitchFamily="49" charset="0"/>
              </a:rPr>
              <a:t>--view=</a:t>
            </a:r>
            <a:r>
              <a:rPr lang="en-US" sz="1800" dirty="0" err="1">
                <a:solidFill>
                  <a:schemeClr val="accent6"/>
                </a:solidFill>
                <a:latin typeface="Courier New" panose="02070309020205020404" pitchFamily="49" charset="0"/>
                <a:cs typeface="Courier New" panose="02070309020205020404" pitchFamily="49" charset="0"/>
              </a:rPr>
              <a:t>hbs</a:t>
            </a:r>
            <a:endParaRPr lang="en-US" sz="1800" dirty="0">
              <a:solidFill>
                <a:schemeClr val="accent6"/>
              </a:solidFill>
              <a:latin typeface="Courier New" panose="02070309020205020404" pitchFamily="49" charset="0"/>
              <a:cs typeface="Courier New" panose="02070309020205020404" pitchFamily="49" charset="0"/>
            </a:endParaRPr>
          </a:p>
        </p:txBody>
      </p:sp>
      <p:sp>
        <p:nvSpPr>
          <p:cNvPr id="16" name="Título 7">
            <a:extLst>
              <a:ext uri="{FF2B5EF4-FFF2-40B4-BE49-F238E27FC236}">
                <a16:creationId xmlns:a16="http://schemas.microsoft.com/office/drawing/2014/main" id="{ADF588D8-62F3-BB08-6B08-4ACFAAD88470}"/>
              </a:ext>
            </a:extLst>
          </p:cNvPr>
          <p:cNvSpPr txBox="1">
            <a:spLocks/>
          </p:cNvSpPr>
          <p:nvPr/>
        </p:nvSpPr>
        <p:spPr>
          <a:xfrm>
            <a:off x="827997" y="4310714"/>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4. Instalar dependencias</a:t>
            </a:r>
          </a:p>
        </p:txBody>
      </p:sp>
      <p:sp>
        <p:nvSpPr>
          <p:cNvPr id="17" name="CuadroTexto 16">
            <a:extLst>
              <a:ext uri="{FF2B5EF4-FFF2-40B4-BE49-F238E27FC236}">
                <a16:creationId xmlns:a16="http://schemas.microsoft.com/office/drawing/2014/main" id="{53518683-A15E-5E97-EE95-EE89E28CF22E}"/>
              </a:ext>
            </a:extLst>
          </p:cNvPr>
          <p:cNvSpPr txBox="1"/>
          <p:nvPr/>
        </p:nvSpPr>
        <p:spPr>
          <a:xfrm>
            <a:off x="657185" y="4695966"/>
            <a:ext cx="8428427"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 &gt; </a:t>
            </a:r>
            <a:r>
              <a:rPr lang="en-US" sz="1800" dirty="0" err="1">
                <a:solidFill>
                  <a:srgbClr val="C00000"/>
                </a:solidFill>
                <a:latin typeface="Courier New" panose="02070309020205020404" pitchFamily="49" charset="0"/>
                <a:cs typeface="Courier New" panose="02070309020205020404" pitchFamily="49" charset="0"/>
              </a:rPr>
              <a:t>npm</a:t>
            </a:r>
            <a:r>
              <a:rPr lang="en-US" sz="1800" dirty="0">
                <a:solidFill>
                  <a:srgbClr val="C00000"/>
                </a:solidFill>
                <a:latin typeface="Courier New" panose="02070309020205020404" pitchFamily="49" charset="0"/>
                <a:cs typeface="Courier New" panose="02070309020205020404" pitchFamily="49" charset="0"/>
              </a:rPr>
              <a:t> install</a:t>
            </a:r>
          </a:p>
        </p:txBody>
      </p:sp>
      <p:sp>
        <p:nvSpPr>
          <p:cNvPr id="18" name="Título 7">
            <a:extLst>
              <a:ext uri="{FF2B5EF4-FFF2-40B4-BE49-F238E27FC236}">
                <a16:creationId xmlns:a16="http://schemas.microsoft.com/office/drawing/2014/main" id="{75775C8E-1046-A057-2020-944FF188398F}"/>
              </a:ext>
            </a:extLst>
          </p:cNvPr>
          <p:cNvSpPr txBox="1">
            <a:spLocks/>
          </p:cNvSpPr>
          <p:nvPr/>
        </p:nvSpPr>
        <p:spPr>
          <a:xfrm>
            <a:off x="827997" y="4986334"/>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5. Iniciar/levantar el servidor de desarrollo:</a:t>
            </a:r>
          </a:p>
        </p:txBody>
      </p:sp>
      <p:sp>
        <p:nvSpPr>
          <p:cNvPr id="19" name="CuadroTexto 18">
            <a:extLst>
              <a:ext uri="{FF2B5EF4-FFF2-40B4-BE49-F238E27FC236}">
                <a16:creationId xmlns:a16="http://schemas.microsoft.com/office/drawing/2014/main" id="{41DE575C-B650-6DAB-2B3E-A10D40FC4908}"/>
              </a:ext>
            </a:extLst>
          </p:cNvPr>
          <p:cNvSpPr txBox="1"/>
          <p:nvPr/>
        </p:nvSpPr>
        <p:spPr>
          <a:xfrm>
            <a:off x="657186" y="5420632"/>
            <a:ext cx="7369516" cy="369332"/>
          </a:xfrm>
          <a:prstGeom prst="rect">
            <a:avLst/>
          </a:prstGeom>
          <a:no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 &gt; </a:t>
            </a:r>
            <a:r>
              <a:rPr lang="en-US" sz="1800" dirty="0" err="1">
                <a:solidFill>
                  <a:srgbClr val="C00000"/>
                </a:solidFill>
                <a:latin typeface="Courier New" panose="02070309020205020404" pitchFamily="49" charset="0"/>
                <a:cs typeface="Courier New" panose="02070309020205020404" pitchFamily="49" charset="0"/>
              </a:rPr>
              <a:t>npm</a:t>
            </a:r>
            <a:r>
              <a:rPr lang="en-US" sz="1800" dirty="0">
                <a:solidFill>
                  <a:srgbClr val="C00000"/>
                </a:solidFill>
                <a:latin typeface="Courier New" panose="02070309020205020404" pitchFamily="49" charset="0"/>
                <a:cs typeface="Courier New" panose="02070309020205020404" pitchFamily="49" charset="0"/>
              </a:rPr>
              <a:t> start</a:t>
            </a:r>
          </a:p>
        </p:txBody>
      </p:sp>
      <p:sp>
        <p:nvSpPr>
          <p:cNvPr id="20" name="CuadroTexto 19">
            <a:extLst>
              <a:ext uri="{FF2B5EF4-FFF2-40B4-BE49-F238E27FC236}">
                <a16:creationId xmlns:a16="http://schemas.microsoft.com/office/drawing/2014/main" id="{B68D2BCC-A292-0DEA-DACD-E194996734B9}"/>
              </a:ext>
            </a:extLst>
          </p:cNvPr>
          <p:cNvSpPr txBox="1"/>
          <p:nvPr/>
        </p:nvSpPr>
        <p:spPr>
          <a:xfrm>
            <a:off x="827997" y="3297597"/>
            <a:ext cx="9181414" cy="646331"/>
          </a:xfrm>
          <a:prstGeom prst="rect">
            <a:avLst/>
          </a:prstGeom>
          <a:noFill/>
        </p:spPr>
        <p:txBody>
          <a:bodyPr wrap="square">
            <a:spAutoFit/>
          </a:bodyPr>
          <a:lstStyle/>
          <a:p>
            <a:pPr algn="just"/>
            <a:r>
              <a:rPr lang="es-419" dirty="0">
                <a:solidFill>
                  <a:srgbClr val="002060"/>
                </a:solidFill>
              </a:rPr>
              <a:t>Crear una nueva aplicación Express utilizando </a:t>
            </a:r>
            <a:r>
              <a:rPr lang="es-419" dirty="0" err="1">
                <a:solidFill>
                  <a:srgbClr val="002060"/>
                </a:solidFill>
              </a:rPr>
              <a:t>express-generator</a:t>
            </a:r>
            <a:r>
              <a:rPr lang="es-419" dirty="0">
                <a:solidFill>
                  <a:srgbClr val="002060"/>
                </a:solidFill>
              </a:rPr>
              <a:t>. Se puede indicar el nombre del proyecto para crearlo dentro de un directorio-</a:t>
            </a:r>
          </a:p>
        </p:txBody>
      </p:sp>
      <p:sp>
        <p:nvSpPr>
          <p:cNvPr id="21" name="CuadroTexto 20">
            <a:extLst>
              <a:ext uri="{FF2B5EF4-FFF2-40B4-BE49-F238E27FC236}">
                <a16:creationId xmlns:a16="http://schemas.microsoft.com/office/drawing/2014/main" id="{24A431FB-DD97-396F-9459-1853AD84A377}"/>
              </a:ext>
            </a:extLst>
          </p:cNvPr>
          <p:cNvSpPr txBox="1"/>
          <p:nvPr/>
        </p:nvSpPr>
        <p:spPr>
          <a:xfrm>
            <a:off x="1106273" y="5775966"/>
            <a:ext cx="9181414" cy="369332"/>
          </a:xfrm>
          <a:prstGeom prst="rect">
            <a:avLst/>
          </a:prstGeom>
          <a:noFill/>
        </p:spPr>
        <p:txBody>
          <a:bodyPr wrap="square">
            <a:spAutoFit/>
          </a:bodyPr>
          <a:lstStyle/>
          <a:p>
            <a:pPr algn="just"/>
            <a:r>
              <a:rPr lang="es-ES" dirty="0">
                <a:solidFill>
                  <a:srgbClr val="002060"/>
                </a:solidFill>
              </a:rPr>
              <a:t>Abrir un navegador e ingresar a la dirección </a:t>
            </a:r>
            <a:r>
              <a:rPr lang="es-419" dirty="0">
                <a:solidFill>
                  <a:schemeClr val="accent3"/>
                </a:solidFill>
              </a:rPr>
              <a:t>http://localhost:3000/</a:t>
            </a:r>
          </a:p>
        </p:txBody>
      </p:sp>
      <p:pic>
        <p:nvPicPr>
          <p:cNvPr id="10" name="Imagen 9">
            <a:extLst>
              <a:ext uri="{FF2B5EF4-FFF2-40B4-BE49-F238E27FC236}">
                <a16:creationId xmlns:a16="http://schemas.microsoft.com/office/drawing/2014/main" id="{96674DDD-F6C8-08C7-EFFE-BC1277133361}"/>
              </a:ext>
            </a:extLst>
          </p:cNvPr>
          <p:cNvPicPr>
            <a:picLocks noChangeAspect="1"/>
          </p:cNvPicPr>
          <p:nvPr/>
        </p:nvPicPr>
        <p:blipFill>
          <a:blip r:embed="rId3"/>
          <a:stretch>
            <a:fillRect/>
          </a:stretch>
        </p:blipFill>
        <p:spPr>
          <a:xfrm>
            <a:off x="9085613" y="4504613"/>
            <a:ext cx="2362530" cy="17337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60498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6. </a:t>
            </a:r>
            <a:r>
              <a:rPr lang="es-419" dirty="0"/>
              <a:t>Preparación de carpetas y archivos</a:t>
            </a:r>
          </a:p>
        </p:txBody>
      </p:sp>
      <p:sp>
        <p:nvSpPr>
          <p:cNvPr id="7" name="CuadroTexto 6">
            <a:extLst>
              <a:ext uri="{FF2B5EF4-FFF2-40B4-BE49-F238E27FC236}">
                <a16:creationId xmlns:a16="http://schemas.microsoft.com/office/drawing/2014/main" id="{AC895FFE-786D-5111-4156-4697A600871E}"/>
              </a:ext>
            </a:extLst>
          </p:cNvPr>
          <p:cNvSpPr txBox="1"/>
          <p:nvPr/>
        </p:nvSpPr>
        <p:spPr>
          <a:xfrm>
            <a:off x="827997" y="1057752"/>
            <a:ext cx="10848746" cy="1754326"/>
          </a:xfrm>
          <a:prstGeom prst="rect">
            <a:avLst/>
          </a:prstGeom>
          <a:noFill/>
        </p:spPr>
        <p:txBody>
          <a:bodyPr wrap="square">
            <a:spAutoFit/>
          </a:bodyPr>
          <a:lstStyle/>
          <a:p>
            <a:pPr algn="just"/>
            <a:r>
              <a:rPr lang="es-419" dirty="0">
                <a:solidFill>
                  <a:srgbClr val="002060"/>
                </a:solidFill>
              </a:rPr>
              <a:t>Desde el explorador de archivos de Windows crear las carpetas</a:t>
            </a:r>
          </a:p>
          <a:p>
            <a:pPr algn="just"/>
            <a:r>
              <a:rPr lang="es-419" dirty="0">
                <a:solidFill>
                  <a:srgbClr val="002060"/>
                </a:solidFill>
              </a:rPr>
              <a:t>“</a:t>
            </a:r>
            <a:r>
              <a:rPr lang="en-US" dirty="0">
                <a:solidFill>
                  <a:srgbClr val="002060"/>
                </a:solidFill>
              </a:rPr>
              <a:t>C:\MEAN\SC\mvc.express.directorio</a:t>
            </a:r>
            <a:r>
              <a:rPr lang="es-419" dirty="0">
                <a:solidFill>
                  <a:srgbClr val="002060"/>
                </a:solidFill>
              </a:rPr>
              <a:t>”</a:t>
            </a:r>
          </a:p>
          <a:p>
            <a:pPr algn="just"/>
            <a:r>
              <a:rPr lang="es-419" dirty="0">
                <a:solidFill>
                  <a:srgbClr val="002060"/>
                </a:solidFill>
              </a:rPr>
              <a:t>“C:\MEAN\SC\</a:t>
            </a:r>
            <a:r>
              <a:rPr lang="es-419" dirty="0" err="1">
                <a:solidFill>
                  <a:srgbClr val="002060"/>
                </a:solidFill>
              </a:rPr>
              <a:t>mvc.express.directorio</a:t>
            </a:r>
            <a:r>
              <a:rPr lang="es-419" dirty="0">
                <a:solidFill>
                  <a:srgbClr val="002060"/>
                </a:solidFill>
              </a:rPr>
              <a:t>\</a:t>
            </a:r>
            <a:r>
              <a:rPr lang="es-419" dirty="0" err="1">
                <a:solidFill>
                  <a:srgbClr val="002060"/>
                </a:solidFill>
              </a:rPr>
              <a:t>models</a:t>
            </a:r>
            <a:r>
              <a:rPr lang="es-419" dirty="0">
                <a:solidFill>
                  <a:srgbClr val="002060"/>
                </a:solidFill>
              </a:rPr>
              <a:t>”</a:t>
            </a:r>
          </a:p>
          <a:p>
            <a:pPr algn="just"/>
            <a:r>
              <a:rPr lang="es-419" dirty="0">
                <a:solidFill>
                  <a:srgbClr val="002060"/>
                </a:solidFill>
              </a:rPr>
              <a:t>“C:\MEAN\SC\</a:t>
            </a:r>
            <a:r>
              <a:rPr lang="es-419" dirty="0" err="1">
                <a:solidFill>
                  <a:srgbClr val="002060"/>
                </a:solidFill>
              </a:rPr>
              <a:t>mvc.express.directorio</a:t>
            </a:r>
            <a:r>
              <a:rPr lang="es-419" dirty="0">
                <a:solidFill>
                  <a:srgbClr val="002060"/>
                </a:solidFill>
              </a:rPr>
              <a:t>\</a:t>
            </a:r>
            <a:r>
              <a:rPr lang="es-419" dirty="0" err="1">
                <a:solidFill>
                  <a:srgbClr val="002060"/>
                </a:solidFill>
              </a:rPr>
              <a:t>controllers</a:t>
            </a:r>
            <a:r>
              <a:rPr lang="es-419" dirty="0">
                <a:solidFill>
                  <a:srgbClr val="002060"/>
                </a:solidFill>
              </a:rPr>
              <a:t>”</a:t>
            </a:r>
          </a:p>
          <a:p>
            <a:pPr algn="just"/>
            <a:r>
              <a:rPr lang="es-419" dirty="0">
                <a:solidFill>
                  <a:srgbClr val="002060"/>
                </a:solidFill>
              </a:rPr>
              <a:t>“</a:t>
            </a:r>
            <a:r>
              <a:rPr lang="en-US" dirty="0">
                <a:solidFill>
                  <a:srgbClr val="002060"/>
                </a:solidFill>
              </a:rPr>
              <a:t>C:\MEAN\SC\mvc.express.directorio\views\directorio</a:t>
            </a:r>
            <a:r>
              <a:rPr lang="es-419" dirty="0">
                <a:solidFill>
                  <a:srgbClr val="002060"/>
                </a:solidFill>
              </a:rPr>
              <a:t>”</a:t>
            </a:r>
          </a:p>
          <a:p>
            <a:pPr algn="just"/>
            <a:r>
              <a:rPr lang="es-419" dirty="0">
                <a:solidFill>
                  <a:srgbClr val="002060"/>
                </a:solidFill>
              </a:rPr>
              <a:t>“</a:t>
            </a:r>
            <a:r>
              <a:rPr lang="en-US" dirty="0">
                <a:solidFill>
                  <a:srgbClr val="002060"/>
                </a:solidFill>
              </a:rPr>
              <a:t>C:\MEAN\SC\mvc.express.directorio\views\auth</a:t>
            </a:r>
            <a:r>
              <a:rPr lang="es-419" dirty="0">
                <a:solidFill>
                  <a:srgbClr val="002060"/>
                </a:solidFill>
              </a:rPr>
              <a:t>”</a:t>
            </a:r>
          </a:p>
        </p:txBody>
      </p:sp>
      <p:sp>
        <p:nvSpPr>
          <p:cNvPr id="8" name="Título 1">
            <a:extLst>
              <a:ext uri="{FF2B5EF4-FFF2-40B4-BE49-F238E27FC236}">
                <a16:creationId xmlns:a16="http://schemas.microsoft.com/office/drawing/2014/main" id="{7C213988-95F5-A594-AC26-D5FA9A854F52}"/>
              </a:ext>
            </a:extLst>
          </p:cNvPr>
          <p:cNvSpPr txBox="1">
            <a:spLocks/>
          </p:cNvSpPr>
          <p:nvPr/>
        </p:nvSpPr>
        <p:spPr>
          <a:xfrm>
            <a:off x="828000" y="2860146"/>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7. </a:t>
            </a:r>
            <a:r>
              <a:rPr lang="es-419" dirty="0"/>
              <a:t>Desde visual </a:t>
            </a:r>
            <a:r>
              <a:rPr lang="es-419" dirty="0" err="1"/>
              <a:t>studio</a:t>
            </a:r>
            <a:r>
              <a:rPr lang="es-419" dirty="0"/>
              <a:t>, crear los siguientes archivos en blanco</a:t>
            </a:r>
          </a:p>
        </p:txBody>
      </p:sp>
      <p:sp>
        <p:nvSpPr>
          <p:cNvPr id="9" name="CuadroTexto 8">
            <a:extLst>
              <a:ext uri="{FF2B5EF4-FFF2-40B4-BE49-F238E27FC236}">
                <a16:creationId xmlns:a16="http://schemas.microsoft.com/office/drawing/2014/main" id="{ABEEE557-1784-B979-0E8F-26F30A5469C1}"/>
              </a:ext>
            </a:extLst>
          </p:cNvPr>
          <p:cNvSpPr txBox="1"/>
          <p:nvPr/>
        </p:nvSpPr>
        <p:spPr>
          <a:xfrm>
            <a:off x="827997" y="3646823"/>
            <a:ext cx="10848746" cy="1200329"/>
          </a:xfrm>
          <a:prstGeom prst="rect">
            <a:avLst/>
          </a:prstGeom>
          <a:noFill/>
        </p:spPr>
        <p:txBody>
          <a:bodyPr wrap="square">
            <a:spAutoFit/>
          </a:bodyPr>
          <a:lstStyle/>
          <a:p>
            <a:pPr algn="just"/>
            <a:r>
              <a:rPr lang="es-419" u="sng" dirty="0">
                <a:solidFill>
                  <a:srgbClr val="002060"/>
                </a:solidFill>
              </a:rPr>
              <a:t>Crear los archivos</a:t>
            </a:r>
          </a:p>
          <a:p>
            <a:pPr algn="just"/>
            <a:r>
              <a:rPr lang="es-419" u="sng" dirty="0">
                <a:solidFill>
                  <a:srgbClr val="002060"/>
                </a:solidFill>
              </a:rPr>
              <a:t>“</a:t>
            </a:r>
            <a:r>
              <a:rPr lang="en-US" u="sng" dirty="0">
                <a:solidFill>
                  <a:srgbClr val="002060"/>
                </a:solidFill>
              </a:rPr>
              <a:t>C:\MEAN\SC\mvc.express.directorio\routes\directorio.js</a:t>
            </a:r>
            <a:r>
              <a:rPr lang="es-419" u="sng" dirty="0">
                <a:solidFill>
                  <a:srgbClr val="002060"/>
                </a:solidFill>
              </a:rPr>
              <a:t>”</a:t>
            </a:r>
          </a:p>
          <a:p>
            <a:pPr algn="just"/>
            <a:r>
              <a:rPr lang="es-419" u="sng" dirty="0">
                <a:solidFill>
                  <a:srgbClr val="002060"/>
                </a:solidFill>
              </a:rPr>
              <a:t>“</a:t>
            </a:r>
            <a:r>
              <a:rPr lang="en-US" u="sng" dirty="0">
                <a:solidFill>
                  <a:srgbClr val="002060"/>
                </a:solidFill>
              </a:rPr>
              <a:t>C:\MEAN\SC\mvc.express.directorio\routes\auth.js</a:t>
            </a:r>
            <a:r>
              <a:rPr lang="es-419" u="sng" dirty="0">
                <a:solidFill>
                  <a:srgbClr val="002060"/>
                </a:solidFill>
              </a:rPr>
              <a:t>”</a:t>
            </a:r>
          </a:p>
          <a:p>
            <a:pPr algn="just"/>
            <a:r>
              <a:rPr lang="es-419" u="sng" dirty="0">
                <a:solidFill>
                  <a:srgbClr val="002060"/>
                </a:solidFill>
              </a:rPr>
              <a:t>“</a:t>
            </a:r>
            <a:r>
              <a:rPr lang="en-US" u="sng" dirty="0">
                <a:solidFill>
                  <a:srgbClr val="002060"/>
                </a:solidFill>
              </a:rPr>
              <a:t>C:\MEAN\SC\mvc.express.directorio\models\personal.js</a:t>
            </a:r>
            <a:r>
              <a:rPr lang="es-419" u="sng" dirty="0">
                <a:solidFill>
                  <a:srgbClr val="002060"/>
                </a:solidFill>
              </a:rPr>
              <a:t>”</a:t>
            </a:r>
          </a:p>
        </p:txBody>
      </p:sp>
      <p:sp>
        <p:nvSpPr>
          <p:cNvPr id="13" name="CuadroTexto 12">
            <a:extLst>
              <a:ext uri="{FF2B5EF4-FFF2-40B4-BE49-F238E27FC236}">
                <a16:creationId xmlns:a16="http://schemas.microsoft.com/office/drawing/2014/main" id="{93BABD7F-4EE7-5171-5CCE-76AE813D56FC}"/>
              </a:ext>
            </a:extLst>
          </p:cNvPr>
          <p:cNvSpPr txBox="1"/>
          <p:nvPr/>
        </p:nvSpPr>
        <p:spPr>
          <a:xfrm>
            <a:off x="8342086" y="615882"/>
            <a:ext cx="3106057"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la página de lista</a:t>
            </a:r>
          </a:p>
        </p:txBody>
      </p:sp>
    </p:spTree>
    <p:extLst>
      <p:ext uri="{BB962C8B-B14F-4D97-AF65-F5344CB8AC3E}">
        <p14:creationId xmlns:p14="http://schemas.microsoft.com/office/powerpoint/2010/main" val="2247740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8. </a:t>
            </a:r>
            <a:r>
              <a:rPr lang="es-419" dirty="0"/>
              <a:t>Editar app.js</a:t>
            </a:r>
          </a:p>
        </p:txBody>
      </p:sp>
      <p:sp>
        <p:nvSpPr>
          <p:cNvPr id="6" name="CuadroTexto 5">
            <a:extLst>
              <a:ext uri="{FF2B5EF4-FFF2-40B4-BE49-F238E27FC236}">
                <a16:creationId xmlns:a16="http://schemas.microsoft.com/office/drawing/2014/main" id="{E6466379-2E41-A992-CEBA-D57EC1059D1D}"/>
              </a:ext>
            </a:extLst>
          </p:cNvPr>
          <p:cNvSpPr txBox="1"/>
          <p:nvPr/>
        </p:nvSpPr>
        <p:spPr>
          <a:xfrm>
            <a:off x="828000" y="1270338"/>
            <a:ext cx="9361028" cy="1477328"/>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indexRouter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routes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index</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usersRouter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routes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users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8000"/>
                </a:solidFill>
                <a:effectLst/>
                <a:highlight>
                  <a:srgbClr val="FFFFF3"/>
                </a:highlight>
                <a:latin typeface="Consolas" panose="020B0609020204030204" pitchFamily="49" charset="0"/>
              </a:rPr>
              <a:t>// 1- Agregar los </a:t>
            </a:r>
            <a:r>
              <a:rPr lang="es-419" b="0" dirty="0" err="1">
                <a:solidFill>
                  <a:srgbClr val="008000"/>
                </a:solidFill>
                <a:effectLst/>
                <a:highlight>
                  <a:srgbClr val="FFFFF3"/>
                </a:highlight>
                <a:latin typeface="Consolas" panose="020B0609020204030204" pitchFamily="49" charset="0"/>
              </a:rPr>
              <a:t>routers</a:t>
            </a:r>
            <a:endParaRPr lang="es-419" b="0" dirty="0">
              <a:solidFill>
                <a:srgbClr val="000000"/>
              </a:solidFill>
              <a:effectLst/>
              <a:highlight>
                <a:srgbClr val="FFFFF3"/>
              </a:highlight>
              <a:latin typeface="Consolas" panose="020B0609020204030204" pitchFamily="49" charset="0"/>
            </a:endParaRPr>
          </a:p>
          <a:p>
            <a:r>
              <a:rPr lang="es-419" b="0" dirty="0" err="1">
                <a:solidFill>
                  <a:srgbClr val="0000FF"/>
                </a:solidFill>
                <a:effectLst/>
                <a:highlight>
                  <a:srgbClr val="FFFFF3"/>
                </a:highlight>
                <a:latin typeface="Consolas" panose="020B0609020204030204" pitchFamily="49" charset="0"/>
              </a:rPr>
              <a:t>var</a:t>
            </a:r>
            <a:r>
              <a:rPr lang="es-419" b="0" dirty="0">
                <a:solidFill>
                  <a:srgbClr val="000000"/>
                </a:solidFill>
                <a:effectLst/>
                <a:highlight>
                  <a:srgbClr val="FFFFF3"/>
                </a:highlight>
                <a:latin typeface="Consolas" panose="020B0609020204030204" pitchFamily="49" charset="0"/>
              </a:rPr>
              <a:t> </a:t>
            </a:r>
            <a:r>
              <a:rPr lang="es-419" b="0" dirty="0" err="1">
                <a:solidFill>
                  <a:srgbClr val="001080"/>
                </a:solidFill>
                <a:effectLst/>
                <a:highlight>
                  <a:srgbClr val="FFFFF3"/>
                </a:highlight>
                <a:latin typeface="Consolas" panose="020B0609020204030204" pitchFamily="49" charset="0"/>
              </a:rPr>
              <a:t>dirRouter</a:t>
            </a:r>
            <a:r>
              <a:rPr lang="es-419" b="0" dirty="0">
                <a:solidFill>
                  <a:srgbClr val="000000"/>
                </a:solidFill>
                <a:effectLst/>
                <a:highlight>
                  <a:srgbClr val="FFFFF3"/>
                </a:highlight>
                <a:latin typeface="Consolas" panose="020B0609020204030204" pitchFamily="49" charset="0"/>
              </a:rPr>
              <a:t>   = </a:t>
            </a:r>
            <a:r>
              <a:rPr lang="es-419" b="0" dirty="0" err="1">
                <a:solidFill>
                  <a:srgbClr val="795E26"/>
                </a:solidFill>
                <a:effectLst/>
                <a:highlight>
                  <a:srgbClr val="FFFFF3"/>
                </a:highlight>
                <a:latin typeface="Consolas" panose="020B0609020204030204" pitchFamily="49" charset="0"/>
              </a:rPr>
              <a:t>require</a:t>
            </a:r>
            <a:r>
              <a:rPr lang="es-419" b="0" dirty="0">
                <a:solidFill>
                  <a:srgbClr val="000000"/>
                </a:solidFill>
                <a:effectLst/>
                <a:highlight>
                  <a:srgbClr val="FFFFF3"/>
                </a:highlight>
                <a:latin typeface="Consolas" panose="020B0609020204030204" pitchFamily="49" charset="0"/>
              </a:rPr>
              <a:t>(</a:t>
            </a:r>
            <a:r>
              <a:rPr lang="es-419" b="0" dirty="0">
                <a:solidFill>
                  <a:srgbClr val="A31515"/>
                </a:solidFill>
                <a:effectLst/>
                <a:highlight>
                  <a:srgbClr val="FFFFF3"/>
                </a:highlight>
                <a:latin typeface="Consolas" panose="020B0609020204030204" pitchFamily="49" charset="0"/>
              </a:rPr>
              <a:t>'./</a:t>
            </a:r>
            <a:r>
              <a:rPr lang="es-419" b="0" dirty="0" err="1">
                <a:solidFill>
                  <a:srgbClr val="A31515"/>
                </a:solidFill>
                <a:effectLst/>
                <a:highlight>
                  <a:srgbClr val="FFFFF3"/>
                </a:highlight>
                <a:latin typeface="Consolas" panose="020B0609020204030204" pitchFamily="49" charset="0"/>
              </a:rPr>
              <a:t>routes</a:t>
            </a:r>
            <a:r>
              <a:rPr lang="es-419" b="0" dirty="0">
                <a:solidFill>
                  <a:srgbClr val="A31515"/>
                </a:solidFill>
                <a:effectLst/>
                <a:highlight>
                  <a:srgbClr val="FFFFF3"/>
                </a:highlight>
                <a:latin typeface="Consolas" panose="020B0609020204030204" pitchFamily="49" charset="0"/>
              </a:rPr>
              <a:t>/directorio-</a:t>
            </a:r>
            <a:r>
              <a:rPr lang="es-419" b="0" dirty="0" err="1">
                <a:solidFill>
                  <a:srgbClr val="A31515"/>
                </a:solidFill>
                <a:effectLst/>
                <a:highlight>
                  <a:srgbClr val="FFFFF3"/>
                </a:highlight>
                <a:latin typeface="Consolas" panose="020B0609020204030204" pitchFamily="49" charset="0"/>
              </a:rPr>
              <a:t>route</a:t>
            </a:r>
            <a:r>
              <a:rPr lang="es-419" b="0" dirty="0">
                <a:solidFill>
                  <a:srgbClr val="A31515"/>
                </a:solidFill>
                <a:effectLst/>
                <a:highlight>
                  <a:srgbClr val="FFFFF3"/>
                </a:highlight>
                <a:latin typeface="Consolas" panose="020B0609020204030204" pitchFamily="49" charset="0"/>
              </a:rPr>
              <a:t>'</a:t>
            </a:r>
            <a:r>
              <a:rPr lang="es-419" b="0" dirty="0">
                <a:solidFill>
                  <a:srgbClr val="000000"/>
                </a:solidFill>
                <a:effectLst/>
                <a:highlight>
                  <a:srgbClr val="FFFFF3"/>
                </a:highlight>
                <a:latin typeface="Consolas" panose="020B0609020204030204" pitchFamily="49" charset="0"/>
              </a:rPr>
              <a:t>);</a:t>
            </a:r>
          </a:p>
          <a:p>
            <a:r>
              <a:rPr lang="es-419" b="0" dirty="0">
                <a:solidFill>
                  <a:srgbClr val="008000"/>
                </a:solidFill>
                <a:effectLst/>
                <a:highlight>
                  <a:srgbClr val="FFFFF3"/>
                </a:highlight>
                <a:latin typeface="Consolas" panose="020B0609020204030204" pitchFamily="49" charset="0"/>
              </a:rPr>
              <a:t>// </a:t>
            </a:r>
            <a:r>
              <a:rPr lang="es-419" b="0" dirty="0" err="1">
                <a:solidFill>
                  <a:srgbClr val="008000"/>
                </a:solidFill>
                <a:effectLst/>
                <a:highlight>
                  <a:srgbClr val="FFFFF3"/>
                </a:highlight>
                <a:latin typeface="Consolas" panose="020B0609020204030204" pitchFamily="49" charset="0"/>
              </a:rPr>
              <a:t>var</a:t>
            </a:r>
            <a:r>
              <a:rPr lang="es-419" b="0" dirty="0">
                <a:solidFill>
                  <a:srgbClr val="008000"/>
                </a:solidFill>
                <a:effectLst/>
                <a:highlight>
                  <a:srgbClr val="FFFFF3"/>
                </a:highlight>
                <a:latin typeface="Consolas" panose="020B0609020204030204" pitchFamily="49" charset="0"/>
              </a:rPr>
              <a:t> </a:t>
            </a:r>
            <a:r>
              <a:rPr lang="es-419" b="0" dirty="0" err="1">
                <a:solidFill>
                  <a:srgbClr val="008000"/>
                </a:solidFill>
                <a:effectLst/>
                <a:highlight>
                  <a:srgbClr val="FFFFF3"/>
                </a:highlight>
                <a:latin typeface="Consolas" panose="020B0609020204030204" pitchFamily="49" charset="0"/>
              </a:rPr>
              <a:t>authRouter</a:t>
            </a:r>
            <a:r>
              <a:rPr lang="es-419" b="0" dirty="0">
                <a:solidFill>
                  <a:srgbClr val="008000"/>
                </a:solidFill>
                <a:effectLst/>
                <a:highlight>
                  <a:srgbClr val="FFFFF3"/>
                </a:highlight>
                <a:latin typeface="Consolas" panose="020B0609020204030204" pitchFamily="49" charset="0"/>
              </a:rPr>
              <a:t>  = </a:t>
            </a:r>
            <a:r>
              <a:rPr lang="es-419" b="0" dirty="0" err="1">
                <a:solidFill>
                  <a:srgbClr val="008000"/>
                </a:solidFill>
                <a:effectLst/>
                <a:highlight>
                  <a:srgbClr val="FFFFF3"/>
                </a:highlight>
                <a:latin typeface="Consolas" panose="020B0609020204030204" pitchFamily="49" charset="0"/>
              </a:rPr>
              <a:t>require</a:t>
            </a:r>
            <a:r>
              <a:rPr lang="es-419" b="0" dirty="0">
                <a:solidFill>
                  <a:srgbClr val="008000"/>
                </a:solidFill>
                <a:effectLst/>
                <a:highlight>
                  <a:srgbClr val="FFFFF3"/>
                </a:highlight>
                <a:latin typeface="Consolas" panose="020B0609020204030204" pitchFamily="49" charset="0"/>
              </a:rPr>
              <a:t>('./</a:t>
            </a:r>
            <a:r>
              <a:rPr lang="es-419" b="0" dirty="0" err="1">
                <a:solidFill>
                  <a:srgbClr val="008000"/>
                </a:solidFill>
                <a:effectLst/>
                <a:highlight>
                  <a:srgbClr val="FFFFF3"/>
                </a:highlight>
                <a:latin typeface="Consolas" panose="020B0609020204030204" pitchFamily="49" charset="0"/>
              </a:rPr>
              <a:t>routes</a:t>
            </a:r>
            <a:r>
              <a:rPr lang="es-419" b="0" dirty="0">
                <a:solidFill>
                  <a:srgbClr val="008000"/>
                </a:solidFill>
                <a:effectLst/>
                <a:highlight>
                  <a:srgbClr val="FFFFF3"/>
                </a:highlight>
                <a:latin typeface="Consolas" panose="020B0609020204030204" pitchFamily="49" charset="0"/>
              </a:rPr>
              <a:t>/</a:t>
            </a:r>
            <a:r>
              <a:rPr lang="es-419" b="0" dirty="0" err="1">
                <a:solidFill>
                  <a:srgbClr val="008000"/>
                </a:solidFill>
                <a:effectLst/>
                <a:highlight>
                  <a:srgbClr val="FFFFF3"/>
                </a:highlight>
                <a:latin typeface="Consolas" panose="020B0609020204030204" pitchFamily="49" charset="0"/>
              </a:rPr>
              <a:t>auth</a:t>
            </a:r>
            <a:r>
              <a:rPr lang="es-419" b="0" dirty="0">
                <a:solidFill>
                  <a:srgbClr val="008000"/>
                </a:solidFill>
                <a:effectLst/>
                <a:highlight>
                  <a:srgbClr val="FFFFF3"/>
                </a:highlight>
                <a:latin typeface="Consolas" panose="020B0609020204030204" pitchFamily="49" charset="0"/>
              </a:rPr>
              <a:t>');</a:t>
            </a:r>
            <a:endParaRPr lang="es-419" b="0" dirty="0">
              <a:solidFill>
                <a:srgbClr val="000000"/>
              </a:solidFill>
              <a:effectLst/>
              <a:highlight>
                <a:srgbClr val="FFFFF3"/>
              </a:highlight>
              <a:latin typeface="Consolas" panose="020B0609020204030204" pitchFamily="49" charset="0"/>
            </a:endParaRPr>
          </a:p>
        </p:txBody>
      </p:sp>
      <p:sp>
        <p:nvSpPr>
          <p:cNvPr id="10" name="Título 1">
            <a:extLst>
              <a:ext uri="{FF2B5EF4-FFF2-40B4-BE49-F238E27FC236}">
                <a16:creationId xmlns:a16="http://schemas.microsoft.com/office/drawing/2014/main" id="{DE27A2FC-8D0B-933F-EBF7-B24263FDA108}"/>
              </a:ext>
            </a:extLst>
          </p:cNvPr>
          <p:cNvSpPr txBox="1">
            <a:spLocks/>
          </p:cNvSpPr>
          <p:nvPr/>
        </p:nvSpPr>
        <p:spPr>
          <a:xfrm>
            <a:off x="827999" y="2894434"/>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9. </a:t>
            </a:r>
            <a:r>
              <a:rPr lang="es-419" dirty="0"/>
              <a:t>Editar \routes\directorio-route.js</a:t>
            </a:r>
          </a:p>
        </p:txBody>
      </p:sp>
      <p:sp>
        <p:nvSpPr>
          <p:cNvPr id="12" name="CuadroTexto 11">
            <a:extLst>
              <a:ext uri="{FF2B5EF4-FFF2-40B4-BE49-F238E27FC236}">
                <a16:creationId xmlns:a16="http://schemas.microsoft.com/office/drawing/2014/main" id="{61D85B02-585F-F5CB-950E-881CE40ED620}"/>
              </a:ext>
            </a:extLst>
          </p:cNvPr>
          <p:cNvSpPr txBox="1"/>
          <p:nvPr/>
        </p:nvSpPr>
        <p:spPr>
          <a:xfrm>
            <a:off x="827999" y="3261805"/>
            <a:ext cx="9361029" cy="3139321"/>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795E26"/>
                </a:solidFill>
                <a:effectLst/>
                <a:latin typeface="Consolas" panose="020B0609020204030204" pitchFamily="49" charset="0"/>
              </a:rPr>
              <a:t>express</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express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router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express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Router</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dirController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controllers</a:t>
            </a:r>
            <a:r>
              <a:rPr lang="es-419" b="0" dirty="0">
                <a:solidFill>
                  <a:srgbClr val="A31515"/>
                </a:solidFill>
                <a:effectLst/>
                <a:latin typeface="Consolas" panose="020B0609020204030204" pitchFamily="49" charset="0"/>
              </a:rPr>
              <a:t>/directorio-</a:t>
            </a:r>
            <a:r>
              <a:rPr lang="es-419" b="0" dirty="0" err="1">
                <a:solidFill>
                  <a:srgbClr val="A31515"/>
                </a:solidFill>
                <a:effectLst/>
                <a:latin typeface="Consolas" panose="020B0609020204030204" pitchFamily="49" charset="0"/>
              </a:rPr>
              <a:t>controller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8000"/>
                </a:solidFill>
                <a:effectLst/>
                <a:latin typeface="Consolas" panose="020B0609020204030204" pitchFamily="49" charset="0"/>
              </a:rPr>
              <a:t>// 2- Agregar los </a:t>
            </a:r>
            <a:r>
              <a:rPr lang="es-419" b="0" dirty="0" err="1">
                <a:solidFill>
                  <a:srgbClr val="008000"/>
                </a:solidFill>
                <a:effectLst/>
                <a:latin typeface="Consolas" panose="020B0609020204030204" pitchFamily="49" charset="0"/>
              </a:rPr>
              <a:t>routers</a:t>
            </a:r>
            <a:endParaRPr lang="es-419" b="0" dirty="0">
              <a:solidFill>
                <a:srgbClr val="000000"/>
              </a:solidFill>
              <a:effectLst/>
              <a:latin typeface="Consolas" panose="020B0609020204030204" pitchFamily="49" charset="0"/>
            </a:endParaRPr>
          </a:p>
          <a:p>
            <a:r>
              <a:rPr lang="es-419" b="0" dirty="0" err="1">
                <a:solidFill>
                  <a:srgbClr val="001080"/>
                </a:solidFill>
                <a:effectLst/>
                <a:latin typeface="Consolas" panose="020B0609020204030204" pitchFamily="49" charset="0"/>
              </a:rPr>
              <a:t>router</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get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dirController</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list</a:t>
            </a:r>
            <a:r>
              <a:rPr lang="es-419" b="0" dirty="0">
                <a:solidFill>
                  <a:srgbClr val="000000"/>
                </a:solidFill>
                <a:effectLst/>
                <a:latin typeface="Consolas" panose="020B0609020204030204" pitchFamily="49" charset="0"/>
              </a:rPr>
              <a:t> );</a:t>
            </a:r>
          </a:p>
          <a:p>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router.get</a:t>
            </a:r>
            <a:r>
              <a:rPr lang="es-419" b="0" dirty="0">
                <a:solidFill>
                  <a:srgbClr val="008000"/>
                </a:solidFill>
                <a:effectLst/>
                <a:latin typeface="Consolas" panose="020B0609020204030204" pitchFamily="49" charset="0"/>
              </a:rPr>
              <a:t>('/</a:t>
            </a:r>
            <a:r>
              <a:rPr lang="es-419" b="0" dirty="0" err="1">
                <a:solidFill>
                  <a:srgbClr val="008000"/>
                </a:solidFill>
                <a:effectLst/>
                <a:latin typeface="Consolas" panose="020B0609020204030204" pitchFamily="49" charset="0"/>
              </a:rPr>
              <a:t>edit</a:t>
            </a:r>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dirController.edit</a:t>
            </a: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router.get</a:t>
            </a:r>
            <a:r>
              <a:rPr lang="es-419" b="0" dirty="0">
                <a:solidFill>
                  <a:srgbClr val="008000"/>
                </a:solidFill>
                <a:effectLst/>
                <a:latin typeface="Consolas" panose="020B0609020204030204" pitchFamily="49" charset="0"/>
              </a:rPr>
              <a:t>('/</a:t>
            </a:r>
            <a:r>
              <a:rPr lang="es-419" b="0" dirty="0" err="1">
                <a:solidFill>
                  <a:srgbClr val="008000"/>
                </a:solidFill>
                <a:effectLst/>
                <a:latin typeface="Consolas" panose="020B0609020204030204" pitchFamily="49" charset="0"/>
              </a:rPr>
              <a:t>add</a:t>
            </a:r>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dirController.add</a:t>
            </a: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router.get</a:t>
            </a:r>
            <a:r>
              <a:rPr lang="es-419" b="0" dirty="0">
                <a:solidFill>
                  <a:srgbClr val="008000"/>
                </a:solidFill>
                <a:effectLst/>
                <a:latin typeface="Consolas" panose="020B0609020204030204" pitchFamily="49" charset="0"/>
              </a:rPr>
              <a:t>('/</a:t>
            </a:r>
            <a:r>
              <a:rPr lang="es-419" b="0" dirty="0" err="1">
                <a:solidFill>
                  <a:srgbClr val="008000"/>
                </a:solidFill>
                <a:effectLst/>
                <a:latin typeface="Consolas" panose="020B0609020204030204" pitchFamily="49" charset="0"/>
              </a:rPr>
              <a:t>save</a:t>
            </a:r>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dirController.save</a:t>
            </a: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router.get</a:t>
            </a:r>
            <a:r>
              <a:rPr lang="es-419" b="0" dirty="0">
                <a:solidFill>
                  <a:srgbClr val="008000"/>
                </a:solidFill>
                <a:effectLst/>
                <a:latin typeface="Consolas" panose="020B0609020204030204" pitchFamily="49" charset="0"/>
              </a:rPr>
              <a:t>('/</a:t>
            </a:r>
            <a:r>
              <a:rPr lang="es-419" b="0" dirty="0" err="1">
                <a:solidFill>
                  <a:srgbClr val="008000"/>
                </a:solidFill>
                <a:effectLst/>
                <a:latin typeface="Consolas" panose="020B0609020204030204" pitchFamily="49" charset="0"/>
              </a:rPr>
              <a:t>delete</a:t>
            </a:r>
            <a:r>
              <a:rPr lang="es-419" b="0" dirty="0">
                <a:solidFill>
                  <a:srgbClr val="008000"/>
                </a:solidFill>
                <a:effectLst/>
                <a:latin typeface="Consolas" panose="020B0609020204030204" pitchFamily="49" charset="0"/>
              </a:rPr>
              <a:t>', </a:t>
            </a:r>
            <a:r>
              <a:rPr lang="es-419" b="0" dirty="0" err="1">
                <a:solidFill>
                  <a:srgbClr val="008000"/>
                </a:solidFill>
                <a:effectLst/>
                <a:latin typeface="Consolas" panose="020B0609020204030204" pitchFamily="49" charset="0"/>
              </a:rPr>
              <a:t>dirController.delete</a:t>
            </a: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r>
              <a:rPr lang="es-419" b="0" dirty="0">
                <a:solidFill>
                  <a:srgbClr val="008000"/>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err="1">
                <a:solidFill>
                  <a:srgbClr val="001080"/>
                </a:solidFill>
                <a:effectLst/>
                <a:latin typeface="Consolas" panose="020B0609020204030204" pitchFamily="49" charset="0"/>
              </a:rPr>
              <a:t>module</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 </a:t>
            </a:r>
            <a:r>
              <a:rPr lang="es-419" b="0" dirty="0" err="1">
                <a:solidFill>
                  <a:srgbClr val="001080"/>
                </a:solidFill>
                <a:effectLst/>
                <a:latin typeface="Consolas" panose="020B0609020204030204" pitchFamily="49" charset="0"/>
              </a:rPr>
              <a:t>router</a:t>
            </a:r>
            <a:r>
              <a:rPr lang="es-419" b="0" dirty="0">
                <a:solidFill>
                  <a:srgbClr val="000000"/>
                </a:solidFill>
                <a:effectLst/>
                <a:latin typeface="Consolas" panose="020B0609020204030204" pitchFamily="49" charset="0"/>
              </a:rPr>
              <a:t>;</a:t>
            </a:r>
          </a:p>
        </p:txBody>
      </p:sp>
      <p:sp>
        <p:nvSpPr>
          <p:cNvPr id="19" name="Diagrama de flujo: conector 18">
            <a:extLst>
              <a:ext uri="{FF2B5EF4-FFF2-40B4-BE49-F238E27FC236}">
                <a16:creationId xmlns:a16="http://schemas.microsoft.com/office/drawing/2014/main" id="{F4FC5E7B-ADB3-9761-1E10-9ADBEB7B57B8}"/>
              </a:ext>
            </a:extLst>
          </p:cNvPr>
          <p:cNvSpPr/>
          <p:nvPr/>
        </p:nvSpPr>
        <p:spPr>
          <a:xfrm>
            <a:off x="8084457" y="2222046"/>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21" name="Diagrama de flujo: conector 20">
            <a:extLst>
              <a:ext uri="{FF2B5EF4-FFF2-40B4-BE49-F238E27FC236}">
                <a16:creationId xmlns:a16="http://schemas.microsoft.com/office/drawing/2014/main" id="{BFB9A508-C119-E5C2-3E4D-8D08B39F78EF}"/>
              </a:ext>
            </a:extLst>
          </p:cNvPr>
          <p:cNvSpPr/>
          <p:nvPr/>
        </p:nvSpPr>
        <p:spPr>
          <a:xfrm>
            <a:off x="8084457" y="3189233"/>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cxnSp>
        <p:nvCxnSpPr>
          <p:cNvPr id="25" name="Conector recto de flecha 24">
            <a:extLst>
              <a:ext uri="{FF2B5EF4-FFF2-40B4-BE49-F238E27FC236}">
                <a16:creationId xmlns:a16="http://schemas.microsoft.com/office/drawing/2014/main" id="{E6A94A47-DC51-5FD8-2000-2098082B2276}"/>
              </a:ext>
            </a:extLst>
          </p:cNvPr>
          <p:cNvCxnSpPr>
            <a:stCxn id="19" idx="4"/>
            <a:endCxn id="21" idx="0"/>
          </p:cNvCxnSpPr>
          <p:nvPr/>
        </p:nvCxnSpPr>
        <p:spPr>
          <a:xfrm>
            <a:off x="8157029" y="2367189"/>
            <a:ext cx="0" cy="822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grama de flujo: conector 25">
            <a:extLst>
              <a:ext uri="{FF2B5EF4-FFF2-40B4-BE49-F238E27FC236}">
                <a16:creationId xmlns:a16="http://schemas.microsoft.com/office/drawing/2014/main" id="{610FB346-A112-B002-0A06-8098EC4A1BAE}"/>
              </a:ext>
            </a:extLst>
          </p:cNvPr>
          <p:cNvSpPr/>
          <p:nvPr/>
        </p:nvSpPr>
        <p:spPr>
          <a:xfrm>
            <a:off x="9770382" y="3941708"/>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cxnSp>
        <p:nvCxnSpPr>
          <p:cNvPr id="28" name="Conector recto de flecha 27">
            <a:extLst>
              <a:ext uri="{FF2B5EF4-FFF2-40B4-BE49-F238E27FC236}">
                <a16:creationId xmlns:a16="http://schemas.microsoft.com/office/drawing/2014/main" id="{BE5F94D5-9555-ED39-DE30-148B2702EB8D}"/>
              </a:ext>
            </a:extLst>
          </p:cNvPr>
          <p:cNvCxnSpPr>
            <a:stCxn id="26" idx="6"/>
          </p:cNvCxnSpPr>
          <p:nvPr/>
        </p:nvCxnSpPr>
        <p:spPr>
          <a:xfrm flipV="1">
            <a:off x="9915525" y="4014279"/>
            <a:ext cx="5048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854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10. </a:t>
            </a:r>
            <a:r>
              <a:rPr lang="es-419" dirty="0"/>
              <a:t>Editar /</a:t>
            </a:r>
            <a:r>
              <a:rPr lang="es-419" dirty="0" err="1"/>
              <a:t>controllers</a:t>
            </a:r>
            <a:r>
              <a:rPr lang="es-419" dirty="0"/>
              <a:t>/directorio-controller.js</a:t>
            </a:r>
          </a:p>
        </p:txBody>
      </p:sp>
      <p:sp>
        <p:nvSpPr>
          <p:cNvPr id="6" name="CuadroTexto 5">
            <a:extLst>
              <a:ext uri="{FF2B5EF4-FFF2-40B4-BE49-F238E27FC236}">
                <a16:creationId xmlns:a16="http://schemas.microsoft.com/office/drawing/2014/main" id="{E6466379-2E41-A992-CEBA-D57EC1059D1D}"/>
              </a:ext>
            </a:extLst>
          </p:cNvPr>
          <p:cNvSpPr txBox="1"/>
          <p:nvPr/>
        </p:nvSpPr>
        <p:spPr>
          <a:xfrm>
            <a:off x="827999" y="1270338"/>
            <a:ext cx="9921549" cy="923330"/>
          </a:xfrm>
          <a:prstGeom prst="rect">
            <a:avLst/>
          </a:prstGeom>
          <a:noFill/>
          <a:ln>
            <a:solidFill>
              <a:schemeClr val="bg1">
                <a:lumMod val="95000"/>
              </a:schemeClr>
            </a:solidFill>
          </a:ln>
        </p:spPr>
        <p:txBody>
          <a:bodyPr wrap="square">
            <a:spAutoFit/>
          </a:bodyPr>
          <a:lstStyle/>
          <a:p>
            <a:r>
              <a:rPr lang="es-419" b="0" dirty="0" err="1">
                <a:solidFill>
                  <a:srgbClr val="267F99"/>
                </a:solidFill>
                <a:effectLst/>
                <a:latin typeface="Consolas" panose="020B0609020204030204" pitchFamily="49" charset="0"/>
              </a:rPr>
              <a:t>module</a:t>
            </a:r>
            <a:r>
              <a:rPr lang="es-419" b="0" dirty="0" err="1">
                <a:solidFill>
                  <a:srgbClr val="000000"/>
                </a:solidFill>
                <a:effectLst/>
                <a:latin typeface="Consolas" panose="020B0609020204030204" pitchFamily="49" charset="0"/>
              </a:rPr>
              <a:t>.</a:t>
            </a:r>
            <a:r>
              <a:rPr lang="es-419" b="0" dirty="0" err="1">
                <a:solidFill>
                  <a:srgbClr val="267F99"/>
                </a:solidFill>
                <a:effectLst/>
                <a:latin typeface="Consolas" panose="020B0609020204030204" pitchFamily="49" charset="0"/>
              </a:rPr>
              <a:t>exports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list</a:t>
            </a:r>
            <a:r>
              <a:rPr lang="es-419" b="0" dirty="0">
                <a:solidFill>
                  <a:srgbClr val="000000"/>
                </a:solidFill>
                <a:effectLst/>
                <a:latin typeface="Consolas" panose="020B0609020204030204" pitchFamily="49" charset="0"/>
              </a:rPr>
              <a:t> = (</a:t>
            </a:r>
            <a:r>
              <a:rPr lang="es-419" b="0" dirty="0" err="1">
                <a:solidFill>
                  <a:srgbClr val="001080"/>
                </a:solidFill>
                <a:effectLst/>
                <a:latin typeface="Consolas" panose="020B0609020204030204" pitchFamily="49" charset="0"/>
              </a:rPr>
              <a:t>req</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res</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render</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'directorio/listado-</a:t>
            </a:r>
            <a:r>
              <a:rPr lang="es-419" b="0" dirty="0" err="1">
                <a:solidFill>
                  <a:srgbClr val="A31515"/>
                </a:solidFill>
                <a:effectLst/>
                <a:latin typeface="Consolas" panose="020B0609020204030204" pitchFamily="49" charset="0"/>
              </a:rPr>
              <a:t>view</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title</a:t>
            </a:r>
            <a:r>
              <a:rPr lang="es-419" b="0" dirty="0">
                <a:solidFill>
                  <a:srgbClr val="001080"/>
                </a:solidFill>
                <a:effectLst/>
                <a:latin typeface="Consolas" panose="020B0609020204030204" pitchFamily="49" charset="0"/>
              </a:rPr>
              <a:t>:</a:t>
            </a:r>
            <a:r>
              <a:rPr lang="es-419" b="0" dirty="0">
                <a:solidFill>
                  <a:srgbClr val="A31515"/>
                </a:solidFill>
                <a:effectLst/>
                <a:latin typeface="Consolas" panose="020B0609020204030204" pitchFamily="49" charset="0"/>
              </a:rPr>
              <a:t>'Listado del personal.'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p:txBody>
      </p:sp>
      <p:sp>
        <p:nvSpPr>
          <p:cNvPr id="10" name="Título 1">
            <a:extLst>
              <a:ext uri="{FF2B5EF4-FFF2-40B4-BE49-F238E27FC236}">
                <a16:creationId xmlns:a16="http://schemas.microsoft.com/office/drawing/2014/main" id="{DE27A2FC-8D0B-933F-EBF7-B24263FDA108}"/>
              </a:ext>
            </a:extLst>
          </p:cNvPr>
          <p:cNvSpPr txBox="1">
            <a:spLocks/>
          </p:cNvSpPr>
          <p:nvPr/>
        </p:nvSpPr>
        <p:spPr>
          <a:xfrm>
            <a:off x="827998" y="2392208"/>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11. </a:t>
            </a:r>
            <a:r>
              <a:rPr lang="es-419" dirty="0"/>
              <a:t>Editar /</a:t>
            </a:r>
            <a:r>
              <a:rPr lang="es-419" dirty="0" err="1"/>
              <a:t>views</a:t>
            </a:r>
            <a:r>
              <a:rPr lang="es-419" dirty="0"/>
              <a:t>/directorio/listado-</a:t>
            </a:r>
            <a:r>
              <a:rPr lang="es-419" dirty="0" err="1"/>
              <a:t>view.hbs</a:t>
            </a:r>
            <a:endParaRPr lang="es-419" dirty="0"/>
          </a:p>
        </p:txBody>
      </p:sp>
      <p:sp>
        <p:nvSpPr>
          <p:cNvPr id="8" name="CuadroTexto 7">
            <a:extLst>
              <a:ext uri="{FF2B5EF4-FFF2-40B4-BE49-F238E27FC236}">
                <a16:creationId xmlns:a16="http://schemas.microsoft.com/office/drawing/2014/main" id="{22F3BB3E-5056-6ABC-9C00-AD0B2B996284}"/>
              </a:ext>
            </a:extLst>
          </p:cNvPr>
          <p:cNvSpPr txBox="1"/>
          <p:nvPr/>
        </p:nvSpPr>
        <p:spPr>
          <a:xfrm>
            <a:off x="827998" y="2978546"/>
            <a:ext cx="9921548" cy="646331"/>
          </a:xfrm>
          <a:prstGeom prst="rect">
            <a:avLst/>
          </a:prstGeom>
          <a:noFill/>
          <a:ln>
            <a:solidFill>
              <a:schemeClr val="bg1">
                <a:lumMod val="95000"/>
              </a:schemeClr>
            </a:solidFill>
          </a:ln>
        </p:spPr>
        <p:txBody>
          <a:bodyPr wrap="square">
            <a:spAutoFit/>
          </a:bodyPr>
          <a:lstStyle/>
          <a:p>
            <a:r>
              <a:rPr lang="es-419" b="0" dirty="0">
                <a:solidFill>
                  <a:srgbClr val="800000"/>
                </a:solidFill>
                <a:effectLst/>
                <a:latin typeface="Consolas" panose="020B0609020204030204" pitchFamily="49" charset="0"/>
              </a:rPr>
              <a:t>&lt;h1&gt;</a:t>
            </a:r>
            <a:r>
              <a:rPr lang="es-419" b="0" dirty="0">
                <a:solidFill>
                  <a:srgbClr val="795E26"/>
                </a:solidFill>
                <a:effectLst/>
                <a:latin typeface="Consolas" panose="020B0609020204030204" pitchFamily="49" charset="0"/>
              </a:rPr>
              <a:t>{{</a:t>
            </a:r>
            <a:r>
              <a:rPr lang="es-419" b="0" dirty="0" err="1">
                <a:solidFill>
                  <a:srgbClr val="001080"/>
                </a:solidFill>
                <a:effectLst/>
                <a:latin typeface="Consolas" panose="020B0609020204030204" pitchFamily="49" charset="0"/>
              </a:rPr>
              <a:t>title</a:t>
            </a:r>
            <a:r>
              <a:rPr lang="es-419" b="0" dirty="0">
                <a:solidFill>
                  <a:srgbClr val="795E26"/>
                </a:solidFill>
                <a:effectLst/>
                <a:latin typeface="Consolas" panose="020B0609020204030204" pitchFamily="49" charset="0"/>
              </a:rPr>
              <a:t>}}</a:t>
            </a:r>
            <a:r>
              <a:rPr lang="es-419" b="0" dirty="0">
                <a:solidFill>
                  <a:srgbClr val="800000"/>
                </a:solidFill>
                <a:effectLst/>
                <a:latin typeface="Consolas" panose="020B0609020204030204" pitchFamily="49" charset="0"/>
              </a:rPr>
              <a:t>&lt;/h1&gt;</a:t>
            </a:r>
            <a:endParaRPr lang="es-419" b="0" dirty="0">
              <a:solidFill>
                <a:srgbClr val="000000"/>
              </a:solidFill>
              <a:effectLst/>
              <a:latin typeface="Consolas" panose="020B0609020204030204" pitchFamily="49" charset="0"/>
            </a:endParaRPr>
          </a:p>
          <a:p>
            <a:r>
              <a:rPr lang="es-419" b="0" dirty="0">
                <a:solidFill>
                  <a:srgbClr val="800000"/>
                </a:solidFill>
                <a:effectLst/>
                <a:latin typeface="Consolas" panose="020B0609020204030204" pitchFamily="49" charset="0"/>
              </a:rPr>
              <a:t>&lt;p&gt;</a:t>
            </a:r>
            <a:r>
              <a:rPr lang="es-419" b="0" dirty="0">
                <a:solidFill>
                  <a:srgbClr val="000000"/>
                </a:solidFill>
                <a:effectLst/>
                <a:latin typeface="Consolas" panose="020B0609020204030204" pitchFamily="49" charset="0"/>
              </a:rPr>
              <a:t>Listado del personal </a:t>
            </a:r>
            <a:r>
              <a:rPr lang="es-419" b="0" dirty="0">
                <a:solidFill>
                  <a:srgbClr val="795E26"/>
                </a:solidFill>
                <a:effectLst/>
                <a:latin typeface="Consolas" panose="020B0609020204030204" pitchFamily="49" charset="0"/>
              </a:rPr>
              <a:t>{{</a:t>
            </a:r>
            <a:r>
              <a:rPr lang="es-419" b="0" dirty="0" err="1">
                <a:solidFill>
                  <a:srgbClr val="001080"/>
                </a:solidFill>
                <a:effectLst/>
                <a:latin typeface="Consolas" panose="020B0609020204030204" pitchFamily="49" charset="0"/>
              </a:rPr>
              <a:t>title</a:t>
            </a:r>
            <a:r>
              <a:rPr lang="es-419" b="0" dirty="0">
                <a:solidFill>
                  <a:srgbClr val="795E26"/>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800000"/>
                </a:solidFill>
                <a:effectLst/>
                <a:latin typeface="Consolas" panose="020B0609020204030204" pitchFamily="49" charset="0"/>
              </a:rPr>
              <a:t>&lt;/p&gt;</a:t>
            </a:r>
            <a:endParaRPr lang="es-419" b="0" dirty="0">
              <a:solidFill>
                <a:srgbClr val="000000"/>
              </a:solidFill>
              <a:effectLst/>
              <a:latin typeface="Consolas" panose="020B0609020204030204" pitchFamily="49" charset="0"/>
            </a:endParaRPr>
          </a:p>
        </p:txBody>
      </p:sp>
      <p:sp>
        <p:nvSpPr>
          <p:cNvPr id="9" name="Diagrama de flujo: conector 8">
            <a:extLst>
              <a:ext uri="{FF2B5EF4-FFF2-40B4-BE49-F238E27FC236}">
                <a16:creationId xmlns:a16="http://schemas.microsoft.com/office/drawing/2014/main" id="{A96CD4A1-B3E5-E4B1-276E-BEE0569EA93D}"/>
              </a:ext>
            </a:extLst>
          </p:cNvPr>
          <p:cNvSpPr/>
          <p:nvPr/>
        </p:nvSpPr>
        <p:spPr>
          <a:xfrm>
            <a:off x="755426" y="1586859"/>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cxnSp>
        <p:nvCxnSpPr>
          <p:cNvPr id="13" name="Conector recto de flecha 12">
            <a:extLst>
              <a:ext uri="{FF2B5EF4-FFF2-40B4-BE49-F238E27FC236}">
                <a16:creationId xmlns:a16="http://schemas.microsoft.com/office/drawing/2014/main" id="{FC0B4334-DAB2-2091-8EAC-95CA1FF3826A}"/>
              </a:ext>
            </a:extLst>
          </p:cNvPr>
          <p:cNvCxnSpPr>
            <a:endCxn id="9" idx="2"/>
          </p:cNvCxnSpPr>
          <p:nvPr/>
        </p:nvCxnSpPr>
        <p:spPr>
          <a:xfrm>
            <a:off x="415636" y="1659430"/>
            <a:ext cx="3397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grama de flujo: conector 13">
            <a:extLst>
              <a:ext uri="{FF2B5EF4-FFF2-40B4-BE49-F238E27FC236}">
                <a16:creationId xmlns:a16="http://schemas.microsoft.com/office/drawing/2014/main" id="{9FDA54EE-8EA8-3D18-6507-DB311489CDB3}"/>
              </a:ext>
            </a:extLst>
          </p:cNvPr>
          <p:cNvSpPr/>
          <p:nvPr/>
        </p:nvSpPr>
        <p:spPr>
          <a:xfrm>
            <a:off x="4212136" y="1880028"/>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sp>
        <p:nvSpPr>
          <p:cNvPr id="15" name="Diagrama de flujo: conector 14">
            <a:extLst>
              <a:ext uri="{FF2B5EF4-FFF2-40B4-BE49-F238E27FC236}">
                <a16:creationId xmlns:a16="http://schemas.microsoft.com/office/drawing/2014/main" id="{FFA1D6F3-5D63-EC97-F080-54CFA9A183E3}"/>
              </a:ext>
            </a:extLst>
          </p:cNvPr>
          <p:cNvSpPr/>
          <p:nvPr/>
        </p:nvSpPr>
        <p:spPr>
          <a:xfrm>
            <a:off x="4212135" y="2121096"/>
            <a:ext cx="145143" cy="145143"/>
          </a:xfrm>
          <a:prstGeom prst="flowChart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419"/>
          </a:p>
        </p:txBody>
      </p:sp>
      <p:cxnSp>
        <p:nvCxnSpPr>
          <p:cNvPr id="17" name="Conector recto de flecha 16">
            <a:extLst>
              <a:ext uri="{FF2B5EF4-FFF2-40B4-BE49-F238E27FC236}">
                <a16:creationId xmlns:a16="http://schemas.microsoft.com/office/drawing/2014/main" id="{0A9DFF1F-AF75-4261-4468-7B84A43C815E}"/>
              </a:ext>
            </a:extLst>
          </p:cNvPr>
          <p:cNvCxnSpPr>
            <a:stCxn id="14" idx="4"/>
            <a:endCxn id="15" idx="0"/>
          </p:cNvCxnSpPr>
          <p:nvPr/>
        </p:nvCxnSpPr>
        <p:spPr>
          <a:xfrm flipH="1">
            <a:off x="4284707" y="2025171"/>
            <a:ext cx="1" cy="95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ítulo 1">
            <a:extLst>
              <a:ext uri="{FF2B5EF4-FFF2-40B4-BE49-F238E27FC236}">
                <a16:creationId xmlns:a16="http://schemas.microsoft.com/office/drawing/2014/main" id="{7B5C85A2-D195-DE67-5CA5-98D3B4B2293A}"/>
              </a:ext>
            </a:extLst>
          </p:cNvPr>
          <p:cNvSpPr txBox="1">
            <a:spLocks/>
          </p:cNvSpPr>
          <p:nvPr/>
        </p:nvSpPr>
        <p:spPr>
          <a:xfrm>
            <a:off x="900569" y="3809235"/>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12. </a:t>
            </a:r>
            <a:r>
              <a:rPr lang="es-419" dirty="0"/>
              <a:t>Editar app.js</a:t>
            </a:r>
          </a:p>
        </p:txBody>
      </p:sp>
      <p:sp>
        <p:nvSpPr>
          <p:cNvPr id="20" name="CuadroTexto 19">
            <a:extLst>
              <a:ext uri="{FF2B5EF4-FFF2-40B4-BE49-F238E27FC236}">
                <a16:creationId xmlns:a16="http://schemas.microsoft.com/office/drawing/2014/main" id="{1245AE1D-DCB9-CD14-F47E-83BBF09A1B19}"/>
              </a:ext>
            </a:extLst>
          </p:cNvPr>
          <p:cNvSpPr txBox="1"/>
          <p:nvPr/>
        </p:nvSpPr>
        <p:spPr>
          <a:xfrm>
            <a:off x="827997" y="4122642"/>
            <a:ext cx="9090554" cy="1200329"/>
          </a:xfrm>
          <a:prstGeom prst="rect">
            <a:avLst/>
          </a:prstGeom>
          <a:noFill/>
        </p:spPr>
        <p:txBody>
          <a:bodyPr wrap="square">
            <a:spAutoFit/>
          </a:bodyPr>
          <a:lstStyle/>
          <a:p>
            <a:r>
              <a:rPr lang="es-419" b="0" dirty="0" err="1">
                <a:solidFill>
                  <a:srgbClr val="001080"/>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use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indexRouter</a:t>
            </a:r>
            <a:r>
              <a:rPr lang="es-419" b="0" dirty="0">
                <a:solidFill>
                  <a:srgbClr val="000000"/>
                </a:solidFill>
                <a:effectLst/>
                <a:latin typeface="Consolas" panose="020B0609020204030204" pitchFamily="49" charset="0"/>
              </a:rPr>
              <a:t>);</a:t>
            </a:r>
          </a:p>
          <a:p>
            <a:r>
              <a:rPr lang="es-419" b="0" dirty="0" err="1">
                <a:solidFill>
                  <a:srgbClr val="001080"/>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use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users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usersRouter</a:t>
            </a:r>
            <a:r>
              <a:rPr lang="es-419" b="0" dirty="0">
                <a:solidFill>
                  <a:srgbClr val="000000"/>
                </a:solidFill>
                <a:effectLst/>
                <a:latin typeface="Consolas" panose="020B0609020204030204" pitchFamily="49" charset="0"/>
              </a:rPr>
              <a:t>);</a:t>
            </a:r>
          </a:p>
          <a:p>
            <a:r>
              <a:rPr lang="es-419" b="0" dirty="0">
                <a:solidFill>
                  <a:srgbClr val="008000"/>
                </a:solidFill>
                <a:effectLst/>
                <a:highlight>
                  <a:srgbClr val="FFFFF3"/>
                </a:highlight>
                <a:latin typeface="Consolas" panose="020B0609020204030204" pitchFamily="49" charset="0"/>
              </a:rPr>
              <a:t>//--4 Agregar el </a:t>
            </a:r>
            <a:r>
              <a:rPr lang="es-419" b="0" dirty="0" err="1">
                <a:solidFill>
                  <a:srgbClr val="008000"/>
                </a:solidFill>
                <a:effectLst/>
                <a:highlight>
                  <a:srgbClr val="FFFFF3"/>
                </a:highlight>
                <a:latin typeface="Consolas" panose="020B0609020204030204" pitchFamily="49" charset="0"/>
              </a:rPr>
              <a:t>router</a:t>
            </a:r>
            <a:r>
              <a:rPr lang="es-419" b="0" dirty="0">
                <a:solidFill>
                  <a:srgbClr val="008000"/>
                </a:solidFill>
                <a:effectLst/>
                <a:highlight>
                  <a:srgbClr val="FFFFF3"/>
                </a:highlight>
                <a:latin typeface="Consolas" panose="020B0609020204030204" pitchFamily="49" charset="0"/>
              </a:rPr>
              <a:t>, esto nos llevará a las rutas del directorio</a:t>
            </a:r>
            <a:endParaRPr lang="es-419" b="0" dirty="0">
              <a:solidFill>
                <a:srgbClr val="000000"/>
              </a:solidFill>
              <a:effectLst/>
              <a:highlight>
                <a:srgbClr val="FFFFF3"/>
              </a:highlight>
              <a:latin typeface="Consolas" panose="020B0609020204030204" pitchFamily="49" charset="0"/>
            </a:endParaRPr>
          </a:p>
          <a:p>
            <a:r>
              <a:rPr lang="es-419" b="0" dirty="0" err="1">
                <a:solidFill>
                  <a:srgbClr val="001080"/>
                </a:solidFill>
                <a:effectLst/>
                <a:highlight>
                  <a:srgbClr val="FFFFF3"/>
                </a:highlight>
                <a:latin typeface="Consolas" panose="020B0609020204030204" pitchFamily="49" charset="0"/>
              </a:rPr>
              <a:t>app</a:t>
            </a:r>
            <a:r>
              <a:rPr lang="es-419" b="0" dirty="0" err="1">
                <a:solidFill>
                  <a:srgbClr val="000000"/>
                </a:solidFill>
                <a:effectLst/>
                <a:highlight>
                  <a:srgbClr val="FFFFF3"/>
                </a:highlight>
                <a:latin typeface="Consolas" panose="020B0609020204030204" pitchFamily="49" charset="0"/>
              </a:rPr>
              <a:t>.</a:t>
            </a:r>
            <a:r>
              <a:rPr lang="es-419" b="0" dirty="0" err="1">
                <a:solidFill>
                  <a:srgbClr val="795E26"/>
                </a:solidFill>
                <a:effectLst/>
                <a:highlight>
                  <a:srgbClr val="FFFFF3"/>
                </a:highlight>
                <a:latin typeface="Consolas" panose="020B0609020204030204" pitchFamily="49" charset="0"/>
              </a:rPr>
              <a:t>use</a:t>
            </a:r>
            <a:r>
              <a:rPr lang="es-419" b="0" dirty="0">
                <a:solidFill>
                  <a:srgbClr val="000000"/>
                </a:solidFill>
                <a:effectLst/>
                <a:highlight>
                  <a:srgbClr val="FFFFF3"/>
                </a:highlight>
                <a:latin typeface="Consolas" panose="020B0609020204030204" pitchFamily="49" charset="0"/>
              </a:rPr>
              <a:t>(</a:t>
            </a:r>
            <a:r>
              <a:rPr lang="es-419" b="0" dirty="0">
                <a:solidFill>
                  <a:srgbClr val="A31515"/>
                </a:solidFill>
                <a:effectLst/>
                <a:highlight>
                  <a:srgbClr val="FFFFF3"/>
                </a:highlight>
                <a:latin typeface="Consolas" panose="020B0609020204030204" pitchFamily="49" charset="0"/>
              </a:rPr>
              <a:t>'/directorio'</a:t>
            </a:r>
            <a:r>
              <a:rPr lang="es-419" b="0" dirty="0">
                <a:solidFill>
                  <a:srgbClr val="000000"/>
                </a:solidFill>
                <a:effectLst/>
                <a:highlight>
                  <a:srgbClr val="FFFFF3"/>
                </a:highlight>
                <a:latin typeface="Consolas" panose="020B0609020204030204" pitchFamily="49" charset="0"/>
              </a:rPr>
              <a:t>, </a:t>
            </a:r>
            <a:r>
              <a:rPr lang="es-419" b="0" dirty="0" err="1">
                <a:solidFill>
                  <a:srgbClr val="001080"/>
                </a:solidFill>
                <a:effectLst/>
                <a:highlight>
                  <a:srgbClr val="FFFFF3"/>
                </a:highlight>
                <a:latin typeface="Consolas" panose="020B0609020204030204" pitchFamily="49" charset="0"/>
              </a:rPr>
              <a:t>dirRouter</a:t>
            </a:r>
            <a:r>
              <a:rPr lang="es-419" b="0" dirty="0">
                <a:solidFill>
                  <a:srgbClr val="000000"/>
                </a:solidFill>
                <a:effectLst/>
                <a:highlight>
                  <a:srgbClr val="FFFFF3"/>
                </a:highlight>
                <a:latin typeface="Consolas" panose="020B0609020204030204" pitchFamily="49" charset="0"/>
              </a:rPr>
              <a:t>);</a:t>
            </a:r>
          </a:p>
        </p:txBody>
      </p:sp>
      <p:sp>
        <p:nvSpPr>
          <p:cNvPr id="24" name="CuadroTexto 23">
            <a:extLst>
              <a:ext uri="{FF2B5EF4-FFF2-40B4-BE49-F238E27FC236}">
                <a16:creationId xmlns:a16="http://schemas.microsoft.com/office/drawing/2014/main" id="{DC738528-2076-75BA-1E6B-B42EFADCD569}"/>
              </a:ext>
            </a:extLst>
          </p:cNvPr>
          <p:cNvSpPr txBox="1"/>
          <p:nvPr/>
        </p:nvSpPr>
        <p:spPr>
          <a:xfrm>
            <a:off x="827997" y="5914431"/>
            <a:ext cx="7224958" cy="369332"/>
          </a:xfrm>
          <a:prstGeom prst="rect">
            <a:avLst/>
          </a:prstGeom>
          <a:noFill/>
        </p:spPr>
        <p:txBody>
          <a:bodyPr wrap="square">
            <a:spAutoFit/>
          </a:bodyPr>
          <a:lstStyle/>
          <a:p>
            <a:r>
              <a:rPr lang="es-419" dirty="0">
                <a:latin typeface="Courier New" panose="02070309020205020404" pitchFamily="49" charset="0"/>
                <a:cs typeface="Courier New" panose="02070309020205020404" pitchFamily="49" charset="0"/>
              </a:rPr>
              <a:t>PS C:\MEAN\SC\mvc.express.directorio&gt; </a:t>
            </a:r>
            <a:r>
              <a:rPr lang="es-419" dirty="0" err="1">
                <a:latin typeface="Courier New" panose="02070309020205020404" pitchFamily="49" charset="0"/>
                <a:cs typeface="Courier New" panose="02070309020205020404" pitchFamily="49" charset="0"/>
              </a:rPr>
              <a:t>npm</a:t>
            </a:r>
            <a:r>
              <a:rPr lang="es-419" dirty="0">
                <a:latin typeface="Courier New" panose="02070309020205020404" pitchFamily="49" charset="0"/>
                <a:cs typeface="Courier New" panose="02070309020205020404" pitchFamily="49" charset="0"/>
              </a:rPr>
              <a:t> </a:t>
            </a:r>
            <a:r>
              <a:rPr lang="es-419" dirty="0" err="1">
                <a:latin typeface="Courier New" panose="02070309020205020404" pitchFamily="49" charset="0"/>
                <a:cs typeface="Courier New" panose="02070309020205020404" pitchFamily="49" charset="0"/>
              </a:rPr>
              <a:t>install</a:t>
            </a:r>
            <a:endParaRPr lang="es-419" dirty="0">
              <a:latin typeface="Courier New" panose="02070309020205020404" pitchFamily="49" charset="0"/>
              <a:cs typeface="Courier New" panose="02070309020205020404" pitchFamily="49" charset="0"/>
            </a:endParaRPr>
          </a:p>
        </p:txBody>
      </p:sp>
      <p:sp>
        <p:nvSpPr>
          <p:cNvPr id="26" name="CuadroTexto 25">
            <a:extLst>
              <a:ext uri="{FF2B5EF4-FFF2-40B4-BE49-F238E27FC236}">
                <a16:creationId xmlns:a16="http://schemas.microsoft.com/office/drawing/2014/main" id="{8908F995-BAD4-93D5-C9B7-600BE48DADF8}"/>
              </a:ext>
            </a:extLst>
          </p:cNvPr>
          <p:cNvSpPr txBox="1"/>
          <p:nvPr/>
        </p:nvSpPr>
        <p:spPr>
          <a:xfrm>
            <a:off x="827997" y="6296275"/>
            <a:ext cx="3529281" cy="369332"/>
          </a:xfrm>
          <a:prstGeom prst="rect">
            <a:avLst/>
          </a:prstGeom>
          <a:noFill/>
        </p:spPr>
        <p:txBody>
          <a:bodyPr wrap="square">
            <a:spAutoFit/>
          </a:bodyPr>
          <a:lstStyle/>
          <a:p>
            <a:r>
              <a:rPr lang="es-419" dirty="0">
                <a:solidFill>
                  <a:schemeClr val="accent6"/>
                </a:solidFill>
              </a:rPr>
              <a:t>http://localhost:3000/directorio</a:t>
            </a:r>
          </a:p>
        </p:txBody>
      </p:sp>
      <p:pic>
        <p:nvPicPr>
          <p:cNvPr id="28" name="Imagen 27">
            <a:extLst>
              <a:ext uri="{FF2B5EF4-FFF2-40B4-BE49-F238E27FC236}">
                <a16:creationId xmlns:a16="http://schemas.microsoft.com/office/drawing/2014/main" id="{2B4B0B71-02FD-CAEB-0EA2-415B0B47628F}"/>
              </a:ext>
            </a:extLst>
          </p:cNvPr>
          <p:cNvPicPr>
            <a:picLocks noChangeAspect="1"/>
          </p:cNvPicPr>
          <p:nvPr/>
        </p:nvPicPr>
        <p:blipFill>
          <a:blip r:embed="rId2"/>
          <a:stretch>
            <a:fillRect/>
          </a:stretch>
        </p:blipFill>
        <p:spPr>
          <a:xfrm>
            <a:off x="8959641" y="5170645"/>
            <a:ext cx="2954850" cy="1494961"/>
          </a:xfrm>
          <a:prstGeom prst="rect">
            <a:avLst/>
          </a:prstGeom>
        </p:spPr>
      </p:pic>
      <p:sp>
        <p:nvSpPr>
          <p:cNvPr id="22" name="Título 7">
            <a:extLst>
              <a:ext uri="{FF2B5EF4-FFF2-40B4-BE49-F238E27FC236}">
                <a16:creationId xmlns:a16="http://schemas.microsoft.com/office/drawing/2014/main" id="{C45A3171-841C-61D3-6729-BB7942ACAB23}"/>
              </a:ext>
            </a:extLst>
          </p:cNvPr>
          <p:cNvSpPr txBox="1">
            <a:spLocks/>
          </p:cNvSpPr>
          <p:nvPr/>
        </p:nvSpPr>
        <p:spPr>
          <a:xfrm>
            <a:off x="900569" y="5424802"/>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13. Iniciar/levantar el servidor de desarrollo y abrir en el navegador:</a:t>
            </a:r>
          </a:p>
        </p:txBody>
      </p:sp>
    </p:spTree>
    <p:extLst>
      <p:ext uri="{BB962C8B-B14F-4D97-AF65-F5344CB8AC3E}">
        <p14:creationId xmlns:p14="http://schemas.microsoft.com/office/powerpoint/2010/main" val="3279431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21DAB0D-582E-2717-D442-AF0D195CD1DD}"/>
              </a:ext>
            </a:extLst>
          </p:cNvPr>
          <p:cNvSpPr txBox="1"/>
          <p:nvPr/>
        </p:nvSpPr>
        <p:spPr>
          <a:xfrm>
            <a:off x="827997" y="1743552"/>
            <a:ext cx="10848746" cy="646331"/>
          </a:xfrm>
          <a:prstGeom prst="rect">
            <a:avLst/>
          </a:prstGeom>
          <a:noFill/>
        </p:spPr>
        <p:txBody>
          <a:bodyPr wrap="square">
            <a:spAutoFit/>
          </a:bodyPr>
          <a:lstStyle/>
          <a:p>
            <a:pPr algn="just"/>
            <a:r>
              <a:rPr lang="es-ES" dirty="0">
                <a:solidFill>
                  <a:srgbClr val="002060"/>
                </a:solidFill>
              </a:rPr>
              <a:t>El archivo comprimido en la carpeta </a:t>
            </a:r>
            <a:r>
              <a:rPr lang="en-US" dirty="0">
                <a:solidFill>
                  <a:srgbClr val="002060"/>
                </a:solidFill>
              </a:rPr>
              <a:t>C:\MEAN\SC\mvc.express.directorio\public</a:t>
            </a:r>
          </a:p>
          <a:p>
            <a:pPr algn="just"/>
            <a:r>
              <a:rPr lang="en-US" dirty="0">
                <a:solidFill>
                  <a:srgbClr val="002060"/>
                </a:solidFill>
              </a:rPr>
              <a:t>El archive </a:t>
            </a:r>
            <a:r>
              <a:rPr lang="en-US" dirty="0" err="1">
                <a:solidFill>
                  <a:srgbClr val="C00000"/>
                </a:solidFill>
              </a:rPr>
              <a:t>layout.hbs</a:t>
            </a:r>
            <a:r>
              <a:rPr lang="en-US" dirty="0">
                <a:solidFill>
                  <a:srgbClr val="002060"/>
                </a:solidFill>
              </a:rPr>
              <a:t>, </a:t>
            </a:r>
            <a:r>
              <a:rPr lang="en-US" dirty="0" err="1">
                <a:solidFill>
                  <a:srgbClr val="002060"/>
                </a:solidFill>
              </a:rPr>
              <a:t>reemplaza</a:t>
            </a:r>
            <a:r>
              <a:rPr lang="en-US" dirty="0">
                <a:solidFill>
                  <a:srgbClr val="002060"/>
                </a:solidFill>
              </a:rPr>
              <a:t> a C:\MEAN\SC\mvc.express.directorio\views\</a:t>
            </a:r>
            <a:r>
              <a:rPr lang="en-US" dirty="0">
                <a:solidFill>
                  <a:srgbClr val="C00000"/>
                </a:solidFill>
              </a:rPr>
              <a:t>layout.hbs</a:t>
            </a:r>
            <a:endParaRPr lang="es-419" dirty="0">
              <a:solidFill>
                <a:srgbClr val="C00000"/>
              </a:solidFill>
            </a:endParaRPr>
          </a:p>
        </p:txBody>
      </p:sp>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14. Descarga el siguiente archivo y agrégalos al proyecto</a:t>
            </a:r>
            <a:endParaRPr lang="es-419" dirty="0"/>
          </a:p>
        </p:txBody>
      </p:sp>
      <p:sp>
        <p:nvSpPr>
          <p:cNvPr id="6" name="CuadroTexto 5">
            <a:extLst>
              <a:ext uri="{FF2B5EF4-FFF2-40B4-BE49-F238E27FC236}">
                <a16:creationId xmlns:a16="http://schemas.microsoft.com/office/drawing/2014/main" id="{E6466379-2E41-A992-CEBA-D57EC1059D1D}"/>
              </a:ext>
            </a:extLst>
          </p:cNvPr>
          <p:cNvSpPr txBox="1"/>
          <p:nvPr/>
        </p:nvSpPr>
        <p:spPr>
          <a:xfrm>
            <a:off x="827999" y="1270338"/>
            <a:ext cx="9921549" cy="369332"/>
          </a:xfrm>
          <a:prstGeom prst="rect">
            <a:avLst/>
          </a:prstGeom>
          <a:noFill/>
          <a:ln>
            <a:solidFill>
              <a:schemeClr val="bg1">
                <a:lumMod val="95000"/>
              </a:schemeClr>
            </a:solidFill>
          </a:ln>
        </p:spPr>
        <p:txBody>
          <a:bodyPr wrap="square">
            <a:spAutoFit/>
          </a:bodyPr>
          <a:lstStyle/>
          <a:p>
            <a:r>
              <a:rPr lang="es-419" b="0" dirty="0">
                <a:solidFill>
                  <a:srgbClr val="267F99"/>
                </a:solidFill>
                <a:effectLst/>
                <a:latin typeface="Consolas" panose="020B0609020204030204" pitchFamily="49" charset="0"/>
              </a:rPr>
              <a:t>https://nekdu.com/adminlte/adminlte.zip</a:t>
            </a:r>
            <a:endParaRPr lang="es-419" b="0" dirty="0">
              <a:solidFill>
                <a:srgbClr val="000000"/>
              </a:solidFill>
              <a:effectLst/>
              <a:latin typeface="Consolas" panose="020B0609020204030204" pitchFamily="49" charset="0"/>
            </a:endParaRPr>
          </a:p>
        </p:txBody>
      </p:sp>
      <p:cxnSp>
        <p:nvCxnSpPr>
          <p:cNvPr id="17" name="Conector recto de flecha 16">
            <a:extLst>
              <a:ext uri="{FF2B5EF4-FFF2-40B4-BE49-F238E27FC236}">
                <a16:creationId xmlns:a16="http://schemas.microsoft.com/office/drawing/2014/main" id="{0A9DFF1F-AF75-4261-4468-7B84A43C815E}"/>
              </a:ext>
            </a:extLst>
          </p:cNvPr>
          <p:cNvCxnSpPr>
            <a:cxnSpLocks/>
          </p:cNvCxnSpPr>
          <p:nvPr/>
        </p:nvCxnSpPr>
        <p:spPr>
          <a:xfrm flipH="1">
            <a:off x="4284707" y="2025171"/>
            <a:ext cx="1" cy="95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ítulo 1">
            <a:extLst>
              <a:ext uri="{FF2B5EF4-FFF2-40B4-BE49-F238E27FC236}">
                <a16:creationId xmlns:a16="http://schemas.microsoft.com/office/drawing/2014/main" id="{B550575C-70F4-90FC-DEED-1594480E5720}"/>
              </a:ext>
            </a:extLst>
          </p:cNvPr>
          <p:cNvSpPr txBox="1">
            <a:spLocks/>
          </p:cNvSpPr>
          <p:nvPr/>
        </p:nvSpPr>
        <p:spPr>
          <a:xfrm>
            <a:off x="827997" y="2494930"/>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15. Agregar el </a:t>
            </a:r>
            <a:r>
              <a:rPr lang="es-ES" dirty="0" err="1"/>
              <a:t>model</a:t>
            </a:r>
            <a:r>
              <a:rPr lang="es-ES" dirty="0"/>
              <a:t> </a:t>
            </a:r>
            <a:endParaRPr lang="es-419" dirty="0"/>
          </a:p>
        </p:txBody>
      </p:sp>
      <p:sp>
        <p:nvSpPr>
          <p:cNvPr id="12" name="CuadroTexto 11">
            <a:extLst>
              <a:ext uri="{FF2B5EF4-FFF2-40B4-BE49-F238E27FC236}">
                <a16:creationId xmlns:a16="http://schemas.microsoft.com/office/drawing/2014/main" id="{4691BC57-66B2-E442-EBF2-EF7A5F464910}"/>
              </a:ext>
            </a:extLst>
          </p:cNvPr>
          <p:cNvSpPr txBox="1"/>
          <p:nvPr/>
        </p:nvSpPr>
        <p:spPr>
          <a:xfrm>
            <a:off x="1094796" y="3429000"/>
            <a:ext cx="8629609" cy="3139321"/>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var</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personal</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Area</a:t>
            </a:r>
            <a:r>
              <a:rPr lang="es-419" b="0" dirty="0">
                <a:solidFill>
                  <a:srgbClr val="A31515"/>
                </a:solidFill>
                <a:effectLst/>
                <a:latin typeface="Consolas" panose="020B0609020204030204" pitchFamily="49" charset="0"/>
              </a:rPr>
              <a:t>"</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"PRESIDENCIA DE LA MESA DIRECTIVA"</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"Cargo"</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"PRESIDENTA (PRI)"</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Extension</a:t>
            </a:r>
            <a:r>
              <a:rPr lang="es-419" b="0" dirty="0">
                <a:solidFill>
                  <a:srgbClr val="A31515"/>
                </a:solidFill>
                <a:effectLst/>
                <a:latin typeface="Consolas" panose="020B0609020204030204" pitchFamily="49" charset="0"/>
              </a:rPr>
              <a:t>"</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"8270"</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"Titulo"</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"DIP."</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NombreCompleto</a:t>
            </a:r>
            <a:r>
              <a:rPr lang="es-419" b="0" dirty="0">
                <a:solidFill>
                  <a:srgbClr val="A31515"/>
                </a:solidFill>
                <a:effectLst/>
                <a:latin typeface="Consolas" panose="020B0609020204030204" pitchFamily="49" charset="0"/>
              </a:rPr>
              <a:t>"</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"GUERRA CASTILLO MARCELA  "</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"Correo"</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"marcela.guerra@diputados.gob.mx"</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a:p>
            <a:r>
              <a:rPr lang="es-419" b="0" dirty="0" err="1">
                <a:solidFill>
                  <a:srgbClr val="001080"/>
                </a:solidFill>
                <a:effectLst/>
                <a:latin typeface="Consolas" panose="020B0609020204030204" pitchFamily="49" charset="0"/>
              </a:rPr>
              <a:t>module</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 </a:t>
            </a:r>
            <a:r>
              <a:rPr lang="es-419" b="0" dirty="0">
                <a:solidFill>
                  <a:srgbClr val="001080"/>
                </a:solidFill>
                <a:effectLst/>
                <a:latin typeface="Consolas" panose="020B0609020204030204" pitchFamily="49" charset="0"/>
              </a:rPr>
              <a:t>personal</a:t>
            </a:r>
            <a:endParaRPr lang="es-419" b="0" dirty="0">
              <a:solidFill>
                <a:srgbClr val="000000"/>
              </a:solidFill>
              <a:effectLst/>
              <a:latin typeface="Consolas" panose="020B0609020204030204" pitchFamily="49" charset="0"/>
            </a:endParaRPr>
          </a:p>
        </p:txBody>
      </p:sp>
      <p:sp>
        <p:nvSpPr>
          <p:cNvPr id="21" name="CuadroTexto 20">
            <a:extLst>
              <a:ext uri="{FF2B5EF4-FFF2-40B4-BE49-F238E27FC236}">
                <a16:creationId xmlns:a16="http://schemas.microsoft.com/office/drawing/2014/main" id="{3670C6B9-4184-55D7-7797-1F53EC69FC70}"/>
              </a:ext>
            </a:extLst>
          </p:cNvPr>
          <p:cNvSpPr txBox="1"/>
          <p:nvPr/>
        </p:nvSpPr>
        <p:spPr>
          <a:xfrm>
            <a:off x="827997" y="2782669"/>
            <a:ext cx="10848746" cy="646331"/>
          </a:xfrm>
          <a:prstGeom prst="rect">
            <a:avLst/>
          </a:prstGeom>
          <a:noFill/>
        </p:spPr>
        <p:txBody>
          <a:bodyPr wrap="square">
            <a:spAutoFit/>
          </a:bodyPr>
          <a:lstStyle/>
          <a:p>
            <a:pPr algn="just"/>
            <a:r>
              <a:rPr lang="es-419" dirty="0">
                <a:solidFill>
                  <a:srgbClr val="002060"/>
                </a:solidFill>
              </a:rPr>
              <a:t>Actualizar el archivo C:\MEAN\SC\mvc.express.directorio\</a:t>
            </a:r>
            <a:r>
              <a:rPr lang="es-419" dirty="0">
                <a:solidFill>
                  <a:srgbClr val="C00000"/>
                </a:solidFill>
              </a:rPr>
              <a:t>models\personal.js, </a:t>
            </a:r>
            <a:r>
              <a:rPr lang="es-419" dirty="0">
                <a:solidFill>
                  <a:srgbClr val="002060"/>
                </a:solidFill>
              </a:rPr>
              <a:t>posteriormente, actualizar con el archivo disponible en la siguiente url: https://nekdu.com/adminlte/personal.js</a:t>
            </a:r>
          </a:p>
        </p:txBody>
      </p:sp>
      <p:sp>
        <p:nvSpPr>
          <p:cNvPr id="23" name="CuadroTexto 22">
            <a:extLst>
              <a:ext uri="{FF2B5EF4-FFF2-40B4-BE49-F238E27FC236}">
                <a16:creationId xmlns:a16="http://schemas.microsoft.com/office/drawing/2014/main" id="{B56B01E4-6DBB-E17F-1832-3351557306A7}"/>
              </a:ext>
            </a:extLst>
          </p:cNvPr>
          <p:cNvSpPr txBox="1"/>
          <p:nvPr/>
        </p:nvSpPr>
        <p:spPr>
          <a:xfrm>
            <a:off x="6792686" y="1101084"/>
            <a:ext cx="539931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Segunda iteración: mostrar datos y cambiar el aspecto</a:t>
            </a:r>
          </a:p>
        </p:txBody>
      </p:sp>
    </p:spTree>
    <p:extLst>
      <p:ext uri="{BB962C8B-B14F-4D97-AF65-F5344CB8AC3E}">
        <p14:creationId xmlns:p14="http://schemas.microsoft.com/office/powerpoint/2010/main" val="541293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DDF38-87BF-E44D-C0F0-80A4A22CB935}"/>
              </a:ext>
            </a:extLst>
          </p:cNvPr>
          <p:cNvSpPr>
            <a:spLocks noGrp="1"/>
          </p:cNvSpPr>
          <p:nvPr>
            <p:ph type="title"/>
          </p:nvPr>
        </p:nvSpPr>
        <p:spPr>
          <a:xfrm>
            <a:off x="828000" y="684000"/>
            <a:ext cx="9921549" cy="387798"/>
          </a:xfrm>
        </p:spPr>
        <p:txBody>
          <a:bodyPr/>
          <a:lstStyle/>
          <a:p>
            <a:r>
              <a:rPr lang="es-ES" dirty="0"/>
              <a:t>16. Actualizar el controlador </a:t>
            </a:r>
            <a:endParaRPr lang="es-419" dirty="0"/>
          </a:p>
        </p:txBody>
      </p:sp>
      <p:cxnSp>
        <p:nvCxnSpPr>
          <p:cNvPr id="17" name="Conector recto de flecha 16">
            <a:extLst>
              <a:ext uri="{FF2B5EF4-FFF2-40B4-BE49-F238E27FC236}">
                <a16:creationId xmlns:a16="http://schemas.microsoft.com/office/drawing/2014/main" id="{0A9DFF1F-AF75-4261-4468-7B84A43C815E}"/>
              </a:ext>
            </a:extLst>
          </p:cNvPr>
          <p:cNvCxnSpPr>
            <a:cxnSpLocks/>
          </p:cNvCxnSpPr>
          <p:nvPr/>
        </p:nvCxnSpPr>
        <p:spPr>
          <a:xfrm flipH="1">
            <a:off x="4284707" y="2025171"/>
            <a:ext cx="1" cy="95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4691BC57-66B2-E442-EBF2-EF7A5F464910}"/>
              </a:ext>
            </a:extLst>
          </p:cNvPr>
          <p:cNvSpPr txBox="1"/>
          <p:nvPr/>
        </p:nvSpPr>
        <p:spPr>
          <a:xfrm>
            <a:off x="828000" y="1427984"/>
            <a:ext cx="8629609" cy="2585323"/>
          </a:xfrm>
          <a:prstGeom prst="rect">
            <a:avLst/>
          </a:prstGeom>
          <a:noFill/>
          <a:ln>
            <a:solidFill>
              <a:schemeClr val="bg1">
                <a:lumMod val="95000"/>
              </a:schemeClr>
            </a:solidFill>
          </a:ln>
        </p:spPr>
        <p:txBody>
          <a:bodyPr wrap="square">
            <a:spAutoFit/>
          </a:bodyPr>
          <a:lstStyle/>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personal</a:t>
            </a:r>
            <a:r>
              <a:rPr lang="es-419" b="0" dirty="0">
                <a:solidFill>
                  <a:srgbClr val="000000"/>
                </a:solidFill>
                <a:effectLst/>
                <a:latin typeface="Consolas" panose="020B0609020204030204" pitchFamily="49" charset="0"/>
              </a:rPr>
              <a:t> = </a:t>
            </a:r>
            <a:r>
              <a:rPr lang="es-419" b="0" dirty="0" err="1">
                <a:solidFill>
                  <a:srgbClr val="795E26"/>
                </a:solidFill>
                <a:effectLst/>
                <a:highlight>
                  <a:srgbClr val="FFFFF3"/>
                </a:highlight>
                <a:latin typeface="Consolas" panose="020B0609020204030204" pitchFamily="49" charset="0"/>
              </a:rPr>
              <a:t>require</a:t>
            </a:r>
            <a:r>
              <a:rPr lang="es-419" b="0" dirty="0">
                <a:solidFill>
                  <a:srgbClr val="000000"/>
                </a:solidFill>
                <a:effectLst/>
                <a:highlight>
                  <a:srgbClr val="FFFFF3"/>
                </a:highlight>
                <a:latin typeface="Consolas" panose="020B0609020204030204" pitchFamily="49" charset="0"/>
              </a:rPr>
              <a:t> (</a:t>
            </a:r>
            <a:r>
              <a:rPr lang="es-419" b="0" dirty="0">
                <a:solidFill>
                  <a:srgbClr val="A31515"/>
                </a:solidFill>
                <a:effectLst/>
                <a:highlight>
                  <a:srgbClr val="FFFFF3"/>
                </a:highlight>
                <a:latin typeface="Consolas" panose="020B0609020204030204" pitchFamily="49" charset="0"/>
              </a:rPr>
              <a:t>'../</a:t>
            </a:r>
            <a:r>
              <a:rPr lang="es-419" b="0" dirty="0" err="1">
                <a:solidFill>
                  <a:srgbClr val="A31515"/>
                </a:solidFill>
                <a:effectLst/>
                <a:highlight>
                  <a:srgbClr val="FFFFF3"/>
                </a:highlight>
                <a:latin typeface="Consolas" panose="020B0609020204030204" pitchFamily="49" charset="0"/>
              </a:rPr>
              <a:t>models</a:t>
            </a:r>
            <a:r>
              <a:rPr lang="es-419" b="0" dirty="0">
                <a:solidFill>
                  <a:srgbClr val="A31515"/>
                </a:solidFill>
                <a:effectLst/>
                <a:highlight>
                  <a:srgbClr val="FFFFF3"/>
                </a:highlight>
                <a:latin typeface="Consolas" panose="020B0609020204030204" pitchFamily="49" charset="0"/>
              </a:rPr>
              <a:t>/personal'</a:t>
            </a:r>
            <a:r>
              <a:rPr lang="es-419" b="0" dirty="0">
                <a:solidFill>
                  <a:srgbClr val="000000"/>
                </a:solidFill>
                <a:effectLst/>
                <a:highlight>
                  <a:srgbClr val="FFFFF3"/>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267F99"/>
                </a:solidFill>
                <a:effectLst/>
                <a:latin typeface="Consolas" panose="020B0609020204030204" pitchFamily="49" charset="0"/>
              </a:rPr>
              <a:t>module</a:t>
            </a:r>
            <a:r>
              <a:rPr lang="es-419" b="0" dirty="0" err="1">
                <a:solidFill>
                  <a:srgbClr val="000000"/>
                </a:solidFill>
                <a:effectLst/>
                <a:latin typeface="Consolas" panose="020B0609020204030204" pitchFamily="49" charset="0"/>
              </a:rPr>
              <a:t>.</a:t>
            </a:r>
            <a:r>
              <a:rPr lang="es-419" b="0" dirty="0" err="1">
                <a:solidFill>
                  <a:srgbClr val="267F99"/>
                </a:solidFill>
                <a:effectLst/>
                <a:latin typeface="Consolas" panose="020B0609020204030204" pitchFamily="49" charset="0"/>
              </a:rPr>
              <a:t>exports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list</a:t>
            </a:r>
            <a:r>
              <a:rPr lang="es-419" b="0" dirty="0">
                <a:solidFill>
                  <a:srgbClr val="000000"/>
                </a:solidFill>
                <a:effectLst/>
                <a:latin typeface="Consolas" panose="020B0609020204030204" pitchFamily="49" charset="0"/>
              </a:rPr>
              <a:t> = (</a:t>
            </a:r>
            <a:r>
              <a:rPr lang="es-419" b="0" dirty="0" err="1">
                <a:solidFill>
                  <a:srgbClr val="001080"/>
                </a:solidFill>
                <a:effectLst/>
                <a:latin typeface="Consolas" panose="020B0609020204030204" pitchFamily="49" charset="0"/>
              </a:rPr>
              <a:t>req</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res</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render</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'directorio/listado-</a:t>
            </a:r>
            <a:r>
              <a:rPr lang="es-419" b="0" dirty="0" err="1">
                <a:solidFill>
                  <a:srgbClr val="A31515"/>
                </a:solidFill>
                <a:effectLst/>
                <a:latin typeface="Consolas" panose="020B0609020204030204" pitchFamily="49" charset="0"/>
              </a:rPr>
              <a:t>view</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titulo: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'Directorio'</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pagina:</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'Listado del personal'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personal:</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personal</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p:txBody>
      </p:sp>
      <p:sp>
        <p:nvSpPr>
          <p:cNvPr id="21" name="CuadroTexto 20">
            <a:extLst>
              <a:ext uri="{FF2B5EF4-FFF2-40B4-BE49-F238E27FC236}">
                <a16:creationId xmlns:a16="http://schemas.microsoft.com/office/drawing/2014/main" id="{3670C6B9-4184-55D7-7797-1F53EC69FC70}"/>
              </a:ext>
            </a:extLst>
          </p:cNvPr>
          <p:cNvSpPr txBox="1"/>
          <p:nvPr/>
        </p:nvSpPr>
        <p:spPr>
          <a:xfrm>
            <a:off x="828000" y="1107300"/>
            <a:ext cx="10848746" cy="369332"/>
          </a:xfrm>
          <a:prstGeom prst="rect">
            <a:avLst/>
          </a:prstGeom>
          <a:noFill/>
        </p:spPr>
        <p:txBody>
          <a:bodyPr wrap="square">
            <a:spAutoFit/>
          </a:bodyPr>
          <a:lstStyle/>
          <a:p>
            <a:pPr algn="just"/>
            <a:r>
              <a:rPr lang="es-419" dirty="0">
                <a:solidFill>
                  <a:srgbClr val="002060"/>
                </a:solidFill>
              </a:rPr>
              <a:t>Actualizar el archivo C:\MEAN\SC\mvc.express.directorio\</a:t>
            </a:r>
            <a:r>
              <a:rPr lang="es-419" dirty="0">
                <a:solidFill>
                  <a:srgbClr val="C00000"/>
                </a:solidFill>
              </a:rPr>
              <a:t>controllers\directorio-controller.js</a:t>
            </a:r>
            <a:r>
              <a:rPr lang="es-419" dirty="0">
                <a:solidFill>
                  <a:srgbClr val="002060"/>
                </a:solidFill>
              </a:rPr>
              <a:t>.</a:t>
            </a:r>
          </a:p>
        </p:txBody>
      </p:sp>
      <p:sp>
        <p:nvSpPr>
          <p:cNvPr id="7" name="Título 1">
            <a:extLst>
              <a:ext uri="{FF2B5EF4-FFF2-40B4-BE49-F238E27FC236}">
                <a16:creationId xmlns:a16="http://schemas.microsoft.com/office/drawing/2014/main" id="{09CD2418-C368-4010-98C8-ABACE63AE3CB}"/>
              </a:ext>
            </a:extLst>
          </p:cNvPr>
          <p:cNvSpPr txBox="1">
            <a:spLocks/>
          </p:cNvSpPr>
          <p:nvPr/>
        </p:nvSpPr>
        <p:spPr>
          <a:xfrm>
            <a:off x="827999" y="4013307"/>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17. Actualizar la vista </a:t>
            </a:r>
            <a:endParaRPr lang="es-419" dirty="0"/>
          </a:p>
        </p:txBody>
      </p:sp>
      <p:sp>
        <p:nvSpPr>
          <p:cNvPr id="8" name="CuadroTexto 7">
            <a:extLst>
              <a:ext uri="{FF2B5EF4-FFF2-40B4-BE49-F238E27FC236}">
                <a16:creationId xmlns:a16="http://schemas.microsoft.com/office/drawing/2014/main" id="{9A34DBEC-2A30-8C73-426D-86E3F33DCAAF}"/>
              </a:ext>
            </a:extLst>
          </p:cNvPr>
          <p:cNvSpPr txBox="1"/>
          <p:nvPr/>
        </p:nvSpPr>
        <p:spPr>
          <a:xfrm>
            <a:off x="744801" y="5454072"/>
            <a:ext cx="7224958" cy="646331"/>
          </a:xfrm>
          <a:prstGeom prst="rect">
            <a:avLst/>
          </a:prstGeom>
          <a:noFill/>
        </p:spPr>
        <p:txBody>
          <a:bodyPr wrap="square">
            <a:spAutoFit/>
          </a:bodyPr>
          <a:lstStyle/>
          <a:p>
            <a:r>
              <a:rPr lang="es-419" u="sng" dirty="0">
                <a:latin typeface="Courier New" panose="02070309020205020404" pitchFamily="49" charset="0"/>
                <a:cs typeface="Courier New" panose="02070309020205020404" pitchFamily="49" charset="0"/>
              </a:rPr>
              <a:t>PS C:\MEAN\SC\mvc.express.directorio&gt; </a:t>
            </a:r>
            <a:r>
              <a:rPr lang="es-419" u="sng" dirty="0" err="1">
                <a:latin typeface="Courier New" panose="02070309020205020404" pitchFamily="49" charset="0"/>
                <a:cs typeface="Courier New" panose="02070309020205020404" pitchFamily="49" charset="0"/>
              </a:rPr>
              <a:t>ctrl</a:t>
            </a:r>
            <a:r>
              <a:rPr lang="es-419" u="sng" dirty="0">
                <a:latin typeface="Courier New" panose="02070309020205020404" pitchFamily="49" charset="0"/>
                <a:cs typeface="Courier New" panose="02070309020205020404" pitchFamily="49" charset="0"/>
              </a:rPr>
              <a:t> + c</a:t>
            </a:r>
          </a:p>
          <a:p>
            <a:r>
              <a:rPr lang="es-419" u="sng" dirty="0">
                <a:latin typeface="Courier New" panose="02070309020205020404" pitchFamily="49" charset="0"/>
                <a:cs typeface="Courier New" panose="02070309020205020404" pitchFamily="49" charset="0"/>
              </a:rPr>
              <a:t>PS C:\MEAN\SC\mvc.express.directorio&gt; </a:t>
            </a:r>
            <a:r>
              <a:rPr lang="es-419" u="sng" dirty="0" err="1">
                <a:latin typeface="Courier New" panose="02070309020205020404" pitchFamily="49" charset="0"/>
                <a:cs typeface="Courier New" panose="02070309020205020404" pitchFamily="49" charset="0"/>
              </a:rPr>
              <a:t>npm</a:t>
            </a:r>
            <a:r>
              <a:rPr lang="es-419" u="sng" dirty="0">
                <a:latin typeface="Courier New" panose="02070309020205020404" pitchFamily="49" charset="0"/>
                <a:cs typeface="Courier New" panose="02070309020205020404" pitchFamily="49" charset="0"/>
              </a:rPr>
              <a:t> </a:t>
            </a:r>
            <a:r>
              <a:rPr lang="es-419" u="sng" dirty="0" err="1">
                <a:latin typeface="Courier New" panose="02070309020205020404" pitchFamily="49" charset="0"/>
                <a:cs typeface="Courier New" panose="02070309020205020404" pitchFamily="49" charset="0"/>
              </a:rPr>
              <a:t>start</a:t>
            </a:r>
            <a:endParaRPr lang="es-419" u="sng" dirty="0">
              <a:latin typeface="Courier New" panose="02070309020205020404" pitchFamily="49" charset="0"/>
              <a:cs typeface="Courier New" panose="02070309020205020404" pitchFamily="49" charset="0"/>
            </a:endParaRPr>
          </a:p>
        </p:txBody>
      </p:sp>
      <p:sp>
        <p:nvSpPr>
          <p:cNvPr id="9" name="CuadroTexto 8">
            <a:extLst>
              <a:ext uri="{FF2B5EF4-FFF2-40B4-BE49-F238E27FC236}">
                <a16:creationId xmlns:a16="http://schemas.microsoft.com/office/drawing/2014/main" id="{4F4D4F93-DC77-31B1-5012-C583D5F9C3E1}"/>
              </a:ext>
            </a:extLst>
          </p:cNvPr>
          <p:cNvSpPr txBox="1"/>
          <p:nvPr/>
        </p:nvSpPr>
        <p:spPr>
          <a:xfrm>
            <a:off x="755426" y="6345489"/>
            <a:ext cx="3529281" cy="369332"/>
          </a:xfrm>
          <a:prstGeom prst="rect">
            <a:avLst/>
          </a:prstGeom>
          <a:noFill/>
        </p:spPr>
        <p:txBody>
          <a:bodyPr wrap="square">
            <a:spAutoFit/>
          </a:bodyPr>
          <a:lstStyle/>
          <a:p>
            <a:r>
              <a:rPr lang="es-419" dirty="0">
                <a:solidFill>
                  <a:schemeClr val="accent6"/>
                </a:solidFill>
              </a:rPr>
              <a:t>http://localhost:3000/directorio</a:t>
            </a:r>
          </a:p>
        </p:txBody>
      </p:sp>
      <p:sp>
        <p:nvSpPr>
          <p:cNvPr id="10" name="Título 7">
            <a:extLst>
              <a:ext uri="{FF2B5EF4-FFF2-40B4-BE49-F238E27FC236}">
                <a16:creationId xmlns:a16="http://schemas.microsoft.com/office/drawing/2014/main" id="{4694B39B-3AAA-E2FD-780B-D2D9222178CD}"/>
              </a:ext>
            </a:extLst>
          </p:cNvPr>
          <p:cNvSpPr txBox="1">
            <a:spLocks/>
          </p:cNvSpPr>
          <p:nvPr/>
        </p:nvSpPr>
        <p:spPr>
          <a:xfrm>
            <a:off x="827997" y="5016851"/>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t>18. Detener/levantar el servidor de desarrollo y abrir el navegador</a:t>
            </a:r>
          </a:p>
        </p:txBody>
      </p:sp>
      <p:sp>
        <p:nvSpPr>
          <p:cNvPr id="11" name="CuadroTexto 10">
            <a:extLst>
              <a:ext uri="{FF2B5EF4-FFF2-40B4-BE49-F238E27FC236}">
                <a16:creationId xmlns:a16="http://schemas.microsoft.com/office/drawing/2014/main" id="{E8AA40A0-1E35-D21A-4AF8-5F0C2C956600}"/>
              </a:ext>
            </a:extLst>
          </p:cNvPr>
          <p:cNvSpPr txBox="1"/>
          <p:nvPr/>
        </p:nvSpPr>
        <p:spPr>
          <a:xfrm>
            <a:off x="827997" y="4318270"/>
            <a:ext cx="10848746" cy="646331"/>
          </a:xfrm>
          <a:prstGeom prst="rect">
            <a:avLst/>
          </a:prstGeom>
          <a:noFill/>
        </p:spPr>
        <p:txBody>
          <a:bodyPr wrap="square">
            <a:spAutoFit/>
          </a:bodyPr>
          <a:lstStyle/>
          <a:p>
            <a:pPr algn="just"/>
            <a:r>
              <a:rPr lang="es-419" dirty="0">
                <a:solidFill>
                  <a:srgbClr val="002060"/>
                </a:solidFill>
              </a:rPr>
              <a:t>Actualizar el archivo C:\MEAN\SC\mvc.express.directorio\</a:t>
            </a:r>
            <a:r>
              <a:rPr lang="es-419" dirty="0">
                <a:solidFill>
                  <a:schemeClr val="accent6"/>
                </a:solidFill>
              </a:rPr>
              <a:t>views\directorio\listado-view.hbs</a:t>
            </a:r>
            <a:r>
              <a:rPr lang="es-419" dirty="0">
                <a:solidFill>
                  <a:srgbClr val="002060"/>
                </a:solidFill>
              </a:rPr>
              <a:t>, con el contenido de la siguiente lámina.</a:t>
            </a:r>
          </a:p>
        </p:txBody>
      </p:sp>
      <p:sp>
        <p:nvSpPr>
          <p:cNvPr id="13" name="CuadroTexto 12">
            <a:extLst>
              <a:ext uri="{FF2B5EF4-FFF2-40B4-BE49-F238E27FC236}">
                <a16:creationId xmlns:a16="http://schemas.microsoft.com/office/drawing/2014/main" id="{5C961D5B-3BC4-499D-11FE-066D3B53A888}"/>
              </a:ext>
            </a:extLst>
          </p:cNvPr>
          <p:cNvSpPr txBox="1"/>
          <p:nvPr/>
        </p:nvSpPr>
        <p:spPr>
          <a:xfrm>
            <a:off x="936854" y="6029249"/>
            <a:ext cx="10848746" cy="369332"/>
          </a:xfrm>
          <a:prstGeom prst="rect">
            <a:avLst/>
          </a:prstGeom>
          <a:noFill/>
        </p:spPr>
        <p:txBody>
          <a:bodyPr wrap="square">
            <a:spAutoFit/>
          </a:bodyPr>
          <a:lstStyle/>
          <a:p>
            <a:pPr algn="just"/>
            <a:r>
              <a:rPr lang="es-419" dirty="0">
                <a:solidFill>
                  <a:srgbClr val="002060"/>
                </a:solidFill>
              </a:rPr>
              <a:t>Abrir el navegador</a:t>
            </a:r>
          </a:p>
        </p:txBody>
      </p:sp>
    </p:spTree>
    <p:extLst>
      <p:ext uri="{BB962C8B-B14F-4D97-AF65-F5344CB8AC3E}">
        <p14:creationId xmlns:p14="http://schemas.microsoft.com/office/powerpoint/2010/main" val="1580156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40A1CD4-E2E6-C2CD-2554-B19BF94036CC}"/>
              </a:ext>
            </a:extLst>
          </p:cNvPr>
          <p:cNvSpPr txBox="1"/>
          <p:nvPr/>
        </p:nvSpPr>
        <p:spPr>
          <a:xfrm>
            <a:off x="587125" y="205040"/>
            <a:ext cx="5896802" cy="6447919"/>
          </a:xfrm>
          <a:prstGeom prst="rect">
            <a:avLst/>
          </a:prstGeom>
          <a:noFill/>
          <a:ln>
            <a:solidFill>
              <a:srgbClr val="F0F5D0"/>
            </a:solidFill>
          </a:ln>
        </p:spPr>
        <p:txBody>
          <a:bodyPr wrap="square">
            <a:spAutoFit/>
          </a:bodyPr>
          <a:lstStyle/>
          <a:p>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div</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card-body</a:t>
            </a:r>
            <a:r>
              <a:rPr lang="es-419" sz="700" b="0" dirty="0">
                <a:solidFill>
                  <a:srgbClr val="0000FF"/>
                </a:solidFill>
                <a:effectLst/>
                <a:latin typeface="Consolas" panose="020B0609020204030204" pitchFamily="49" charset="0"/>
              </a:rPr>
              <a:t> p-0"</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&lt;table</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"table table-</a:t>
            </a:r>
            <a:r>
              <a:rPr lang="es-419" sz="700" b="0" dirty="0" err="1">
                <a:solidFill>
                  <a:srgbClr val="0000FF"/>
                </a:solidFill>
                <a:effectLst/>
                <a:latin typeface="Consolas" panose="020B0609020204030204" pitchFamily="49" charset="0"/>
              </a:rPr>
              <a:t>striped</a:t>
            </a:r>
            <a:r>
              <a:rPr lang="es-419" sz="700" b="0" dirty="0">
                <a:solidFill>
                  <a:srgbClr val="0000FF"/>
                </a:solidFill>
                <a:effectLst/>
                <a:latin typeface="Consolas" panose="020B0609020204030204" pitchFamily="49" charset="0"/>
              </a:rPr>
              <a:t> </a:t>
            </a:r>
            <a:r>
              <a:rPr lang="es-419" sz="700" b="0" dirty="0" err="1">
                <a:solidFill>
                  <a:srgbClr val="0000FF"/>
                </a:solidFill>
                <a:effectLst/>
                <a:latin typeface="Consolas" panose="020B0609020204030204" pitchFamily="49" charset="0"/>
              </a:rPr>
              <a:t>projects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thead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1%"</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Área</a:t>
            </a: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20%"</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Nombre completo</a:t>
            </a: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30%"</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Cargo</a:t>
            </a: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Correo</a:t>
            </a: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8%"</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text</a:t>
            </a:r>
            <a:r>
              <a:rPr lang="es-419" sz="700" b="0" dirty="0">
                <a:solidFill>
                  <a:srgbClr val="0000FF"/>
                </a:solidFill>
                <a:effectLst/>
                <a:latin typeface="Consolas" panose="020B0609020204030204" pitchFamily="49" charset="0"/>
              </a:rPr>
              <a:t>-center"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err="1">
                <a:solidFill>
                  <a:srgbClr val="000000"/>
                </a:solidFill>
                <a:effectLst/>
                <a:latin typeface="Consolas" panose="020B0609020204030204" pitchFamily="49" charset="0"/>
              </a:rPr>
              <a:t>Accion</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style</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width</a:t>
            </a:r>
            <a:r>
              <a:rPr lang="es-419" sz="700" b="0" dirty="0">
                <a:solidFill>
                  <a:srgbClr val="0000FF"/>
                </a:solidFill>
                <a:effectLst/>
                <a:latin typeface="Consolas" panose="020B0609020204030204" pitchFamily="49" charset="0"/>
              </a:rPr>
              <a:t>: 20%"</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thead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tbody</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AF00DB"/>
                </a:solidFill>
                <a:effectLst/>
                <a:latin typeface="Consolas" panose="020B0609020204030204" pitchFamily="49" charset="0"/>
              </a:rPr>
              <a:t>#each</a:t>
            </a:r>
            <a:r>
              <a:rPr lang="es-419" sz="700" b="0" dirty="0">
                <a:solidFill>
                  <a:srgbClr val="000000"/>
                </a:solidFill>
                <a:effectLst/>
                <a:latin typeface="Consolas" panose="020B0609020204030204" pitchFamily="49" charset="0"/>
              </a:rPr>
              <a:t> </a:t>
            </a:r>
            <a:r>
              <a:rPr lang="es-419" sz="700" b="0" dirty="0">
                <a:solidFill>
                  <a:srgbClr val="001080"/>
                </a:solidFill>
                <a:effectLst/>
                <a:latin typeface="Consolas" panose="020B0609020204030204" pitchFamily="49" charset="0"/>
              </a:rPr>
              <a:t>personal</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err="1">
                <a:solidFill>
                  <a:srgbClr val="001080"/>
                </a:solidFill>
                <a:effectLst/>
                <a:latin typeface="Consolas" panose="020B0609020204030204" pitchFamily="49" charset="0"/>
              </a:rPr>
              <a:t>Area</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r>
              <a:rPr lang="es-419" sz="700" b="0" dirty="0">
                <a:solidFill>
                  <a:srgbClr val="795E26"/>
                </a:solidFill>
                <a:effectLst/>
                <a:latin typeface="Consolas" panose="020B0609020204030204" pitchFamily="49" charset="0"/>
              </a:rPr>
              <a:t>{{</a:t>
            </a:r>
            <a:r>
              <a:rPr lang="es-419" sz="700" b="0" dirty="0">
                <a:solidFill>
                  <a:srgbClr val="001080"/>
                </a:solidFill>
                <a:effectLst/>
                <a:latin typeface="Consolas" panose="020B0609020204030204" pitchFamily="49" charset="0"/>
              </a:rPr>
              <a:t>Titulo</a:t>
            </a:r>
            <a:r>
              <a:rPr lang="es-419" sz="700" b="0" dirty="0">
                <a:solidFill>
                  <a:srgbClr val="795E26"/>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001080"/>
                </a:solidFill>
                <a:effectLst/>
                <a:latin typeface="Consolas" panose="020B0609020204030204" pitchFamily="49" charset="0"/>
              </a:rPr>
              <a:t>NombreCompleto</a:t>
            </a:r>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a:solidFill>
                  <a:srgbClr val="001080"/>
                </a:solidFill>
                <a:effectLst/>
                <a:latin typeface="Consolas" panose="020B0609020204030204" pitchFamily="49" charset="0"/>
              </a:rPr>
              <a:t>Cargo</a:t>
            </a:r>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project_progress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a:solidFill>
                  <a:srgbClr val="001080"/>
                </a:solidFill>
                <a:effectLst/>
                <a:latin typeface="Consolas" panose="020B0609020204030204" pitchFamily="49" charset="0"/>
              </a:rPr>
              <a:t>Correo</a:t>
            </a:r>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project-state</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span</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badge</a:t>
            </a:r>
            <a:r>
              <a:rPr lang="es-419" sz="700" b="0" dirty="0">
                <a:solidFill>
                  <a:srgbClr val="0000FF"/>
                </a:solidFill>
                <a:effectLst/>
                <a:latin typeface="Consolas" panose="020B0609020204030204" pitchFamily="49" charset="0"/>
              </a:rPr>
              <a:t> </a:t>
            </a:r>
            <a:r>
              <a:rPr lang="es-419" sz="700" b="0" dirty="0" err="1">
                <a:solidFill>
                  <a:srgbClr val="0000FF"/>
                </a:solidFill>
                <a:effectLst/>
                <a:latin typeface="Consolas" panose="020B0609020204030204" pitchFamily="49" charset="0"/>
              </a:rPr>
              <a:t>badge-success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r>
              <a:rPr lang="es-419" sz="700" b="0" dirty="0" err="1">
                <a:solidFill>
                  <a:srgbClr val="000000"/>
                </a:solidFill>
                <a:effectLst/>
                <a:latin typeface="Consolas" panose="020B0609020204030204" pitchFamily="49" charset="0"/>
              </a:rPr>
              <a:t>Success</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span</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project-actions</a:t>
            </a:r>
            <a:r>
              <a:rPr lang="es-419" sz="700" b="0" dirty="0">
                <a:solidFill>
                  <a:srgbClr val="0000FF"/>
                </a:solidFill>
                <a:effectLst/>
                <a:latin typeface="Consolas" panose="020B0609020204030204" pitchFamily="49" charset="0"/>
              </a:rPr>
              <a:t> </a:t>
            </a:r>
            <a:r>
              <a:rPr lang="es-419" sz="700" b="0" dirty="0" err="1">
                <a:solidFill>
                  <a:srgbClr val="0000FF"/>
                </a:solidFill>
                <a:effectLst/>
                <a:latin typeface="Consolas" panose="020B0609020204030204" pitchFamily="49" charset="0"/>
              </a:rPr>
              <a:t>text-right</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highlight>
                  <a:srgbClr val="FFFFF3"/>
                </a:highlight>
                <a:latin typeface="Consolas" panose="020B0609020204030204" pitchFamily="49" charset="0"/>
              </a:rPr>
              <a:t>                    </a:t>
            </a:r>
            <a:r>
              <a:rPr lang="es-419" sz="700" b="0" dirty="0">
                <a:solidFill>
                  <a:srgbClr val="800000"/>
                </a:solidFill>
                <a:effectLst/>
                <a:highlight>
                  <a:srgbClr val="FFFFF3"/>
                </a:highlight>
                <a:latin typeface="Consolas" panose="020B0609020204030204" pitchFamily="49" charset="0"/>
              </a:rPr>
              <a:t>&lt;a</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class</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err="1">
                <a:solidFill>
                  <a:srgbClr val="0000FF"/>
                </a:solidFill>
                <a:effectLst/>
                <a:highlight>
                  <a:srgbClr val="FFFFF3"/>
                </a:highlight>
                <a:latin typeface="Consolas" panose="020B0609020204030204" pitchFamily="49" charset="0"/>
              </a:rPr>
              <a:t>btn</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btn-primary</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btn-sm</a:t>
            </a:r>
            <a:r>
              <a:rPr lang="es-419" sz="700" b="0" dirty="0">
                <a:solidFill>
                  <a:srgbClr val="0000FF"/>
                </a:solidFill>
                <a:effectLst/>
                <a:highlight>
                  <a:srgbClr val="FFFFF3"/>
                </a:highlight>
                <a:latin typeface="Consolas" panose="020B0609020204030204" pitchFamily="49" charset="0"/>
              </a:rPr>
              <a:t>"</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href</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"/directorio/</a:t>
            </a:r>
            <a:r>
              <a:rPr lang="es-419" sz="700" b="0" dirty="0" err="1">
                <a:solidFill>
                  <a:srgbClr val="0000FF"/>
                </a:solidFill>
                <a:effectLst/>
                <a:highlight>
                  <a:srgbClr val="FFFFF3"/>
                </a:highlight>
                <a:latin typeface="Consolas" panose="020B0609020204030204" pitchFamily="49" charset="0"/>
              </a:rPr>
              <a:t>view</a:t>
            </a:r>
            <a:r>
              <a:rPr lang="es-419" sz="700" b="0" dirty="0">
                <a:solidFill>
                  <a:srgbClr val="0000FF"/>
                </a:solidFill>
                <a:effectLst/>
                <a:highlight>
                  <a:srgbClr val="FFFFF3"/>
                </a:highlight>
                <a:latin typeface="Consolas" panose="020B0609020204030204" pitchFamily="49" charset="0"/>
              </a:rPr>
              <a:t>/</a:t>
            </a:r>
            <a:r>
              <a:rPr lang="es-419" sz="700" b="0" dirty="0">
                <a:solidFill>
                  <a:srgbClr val="795E26"/>
                </a:solidFill>
                <a:effectLst/>
                <a:highlight>
                  <a:srgbClr val="FFFFF3"/>
                </a:highlight>
                <a:latin typeface="Consolas" panose="020B0609020204030204" pitchFamily="49" charset="0"/>
              </a:rPr>
              <a:t>{{</a:t>
            </a:r>
            <a:r>
              <a:rPr lang="es-419" sz="700" b="0" dirty="0">
                <a:solidFill>
                  <a:srgbClr val="001080"/>
                </a:solidFill>
                <a:effectLst/>
                <a:highlight>
                  <a:srgbClr val="FFFFF3"/>
                </a:highlight>
                <a:latin typeface="Consolas" panose="020B0609020204030204" pitchFamily="49" charset="0"/>
              </a:rPr>
              <a:t>id</a:t>
            </a:r>
            <a:r>
              <a:rPr lang="es-419" sz="700" b="0" dirty="0">
                <a:solidFill>
                  <a:srgbClr val="795E26"/>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a:solidFill>
                  <a:srgbClr val="800000"/>
                </a:solidFill>
                <a:effectLst/>
                <a:highlight>
                  <a:srgbClr val="FFFFF3"/>
                </a:highlight>
                <a:latin typeface="Consolas" panose="020B0609020204030204" pitchFamily="49" charset="0"/>
              </a:rPr>
              <a:t>&gt;</a:t>
            </a:r>
            <a:endParaRPr lang="es-419" sz="700" b="0" dirty="0">
              <a:solidFill>
                <a:srgbClr val="000000"/>
              </a:solidFill>
              <a:effectLst/>
              <a:highlight>
                <a:srgbClr val="FFFFF3"/>
              </a:highligh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"fas fa-folder"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&lt;/a&gt;</a:t>
            </a:r>
            <a:endParaRPr lang="es-419" sz="700" b="0" dirty="0">
              <a:solidFill>
                <a:srgbClr val="000000"/>
              </a:solidFill>
              <a:effectLst/>
              <a:latin typeface="Consolas" panose="020B0609020204030204" pitchFamily="49" charset="0"/>
            </a:endParaRPr>
          </a:p>
          <a:p>
            <a:r>
              <a:rPr lang="es-419" sz="700" b="0" dirty="0">
                <a:solidFill>
                  <a:srgbClr val="000000"/>
                </a:solidFill>
                <a:effectLst/>
                <a:highlight>
                  <a:srgbClr val="FFFFF3"/>
                </a:highlight>
                <a:latin typeface="Consolas" panose="020B0609020204030204" pitchFamily="49" charset="0"/>
              </a:rPr>
              <a:t>                    </a:t>
            </a:r>
            <a:r>
              <a:rPr lang="es-419" sz="700" b="0" dirty="0">
                <a:solidFill>
                  <a:srgbClr val="800000"/>
                </a:solidFill>
                <a:effectLst/>
                <a:highlight>
                  <a:srgbClr val="FFFFF3"/>
                </a:highlight>
                <a:latin typeface="Consolas" panose="020B0609020204030204" pitchFamily="49" charset="0"/>
              </a:rPr>
              <a:t>&lt;a</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class</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err="1">
                <a:solidFill>
                  <a:srgbClr val="0000FF"/>
                </a:solidFill>
                <a:effectLst/>
                <a:highlight>
                  <a:srgbClr val="FFFFF3"/>
                </a:highlight>
                <a:latin typeface="Consolas" panose="020B0609020204030204" pitchFamily="49" charset="0"/>
              </a:rPr>
              <a:t>btn</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btn-info</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btn-sm</a:t>
            </a:r>
            <a:r>
              <a:rPr lang="es-419" sz="700" b="0" dirty="0">
                <a:solidFill>
                  <a:srgbClr val="0000FF"/>
                </a:solidFill>
                <a:effectLst/>
                <a:highlight>
                  <a:srgbClr val="FFFFF3"/>
                </a:highlight>
                <a:latin typeface="Consolas" panose="020B0609020204030204" pitchFamily="49" charset="0"/>
              </a:rPr>
              <a:t>"</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href</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"/directorio/</a:t>
            </a:r>
            <a:r>
              <a:rPr lang="es-419" sz="700" b="0" dirty="0" err="1">
                <a:solidFill>
                  <a:srgbClr val="0000FF"/>
                </a:solidFill>
                <a:effectLst/>
                <a:highlight>
                  <a:srgbClr val="FFFFF3"/>
                </a:highlight>
                <a:latin typeface="Consolas" panose="020B0609020204030204" pitchFamily="49" charset="0"/>
              </a:rPr>
              <a:t>edit</a:t>
            </a:r>
            <a:r>
              <a:rPr lang="es-419" sz="700" b="0" dirty="0">
                <a:solidFill>
                  <a:srgbClr val="0000FF"/>
                </a:solidFill>
                <a:effectLst/>
                <a:highlight>
                  <a:srgbClr val="FFFFF3"/>
                </a:highlight>
                <a:latin typeface="Consolas" panose="020B0609020204030204" pitchFamily="49" charset="0"/>
              </a:rPr>
              <a:t>/</a:t>
            </a:r>
            <a:r>
              <a:rPr lang="es-419" sz="700" b="0" dirty="0">
                <a:solidFill>
                  <a:srgbClr val="795E26"/>
                </a:solidFill>
                <a:effectLst/>
                <a:highlight>
                  <a:srgbClr val="FFFFF3"/>
                </a:highlight>
                <a:latin typeface="Consolas" panose="020B0609020204030204" pitchFamily="49" charset="0"/>
              </a:rPr>
              <a:t>{{</a:t>
            </a:r>
            <a:r>
              <a:rPr lang="es-419" sz="700" b="0" dirty="0">
                <a:solidFill>
                  <a:srgbClr val="001080"/>
                </a:solidFill>
                <a:effectLst/>
                <a:highlight>
                  <a:srgbClr val="FFFFF3"/>
                </a:highlight>
                <a:latin typeface="Consolas" panose="020B0609020204030204" pitchFamily="49" charset="0"/>
              </a:rPr>
              <a:t>id</a:t>
            </a:r>
            <a:r>
              <a:rPr lang="es-419" sz="700" b="0" dirty="0">
                <a:solidFill>
                  <a:srgbClr val="795E26"/>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a:solidFill>
                  <a:srgbClr val="800000"/>
                </a:solidFill>
                <a:effectLst/>
                <a:highlight>
                  <a:srgbClr val="FFFFF3"/>
                </a:highlight>
                <a:latin typeface="Consolas" panose="020B0609020204030204" pitchFamily="49" charset="0"/>
              </a:rPr>
              <a:t>&gt;</a:t>
            </a:r>
            <a:endParaRPr lang="es-419" sz="700" b="0" dirty="0">
              <a:solidFill>
                <a:srgbClr val="000000"/>
              </a:solidFill>
              <a:effectLst/>
              <a:highlight>
                <a:srgbClr val="FFFFF3"/>
              </a:highligh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"fas fa-</a:t>
            </a:r>
            <a:r>
              <a:rPr lang="es-419" sz="700" b="0" dirty="0" err="1">
                <a:solidFill>
                  <a:srgbClr val="0000FF"/>
                </a:solidFill>
                <a:effectLst/>
                <a:latin typeface="Consolas" panose="020B0609020204030204" pitchFamily="49" charset="0"/>
              </a:rPr>
              <a:t>pencil</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alt</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&lt;/a&gt;</a:t>
            </a:r>
            <a:endParaRPr lang="es-419" sz="700" b="0" dirty="0">
              <a:solidFill>
                <a:srgbClr val="000000"/>
              </a:solidFill>
              <a:effectLst/>
              <a:latin typeface="Consolas" panose="020B0609020204030204" pitchFamily="49" charset="0"/>
            </a:endParaRPr>
          </a:p>
          <a:p>
            <a:r>
              <a:rPr lang="es-419" sz="700" b="0" dirty="0">
                <a:solidFill>
                  <a:srgbClr val="000000"/>
                </a:solidFill>
                <a:effectLst/>
                <a:highlight>
                  <a:srgbClr val="FFFFF3"/>
                </a:highlight>
                <a:latin typeface="Consolas" panose="020B0609020204030204" pitchFamily="49" charset="0"/>
              </a:rPr>
              <a:t>                    </a:t>
            </a:r>
            <a:r>
              <a:rPr lang="es-419" sz="700" b="0" dirty="0">
                <a:solidFill>
                  <a:srgbClr val="800000"/>
                </a:solidFill>
                <a:effectLst/>
                <a:highlight>
                  <a:srgbClr val="FFFFF3"/>
                </a:highlight>
                <a:latin typeface="Consolas" panose="020B0609020204030204" pitchFamily="49" charset="0"/>
              </a:rPr>
              <a:t>&lt;a</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class</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err="1">
                <a:solidFill>
                  <a:srgbClr val="0000FF"/>
                </a:solidFill>
                <a:effectLst/>
                <a:highlight>
                  <a:srgbClr val="FFFFF3"/>
                </a:highlight>
                <a:latin typeface="Consolas" panose="020B0609020204030204" pitchFamily="49" charset="0"/>
              </a:rPr>
              <a:t>btn</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btn-danger</a:t>
            </a:r>
            <a:r>
              <a:rPr lang="es-419" sz="700" b="0" dirty="0">
                <a:solidFill>
                  <a:srgbClr val="0000FF"/>
                </a:solidFill>
                <a:effectLst/>
                <a:highlight>
                  <a:srgbClr val="FFFFF3"/>
                </a:highlight>
                <a:latin typeface="Consolas" panose="020B0609020204030204" pitchFamily="49" charset="0"/>
              </a:rPr>
              <a:t> </a:t>
            </a:r>
            <a:r>
              <a:rPr lang="es-419" sz="700" b="0" dirty="0" err="1">
                <a:solidFill>
                  <a:srgbClr val="0000FF"/>
                </a:solidFill>
                <a:effectLst/>
                <a:highlight>
                  <a:srgbClr val="FFFFF3"/>
                </a:highlight>
                <a:latin typeface="Consolas" panose="020B0609020204030204" pitchFamily="49" charset="0"/>
              </a:rPr>
              <a:t>btn-sm</a:t>
            </a:r>
            <a:r>
              <a:rPr lang="es-419" sz="700" b="0" dirty="0">
                <a:solidFill>
                  <a:srgbClr val="0000FF"/>
                </a:solidFill>
                <a:effectLst/>
                <a:highlight>
                  <a:srgbClr val="FFFFF3"/>
                </a:highlight>
                <a:latin typeface="Consolas" panose="020B0609020204030204" pitchFamily="49" charset="0"/>
              </a:rPr>
              <a:t>"</a:t>
            </a:r>
            <a:r>
              <a:rPr lang="es-419" sz="700" b="0" dirty="0">
                <a:solidFill>
                  <a:srgbClr val="000000"/>
                </a:solidFill>
                <a:effectLst/>
                <a:highlight>
                  <a:srgbClr val="FFFFF3"/>
                </a:highlight>
                <a:latin typeface="Consolas" panose="020B0609020204030204" pitchFamily="49" charset="0"/>
              </a:rPr>
              <a:t>    </a:t>
            </a:r>
            <a:r>
              <a:rPr lang="es-419" sz="700" b="0" dirty="0" err="1">
                <a:solidFill>
                  <a:srgbClr val="E50000"/>
                </a:solidFill>
                <a:effectLst/>
                <a:highlight>
                  <a:srgbClr val="FFFFF3"/>
                </a:highlight>
                <a:latin typeface="Consolas" panose="020B0609020204030204" pitchFamily="49" charset="0"/>
              </a:rPr>
              <a:t>href</a:t>
            </a:r>
            <a:r>
              <a:rPr lang="es-419" sz="700" b="0" dirty="0">
                <a:solidFill>
                  <a:srgbClr val="E50000"/>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"/directorio/</a:t>
            </a:r>
            <a:r>
              <a:rPr lang="es-419" sz="700" b="0" dirty="0" err="1">
                <a:solidFill>
                  <a:srgbClr val="0000FF"/>
                </a:solidFill>
                <a:effectLst/>
                <a:highlight>
                  <a:srgbClr val="FFFFF3"/>
                </a:highlight>
                <a:latin typeface="Consolas" panose="020B0609020204030204" pitchFamily="49" charset="0"/>
              </a:rPr>
              <a:t>delete</a:t>
            </a:r>
            <a:r>
              <a:rPr lang="es-419" sz="700" b="0" dirty="0">
                <a:solidFill>
                  <a:srgbClr val="0000FF"/>
                </a:solidFill>
                <a:effectLst/>
                <a:highlight>
                  <a:srgbClr val="FFFFF3"/>
                </a:highlight>
                <a:latin typeface="Consolas" panose="020B0609020204030204" pitchFamily="49" charset="0"/>
              </a:rPr>
              <a:t>/</a:t>
            </a:r>
            <a:r>
              <a:rPr lang="es-419" sz="700" b="0" dirty="0">
                <a:solidFill>
                  <a:srgbClr val="795E26"/>
                </a:solidFill>
                <a:effectLst/>
                <a:highlight>
                  <a:srgbClr val="FFFFF3"/>
                </a:highlight>
                <a:latin typeface="Consolas" panose="020B0609020204030204" pitchFamily="49" charset="0"/>
              </a:rPr>
              <a:t>{{</a:t>
            </a:r>
            <a:r>
              <a:rPr lang="es-419" sz="700" b="0" dirty="0">
                <a:solidFill>
                  <a:srgbClr val="001080"/>
                </a:solidFill>
                <a:effectLst/>
                <a:highlight>
                  <a:srgbClr val="FFFFF3"/>
                </a:highlight>
                <a:latin typeface="Consolas" panose="020B0609020204030204" pitchFamily="49" charset="0"/>
              </a:rPr>
              <a:t>id</a:t>
            </a:r>
            <a:r>
              <a:rPr lang="es-419" sz="700" b="0" dirty="0">
                <a:solidFill>
                  <a:srgbClr val="795E26"/>
                </a:solidFill>
                <a:effectLst/>
                <a:highlight>
                  <a:srgbClr val="FFFFF3"/>
                </a:highlight>
                <a:latin typeface="Consolas" panose="020B0609020204030204" pitchFamily="49" charset="0"/>
              </a:rPr>
              <a:t>}}</a:t>
            </a:r>
            <a:r>
              <a:rPr lang="es-419" sz="700" b="0" dirty="0">
                <a:solidFill>
                  <a:srgbClr val="0000FF"/>
                </a:solidFill>
                <a:effectLst/>
                <a:highlight>
                  <a:srgbClr val="FFFFF3"/>
                </a:highlight>
                <a:latin typeface="Consolas" panose="020B0609020204030204" pitchFamily="49" charset="0"/>
              </a:rPr>
              <a:t>"</a:t>
            </a:r>
            <a:r>
              <a:rPr lang="es-419" sz="700" b="0" dirty="0">
                <a:solidFill>
                  <a:srgbClr val="800000"/>
                </a:solidFill>
                <a:effectLst/>
                <a:highlight>
                  <a:srgbClr val="FFFFF3"/>
                </a:highlight>
                <a:latin typeface="Consolas" panose="020B0609020204030204" pitchFamily="49" charset="0"/>
              </a:rPr>
              <a:t>&gt;</a:t>
            </a:r>
            <a:endParaRPr lang="es-419" sz="700" b="0" dirty="0">
              <a:solidFill>
                <a:srgbClr val="000000"/>
              </a:solidFill>
              <a:effectLst/>
              <a:highlight>
                <a:srgbClr val="FFFFF3"/>
              </a:highligh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class</a:t>
            </a:r>
            <a:r>
              <a:rPr lang="es-419" sz="700" b="0" dirty="0">
                <a:solidFill>
                  <a:srgbClr val="E5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"fas fa-</a:t>
            </a:r>
            <a:r>
              <a:rPr lang="es-419" sz="700" b="0" dirty="0" err="1">
                <a:solidFill>
                  <a:srgbClr val="0000FF"/>
                </a:solidFill>
                <a:effectLst/>
                <a:latin typeface="Consolas" panose="020B0609020204030204" pitchFamily="49" charset="0"/>
              </a:rPr>
              <a:t>trash</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&lt;/i&gt;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td</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tr</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795E26"/>
                </a:solidFill>
                <a:effectLst/>
                <a:latin typeface="Consolas" panose="020B0609020204030204" pitchFamily="49" charset="0"/>
              </a:rPr>
              <a:t>{{</a:t>
            </a:r>
            <a:r>
              <a:rPr lang="es-419" sz="700" b="0" dirty="0">
                <a:solidFill>
                  <a:srgbClr val="AF00DB"/>
                </a:solidFill>
                <a:effectLst/>
                <a:latin typeface="Consolas" panose="020B0609020204030204" pitchFamily="49" charset="0"/>
              </a:rPr>
              <a:t>/</a:t>
            </a:r>
            <a:r>
              <a:rPr lang="es-419" sz="700" b="0" dirty="0" err="1">
                <a:solidFill>
                  <a:srgbClr val="AF00DB"/>
                </a:solidFill>
                <a:effectLst/>
                <a:latin typeface="Consolas" panose="020B0609020204030204" pitchFamily="49" charset="0"/>
              </a:rPr>
              <a:t>each</a:t>
            </a:r>
            <a:r>
              <a:rPr lang="es-419" sz="700" b="0" dirty="0">
                <a:solidFill>
                  <a:srgbClr val="795E26"/>
                </a:solidFill>
                <a:effectLst/>
                <a:latin typeface="Consolas" panose="020B0609020204030204" pitchFamily="49" charset="0"/>
              </a:rPr>
              <a: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tbody</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&lt;/table&gt;</a:t>
            </a:r>
            <a:endParaRPr lang="es-419" sz="700" b="0" dirty="0">
              <a:solidFill>
                <a:srgbClr val="000000"/>
              </a:solidFill>
              <a:effectLst/>
              <a:latin typeface="Consolas" panose="020B0609020204030204" pitchFamily="49" charset="0"/>
            </a:endParaRPr>
          </a:p>
          <a:p>
            <a:r>
              <a:rPr lang="es-419" sz="700" b="0" dirty="0">
                <a:solidFill>
                  <a:srgbClr val="800000"/>
                </a:solidFill>
                <a:effectLst/>
                <a:latin typeface="Consolas" panose="020B0609020204030204" pitchFamily="49" charset="0"/>
              </a:rPr>
              <a:t>&lt;/</a:t>
            </a:r>
            <a:r>
              <a:rPr lang="es-419" sz="700" b="0" dirty="0" err="1">
                <a:solidFill>
                  <a:srgbClr val="800000"/>
                </a:solidFill>
                <a:effectLst/>
                <a:latin typeface="Consolas" panose="020B0609020204030204" pitchFamily="49" charset="0"/>
              </a:rPr>
              <a:t>div</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p:txBody>
      </p:sp>
      <p:pic>
        <p:nvPicPr>
          <p:cNvPr id="7" name="Imagen 6">
            <a:extLst>
              <a:ext uri="{FF2B5EF4-FFF2-40B4-BE49-F238E27FC236}">
                <a16:creationId xmlns:a16="http://schemas.microsoft.com/office/drawing/2014/main" id="{C3F9B217-FA3E-3121-9B11-178646BBE92B}"/>
              </a:ext>
            </a:extLst>
          </p:cNvPr>
          <p:cNvPicPr>
            <a:picLocks noChangeAspect="1"/>
          </p:cNvPicPr>
          <p:nvPr/>
        </p:nvPicPr>
        <p:blipFill>
          <a:blip r:embed="rId2"/>
          <a:stretch>
            <a:fillRect/>
          </a:stretch>
        </p:blipFill>
        <p:spPr>
          <a:xfrm>
            <a:off x="4826703" y="509841"/>
            <a:ext cx="6778172" cy="366542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81652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solidFill>
                  <a:schemeClr val="accent6"/>
                </a:solidFill>
              </a:rPr>
              <a:t>19. Creación del repositorio Git</a:t>
            </a:r>
            <a:endParaRPr lang="es-419" dirty="0">
              <a:solidFill>
                <a:schemeClr val="accent6"/>
              </a:solidFill>
            </a:endParaRPr>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Crear el archivo   “</a:t>
            </a:r>
            <a:r>
              <a:rPr lang="en-US" dirty="0">
                <a:solidFill>
                  <a:srgbClr val="002060"/>
                </a:solidFill>
              </a:rPr>
              <a:t>C:\MEAN\SC\mvc.express.directorio\.gitignore</a:t>
            </a:r>
            <a:r>
              <a:rPr lang="es-419" dirty="0">
                <a:solidFill>
                  <a:srgbClr val="002060"/>
                </a:solidFill>
              </a:rPr>
              <a:t>”</a:t>
            </a:r>
          </a:p>
        </p:txBody>
      </p:sp>
      <p:sp>
        <p:nvSpPr>
          <p:cNvPr id="12" name="CuadroTexto 11">
            <a:extLst>
              <a:ext uri="{FF2B5EF4-FFF2-40B4-BE49-F238E27FC236}">
                <a16:creationId xmlns:a16="http://schemas.microsoft.com/office/drawing/2014/main" id="{6A789266-C4AF-AFAF-24F2-B866DAE16D9B}"/>
              </a:ext>
            </a:extLst>
          </p:cNvPr>
          <p:cNvSpPr txBox="1"/>
          <p:nvPr/>
        </p:nvSpPr>
        <p:spPr>
          <a:xfrm>
            <a:off x="758150" y="3634862"/>
            <a:ext cx="9181414" cy="369332"/>
          </a:xfrm>
          <a:prstGeom prst="rect">
            <a:avLst/>
          </a:prstGeom>
          <a:noFill/>
        </p:spPr>
        <p:txBody>
          <a:bodyPr wrap="square">
            <a:spAutoFit/>
          </a:bodyPr>
          <a:lstStyle/>
          <a:p>
            <a:pPr algn="just"/>
            <a:r>
              <a:rPr lang="es-419" u="sng" dirty="0">
                <a:solidFill>
                  <a:srgbClr val="002060"/>
                </a:solidFill>
              </a:rPr>
              <a:t>Inicializar un repositorio Git para este proyecto en la ventana terminal y agregar los archivos</a:t>
            </a:r>
          </a:p>
        </p:txBody>
      </p:sp>
      <p:sp>
        <p:nvSpPr>
          <p:cNvPr id="3" name="CuadroTexto 2">
            <a:extLst>
              <a:ext uri="{FF2B5EF4-FFF2-40B4-BE49-F238E27FC236}">
                <a16:creationId xmlns:a16="http://schemas.microsoft.com/office/drawing/2014/main" id="{DD693238-A8C9-09A8-CA6B-9B03AE24CB5F}"/>
              </a:ext>
            </a:extLst>
          </p:cNvPr>
          <p:cNvSpPr txBox="1"/>
          <p:nvPr/>
        </p:nvSpPr>
        <p:spPr>
          <a:xfrm>
            <a:off x="1323288" y="1580337"/>
            <a:ext cx="1445312" cy="1169551"/>
          </a:xfrm>
          <a:prstGeom prst="rect">
            <a:avLst/>
          </a:prstGeom>
          <a:noFill/>
        </p:spPr>
        <p:txBody>
          <a:bodyPr wrap="square">
            <a:spAutoFit/>
          </a:bodyPr>
          <a:lstStyle/>
          <a:p>
            <a:r>
              <a:rPr lang="es-419" sz="1400" dirty="0" err="1"/>
              <a:t>node_modules</a:t>
            </a:r>
            <a:endParaRPr lang="es-419" sz="1400" dirty="0"/>
          </a:p>
          <a:p>
            <a:r>
              <a:rPr lang="es-419" sz="1400" dirty="0" err="1"/>
              <a:t>build</a:t>
            </a:r>
            <a:endParaRPr lang="es-419" sz="1400" dirty="0"/>
          </a:p>
          <a:p>
            <a:r>
              <a:rPr lang="es-419" sz="1400" dirty="0"/>
              <a:t>*.log</a:t>
            </a:r>
          </a:p>
          <a:p>
            <a:r>
              <a:rPr lang="es-419" sz="1400" dirty="0"/>
              <a:t>.</a:t>
            </a:r>
            <a:r>
              <a:rPr lang="es-419" sz="1400" dirty="0" err="1"/>
              <a:t>env</a:t>
            </a:r>
            <a:endParaRPr lang="es-419" sz="1400" dirty="0"/>
          </a:p>
          <a:p>
            <a:r>
              <a:rPr lang="es-419" sz="1400" dirty="0"/>
              <a:t>.</a:t>
            </a:r>
            <a:r>
              <a:rPr lang="es-419" sz="1400" dirty="0" err="1"/>
              <a:t>DS_Store</a:t>
            </a:r>
            <a:endParaRPr lang="es-419" sz="1400" dirty="0"/>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menú10.</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369332"/>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p:txBody>
      </p:sp>
      <p:sp>
        <p:nvSpPr>
          <p:cNvPr id="18" name="CuadroTexto 17">
            <a:extLst>
              <a:ext uri="{FF2B5EF4-FFF2-40B4-BE49-F238E27FC236}">
                <a16:creationId xmlns:a16="http://schemas.microsoft.com/office/drawing/2014/main" id="{A1F4C7A2-1F70-8570-BFC5-B772A5B22902}"/>
              </a:ext>
            </a:extLst>
          </p:cNvPr>
          <p:cNvSpPr txBox="1"/>
          <p:nvPr/>
        </p:nvSpPr>
        <p:spPr>
          <a:xfrm>
            <a:off x="1001255" y="4486630"/>
            <a:ext cx="8099201" cy="995144"/>
          </a:xfrm>
          <a:prstGeom prst="rect">
            <a:avLst/>
          </a:prstGeom>
          <a:solidFill>
            <a:schemeClr val="bg1">
              <a:lumMod val="95000"/>
            </a:schemeClr>
          </a:solidFill>
        </p:spPr>
        <p:txBody>
          <a:bodyPr wrap="square">
            <a:spAutoFit/>
          </a:bodyPr>
          <a:lstStyle/>
          <a:p>
            <a:pPr marL="0" lvl="1" indent="0">
              <a:spcBef>
                <a:spcPts val="1000"/>
              </a:spcBef>
              <a:buNone/>
            </a:pPr>
            <a:r>
              <a:rPr lang="en-US" sz="1400" dirty="0">
                <a:solidFill>
                  <a:srgbClr val="0451A5"/>
                </a:solidFill>
                <a:latin typeface="Consolas" panose="020B0609020204030204" pitchFamily="49" charset="0"/>
                <a:cs typeface="+mn-cs"/>
              </a:rPr>
              <a:t>PS C:\MEAN\SC\mvc.express.directorio&gt; git </a:t>
            </a:r>
            <a:r>
              <a:rPr lang="en-US" sz="1400" dirty="0" err="1">
                <a:solidFill>
                  <a:srgbClr val="0451A5"/>
                </a:solidFill>
                <a:latin typeface="Consolas" panose="020B0609020204030204" pitchFamily="49" charset="0"/>
                <a:cs typeface="+mn-cs"/>
              </a:rPr>
              <a:t>init</a:t>
            </a:r>
            <a:r>
              <a:rPr lang="en-US" sz="1400" dirty="0">
                <a:solidFill>
                  <a:srgbClr val="0451A5"/>
                </a:solidFill>
                <a:latin typeface="Consolas" panose="020B0609020204030204" pitchFamily="49" charset="0"/>
                <a:cs typeface="+mn-cs"/>
              </a:rPr>
              <a:t> </a:t>
            </a:r>
          </a:p>
          <a:p>
            <a:pPr marL="0" lvl="1" indent="0">
              <a:spcBef>
                <a:spcPts val="1000"/>
              </a:spcBef>
              <a:buNone/>
            </a:pPr>
            <a:r>
              <a:rPr lang="en-US" sz="1400" dirty="0">
                <a:solidFill>
                  <a:srgbClr val="0451A5"/>
                </a:solidFill>
                <a:latin typeface="Consolas" panose="020B0609020204030204" pitchFamily="49" charset="0"/>
                <a:cs typeface="+mn-cs"/>
              </a:rPr>
              <a:t>PS C:\MEAN\SC\mvc.express.directorio&gt; git add –A</a:t>
            </a:r>
          </a:p>
          <a:p>
            <a:pPr marL="0" lvl="1" indent="0">
              <a:spcBef>
                <a:spcPts val="1000"/>
              </a:spcBef>
              <a:buNone/>
            </a:pPr>
            <a:r>
              <a:rPr lang="es-ES" sz="1400" dirty="0">
                <a:solidFill>
                  <a:srgbClr val="0451A5"/>
                </a:solidFill>
                <a:latin typeface="Consolas" panose="020B0609020204030204" pitchFamily="49" charset="0"/>
                <a:cs typeface="+mn-cs"/>
              </a:rPr>
              <a:t>PS C:\MEAN\SC\mvc.express.directorio&gt;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10."</a:t>
            </a:r>
          </a:p>
        </p:txBody>
      </p:sp>
    </p:spTree>
    <p:extLst>
      <p:ext uri="{BB962C8B-B14F-4D97-AF65-F5344CB8AC3E}">
        <p14:creationId xmlns:p14="http://schemas.microsoft.com/office/powerpoint/2010/main" val="360622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E99A7-D89F-A58E-AF4A-F55BAA496069}"/>
              </a:ext>
            </a:extLst>
          </p:cNvPr>
          <p:cNvSpPr>
            <a:spLocks noGrp="1"/>
          </p:cNvSpPr>
          <p:nvPr>
            <p:ph type="title"/>
          </p:nvPr>
        </p:nvSpPr>
        <p:spPr/>
        <p:txBody>
          <a:bodyPr/>
          <a:lstStyle/>
          <a:p>
            <a:r>
              <a:rPr lang="es-ES"/>
              <a:t>Modelo de un solo hilo (single thread model)</a:t>
            </a:r>
            <a:endParaRPr lang="es-419" dirty="0"/>
          </a:p>
        </p:txBody>
      </p:sp>
      <p:grpSp>
        <p:nvGrpSpPr>
          <p:cNvPr id="3" name="Grupo 2">
            <a:extLst>
              <a:ext uri="{FF2B5EF4-FFF2-40B4-BE49-F238E27FC236}">
                <a16:creationId xmlns:a16="http://schemas.microsoft.com/office/drawing/2014/main" id="{77DC04BD-3081-0A0F-59E9-0122A062F883}"/>
              </a:ext>
            </a:extLst>
          </p:cNvPr>
          <p:cNvGrpSpPr/>
          <p:nvPr/>
        </p:nvGrpSpPr>
        <p:grpSpPr>
          <a:xfrm>
            <a:off x="1424930" y="1186638"/>
            <a:ext cx="9721044" cy="5393025"/>
            <a:chOff x="1424930" y="1186638"/>
            <a:chExt cx="9721044" cy="5393025"/>
          </a:xfrm>
        </p:grpSpPr>
        <p:sp>
          <p:nvSpPr>
            <p:cNvPr id="7" name="Rectángulo: esquinas redondeadas 6">
              <a:extLst>
                <a:ext uri="{FF2B5EF4-FFF2-40B4-BE49-F238E27FC236}">
                  <a16:creationId xmlns:a16="http://schemas.microsoft.com/office/drawing/2014/main" id="{857589E5-F7CF-7AEC-01E0-FFC151A673AF}"/>
                </a:ext>
              </a:extLst>
            </p:cNvPr>
            <p:cNvSpPr/>
            <p:nvPr/>
          </p:nvSpPr>
          <p:spPr>
            <a:xfrm>
              <a:off x="4449778" y="1615655"/>
              <a:ext cx="4044711" cy="3912087"/>
            </a:xfrm>
            <a:prstGeom prst="roundRect">
              <a:avLst>
                <a:gd name="adj" fmla="val 4519"/>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9" name="Picture 8" descr="Db Icon">
              <a:extLst>
                <a:ext uri="{FF2B5EF4-FFF2-40B4-BE49-F238E27FC236}">
                  <a16:creationId xmlns:a16="http://schemas.microsoft.com/office/drawing/2014/main" id="{23308375-5F5B-FC99-B04C-58D91A33675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20335" y="2755770"/>
              <a:ext cx="1425639" cy="1726106"/>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upo 36">
              <a:extLst>
                <a:ext uri="{FF2B5EF4-FFF2-40B4-BE49-F238E27FC236}">
                  <a16:creationId xmlns:a16="http://schemas.microsoft.com/office/drawing/2014/main" id="{B1AF0E9D-539A-1C9B-E7F1-56884F96CD60}"/>
                </a:ext>
              </a:extLst>
            </p:cNvPr>
            <p:cNvGrpSpPr/>
            <p:nvPr/>
          </p:nvGrpSpPr>
          <p:grpSpPr>
            <a:xfrm>
              <a:off x="6625383" y="5950324"/>
              <a:ext cx="614797" cy="614797"/>
              <a:chOff x="4085355" y="3691215"/>
              <a:chExt cx="614797" cy="614797"/>
            </a:xfrm>
          </p:grpSpPr>
          <p:sp>
            <p:nvSpPr>
              <p:cNvPr id="38" name="Elipse 37">
                <a:extLst>
                  <a:ext uri="{FF2B5EF4-FFF2-40B4-BE49-F238E27FC236}">
                    <a16:creationId xmlns:a16="http://schemas.microsoft.com/office/drawing/2014/main" id="{10F79CA9-D9D9-4B1F-8E94-780F191F7214}"/>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39" name="Conector recto 38">
                <a:extLst>
                  <a:ext uri="{FF2B5EF4-FFF2-40B4-BE49-F238E27FC236}">
                    <a16:creationId xmlns:a16="http://schemas.microsoft.com/office/drawing/2014/main" id="{1B19A929-2A31-413C-0A55-A8E5D6B9B49E}"/>
                  </a:ext>
                </a:extLst>
              </p:cNvPr>
              <p:cNvCxnSpPr>
                <a:cxnSpLocks/>
                <a:stCxn id="38"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1F3F816E-A96A-66BD-8DFF-5311C69E3A34}"/>
                  </a:ext>
                </a:extLst>
              </p:cNvPr>
              <p:cNvCxnSpPr>
                <a:cxnSpLocks/>
                <a:endCxn id="38"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pic>
          <p:nvPicPr>
            <p:cNvPr id="41" name="Imagen 40">
              <a:extLst>
                <a:ext uri="{FF2B5EF4-FFF2-40B4-BE49-F238E27FC236}">
                  <a16:creationId xmlns:a16="http://schemas.microsoft.com/office/drawing/2014/main" id="{25755C44-8203-815A-39C1-2865E9C85444}"/>
                </a:ext>
              </a:extLst>
            </p:cNvPr>
            <p:cNvPicPr>
              <a:picLocks noChangeAspect="1"/>
            </p:cNvPicPr>
            <p:nvPr/>
          </p:nvPicPr>
          <p:blipFill>
            <a:blip r:embed="rId4"/>
            <a:stretch>
              <a:fillRect/>
            </a:stretch>
          </p:blipFill>
          <p:spPr>
            <a:xfrm>
              <a:off x="1449248" y="2050838"/>
              <a:ext cx="791612" cy="614797"/>
            </a:xfrm>
            <a:prstGeom prst="rect">
              <a:avLst/>
            </a:prstGeom>
          </p:spPr>
        </p:pic>
        <p:pic>
          <p:nvPicPr>
            <p:cNvPr id="42" name="Imagen 41">
              <a:extLst>
                <a:ext uri="{FF2B5EF4-FFF2-40B4-BE49-F238E27FC236}">
                  <a16:creationId xmlns:a16="http://schemas.microsoft.com/office/drawing/2014/main" id="{0D473EE5-0C76-1641-DCE6-BAA8349AFE1E}"/>
                </a:ext>
              </a:extLst>
            </p:cNvPr>
            <p:cNvPicPr>
              <a:picLocks noChangeAspect="1"/>
            </p:cNvPicPr>
            <p:nvPr/>
          </p:nvPicPr>
          <p:blipFill>
            <a:blip r:embed="rId4"/>
            <a:stretch>
              <a:fillRect/>
            </a:stretch>
          </p:blipFill>
          <p:spPr>
            <a:xfrm>
              <a:off x="1449248" y="2847395"/>
              <a:ext cx="791612" cy="614797"/>
            </a:xfrm>
            <a:prstGeom prst="rect">
              <a:avLst/>
            </a:prstGeom>
          </p:spPr>
        </p:pic>
        <p:pic>
          <p:nvPicPr>
            <p:cNvPr id="43" name="Imagen 42">
              <a:extLst>
                <a:ext uri="{FF2B5EF4-FFF2-40B4-BE49-F238E27FC236}">
                  <a16:creationId xmlns:a16="http://schemas.microsoft.com/office/drawing/2014/main" id="{6A80C3C8-7E32-A756-4382-359CED20B7F2}"/>
                </a:ext>
              </a:extLst>
            </p:cNvPr>
            <p:cNvPicPr>
              <a:picLocks noChangeAspect="1"/>
            </p:cNvPicPr>
            <p:nvPr/>
          </p:nvPicPr>
          <p:blipFill>
            <a:blip r:embed="rId4"/>
            <a:stretch>
              <a:fillRect/>
            </a:stretch>
          </p:blipFill>
          <p:spPr>
            <a:xfrm>
              <a:off x="1424930" y="3643952"/>
              <a:ext cx="791612" cy="614797"/>
            </a:xfrm>
            <a:prstGeom prst="rect">
              <a:avLst/>
            </a:prstGeom>
          </p:spPr>
        </p:pic>
        <p:pic>
          <p:nvPicPr>
            <p:cNvPr id="44" name="Imagen 43">
              <a:extLst>
                <a:ext uri="{FF2B5EF4-FFF2-40B4-BE49-F238E27FC236}">
                  <a16:creationId xmlns:a16="http://schemas.microsoft.com/office/drawing/2014/main" id="{EB0F1425-2960-218A-CF53-4303E20D1272}"/>
                </a:ext>
              </a:extLst>
            </p:cNvPr>
            <p:cNvPicPr>
              <a:picLocks noChangeAspect="1"/>
            </p:cNvPicPr>
            <p:nvPr/>
          </p:nvPicPr>
          <p:blipFill>
            <a:blip r:embed="rId4"/>
            <a:stretch>
              <a:fillRect/>
            </a:stretch>
          </p:blipFill>
          <p:spPr>
            <a:xfrm>
              <a:off x="1430819" y="4440509"/>
              <a:ext cx="791612" cy="614797"/>
            </a:xfrm>
            <a:prstGeom prst="rect">
              <a:avLst/>
            </a:prstGeom>
          </p:spPr>
        </p:pic>
        <p:grpSp>
          <p:nvGrpSpPr>
            <p:cNvPr id="45" name="Grupo 44">
              <a:extLst>
                <a:ext uri="{FF2B5EF4-FFF2-40B4-BE49-F238E27FC236}">
                  <a16:creationId xmlns:a16="http://schemas.microsoft.com/office/drawing/2014/main" id="{98A21FFC-D1EC-C00C-B583-2F7936576363}"/>
                </a:ext>
              </a:extLst>
            </p:cNvPr>
            <p:cNvGrpSpPr/>
            <p:nvPr/>
          </p:nvGrpSpPr>
          <p:grpSpPr>
            <a:xfrm>
              <a:off x="3928779" y="5964866"/>
              <a:ext cx="614797" cy="614797"/>
              <a:chOff x="4700152" y="2050840"/>
              <a:chExt cx="614797" cy="614797"/>
            </a:xfrm>
          </p:grpSpPr>
          <p:sp>
            <p:nvSpPr>
              <p:cNvPr id="46" name="Elipse 45">
                <a:extLst>
                  <a:ext uri="{FF2B5EF4-FFF2-40B4-BE49-F238E27FC236}">
                    <a16:creationId xmlns:a16="http://schemas.microsoft.com/office/drawing/2014/main" id="{58DC6B14-CBB8-D761-28D9-3DA315C572AE}"/>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47" name="Flecha: a la derecha 46">
                <a:extLst>
                  <a:ext uri="{FF2B5EF4-FFF2-40B4-BE49-F238E27FC236}">
                    <a16:creationId xmlns:a16="http://schemas.microsoft.com/office/drawing/2014/main" id="{BB46190E-CEEC-B82F-68A6-830102605D04}"/>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48" name="Grupo 47">
              <a:extLst>
                <a:ext uri="{FF2B5EF4-FFF2-40B4-BE49-F238E27FC236}">
                  <a16:creationId xmlns:a16="http://schemas.microsoft.com/office/drawing/2014/main" id="{A3C41CF9-3B56-F356-6DFE-EB4DCC809D3F}"/>
                </a:ext>
              </a:extLst>
            </p:cNvPr>
            <p:cNvGrpSpPr/>
            <p:nvPr/>
          </p:nvGrpSpPr>
          <p:grpSpPr>
            <a:xfrm>
              <a:off x="6656325" y="5964866"/>
              <a:ext cx="614797" cy="614797"/>
              <a:chOff x="4085355" y="3691215"/>
              <a:chExt cx="614797" cy="614797"/>
            </a:xfrm>
          </p:grpSpPr>
          <p:sp>
            <p:nvSpPr>
              <p:cNvPr id="49" name="Elipse 48">
                <a:extLst>
                  <a:ext uri="{FF2B5EF4-FFF2-40B4-BE49-F238E27FC236}">
                    <a16:creationId xmlns:a16="http://schemas.microsoft.com/office/drawing/2014/main" id="{DA1467C7-6325-B44A-E912-9204B3B52CF0}"/>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50" name="Conector recto 49">
                <a:extLst>
                  <a:ext uri="{FF2B5EF4-FFF2-40B4-BE49-F238E27FC236}">
                    <a16:creationId xmlns:a16="http://schemas.microsoft.com/office/drawing/2014/main" id="{42DA4E3B-C384-13F2-AC10-2F36675D13D6}"/>
                  </a:ext>
                </a:extLst>
              </p:cNvPr>
              <p:cNvCxnSpPr>
                <a:cxnSpLocks/>
                <a:stCxn id="49"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653B5F16-CC29-83A6-6013-799ACE6737C0}"/>
                  </a:ext>
                </a:extLst>
              </p:cNvPr>
              <p:cNvCxnSpPr>
                <a:cxnSpLocks/>
                <a:endCxn id="49"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sp>
          <p:nvSpPr>
            <p:cNvPr id="52" name="CuadroTexto 51">
              <a:extLst>
                <a:ext uri="{FF2B5EF4-FFF2-40B4-BE49-F238E27FC236}">
                  <a16:creationId xmlns:a16="http://schemas.microsoft.com/office/drawing/2014/main" id="{65E7D55E-8A92-9642-66CE-3F4BE9FEB9F7}"/>
                </a:ext>
              </a:extLst>
            </p:cNvPr>
            <p:cNvSpPr txBox="1"/>
            <p:nvPr/>
          </p:nvSpPr>
          <p:spPr>
            <a:xfrm>
              <a:off x="2715283" y="1995771"/>
              <a:ext cx="944297" cy="369332"/>
            </a:xfrm>
            <a:prstGeom prst="rect">
              <a:avLst/>
            </a:prstGeom>
            <a:noFill/>
          </p:spPr>
          <p:txBody>
            <a:bodyPr wrap="none" rtlCol="0">
              <a:spAutoFit/>
            </a:bodyPr>
            <a:lstStyle/>
            <a:p>
              <a:r>
                <a:rPr lang="es-ES" dirty="0" err="1"/>
                <a:t>Request</a:t>
              </a:r>
              <a:endParaRPr lang="es-419" dirty="0"/>
            </a:p>
          </p:txBody>
        </p:sp>
        <p:sp>
          <p:nvSpPr>
            <p:cNvPr id="53" name="CuadroTexto 52">
              <a:extLst>
                <a:ext uri="{FF2B5EF4-FFF2-40B4-BE49-F238E27FC236}">
                  <a16:creationId xmlns:a16="http://schemas.microsoft.com/office/drawing/2014/main" id="{9F01F1BB-67CA-AD53-6047-25F7F5ADF63B}"/>
                </a:ext>
              </a:extLst>
            </p:cNvPr>
            <p:cNvSpPr txBox="1"/>
            <p:nvPr/>
          </p:nvSpPr>
          <p:spPr>
            <a:xfrm>
              <a:off x="2715283" y="2786011"/>
              <a:ext cx="944297" cy="369332"/>
            </a:xfrm>
            <a:prstGeom prst="rect">
              <a:avLst/>
            </a:prstGeom>
            <a:noFill/>
          </p:spPr>
          <p:txBody>
            <a:bodyPr wrap="none" rtlCol="0">
              <a:spAutoFit/>
            </a:bodyPr>
            <a:lstStyle/>
            <a:p>
              <a:r>
                <a:rPr lang="es-ES" dirty="0" err="1"/>
                <a:t>Request</a:t>
              </a:r>
              <a:endParaRPr lang="es-419" dirty="0"/>
            </a:p>
          </p:txBody>
        </p:sp>
        <p:sp>
          <p:nvSpPr>
            <p:cNvPr id="54" name="CuadroTexto 53">
              <a:extLst>
                <a:ext uri="{FF2B5EF4-FFF2-40B4-BE49-F238E27FC236}">
                  <a16:creationId xmlns:a16="http://schemas.microsoft.com/office/drawing/2014/main" id="{36911EFD-382D-6818-9A1B-67CFF97F05A7}"/>
                </a:ext>
              </a:extLst>
            </p:cNvPr>
            <p:cNvSpPr txBox="1"/>
            <p:nvPr/>
          </p:nvSpPr>
          <p:spPr>
            <a:xfrm>
              <a:off x="2715283" y="3576251"/>
              <a:ext cx="944297" cy="369332"/>
            </a:xfrm>
            <a:prstGeom prst="rect">
              <a:avLst/>
            </a:prstGeom>
            <a:noFill/>
          </p:spPr>
          <p:txBody>
            <a:bodyPr wrap="none" rtlCol="0">
              <a:spAutoFit/>
            </a:bodyPr>
            <a:lstStyle/>
            <a:p>
              <a:r>
                <a:rPr lang="es-ES" dirty="0" err="1"/>
                <a:t>Request</a:t>
              </a:r>
              <a:endParaRPr lang="es-419" dirty="0"/>
            </a:p>
          </p:txBody>
        </p:sp>
        <p:sp>
          <p:nvSpPr>
            <p:cNvPr id="55" name="CuadroTexto 54">
              <a:extLst>
                <a:ext uri="{FF2B5EF4-FFF2-40B4-BE49-F238E27FC236}">
                  <a16:creationId xmlns:a16="http://schemas.microsoft.com/office/drawing/2014/main" id="{96A2B8A4-1E2C-5F47-6C01-1163E41975DF}"/>
                </a:ext>
              </a:extLst>
            </p:cNvPr>
            <p:cNvSpPr txBox="1"/>
            <p:nvPr/>
          </p:nvSpPr>
          <p:spPr>
            <a:xfrm>
              <a:off x="2734425" y="4301980"/>
              <a:ext cx="944297" cy="369332"/>
            </a:xfrm>
            <a:prstGeom prst="rect">
              <a:avLst/>
            </a:prstGeom>
            <a:noFill/>
          </p:spPr>
          <p:txBody>
            <a:bodyPr wrap="none" rtlCol="0">
              <a:spAutoFit/>
            </a:bodyPr>
            <a:lstStyle/>
            <a:p>
              <a:r>
                <a:rPr lang="es-ES" dirty="0" err="1"/>
                <a:t>Request</a:t>
              </a:r>
              <a:endParaRPr lang="es-419" dirty="0"/>
            </a:p>
          </p:txBody>
        </p:sp>
        <p:cxnSp>
          <p:nvCxnSpPr>
            <p:cNvPr id="56" name="Conector recto de flecha 55">
              <a:extLst>
                <a:ext uri="{FF2B5EF4-FFF2-40B4-BE49-F238E27FC236}">
                  <a16:creationId xmlns:a16="http://schemas.microsoft.com/office/drawing/2014/main" id="{54F0C211-E520-7992-F64A-5620377C80A1}"/>
                </a:ext>
              </a:extLst>
            </p:cNvPr>
            <p:cNvCxnSpPr>
              <a:cxnSpLocks/>
            </p:cNvCxnSpPr>
            <p:nvPr/>
          </p:nvCxnSpPr>
          <p:spPr>
            <a:xfrm>
              <a:off x="2250704" y="2358237"/>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629811A1-ACEC-2870-2F4D-25DE2A8E5D9F}"/>
                </a:ext>
              </a:extLst>
            </p:cNvPr>
            <p:cNvCxnSpPr>
              <a:cxnSpLocks/>
            </p:cNvCxnSpPr>
            <p:nvPr/>
          </p:nvCxnSpPr>
          <p:spPr>
            <a:xfrm>
              <a:off x="2250704" y="3147022"/>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8297A379-D5AB-8CB5-3776-1CC575F0BC43}"/>
                </a:ext>
              </a:extLst>
            </p:cNvPr>
            <p:cNvCxnSpPr>
              <a:cxnSpLocks/>
            </p:cNvCxnSpPr>
            <p:nvPr/>
          </p:nvCxnSpPr>
          <p:spPr>
            <a:xfrm>
              <a:off x="2250704" y="3909557"/>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D3391B64-07F7-4670-007C-B7055FD373A8}"/>
                </a:ext>
              </a:extLst>
            </p:cNvPr>
            <p:cNvSpPr txBox="1"/>
            <p:nvPr/>
          </p:nvSpPr>
          <p:spPr>
            <a:xfrm>
              <a:off x="4814327" y="1186638"/>
              <a:ext cx="1576009" cy="369332"/>
            </a:xfrm>
            <a:prstGeom prst="rect">
              <a:avLst/>
            </a:prstGeom>
            <a:noFill/>
          </p:spPr>
          <p:txBody>
            <a:bodyPr wrap="none" rtlCol="0">
              <a:spAutoFit/>
            </a:bodyPr>
            <a:lstStyle/>
            <a:p>
              <a:r>
                <a:rPr lang="es-ES" b="1" dirty="0"/>
                <a:t>Node.js Server</a:t>
              </a:r>
              <a:endParaRPr lang="es-419" b="1" dirty="0"/>
            </a:p>
          </p:txBody>
        </p:sp>
        <p:sp>
          <p:nvSpPr>
            <p:cNvPr id="60" name="CuadroTexto 59">
              <a:extLst>
                <a:ext uri="{FF2B5EF4-FFF2-40B4-BE49-F238E27FC236}">
                  <a16:creationId xmlns:a16="http://schemas.microsoft.com/office/drawing/2014/main" id="{C3918C31-44B6-3D53-9706-4DBAB0B5E808}"/>
                </a:ext>
              </a:extLst>
            </p:cNvPr>
            <p:cNvSpPr txBox="1"/>
            <p:nvPr/>
          </p:nvSpPr>
          <p:spPr>
            <a:xfrm>
              <a:off x="4529237" y="6011614"/>
              <a:ext cx="1800173" cy="369332"/>
            </a:xfrm>
            <a:prstGeom prst="rect">
              <a:avLst/>
            </a:prstGeom>
            <a:noFill/>
          </p:spPr>
          <p:txBody>
            <a:bodyPr wrap="none" rtlCol="0">
              <a:spAutoFit/>
            </a:bodyPr>
            <a:lstStyle/>
            <a:p>
              <a:r>
                <a:rPr lang="es-ES" dirty="0" err="1"/>
                <a:t>Thread</a:t>
              </a:r>
              <a:r>
                <a:rPr lang="es-ES" dirty="0"/>
                <a:t> </a:t>
              </a:r>
              <a:r>
                <a:rPr lang="es-ES" dirty="0" err="1"/>
                <a:t>Procesing</a:t>
              </a:r>
              <a:endParaRPr lang="es-419" dirty="0"/>
            </a:p>
          </p:txBody>
        </p:sp>
        <p:sp>
          <p:nvSpPr>
            <p:cNvPr id="61" name="CuadroTexto 60">
              <a:extLst>
                <a:ext uri="{FF2B5EF4-FFF2-40B4-BE49-F238E27FC236}">
                  <a16:creationId xmlns:a16="http://schemas.microsoft.com/office/drawing/2014/main" id="{FB42DF03-A0B5-D2DC-E466-66EC1C9C0342}"/>
                </a:ext>
              </a:extLst>
            </p:cNvPr>
            <p:cNvSpPr txBox="1"/>
            <p:nvPr/>
          </p:nvSpPr>
          <p:spPr>
            <a:xfrm>
              <a:off x="7271189" y="6001751"/>
              <a:ext cx="1617943" cy="369332"/>
            </a:xfrm>
            <a:prstGeom prst="rect">
              <a:avLst/>
            </a:prstGeom>
            <a:noFill/>
          </p:spPr>
          <p:txBody>
            <a:bodyPr wrap="none" rtlCol="0">
              <a:spAutoFit/>
            </a:bodyPr>
            <a:lstStyle/>
            <a:p>
              <a:r>
                <a:rPr lang="es-ES" dirty="0" err="1"/>
                <a:t>Thread</a:t>
              </a:r>
              <a:r>
                <a:rPr lang="es-ES" dirty="0"/>
                <a:t> </a:t>
              </a:r>
              <a:r>
                <a:rPr lang="es-ES" dirty="0" err="1"/>
                <a:t>Waiting</a:t>
              </a:r>
              <a:endParaRPr lang="es-419" dirty="0"/>
            </a:p>
          </p:txBody>
        </p:sp>
        <p:grpSp>
          <p:nvGrpSpPr>
            <p:cNvPr id="96" name="Grupo 95">
              <a:extLst>
                <a:ext uri="{FF2B5EF4-FFF2-40B4-BE49-F238E27FC236}">
                  <a16:creationId xmlns:a16="http://schemas.microsoft.com/office/drawing/2014/main" id="{5BA9B4C4-FECD-0F1F-0C6E-5530171FD509}"/>
                </a:ext>
              </a:extLst>
            </p:cNvPr>
            <p:cNvGrpSpPr/>
            <p:nvPr/>
          </p:nvGrpSpPr>
          <p:grpSpPr>
            <a:xfrm>
              <a:off x="8225496" y="2961005"/>
              <a:ext cx="1538786" cy="1474113"/>
              <a:chOff x="8225496" y="2961005"/>
              <a:chExt cx="1538786" cy="1474113"/>
            </a:xfrm>
          </p:grpSpPr>
          <p:sp>
            <p:nvSpPr>
              <p:cNvPr id="8" name="Flecha: a la derecha 7">
                <a:extLst>
                  <a:ext uri="{FF2B5EF4-FFF2-40B4-BE49-F238E27FC236}">
                    <a16:creationId xmlns:a16="http://schemas.microsoft.com/office/drawing/2014/main" id="{CD336F57-7D3C-F7B5-9EB2-30DA7320DD77}"/>
                  </a:ext>
                </a:extLst>
              </p:cNvPr>
              <p:cNvSpPr/>
              <p:nvPr/>
            </p:nvSpPr>
            <p:spPr>
              <a:xfrm>
                <a:off x="8225496" y="2961005"/>
                <a:ext cx="1538786" cy="1474113"/>
              </a:xfrm>
              <a:prstGeom prst="rightArrow">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a:p>
            </p:txBody>
          </p:sp>
          <p:sp>
            <p:nvSpPr>
              <p:cNvPr id="62" name="CuadroTexto 61">
                <a:extLst>
                  <a:ext uri="{FF2B5EF4-FFF2-40B4-BE49-F238E27FC236}">
                    <a16:creationId xmlns:a16="http://schemas.microsoft.com/office/drawing/2014/main" id="{8503BD0F-2429-F3ED-197F-B974595444E5}"/>
                  </a:ext>
                </a:extLst>
              </p:cNvPr>
              <p:cNvSpPr txBox="1"/>
              <p:nvPr/>
            </p:nvSpPr>
            <p:spPr>
              <a:xfrm>
                <a:off x="8248378" y="3327355"/>
                <a:ext cx="1258678" cy="646331"/>
              </a:xfrm>
              <a:prstGeom prst="rect">
                <a:avLst/>
              </a:prstGeom>
              <a:noFill/>
            </p:spPr>
            <p:txBody>
              <a:bodyPr wrap="none" rtlCol="0">
                <a:spAutoFit/>
              </a:bodyPr>
              <a:lstStyle/>
              <a:p>
                <a:pPr algn="ctr"/>
                <a:r>
                  <a:rPr lang="es-ES" b="1" dirty="0">
                    <a:solidFill>
                      <a:schemeClr val="accent5">
                        <a:lumMod val="20000"/>
                        <a:lumOff val="80000"/>
                      </a:schemeClr>
                    </a:solidFill>
                  </a:rPr>
                  <a:t>NON </a:t>
                </a:r>
              </a:p>
              <a:p>
                <a:pPr algn="ctr"/>
                <a:r>
                  <a:rPr lang="es-ES" b="1" dirty="0" err="1">
                    <a:solidFill>
                      <a:schemeClr val="accent5">
                        <a:lumMod val="20000"/>
                        <a:lumOff val="80000"/>
                      </a:schemeClr>
                    </a:solidFill>
                  </a:rPr>
                  <a:t>Blocking</a:t>
                </a:r>
                <a:r>
                  <a:rPr lang="es-ES" b="1" dirty="0">
                    <a:solidFill>
                      <a:schemeClr val="accent5">
                        <a:lumMod val="20000"/>
                        <a:lumOff val="80000"/>
                      </a:schemeClr>
                    </a:solidFill>
                  </a:rPr>
                  <a:t> IO</a:t>
                </a:r>
                <a:endParaRPr lang="es-419" b="1" dirty="0">
                  <a:solidFill>
                    <a:schemeClr val="accent5">
                      <a:lumMod val="20000"/>
                      <a:lumOff val="80000"/>
                    </a:schemeClr>
                  </a:solidFill>
                </a:endParaRPr>
              </a:p>
            </p:txBody>
          </p:sp>
        </p:grpSp>
        <p:grpSp>
          <p:nvGrpSpPr>
            <p:cNvPr id="63" name="Grupo 62">
              <a:extLst>
                <a:ext uri="{FF2B5EF4-FFF2-40B4-BE49-F238E27FC236}">
                  <a16:creationId xmlns:a16="http://schemas.microsoft.com/office/drawing/2014/main" id="{42571880-5429-C0C1-C6A6-D7D3DD7E1EE8}"/>
                </a:ext>
              </a:extLst>
            </p:cNvPr>
            <p:cNvGrpSpPr/>
            <p:nvPr/>
          </p:nvGrpSpPr>
          <p:grpSpPr>
            <a:xfrm>
              <a:off x="2250704" y="4671312"/>
              <a:ext cx="2216840" cy="427680"/>
              <a:chOff x="2250704" y="4671312"/>
              <a:chExt cx="2216840" cy="427680"/>
            </a:xfrm>
          </p:grpSpPr>
          <p:cxnSp>
            <p:nvCxnSpPr>
              <p:cNvPr id="64" name="Conector recto de flecha 63">
                <a:extLst>
                  <a:ext uri="{FF2B5EF4-FFF2-40B4-BE49-F238E27FC236}">
                    <a16:creationId xmlns:a16="http://schemas.microsoft.com/office/drawing/2014/main" id="{1E0C4944-73B9-BFF7-D4A9-98E23FA54089}"/>
                  </a:ext>
                </a:extLst>
              </p:cNvPr>
              <p:cNvCxnSpPr>
                <a:cxnSpLocks/>
              </p:cNvCxnSpPr>
              <p:nvPr/>
            </p:nvCxnSpPr>
            <p:spPr>
              <a:xfrm>
                <a:off x="2250704" y="4672092"/>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670F4A0F-180D-CAAE-DD2A-C5B140A2B372}"/>
                  </a:ext>
                </a:extLst>
              </p:cNvPr>
              <p:cNvCxnSpPr>
                <a:cxnSpLocks/>
              </p:cNvCxnSpPr>
              <p:nvPr/>
            </p:nvCxnSpPr>
            <p:spPr>
              <a:xfrm rot="16200000" flipH="1">
                <a:off x="3644456" y="4275904"/>
                <a:ext cx="427680" cy="1218496"/>
              </a:xfrm>
              <a:prstGeom prst="bentConnector2">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A20F9039-A68D-DF8C-46E0-79DEBCACE223}"/>
                  </a:ext>
                </a:extLst>
              </p:cNvPr>
              <p:cNvCxnSpPr>
                <a:cxnSpLocks/>
              </p:cNvCxnSpPr>
              <p:nvPr/>
            </p:nvCxnSpPr>
            <p:spPr>
              <a:xfrm>
                <a:off x="3678722" y="4899628"/>
                <a:ext cx="788822" cy="0"/>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0ED4D655-4681-F56F-50E6-27BC4E33D39E}"/>
                  </a:ext>
                </a:extLst>
              </p:cNvPr>
              <p:cNvCxnSpPr>
                <a:cxnSpLocks/>
              </p:cNvCxnSpPr>
              <p:nvPr/>
            </p:nvCxnSpPr>
            <p:spPr>
              <a:xfrm>
                <a:off x="3697511" y="4687115"/>
                <a:ext cx="0" cy="212513"/>
              </a:xfrm>
              <a:prstGeom prst="straightConnector1">
                <a:avLst/>
              </a:prstGeom>
              <a:ln w="38100">
                <a:solidFill>
                  <a:srgbClr val="262A4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9" name="Rectángulo: esquinas redondeadas 68">
              <a:extLst>
                <a:ext uri="{FF2B5EF4-FFF2-40B4-BE49-F238E27FC236}">
                  <a16:creationId xmlns:a16="http://schemas.microsoft.com/office/drawing/2014/main" id="{994BB682-CEB3-106C-FF84-14D13B68F646}"/>
                </a:ext>
              </a:extLst>
            </p:cNvPr>
            <p:cNvSpPr/>
            <p:nvPr/>
          </p:nvSpPr>
          <p:spPr>
            <a:xfrm>
              <a:off x="7135427" y="1891184"/>
              <a:ext cx="1090069" cy="3361031"/>
            </a:xfrm>
            <a:prstGeom prst="roundRect">
              <a:avLst>
                <a:gd name="adj" fmla="val 4034"/>
              </a:avLst>
            </a:prstGeom>
            <a:solidFill>
              <a:schemeClr val="accent2">
                <a:lumMod val="20000"/>
                <a:lumOff val="80000"/>
              </a:schemeClr>
            </a:solidFill>
            <a:ln>
              <a:solidFill>
                <a:schemeClr val="accent2"/>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71" name="Flecha: doblada 70">
              <a:extLst>
                <a:ext uri="{FF2B5EF4-FFF2-40B4-BE49-F238E27FC236}">
                  <a16:creationId xmlns:a16="http://schemas.microsoft.com/office/drawing/2014/main" id="{94CDEB4F-DABD-4266-3FAA-1BD37FEDB874}"/>
                </a:ext>
              </a:extLst>
            </p:cNvPr>
            <p:cNvSpPr/>
            <p:nvPr/>
          </p:nvSpPr>
          <p:spPr>
            <a:xfrm rot="16200000">
              <a:off x="3441012" y="3133228"/>
              <a:ext cx="3132250" cy="895351"/>
            </a:xfrm>
            <a:prstGeom prst="bentArrow">
              <a:avLst>
                <a:gd name="adj1" fmla="val 17426"/>
                <a:gd name="adj2" fmla="val 20213"/>
                <a:gd name="adj3" fmla="val 25000"/>
                <a:gd name="adj4" fmla="val 4375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72" name="Flecha: doblada 71">
              <a:extLst>
                <a:ext uri="{FF2B5EF4-FFF2-40B4-BE49-F238E27FC236}">
                  <a16:creationId xmlns:a16="http://schemas.microsoft.com/office/drawing/2014/main" id="{6701CDD9-FCE1-B7A9-497A-1957582FEB55}"/>
                </a:ext>
              </a:extLst>
            </p:cNvPr>
            <p:cNvSpPr/>
            <p:nvPr/>
          </p:nvSpPr>
          <p:spPr>
            <a:xfrm rot="5400000">
              <a:off x="3805561" y="3133228"/>
              <a:ext cx="3132250" cy="895351"/>
            </a:xfrm>
            <a:prstGeom prst="bentArrow">
              <a:avLst>
                <a:gd name="adj1" fmla="val 17426"/>
                <a:gd name="adj2" fmla="val 20213"/>
                <a:gd name="adj3" fmla="val 25000"/>
                <a:gd name="adj4" fmla="val 4375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73" name="CuadroTexto 72">
              <a:extLst>
                <a:ext uri="{FF2B5EF4-FFF2-40B4-BE49-F238E27FC236}">
                  <a16:creationId xmlns:a16="http://schemas.microsoft.com/office/drawing/2014/main" id="{8B680DF1-08FA-0054-CB00-003838A18D05}"/>
                </a:ext>
              </a:extLst>
            </p:cNvPr>
            <p:cNvSpPr txBox="1"/>
            <p:nvPr/>
          </p:nvSpPr>
          <p:spPr>
            <a:xfrm>
              <a:off x="5876862" y="3287964"/>
              <a:ext cx="1026948" cy="369332"/>
            </a:xfrm>
            <a:prstGeom prst="rect">
              <a:avLst/>
            </a:prstGeom>
            <a:noFill/>
          </p:spPr>
          <p:txBody>
            <a:bodyPr wrap="none" rtlCol="0">
              <a:spAutoFit/>
            </a:bodyPr>
            <a:lstStyle/>
            <a:p>
              <a:r>
                <a:rPr lang="es-ES" dirty="0" err="1"/>
                <a:t>Delegate</a:t>
              </a:r>
              <a:endParaRPr lang="es-419" dirty="0"/>
            </a:p>
          </p:txBody>
        </p:sp>
        <p:sp>
          <p:nvSpPr>
            <p:cNvPr id="74" name="Flecha: a la izquierda y derecha 73">
              <a:extLst>
                <a:ext uri="{FF2B5EF4-FFF2-40B4-BE49-F238E27FC236}">
                  <a16:creationId xmlns:a16="http://schemas.microsoft.com/office/drawing/2014/main" id="{A99D5938-F228-0874-2DBE-012D349B502A}"/>
                </a:ext>
              </a:extLst>
            </p:cNvPr>
            <p:cNvSpPr/>
            <p:nvPr/>
          </p:nvSpPr>
          <p:spPr>
            <a:xfrm>
              <a:off x="5602911" y="3571698"/>
              <a:ext cx="1547233" cy="698077"/>
            </a:xfrm>
            <a:prstGeom prst="leftRightArrow">
              <a:avLst>
                <a:gd name="adj1" fmla="val 38185"/>
                <a:gd name="adj2" fmla="val 36215"/>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5" name="CuadroTexto 74">
              <a:extLst>
                <a:ext uri="{FF2B5EF4-FFF2-40B4-BE49-F238E27FC236}">
                  <a16:creationId xmlns:a16="http://schemas.microsoft.com/office/drawing/2014/main" id="{D29DABDE-35E1-7C20-8952-A3DEB40324D6}"/>
                </a:ext>
              </a:extLst>
            </p:cNvPr>
            <p:cNvSpPr txBox="1"/>
            <p:nvPr/>
          </p:nvSpPr>
          <p:spPr>
            <a:xfrm>
              <a:off x="7207001" y="1948615"/>
              <a:ext cx="933461" cy="923330"/>
            </a:xfrm>
            <a:prstGeom prst="rect">
              <a:avLst/>
            </a:prstGeom>
            <a:noFill/>
          </p:spPr>
          <p:txBody>
            <a:bodyPr wrap="none" rtlCol="0">
              <a:spAutoFit/>
            </a:bodyPr>
            <a:lstStyle/>
            <a:p>
              <a:pPr algn="ctr"/>
              <a:r>
                <a:rPr lang="es-ES" dirty="0"/>
                <a:t>POSIX</a:t>
              </a:r>
            </a:p>
            <a:p>
              <a:pPr algn="ctr"/>
              <a:r>
                <a:rPr lang="es-ES" dirty="0" err="1"/>
                <a:t>Async</a:t>
              </a:r>
              <a:endParaRPr lang="es-ES" dirty="0"/>
            </a:p>
            <a:p>
              <a:pPr algn="ctr"/>
              <a:r>
                <a:rPr lang="es-ES" dirty="0" err="1"/>
                <a:t>Threads</a:t>
              </a:r>
              <a:endParaRPr lang="es-419" dirty="0"/>
            </a:p>
          </p:txBody>
        </p:sp>
        <p:grpSp>
          <p:nvGrpSpPr>
            <p:cNvPr id="12" name="Grupo 11">
              <a:extLst>
                <a:ext uri="{FF2B5EF4-FFF2-40B4-BE49-F238E27FC236}">
                  <a16:creationId xmlns:a16="http://schemas.microsoft.com/office/drawing/2014/main" id="{00B74620-9EF2-5D68-ED27-5BD496444C48}"/>
                </a:ext>
              </a:extLst>
            </p:cNvPr>
            <p:cNvGrpSpPr/>
            <p:nvPr/>
          </p:nvGrpSpPr>
          <p:grpSpPr>
            <a:xfrm>
              <a:off x="7202352" y="3114288"/>
              <a:ext cx="441475" cy="441475"/>
              <a:chOff x="4700152" y="2050840"/>
              <a:chExt cx="614797" cy="614797"/>
            </a:xfrm>
          </p:grpSpPr>
          <p:sp>
            <p:nvSpPr>
              <p:cNvPr id="14" name="Elipse 13">
                <a:extLst>
                  <a:ext uri="{FF2B5EF4-FFF2-40B4-BE49-F238E27FC236}">
                    <a16:creationId xmlns:a16="http://schemas.microsoft.com/office/drawing/2014/main" id="{8EED457E-C1CD-7A2E-38C8-D415CE10A4E1}"/>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15" name="Flecha: a la derecha 14">
                <a:extLst>
                  <a:ext uri="{FF2B5EF4-FFF2-40B4-BE49-F238E27FC236}">
                    <a16:creationId xmlns:a16="http://schemas.microsoft.com/office/drawing/2014/main" id="{91D5351E-E958-14C0-22E1-6BA08E9BD2DC}"/>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6" name="Grupo 75">
              <a:extLst>
                <a:ext uri="{FF2B5EF4-FFF2-40B4-BE49-F238E27FC236}">
                  <a16:creationId xmlns:a16="http://schemas.microsoft.com/office/drawing/2014/main" id="{E71FCD34-C604-92BC-F4F4-98D48E2A48EB}"/>
                </a:ext>
              </a:extLst>
            </p:cNvPr>
            <p:cNvGrpSpPr/>
            <p:nvPr/>
          </p:nvGrpSpPr>
          <p:grpSpPr>
            <a:xfrm>
              <a:off x="7705201" y="3114288"/>
              <a:ext cx="441475" cy="441475"/>
              <a:chOff x="4700152" y="2050840"/>
              <a:chExt cx="614797" cy="614797"/>
            </a:xfrm>
          </p:grpSpPr>
          <p:sp>
            <p:nvSpPr>
              <p:cNvPr id="77" name="Elipse 76">
                <a:extLst>
                  <a:ext uri="{FF2B5EF4-FFF2-40B4-BE49-F238E27FC236}">
                    <a16:creationId xmlns:a16="http://schemas.microsoft.com/office/drawing/2014/main" id="{13215C83-6DCA-6D02-EFB2-5DE6FC749E9A}"/>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78" name="Flecha: a la derecha 77">
                <a:extLst>
                  <a:ext uri="{FF2B5EF4-FFF2-40B4-BE49-F238E27FC236}">
                    <a16:creationId xmlns:a16="http://schemas.microsoft.com/office/drawing/2014/main" id="{5D4F8BAF-FA49-0102-4E96-2E07B30CD875}"/>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9" name="Grupo 78">
              <a:extLst>
                <a:ext uri="{FF2B5EF4-FFF2-40B4-BE49-F238E27FC236}">
                  <a16:creationId xmlns:a16="http://schemas.microsoft.com/office/drawing/2014/main" id="{54066CC7-E093-4D6C-B2DC-D43D3BC28FCB}"/>
                </a:ext>
              </a:extLst>
            </p:cNvPr>
            <p:cNvGrpSpPr/>
            <p:nvPr/>
          </p:nvGrpSpPr>
          <p:grpSpPr>
            <a:xfrm>
              <a:off x="7212412" y="3615144"/>
              <a:ext cx="441475" cy="441475"/>
              <a:chOff x="4700152" y="2050840"/>
              <a:chExt cx="614797" cy="614797"/>
            </a:xfrm>
          </p:grpSpPr>
          <p:sp>
            <p:nvSpPr>
              <p:cNvPr id="80" name="Elipse 79">
                <a:extLst>
                  <a:ext uri="{FF2B5EF4-FFF2-40B4-BE49-F238E27FC236}">
                    <a16:creationId xmlns:a16="http://schemas.microsoft.com/office/drawing/2014/main" id="{4B2E455D-C0C3-1930-5BCF-837937350896}"/>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1" name="Flecha: a la derecha 80">
                <a:extLst>
                  <a:ext uri="{FF2B5EF4-FFF2-40B4-BE49-F238E27FC236}">
                    <a16:creationId xmlns:a16="http://schemas.microsoft.com/office/drawing/2014/main" id="{39C5FE0D-69EF-9F75-56A4-13A767920DC7}"/>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82" name="Grupo 81">
              <a:extLst>
                <a:ext uri="{FF2B5EF4-FFF2-40B4-BE49-F238E27FC236}">
                  <a16:creationId xmlns:a16="http://schemas.microsoft.com/office/drawing/2014/main" id="{4EE33BF8-F69B-3714-0617-D6427F0CB8D4}"/>
                </a:ext>
              </a:extLst>
            </p:cNvPr>
            <p:cNvGrpSpPr/>
            <p:nvPr/>
          </p:nvGrpSpPr>
          <p:grpSpPr>
            <a:xfrm>
              <a:off x="7715261" y="3615144"/>
              <a:ext cx="441475" cy="441475"/>
              <a:chOff x="4700152" y="2050840"/>
              <a:chExt cx="614797" cy="614797"/>
            </a:xfrm>
          </p:grpSpPr>
          <p:sp>
            <p:nvSpPr>
              <p:cNvPr id="83" name="Elipse 82">
                <a:extLst>
                  <a:ext uri="{FF2B5EF4-FFF2-40B4-BE49-F238E27FC236}">
                    <a16:creationId xmlns:a16="http://schemas.microsoft.com/office/drawing/2014/main" id="{03EB9028-7FE9-11FF-2907-3F4A23800783}"/>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4" name="Flecha: a la derecha 83">
                <a:extLst>
                  <a:ext uri="{FF2B5EF4-FFF2-40B4-BE49-F238E27FC236}">
                    <a16:creationId xmlns:a16="http://schemas.microsoft.com/office/drawing/2014/main" id="{E564C874-6EF6-42CA-B252-3520A2531E21}"/>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85" name="Grupo 84">
              <a:extLst>
                <a:ext uri="{FF2B5EF4-FFF2-40B4-BE49-F238E27FC236}">
                  <a16:creationId xmlns:a16="http://schemas.microsoft.com/office/drawing/2014/main" id="{64DE1234-6732-53D8-9F9C-1382EAE0CCDE}"/>
                </a:ext>
              </a:extLst>
            </p:cNvPr>
            <p:cNvGrpSpPr/>
            <p:nvPr/>
          </p:nvGrpSpPr>
          <p:grpSpPr>
            <a:xfrm>
              <a:off x="7232256" y="4149680"/>
              <a:ext cx="441475" cy="441475"/>
              <a:chOff x="4700152" y="2050840"/>
              <a:chExt cx="614797" cy="614797"/>
            </a:xfrm>
          </p:grpSpPr>
          <p:sp>
            <p:nvSpPr>
              <p:cNvPr id="86" name="Elipse 85">
                <a:extLst>
                  <a:ext uri="{FF2B5EF4-FFF2-40B4-BE49-F238E27FC236}">
                    <a16:creationId xmlns:a16="http://schemas.microsoft.com/office/drawing/2014/main" id="{D52D22E8-B39E-E36F-BCB3-97D178250D9F}"/>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7" name="Flecha: a la derecha 86">
                <a:extLst>
                  <a:ext uri="{FF2B5EF4-FFF2-40B4-BE49-F238E27FC236}">
                    <a16:creationId xmlns:a16="http://schemas.microsoft.com/office/drawing/2014/main" id="{E5CAC42C-3613-CD56-3B7A-D94CCE780DEB}"/>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88" name="Grupo 87">
              <a:extLst>
                <a:ext uri="{FF2B5EF4-FFF2-40B4-BE49-F238E27FC236}">
                  <a16:creationId xmlns:a16="http://schemas.microsoft.com/office/drawing/2014/main" id="{A7DE362F-86F5-D7BA-C3FF-4F95038C2C8B}"/>
                </a:ext>
              </a:extLst>
            </p:cNvPr>
            <p:cNvGrpSpPr/>
            <p:nvPr/>
          </p:nvGrpSpPr>
          <p:grpSpPr>
            <a:xfrm>
              <a:off x="7715260" y="4111739"/>
              <a:ext cx="441475" cy="441475"/>
              <a:chOff x="4700152" y="2050840"/>
              <a:chExt cx="614797" cy="614797"/>
            </a:xfrm>
          </p:grpSpPr>
          <p:sp>
            <p:nvSpPr>
              <p:cNvPr id="89" name="Elipse 88">
                <a:extLst>
                  <a:ext uri="{FF2B5EF4-FFF2-40B4-BE49-F238E27FC236}">
                    <a16:creationId xmlns:a16="http://schemas.microsoft.com/office/drawing/2014/main" id="{31E55E21-A4F8-D04E-42AF-2F56B8A6173B}"/>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90" name="Flecha: a la derecha 89">
                <a:extLst>
                  <a:ext uri="{FF2B5EF4-FFF2-40B4-BE49-F238E27FC236}">
                    <a16:creationId xmlns:a16="http://schemas.microsoft.com/office/drawing/2014/main" id="{D6D5BC59-4F9E-7829-285F-3AD6E25ED68A}"/>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91" name="Grupo 90">
              <a:extLst>
                <a:ext uri="{FF2B5EF4-FFF2-40B4-BE49-F238E27FC236}">
                  <a16:creationId xmlns:a16="http://schemas.microsoft.com/office/drawing/2014/main" id="{3FE2BCDB-786B-8B91-81D9-3FBEFFEF90EE}"/>
                </a:ext>
              </a:extLst>
            </p:cNvPr>
            <p:cNvGrpSpPr/>
            <p:nvPr/>
          </p:nvGrpSpPr>
          <p:grpSpPr>
            <a:xfrm>
              <a:off x="7715260" y="4603446"/>
              <a:ext cx="441475" cy="441475"/>
              <a:chOff x="4700152" y="2050840"/>
              <a:chExt cx="614797" cy="614797"/>
            </a:xfrm>
          </p:grpSpPr>
          <p:sp>
            <p:nvSpPr>
              <p:cNvPr id="92" name="Elipse 91">
                <a:extLst>
                  <a:ext uri="{FF2B5EF4-FFF2-40B4-BE49-F238E27FC236}">
                    <a16:creationId xmlns:a16="http://schemas.microsoft.com/office/drawing/2014/main" id="{579A0E0C-201C-89A4-C20C-F9C2D2D3AD9E}"/>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93" name="Flecha: a la derecha 92">
                <a:extLst>
                  <a:ext uri="{FF2B5EF4-FFF2-40B4-BE49-F238E27FC236}">
                    <a16:creationId xmlns:a16="http://schemas.microsoft.com/office/drawing/2014/main" id="{8D7E78EF-B5D3-D1C2-DD3F-CCFADE4AABC0}"/>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4" name="CuadroTexto 93">
              <a:extLst>
                <a:ext uri="{FF2B5EF4-FFF2-40B4-BE49-F238E27FC236}">
                  <a16:creationId xmlns:a16="http://schemas.microsoft.com/office/drawing/2014/main" id="{F5E5F688-71EC-AD12-48BC-90D22F4C96A5}"/>
                </a:ext>
              </a:extLst>
            </p:cNvPr>
            <p:cNvSpPr txBox="1"/>
            <p:nvPr/>
          </p:nvSpPr>
          <p:spPr>
            <a:xfrm>
              <a:off x="4808152" y="2285856"/>
              <a:ext cx="758413" cy="646331"/>
            </a:xfrm>
            <a:prstGeom prst="rect">
              <a:avLst/>
            </a:prstGeom>
            <a:noFill/>
          </p:spPr>
          <p:txBody>
            <a:bodyPr wrap="none" rtlCol="0">
              <a:spAutoFit/>
            </a:bodyPr>
            <a:lstStyle/>
            <a:p>
              <a:pPr algn="ctr"/>
              <a:r>
                <a:rPr lang="es-ES" dirty="0" err="1"/>
                <a:t>Event</a:t>
              </a:r>
              <a:r>
                <a:rPr lang="es-ES" dirty="0"/>
                <a:t> </a:t>
              </a:r>
            </a:p>
            <a:p>
              <a:pPr algn="ctr"/>
              <a:r>
                <a:rPr lang="es-ES" dirty="0" err="1"/>
                <a:t>Loop</a:t>
              </a:r>
              <a:endParaRPr lang="es-419" dirty="0"/>
            </a:p>
          </p:txBody>
        </p:sp>
        <p:sp>
          <p:nvSpPr>
            <p:cNvPr id="95" name="CuadroTexto 94">
              <a:extLst>
                <a:ext uri="{FF2B5EF4-FFF2-40B4-BE49-F238E27FC236}">
                  <a16:creationId xmlns:a16="http://schemas.microsoft.com/office/drawing/2014/main" id="{F9D093ED-C382-A608-E776-D70F0F379ED8}"/>
                </a:ext>
              </a:extLst>
            </p:cNvPr>
            <p:cNvSpPr txBox="1"/>
            <p:nvPr/>
          </p:nvSpPr>
          <p:spPr>
            <a:xfrm>
              <a:off x="4727809" y="4136985"/>
              <a:ext cx="843694" cy="646331"/>
            </a:xfrm>
            <a:prstGeom prst="rect">
              <a:avLst/>
            </a:prstGeom>
            <a:noFill/>
          </p:spPr>
          <p:txBody>
            <a:bodyPr wrap="none" rtlCol="0">
              <a:spAutoFit/>
            </a:bodyPr>
            <a:lstStyle/>
            <a:p>
              <a:pPr algn="ctr"/>
              <a:r>
                <a:rPr lang="es-ES" dirty="0"/>
                <a:t>Single</a:t>
              </a:r>
            </a:p>
            <a:p>
              <a:pPr algn="ctr"/>
              <a:r>
                <a:rPr lang="es-ES" dirty="0" err="1"/>
                <a:t>Thread</a:t>
              </a:r>
              <a:endParaRPr lang="es-419" dirty="0"/>
            </a:p>
          </p:txBody>
        </p:sp>
      </p:grpSp>
      <p:pic>
        <p:nvPicPr>
          <p:cNvPr id="97" name="Imagen 96">
            <a:extLst>
              <a:ext uri="{FF2B5EF4-FFF2-40B4-BE49-F238E27FC236}">
                <a16:creationId xmlns:a16="http://schemas.microsoft.com/office/drawing/2014/main" id="{0659FC52-4CF0-C96C-AC6C-2B9C4D6AA85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325798" y="179550"/>
            <a:ext cx="1639843" cy="1002973"/>
          </a:xfrm>
          <a:prstGeom prst="rect">
            <a:avLst/>
          </a:prstGeom>
        </p:spPr>
      </p:pic>
      <p:sp>
        <p:nvSpPr>
          <p:cNvPr id="4" name="Rectángulo: esquinas redondeadas 3">
            <a:extLst>
              <a:ext uri="{FF2B5EF4-FFF2-40B4-BE49-F238E27FC236}">
                <a16:creationId xmlns:a16="http://schemas.microsoft.com/office/drawing/2014/main" id="{C410135D-736B-FD9F-F515-D16BE30C6FDE}"/>
              </a:ext>
            </a:extLst>
          </p:cNvPr>
          <p:cNvSpPr/>
          <p:nvPr/>
        </p:nvSpPr>
        <p:spPr>
          <a:xfrm>
            <a:off x="4466809" y="161565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3" name="Grupo 12">
            <a:extLst>
              <a:ext uri="{FF2B5EF4-FFF2-40B4-BE49-F238E27FC236}">
                <a16:creationId xmlns:a16="http://schemas.microsoft.com/office/drawing/2014/main" id="{ACC4DE5C-564E-3313-0437-DFBA878E8A14}"/>
              </a:ext>
            </a:extLst>
          </p:cNvPr>
          <p:cNvGrpSpPr/>
          <p:nvPr/>
        </p:nvGrpSpPr>
        <p:grpSpPr>
          <a:xfrm>
            <a:off x="4503776" y="2879018"/>
            <a:ext cx="1257278" cy="1196544"/>
            <a:chOff x="5761427" y="2665636"/>
            <a:chExt cx="1257278" cy="1196544"/>
          </a:xfrm>
        </p:grpSpPr>
        <p:sp>
          <p:nvSpPr>
            <p:cNvPr id="11" name="Elipse 10">
              <a:extLst>
                <a:ext uri="{FF2B5EF4-FFF2-40B4-BE49-F238E27FC236}">
                  <a16:creationId xmlns:a16="http://schemas.microsoft.com/office/drawing/2014/main" id="{484C60F9-4A94-A338-C447-C453A9DE148B}"/>
                </a:ext>
              </a:extLst>
            </p:cNvPr>
            <p:cNvSpPr/>
            <p:nvPr/>
          </p:nvSpPr>
          <p:spPr>
            <a:xfrm>
              <a:off x="5822802" y="2666277"/>
              <a:ext cx="1195903" cy="1195903"/>
            </a:xfrm>
            <a:prstGeom prst="ellipse">
              <a:avLst/>
            </a:prstGeom>
            <a:solidFill>
              <a:schemeClr val="accent2">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5" name="Arco de bloque 4">
              <a:extLst>
                <a:ext uri="{FF2B5EF4-FFF2-40B4-BE49-F238E27FC236}">
                  <a16:creationId xmlns:a16="http://schemas.microsoft.com/office/drawing/2014/main" id="{397CE2C7-805F-200D-5C43-DF13FC93CECC}"/>
                </a:ext>
              </a:extLst>
            </p:cNvPr>
            <p:cNvSpPr/>
            <p:nvPr/>
          </p:nvSpPr>
          <p:spPr>
            <a:xfrm>
              <a:off x="5822802" y="2665636"/>
              <a:ext cx="1193879" cy="1195902"/>
            </a:xfrm>
            <a:prstGeom prst="blockArc">
              <a:avLst>
                <a:gd name="adj1" fmla="val 13854317"/>
                <a:gd name="adj2" fmla="val 11046358"/>
                <a:gd name="adj3" fmla="val 9446"/>
              </a:avLst>
            </a:prstGeom>
            <a:solidFill>
              <a:schemeClr val="accent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6" name="CuadroTexto 5">
              <a:extLst>
                <a:ext uri="{FF2B5EF4-FFF2-40B4-BE49-F238E27FC236}">
                  <a16:creationId xmlns:a16="http://schemas.microsoft.com/office/drawing/2014/main" id="{25A2C091-B450-095B-1704-7CC4A8AA85D5}"/>
                </a:ext>
              </a:extLst>
            </p:cNvPr>
            <p:cNvSpPr txBox="1"/>
            <p:nvPr/>
          </p:nvSpPr>
          <p:spPr>
            <a:xfrm>
              <a:off x="5978125" y="3021907"/>
              <a:ext cx="852220" cy="523220"/>
            </a:xfrm>
            <a:prstGeom prst="rect">
              <a:avLst/>
            </a:prstGeom>
            <a:noFill/>
          </p:spPr>
          <p:txBody>
            <a:bodyPr wrap="square" rtlCol="0">
              <a:spAutoFit/>
            </a:bodyPr>
            <a:lstStyle/>
            <a:p>
              <a:pPr algn="ctr"/>
              <a:r>
                <a:rPr lang="es-ES" sz="1400" b="1" dirty="0">
                  <a:solidFill>
                    <a:schemeClr val="accent2"/>
                  </a:solidFill>
                </a:rPr>
                <a:t>Ciclo de eventos</a:t>
              </a:r>
              <a:endParaRPr lang="es-419" sz="1400" b="1" dirty="0">
                <a:solidFill>
                  <a:schemeClr val="accent2"/>
                </a:solidFill>
              </a:endParaRPr>
            </a:p>
          </p:txBody>
        </p:sp>
        <p:sp>
          <p:nvSpPr>
            <p:cNvPr id="10" name="Flecha: hacia abajo 9">
              <a:extLst>
                <a:ext uri="{FF2B5EF4-FFF2-40B4-BE49-F238E27FC236}">
                  <a16:creationId xmlns:a16="http://schemas.microsoft.com/office/drawing/2014/main" id="{85CC4286-5033-72D2-E833-928D782E4D7C}"/>
                </a:ext>
              </a:extLst>
            </p:cNvPr>
            <p:cNvSpPr/>
            <p:nvPr/>
          </p:nvSpPr>
          <p:spPr>
            <a:xfrm rot="10800000">
              <a:off x="5761427" y="3067687"/>
              <a:ext cx="232109" cy="172399"/>
            </a:xfrm>
            <a:prstGeom prst="downArrow">
              <a:avLst/>
            </a:prstGeom>
            <a:solidFill>
              <a:schemeClr val="accent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grpSp>
      <p:sp>
        <p:nvSpPr>
          <p:cNvPr id="16" name="Rectángulo 15">
            <a:extLst>
              <a:ext uri="{FF2B5EF4-FFF2-40B4-BE49-F238E27FC236}">
                <a16:creationId xmlns:a16="http://schemas.microsoft.com/office/drawing/2014/main" id="{671790ED-4893-8080-D328-FF8F5A57C118}"/>
              </a:ext>
            </a:extLst>
          </p:cNvPr>
          <p:cNvSpPr/>
          <p:nvPr/>
        </p:nvSpPr>
        <p:spPr>
          <a:xfrm>
            <a:off x="6360445" y="2708320"/>
            <a:ext cx="1879676" cy="1867003"/>
          </a:xfrm>
          <a:prstGeom prst="rect">
            <a:avLst/>
          </a:prstGeom>
          <a:solidFill>
            <a:schemeClr val="accent1">
              <a:lumMod val="50000"/>
            </a:schemeClr>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bg1"/>
              </a:solidFill>
            </a:endParaRPr>
          </a:p>
        </p:txBody>
      </p:sp>
      <p:sp>
        <p:nvSpPr>
          <p:cNvPr id="17" name="CuadroTexto 16">
            <a:extLst>
              <a:ext uri="{FF2B5EF4-FFF2-40B4-BE49-F238E27FC236}">
                <a16:creationId xmlns:a16="http://schemas.microsoft.com/office/drawing/2014/main" id="{EE49CC2D-8A36-FE89-F4D9-52EC63E86C5E}"/>
              </a:ext>
            </a:extLst>
          </p:cNvPr>
          <p:cNvSpPr txBox="1"/>
          <p:nvPr/>
        </p:nvSpPr>
        <p:spPr>
          <a:xfrm>
            <a:off x="6372406" y="2899021"/>
            <a:ext cx="1825821" cy="1415772"/>
          </a:xfrm>
          <a:prstGeom prst="rect">
            <a:avLst/>
          </a:prstGeom>
          <a:noFill/>
        </p:spPr>
        <p:txBody>
          <a:bodyPr wrap="none" rtlCol="0">
            <a:spAutoFit/>
          </a:bodyPr>
          <a:lstStyle/>
          <a:p>
            <a:r>
              <a:rPr lang="es-ES" sz="2000" b="1" dirty="0" err="1">
                <a:solidFill>
                  <a:schemeClr val="bg1"/>
                </a:solidFill>
              </a:rPr>
              <a:t>Bussiness</a:t>
            </a:r>
            <a:r>
              <a:rPr lang="es-ES" sz="2000" b="1" dirty="0">
                <a:solidFill>
                  <a:schemeClr val="bg1"/>
                </a:solidFill>
              </a:rPr>
              <a:t> </a:t>
            </a:r>
            <a:r>
              <a:rPr lang="es-ES" sz="2000" b="1" dirty="0" err="1">
                <a:solidFill>
                  <a:schemeClr val="bg1"/>
                </a:solidFill>
              </a:rPr>
              <a:t>Logic</a:t>
            </a:r>
            <a:endParaRPr lang="es-ES" sz="2000" b="1" dirty="0">
              <a:solidFill>
                <a:schemeClr val="bg1"/>
              </a:solidFill>
            </a:endParaRPr>
          </a:p>
          <a:p>
            <a:pPr marL="342900" indent="-342900">
              <a:buFontTx/>
              <a:buChar char="›"/>
            </a:pPr>
            <a:r>
              <a:rPr lang="es-ES" sz="1600" dirty="0" err="1">
                <a:solidFill>
                  <a:schemeClr val="accent1">
                    <a:lumMod val="20000"/>
                    <a:lumOff val="80000"/>
                  </a:schemeClr>
                </a:solidFill>
              </a:rPr>
              <a:t>Routes</a:t>
            </a:r>
            <a:r>
              <a:rPr lang="es-ES" sz="1600" dirty="0">
                <a:solidFill>
                  <a:schemeClr val="accent1">
                    <a:lumMod val="20000"/>
                    <a:lumOff val="80000"/>
                  </a:schemeClr>
                </a:solidFill>
              </a:rPr>
              <a:t>/</a:t>
            </a:r>
            <a:r>
              <a:rPr lang="es-ES" sz="1600" dirty="0" err="1">
                <a:solidFill>
                  <a:schemeClr val="accent1">
                    <a:lumMod val="20000"/>
                    <a:lumOff val="80000"/>
                  </a:schemeClr>
                </a:solidFill>
              </a:rPr>
              <a:t>Routers</a:t>
            </a:r>
            <a:endParaRPr lang="es-ES" sz="1600" dirty="0">
              <a:solidFill>
                <a:schemeClr val="accent1">
                  <a:lumMod val="20000"/>
                  <a:lumOff val="80000"/>
                </a:schemeClr>
              </a:solidFill>
            </a:endParaRPr>
          </a:p>
          <a:p>
            <a:pPr marL="342900" indent="-342900">
              <a:buFontTx/>
              <a:buChar char="›"/>
            </a:pPr>
            <a:r>
              <a:rPr lang="es-ES" sz="1600" dirty="0" err="1">
                <a:solidFill>
                  <a:schemeClr val="accent1">
                    <a:lumMod val="20000"/>
                    <a:lumOff val="80000"/>
                  </a:schemeClr>
                </a:solidFill>
              </a:rPr>
              <a:t>Services</a:t>
            </a:r>
            <a:endParaRPr lang="es-ES" sz="1600" dirty="0">
              <a:solidFill>
                <a:schemeClr val="accent1">
                  <a:lumMod val="20000"/>
                  <a:lumOff val="80000"/>
                </a:schemeClr>
              </a:solidFill>
            </a:endParaRPr>
          </a:p>
          <a:p>
            <a:pPr marL="342900" indent="-342900">
              <a:buFontTx/>
              <a:buChar char="›"/>
            </a:pPr>
            <a:r>
              <a:rPr lang="es-ES" sz="1600" dirty="0">
                <a:solidFill>
                  <a:schemeClr val="accent1">
                    <a:lumMod val="20000"/>
                    <a:lumOff val="80000"/>
                  </a:schemeClr>
                </a:solidFill>
              </a:rPr>
              <a:t>DB </a:t>
            </a:r>
            <a:r>
              <a:rPr lang="es-ES" sz="1600" dirty="0" err="1">
                <a:solidFill>
                  <a:schemeClr val="accent1">
                    <a:lumMod val="20000"/>
                    <a:lumOff val="80000"/>
                  </a:schemeClr>
                </a:solidFill>
              </a:rPr>
              <a:t>Models</a:t>
            </a:r>
            <a:endParaRPr lang="es-ES" sz="1600" dirty="0">
              <a:solidFill>
                <a:schemeClr val="accent1">
                  <a:lumMod val="20000"/>
                  <a:lumOff val="80000"/>
                </a:schemeClr>
              </a:solidFill>
            </a:endParaRPr>
          </a:p>
          <a:p>
            <a:pPr marL="342900" indent="-342900">
              <a:buFontTx/>
              <a:buChar char="›"/>
            </a:pPr>
            <a:r>
              <a:rPr lang="es-ES" sz="1600" dirty="0">
                <a:solidFill>
                  <a:schemeClr val="accent1">
                    <a:lumMod val="20000"/>
                    <a:lumOff val="80000"/>
                  </a:schemeClr>
                </a:solidFill>
              </a:rPr>
              <a:t>Middleware</a:t>
            </a:r>
            <a:endParaRPr lang="es-419" sz="1600" dirty="0">
              <a:solidFill>
                <a:schemeClr val="accent1">
                  <a:lumMod val="20000"/>
                  <a:lumOff val="80000"/>
                </a:schemeClr>
              </a:solidFill>
            </a:endParaRPr>
          </a:p>
        </p:txBody>
      </p:sp>
      <p:sp>
        <p:nvSpPr>
          <p:cNvPr id="18" name="CuadroTexto 17">
            <a:extLst>
              <a:ext uri="{FF2B5EF4-FFF2-40B4-BE49-F238E27FC236}">
                <a16:creationId xmlns:a16="http://schemas.microsoft.com/office/drawing/2014/main" id="{C210E8AA-B42F-13FD-3EBD-395162499FE4}"/>
              </a:ext>
            </a:extLst>
          </p:cNvPr>
          <p:cNvSpPr txBox="1"/>
          <p:nvPr/>
        </p:nvSpPr>
        <p:spPr>
          <a:xfrm>
            <a:off x="5014145" y="1911441"/>
            <a:ext cx="2950038" cy="461665"/>
          </a:xfrm>
          <a:prstGeom prst="rect">
            <a:avLst/>
          </a:prstGeom>
          <a:noFill/>
        </p:spPr>
        <p:txBody>
          <a:bodyPr wrap="none" rtlCol="0">
            <a:spAutoFit/>
          </a:bodyPr>
          <a:lstStyle/>
          <a:p>
            <a:r>
              <a:rPr lang="es-ES" sz="2400" b="1" dirty="0">
                <a:solidFill>
                  <a:schemeClr val="bg1"/>
                </a:solidFill>
              </a:rPr>
              <a:t>Express.js Framework</a:t>
            </a:r>
            <a:endParaRPr lang="es-419" sz="2400" b="1" dirty="0">
              <a:solidFill>
                <a:schemeClr val="bg1"/>
              </a:solidFill>
            </a:endParaRPr>
          </a:p>
        </p:txBody>
      </p:sp>
    </p:spTree>
    <p:extLst>
      <p:ext uri="{BB962C8B-B14F-4D97-AF65-F5344CB8AC3E}">
        <p14:creationId xmlns:p14="http://schemas.microsoft.com/office/powerpoint/2010/main" val="28426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7E8E492-FCC0-B940-34C5-ED93339AE8F4}"/>
              </a:ext>
            </a:extLst>
          </p:cNvPr>
          <p:cNvSpPr txBox="1"/>
          <p:nvPr/>
        </p:nvSpPr>
        <p:spPr>
          <a:xfrm>
            <a:off x="7810052" y="615882"/>
            <a:ext cx="363809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la página de detalles</a:t>
            </a:r>
          </a:p>
        </p:txBody>
      </p:sp>
      <p:sp>
        <p:nvSpPr>
          <p:cNvPr id="7" name="Título 1">
            <a:extLst>
              <a:ext uri="{FF2B5EF4-FFF2-40B4-BE49-F238E27FC236}">
                <a16:creationId xmlns:a16="http://schemas.microsoft.com/office/drawing/2014/main" id="{4DFA2C71-71FB-F1E4-CFBE-BE609A625BC0}"/>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20. Editar \</a:t>
            </a:r>
            <a:r>
              <a:rPr lang="es-ES" dirty="0" err="1"/>
              <a:t>routes</a:t>
            </a:r>
            <a:r>
              <a:rPr lang="es-ES" dirty="0"/>
              <a:t>\directorio-route.js</a:t>
            </a:r>
            <a:endParaRPr lang="es-419" dirty="0"/>
          </a:p>
        </p:txBody>
      </p:sp>
      <p:sp>
        <p:nvSpPr>
          <p:cNvPr id="9" name="CuadroTexto 8">
            <a:extLst>
              <a:ext uri="{FF2B5EF4-FFF2-40B4-BE49-F238E27FC236}">
                <a16:creationId xmlns:a16="http://schemas.microsoft.com/office/drawing/2014/main" id="{67804F6E-AC45-159E-F5F1-1295BB82CE44}"/>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Actualizar el archivo</a:t>
            </a:r>
          </a:p>
        </p:txBody>
      </p:sp>
      <p:sp>
        <p:nvSpPr>
          <p:cNvPr id="12" name="CuadroTexto 11">
            <a:extLst>
              <a:ext uri="{FF2B5EF4-FFF2-40B4-BE49-F238E27FC236}">
                <a16:creationId xmlns:a16="http://schemas.microsoft.com/office/drawing/2014/main" id="{89456BBE-AB69-91F1-DE4E-1189ACFCBC8A}"/>
              </a:ext>
            </a:extLst>
          </p:cNvPr>
          <p:cNvSpPr txBox="1"/>
          <p:nvPr/>
        </p:nvSpPr>
        <p:spPr>
          <a:xfrm>
            <a:off x="2932834" y="1053332"/>
            <a:ext cx="6094268" cy="2308324"/>
          </a:xfrm>
          <a:prstGeom prst="rect">
            <a:avLst/>
          </a:prstGeom>
          <a:noFill/>
          <a:ln>
            <a:solidFill>
              <a:srgbClr val="F0F5D0"/>
            </a:solidFill>
          </a:ln>
        </p:spPr>
        <p:txBody>
          <a:bodyPr wrap="square">
            <a:spAutoFit/>
          </a:bodyPr>
          <a:lstStyle/>
          <a:p>
            <a:r>
              <a:rPr lang="es-419" sz="1600" b="0" dirty="0" err="1">
                <a:solidFill>
                  <a:srgbClr val="0000FF"/>
                </a:solidFill>
                <a:effectLst/>
                <a:latin typeface="Consolas" panose="020B0609020204030204" pitchFamily="49" charset="0"/>
              </a:rPr>
              <a:t>var</a:t>
            </a:r>
            <a:r>
              <a:rPr lang="es-419" sz="1600" b="0" dirty="0">
                <a:solidFill>
                  <a:srgbClr val="000000"/>
                </a:solidFill>
                <a:effectLst/>
                <a:latin typeface="Consolas" panose="020B0609020204030204" pitchFamily="49" charset="0"/>
              </a:rPr>
              <a:t> </a:t>
            </a:r>
            <a:r>
              <a:rPr lang="es-419" sz="1600" b="0" dirty="0" err="1">
                <a:solidFill>
                  <a:srgbClr val="795E26"/>
                </a:solidFill>
                <a:effectLst/>
                <a:latin typeface="Consolas" panose="020B0609020204030204" pitchFamily="49" charset="0"/>
              </a:rPr>
              <a:t>express</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require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express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var</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router</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express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Router</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const</a:t>
            </a:r>
            <a:r>
              <a:rPr lang="es-419" sz="1600" b="0" dirty="0">
                <a:solidFill>
                  <a:srgbClr val="000000"/>
                </a:solidFill>
                <a:effectLst/>
                <a:latin typeface="Consolas" panose="020B0609020204030204" pitchFamily="49" charset="0"/>
              </a:rPr>
              <a:t> </a:t>
            </a:r>
            <a:r>
              <a:rPr lang="es-419" sz="1600" b="0" dirty="0" err="1">
                <a:solidFill>
                  <a:srgbClr val="0070C1"/>
                </a:solidFill>
                <a:effectLst/>
                <a:latin typeface="Consolas" panose="020B0609020204030204" pitchFamily="49" charset="0"/>
              </a:rPr>
              <a:t>dirController</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require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controllers</a:t>
            </a:r>
            <a:r>
              <a:rPr lang="es-419" sz="1600" b="0" dirty="0">
                <a:solidFill>
                  <a:srgbClr val="A31515"/>
                </a:solidFill>
                <a:effectLst/>
                <a:latin typeface="Consolas" panose="020B0609020204030204" pitchFamily="49" charset="0"/>
              </a:rPr>
              <a:t>/directorio-</a:t>
            </a:r>
            <a:r>
              <a:rPr lang="es-419" sz="1600" b="0" dirty="0" err="1">
                <a:solidFill>
                  <a:srgbClr val="A31515"/>
                </a:solidFill>
                <a:effectLst/>
                <a:latin typeface="Consolas" panose="020B0609020204030204" pitchFamily="49" charset="0"/>
              </a:rPr>
              <a:t>controller</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8000"/>
                </a:solidFill>
                <a:effectLst/>
                <a:latin typeface="Consolas" panose="020B0609020204030204" pitchFamily="49" charset="0"/>
              </a:rPr>
              <a:t>// 2- Agregar los </a:t>
            </a:r>
            <a:r>
              <a:rPr lang="es-419" sz="1600" b="0" dirty="0" err="1">
                <a:solidFill>
                  <a:srgbClr val="008000"/>
                </a:solidFill>
                <a:effectLst/>
                <a:latin typeface="Consolas" panose="020B0609020204030204" pitchFamily="49" charset="0"/>
              </a:rPr>
              <a:t>routers</a:t>
            </a:r>
            <a:endParaRPr lang="es-419" sz="1600" b="0" dirty="0">
              <a:solidFill>
                <a:srgbClr val="000000"/>
              </a:solidFill>
              <a:effectLst/>
              <a:latin typeface="Consolas" panose="020B0609020204030204" pitchFamily="49" charset="0"/>
            </a:endParaRP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get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dirController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list</a:t>
            </a:r>
            <a:r>
              <a:rPr lang="es-419" sz="1600" b="0" dirty="0">
                <a:solidFill>
                  <a:srgbClr val="000000"/>
                </a:solidFill>
                <a:effectLst/>
                <a:latin typeface="Consolas" panose="020B0609020204030204" pitchFamily="49" charset="0"/>
              </a:rPr>
              <a:t> );</a:t>
            </a:r>
          </a:p>
          <a:p>
            <a:r>
              <a:rPr lang="es-419" sz="1600" b="0" dirty="0" err="1">
                <a:solidFill>
                  <a:srgbClr val="001080"/>
                </a:solidFill>
                <a:effectLst/>
                <a:latin typeface="Consolas" panose="020B0609020204030204" pitchFamily="49" charset="0"/>
              </a:rPr>
              <a:t>router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get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view</a:t>
            </a:r>
            <a:r>
              <a:rPr lang="es-419" sz="1600" b="0" dirty="0">
                <a:solidFill>
                  <a:srgbClr val="A31515"/>
                </a:solidFill>
                <a:effectLst/>
                <a:latin typeface="Consolas" panose="020B0609020204030204" pitchFamily="49" charset="0"/>
              </a:rPr>
              <a:t>/:id'</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dirController</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view</a:t>
            </a:r>
            <a:r>
              <a:rPr lang="es-419" sz="1600" b="0" dirty="0">
                <a:solidFill>
                  <a:srgbClr val="000000"/>
                </a:solidFill>
                <a:effectLst/>
                <a:latin typeface="Consolas" panose="020B0609020204030204" pitchFamily="49" charset="0"/>
              </a:rPr>
              <a:t> );</a:t>
            </a:r>
          </a:p>
          <a:p>
            <a:br>
              <a:rPr lang="es-419" sz="1600" b="0" dirty="0">
                <a:solidFill>
                  <a:srgbClr val="000000"/>
                </a:solidFill>
                <a:effectLst/>
                <a:latin typeface="Consolas" panose="020B0609020204030204" pitchFamily="49" charset="0"/>
              </a:rPr>
            </a:br>
            <a:r>
              <a:rPr lang="es-419" sz="1600" b="0" dirty="0" err="1">
                <a:solidFill>
                  <a:srgbClr val="001080"/>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 = </a:t>
            </a:r>
            <a:r>
              <a:rPr lang="es-419" sz="1600" b="0" dirty="0" err="1">
                <a:solidFill>
                  <a:srgbClr val="001080"/>
                </a:solidFill>
                <a:effectLst/>
                <a:latin typeface="Consolas" panose="020B0609020204030204" pitchFamily="49" charset="0"/>
              </a:rPr>
              <a:t>router</a:t>
            </a:r>
            <a:r>
              <a:rPr lang="es-419" sz="1600" b="0" dirty="0">
                <a:solidFill>
                  <a:srgbClr val="000000"/>
                </a:solidFill>
                <a:effectLst/>
                <a:latin typeface="Consolas" panose="020B0609020204030204" pitchFamily="49" charset="0"/>
              </a:rPr>
              <a:t>;</a:t>
            </a:r>
          </a:p>
        </p:txBody>
      </p:sp>
      <p:sp>
        <p:nvSpPr>
          <p:cNvPr id="13" name="Título 1">
            <a:extLst>
              <a:ext uri="{FF2B5EF4-FFF2-40B4-BE49-F238E27FC236}">
                <a16:creationId xmlns:a16="http://schemas.microsoft.com/office/drawing/2014/main" id="{FC7FB858-9B90-AA10-46C4-9941F13A2BB9}"/>
              </a:ext>
            </a:extLst>
          </p:cNvPr>
          <p:cNvSpPr txBox="1">
            <a:spLocks/>
          </p:cNvSpPr>
          <p:nvPr/>
        </p:nvSpPr>
        <p:spPr>
          <a:xfrm>
            <a:off x="827999" y="3372699"/>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21. </a:t>
            </a:r>
            <a:r>
              <a:rPr lang="es-419" dirty="0"/>
              <a:t>Editar /</a:t>
            </a:r>
            <a:r>
              <a:rPr lang="es-419" dirty="0" err="1"/>
              <a:t>controllers</a:t>
            </a:r>
            <a:r>
              <a:rPr lang="es-419" dirty="0"/>
              <a:t>/directorio-controller.js</a:t>
            </a:r>
          </a:p>
        </p:txBody>
      </p:sp>
      <p:sp>
        <p:nvSpPr>
          <p:cNvPr id="15" name="CuadroTexto 14">
            <a:extLst>
              <a:ext uri="{FF2B5EF4-FFF2-40B4-BE49-F238E27FC236}">
                <a16:creationId xmlns:a16="http://schemas.microsoft.com/office/drawing/2014/main" id="{8BBD2FA3-D8CA-E3D4-949A-71C14D80BB25}"/>
              </a:ext>
            </a:extLst>
          </p:cNvPr>
          <p:cNvSpPr txBox="1"/>
          <p:nvPr/>
        </p:nvSpPr>
        <p:spPr>
          <a:xfrm>
            <a:off x="2932834" y="3780640"/>
            <a:ext cx="5213639" cy="2800767"/>
          </a:xfrm>
          <a:prstGeom prst="rect">
            <a:avLst/>
          </a:prstGeom>
          <a:noFill/>
          <a:ln>
            <a:solidFill>
              <a:srgbClr val="F0F5D0"/>
            </a:solidFill>
          </a:ln>
        </p:spPr>
        <p:txBody>
          <a:bodyPr wrap="square">
            <a:spAutoFit/>
          </a:bodyPr>
          <a:lstStyle/>
          <a:p>
            <a:r>
              <a:rPr lang="es-419" sz="1100" b="0" dirty="0" err="1">
                <a:solidFill>
                  <a:srgbClr val="0000FF"/>
                </a:solidFill>
                <a:effectLst/>
                <a:latin typeface="Consolas" panose="020B0609020204030204" pitchFamily="49" charset="0"/>
              </a:rPr>
              <a:t>const</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personal</a:t>
            </a:r>
            <a:r>
              <a:rPr lang="es-419" sz="1100" b="0" dirty="0">
                <a:solidFill>
                  <a:srgbClr val="000000"/>
                </a:solidFill>
                <a:effectLst/>
                <a:latin typeface="Consolas" panose="020B0609020204030204" pitchFamily="49" charset="0"/>
              </a:rPr>
              <a:t> = </a:t>
            </a:r>
            <a:r>
              <a:rPr lang="es-419" sz="1100" b="0" dirty="0" err="1">
                <a:solidFill>
                  <a:srgbClr val="795E26"/>
                </a:solidFill>
                <a:effectLst/>
                <a:latin typeface="Consolas" panose="020B0609020204030204" pitchFamily="49" charset="0"/>
              </a:rPr>
              <a:t>require</a:t>
            </a:r>
            <a:r>
              <a:rPr lang="es-419" sz="1100" b="0" dirty="0">
                <a:solidFill>
                  <a:srgbClr val="000000"/>
                </a:solidFill>
                <a:effectLst/>
                <a:latin typeface="Consolas" panose="020B0609020204030204" pitchFamily="49" charset="0"/>
              </a:rPr>
              <a:t> (</a:t>
            </a:r>
            <a:r>
              <a:rPr lang="es-419" sz="1100" b="0" dirty="0">
                <a:solidFill>
                  <a:srgbClr val="A31515"/>
                </a:solidFill>
                <a:effectLst/>
                <a:latin typeface="Consolas" panose="020B0609020204030204" pitchFamily="49" charset="0"/>
              </a:rPr>
              <a:t>'../</a:t>
            </a:r>
            <a:r>
              <a:rPr lang="es-419" sz="1100" b="0" dirty="0" err="1">
                <a:solidFill>
                  <a:srgbClr val="A31515"/>
                </a:solidFill>
                <a:effectLst/>
                <a:latin typeface="Consolas" panose="020B0609020204030204" pitchFamily="49" charset="0"/>
              </a:rPr>
              <a:t>models</a:t>
            </a:r>
            <a:r>
              <a:rPr lang="es-419" sz="1100" b="0" dirty="0">
                <a:solidFill>
                  <a:srgbClr val="A31515"/>
                </a:solidFill>
                <a:effectLst/>
                <a:latin typeface="Consolas" panose="020B0609020204030204" pitchFamily="49" charset="0"/>
              </a:rPr>
              <a:t>/personal’</a:t>
            </a:r>
            <a:r>
              <a:rPr lang="es-419" sz="1100" b="0" dirty="0">
                <a:solidFill>
                  <a:srgbClr val="000000"/>
                </a:solidFill>
                <a:effectLst/>
                <a:latin typeface="Consolas" panose="020B0609020204030204" pitchFamily="49" charset="0"/>
              </a:rPr>
              <a:t>)</a:t>
            </a:r>
          </a:p>
          <a:p>
            <a:br>
              <a:rPr lang="es-419" sz="1100" b="0" dirty="0">
                <a:solidFill>
                  <a:srgbClr val="000000"/>
                </a:solidFill>
                <a:effectLst/>
                <a:latin typeface="Consolas" panose="020B0609020204030204" pitchFamily="49" charset="0"/>
              </a:rPr>
            </a:br>
            <a:r>
              <a:rPr lang="es-419" sz="1100" dirty="0">
                <a:solidFill>
                  <a:srgbClr val="267F99"/>
                </a:solidFill>
                <a:latin typeface="Consolas" panose="020B0609020204030204" pitchFamily="49" charset="0"/>
              </a:rPr>
              <a:t>/// --- Agregar el siguiente método</a:t>
            </a:r>
            <a:endParaRPr lang="es-419" sz="1100" b="0" dirty="0">
              <a:solidFill>
                <a:srgbClr val="000000"/>
              </a:solidFill>
              <a:effectLst/>
              <a:latin typeface="Consolas" panose="020B0609020204030204" pitchFamily="49" charset="0"/>
            </a:endParaRPr>
          </a:p>
          <a:p>
            <a:r>
              <a:rPr lang="es-419" sz="1100" b="0" dirty="0" err="1">
                <a:solidFill>
                  <a:srgbClr val="267F99"/>
                </a:solidFill>
                <a:effectLst/>
                <a:latin typeface="Consolas" panose="020B0609020204030204" pitchFamily="49" charset="0"/>
              </a:rPr>
              <a:t>module</a:t>
            </a:r>
            <a:r>
              <a:rPr lang="es-419" sz="1100" b="0" dirty="0" err="1">
                <a:solidFill>
                  <a:srgbClr val="000000"/>
                </a:solidFill>
                <a:effectLst/>
                <a:latin typeface="Consolas" panose="020B0609020204030204" pitchFamily="49" charset="0"/>
              </a:rPr>
              <a:t>.</a:t>
            </a:r>
            <a:r>
              <a:rPr lang="es-419" sz="1100" b="0" dirty="0" err="1">
                <a:solidFill>
                  <a:srgbClr val="267F99"/>
                </a:solidFill>
                <a:effectLst/>
                <a:latin typeface="Consolas" panose="020B0609020204030204" pitchFamily="49" charset="0"/>
              </a:rPr>
              <a:t>exports</a:t>
            </a:r>
            <a:r>
              <a:rPr lang="es-419" sz="1100" b="0" dirty="0" err="1">
                <a:solidFill>
                  <a:srgbClr val="000000"/>
                </a:solidFill>
                <a:effectLst/>
                <a:latin typeface="Consolas" panose="020B0609020204030204" pitchFamily="49" charset="0"/>
              </a:rPr>
              <a:t>.</a:t>
            </a:r>
            <a:r>
              <a:rPr lang="es-419" sz="1100" b="0" dirty="0" err="1">
                <a:solidFill>
                  <a:srgbClr val="795E26"/>
                </a:solidFill>
                <a:effectLst/>
                <a:latin typeface="Consolas" panose="020B0609020204030204" pitchFamily="49" charset="0"/>
              </a:rPr>
              <a:t>view</a:t>
            </a:r>
            <a:r>
              <a:rPr lang="es-419" sz="1100" b="0" dirty="0">
                <a:solidFill>
                  <a:srgbClr val="000000"/>
                </a:solidFill>
                <a:effectLst/>
                <a:latin typeface="Consolas" panose="020B0609020204030204" pitchFamily="49" charset="0"/>
              </a:rPr>
              <a:t> = (</a:t>
            </a:r>
            <a:r>
              <a:rPr lang="es-419" sz="1100" b="0" dirty="0" err="1">
                <a:solidFill>
                  <a:srgbClr val="001080"/>
                </a:solidFill>
                <a:effectLst/>
                <a:latin typeface="Consolas" panose="020B0609020204030204" pitchFamily="49" charset="0"/>
              </a:rPr>
              <a:t>req</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res</a:t>
            </a:r>
            <a:r>
              <a:rPr lang="es-419" sz="1100" b="0" dirty="0">
                <a:solidFill>
                  <a:srgbClr val="000000"/>
                </a:solidFill>
                <a:effectLst/>
                <a:latin typeface="Consolas" panose="020B0609020204030204" pitchFamily="49" charset="0"/>
              </a:rPr>
              <a:t>) </a:t>
            </a:r>
            <a:r>
              <a:rPr lang="es-419" sz="1100" b="0" dirty="0">
                <a:solidFill>
                  <a:srgbClr val="0000FF"/>
                </a:solidFill>
                <a:effectLst/>
                <a:latin typeface="Consolas" panose="020B0609020204030204" pitchFamily="49" charset="0"/>
              </a:rPr>
              <a:t>=&gt;</a:t>
            </a:r>
            <a:r>
              <a:rPr lang="es-419" sz="1100" b="0" dirty="0">
                <a:solidFill>
                  <a:srgbClr val="000000"/>
                </a:solidFill>
                <a:effectLst/>
                <a:latin typeface="Consolas" panose="020B0609020204030204" pitchFamily="49" charset="0"/>
              </a:rPr>
              <a:t> {</a:t>
            </a:r>
          </a:p>
          <a:p>
            <a:r>
              <a:rPr lang="es-419" sz="1100" b="0" dirty="0">
                <a:solidFill>
                  <a:srgbClr val="000000"/>
                </a:solidFill>
                <a:effectLst/>
                <a:latin typeface="Consolas" panose="020B0609020204030204" pitchFamily="49" charset="0"/>
              </a:rPr>
              <a:t>    </a:t>
            </a:r>
            <a:r>
              <a:rPr lang="es-419" sz="1100" b="0" dirty="0" err="1">
                <a:solidFill>
                  <a:srgbClr val="0000FF"/>
                </a:solidFill>
                <a:effectLst/>
                <a:latin typeface="Consolas" panose="020B0609020204030204" pitchFamily="49" charset="0"/>
              </a:rPr>
              <a:t>let</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 = </a:t>
            </a:r>
            <a:r>
              <a:rPr lang="es-419" sz="1100" b="0" dirty="0" err="1">
                <a:solidFill>
                  <a:srgbClr val="001080"/>
                </a:solidFill>
                <a:effectLst/>
                <a:latin typeface="Consolas" panose="020B0609020204030204" pitchFamily="49" charset="0"/>
              </a:rPr>
              <a:t>req</a:t>
            </a:r>
            <a:r>
              <a:rPr lang="es-419" sz="1100" b="0" dirty="0" err="1">
                <a:solidFill>
                  <a:srgbClr val="000000"/>
                </a:solidFill>
                <a:effectLst/>
                <a:latin typeface="Consolas" panose="020B0609020204030204" pitchFamily="49" charset="0"/>
              </a:rPr>
              <a:t>.</a:t>
            </a:r>
            <a:r>
              <a:rPr lang="es-419" sz="1100" b="0" dirty="0" err="1">
                <a:solidFill>
                  <a:srgbClr val="001080"/>
                </a:solidFill>
                <a:effectLst/>
                <a:latin typeface="Consolas" panose="020B0609020204030204" pitchFamily="49" charset="0"/>
              </a:rPr>
              <a:t>params</a:t>
            </a:r>
            <a:r>
              <a:rPr lang="es-419" sz="1100" b="0" dirty="0" err="1">
                <a:solidFill>
                  <a:srgbClr val="000000"/>
                </a:solidFill>
                <a:effectLst/>
                <a:latin typeface="Consolas" panose="020B0609020204030204" pitchFamily="49" charset="0"/>
              </a:rPr>
              <a:t>.</a:t>
            </a:r>
            <a:r>
              <a:rPr lang="es-419" sz="1100" b="0" dirty="0" err="1">
                <a:solidFill>
                  <a:srgbClr val="001080"/>
                </a:solidFill>
                <a:effectLst/>
                <a:latin typeface="Consolas" panose="020B0609020204030204" pitchFamily="49" charset="0"/>
              </a:rPr>
              <a:t>id</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console</a:t>
            </a:r>
            <a:r>
              <a:rPr lang="es-419" sz="1100" b="0" dirty="0">
                <a:solidFill>
                  <a:srgbClr val="000000"/>
                </a:solidFill>
                <a:effectLst/>
                <a:latin typeface="Consolas" panose="020B0609020204030204" pitchFamily="49" charset="0"/>
              </a:rPr>
              <a:t>.</a:t>
            </a:r>
            <a:r>
              <a:rPr lang="es-419" sz="1100" b="0" dirty="0">
                <a:solidFill>
                  <a:srgbClr val="795E26"/>
                </a:solidFill>
                <a:effectLst/>
                <a:latin typeface="Consolas" panose="020B0609020204030204" pitchFamily="49" charset="0"/>
              </a:rPr>
              <a:t>log</a:t>
            </a:r>
            <a:r>
              <a:rPr lang="es-419" sz="1100" b="0" dirty="0">
                <a:solidFill>
                  <a:srgbClr val="000000"/>
                </a:solidFill>
                <a:effectLst/>
                <a:latin typeface="Consolas" panose="020B0609020204030204" pitchFamily="49" charset="0"/>
              </a:rPr>
              <a:t> (</a:t>
            </a:r>
            <a:r>
              <a:rPr lang="es-419" sz="1100" b="0" dirty="0">
                <a:solidFill>
                  <a:srgbClr val="A31515"/>
                </a:solidFill>
                <a:effectLst/>
                <a:latin typeface="Consolas" panose="020B0609020204030204" pitchFamily="49" charset="0"/>
              </a:rPr>
              <a:t>'Ver detalles de '</a:t>
            </a:r>
            <a:r>
              <a:rPr lang="es-419" sz="1100" b="0" dirty="0">
                <a:solidFill>
                  <a:srgbClr val="000000"/>
                </a:solidFill>
                <a:effectLst/>
                <a:latin typeface="Consolas" panose="020B0609020204030204" pitchFamily="49" charset="0"/>
              </a:rPr>
              <a:t> + </a:t>
            </a:r>
            <a:r>
              <a:rPr lang="es-419" sz="1100" b="0" dirty="0">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err="1">
                <a:solidFill>
                  <a:srgbClr val="0000FF"/>
                </a:solidFill>
                <a:effectLst/>
                <a:latin typeface="Consolas" panose="020B0609020204030204" pitchFamily="49" charset="0"/>
              </a:rPr>
              <a:t>let</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r>
              <a:rPr lang="es-419" sz="1100" b="0" dirty="0">
                <a:solidFill>
                  <a:srgbClr val="000000"/>
                </a:solidFill>
                <a:effectLst/>
                <a:latin typeface="Consolas" panose="020B0609020204030204" pitchFamily="49" charset="0"/>
              </a:rPr>
              <a:t> = </a:t>
            </a:r>
            <a:r>
              <a:rPr lang="es-419" sz="1100" b="0" dirty="0" err="1">
                <a:solidFill>
                  <a:srgbClr val="001080"/>
                </a:solidFill>
                <a:effectLst/>
                <a:latin typeface="Consolas" panose="020B0609020204030204" pitchFamily="49" charset="0"/>
              </a:rPr>
              <a:t>personal</a:t>
            </a:r>
            <a:r>
              <a:rPr lang="es-419" sz="1100" b="0" dirty="0" err="1">
                <a:solidFill>
                  <a:srgbClr val="000000"/>
                </a:solidFill>
                <a:effectLst/>
                <a:latin typeface="Consolas" panose="020B0609020204030204" pitchFamily="49" charset="0"/>
              </a:rPr>
              <a:t>.</a:t>
            </a:r>
            <a:r>
              <a:rPr lang="es-419" sz="1100" b="0" dirty="0" err="1">
                <a:solidFill>
                  <a:srgbClr val="795E26"/>
                </a:solidFill>
                <a:effectLst/>
                <a:latin typeface="Consolas" panose="020B0609020204030204" pitchFamily="49" charset="0"/>
              </a:rPr>
              <a:t>find</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r>
              <a:rPr lang="es-419" sz="1100" b="0" dirty="0">
                <a:solidFill>
                  <a:srgbClr val="000000"/>
                </a:solidFill>
                <a:effectLst/>
                <a:latin typeface="Consolas" panose="020B0609020204030204" pitchFamily="49" charset="0"/>
              </a:rPr>
              <a:t> </a:t>
            </a:r>
            <a:r>
              <a:rPr lang="es-419" sz="1100" b="0" dirty="0">
                <a:solidFill>
                  <a:srgbClr val="0000FF"/>
                </a:solidFill>
                <a:effectLst/>
                <a:latin typeface="Consolas" panose="020B0609020204030204" pitchFamily="49" charset="0"/>
              </a:rPr>
              <a:t>=&gt;</a:t>
            </a:r>
            <a:r>
              <a:rPr lang="es-419" sz="1100" b="0" dirty="0">
                <a:solidFill>
                  <a:srgbClr val="000000"/>
                </a:solidFill>
                <a:effectLst/>
                <a:latin typeface="Consolas" panose="020B0609020204030204" pitchFamily="49" charset="0"/>
              </a:rPr>
              <a:t> </a:t>
            </a:r>
            <a:r>
              <a:rPr lang="es-419" sz="1100" b="0" dirty="0" err="1">
                <a:solidFill>
                  <a:srgbClr val="001080"/>
                </a:solidFill>
                <a:effectLst/>
                <a:latin typeface="Consolas" panose="020B0609020204030204" pitchFamily="49" charset="0"/>
              </a:rPr>
              <a:t>persona</a:t>
            </a:r>
            <a:r>
              <a:rPr lang="es-419" sz="1100" b="0" dirty="0" err="1">
                <a:solidFill>
                  <a:srgbClr val="000000"/>
                </a:solidFill>
                <a:effectLst/>
                <a:latin typeface="Consolas" panose="020B0609020204030204" pitchFamily="49" charset="0"/>
              </a:rPr>
              <a:t>.</a:t>
            </a:r>
            <a:r>
              <a:rPr lang="es-419" sz="1100" b="0" dirty="0" err="1">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 == </a:t>
            </a:r>
            <a:r>
              <a:rPr lang="es-419" sz="1100" b="0" dirty="0">
                <a:solidFill>
                  <a:srgbClr val="001080"/>
                </a:solidFill>
                <a:effectLst/>
                <a:latin typeface="Consolas" panose="020B0609020204030204" pitchFamily="49" charset="0"/>
              </a:rPr>
              <a:t>id</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p>
          <a:p>
            <a:r>
              <a:rPr lang="es-419" sz="1100" b="0" dirty="0">
                <a:solidFill>
                  <a:srgbClr val="000000"/>
                </a:solidFill>
                <a:effectLst/>
                <a:latin typeface="Consolas" panose="020B0609020204030204" pitchFamily="49" charset="0"/>
              </a:rPr>
              <a:t>    </a:t>
            </a:r>
            <a:r>
              <a:rPr lang="es-419" sz="1100" b="0" dirty="0" err="1">
                <a:solidFill>
                  <a:srgbClr val="001080"/>
                </a:solidFill>
                <a:effectLst/>
                <a:latin typeface="Consolas" panose="020B0609020204030204" pitchFamily="49" charset="0"/>
              </a:rPr>
              <a:t>res</a:t>
            </a:r>
            <a:r>
              <a:rPr lang="es-419" sz="1100" b="0" dirty="0" err="1">
                <a:solidFill>
                  <a:srgbClr val="000000"/>
                </a:solidFill>
                <a:effectLst/>
                <a:latin typeface="Consolas" panose="020B0609020204030204" pitchFamily="49" charset="0"/>
              </a:rPr>
              <a:t>.</a:t>
            </a:r>
            <a:r>
              <a:rPr lang="es-419" sz="1100" b="0" dirty="0" err="1">
                <a:solidFill>
                  <a:srgbClr val="795E26"/>
                </a:solidFill>
                <a:effectLst/>
                <a:latin typeface="Consolas" panose="020B0609020204030204" pitchFamily="49" charset="0"/>
              </a:rPr>
              <a:t>render</a:t>
            </a:r>
            <a:r>
              <a:rPr lang="es-419" sz="1100" b="0" dirty="0">
                <a:solidFill>
                  <a:srgbClr val="000000"/>
                </a:solidFill>
                <a:effectLst/>
                <a:latin typeface="Consolas" panose="020B0609020204030204" pitchFamily="49" charset="0"/>
              </a:rPr>
              <a:t>(</a:t>
            </a:r>
            <a:r>
              <a:rPr lang="es-419" sz="1100" b="0" dirty="0">
                <a:solidFill>
                  <a:srgbClr val="A31515"/>
                </a:solidFill>
                <a:effectLst/>
                <a:latin typeface="Consolas" panose="020B0609020204030204" pitchFamily="49" charset="0"/>
              </a:rPr>
              <a:t>'directorio/detalles-</a:t>
            </a:r>
            <a:r>
              <a:rPr lang="es-419" sz="1100" b="0" dirty="0" err="1">
                <a:solidFill>
                  <a:srgbClr val="A31515"/>
                </a:solidFill>
                <a:effectLst/>
                <a:latin typeface="Consolas" panose="020B0609020204030204" pitchFamily="49" charset="0"/>
              </a:rPr>
              <a:t>view</a:t>
            </a:r>
            <a:r>
              <a:rPr lang="es-419" sz="1100" b="0" dirty="0">
                <a:solidFill>
                  <a:srgbClr val="A31515"/>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titulo :</a:t>
            </a:r>
            <a:r>
              <a:rPr lang="es-419" sz="1100" b="0" dirty="0">
                <a:solidFill>
                  <a:srgbClr val="000000"/>
                </a:solidFill>
                <a:effectLst/>
                <a:latin typeface="Consolas" panose="020B0609020204030204" pitchFamily="49" charset="0"/>
              </a:rPr>
              <a:t> </a:t>
            </a:r>
            <a:r>
              <a:rPr lang="es-419" sz="1100" b="0" dirty="0">
                <a:solidFill>
                  <a:srgbClr val="A31515"/>
                </a:solidFill>
                <a:effectLst/>
                <a:latin typeface="Consolas" panose="020B0609020204030204" pitchFamily="49" charset="0"/>
              </a:rPr>
              <a:t>'Directorio'</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pagina :</a:t>
            </a:r>
            <a:r>
              <a:rPr lang="es-419" sz="1100" b="0" dirty="0">
                <a:solidFill>
                  <a:srgbClr val="000000"/>
                </a:solidFill>
                <a:effectLst/>
                <a:latin typeface="Consolas" panose="020B0609020204030204" pitchFamily="49" charset="0"/>
              </a:rPr>
              <a:t> </a:t>
            </a:r>
            <a:r>
              <a:rPr lang="es-419" sz="1100" b="0" dirty="0">
                <a:solidFill>
                  <a:srgbClr val="A31515"/>
                </a:solidFill>
                <a:effectLst/>
                <a:latin typeface="Consolas" panose="020B0609020204030204" pitchFamily="49" charset="0"/>
              </a:rPr>
              <a:t>'Ver detalles del personal'</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id     :</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id</a:t>
            </a:r>
            <a:r>
              <a:rPr lang="es-419" sz="1100" b="0" dirty="0">
                <a:solidFill>
                  <a:srgbClr val="000000"/>
                </a:solidFill>
                <a:effectLst/>
                <a:latin typeface="Consolas" panose="020B0609020204030204" pitchFamily="49" charset="0"/>
              </a:rPr>
              <a:t>,</a:t>
            </a:r>
          </a:p>
          <a:p>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r>
              <a:rPr lang="es-419" sz="1100" b="0" dirty="0">
                <a:solidFill>
                  <a:srgbClr val="000000"/>
                </a:solidFill>
                <a:effectLst/>
                <a:latin typeface="Consolas" panose="020B0609020204030204" pitchFamily="49" charset="0"/>
              </a:rPr>
              <a:t> </a:t>
            </a:r>
            <a:r>
              <a:rPr lang="es-419" sz="1100" b="0" dirty="0">
                <a:solidFill>
                  <a:srgbClr val="001080"/>
                </a:solidFill>
                <a:effectLst/>
                <a:latin typeface="Consolas" panose="020B0609020204030204" pitchFamily="49" charset="0"/>
              </a:rPr>
              <a:t>persona</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p>
          <a:p>
            <a:r>
              <a:rPr lang="es-419" sz="11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8751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7E8E492-FCC0-B940-34C5-ED93339AE8F4}"/>
              </a:ext>
            </a:extLst>
          </p:cNvPr>
          <p:cNvSpPr txBox="1"/>
          <p:nvPr/>
        </p:nvSpPr>
        <p:spPr>
          <a:xfrm>
            <a:off x="7810052" y="615882"/>
            <a:ext cx="363809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s-419" dirty="0">
                <a:solidFill>
                  <a:schemeClr val="bg1"/>
                </a:solidFill>
              </a:rPr>
              <a:t>Creación de la página de detalles</a:t>
            </a:r>
          </a:p>
        </p:txBody>
      </p:sp>
      <p:sp>
        <p:nvSpPr>
          <p:cNvPr id="7" name="Título 1">
            <a:extLst>
              <a:ext uri="{FF2B5EF4-FFF2-40B4-BE49-F238E27FC236}">
                <a16:creationId xmlns:a16="http://schemas.microsoft.com/office/drawing/2014/main" id="{4DFA2C71-71FB-F1E4-CFBE-BE609A625BC0}"/>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22. Agregar /</a:t>
            </a:r>
            <a:r>
              <a:rPr lang="es-ES" dirty="0" err="1"/>
              <a:t>views</a:t>
            </a:r>
            <a:r>
              <a:rPr lang="es-ES" dirty="0"/>
              <a:t>/directorio/detalles-</a:t>
            </a:r>
            <a:r>
              <a:rPr lang="es-ES" dirty="0" err="1"/>
              <a:t>view.hbs</a:t>
            </a:r>
            <a:endParaRPr lang="es-ES" dirty="0"/>
          </a:p>
        </p:txBody>
      </p:sp>
      <p:sp>
        <p:nvSpPr>
          <p:cNvPr id="9" name="CuadroTexto 8">
            <a:extLst>
              <a:ext uri="{FF2B5EF4-FFF2-40B4-BE49-F238E27FC236}">
                <a16:creationId xmlns:a16="http://schemas.microsoft.com/office/drawing/2014/main" id="{67804F6E-AC45-159E-F5F1-1295BB82CE44}"/>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Agregar este contenido:</a:t>
            </a:r>
          </a:p>
        </p:txBody>
      </p:sp>
      <p:sp>
        <p:nvSpPr>
          <p:cNvPr id="12" name="CuadroTexto 11">
            <a:extLst>
              <a:ext uri="{FF2B5EF4-FFF2-40B4-BE49-F238E27FC236}">
                <a16:creationId xmlns:a16="http://schemas.microsoft.com/office/drawing/2014/main" id="{89456BBE-AB69-91F1-DE4E-1189ACFCBC8A}"/>
              </a:ext>
            </a:extLst>
          </p:cNvPr>
          <p:cNvSpPr txBox="1"/>
          <p:nvPr/>
        </p:nvSpPr>
        <p:spPr>
          <a:xfrm>
            <a:off x="2857530" y="1519434"/>
            <a:ext cx="6094268" cy="338554"/>
          </a:xfrm>
          <a:prstGeom prst="rect">
            <a:avLst/>
          </a:prstGeom>
          <a:noFill/>
          <a:ln>
            <a:solidFill>
              <a:srgbClr val="F0F5D0"/>
            </a:solidFill>
          </a:ln>
        </p:spPr>
        <p:txBody>
          <a:bodyPr wrap="square">
            <a:spAutoFit/>
          </a:bodyPr>
          <a:lstStyle/>
          <a:p>
            <a:r>
              <a:rPr lang="es-419" sz="1600" b="0" dirty="0">
                <a:solidFill>
                  <a:srgbClr val="000000"/>
                </a:solidFill>
                <a:effectLst/>
                <a:latin typeface="Consolas" panose="020B0609020204030204" pitchFamily="49" charset="0"/>
              </a:rPr>
              <a:t>detalles de: </a:t>
            </a:r>
            <a:r>
              <a:rPr lang="es-419" sz="1600" b="0" dirty="0">
                <a:solidFill>
                  <a:srgbClr val="795E26"/>
                </a:solidFill>
                <a:effectLst/>
                <a:latin typeface="Consolas" panose="020B0609020204030204" pitchFamily="49" charset="0"/>
              </a:rPr>
              <a: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id</a:t>
            </a:r>
            <a:r>
              <a:rPr lang="es-419" sz="1600" b="0" dirty="0">
                <a:solidFill>
                  <a:srgbClr val="000000"/>
                </a:solidFill>
                <a:effectLst/>
                <a:latin typeface="Consolas" panose="020B0609020204030204" pitchFamily="49" charset="0"/>
              </a:rPr>
              <a:t> </a:t>
            </a:r>
            <a:r>
              <a:rPr lang="es-419" sz="1600" b="0" dirty="0">
                <a:solidFill>
                  <a:srgbClr val="795E26"/>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persona.NombreCompleto</a:t>
            </a:r>
            <a:r>
              <a:rPr lang="es-419" sz="1600" b="0" dirty="0">
                <a:solidFill>
                  <a:srgbClr val="795E26"/>
                </a:solidFill>
                <a:effectLst/>
                <a:latin typeface="Consolas" panose="020B0609020204030204" pitchFamily="49" charset="0"/>
              </a:rPr>
              <a:t>}}</a:t>
            </a:r>
            <a:endParaRPr lang="es-419" sz="1600" b="0" dirty="0">
              <a:solidFill>
                <a:srgbClr val="000000"/>
              </a:solidFill>
              <a:effectLst/>
              <a:latin typeface="Consolas" panose="020B0609020204030204" pitchFamily="49" charset="0"/>
            </a:endParaRPr>
          </a:p>
        </p:txBody>
      </p:sp>
      <p:sp>
        <p:nvSpPr>
          <p:cNvPr id="13" name="Título 1">
            <a:extLst>
              <a:ext uri="{FF2B5EF4-FFF2-40B4-BE49-F238E27FC236}">
                <a16:creationId xmlns:a16="http://schemas.microsoft.com/office/drawing/2014/main" id="{FC7FB858-9B90-AA10-46C4-9941F13A2BB9}"/>
              </a:ext>
            </a:extLst>
          </p:cNvPr>
          <p:cNvSpPr txBox="1">
            <a:spLocks/>
          </p:cNvSpPr>
          <p:nvPr/>
        </p:nvSpPr>
        <p:spPr>
          <a:xfrm>
            <a:off x="828000" y="2017236"/>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23. </a:t>
            </a:r>
            <a:r>
              <a:rPr lang="es-419" dirty="0"/>
              <a:t>Validar el funcionamiento</a:t>
            </a:r>
          </a:p>
        </p:txBody>
      </p:sp>
      <p:sp>
        <p:nvSpPr>
          <p:cNvPr id="3" name="CuadroTexto 2">
            <a:extLst>
              <a:ext uri="{FF2B5EF4-FFF2-40B4-BE49-F238E27FC236}">
                <a16:creationId xmlns:a16="http://schemas.microsoft.com/office/drawing/2014/main" id="{52159238-E177-231A-D022-2C34706FAD2F}"/>
              </a:ext>
            </a:extLst>
          </p:cNvPr>
          <p:cNvSpPr txBox="1"/>
          <p:nvPr/>
        </p:nvSpPr>
        <p:spPr>
          <a:xfrm>
            <a:off x="786465" y="2454686"/>
            <a:ext cx="9181414" cy="369332"/>
          </a:xfrm>
          <a:prstGeom prst="rect">
            <a:avLst/>
          </a:prstGeom>
          <a:noFill/>
        </p:spPr>
        <p:txBody>
          <a:bodyPr wrap="square">
            <a:spAutoFit/>
          </a:bodyPr>
          <a:lstStyle/>
          <a:p>
            <a:pPr algn="just"/>
            <a:r>
              <a:rPr lang="es-419" dirty="0">
                <a:solidFill>
                  <a:srgbClr val="002060"/>
                </a:solidFill>
              </a:rPr>
              <a:t>Abrir una terminal en visual </a:t>
            </a:r>
            <a:r>
              <a:rPr lang="es-419" dirty="0" err="1">
                <a:solidFill>
                  <a:srgbClr val="002060"/>
                </a:solidFill>
              </a:rPr>
              <a:t>studio</a:t>
            </a:r>
            <a:r>
              <a:rPr lang="es-419" dirty="0">
                <a:solidFill>
                  <a:srgbClr val="002060"/>
                </a:solidFill>
              </a:rPr>
              <a:t> </a:t>
            </a:r>
            <a:r>
              <a:rPr lang="es-419" dirty="0" err="1">
                <a:solidFill>
                  <a:srgbClr val="002060"/>
                </a:solidFill>
              </a:rPr>
              <a:t>code</a:t>
            </a:r>
            <a:endParaRPr lang="es-419" dirty="0">
              <a:solidFill>
                <a:srgbClr val="002060"/>
              </a:solidFill>
            </a:endParaRPr>
          </a:p>
        </p:txBody>
      </p:sp>
      <p:sp>
        <p:nvSpPr>
          <p:cNvPr id="4" name="CuadroTexto 3">
            <a:extLst>
              <a:ext uri="{FF2B5EF4-FFF2-40B4-BE49-F238E27FC236}">
                <a16:creationId xmlns:a16="http://schemas.microsoft.com/office/drawing/2014/main" id="{359EBF53-6BF4-D49A-84B6-43465B18DEAD}"/>
              </a:ext>
            </a:extLst>
          </p:cNvPr>
          <p:cNvSpPr txBox="1"/>
          <p:nvPr/>
        </p:nvSpPr>
        <p:spPr>
          <a:xfrm>
            <a:off x="786465" y="2824271"/>
            <a:ext cx="7453526" cy="923330"/>
          </a:xfrm>
          <a:prstGeom prst="rect">
            <a:avLst/>
          </a:prstGeom>
          <a:solidFill>
            <a:schemeClr val="bg1">
              <a:lumMod val="95000"/>
            </a:schemeClr>
          </a:solid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sz="1800" dirty="0" err="1">
                <a:latin typeface="Courier New" panose="02070309020205020404" pitchFamily="49" charset="0"/>
                <a:cs typeface="Courier New" panose="02070309020205020404" pitchFamily="49" charset="0"/>
              </a:rPr>
              <a:t>ctrl+c</a:t>
            </a: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s-ES" sz="1800" dirty="0" err="1">
                <a:latin typeface="Courier New" panose="02070309020205020404" pitchFamily="49" charset="0"/>
                <a:cs typeface="Courier New" panose="02070309020205020404" pitchFamily="49" charset="0"/>
              </a:rPr>
              <a:t>npm</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start</a:t>
            </a:r>
            <a:endParaRPr lang="es-ES" sz="1800" dirty="0">
              <a:latin typeface="Courier New" panose="02070309020205020404" pitchFamily="49" charset="0"/>
              <a:cs typeface="Courier New" panose="02070309020205020404" pitchFamily="49" charset="0"/>
            </a:endParaRPr>
          </a:p>
        </p:txBody>
      </p:sp>
      <p:sp>
        <p:nvSpPr>
          <p:cNvPr id="6" name="CuadroTexto 5">
            <a:extLst>
              <a:ext uri="{FF2B5EF4-FFF2-40B4-BE49-F238E27FC236}">
                <a16:creationId xmlns:a16="http://schemas.microsoft.com/office/drawing/2014/main" id="{17A82AD2-2100-C895-028A-90DF3432F8E3}"/>
              </a:ext>
            </a:extLst>
          </p:cNvPr>
          <p:cNvSpPr txBox="1"/>
          <p:nvPr/>
        </p:nvSpPr>
        <p:spPr>
          <a:xfrm>
            <a:off x="786465" y="3769456"/>
            <a:ext cx="4294690" cy="1200329"/>
          </a:xfrm>
          <a:prstGeom prst="rect">
            <a:avLst/>
          </a:prstGeom>
          <a:noFill/>
        </p:spPr>
        <p:txBody>
          <a:bodyPr wrap="square">
            <a:spAutoFit/>
          </a:bodyPr>
          <a:lstStyle/>
          <a:p>
            <a:pPr algn="just"/>
            <a:r>
              <a:rPr lang="es-419" dirty="0">
                <a:solidFill>
                  <a:srgbClr val="002060"/>
                </a:solidFill>
              </a:rPr>
              <a:t>Abrir un navegador, </a:t>
            </a:r>
          </a:p>
          <a:p>
            <a:pPr marL="285750" indent="-285750" algn="just">
              <a:buFontTx/>
              <a:buChar char="-"/>
            </a:pPr>
            <a:r>
              <a:rPr lang="es-419" dirty="0">
                <a:solidFill>
                  <a:srgbClr val="002060"/>
                </a:solidFill>
              </a:rPr>
              <a:t>ir a </a:t>
            </a:r>
            <a:r>
              <a:rPr lang="es-419" dirty="0">
                <a:solidFill>
                  <a:srgbClr val="002060"/>
                </a:solidFill>
                <a:hlinkClick r:id="rId2"/>
              </a:rPr>
              <a:t>http://localhost:3000/directorio/</a:t>
            </a:r>
            <a:endParaRPr lang="es-419" dirty="0">
              <a:solidFill>
                <a:srgbClr val="002060"/>
              </a:solidFill>
            </a:endParaRPr>
          </a:p>
          <a:p>
            <a:pPr marL="285750" indent="-285750" algn="just">
              <a:buFontTx/>
              <a:buChar char="-"/>
            </a:pPr>
            <a:r>
              <a:rPr lang="es-419" dirty="0">
                <a:solidFill>
                  <a:srgbClr val="002060"/>
                </a:solidFill>
              </a:rPr>
              <a:t>Hacer clic en el icono folder</a:t>
            </a:r>
          </a:p>
          <a:p>
            <a:pPr marL="285750" indent="-285750" algn="just">
              <a:buFontTx/>
              <a:buChar char="-"/>
            </a:pPr>
            <a:r>
              <a:rPr lang="es-419" dirty="0">
                <a:solidFill>
                  <a:srgbClr val="002060"/>
                </a:solidFill>
              </a:rPr>
              <a:t>http://localhost:3000/directorio/view/1</a:t>
            </a:r>
          </a:p>
        </p:txBody>
      </p:sp>
      <p:pic>
        <p:nvPicPr>
          <p:cNvPr id="10" name="Imagen 9">
            <a:extLst>
              <a:ext uri="{FF2B5EF4-FFF2-40B4-BE49-F238E27FC236}">
                <a16:creationId xmlns:a16="http://schemas.microsoft.com/office/drawing/2014/main" id="{90B8500C-B1F5-450D-FEE7-5D60FFE6F1C3}"/>
              </a:ext>
            </a:extLst>
          </p:cNvPr>
          <p:cNvPicPr>
            <a:picLocks noChangeAspect="1"/>
          </p:cNvPicPr>
          <p:nvPr/>
        </p:nvPicPr>
        <p:blipFill>
          <a:blip r:embed="rId3"/>
          <a:stretch>
            <a:fillRect/>
          </a:stretch>
        </p:blipFill>
        <p:spPr>
          <a:xfrm>
            <a:off x="5491645" y="3918486"/>
            <a:ext cx="5496692" cy="2657846"/>
          </a:xfrm>
          <a:prstGeom prst="rect">
            <a:avLst/>
          </a:prstGeom>
        </p:spPr>
      </p:pic>
    </p:spTree>
    <p:extLst>
      <p:ext uri="{BB962C8B-B14F-4D97-AF65-F5344CB8AC3E}">
        <p14:creationId xmlns:p14="http://schemas.microsoft.com/office/powerpoint/2010/main" val="4053074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7E8E492-FCC0-B940-34C5-ED93339AE8F4}"/>
              </a:ext>
            </a:extLst>
          </p:cNvPr>
          <p:cNvSpPr txBox="1"/>
          <p:nvPr/>
        </p:nvSpPr>
        <p:spPr>
          <a:xfrm>
            <a:off x="8853544" y="615882"/>
            <a:ext cx="259459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r"/>
            <a:r>
              <a:rPr lang="es-ES" dirty="0">
                <a:solidFill>
                  <a:schemeClr val="bg1"/>
                </a:solidFill>
              </a:rPr>
              <a:t>A</a:t>
            </a:r>
            <a:r>
              <a:rPr lang="es-419" dirty="0" err="1">
                <a:solidFill>
                  <a:schemeClr val="bg1"/>
                </a:solidFill>
              </a:rPr>
              <a:t>ctualizar</a:t>
            </a:r>
            <a:r>
              <a:rPr lang="es-419" dirty="0">
                <a:solidFill>
                  <a:schemeClr val="bg1"/>
                </a:solidFill>
              </a:rPr>
              <a:t> presentación</a:t>
            </a:r>
          </a:p>
        </p:txBody>
      </p:sp>
      <p:sp>
        <p:nvSpPr>
          <p:cNvPr id="7" name="Título 1">
            <a:extLst>
              <a:ext uri="{FF2B5EF4-FFF2-40B4-BE49-F238E27FC236}">
                <a16:creationId xmlns:a16="http://schemas.microsoft.com/office/drawing/2014/main" id="{4DFA2C71-71FB-F1E4-CFBE-BE609A625BC0}"/>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24. Actualizar /</a:t>
            </a:r>
            <a:r>
              <a:rPr lang="es-ES" dirty="0" err="1"/>
              <a:t>views</a:t>
            </a:r>
            <a:r>
              <a:rPr lang="es-ES" dirty="0"/>
              <a:t>/directorio/detalles-</a:t>
            </a:r>
            <a:r>
              <a:rPr lang="es-ES" dirty="0" err="1"/>
              <a:t>view.hbs</a:t>
            </a:r>
            <a:endParaRPr lang="es-ES" dirty="0"/>
          </a:p>
        </p:txBody>
      </p:sp>
      <p:sp>
        <p:nvSpPr>
          <p:cNvPr id="9" name="CuadroTexto 8">
            <a:extLst>
              <a:ext uri="{FF2B5EF4-FFF2-40B4-BE49-F238E27FC236}">
                <a16:creationId xmlns:a16="http://schemas.microsoft.com/office/drawing/2014/main" id="{67804F6E-AC45-159E-F5F1-1295BB82CE44}"/>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Agregar el siguiente contenido:</a:t>
            </a:r>
          </a:p>
        </p:txBody>
      </p:sp>
      <p:sp>
        <p:nvSpPr>
          <p:cNvPr id="14" name="CuadroTexto 13">
            <a:extLst>
              <a:ext uri="{FF2B5EF4-FFF2-40B4-BE49-F238E27FC236}">
                <a16:creationId xmlns:a16="http://schemas.microsoft.com/office/drawing/2014/main" id="{78BC7842-A732-68C1-104F-C5EA33D65653}"/>
              </a:ext>
            </a:extLst>
          </p:cNvPr>
          <p:cNvSpPr txBox="1"/>
          <p:nvPr/>
        </p:nvSpPr>
        <p:spPr>
          <a:xfrm>
            <a:off x="827999" y="1509248"/>
            <a:ext cx="8658901" cy="4708981"/>
          </a:xfrm>
          <a:prstGeom prst="rect">
            <a:avLst/>
          </a:prstGeom>
          <a:noFill/>
        </p:spPr>
        <p:txBody>
          <a:bodyPr wrap="square">
            <a:spAutoFit/>
          </a:bodyPr>
          <a:lstStyle/>
          <a:p>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card</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card-primary</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card-outline</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card-body</a:t>
            </a:r>
            <a:r>
              <a:rPr lang="es-419" sz="1200" b="0" dirty="0">
                <a:solidFill>
                  <a:srgbClr val="0000FF"/>
                </a:solidFill>
                <a:effectLst/>
                <a:latin typeface="Consolas" panose="020B0609020204030204" pitchFamily="49" charset="0"/>
              </a:rPr>
              <a:t> box-</a:t>
            </a:r>
            <a:r>
              <a:rPr lang="es-419" sz="1200" b="0" dirty="0" err="1">
                <a:solidFill>
                  <a:srgbClr val="0000FF"/>
                </a:solidFill>
                <a:effectLst/>
                <a:latin typeface="Consolas" panose="020B0609020204030204" pitchFamily="49" charset="0"/>
              </a:rPr>
              <a:t>profile</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img</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profile-user-img</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img</a:t>
            </a:r>
            <a:r>
              <a:rPr lang="es-419" sz="1200" b="0" dirty="0">
                <a:solidFill>
                  <a:srgbClr val="0000FF"/>
                </a:solidFill>
                <a:effectLst/>
                <a:latin typeface="Consolas" panose="020B0609020204030204" pitchFamily="49" charset="0"/>
              </a:rPr>
              <a:t>-fluid </a:t>
            </a:r>
            <a:r>
              <a:rPr lang="es-419" sz="1200" b="0" dirty="0" err="1">
                <a:solidFill>
                  <a:srgbClr val="0000FF"/>
                </a:solidFill>
                <a:effectLst/>
                <a:latin typeface="Consolas" panose="020B0609020204030204" pitchFamily="49" charset="0"/>
              </a:rPr>
              <a:t>img-circle</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src</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images</a:t>
            </a:r>
            <a:r>
              <a:rPr lang="es-419" sz="1200" b="0" dirty="0">
                <a:solidFill>
                  <a:srgbClr val="0000FF"/>
                </a:solidFill>
                <a:effectLst/>
                <a:latin typeface="Consolas" panose="020B0609020204030204" pitchFamily="49" charset="0"/>
              </a:rPr>
              <a:t>/default-150x150.png"</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alt</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persona.NombreCompleto</a:t>
            </a:r>
            <a:r>
              <a:rPr lang="es-419" sz="1200" b="0" dirty="0">
                <a:solidFill>
                  <a:srgbClr val="795E26"/>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&lt;h3</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profile-username</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persona.Titulo</a:t>
            </a:r>
            <a:r>
              <a:rPr lang="es-419" sz="1200" b="0" dirty="0">
                <a:solidFill>
                  <a:srgbClr val="000000"/>
                </a:solidFill>
                <a:effectLst/>
                <a:latin typeface="Consolas" panose="020B0609020204030204" pitchFamily="49" charset="0"/>
              </a:rPr>
              <a:t> </a:t>
            </a:r>
            <a:r>
              <a:rPr lang="es-419" sz="1200" b="0" dirty="0">
                <a:solidFill>
                  <a:srgbClr val="795E26"/>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persona.NombreCompleto</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&lt;/h3&gt;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&lt;p</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text-muted</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persona.Cargo</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&lt;/p&gt;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&lt;p</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text-muted</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persona.Correo</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&lt;/p&gt;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ul</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list-group</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list-group-unbordered</a:t>
            </a:r>
            <a:r>
              <a:rPr lang="es-419" sz="1200" b="0" dirty="0">
                <a:solidFill>
                  <a:srgbClr val="0000FF"/>
                </a:solidFill>
                <a:effectLst/>
                <a:latin typeface="Consolas" panose="020B0609020204030204" pitchFamily="49" charset="0"/>
              </a:rPr>
              <a:t> mb-3"</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list-group-item</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&lt;b&gt;</a:t>
            </a:r>
            <a:r>
              <a:rPr lang="es-419" sz="1200" b="0" dirty="0" err="1">
                <a:solidFill>
                  <a:srgbClr val="000000"/>
                </a:solidFill>
                <a:effectLst/>
                <a:latin typeface="Consolas" panose="020B0609020204030204" pitchFamily="49" charset="0"/>
              </a:rPr>
              <a:t>Area</a:t>
            </a:r>
            <a:r>
              <a:rPr lang="es-419" sz="1200" b="0" dirty="0">
                <a:solidFill>
                  <a:srgbClr val="800000"/>
                </a:solidFill>
                <a:effectLst/>
                <a:latin typeface="Consolas" panose="020B0609020204030204" pitchFamily="49" charset="0"/>
              </a:rPr>
              <a:t>&lt;/b&gt;</a:t>
            </a: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float-right</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persona.Area</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&lt;/a&gt;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list-group-item</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&lt;b&gt;</a:t>
            </a:r>
            <a:r>
              <a:rPr lang="es-419" sz="1200" b="0" dirty="0">
                <a:solidFill>
                  <a:srgbClr val="000000"/>
                </a:solidFill>
                <a:effectLst/>
                <a:latin typeface="Consolas" panose="020B0609020204030204" pitchFamily="49" charset="0"/>
              </a:rPr>
              <a:t>Edificio</a:t>
            </a:r>
            <a:r>
              <a:rPr lang="es-419" sz="1200" b="0" dirty="0">
                <a:solidFill>
                  <a:srgbClr val="800000"/>
                </a:solidFill>
                <a:effectLst/>
                <a:latin typeface="Consolas" panose="020B0609020204030204" pitchFamily="49" charset="0"/>
              </a:rPr>
              <a:t>&lt;/b&gt;</a:t>
            </a: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float-right</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persona.Edificio</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&lt;/a&gt;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list-group-item</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&lt;b&gt;</a:t>
            </a:r>
            <a:r>
              <a:rPr lang="es-419" sz="1200" b="0" dirty="0" err="1">
                <a:solidFill>
                  <a:srgbClr val="000000"/>
                </a:solidFill>
                <a:effectLst/>
                <a:latin typeface="Consolas" panose="020B0609020204030204" pitchFamily="49" charset="0"/>
              </a:rPr>
              <a:t>Extension</a:t>
            </a:r>
            <a:r>
              <a:rPr lang="es-419" sz="1200" b="0" dirty="0">
                <a:solidFill>
                  <a:srgbClr val="800000"/>
                </a:solidFill>
                <a:effectLst/>
                <a:latin typeface="Consolas" panose="020B0609020204030204" pitchFamily="49" charset="0"/>
              </a:rPr>
              <a:t>&lt;/b&gt;</a:t>
            </a: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float-right</a:t>
            </a:r>
            <a:r>
              <a:rPr lang="es-419" sz="1200" b="0" dirty="0">
                <a:solidFill>
                  <a:srgbClr val="0000FF"/>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795E26"/>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persona.Extension</a:t>
            </a:r>
            <a:r>
              <a:rPr lang="es-419" sz="1200" b="0" dirty="0">
                <a:solidFill>
                  <a:srgbClr val="795E26"/>
                </a:solidFill>
                <a:effectLst/>
                <a:latin typeface="Consolas" panose="020B0609020204030204" pitchFamily="49" charset="0"/>
              </a:rPr>
              <a:t>}}</a:t>
            </a:r>
            <a:r>
              <a:rPr lang="es-419" sz="1200" b="0" dirty="0">
                <a:solidFill>
                  <a:srgbClr val="800000"/>
                </a:solidFill>
                <a:effectLst/>
                <a:latin typeface="Consolas" panose="020B0609020204030204" pitchFamily="49" charset="0"/>
              </a:rPr>
              <a:t>&lt;/a&gt;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li</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ul</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href</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E5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btn</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btn-primary</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btn</a:t>
            </a:r>
            <a:r>
              <a:rPr lang="es-419" sz="1200" b="0" dirty="0">
                <a:solidFill>
                  <a:srgbClr val="0000FF"/>
                </a:solidFill>
                <a:effectLst/>
                <a:latin typeface="Consolas" panose="020B0609020204030204" pitchFamily="49" charset="0"/>
              </a:rPr>
              <a:t>-block"</a:t>
            </a:r>
            <a:r>
              <a:rPr lang="es-419" sz="1200" b="0" dirty="0">
                <a:solidFill>
                  <a:srgbClr val="800000"/>
                </a:solidFill>
                <a:effectLst/>
                <a:latin typeface="Consolas" panose="020B0609020204030204" pitchFamily="49" charset="0"/>
              </a:rPr>
              <a:t>&gt;&lt;b&gt;</a:t>
            </a:r>
            <a:r>
              <a:rPr lang="es-419" sz="1200" b="0" dirty="0">
                <a:solidFill>
                  <a:srgbClr val="000000"/>
                </a:solidFill>
                <a:effectLst/>
                <a:latin typeface="Consolas" panose="020B0609020204030204" pitchFamily="49" charset="0"/>
              </a:rPr>
              <a:t>Editar</a:t>
            </a:r>
            <a:r>
              <a:rPr lang="es-419" sz="1200" b="0" dirty="0">
                <a:solidFill>
                  <a:srgbClr val="800000"/>
                </a:solidFill>
                <a:effectLst/>
                <a:latin typeface="Consolas" panose="020B0609020204030204" pitchFamily="49" charset="0"/>
              </a:rPr>
              <a:t>&lt;/b&gt;&lt;/a&gt;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div</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p:txBody>
      </p:sp>
      <p:sp>
        <p:nvSpPr>
          <p:cNvPr id="15" name="CuadroTexto 14">
            <a:extLst>
              <a:ext uri="{FF2B5EF4-FFF2-40B4-BE49-F238E27FC236}">
                <a16:creationId xmlns:a16="http://schemas.microsoft.com/office/drawing/2014/main" id="{C1DF6703-4ED7-51B8-2CC0-A85713A9FF33}"/>
              </a:ext>
            </a:extLst>
          </p:cNvPr>
          <p:cNvSpPr txBox="1"/>
          <p:nvPr/>
        </p:nvSpPr>
        <p:spPr>
          <a:xfrm>
            <a:off x="4596465" y="5941230"/>
            <a:ext cx="7453526" cy="646331"/>
          </a:xfrm>
          <a:prstGeom prst="rect">
            <a:avLst/>
          </a:prstGeom>
          <a:solidFill>
            <a:schemeClr val="bg1">
              <a:lumMod val="95000"/>
            </a:schemeClr>
          </a:solidFill>
        </p:spPr>
        <p:txBody>
          <a:bodyPr wrap="square">
            <a:spAutoFit/>
          </a:bodyPr>
          <a:lstStyle/>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n-US" sz="1800" dirty="0" err="1">
                <a:latin typeface="Courier New" panose="02070309020205020404" pitchFamily="49" charset="0"/>
                <a:cs typeface="Courier New" panose="02070309020205020404" pitchFamily="49" charset="0"/>
              </a:rPr>
              <a:t>ctrl+c</a:t>
            </a: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PS C:\MEAN\SC\mvc.express.directorio&gt; </a:t>
            </a:r>
            <a:r>
              <a:rPr lang="es-ES" sz="1800" dirty="0" err="1">
                <a:latin typeface="Courier New" panose="02070309020205020404" pitchFamily="49" charset="0"/>
                <a:cs typeface="Courier New" panose="02070309020205020404" pitchFamily="49" charset="0"/>
              </a:rPr>
              <a:t>npm</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start</a:t>
            </a:r>
            <a:endParaRPr lang="es-E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7805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DFA2C71-71FB-F1E4-CFBE-BE609A625BC0}"/>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25. Actualizar el </a:t>
            </a:r>
            <a:r>
              <a:rPr lang="es-ES" dirty="0" err="1"/>
              <a:t>router</a:t>
            </a:r>
            <a:r>
              <a:rPr lang="es-ES" dirty="0"/>
              <a:t> /</a:t>
            </a:r>
            <a:r>
              <a:rPr lang="es-ES" dirty="0" err="1"/>
              <a:t>routes</a:t>
            </a:r>
            <a:r>
              <a:rPr lang="es-ES" dirty="0"/>
              <a:t>/directorio-route.js2</a:t>
            </a:r>
          </a:p>
        </p:txBody>
      </p:sp>
      <p:sp>
        <p:nvSpPr>
          <p:cNvPr id="9" name="CuadroTexto 8">
            <a:extLst>
              <a:ext uri="{FF2B5EF4-FFF2-40B4-BE49-F238E27FC236}">
                <a16:creationId xmlns:a16="http://schemas.microsoft.com/office/drawing/2014/main" id="{67804F6E-AC45-159E-F5F1-1295BB82CE44}"/>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Agregar el siguiente contenido:</a:t>
            </a:r>
          </a:p>
        </p:txBody>
      </p:sp>
      <p:sp>
        <p:nvSpPr>
          <p:cNvPr id="2" name="CuadroTexto 1">
            <a:extLst>
              <a:ext uri="{FF2B5EF4-FFF2-40B4-BE49-F238E27FC236}">
                <a16:creationId xmlns:a16="http://schemas.microsoft.com/office/drawing/2014/main" id="{6E9A7D12-6D3F-5FE5-9D08-D4582D62EA6A}"/>
              </a:ext>
            </a:extLst>
          </p:cNvPr>
          <p:cNvSpPr txBox="1"/>
          <p:nvPr/>
        </p:nvSpPr>
        <p:spPr>
          <a:xfrm>
            <a:off x="8096250" y="615882"/>
            <a:ext cx="335189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r"/>
            <a:r>
              <a:rPr lang="es-419" dirty="0">
                <a:solidFill>
                  <a:schemeClr val="bg1"/>
                </a:solidFill>
              </a:rPr>
              <a:t>Creación de la página de edición</a:t>
            </a:r>
          </a:p>
        </p:txBody>
      </p:sp>
      <p:sp>
        <p:nvSpPr>
          <p:cNvPr id="4" name="CuadroTexto 3">
            <a:extLst>
              <a:ext uri="{FF2B5EF4-FFF2-40B4-BE49-F238E27FC236}">
                <a16:creationId xmlns:a16="http://schemas.microsoft.com/office/drawing/2014/main" id="{6383A6E3-7AD3-5CAD-CB08-9B4BB0F52CFA}"/>
              </a:ext>
            </a:extLst>
          </p:cNvPr>
          <p:cNvSpPr txBox="1"/>
          <p:nvPr/>
        </p:nvSpPr>
        <p:spPr>
          <a:xfrm>
            <a:off x="1295400" y="1509248"/>
            <a:ext cx="6096000" cy="646331"/>
          </a:xfrm>
          <a:prstGeom prst="rect">
            <a:avLst/>
          </a:prstGeom>
          <a:noFill/>
        </p:spPr>
        <p:txBody>
          <a:bodyPr wrap="square">
            <a:spAutoFit/>
          </a:bodyPr>
          <a:lstStyle/>
          <a:p>
            <a:r>
              <a:rPr lang="es-419" b="0" dirty="0" err="1">
                <a:solidFill>
                  <a:srgbClr val="001080"/>
                </a:solidFill>
                <a:effectLst/>
                <a:latin typeface="Consolas" panose="020B0609020204030204" pitchFamily="49" charset="0"/>
              </a:rPr>
              <a:t>router</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get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edit</a:t>
            </a:r>
            <a:r>
              <a:rPr lang="es-419" b="0" dirty="0">
                <a:solidFill>
                  <a:srgbClr val="A31515"/>
                </a:solidFill>
                <a:effectLst/>
                <a:latin typeface="Consolas" panose="020B0609020204030204" pitchFamily="49" charset="0"/>
              </a:rPr>
              <a:t>/:id'</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dirController</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edit</a:t>
            </a:r>
            <a:r>
              <a:rPr lang="es-419" b="0" dirty="0">
                <a:solidFill>
                  <a:srgbClr val="000000"/>
                </a:solidFill>
                <a:effectLst/>
                <a:latin typeface="Consolas" panose="020B0609020204030204" pitchFamily="49" charset="0"/>
              </a:rPr>
              <a:t> );</a:t>
            </a:r>
          </a:p>
          <a:p>
            <a:r>
              <a:rPr lang="es-419" b="0" dirty="0" err="1">
                <a:solidFill>
                  <a:srgbClr val="001080"/>
                </a:solidFill>
                <a:effectLst/>
                <a:latin typeface="Consolas" panose="020B0609020204030204" pitchFamily="49" charset="0"/>
              </a:rPr>
              <a:t>router</a:t>
            </a:r>
            <a:r>
              <a:rPr lang="es-419" b="0" dirty="0" err="1">
                <a:solidFill>
                  <a:srgbClr val="000000"/>
                </a:solidFill>
                <a:effectLst/>
                <a:latin typeface="Consolas" panose="020B0609020204030204" pitchFamily="49" charset="0"/>
              </a:rPr>
              <a:t>.</a:t>
            </a:r>
            <a:r>
              <a:rPr lang="es-419" b="0" dirty="0" err="1">
                <a:solidFill>
                  <a:srgbClr val="795E26"/>
                </a:solidFill>
                <a:effectLst/>
                <a:highlight>
                  <a:srgbClr val="FFFFF3"/>
                </a:highlight>
                <a:latin typeface="Consolas" panose="020B0609020204030204" pitchFamily="49" charset="0"/>
              </a:rPr>
              <a:t>post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save</a:t>
            </a:r>
            <a:r>
              <a:rPr lang="es-419" b="0" dirty="0">
                <a:solidFill>
                  <a:srgbClr val="A31515"/>
                </a:solidFill>
                <a:effectLst/>
                <a:latin typeface="Consolas" panose="020B0609020204030204" pitchFamily="49" charset="0"/>
              </a:rPr>
              <a:t>/:id'</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dirController</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save</a:t>
            </a:r>
            <a:r>
              <a:rPr lang="es-419" b="0" dirty="0">
                <a:solidFill>
                  <a:srgbClr val="000000"/>
                </a:solidFill>
                <a:effectLst/>
                <a:latin typeface="Consolas" panose="020B0609020204030204" pitchFamily="49" charset="0"/>
              </a:rPr>
              <a:t> );</a:t>
            </a:r>
          </a:p>
        </p:txBody>
      </p:sp>
      <p:sp>
        <p:nvSpPr>
          <p:cNvPr id="6" name="Título 1">
            <a:extLst>
              <a:ext uri="{FF2B5EF4-FFF2-40B4-BE49-F238E27FC236}">
                <a16:creationId xmlns:a16="http://schemas.microsoft.com/office/drawing/2014/main" id="{577557EB-D0D0-CEF1-E876-468052847B87}"/>
              </a:ext>
            </a:extLst>
          </p:cNvPr>
          <p:cNvSpPr txBox="1">
            <a:spLocks/>
          </p:cNvSpPr>
          <p:nvPr/>
        </p:nvSpPr>
        <p:spPr>
          <a:xfrm>
            <a:off x="827999" y="2331012"/>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26. </a:t>
            </a:r>
            <a:r>
              <a:rPr lang="es-419" dirty="0"/>
              <a:t>Editar /</a:t>
            </a:r>
            <a:r>
              <a:rPr lang="es-419" dirty="0" err="1"/>
              <a:t>controllers</a:t>
            </a:r>
            <a:r>
              <a:rPr lang="es-419" dirty="0"/>
              <a:t>/directorio-controller.js</a:t>
            </a:r>
          </a:p>
        </p:txBody>
      </p:sp>
      <p:sp>
        <p:nvSpPr>
          <p:cNvPr id="11" name="CuadroTexto 10">
            <a:extLst>
              <a:ext uri="{FF2B5EF4-FFF2-40B4-BE49-F238E27FC236}">
                <a16:creationId xmlns:a16="http://schemas.microsoft.com/office/drawing/2014/main" id="{10B78F79-0363-7345-1B31-6EFE88AA91CC}"/>
              </a:ext>
            </a:extLst>
          </p:cNvPr>
          <p:cNvSpPr txBox="1"/>
          <p:nvPr/>
        </p:nvSpPr>
        <p:spPr>
          <a:xfrm>
            <a:off x="1295400" y="3034679"/>
            <a:ext cx="7183582" cy="2246769"/>
          </a:xfrm>
          <a:prstGeom prst="rect">
            <a:avLst/>
          </a:prstGeom>
          <a:noFill/>
          <a:ln>
            <a:solidFill>
              <a:srgbClr val="F0F5D0"/>
            </a:solidFill>
          </a:ln>
        </p:spPr>
        <p:txBody>
          <a:bodyPr wrap="square">
            <a:spAutoFit/>
          </a:bodyPr>
          <a:lstStyle/>
          <a:p>
            <a:r>
              <a:rPr lang="es-419" sz="1400" b="0" dirty="0" err="1">
                <a:solidFill>
                  <a:srgbClr val="267F99"/>
                </a:solidFill>
                <a:effectLst/>
                <a:latin typeface="Consolas" panose="020B0609020204030204" pitchFamily="49" charset="0"/>
              </a:rPr>
              <a:t>module</a:t>
            </a:r>
            <a:r>
              <a:rPr lang="es-419" sz="1400" b="0" dirty="0" err="1">
                <a:solidFill>
                  <a:srgbClr val="000000"/>
                </a:solidFill>
                <a:effectLst/>
                <a:latin typeface="Consolas" panose="020B0609020204030204" pitchFamily="49" charset="0"/>
              </a:rPr>
              <a:t>.</a:t>
            </a:r>
            <a:r>
              <a:rPr lang="es-419" sz="1400" b="0" dirty="0" err="1">
                <a:solidFill>
                  <a:srgbClr val="267F99"/>
                </a:solidFill>
                <a:effectLst/>
                <a:latin typeface="Consolas" panose="020B0609020204030204" pitchFamily="49" charset="0"/>
              </a:rPr>
              <a:t>exports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edit</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params</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personal</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find</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persona</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render</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'directorio/persona-</a:t>
            </a:r>
            <a:r>
              <a:rPr lang="es-419" sz="1400" b="0" dirty="0" err="1">
                <a:solidFill>
                  <a:srgbClr val="A31515"/>
                </a:solidFill>
                <a:effectLst/>
                <a:latin typeface="Consolas" panose="020B0609020204030204" pitchFamily="49" charset="0"/>
              </a:rPr>
              <a:t>edit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titulo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'Directorio'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pagina :</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'Editar información'</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     :</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id</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persona</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02850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DEEA844-F489-6752-628C-22D11B73342F}"/>
              </a:ext>
            </a:extLst>
          </p:cNvPr>
          <p:cNvSpPr txBox="1">
            <a:spLocks/>
          </p:cNvSpPr>
          <p:nvPr/>
        </p:nvSpPr>
        <p:spPr>
          <a:xfrm>
            <a:off x="828000" y="684000"/>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27. Agregar /</a:t>
            </a:r>
            <a:r>
              <a:rPr lang="es-ES" dirty="0" err="1"/>
              <a:t>views</a:t>
            </a:r>
            <a:r>
              <a:rPr lang="es-ES" dirty="0"/>
              <a:t>/directorio/persona-</a:t>
            </a:r>
            <a:r>
              <a:rPr lang="es-ES" dirty="0" err="1"/>
              <a:t>edit.hbs</a:t>
            </a:r>
            <a:endParaRPr lang="es-ES" dirty="0"/>
          </a:p>
        </p:txBody>
      </p:sp>
      <p:sp>
        <p:nvSpPr>
          <p:cNvPr id="12" name="CuadroTexto 11">
            <a:extLst>
              <a:ext uri="{FF2B5EF4-FFF2-40B4-BE49-F238E27FC236}">
                <a16:creationId xmlns:a16="http://schemas.microsoft.com/office/drawing/2014/main" id="{886FCC6F-C700-F6FF-DBD0-BE0E7E0A20F2}"/>
              </a:ext>
            </a:extLst>
          </p:cNvPr>
          <p:cNvSpPr txBox="1"/>
          <p:nvPr/>
        </p:nvSpPr>
        <p:spPr>
          <a:xfrm>
            <a:off x="1031297" y="1509248"/>
            <a:ext cx="9181413" cy="307777"/>
          </a:xfrm>
          <a:prstGeom prst="rect">
            <a:avLst/>
          </a:prstGeom>
          <a:noFill/>
        </p:spPr>
        <p:txBody>
          <a:bodyPr wrap="square">
            <a:spAutoFit/>
          </a:bodyPr>
          <a:lstStyle/>
          <a:p>
            <a:r>
              <a:rPr lang="es-419" sz="1400" dirty="0">
                <a:latin typeface="Courier New" panose="02070309020205020404" pitchFamily="49" charset="0"/>
                <a:cs typeface="Courier New" panose="02070309020205020404" pitchFamily="49" charset="0"/>
              </a:rPr>
              <a:t>https://github.com/fararoni/curso.mean/blob/main/resources/persona-edit.hbs</a:t>
            </a:r>
          </a:p>
        </p:txBody>
      </p:sp>
      <p:sp>
        <p:nvSpPr>
          <p:cNvPr id="13" name="CuadroTexto 12">
            <a:extLst>
              <a:ext uri="{FF2B5EF4-FFF2-40B4-BE49-F238E27FC236}">
                <a16:creationId xmlns:a16="http://schemas.microsoft.com/office/drawing/2014/main" id="{C4AEBFFA-247B-0D2D-D7E1-100A55324E17}"/>
              </a:ext>
            </a:extLst>
          </p:cNvPr>
          <p:cNvSpPr txBox="1"/>
          <p:nvPr/>
        </p:nvSpPr>
        <p:spPr>
          <a:xfrm>
            <a:off x="827999" y="1139916"/>
            <a:ext cx="9181414" cy="369332"/>
          </a:xfrm>
          <a:prstGeom prst="rect">
            <a:avLst/>
          </a:prstGeom>
          <a:noFill/>
        </p:spPr>
        <p:txBody>
          <a:bodyPr wrap="square">
            <a:spAutoFit/>
          </a:bodyPr>
          <a:lstStyle/>
          <a:p>
            <a:pPr algn="just"/>
            <a:r>
              <a:rPr lang="es-419" dirty="0">
                <a:solidFill>
                  <a:srgbClr val="002060"/>
                </a:solidFill>
              </a:rPr>
              <a:t>Copiar el ejemplo de la siguiente URL:</a:t>
            </a:r>
          </a:p>
        </p:txBody>
      </p:sp>
      <p:sp>
        <p:nvSpPr>
          <p:cNvPr id="15" name="CuadroTexto 14">
            <a:extLst>
              <a:ext uri="{FF2B5EF4-FFF2-40B4-BE49-F238E27FC236}">
                <a16:creationId xmlns:a16="http://schemas.microsoft.com/office/drawing/2014/main" id="{012A52D4-6D11-5677-B11E-1A0930127C00}"/>
              </a:ext>
            </a:extLst>
          </p:cNvPr>
          <p:cNvSpPr txBox="1"/>
          <p:nvPr/>
        </p:nvSpPr>
        <p:spPr>
          <a:xfrm>
            <a:off x="1031296" y="1817025"/>
            <a:ext cx="7094395" cy="1169551"/>
          </a:xfrm>
          <a:prstGeom prst="rect">
            <a:avLst/>
          </a:prstGeom>
          <a:noFill/>
          <a:ln>
            <a:solidFill>
              <a:srgbClr val="F0F5D0"/>
            </a:solidFill>
          </a:ln>
        </p:spPr>
        <p:txBody>
          <a:bodyPr wrap="square">
            <a:spAutoFit/>
          </a:bodyPr>
          <a:lstStyle/>
          <a:p>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form</a:t>
            </a:r>
            <a:r>
              <a:rPr lang="es-419" sz="1000" b="0" dirty="0">
                <a:solidFill>
                  <a:srgbClr val="000000"/>
                </a:solidFill>
                <a:effectLst/>
                <a:latin typeface="Consolas" panose="020B0609020204030204" pitchFamily="49" charset="0"/>
              </a:rPr>
              <a:t> </a:t>
            </a:r>
            <a:r>
              <a:rPr lang="es-419" sz="1000" b="0" dirty="0" err="1">
                <a:solidFill>
                  <a:srgbClr val="E50000"/>
                </a:solidFill>
                <a:effectLst/>
                <a:highlight>
                  <a:srgbClr val="FFFFF3"/>
                </a:highlight>
                <a:latin typeface="Consolas" panose="020B0609020204030204" pitchFamily="49" charset="0"/>
              </a:rPr>
              <a:t>action</a:t>
            </a:r>
            <a:r>
              <a:rPr lang="es-419" sz="1000" b="0" dirty="0">
                <a:solidFill>
                  <a:srgbClr val="E50000"/>
                </a:solidFill>
                <a:effectLst/>
                <a:highlight>
                  <a:srgbClr val="FFFFF3"/>
                </a:highlight>
                <a:latin typeface="Consolas" panose="020B0609020204030204" pitchFamily="49" charset="0"/>
              </a:rPr>
              <a:t>=</a:t>
            </a:r>
            <a:r>
              <a:rPr lang="es-419" sz="1000" b="0" dirty="0">
                <a:solidFill>
                  <a:srgbClr val="0000FF"/>
                </a:solidFill>
                <a:effectLst/>
                <a:highlight>
                  <a:srgbClr val="FFFFF3"/>
                </a:highlight>
                <a:latin typeface="Consolas" panose="020B0609020204030204" pitchFamily="49" charset="0"/>
              </a:rPr>
              <a:t>"/directorio/</a:t>
            </a:r>
            <a:r>
              <a:rPr lang="es-419" sz="1000" b="0" dirty="0" err="1">
                <a:solidFill>
                  <a:srgbClr val="0000FF"/>
                </a:solidFill>
                <a:effectLst/>
                <a:highlight>
                  <a:srgbClr val="FFFFF3"/>
                </a:highlight>
                <a:latin typeface="Consolas" panose="020B0609020204030204" pitchFamily="49" charset="0"/>
              </a:rPr>
              <a:t>save</a:t>
            </a:r>
            <a:r>
              <a:rPr lang="es-419" sz="1000" b="0" dirty="0">
                <a:solidFill>
                  <a:srgbClr val="0000FF"/>
                </a:solidFill>
                <a:effectLst/>
                <a:highlight>
                  <a:srgbClr val="FFFFF3"/>
                </a:highlight>
                <a:latin typeface="Consolas" panose="020B0609020204030204" pitchFamily="49" charset="0"/>
              </a:rPr>
              <a:t>/</a:t>
            </a:r>
            <a:r>
              <a:rPr lang="es-419" sz="1000" b="0" dirty="0">
                <a:solidFill>
                  <a:srgbClr val="795E26"/>
                </a:solidFill>
                <a:effectLst/>
                <a:highlight>
                  <a:srgbClr val="FFFFF3"/>
                </a:highlight>
                <a:latin typeface="Consolas" panose="020B0609020204030204" pitchFamily="49" charset="0"/>
              </a:rPr>
              <a:t>{{</a:t>
            </a:r>
            <a:r>
              <a:rPr lang="es-419" sz="1000" b="0" dirty="0">
                <a:solidFill>
                  <a:srgbClr val="0000FF"/>
                </a:solidFill>
                <a:effectLst/>
                <a:highlight>
                  <a:srgbClr val="FFFFF3"/>
                </a:highlight>
                <a:latin typeface="Consolas" panose="020B0609020204030204" pitchFamily="49" charset="0"/>
              </a:rPr>
              <a:t> </a:t>
            </a:r>
            <a:r>
              <a:rPr lang="es-419" sz="1000" b="0" dirty="0">
                <a:solidFill>
                  <a:srgbClr val="001080"/>
                </a:solidFill>
                <a:effectLst/>
                <a:highlight>
                  <a:srgbClr val="FFFFF3"/>
                </a:highlight>
                <a:latin typeface="Consolas" panose="020B0609020204030204" pitchFamily="49" charset="0"/>
              </a:rPr>
              <a:t>id</a:t>
            </a:r>
            <a:r>
              <a:rPr lang="es-419" sz="1000" b="0" dirty="0">
                <a:solidFill>
                  <a:srgbClr val="795E26"/>
                </a:solidFill>
                <a:effectLst/>
                <a:highlight>
                  <a:srgbClr val="FFFFF3"/>
                </a:highlight>
                <a:latin typeface="Consolas" panose="020B0609020204030204" pitchFamily="49" charset="0"/>
              </a:rPr>
              <a:t>}}</a:t>
            </a:r>
            <a:r>
              <a:rPr lang="es-419" sz="1000" b="0" dirty="0">
                <a:solidFill>
                  <a:srgbClr val="0000FF"/>
                </a:solidFill>
                <a:effectLst/>
                <a:highlight>
                  <a:srgbClr val="FFFFF3"/>
                </a:highlight>
                <a:latin typeface="Consolas" panose="020B0609020204030204" pitchFamily="49" charset="0"/>
              </a:rPr>
              <a:t>"</a:t>
            </a:r>
            <a:r>
              <a:rPr lang="es-419" sz="1000" b="0" dirty="0">
                <a:solidFill>
                  <a:srgbClr val="000000"/>
                </a:solidFill>
                <a:effectLst/>
                <a:highlight>
                  <a:srgbClr val="FFFFF3"/>
                </a:highlight>
                <a:latin typeface="Consolas" panose="020B0609020204030204" pitchFamily="49" charset="0"/>
              </a:rPr>
              <a:t> </a:t>
            </a:r>
            <a:r>
              <a:rPr lang="es-419" sz="1000" b="0" dirty="0" err="1">
                <a:solidFill>
                  <a:srgbClr val="E50000"/>
                </a:solidFill>
                <a:effectLst/>
                <a:highlight>
                  <a:srgbClr val="FFFFF3"/>
                </a:highlight>
                <a:latin typeface="Consolas" panose="020B0609020204030204" pitchFamily="49" charset="0"/>
              </a:rPr>
              <a:t>method</a:t>
            </a:r>
            <a:r>
              <a:rPr lang="es-419" sz="1000" b="0" dirty="0">
                <a:solidFill>
                  <a:srgbClr val="E50000"/>
                </a:solidFill>
                <a:effectLst/>
                <a:highlight>
                  <a:srgbClr val="FFFFF3"/>
                </a:highlight>
                <a:latin typeface="Consolas" panose="020B0609020204030204" pitchFamily="49" charset="0"/>
              </a:rPr>
              <a:t>=</a:t>
            </a:r>
            <a:r>
              <a:rPr lang="es-419" sz="1000" b="0" dirty="0">
                <a:solidFill>
                  <a:srgbClr val="0000FF"/>
                </a:solidFill>
                <a:effectLst/>
                <a:highlight>
                  <a:srgbClr val="FFFFF3"/>
                </a:highlight>
                <a:latin typeface="Consolas" panose="020B0609020204030204" pitchFamily="49" charset="0"/>
              </a:rPr>
              <a:t>"post"</a:t>
            </a:r>
            <a:r>
              <a:rPr lang="es-419" sz="1000" b="0" dirty="0">
                <a:solidFill>
                  <a:srgbClr val="800000"/>
                </a:solidFill>
                <a:effectLst/>
                <a:highlight>
                  <a:srgbClr val="FFFFF3"/>
                </a:highlight>
                <a:latin typeface="Consolas" panose="020B0609020204030204" pitchFamily="49" charset="0"/>
              </a:rPr>
              <a:t>&gt;</a:t>
            </a:r>
            <a:endParaRPr lang="es-419" sz="1000" b="0" dirty="0">
              <a:solidFill>
                <a:srgbClr val="000000"/>
              </a:solidFill>
              <a:effectLst/>
              <a:highlight>
                <a:srgbClr val="FFFFF3"/>
              </a:highligh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&lt;input</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type</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hidden</a:t>
            </a:r>
            <a:r>
              <a:rPr lang="es-419" sz="1000" b="0" dirty="0">
                <a:solidFill>
                  <a:srgbClr val="0000FF"/>
                </a:solidFill>
                <a:effectLst/>
                <a:latin typeface="Consolas" panose="020B0609020204030204" pitchFamily="49" charset="0"/>
              </a:rPr>
              <a:t>"</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name</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value</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"id"</a:t>
            </a:r>
            <a:r>
              <a:rPr lang="es-419" sz="1000" b="0" dirty="0">
                <a:solidFill>
                  <a:srgbClr val="800000"/>
                </a:solidFill>
                <a:effectLst/>
                <a:latin typeface="Consolas" panose="020B0609020204030204" pitchFamily="49" charset="0"/>
              </a:rPr>
              <a:t> /&gt;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div</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class</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card-body</a:t>
            </a:r>
            <a:r>
              <a:rPr lang="es-419" sz="1000" b="0" dirty="0">
                <a:solidFill>
                  <a:srgbClr val="0000FF"/>
                </a:solidFill>
                <a:effectLst/>
                <a:latin typeface="Consolas" panose="020B0609020204030204" pitchFamily="49" charset="0"/>
              </a:rPr>
              <a:t> box-</a:t>
            </a:r>
            <a:r>
              <a:rPr lang="es-419" sz="1000" b="0" dirty="0" err="1">
                <a:solidFill>
                  <a:srgbClr val="0000FF"/>
                </a:solidFill>
                <a:effectLst/>
                <a:latin typeface="Consolas" panose="020B0609020204030204" pitchFamily="49" charset="0"/>
              </a:rPr>
              <a:t>profile</a:t>
            </a:r>
            <a:r>
              <a:rPr lang="es-419" sz="1000" b="0" dirty="0">
                <a:solidFill>
                  <a:srgbClr val="0000FF"/>
                </a:solidFill>
                <a:effectLst/>
                <a:latin typeface="Consolas" panose="020B0609020204030204" pitchFamily="49" charset="0"/>
              </a:rPr>
              <a:t>"</a:t>
            </a:r>
            <a:r>
              <a:rPr lang="es-419" sz="1000" b="0" dirty="0">
                <a:solidFill>
                  <a:srgbClr val="800000"/>
                </a:solidFill>
                <a:effectLst/>
                <a:latin typeface="Consolas" panose="020B0609020204030204" pitchFamily="49" charset="0"/>
              </a:rPr>
              <a:t>&gt;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div</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class</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text</a:t>
            </a:r>
            <a:r>
              <a:rPr lang="es-419" sz="1000" b="0" dirty="0">
                <a:solidFill>
                  <a:srgbClr val="0000FF"/>
                </a:solidFill>
                <a:effectLst/>
                <a:latin typeface="Consolas" panose="020B0609020204030204" pitchFamily="49" charset="0"/>
              </a:rPr>
              <a:t>-center"</a:t>
            </a:r>
            <a:r>
              <a:rPr lang="es-419" sz="1000" b="0" dirty="0">
                <a:solidFill>
                  <a:srgbClr val="800000"/>
                </a:solidFill>
                <a:effectLst/>
                <a:latin typeface="Consolas" panose="020B0609020204030204" pitchFamily="49" charset="0"/>
              </a:rPr>
              <a:t>&gt;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img</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class</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profile-user-img</a:t>
            </a:r>
            <a:r>
              <a:rPr lang="es-419" sz="1000" b="0" dirty="0">
                <a:solidFill>
                  <a:srgbClr val="0000FF"/>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img</a:t>
            </a:r>
            <a:r>
              <a:rPr lang="es-419" sz="1000" b="0" dirty="0">
                <a:solidFill>
                  <a:srgbClr val="0000FF"/>
                </a:solidFill>
                <a:effectLst/>
                <a:latin typeface="Consolas" panose="020B0609020204030204" pitchFamily="49" charset="0"/>
              </a:rPr>
              <a:t>-fluid </a:t>
            </a:r>
            <a:r>
              <a:rPr lang="es-419" sz="1000" b="0" dirty="0" err="1">
                <a:solidFill>
                  <a:srgbClr val="0000FF"/>
                </a:solidFill>
                <a:effectLst/>
                <a:latin typeface="Consolas" panose="020B0609020204030204" pitchFamily="49" charset="0"/>
              </a:rPr>
              <a:t>img-circle</a:t>
            </a:r>
            <a:r>
              <a:rPr lang="es-419" sz="1000" b="0" dirty="0">
                <a:solidFill>
                  <a:srgbClr val="0000FF"/>
                </a:solidFill>
                <a:effectLst/>
                <a:latin typeface="Consolas" panose="020B0609020204030204" pitchFamily="49" charset="0"/>
              </a:rPr>
              <a:t>"</a:t>
            </a:r>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src</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err="1">
                <a:solidFill>
                  <a:srgbClr val="0000FF"/>
                </a:solidFill>
                <a:effectLst/>
                <a:latin typeface="Consolas" panose="020B0609020204030204" pitchFamily="49" charset="0"/>
              </a:rPr>
              <a:t>images</a:t>
            </a:r>
            <a:r>
              <a:rPr lang="es-419" sz="1000" b="0" dirty="0">
                <a:solidFill>
                  <a:srgbClr val="0000FF"/>
                </a:solidFill>
                <a:effectLst/>
                <a:latin typeface="Consolas" panose="020B0609020204030204" pitchFamily="49" charset="0"/>
              </a:rPr>
              <a:t>/default-150x150.png"</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E50000"/>
                </a:solidFill>
                <a:effectLst/>
                <a:latin typeface="Consolas" panose="020B0609020204030204" pitchFamily="49" charset="0"/>
              </a:rPr>
              <a:t>alt</a:t>
            </a:r>
            <a:r>
              <a:rPr lang="es-419" sz="1000" b="0" dirty="0">
                <a:solidFill>
                  <a:srgbClr val="E50000"/>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a:solidFill>
                  <a:srgbClr val="795E26"/>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persona.NombreCompleto</a:t>
            </a:r>
            <a:r>
              <a:rPr lang="es-419" sz="1000" b="0" dirty="0">
                <a:solidFill>
                  <a:srgbClr val="795E26"/>
                </a:solidFill>
                <a:effectLst/>
                <a:latin typeface="Consolas" panose="020B0609020204030204" pitchFamily="49" charset="0"/>
              </a:rPr>
              <a:t>}}</a:t>
            </a:r>
            <a:r>
              <a:rPr lang="es-419" sz="1000" b="0" dirty="0">
                <a:solidFill>
                  <a:srgbClr val="0000FF"/>
                </a:solidFill>
                <a:effectLst/>
                <a:latin typeface="Consolas" panose="020B0609020204030204" pitchFamily="49" charset="0"/>
              </a:rPr>
              <a:t>"</a:t>
            </a:r>
            <a:r>
              <a:rPr lang="es-419" sz="1000" b="0" dirty="0">
                <a:solidFill>
                  <a:srgbClr val="800000"/>
                </a:solidFill>
                <a:effectLst/>
                <a:latin typeface="Consolas" panose="020B0609020204030204" pitchFamily="49" charset="0"/>
              </a:rPr>
              <a:t>&gt;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a:solidFill>
                  <a:srgbClr val="800000"/>
                </a:solidFill>
                <a:effectLst/>
                <a:latin typeface="Consolas" panose="020B0609020204030204" pitchFamily="49" charset="0"/>
              </a:rPr>
              <a:t>&lt;/</a:t>
            </a:r>
            <a:r>
              <a:rPr lang="es-419" sz="1000" b="0" dirty="0" err="1">
                <a:solidFill>
                  <a:srgbClr val="800000"/>
                </a:solidFill>
                <a:effectLst/>
                <a:latin typeface="Consolas" panose="020B0609020204030204" pitchFamily="49" charset="0"/>
              </a:rPr>
              <a:t>div</a:t>
            </a:r>
            <a:r>
              <a:rPr lang="es-419" sz="1000" b="0" dirty="0">
                <a:solidFill>
                  <a:srgbClr val="800000"/>
                </a:solidFill>
                <a:effectLst/>
                <a:latin typeface="Consolas" panose="020B0609020204030204" pitchFamily="49" charset="0"/>
              </a:rPr>
              <a:t>&gt;</a:t>
            </a:r>
            <a:endParaRPr lang="es-419" sz="1000" b="0" dirty="0">
              <a:solidFill>
                <a:srgbClr val="000000"/>
              </a:solidFill>
              <a:effectLst/>
              <a:latin typeface="Consolas" panose="020B0609020204030204" pitchFamily="49" charset="0"/>
            </a:endParaRPr>
          </a:p>
        </p:txBody>
      </p:sp>
      <p:sp>
        <p:nvSpPr>
          <p:cNvPr id="17" name="Título 1">
            <a:extLst>
              <a:ext uri="{FF2B5EF4-FFF2-40B4-BE49-F238E27FC236}">
                <a16:creationId xmlns:a16="http://schemas.microsoft.com/office/drawing/2014/main" id="{08742279-CD2E-577E-974C-9E42B54391F3}"/>
              </a:ext>
            </a:extLst>
          </p:cNvPr>
          <p:cNvSpPr txBox="1">
            <a:spLocks/>
          </p:cNvSpPr>
          <p:nvPr/>
        </p:nvSpPr>
        <p:spPr>
          <a:xfrm>
            <a:off x="827999" y="3041202"/>
            <a:ext cx="9921549" cy="387798"/>
          </a:xfrm>
          <a:prstGeom prst="rect">
            <a:avLst/>
          </a:prstGeom>
          <a:noFill/>
        </p:spPr>
        <p:txBody>
          <a:bodyPr vert="horz" wrap="square" lIns="0" tIns="0" rIns="0" bIns="0" rtlCol="0" anchor="ctr">
            <a:spAutoFit/>
          </a:bodyPr>
          <a:lstStyle>
            <a:defPPr>
              <a:defRPr lang="en-US"/>
            </a:defPPr>
            <a:lvl1pPr>
              <a:lnSpc>
                <a:spcPct val="90000"/>
              </a:lnSpc>
              <a:spcBef>
                <a:spcPct val="0"/>
              </a:spcBef>
              <a:buNone/>
              <a:defRPr sz="2800">
                <a:solidFill>
                  <a:schemeClr val="accent3"/>
                </a:solidFill>
                <a:latin typeface="+mj-lt"/>
              </a:defRPr>
            </a:lvl1pPr>
          </a:lstStyle>
          <a:p>
            <a:r>
              <a:rPr lang="es-ES" dirty="0"/>
              <a:t>28. </a:t>
            </a:r>
            <a:r>
              <a:rPr lang="es-419" dirty="0"/>
              <a:t>Editar /</a:t>
            </a:r>
            <a:r>
              <a:rPr lang="es-419" dirty="0" err="1"/>
              <a:t>controllers</a:t>
            </a:r>
            <a:r>
              <a:rPr lang="es-419" dirty="0"/>
              <a:t>/directorio-controller.js</a:t>
            </a:r>
          </a:p>
        </p:txBody>
      </p:sp>
      <p:sp>
        <p:nvSpPr>
          <p:cNvPr id="19" name="CuadroTexto 18">
            <a:extLst>
              <a:ext uri="{FF2B5EF4-FFF2-40B4-BE49-F238E27FC236}">
                <a16:creationId xmlns:a16="http://schemas.microsoft.com/office/drawing/2014/main" id="{B4733DA6-550B-2A79-FCB4-530DA43C1B2D}"/>
              </a:ext>
            </a:extLst>
          </p:cNvPr>
          <p:cNvSpPr txBox="1"/>
          <p:nvPr/>
        </p:nvSpPr>
        <p:spPr>
          <a:xfrm>
            <a:off x="974769" y="3429000"/>
            <a:ext cx="7136213" cy="3016210"/>
          </a:xfrm>
          <a:prstGeom prst="rect">
            <a:avLst/>
          </a:prstGeom>
          <a:noFill/>
          <a:ln>
            <a:solidFill>
              <a:srgbClr val="F0F5D0"/>
            </a:solidFill>
          </a:ln>
        </p:spPr>
        <p:txBody>
          <a:bodyPr wrap="square">
            <a:spAutoFit/>
          </a:bodyPr>
          <a:lstStyle/>
          <a:p>
            <a:r>
              <a:rPr lang="es-419" sz="1000" b="0" dirty="0" err="1">
                <a:solidFill>
                  <a:srgbClr val="267F99"/>
                </a:solidFill>
                <a:effectLst/>
                <a:latin typeface="Consolas" panose="020B0609020204030204" pitchFamily="49" charset="0"/>
              </a:rPr>
              <a:t>module</a:t>
            </a:r>
            <a:r>
              <a:rPr lang="es-419" sz="1000" b="0" dirty="0" err="1">
                <a:solidFill>
                  <a:srgbClr val="000000"/>
                </a:solidFill>
                <a:effectLst/>
                <a:latin typeface="Consolas" panose="020B0609020204030204" pitchFamily="49" charset="0"/>
              </a:rPr>
              <a:t>.</a:t>
            </a:r>
            <a:r>
              <a:rPr lang="es-419" sz="1000" b="0" dirty="0" err="1">
                <a:solidFill>
                  <a:srgbClr val="267F99"/>
                </a:solidFill>
                <a:effectLst/>
                <a:latin typeface="Consolas" panose="020B0609020204030204" pitchFamily="49" charset="0"/>
              </a:rPr>
              <a:t>exports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save</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res</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let</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params</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id</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let</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persona</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personal</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find</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persona</a:t>
            </a:r>
            <a:r>
              <a:rPr lang="es-419" sz="1000" b="0" dirty="0">
                <a:solidFill>
                  <a:srgbClr val="000000"/>
                </a:solidFill>
                <a:effectLst/>
                <a:latin typeface="Consolas" panose="020B0609020204030204" pitchFamily="49" charset="0"/>
              </a:rPr>
              <a:t> </a:t>
            </a:r>
            <a:r>
              <a:rPr lang="es-419" sz="1000" b="0" dirty="0">
                <a:solidFill>
                  <a:srgbClr val="0000FF"/>
                </a:solidFill>
                <a:effectLst/>
                <a:latin typeface="Consolas" panose="020B0609020204030204" pitchFamily="49" charset="0"/>
              </a:rPr>
              <a:t>=&gt;</a:t>
            </a:r>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 == </a:t>
            </a:r>
            <a:r>
              <a:rPr lang="es-419" sz="1000" b="0" dirty="0">
                <a:solidFill>
                  <a:srgbClr val="001080"/>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r>
              <a:rPr lang="es-419" sz="1000" b="0" dirty="0">
                <a:solidFill>
                  <a:srgbClr val="008000"/>
                </a:solidFill>
                <a:effectLst/>
                <a:latin typeface="Consolas" panose="020B0609020204030204" pitchFamily="49" charset="0"/>
              </a:rPr>
              <a:t>//-- Actualizar todos los valores</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Area</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area</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Cargo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cargo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Extension</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extension</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Titulo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titulo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NombreCompleto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nombrecompleto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Correo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correo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Edificio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edificio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persona</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Piso</a:t>
            </a:r>
            <a:r>
              <a:rPr lang="es-419" sz="1000" b="0" dirty="0">
                <a:solidFill>
                  <a:srgbClr val="000000"/>
                </a:solidFill>
                <a:effectLst/>
                <a:latin typeface="Consolas" panose="020B0609020204030204" pitchFamily="49" charset="0"/>
              </a:rPr>
              <a:t> = </a:t>
            </a:r>
            <a:r>
              <a:rPr lang="es-419" sz="1000" b="0" dirty="0" err="1">
                <a:solidFill>
                  <a:srgbClr val="001080"/>
                </a:solidFill>
                <a:effectLst/>
                <a:latin typeface="Consolas" panose="020B0609020204030204" pitchFamily="49" charset="0"/>
              </a:rPr>
              <a:t>req</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body</a:t>
            </a:r>
            <a:r>
              <a:rPr lang="es-419" sz="1000" b="0" dirty="0" err="1">
                <a:solidFill>
                  <a:srgbClr val="000000"/>
                </a:solidFill>
                <a:effectLst/>
                <a:latin typeface="Consolas" panose="020B0609020204030204" pitchFamily="49" charset="0"/>
              </a:rPr>
              <a:t>.</a:t>
            </a:r>
            <a:r>
              <a:rPr lang="es-419" sz="1000" b="0" dirty="0" err="1">
                <a:solidFill>
                  <a:srgbClr val="001080"/>
                </a:solidFill>
                <a:effectLst/>
                <a:latin typeface="Consolas" panose="020B0609020204030204" pitchFamily="49" charset="0"/>
              </a:rPr>
              <a:t>piso</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1080"/>
                </a:solidFill>
                <a:effectLst/>
                <a:latin typeface="Consolas" panose="020B0609020204030204" pitchFamily="49" charset="0"/>
              </a:rPr>
              <a:t>res</a:t>
            </a:r>
            <a:r>
              <a:rPr lang="es-419" sz="1000" b="0" dirty="0" err="1">
                <a:solidFill>
                  <a:srgbClr val="000000"/>
                </a:solidFill>
                <a:effectLst/>
                <a:latin typeface="Consolas" panose="020B0609020204030204" pitchFamily="49" charset="0"/>
              </a:rPr>
              <a:t>.</a:t>
            </a:r>
            <a:r>
              <a:rPr lang="es-419" sz="1000" b="0" dirty="0" err="1">
                <a:solidFill>
                  <a:srgbClr val="795E26"/>
                </a:solidFill>
                <a:effectLst/>
                <a:latin typeface="Consolas" panose="020B0609020204030204" pitchFamily="49" charset="0"/>
              </a:rPr>
              <a:t>render</a:t>
            </a:r>
            <a:r>
              <a:rPr lang="es-419" sz="1000" b="0" dirty="0">
                <a:solidFill>
                  <a:srgbClr val="000000"/>
                </a:solidFill>
                <a:effectLst/>
                <a:latin typeface="Consolas" panose="020B0609020204030204" pitchFamily="49" charset="0"/>
              </a:rPr>
              <a:t>(</a:t>
            </a:r>
            <a:r>
              <a:rPr lang="es-419" sz="1000" b="0" dirty="0">
                <a:solidFill>
                  <a:srgbClr val="A31515"/>
                </a:solidFill>
                <a:effectLst/>
                <a:latin typeface="Consolas" panose="020B0609020204030204" pitchFamily="49" charset="0"/>
              </a:rPr>
              <a:t>'directorio/listado-</a:t>
            </a:r>
            <a:r>
              <a:rPr lang="es-419" sz="1000" b="0" dirty="0" err="1">
                <a:solidFill>
                  <a:srgbClr val="A31515"/>
                </a:solidFill>
                <a:effectLst/>
                <a:latin typeface="Consolas" panose="020B0609020204030204" pitchFamily="49" charset="0"/>
              </a:rPr>
              <a:t>view</a:t>
            </a:r>
            <a:r>
              <a:rPr lang="es-419" sz="1000" b="0" dirty="0">
                <a:solidFill>
                  <a:srgbClr val="A31515"/>
                </a:solidFill>
                <a:effectLst/>
                <a:latin typeface="Consolas" panose="020B0609020204030204" pitchFamily="49" charset="0"/>
              </a:rPr>
              <a:t>'</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titulo :</a:t>
            </a:r>
            <a:r>
              <a:rPr lang="es-419" sz="1000" b="0" dirty="0">
                <a:solidFill>
                  <a:srgbClr val="000000"/>
                </a:solidFill>
                <a:effectLst/>
                <a:latin typeface="Consolas" panose="020B0609020204030204" pitchFamily="49" charset="0"/>
              </a:rPr>
              <a:t> </a:t>
            </a:r>
            <a:r>
              <a:rPr lang="es-419" sz="1000" b="0" dirty="0">
                <a:solidFill>
                  <a:srgbClr val="A31515"/>
                </a:solidFill>
                <a:effectLst/>
                <a:latin typeface="Consolas" panose="020B0609020204030204" pitchFamily="49" charset="0"/>
              </a:rPr>
              <a:t>'Directorio'</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pagina :</a:t>
            </a:r>
            <a:r>
              <a:rPr lang="es-419" sz="1000" b="0" dirty="0">
                <a:solidFill>
                  <a:srgbClr val="000000"/>
                </a:solidFill>
                <a:effectLst/>
                <a:latin typeface="Consolas" panose="020B0609020204030204" pitchFamily="49" charset="0"/>
              </a:rPr>
              <a:t> </a:t>
            </a:r>
            <a:r>
              <a:rPr lang="es-419" sz="1000" b="0" dirty="0">
                <a:solidFill>
                  <a:srgbClr val="A31515"/>
                </a:solidFill>
                <a:effectLst/>
                <a:latin typeface="Consolas" panose="020B0609020204030204" pitchFamily="49" charset="0"/>
              </a:rPr>
              <a:t>'Información actualizada'</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id     :</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id</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personal:</a:t>
            </a:r>
            <a:r>
              <a:rPr lang="es-419" sz="1000" b="0" dirty="0">
                <a:solidFill>
                  <a:srgbClr val="000000"/>
                </a:solidFill>
                <a:effectLst/>
                <a:latin typeface="Consolas" panose="020B0609020204030204" pitchFamily="49" charset="0"/>
              </a:rPr>
              <a:t> </a:t>
            </a:r>
            <a:r>
              <a:rPr lang="es-419" sz="1000" b="0" dirty="0">
                <a:solidFill>
                  <a:srgbClr val="001080"/>
                </a:solidFill>
                <a:effectLst/>
                <a:latin typeface="Consolas" panose="020B0609020204030204" pitchFamily="49" charset="0"/>
              </a:rPr>
              <a:t>personal</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39976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a:solidFill>
                  <a:schemeClr val="accent6"/>
                </a:solidFill>
              </a:rPr>
              <a:t>29. </a:t>
            </a:r>
            <a:r>
              <a:rPr lang="es-ES" dirty="0">
                <a:solidFill>
                  <a:schemeClr val="accent6"/>
                </a:solidFill>
              </a:rPr>
              <a:t>Actualizar el avance en repositorio Git</a:t>
            </a:r>
            <a:endParaRPr lang="es-419" dirty="0">
              <a:solidFill>
                <a:schemeClr val="accent6"/>
              </a:solidFill>
            </a:endParaRPr>
          </a:p>
        </p:txBody>
      </p:sp>
      <p:sp>
        <p:nvSpPr>
          <p:cNvPr id="5" name="CuadroTexto 4">
            <a:extLst>
              <a:ext uri="{FF2B5EF4-FFF2-40B4-BE49-F238E27FC236}">
                <a16:creationId xmlns:a16="http://schemas.microsoft.com/office/drawing/2014/main" id="{719CFB6F-D0BE-F8B1-E9CF-E4AE1C7E7C44}"/>
              </a:ext>
            </a:extLst>
          </p:cNvPr>
          <p:cNvSpPr txBox="1"/>
          <p:nvPr/>
        </p:nvSpPr>
        <p:spPr>
          <a:xfrm>
            <a:off x="828000" y="2783094"/>
            <a:ext cx="9181414" cy="369332"/>
          </a:xfrm>
          <a:prstGeom prst="rect">
            <a:avLst/>
          </a:prstGeom>
          <a:noFill/>
        </p:spPr>
        <p:txBody>
          <a:bodyPr wrap="square">
            <a:spAutoFit/>
          </a:bodyPr>
          <a:lstStyle/>
          <a:p>
            <a:pPr algn="just"/>
            <a:r>
              <a:rPr lang="es-419" dirty="0">
                <a:solidFill>
                  <a:srgbClr val="002060"/>
                </a:solidFill>
              </a:rPr>
              <a:t>Abrir una terminal, desde la barra de menú10.</a:t>
            </a:r>
          </a:p>
        </p:txBody>
      </p:sp>
      <p:sp>
        <p:nvSpPr>
          <p:cNvPr id="10" name="CuadroTexto 9">
            <a:extLst>
              <a:ext uri="{FF2B5EF4-FFF2-40B4-BE49-F238E27FC236}">
                <a16:creationId xmlns:a16="http://schemas.microsoft.com/office/drawing/2014/main" id="{DDC1DB21-79DE-15C7-32F0-98D4A628670E}"/>
              </a:ext>
            </a:extLst>
          </p:cNvPr>
          <p:cNvSpPr txBox="1"/>
          <p:nvPr/>
        </p:nvSpPr>
        <p:spPr>
          <a:xfrm>
            <a:off x="828000" y="3152679"/>
            <a:ext cx="6096000" cy="369332"/>
          </a:xfrm>
          <a:prstGeom prst="rect">
            <a:avLst/>
          </a:prstGeom>
          <a:noFill/>
        </p:spPr>
        <p:txBody>
          <a:bodyPr wrap="square">
            <a:spAutoFit/>
          </a:bodyPr>
          <a:lstStyle/>
          <a:p>
            <a:pPr marL="457200" lvl="1" indent="0">
              <a:buNone/>
            </a:pPr>
            <a:r>
              <a:rPr lang="es-ES" sz="1800" dirty="0">
                <a:latin typeface="Courier New" panose="02070309020205020404" pitchFamily="49" charset="0"/>
                <a:cs typeface="Courier New" panose="02070309020205020404" pitchFamily="49" charset="0"/>
              </a:rPr>
              <a:t>View \ Terminal</a:t>
            </a:r>
          </a:p>
        </p:txBody>
      </p:sp>
      <p:sp>
        <p:nvSpPr>
          <p:cNvPr id="18" name="CuadroTexto 17">
            <a:extLst>
              <a:ext uri="{FF2B5EF4-FFF2-40B4-BE49-F238E27FC236}">
                <a16:creationId xmlns:a16="http://schemas.microsoft.com/office/drawing/2014/main" id="{A1F4C7A2-1F70-8570-BFC5-B772A5B22902}"/>
              </a:ext>
            </a:extLst>
          </p:cNvPr>
          <p:cNvSpPr txBox="1"/>
          <p:nvPr/>
        </p:nvSpPr>
        <p:spPr>
          <a:xfrm>
            <a:off x="1001255" y="4486630"/>
            <a:ext cx="8099201" cy="651460"/>
          </a:xfrm>
          <a:prstGeom prst="rect">
            <a:avLst/>
          </a:prstGeom>
          <a:solidFill>
            <a:schemeClr val="bg1">
              <a:lumMod val="95000"/>
            </a:schemeClr>
          </a:solidFill>
        </p:spPr>
        <p:txBody>
          <a:bodyPr wrap="square">
            <a:spAutoFit/>
          </a:bodyPr>
          <a:lstStyle/>
          <a:p>
            <a:pPr marL="0" lvl="1" indent="0">
              <a:spcBef>
                <a:spcPts val="1000"/>
              </a:spcBef>
              <a:buNone/>
            </a:pPr>
            <a:r>
              <a:rPr lang="en-US" sz="1400" dirty="0">
                <a:solidFill>
                  <a:srgbClr val="0451A5"/>
                </a:solidFill>
                <a:latin typeface="Consolas" panose="020B0609020204030204" pitchFamily="49" charset="0"/>
                <a:cs typeface="+mn-cs"/>
              </a:rPr>
              <a:t>PS C:\MEAN\SC\mvc.express.directorio&gt; git add –A</a:t>
            </a:r>
          </a:p>
          <a:p>
            <a:pPr marL="0" lvl="1" indent="0">
              <a:spcBef>
                <a:spcPts val="1000"/>
              </a:spcBef>
              <a:buNone/>
            </a:pPr>
            <a:r>
              <a:rPr lang="es-ES" sz="1400" dirty="0">
                <a:solidFill>
                  <a:srgbClr val="0451A5"/>
                </a:solidFill>
                <a:latin typeface="Consolas" panose="020B0609020204030204" pitchFamily="49" charset="0"/>
                <a:cs typeface="+mn-cs"/>
              </a:rPr>
              <a:t>PS C:\MEAN\SC\mvc.express.directorio&gt;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10."</a:t>
            </a:r>
          </a:p>
        </p:txBody>
      </p:sp>
    </p:spTree>
    <p:extLst>
      <p:ext uri="{BB962C8B-B14F-4D97-AF65-F5344CB8AC3E}">
        <p14:creationId xmlns:p14="http://schemas.microsoft.com/office/powerpoint/2010/main" val="8071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F7FFA-2CD5-1822-887C-7BE6578A289D}"/>
              </a:ext>
            </a:extLst>
          </p:cNvPr>
          <p:cNvSpPr>
            <a:spLocks noGrp="1"/>
          </p:cNvSpPr>
          <p:nvPr>
            <p:ph type="title"/>
          </p:nvPr>
        </p:nvSpPr>
        <p:spPr/>
        <p:txBody>
          <a:bodyPr/>
          <a:lstStyle/>
          <a:p>
            <a:r>
              <a:rPr lang="es-419" dirty="0"/>
              <a:t>Conceptos básicos de la API REST</a:t>
            </a:r>
          </a:p>
        </p:txBody>
      </p:sp>
      <p:sp>
        <p:nvSpPr>
          <p:cNvPr id="3" name="Marcador de contenido 2">
            <a:extLst>
              <a:ext uri="{FF2B5EF4-FFF2-40B4-BE49-F238E27FC236}">
                <a16:creationId xmlns:a16="http://schemas.microsoft.com/office/drawing/2014/main" id="{D5084907-FE5B-8D4E-2143-4583E6D6BE11}"/>
              </a:ext>
            </a:extLst>
          </p:cNvPr>
          <p:cNvSpPr>
            <a:spLocks noGrp="1"/>
          </p:cNvSpPr>
          <p:nvPr>
            <p:ph idx="1"/>
          </p:nvPr>
        </p:nvSpPr>
        <p:spPr/>
        <p:txBody>
          <a:bodyPr/>
          <a:lstStyle/>
          <a:p>
            <a:pPr marL="0" indent="0">
              <a:lnSpc>
                <a:spcPct val="100000"/>
              </a:lnSpc>
              <a:buNone/>
            </a:pPr>
            <a:r>
              <a:rPr lang="es-419" dirty="0"/>
              <a:t>Una API REST (</a:t>
            </a:r>
            <a:r>
              <a:rPr lang="es-419" dirty="0" err="1"/>
              <a:t>Representational</a:t>
            </a:r>
            <a:r>
              <a:rPr lang="es-419" dirty="0"/>
              <a:t> </a:t>
            </a:r>
            <a:r>
              <a:rPr lang="es-419" dirty="0" err="1"/>
              <a:t>State</a:t>
            </a:r>
            <a:r>
              <a:rPr lang="es-419" dirty="0"/>
              <a:t> Transfer) es una interfaz de programación de aplicaciones que utiliza los métodos HTTP (GET, POST, PUT, DELETE) para realizar operaciones CRUD (Crear, Leer, Actualizar, Eliminar) en recursos que están representados en forma de </a:t>
            </a:r>
            <a:r>
              <a:rPr lang="es-419" dirty="0" err="1"/>
              <a:t>URLs</a:t>
            </a:r>
            <a:r>
              <a:rPr lang="es-419" dirty="0"/>
              <a:t>. Las API </a:t>
            </a:r>
            <a:r>
              <a:rPr lang="es-419" dirty="0" err="1"/>
              <a:t>RESTful</a:t>
            </a:r>
            <a:r>
              <a:rPr lang="es-419" dirty="0"/>
              <a:t> se basan en el principio de REST, que se centra en la manipulación de recursos a través de las operaciones estándar de HTTP.</a:t>
            </a:r>
          </a:p>
        </p:txBody>
      </p:sp>
    </p:spTree>
    <p:extLst>
      <p:ext uri="{BB962C8B-B14F-4D97-AF65-F5344CB8AC3E}">
        <p14:creationId xmlns:p14="http://schemas.microsoft.com/office/powerpoint/2010/main" val="3215360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F7FFA-2CD5-1822-887C-7BE6578A289D}"/>
              </a:ext>
            </a:extLst>
          </p:cNvPr>
          <p:cNvSpPr>
            <a:spLocks noGrp="1"/>
          </p:cNvSpPr>
          <p:nvPr>
            <p:ph type="title"/>
          </p:nvPr>
        </p:nvSpPr>
        <p:spPr/>
        <p:txBody>
          <a:bodyPr/>
          <a:lstStyle/>
          <a:p>
            <a:r>
              <a:rPr lang="es-419" dirty="0"/>
              <a:t>Conceptos básicos de la API REST</a:t>
            </a:r>
          </a:p>
        </p:txBody>
      </p:sp>
      <p:sp>
        <p:nvSpPr>
          <p:cNvPr id="9" name="CuadroTexto 8">
            <a:extLst>
              <a:ext uri="{FF2B5EF4-FFF2-40B4-BE49-F238E27FC236}">
                <a16:creationId xmlns:a16="http://schemas.microsoft.com/office/drawing/2014/main" id="{ADA5FDC9-0518-502E-0A7B-01DD179AFED5}"/>
              </a:ext>
            </a:extLst>
          </p:cNvPr>
          <p:cNvSpPr txBox="1"/>
          <p:nvPr/>
        </p:nvSpPr>
        <p:spPr>
          <a:xfrm>
            <a:off x="828000" y="1674674"/>
            <a:ext cx="7077074" cy="1754326"/>
          </a:xfrm>
          <a:prstGeom prst="rect">
            <a:avLst/>
          </a:prstGeom>
          <a:noFill/>
        </p:spPr>
        <p:txBody>
          <a:bodyPr wrap="square">
            <a:spAutoFit/>
          </a:bodyPr>
          <a:lstStyle/>
          <a:p>
            <a:r>
              <a:rPr lang="es-419" b="0" dirty="0" err="1">
                <a:solidFill>
                  <a:srgbClr val="001080"/>
                </a:solidFill>
                <a:effectLst/>
                <a:latin typeface="Consolas" panose="020B0609020204030204" pitchFamily="49" charset="0"/>
              </a:rPr>
              <a:t>app</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get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"/api/</a:t>
            </a:r>
            <a:r>
              <a:rPr lang="es-419" b="0" dirty="0" err="1">
                <a:solidFill>
                  <a:srgbClr val="A31515"/>
                </a:solidFill>
                <a:effectLst/>
                <a:latin typeface="Consolas" panose="020B0609020204030204" pitchFamily="49" charset="0"/>
              </a:rPr>
              <a:t>shorturl</a:t>
            </a:r>
            <a:r>
              <a:rPr lang="es-419" b="0" dirty="0">
                <a:solidFill>
                  <a:srgbClr val="A31515"/>
                </a:solidFill>
                <a:effectLst/>
                <a:latin typeface="Consolas" panose="020B0609020204030204" pitchFamily="49" charset="0"/>
              </a:rPr>
              <a:t>/:id"</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req</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res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UrlModel</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findById</a:t>
            </a:r>
            <a:r>
              <a:rPr lang="es-419" b="0" dirty="0">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req</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params</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id</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795E26"/>
                </a:solidFill>
                <a:effectLst/>
                <a:latin typeface="Consolas" panose="020B0609020204030204" pitchFamily="49" charset="0"/>
              </a:rPr>
              <a:t>then</a:t>
            </a:r>
            <a:r>
              <a:rPr lang="es-419" b="0" dirty="0">
                <a:solidFill>
                  <a:srgbClr val="000000"/>
                </a:solidFill>
                <a:effectLst/>
                <a:latin typeface="Consolas" panose="020B0609020204030204" pitchFamily="49" charset="0"/>
              </a:rPr>
              <a:t>((</a:t>
            </a:r>
            <a:r>
              <a:rPr lang="es-419" b="0" dirty="0">
                <a:solidFill>
                  <a:srgbClr val="001080"/>
                </a:solidFill>
                <a:effectLst/>
                <a:latin typeface="Consolas" panose="020B0609020204030204" pitchFamily="49" charset="0"/>
              </a:rPr>
              <a:t>data</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res</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redirect</a:t>
            </a:r>
            <a:r>
              <a:rPr lang="es-419" b="0" dirty="0">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data</a:t>
            </a:r>
            <a:r>
              <a:rPr lang="es-419" b="0" dirty="0" err="1">
                <a:solidFill>
                  <a:srgbClr val="000000"/>
                </a:solidFill>
                <a:effectLst/>
                <a:latin typeface="Consolas" panose="020B0609020204030204" pitchFamily="49" charset="0"/>
              </a:rPr>
              <a:t>.</a:t>
            </a:r>
            <a:r>
              <a:rPr lang="es-419" b="0" dirty="0" err="1">
                <a:solidFill>
                  <a:srgbClr val="001080"/>
                </a:solidFill>
                <a:effectLst/>
                <a:latin typeface="Consolas" panose="020B0609020204030204" pitchFamily="49" charset="0"/>
              </a:rPr>
              <a:t>originalUrl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p>
        </p:txBody>
      </p:sp>
      <p:pic>
        <p:nvPicPr>
          <p:cNvPr id="12" name="Imagen 11">
            <a:extLst>
              <a:ext uri="{FF2B5EF4-FFF2-40B4-BE49-F238E27FC236}">
                <a16:creationId xmlns:a16="http://schemas.microsoft.com/office/drawing/2014/main" id="{430E54DA-BCC9-C4AD-B65B-1B1FA41F5E76}"/>
              </a:ext>
            </a:extLst>
          </p:cNvPr>
          <p:cNvPicPr>
            <a:picLocks noChangeAspect="1"/>
          </p:cNvPicPr>
          <p:nvPr/>
        </p:nvPicPr>
        <p:blipFill>
          <a:blip r:embed="rId2"/>
          <a:stretch>
            <a:fillRect/>
          </a:stretch>
        </p:blipFill>
        <p:spPr>
          <a:xfrm>
            <a:off x="6597747" y="1071798"/>
            <a:ext cx="4859078" cy="4111528"/>
          </a:xfrm>
          <a:prstGeom prst="rect">
            <a:avLst/>
          </a:prstGeom>
        </p:spPr>
      </p:pic>
    </p:spTree>
    <p:extLst>
      <p:ext uri="{BB962C8B-B14F-4D97-AF65-F5344CB8AC3E}">
        <p14:creationId xmlns:p14="http://schemas.microsoft.com/office/powerpoint/2010/main" val="1578294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E5EA0-AD06-7B18-FD6C-CA3BC2984E4C}"/>
              </a:ext>
            </a:extLst>
          </p:cNvPr>
          <p:cNvSpPr>
            <a:spLocks noGrp="1"/>
          </p:cNvSpPr>
          <p:nvPr>
            <p:ph type="title"/>
          </p:nvPr>
        </p:nvSpPr>
        <p:spPr/>
        <p:txBody>
          <a:bodyPr/>
          <a:lstStyle/>
          <a:p>
            <a:r>
              <a:rPr lang="es-ES" dirty="0"/>
              <a:t>Las mejores prácticas de servicios REST (Tomar de Google)</a:t>
            </a:r>
            <a:endParaRPr lang="es-419" dirty="0"/>
          </a:p>
        </p:txBody>
      </p:sp>
      <p:sp>
        <p:nvSpPr>
          <p:cNvPr id="3" name="Marcador de contenido 2">
            <a:extLst>
              <a:ext uri="{FF2B5EF4-FFF2-40B4-BE49-F238E27FC236}">
                <a16:creationId xmlns:a16="http://schemas.microsoft.com/office/drawing/2014/main" id="{301A2AE8-CAF4-CE3C-7487-CDF7ECA34ADE}"/>
              </a:ext>
            </a:extLst>
          </p:cNvPr>
          <p:cNvSpPr>
            <a:spLocks noGrp="1"/>
          </p:cNvSpPr>
          <p:nvPr>
            <p:ph idx="1"/>
          </p:nvPr>
        </p:nvSpPr>
        <p:spPr/>
        <p:txBody>
          <a:bodyPr>
            <a:normAutofit/>
          </a:bodyPr>
          <a:lstStyle/>
          <a:p>
            <a:r>
              <a:rPr lang="es-419" sz="2400" dirty="0">
                <a:solidFill>
                  <a:srgbClr val="0070C0"/>
                </a:solidFill>
              </a:rPr>
              <a:t>Seguir las Convenciones </a:t>
            </a:r>
            <a:r>
              <a:rPr lang="es-419" sz="2400" dirty="0" err="1">
                <a:solidFill>
                  <a:srgbClr val="0070C0"/>
                </a:solidFill>
              </a:rPr>
              <a:t>RESTful</a:t>
            </a:r>
            <a:r>
              <a:rPr lang="es-419" sz="2400" dirty="0"/>
              <a:t>. Utilizar los métodos HTTP de manera semántica.</a:t>
            </a:r>
          </a:p>
          <a:p>
            <a:r>
              <a:rPr lang="es-419" sz="2400" dirty="0">
                <a:solidFill>
                  <a:srgbClr val="0070C0"/>
                </a:solidFill>
              </a:rPr>
              <a:t>Control de versiones</a:t>
            </a:r>
            <a:r>
              <a:rPr lang="es-419" sz="2400" dirty="0"/>
              <a:t>: Incluir la versión en la URL (por ejemplo, /v1/usuarios).</a:t>
            </a:r>
          </a:p>
          <a:p>
            <a:r>
              <a:rPr lang="es-419" sz="2400" dirty="0">
                <a:solidFill>
                  <a:srgbClr val="0070C0"/>
                </a:solidFill>
              </a:rPr>
              <a:t>Usa Nombres Descriptivos y Consistentes: </a:t>
            </a:r>
            <a:r>
              <a:rPr lang="es-419" sz="2400" dirty="0"/>
              <a:t>Usar nombres descriptivos y consistentes.</a:t>
            </a:r>
          </a:p>
          <a:p>
            <a:r>
              <a:rPr lang="es-419" sz="2400" dirty="0">
                <a:solidFill>
                  <a:srgbClr val="0070C0"/>
                </a:solidFill>
              </a:rPr>
              <a:t>Maneja Errores. </a:t>
            </a:r>
            <a:r>
              <a:rPr lang="es-419" sz="2400" dirty="0"/>
              <a:t>Los códigos de estado HTTP apropiados deben usarse para indicar el estado de la respuesta. </a:t>
            </a:r>
          </a:p>
          <a:p>
            <a:r>
              <a:rPr lang="es-419" sz="2400" dirty="0">
                <a:solidFill>
                  <a:srgbClr val="0070C0"/>
                </a:solidFill>
              </a:rPr>
              <a:t>Responder con formatos de datos estándar: </a:t>
            </a:r>
            <a:r>
              <a:rPr lang="es-419" sz="2400" dirty="0"/>
              <a:t>Los formatos de datos estándar deben usarse para representar los recursos. Los formatos de datos estándar más comunes son JSON y XML.</a:t>
            </a:r>
          </a:p>
          <a:p>
            <a:endParaRPr lang="es-419" sz="2000" dirty="0"/>
          </a:p>
        </p:txBody>
      </p:sp>
    </p:spTree>
    <p:extLst>
      <p:ext uri="{BB962C8B-B14F-4D97-AF65-F5344CB8AC3E}">
        <p14:creationId xmlns:p14="http://schemas.microsoft.com/office/powerpoint/2010/main" val="1045166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BB43B-372F-E7DB-125F-A2CC7C9C1AEC}"/>
              </a:ext>
            </a:extLst>
          </p:cNvPr>
          <p:cNvSpPr>
            <a:spLocks noGrp="1"/>
          </p:cNvSpPr>
          <p:nvPr>
            <p:ph type="title"/>
          </p:nvPr>
        </p:nvSpPr>
        <p:spPr/>
        <p:txBody>
          <a:bodyPr/>
          <a:lstStyle/>
          <a:p>
            <a:r>
              <a:rPr lang="es-419" dirty="0"/>
              <a:t>Pruebas de las API REST (</a:t>
            </a:r>
            <a:r>
              <a:rPr lang="es-419" dirty="0" err="1"/>
              <a:t>Postman</a:t>
            </a:r>
            <a:r>
              <a:rPr lang="es-419" dirty="0"/>
              <a:t>)</a:t>
            </a:r>
          </a:p>
        </p:txBody>
      </p:sp>
      <p:sp>
        <p:nvSpPr>
          <p:cNvPr id="3" name="Marcador de contenido 2">
            <a:extLst>
              <a:ext uri="{FF2B5EF4-FFF2-40B4-BE49-F238E27FC236}">
                <a16:creationId xmlns:a16="http://schemas.microsoft.com/office/drawing/2014/main" id="{0A07D157-7F3F-737F-1C6A-284E3E6A8C0A}"/>
              </a:ext>
            </a:extLst>
          </p:cNvPr>
          <p:cNvSpPr>
            <a:spLocks noGrp="1"/>
          </p:cNvSpPr>
          <p:nvPr>
            <p:ph idx="1"/>
          </p:nvPr>
        </p:nvSpPr>
        <p:spPr/>
        <p:txBody>
          <a:bodyPr/>
          <a:lstStyle/>
          <a:p>
            <a:r>
              <a:rPr lang="es-419" dirty="0" err="1"/>
              <a:t>Postman</a:t>
            </a:r>
            <a:r>
              <a:rPr lang="es-419" dirty="0"/>
              <a:t> es una herramienta de desarrollo API que permite a los desarrolladores enviar solicitudes HTTP a servicios web y examinar las respuestas. </a:t>
            </a:r>
            <a:r>
              <a:rPr lang="es-419" dirty="0" err="1"/>
              <a:t>Postman</a:t>
            </a:r>
            <a:r>
              <a:rPr lang="es-419" dirty="0"/>
              <a:t> es una herramienta gratuita y de código abierto que está disponible para Windows, macOS y Linux.</a:t>
            </a:r>
          </a:p>
          <a:p>
            <a:endParaRPr lang="es-419" dirty="0"/>
          </a:p>
          <a:p>
            <a:pPr lvl="1"/>
            <a:r>
              <a:rPr lang="es-419" dirty="0">
                <a:solidFill>
                  <a:srgbClr val="0070C0"/>
                </a:solidFill>
              </a:rPr>
              <a:t>Pruebas de API:  </a:t>
            </a:r>
            <a:r>
              <a:rPr lang="es-419" dirty="0"/>
              <a:t>Probar las API enviando solicitudes HTTP y examinando las respuestas.</a:t>
            </a:r>
          </a:p>
          <a:p>
            <a:pPr lvl="1"/>
            <a:r>
              <a:rPr lang="es-419" dirty="0">
                <a:solidFill>
                  <a:srgbClr val="0070C0"/>
                </a:solidFill>
              </a:rPr>
              <a:t>Documentación de API: </a:t>
            </a:r>
            <a:r>
              <a:rPr lang="es-419" dirty="0"/>
              <a:t>Documentar las API creando colecciones de solicitudes HTTP.</a:t>
            </a:r>
          </a:p>
          <a:p>
            <a:pPr lvl="1"/>
            <a:r>
              <a:rPr lang="es-419" dirty="0">
                <a:solidFill>
                  <a:srgbClr val="0070C0"/>
                </a:solidFill>
              </a:rPr>
              <a:t>Automatización de pruebas: </a:t>
            </a:r>
            <a:r>
              <a:rPr lang="es-419" dirty="0"/>
              <a:t>Automatizar las pruebas de API creando colecciones de solicitudes HTTP que se pueden ejecutar de forma secuencial o en paralelo.</a:t>
            </a:r>
          </a:p>
        </p:txBody>
      </p:sp>
    </p:spTree>
    <p:extLst>
      <p:ext uri="{BB962C8B-B14F-4D97-AF65-F5344CB8AC3E}">
        <p14:creationId xmlns:p14="http://schemas.microsoft.com/office/powerpoint/2010/main" val="204737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esquinas redondeadas 18">
            <a:extLst>
              <a:ext uri="{FF2B5EF4-FFF2-40B4-BE49-F238E27FC236}">
                <a16:creationId xmlns:a16="http://schemas.microsoft.com/office/drawing/2014/main" id="{49B4648D-A952-523F-7775-4A04A3C0C310}"/>
              </a:ext>
            </a:extLst>
          </p:cNvPr>
          <p:cNvSpPr/>
          <p:nvPr/>
        </p:nvSpPr>
        <p:spPr>
          <a:xfrm>
            <a:off x="9833810" y="1614123"/>
            <a:ext cx="1749881" cy="3926628"/>
          </a:xfrm>
          <a:prstGeom prst="roundRect">
            <a:avLst>
              <a:gd name="adj" fmla="val 3747"/>
            </a:avLst>
          </a:prstGeom>
          <a:solidFill>
            <a:schemeClr val="accent5">
              <a:lumMod val="20000"/>
              <a:lumOff val="8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al Framework </a:t>
            </a:r>
            <a:r>
              <a:rPr lang="es-419" dirty="0" err="1"/>
              <a:t>ExpressJS</a:t>
            </a:r>
            <a:endParaRPr lang="es-419" dirty="0"/>
          </a:p>
        </p:txBody>
      </p:sp>
      <p:sp>
        <p:nvSpPr>
          <p:cNvPr id="6" name="CuadroTexto 5">
            <a:extLst>
              <a:ext uri="{FF2B5EF4-FFF2-40B4-BE49-F238E27FC236}">
                <a16:creationId xmlns:a16="http://schemas.microsoft.com/office/drawing/2014/main" id="{6B907226-295C-427E-B31F-7DA3DB4DC529}"/>
              </a:ext>
            </a:extLst>
          </p:cNvPr>
          <p:cNvSpPr txBox="1"/>
          <p:nvPr/>
        </p:nvSpPr>
        <p:spPr>
          <a:xfrm>
            <a:off x="608309" y="1181000"/>
            <a:ext cx="6949487" cy="523220"/>
          </a:xfrm>
          <a:prstGeom prst="rect">
            <a:avLst/>
          </a:prstGeom>
          <a:noFill/>
        </p:spPr>
        <p:txBody>
          <a:bodyPr wrap="square">
            <a:spAutoFit/>
          </a:bodyPr>
          <a:lstStyle/>
          <a:p>
            <a:r>
              <a:rPr lang="es-419" sz="2800" dirty="0">
                <a:solidFill>
                  <a:srgbClr val="002060"/>
                </a:solidFill>
              </a:rPr>
              <a:t>Modelo Vista Controlador (MVC)</a:t>
            </a:r>
          </a:p>
        </p:txBody>
      </p:sp>
      <p:pic>
        <p:nvPicPr>
          <p:cNvPr id="13" name="Imagen 12">
            <a:extLst>
              <a:ext uri="{FF2B5EF4-FFF2-40B4-BE49-F238E27FC236}">
                <a16:creationId xmlns:a16="http://schemas.microsoft.com/office/drawing/2014/main" id="{3C4F86B9-2E96-AA89-D921-ED6C4AD13822}"/>
              </a:ext>
            </a:extLst>
          </p:cNvPr>
          <p:cNvPicPr>
            <a:picLocks noChangeAspect="1"/>
          </p:cNvPicPr>
          <p:nvPr/>
        </p:nvPicPr>
        <p:blipFill>
          <a:blip r:embed="rId3"/>
          <a:stretch>
            <a:fillRect/>
          </a:stretch>
        </p:blipFill>
        <p:spPr>
          <a:xfrm>
            <a:off x="1783077" y="2693420"/>
            <a:ext cx="1076237" cy="1471159"/>
          </a:xfrm>
          <a:prstGeom prst="rect">
            <a:avLst/>
          </a:prstGeom>
        </p:spPr>
      </p:pic>
      <p:pic>
        <p:nvPicPr>
          <p:cNvPr id="10" name="Imagen 9">
            <a:extLst>
              <a:ext uri="{FF2B5EF4-FFF2-40B4-BE49-F238E27FC236}">
                <a16:creationId xmlns:a16="http://schemas.microsoft.com/office/drawing/2014/main" id="{C572B7B7-1755-68DA-FD78-5C1EA36041ED}"/>
              </a:ext>
            </a:extLst>
          </p:cNvPr>
          <p:cNvPicPr>
            <a:picLocks noChangeAspect="1"/>
          </p:cNvPicPr>
          <p:nvPr/>
        </p:nvPicPr>
        <p:blipFill>
          <a:blip r:embed="rId4"/>
          <a:stretch>
            <a:fillRect/>
          </a:stretch>
        </p:blipFill>
        <p:spPr>
          <a:xfrm>
            <a:off x="1925389" y="3428999"/>
            <a:ext cx="791612" cy="614797"/>
          </a:xfrm>
          <a:prstGeom prst="rect">
            <a:avLst/>
          </a:prstGeom>
        </p:spPr>
      </p:pic>
      <p:sp>
        <p:nvSpPr>
          <p:cNvPr id="14" name="CuadroTexto 13">
            <a:extLst>
              <a:ext uri="{FF2B5EF4-FFF2-40B4-BE49-F238E27FC236}">
                <a16:creationId xmlns:a16="http://schemas.microsoft.com/office/drawing/2014/main" id="{742BB043-4B55-7750-7FC6-CF5A1404CB91}"/>
              </a:ext>
            </a:extLst>
          </p:cNvPr>
          <p:cNvSpPr txBox="1"/>
          <p:nvPr/>
        </p:nvSpPr>
        <p:spPr>
          <a:xfrm>
            <a:off x="2991054" y="2945015"/>
            <a:ext cx="944297" cy="369332"/>
          </a:xfrm>
          <a:prstGeom prst="rect">
            <a:avLst/>
          </a:prstGeom>
          <a:noFill/>
        </p:spPr>
        <p:txBody>
          <a:bodyPr wrap="none" rtlCol="0">
            <a:spAutoFit/>
          </a:bodyPr>
          <a:lstStyle/>
          <a:p>
            <a:r>
              <a:rPr lang="es-ES" dirty="0" err="1"/>
              <a:t>Request</a:t>
            </a:r>
            <a:endParaRPr lang="es-419" dirty="0"/>
          </a:p>
        </p:txBody>
      </p:sp>
      <p:cxnSp>
        <p:nvCxnSpPr>
          <p:cNvPr id="15" name="Conector recto de flecha 14">
            <a:extLst>
              <a:ext uri="{FF2B5EF4-FFF2-40B4-BE49-F238E27FC236}">
                <a16:creationId xmlns:a16="http://schemas.microsoft.com/office/drawing/2014/main" id="{0A51C20A-B4E6-B3C6-0DAB-D26FC673BE51}"/>
              </a:ext>
            </a:extLst>
          </p:cNvPr>
          <p:cNvCxnSpPr>
            <a:cxnSpLocks/>
            <a:endCxn id="16" idx="1"/>
          </p:cNvCxnSpPr>
          <p:nvPr/>
        </p:nvCxnSpPr>
        <p:spPr>
          <a:xfrm>
            <a:off x="2859313" y="3577437"/>
            <a:ext cx="1607496" cy="1533"/>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ángulo: esquinas redondeadas 15">
            <a:extLst>
              <a:ext uri="{FF2B5EF4-FFF2-40B4-BE49-F238E27FC236}">
                <a16:creationId xmlns:a16="http://schemas.microsoft.com/office/drawing/2014/main" id="{0B4D117A-DCE8-5470-D74D-D6292AE43502}"/>
              </a:ext>
            </a:extLst>
          </p:cNvPr>
          <p:cNvSpPr/>
          <p:nvPr/>
        </p:nvSpPr>
        <p:spPr>
          <a:xfrm>
            <a:off x="4466809" y="1615656"/>
            <a:ext cx="4044711" cy="3926628"/>
          </a:xfrm>
          <a:prstGeom prst="roundRect">
            <a:avLst>
              <a:gd name="adj" fmla="val 3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8" name="Picture 8" descr="Db Icon">
            <a:extLst>
              <a:ext uri="{FF2B5EF4-FFF2-40B4-BE49-F238E27FC236}">
                <a16:creationId xmlns:a16="http://schemas.microsoft.com/office/drawing/2014/main" id="{49D19A64-5D27-37A9-ED19-92965B162BB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43711" y="1940266"/>
            <a:ext cx="1002727" cy="121406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de flecha 22">
            <a:extLst>
              <a:ext uri="{FF2B5EF4-FFF2-40B4-BE49-F238E27FC236}">
                <a16:creationId xmlns:a16="http://schemas.microsoft.com/office/drawing/2014/main" id="{50B6BB67-0F93-FB27-4D0A-5BA536239AF1}"/>
              </a:ext>
            </a:extLst>
          </p:cNvPr>
          <p:cNvCxnSpPr>
            <a:cxnSpLocks/>
            <a:endCxn id="21" idx="1"/>
          </p:cNvCxnSpPr>
          <p:nvPr/>
        </p:nvCxnSpPr>
        <p:spPr>
          <a:xfrm>
            <a:off x="5916370" y="3428999"/>
            <a:ext cx="704982" cy="1031289"/>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DC9A5455-0B78-6C1F-FF4A-92F21FA70B64}"/>
              </a:ext>
            </a:extLst>
          </p:cNvPr>
          <p:cNvCxnSpPr>
            <a:cxnSpLocks/>
            <a:stCxn id="21" idx="0"/>
            <a:endCxn id="22" idx="2"/>
          </p:cNvCxnSpPr>
          <p:nvPr/>
        </p:nvCxnSpPr>
        <p:spPr>
          <a:xfrm flipV="1">
            <a:off x="7280082" y="2940510"/>
            <a:ext cx="0" cy="1062578"/>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ángulo: esquinas redondeadas 19">
            <a:extLst>
              <a:ext uri="{FF2B5EF4-FFF2-40B4-BE49-F238E27FC236}">
                <a16:creationId xmlns:a16="http://schemas.microsoft.com/office/drawing/2014/main" id="{83A112AF-9916-17D3-B82E-4DF4C3EBB5D1}"/>
              </a:ext>
            </a:extLst>
          </p:cNvPr>
          <p:cNvSpPr/>
          <p:nvPr/>
        </p:nvSpPr>
        <p:spPr>
          <a:xfrm>
            <a:off x="4598911" y="3120237"/>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View</a:t>
            </a:r>
          </a:p>
          <a:p>
            <a:pPr algn="ctr"/>
            <a:r>
              <a:rPr lang="es-ES" sz="1400" b="1" dirty="0">
                <a:solidFill>
                  <a:schemeClr val="accent1">
                    <a:lumMod val="50000"/>
                  </a:schemeClr>
                </a:solidFill>
              </a:rPr>
              <a:t>(</a:t>
            </a:r>
            <a:r>
              <a:rPr lang="es-ES" sz="1400" b="1" dirty="0" err="1">
                <a:solidFill>
                  <a:schemeClr val="accent1">
                    <a:lumMod val="50000"/>
                  </a:schemeClr>
                </a:solidFill>
              </a:rPr>
              <a:t>pug</a:t>
            </a:r>
            <a:r>
              <a:rPr lang="es-ES" sz="1400" b="1" dirty="0">
                <a:solidFill>
                  <a:schemeClr val="accent1">
                    <a:lumMod val="50000"/>
                  </a:schemeClr>
                </a:solidFill>
              </a:rPr>
              <a:t>, </a:t>
            </a:r>
            <a:r>
              <a:rPr lang="es-ES" sz="1400" b="1" dirty="0" err="1">
                <a:solidFill>
                  <a:schemeClr val="accent1">
                    <a:lumMod val="50000"/>
                  </a:schemeClr>
                </a:solidFill>
              </a:rPr>
              <a:t>ejs</a:t>
            </a:r>
            <a:r>
              <a:rPr lang="es-ES" sz="1400" b="1" dirty="0">
                <a:solidFill>
                  <a:schemeClr val="accent1">
                    <a:lumMod val="50000"/>
                  </a:schemeClr>
                </a:solidFill>
              </a:rPr>
              <a:t>, </a:t>
            </a:r>
            <a:r>
              <a:rPr lang="es-ES" sz="1400" b="1" dirty="0" err="1">
                <a:solidFill>
                  <a:schemeClr val="accent1">
                    <a:lumMod val="50000"/>
                  </a:schemeClr>
                </a:solidFill>
              </a:rPr>
              <a:t>hbs</a:t>
            </a:r>
            <a:r>
              <a:rPr lang="es-ES" sz="1400" b="1" dirty="0">
                <a:solidFill>
                  <a:schemeClr val="accent1">
                    <a:lumMod val="50000"/>
                  </a:schemeClr>
                </a:solidFill>
              </a:rPr>
              <a:t>)</a:t>
            </a:r>
            <a:endParaRPr lang="es-419" sz="1400" b="1" dirty="0">
              <a:solidFill>
                <a:schemeClr val="accent1">
                  <a:lumMod val="50000"/>
                </a:schemeClr>
              </a:solidFill>
            </a:endParaRPr>
          </a:p>
        </p:txBody>
      </p:sp>
      <p:sp>
        <p:nvSpPr>
          <p:cNvPr id="21" name="Rectángulo: esquinas redondeadas 20">
            <a:extLst>
              <a:ext uri="{FF2B5EF4-FFF2-40B4-BE49-F238E27FC236}">
                <a16:creationId xmlns:a16="http://schemas.microsoft.com/office/drawing/2014/main" id="{369EC236-52F4-A450-C691-A30D0C0D9FBC}"/>
              </a:ext>
            </a:extLst>
          </p:cNvPr>
          <p:cNvSpPr/>
          <p:nvPr/>
        </p:nvSpPr>
        <p:spPr>
          <a:xfrm>
            <a:off x="6621352" y="4003088"/>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err="1">
                <a:solidFill>
                  <a:schemeClr val="accent1">
                    <a:lumMod val="50000"/>
                  </a:schemeClr>
                </a:solidFill>
              </a:rPr>
              <a:t>Controller</a:t>
            </a:r>
            <a:endParaRPr lang="es-ES" b="1" dirty="0">
              <a:solidFill>
                <a:schemeClr val="accent1">
                  <a:lumMod val="50000"/>
                </a:schemeClr>
              </a:solidFill>
            </a:endParaRPr>
          </a:p>
          <a:p>
            <a:pPr algn="ctr"/>
            <a:r>
              <a:rPr lang="es-ES" sz="1400" b="1" dirty="0">
                <a:solidFill>
                  <a:schemeClr val="accent1">
                    <a:lumMod val="50000"/>
                  </a:schemeClr>
                </a:solidFill>
              </a:rPr>
              <a:t>(express.js)</a:t>
            </a:r>
            <a:endParaRPr lang="es-419" sz="1400" b="1" dirty="0">
              <a:solidFill>
                <a:schemeClr val="accent1">
                  <a:lumMod val="50000"/>
                </a:schemeClr>
              </a:solidFill>
            </a:endParaRPr>
          </a:p>
        </p:txBody>
      </p:sp>
      <p:sp>
        <p:nvSpPr>
          <p:cNvPr id="22" name="Rectángulo: esquinas redondeadas 21">
            <a:extLst>
              <a:ext uri="{FF2B5EF4-FFF2-40B4-BE49-F238E27FC236}">
                <a16:creationId xmlns:a16="http://schemas.microsoft.com/office/drawing/2014/main" id="{72786547-D603-C52D-5FCE-E6F368B94CAC}"/>
              </a:ext>
            </a:extLst>
          </p:cNvPr>
          <p:cNvSpPr/>
          <p:nvPr/>
        </p:nvSpPr>
        <p:spPr>
          <a:xfrm>
            <a:off x="6621352" y="2026110"/>
            <a:ext cx="1317459" cy="914400"/>
          </a:xfrm>
          <a:prstGeom prst="roundRect">
            <a:avLst>
              <a:gd name="adj" fmla="val 964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accent1">
                    <a:lumMod val="50000"/>
                  </a:schemeClr>
                </a:solidFill>
              </a:rPr>
              <a:t>MODEL</a:t>
            </a:r>
          </a:p>
          <a:p>
            <a:pPr algn="ctr"/>
            <a:r>
              <a:rPr lang="es-ES" sz="1400" b="1" dirty="0">
                <a:solidFill>
                  <a:schemeClr val="accent1">
                    <a:lumMod val="50000"/>
                  </a:schemeClr>
                </a:solidFill>
              </a:rPr>
              <a:t>(</a:t>
            </a:r>
            <a:r>
              <a:rPr lang="es-ES" sz="1400" b="1" dirty="0" err="1">
                <a:solidFill>
                  <a:schemeClr val="accent1">
                    <a:lumMod val="50000"/>
                  </a:schemeClr>
                </a:solidFill>
              </a:rPr>
              <a:t>mongoose</a:t>
            </a:r>
            <a:r>
              <a:rPr lang="es-ES" sz="1400" b="1" dirty="0">
                <a:solidFill>
                  <a:schemeClr val="accent1">
                    <a:lumMod val="50000"/>
                  </a:schemeClr>
                </a:solidFill>
              </a:rPr>
              <a:t>)</a:t>
            </a:r>
            <a:endParaRPr lang="es-419" sz="1400" b="1" dirty="0">
              <a:solidFill>
                <a:schemeClr val="accent1">
                  <a:lumMod val="50000"/>
                </a:schemeClr>
              </a:solidFill>
            </a:endParaRPr>
          </a:p>
        </p:txBody>
      </p:sp>
      <p:cxnSp>
        <p:nvCxnSpPr>
          <p:cNvPr id="33" name="Conector recto de flecha 32">
            <a:extLst>
              <a:ext uri="{FF2B5EF4-FFF2-40B4-BE49-F238E27FC236}">
                <a16:creationId xmlns:a16="http://schemas.microsoft.com/office/drawing/2014/main" id="{D9C0E81B-6B04-139F-684E-7AE3EDF57FF8}"/>
              </a:ext>
            </a:extLst>
          </p:cNvPr>
          <p:cNvCxnSpPr>
            <a:cxnSpLocks/>
          </p:cNvCxnSpPr>
          <p:nvPr/>
        </p:nvCxnSpPr>
        <p:spPr>
          <a:xfrm flipH="1">
            <a:off x="7938811" y="2454442"/>
            <a:ext cx="1890168" cy="0"/>
          </a:xfrm>
          <a:prstGeom prst="straightConnector1">
            <a:avLst/>
          </a:prstGeom>
          <a:ln w="57150">
            <a:solidFill>
              <a:srgbClr val="262A4B"/>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38" name="Imagen 37">
            <a:extLst>
              <a:ext uri="{FF2B5EF4-FFF2-40B4-BE49-F238E27FC236}">
                <a16:creationId xmlns:a16="http://schemas.microsoft.com/office/drawing/2014/main" id="{98359CB9-6AA5-DAA7-4A87-EE2BBC1994D5}"/>
              </a:ext>
            </a:extLst>
          </p:cNvPr>
          <p:cNvPicPr>
            <a:picLocks noChangeAspect="1"/>
          </p:cNvPicPr>
          <p:nvPr/>
        </p:nvPicPr>
        <p:blipFill>
          <a:blip r:embed="rId6"/>
          <a:stretch>
            <a:fillRect/>
          </a:stretch>
        </p:blipFill>
        <p:spPr>
          <a:xfrm>
            <a:off x="10012662" y="3346977"/>
            <a:ext cx="1473773" cy="898080"/>
          </a:xfrm>
          <a:prstGeom prst="rect">
            <a:avLst/>
          </a:prstGeom>
        </p:spPr>
      </p:pic>
      <p:pic>
        <p:nvPicPr>
          <p:cNvPr id="41" name="Imagen 40">
            <a:extLst>
              <a:ext uri="{FF2B5EF4-FFF2-40B4-BE49-F238E27FC236}">
                <a16:creationId xmlns:a16="http://schemas.microsoft.com/office/drawing/2014/main" id="{6C3B12F7-0AEC-D787-6E29-C220EB7D6FF6}"/>
              </a:ext>
            </a:extLst>
          </p:cNvPr>
          <p:cNvPicPr>
            <a:picLocks noChangeAspect="1"/>
          </p:cNvPicPr>
          <p:nvPr/>
        </p:nvPicPr>
        <p:blipFill>
          <a:blip r:embed="rId7"/>
          <a:stretch>
            <a:fillRect/>
          </a:stretch>
        </p:blipFill>
        <p:spPr>
          <a:xfrm>
            <a:off x="10281883" y="4460288"/>
            <a:ext cx="1011301" cy="994197"/>
          </a:xfrm>
          <a:prstGeom prst="rect">
            <a:avLst/>
          </a:prstGeom>
        </p:spPr>
      </p:pic>
    </p:spTree>
    <p:extLst>
      <p:ext uri="{BB962C8B-B14F-4D97-AF65-F5344CB8AC3E}">
        <p14:creationId xmlns:p14="http://schemas.microsoft.com/office/powerpoint/2010/main" val="2841335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DCD44-19A6-FA57-4900-F626FC069BD1}"/>
              </a:ext>
            </a:extLst>
          </p:cNvPr>
          <p:cNvSpPr>
            <a:spLocks noGrp="1"/>
          </p:cNvSpPr>
          <p:nvPr>
            <p:ph type="title"/>
          </p:nvPr>
        </p:nvSpPr>
        <p:spPr/>
        <p:txBody>
          <a:bodyPr/>
          <a:lstStyle/>
          <a:p>
            <a:r>
              <a:rPr lang="es-419" dirty="0"/>
              <a:t>Refactorización de API</a:t>
            </a:r>
          </a:p>
        </p:txBody>
      </p:sp>
      <p:sp>
        <p:nvSpPr>
          <p:cNvPr id="3" name="Marcador de contenido 2">
            <a:extLst>
              <a:ext uri="{FF2B5EF4-FFF2-40B4-BE49-F238E27FC236}">
                <a16:creationId xmlns:a16="http://schemas.microsoft.com/office/drawing/2014/main" id="{A50CD02D-D274-895E-33A0-521264F69B9C}"/>
              </a:ext>
            </a:extLst>
          </p:cNvPr>
          <p:cNvSpPr>
            <a:spLocks noGrp="1"/>
          </p:cNvSpPr>
          <p:nvPr>
            <p:ph idx="1"/>
          </p:nvPr>
        </p:nvSpPr>
        <p:spPr/>
        <p:txBody>
          <a:bodyPr/>
          <a:lstStyle/>
          <a:p>
            <a:r>
              <a:rPr lang="es-ES" dirty="0"/>
              <a:t>Realizar la actualización de la aplicación desarrollada.</a:t>
            </a:r>
            <a:endParaRPr lang="es-419" dirty="0"/>
          </a:p>
        </p:txBody>
      </p:sp>
    </p:spTree>
    <p:extLst>
      <p:ext uri="{BB962C8B-B14F-4D97-AF65-F5344CB8AC3E}">
        <p14:creationId xmlns:p14="http://schemas.microsoft.com/office/powerpoint/2010/main" val="3978356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III. Desarrollo de lado del servidor con </a:t>
            </a:r>
            <a:r>
              <a:rPr lang="es-419" dirty="0" err="1"/>
              <a:t>ExpressJS</a:t>
            </a:r>
            <a:r>
              <a:rPr lang="es-419" dirty="0"/>
              <a:t>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5" name="Imagen 4">
            <a:extLst>
              <a:ext uri="{FF2B5EF4-FFF2-40B4-BE49-F238E27FC236}">
                <a16:creationId xmlns:a16="http://schemas.microsoft.com/office/drawing/2014/main" id="{2C213ED3-E942-DC21-8E4D-F72C0EB18827}"/>
              </a:ext>
            </a:extLst>
          </p:cNvPr>
          <p:cNvPicPr>
            <a:picLocks noChangeAspect="1"/>
          </p:cNvPicPr>
          <p:nvPr/>
        </p:nvPicPr>
        <p:blipFill>
          <a:blip r:embed="rId2"/>
          <a:stretch>
            <a:fillRect/>
          </a:stretch>
        </p:blipFill>
        <p:spPr>
          <a:xfrm>
            <a:off x="2947382" y="3882372"/>
            <a:ext cx="1078667" cy="1232252"/>
          </a:xfrm>
          <a:prstGeom prst="rect">
            <a:avLst/>
          </a:prstGeom>
        </p:spPr>
      </p:pic>
    </p:spTree>
    <p:extLst>
      <p:ext uri="{BB962C8B-B14F-4D97-AF65-F5344CB8AC3E}">
        <p14:creationId xmlns:p14="http://schemas.microsoft.com/office/powerpoint/2010/main" val="139763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429E2CA-4A9B-2FF3-658F-C345470057D0}"/>
              </a:ext>
            </a:extLst>
          </p:cNvPr>
          <p:cNvPicPr>
            <a:picLocks noChangeAspect="1"/>
          </p:cNvPicPr>
          <p:nvPr/>
        </p:nvPicPr>
        <p:blipFill>
          <a:blip r:embed="rId3"/>
          <a:stretch>
            <a:fillRect/>
          </a:stretch>
        </p:blipFill>
        <p:spPr>
          <a:xfrm>
            <a:off x="4147220" y="1071798"/>
            <a:ext cx="7582958" cy="5325218"/>
          </a:xfrm>
          <a:prstGeom prst="rect">
            <a:avLst/>
          </a:prstGeom>
        </p:spPr>
      </p:pic>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al Framework </a:t>
            </a:r>
            <a:r>
              <a:rPr lang="es-419" dirty="0" err="1"/>
              <a:t>ExpressJS</a:t>
            </a:r>
            <a:endParaRPr lang="es-419" dirty="0"/>
          </a:p>
        </p:txBody>
      </p:sp>
      <p:sp>
        <p:nvSpPr>
          <p:cNvPr id="6" name="CuadroTexto 5">
            <a:extLst>
              <a:ext uri="{FF2B5EF4-FFF2-40B4-BE49-F238E27FC236}">
                <a16:creationId xmlns:a16="http://schemas.microsoft.com/office/drawing/2014/main" id="{6B907226-295C-427E-B31F-7DA3DB4DC529}"/>
              </a:ext>
            </a:extLst>
          </p:cNvPr>
          <p:cNvSpPr txBox="1"/>
          <p:nvPr/>
        </p:nvSpPr>
        <p:spPr>
          <a:xfrm>
            <a:off x="608308" y="3167390"/>
            <a:ext cx="2231145" cy="1384995"/>
          </a:xfrm>
          <a:prstGeom prst="rect">
            <a:avLst/>
          </a:prstGeom>
          <a:noFill/>
        </p:spPr>
        <p:txBody>
          <a:bodyPr wrap="square">
            <a:spAutoFit/>
          </a:bodyPr>
          <a:lstStyle/>
          <a:p>
            <a:pPr algn="ctr"/>
            <a:r>
              <a:rPr lang="es-419" sz="2800" dirty="0">
                <a:solidFill>
                  <a:srgbClr val="002060"/>
                </a:solidFill>
              </a:rPr>
              <a:t>Modelo Vista Controlador (MVC)</a:t>
            </a:r>
          </a:p>
        </p:txBody>
      </p:sp>
    </p:spTree>
    <p:extLst>
      <p:ext uri="{BB962C8B-B14F-4D97-AF65-F5344CB8AC3E}">
        <p14:creationId xmlns:p14="http://schemas.microsoft.com/office/powerpoint/2010/main" val="82236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EB4BB-DC99-810D-B4E4-01C344EA8647}"/>
              </a:ext>
            </a:extLst>
          </p:cNvPr>
          <p:cNvSpPr>
            <a:spLocks noGrp="1"/>
          </p:cNvSpPr>
          <p:nvPr>
            <p:ph type="title"/>
          </p:nvPr>
        </p:nvSpPr>
        <p:spPr/>
        <p:txBody>
          <a:bodyPr/>
          <a:lstStyle/>
          <a:p>
            <a:r>
              <a:rPr lang="es-419" dirty="0"/>
              <a:t>Instalar y probar Express</a:t>
            </a:r>
          </a:p>
        </p:txBody>
      </p:sp>
      <p:sp>
        <p:nvSpPr>
          <p:cNvPr id="3" name="Marcador de contenido 2">
            <a:extLst>
              <a:ext uri="{FF2B5EF4-FFF2-40B4-BE49-F238E27FC236}">
                <a16:creationId xmlns:a16="http://schemas.microsoft.com/office/drawing/2014/main" id="{5035BFB0-FFD9-200C-424D-034B29F6EDEA}"/>
              </a:ext>
            </a:extLst>
          </p:cNvPr>
          <p:cNvSpPr>
            <a:spLocks noGrp="1"/>
          </p:cNvSpPr>
          <p:nvPr>
            <p:ph idx="1"/>
          </p:nvPr>
        </p:nvSpPr>
        <p:spPr/>
        <p:txBody>
          <a:bodyPr/>
          <a:lstStyle/>
          <a:p>
            <a:pPr marL="0" indent="0">
              <a:buNone/>
            </a:pPr>
            <a:r>
              <a:rPr lang="es-ES" dirty="0"/>
              <a:t>Crear una nueva carpeta </a:t>
            </a:r>
            <a:endParaRPr lang="es-419" dirty="0"/>
          </a:p>
        </p:txBody>
      </p:sp>
    </p:spTree>
    <p:extLst>
      <p:ext uri="{BB962C8B-B14F-4D97-AF65-F5344CB8AC3E}">
        <p14:creationId xmlns:p14="http://schemas.microsoft.com/office/powerpoint/2010/main" val="401909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04A2C-C063-DF40-4CDD-F4005F4A7444}"/>
              </a:ext>
            </a:extLst>
          </p:cNvPr>
          <p:cNvSpPr>
            <a:spLocks noGrp="1"/>
          </p:cNvSpPr>
          <p:nvPr>
            <p:ph type="title"/>
          </p:nvPr>
        </p:nvSpPr>
        <p:spPr/>
        <p:txBody>
          <a:bodyPr/>
          <a:lstStyle/>
          <a:p>
            <a:r>
              <a:rPr lang="es-419" dirty="0"/>
              <a:t>Creación de una aplicación Node.js Express </a:t>
            </a:r>
          </a:p>
        </p:txBody>
      </p:sp>
      <p:sp>
        <p:nvSpPr>
          <p:cNvPr id="4" name="Marcador de contenido 2">
            <a:extLst>
              <a:ext uri="{FF2B5EF4-FFF2-40B4-BE49-F238E27FC236}">
                <a16:creationId xmlns:a16="http://schemas.microsoft.com/office/drawing/2014/main" id="{A3CD1135-7ACD-C00A-990C-D6CAE99573A4}"/>
              </a:ext>
            </a:extLst>
          </p:cNvPr>
          <p:cNvSpPr>
            <a:spLocks noGrp="1"/>
          </p:cNvSpPr>
          <p:nvPr>
            <p:ph idx="1"/>
          </p:nvPr>
        </p:nvSpPr>
        <p:spPr>
          <a:xfrm>
            <a:off x="838200" y="1238250"/>
            <a:ext cx="10515600" cy="1733808"/>
          </a:xfrm>
          <a:noFill/>
        </p:spPr>
        <p:txBody>
          <a:bodyPr wrap="square">
            <a:spAutoFit/>
          </a:bodyPr>
          <a:lstStyle/>
          <a:p>
            <a:pPr marL="571500" lvl="1" indent="-342900">
              <a:buFont typeface="+mj-lt"/>
              <a:buAutoNum type="arabicPeriod"/>
            </a:pPr>
            <a:r>
              <a:rPr lang="es-419" sz="2000" dirty="0">
                <a:solidFill>
                  <a:srgbClr val="002060"/>
                </a:solidFill>
              </a:rPr>
              <a:t>Creación de la carpeta de trabajo</a:t>
            </a:r>
          </a:p>
          <a:p>
            <a:pPr marL="571500" lvl="1" indent="-342900">
              <a:buFont typeface="+mj-lt"/>
              <a:buAutoNum type="arabicPeriod"/>
            </a:pPr>
            <a:r>
              <a:rPr lang="es-419" sz="2000" dirty="0">
                <a:solidFill>
                  <a:srgbClr val="002060"/>
                </a:solidFill>
              </a:rPr>
              <a:t>Creación de </a:t>
            </a:r>
            <a:r>
              <a:rPr lang="es-419" sz="2000" dirty="0" err="1">
                <a:solidFill>
                  <a:srgbClr val="002060"/>
                </a:solidFill>
              </a:rPr>
              <a:t>package.json</a:t>
            </a:r>
            <a:r>
              <a:rPr lang="es-419" sz="2000" dirty="0">
                <a:solidFill>
                  <a:srgbClr val="002060"/>
                </a:solidFill>
              </a:rPr>
              <a:t> para la aplicación Node.JS</a:t>
            </a:r>
          </a:p>
          <a:p>
            <a:pPr marL="571500" lvl="1" indent="-342900">
              <a:buFont typeface="+mj-lt"/>
              <a:buAutoNum type="arabicPeriod"/>
            </a:pPr>
            <a:r>
              <a:rPr lang="es-419" sz="2000" dirty="0">
                <a:solidFill>
                  <a:srgbClr val="002060"/>
                </a:solidFill>
              </a:rPr>
              <a:t>Instalar Express</a:t>
            </a:r>
          </a:p>
          <a:p>
            <a:pPr marL="571500" lvl="1" indent="-342900">
              <a:buFont typeface="+mj-lt"/>
              <a:buAutoNum type="arabicPeriod"/>
            </a:pPr>
            <a:r>
              <a:rPr lang="es-419" sz="2000" dirty="0">
                <a:solidFill>
                  <a:srgbClr val="002060"/>
                </a:solidFill>
              </a:rPr>
              <a:t>Crear la aplicación en un solo archivo (sin usar Express </a:t>
            </a:r>
            <a:r>
              <a:rPr lang="es-419" sz="2000" dirty="0" err="1">
                <a:solidFill>
                  <a:srgbClr val="002060"/>
                </a:solidFill>
              </a:rPr>
              <a:t>Generator</a:t>
            </a:r>
            <a:r>
              <a:rPr lang="es-419" sz="2000" dirty="0">
                <a:solidFill>
                  <a:srgbClr val="002060"/>
                </a:solidFill>
              </a:rPr>
              <a:t>)</a:t>
            </a:r>
          </a:p>
          <a:p>
            <a:pPr marL="571500" lvl="1" indent="-342900">
              <a:buFont typeface="+mj-lt"/>
              <a:buAutoNum type="arabicPeriod"/>
            </a:pPr>
            <a:r>
              <a:rPr lang="es-419" sz="2000" dirty="0">
                <a:solidFill>
                  <a:srgbClr val="002060"/>
                </a:solidFill>
              </a:rPr>
              <a:t>Creación del repositorio Git</a:t>
            </a:r>
          </a:p>
        </p:txBody>
      </p:sp>
    </p:spTree>
    <p:extLst>
      <p:ext uri="{BB962C8B-B14F-4D97-AF65-F5344CB8AC3E}">
        <p14:creationId xmlns:p14="http://schemas.microsoft.com/office/powerpoint/2010/main" val="242977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1. Creación de la carpeta de trabajo</a:t>
            </a:r>
            <a:endParaRPr lang="es-419" dirty="0"/>
          </a:p>
        </p:txBody>
      </p:sp>
      <p:sp>
        <p:nvSpPr>
          <p:cNvPr id="6" name="CuadroTexto 5">
            <a:extLst>
              <a:ext uri="{FF2B5EF4-FFF2-40B4-BE49-F238E27FC236}">
                <a16:creationId xmlns:a16="http://schemas.microsoft.com/office/drawing/2014/main" id="{0A34FCE2-646A-15AE-B317-1822538F574A}"/>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Desde el explorador de archivos de Windows crear la carpeta “C:\MEAN\SC\</a:t>
            </a:r>
            <a:r>
              <a:rPr lang="es-419" dirty="0" err="1">
                <a:solidFill>
                  <a:srgbClr val="002060"/>
                </a:solidFill>
              </a:rPr>
              <a:t>express</a:t>
            </a:r>
            <a:r>
              <a:rPr lang="es-419" dirty="0">
                <a:solidFill>
                  <a:srgbClr val="002060"/>
                </a:solidFill>
              </a:rPr>
              <a:t>”</a:t>
            </a:r>
          </a:p>
        </p:txBody>
      </p:sp>
      <p:sp>
        <p:nvSpPr>
          <p:cNvPr id="7" name="CuadroTexto 6">
            <a:extLst>
              <a:ext uri="{FF2B5EF4-FFF2-40B4-BE49-F238E27FC236}">
                <a16:creationId xmlns:a16="http://schemas.microsoft.com/office/drawing/2014/main" id="{B0748C29-47CD-C418-BE1C-B3DEC97E7755}"/>
              </a:ext>
            </a:extLst>
          </p:cNvPr>
          <p:cNvSpPr txBox="1"/>
          <p:nvPr/>
        </p:nvSpPr>
        <p:spPr>
          <a:xfrm>
            <a:off x="828000" y="1616210"/>
            <a:ext cx="9181414" cy="369332"/>
          </a:xfrm>
          <a:prstGeom prst="rect">
            <a:avLst/>
          </a:prstGeom>
          <a:noFill/>
        </p:spPr>
        <p:txBody>
          <a:bodyPr wrap="square">
            <a:spAutoFit/>
          </a:bodyPr>
          <a:lstStyle/>
          <a:p>
            <a:pPr algn="just"/>
            <a:r>
              <a:rPr lang="es-ES" dirty="0">
                <a:solidFill>
                  <a:srgbClr val="002060"/>
                </a:solidFill>
              </a:rPr>
              <a:t>A</a:t>
            </a:r>
            <a:r>
              <a:rPr lang="es-419" dirty="0" err="1">
                <a:solidFill>
                  <a:srgbClr val="002060"/>
                </a:solidFill>
              </a:rPr>
              <a:t>brir</a:t>
            </a:r>
            <a:r>
              <a:rPr lang="es-419" dirty="0">
                <a:solidFill>
                  <a:srgbClr val="002060"/>
                </a:solidFill>
              </a:rPr>
              <a:t> Visual Studio </a:t>
            </a:r>
            <a:r>
              <a:rPr lang="es-419" dirty="0" err="1">
                <a:solidFill>
                  <a:srgbClr val="002060"/>
                </a:solidFill>
              </a:rPr>
              <a:t>Code</a:t>
            </a:r>
            <a:r>
              <a:rPr lang="es-419" dirty="0">
                <a:solidFill>
                  <a:srgbClr val="002060"/>
                </a:solidFill>
              </a:rPr>
              <a:t> y cerrar la carpeta actual, si aún está abierta</a:t>
            </a:r>
          </a:p>
        </p:txBody>
      </p:sp>
      <p:pic>
        <p:nvPicPr>
          <p:cNvPr id="9" name="Imagen 8">
            <a:extLst>
              <a:ext uri="{FF2B5EF4-FFF2-40B4-BE49-F238E27FC236}">
                <a16:creationId xmlns:a16="http://schemas.microsoft.com/office/drawing/2014/main" id="{8945397E-413B-CCAD-37CF-7A7BA0CC56FE}"/>
              </a:ext>
            </a:extLst>
          </p:cNvPr>
          <p:cNvPicPr>
            <a:picLocks noChangeAspect="1"/>
          </p:cNvPicPr>
          <p:nvPr/>
        </p:nvPicPr>
        <p:blipFill>
          <a:blip r:embed="rId2"/>
          <a:stretch>
            <a:fillRect/>
          </a:stretch>
        </p:blipFill>
        <p:spPr>
          <a:xfrm>
            <a:off x="1323288" y="2021415"/>
            <a:ext cx="2095792" cy="2353003"/>
          </a:xfrm>
          <a:prstGeom prst="rect">
            <a:avLst/>
          </a:prstGeom>
        </p:spPr>
      </p:pic>
      <p:pic>
        <p:nvPicPr>
          <p:cNvPr id="11" name="Imagen 10">
            <a:extLst>
              <a:ext uri="{FF2B5EF4-FFF2-40B4-BE49-F238E27FC236}">
                <a16:creationId xmlns:a16="http://schemas.microsoft.com/office/drawing/2014/main" id="{309A713C-C0E0-9FD3-202D-3D135380883A}"/>
              </a:ext>
            </a:extLst>
          </p:cNvPr>
          <p:cNvPicPr>
            <a:picLocks noChangeAspect="1"/>
          </p:cNvPicPr>
          <p:nvPr/>
        </p:nvPicPr>
        <p:blipFill>
          <a:blip r:embed="rId3"/>
          <a:stretch>
            <a:fillRect/>
          </a:stretch>
        </p:blipFill>
        <p:spPr>
          <a:xfrm>
            <a:off x="3419080" y="2177459"/>
            <a:ext cx="2829320" cy="1133633"/>
          </a:xfrm>
          <a:prstGeom prst="rect">
            <a:avLst/>
          </a:prstGeom>
        </p:spPr>
      </p:pic>
      <p:sp>
        <p:nvSpPr>
          <p:cNvPr id="12" name="CuadroTexto 11">
            <a:extLst>
              <a:ext uri="{FF2B5EF4-FFF2-40B4-BE49-F238E27FC236}">
                <a16:creationId xmlns:a16="http://schemas.microsoft.com/office/drawing/2014/main" id="{6A789266-C4AF-AFAF-24F2-B866DAE16D9B}"/>
              </a:ext>
            </a:extLst>
          </p:cNvPr>
          <p:cNvSpPr txBox="1"/>
          <p:nvPr/>
        </p:nvSpPr>
        <p:spPr>
          <a:xfrm>
            <a:off x="828000" y="4468840"/>
            <a:ext cx="9181414" cy="369332"/>
          </a:xfrm>
          <a:prstGeom prst="rect">
            <a:avLst/>
          </a:prstGeom>
          <a:noFill/>
        </p:spPr>
        <p:txBody>
          <a:bodyPr wrap="square">
            <a:spAutoFit/>
          </a:bodyPr>
          <a:lstStyle/>
          <a:p>
            <a:pPr algn="just"/>
            <a:r>
              <a:rPr lang="es-ES" dirty="0">
                <a:solidFill>
                  <a:srgbClr val="002060"/>
                </a:solidFill>
              </a:rPr>
              <a:t>Abrir la nueva </a:t>
            </a:r>
            <a:r>
              <a:rPr lang="es-419" dirty="0">
                <a:solidFill>
                  <a:srgbClr val="002060"/>
                </a:solidFill>
              </a:rPr>
              <a:t>carpeta actual “C:\MEAN\SC\</a:t>
            </a:r>
            <a:r>
              <a:rPr lang="es-419" dirty="0" err="1">
                <a:solidFill>
                  <a:srgbClr val="002060"/>
                </a:solidFill>
              </a:rPr>
              <a:t>express</a:t>
            </a:r>
            <a:r>
              <a:rPr lang="es-419" dirty="0">
                <a:solidFill>
                  <a:srgbClr val="002060"/>
                </a:solidFill>
              </a:rPr>
              <a:t>”</a:t>
            </a:r>
          </a:p>
        </p:txBody>
      </p:sp>
      <p:pic>
        <p:nvPicPr>
          <p:cNvPr id="14" name="Imagen 13">
            <a:extLst>
              <a:ext uri="{FF2B5EF4-FFF2-40B4-BE49-F238E27FC236}">
                <a16:creationId xmlns:a16="http://schemas.microsoft.com/office/drawing/2014/main" id="{E46D036F-3811-4686-A564-9500F01EC9E7}"/>
              </a:ext>
            </a:extLst>
          </p:cNvPr>
          <p:cNvPicPr>
            <a:picLocks noChangeAspect="1"/>
          </p:cNvPicPr>
          <p:nvPr/>
        </p:nvPicPr>
        <p:blipFill>
          <a:blip r:embed="rId4"/>
          <a:stretch>
            <a:fillRect/>
          </a:stretch>
        </p:blipFill>
        <p:spPr>
          <a:xfrm>
            <a:off x="1323288" y="4803915"/>
            <a:ext cx="4610743" cy="1686160"/>
          </a:xfrm>
          <a:prstGeom prst="rect">
            <a:avLst/>
          </a:prstGeom>
        </p:spPr>
      </p:pic>
    </p:spTree>
    <p:extLst>
      <p:ext uri="{BB962C8B-B14F-4D97-AF65-F5344CB8AC3E}">
        <p14:creationId xmlns:p14="http://schemas.microsoft.com/office/powerpoint/2010/main" val="363579379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A46FA67-F99A-4C50-B55F-7B1EC6840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2927</TotalTime>
  <Words>6418</Words>
  <Application>Microsoft Office PowerPoint</Application>
  <PresentationFormat>Panorámica</PresentationFormat>
  <Paragraphs>703</Paragraphs>
  <Slides>51</Slides>
  <Notes>12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51</vt:i4>
      </vt:variant>
    </vt:vector>
  </HeadingPairs>
  <TitlesOfParts>
    <vt:vector size="60" baseType="lpstr">
      <vt:lpstr>Adobe Gothic Std B</vt:lpstr>
      <vt:lpstr>Arial</vt:lpstr>
      <vt:lpstr>Calibri</vt:lpstr>
      <vt:lpstr>Consolas</vt:lpstr>
      <vt:lpstr>Courier New</vt:lpstr>
      <vt:lpstr>Google Sans</vt:lpstr>
      <vt:lpstr>Open Sans</vt:lpstr>
      <vt:lpstr>Söhne</vt:lpstr>
      <vt:lpstr>Office Theme</vt:lpstr>
      <vt:lpstr>Arquitectura MEAN stack</vt:lpstr>
      <vt:lpstr>Introducción al Framework ExpressJS</vt:lpstr>
      <vt:lpstr>Introducción al Framework ExpressJS</vt:lpstr>
      <vt:lpstr>Modelo de un solo hilo (single thread model)</vt:lpstr>
      <vt:lpstr>Introducción al Framework ExpressJS</vt:lpstr>
      <vt:lpstr>Introducción al Framework ExpressJS</vt:lpstr>
      <vt:lpstr>Instalar y probar Express</vt:lpstr>
      <vt:lpstr>Creación de una aplicación Node.js Express </vt:lpstr>
      <vt:lpstr>1. Creación de la carpeta de trabajo</vt:lpstr>
      <vt:lpstr>2. Creación de package.json para la aplicación Node.JS</vt:lpstr>
      <vt:lpstr>3. Instalar Express</vt:lpstr>
      <vt:lpstr>4. Crear la aplicación en un solo archivo (sin usar Express Generator)</vt:lpstr>
      <vt:lpstr>Creación del repositorio Git</vt:lpstr>
      <vt:lpstr>Reestructurar una aplicación Express</vt:lpstr>
      <vt:lpstr>1. Creación de la carpeta de trabajo</vt:lpstr>
      <vt:lpstr>Reestructurar una aplicación Express</vt:lpstr>
      <vt:lpstr>Creación del repositorio Git</vt:lpstr>
      <vt:lpstr>Creación de plantillas</vt:lpstr>
      <vt:lpstr>Creación de plantillas</vt:lpstr>
      <vt:lpstr>1. Creación de la carpeta de trabajo</vt:lpstr>
      <vt:lpstr>4. Configurar pug en la aplicación</vt:lpstr>
      <vt:lpstr>5. Crear las plantillas</vt:lpstr>
      <vt:lpstr>6. Iniciar/levantar el servidor de desarrollo:</vt:lpstr>
      <vt:lpstr>Creación del repositorio Git</vt:lpstr>
      <vt:lpstr>Uso de las funciones Express Middleware</vt:lpstr>
      <vt:lpstr>Uso de las funciones Express Middleware</vt:lpstr>
      <vt:lpstr>Uso de las funciones Express Middleware</vt:lpstr>
      <vt:lpstr>Uso de las funciones Express Middleware</vt:lpstr>
      <vt:lpstr>Uso de las funciones Express Middleware</vt:lpstr>
      <vt:lpstr>Uso de las funciones Express Middleware</vt:lpstr>
      <vt:lpstr>Creación de un página ExpressJS de ejemplo</vt:lpstr>
      <vt:lpstr>1. Creación de la carpeta de trabajo</vt:lpstr>
      <vt:lpstr>6. Preparación de carpetas y archivos</vt:lpstr>
      <vt:lpstr>8. Editar app.js</vt:lpstr>
      <vt:lpstr>10. Editar /controllers/directorio-controller.js</vt:lpstr>
      <vt:lpstr>14. Descarga el siguiente archivo y agrégalos al proyecto</vt:lpstr>
      <vt:lpstr>16. Actualizar el controlador </vt:lpstr>
      <vt:lpstr>Presentación de PowerPoint</vt:lpstr>
      <vt:lpstr>19. Creación del repositorio Git</vt:lpstr>
      <vt:lpstr>Presentación de PowerPoint</vt:lpstr>
      <vt:lpstr>Presentación de PowerPoint</vt:lpstr>
      <vt:lpstr>Presentación de PowerPoint</vt:lpstr>
      <vt:lpstr>Presentación de PowerPoint</vt:lpstr>
      <vt:lpstr>Presentación de PowerPoint</vt:lpstr>
      <vt:lpstr>29. Actualizar el avance en repositorio Git</vt:lpstr>
      <vt:lpstr>Conceptos básicos de la API REST</vt:lpstr>
      <vt:lpstr>Conceptos básicos de la API REST</vt:lpstr>
      <vt:lpstr>Las mejores prácticas de servicios REST (Tomar de Google)</vt:lpstr>
      <vt:lpstr>Pruebas de las API REST (Postman)</vt:lpstr>
      <vt:lpstr>Refactorización de API</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422</cp:revision>
  <dcterms:created xsi:type="dcterms:W3CDTF">2017-06-08T09:33:15Z</dcterms:created>
  <dcterms:modified xsi:type="dcterms:W3CDTF">2023-10-02T08:13:12Z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