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72" r:id="rId5"/>
    <p:sldId id="331" r:id="rId6"/>
    <p:sldId id="346" r:id="rId7"/>
    <p:sldId id="347" r:id="rId8"/>
    <p:sldId id="348" r:id="rId9"/>
    <p:sldId id="349" r:id="rId10"/>
    <p:sldId id="332" r:id="rId11"/>
    <p:sldId id="344" r:id="rId12"/>
    <p:sldId id="333" r:id="rId13"/>
    <p:sldId id="350" r:id="rId14"/>
    <p:sldId id="334" r:id="rId15"/>
    <p:sldId id="351" r:id="rId16"/>
    <p:sldId id="335" r:id="rId17"/>
    <p:sldId id="352" r:id="rId18"/>
    <p:sldId id="353" r:id="rId19"/>
    <p:sldId id="354" r:id="rId20"/>
    <p:sldId id="355" r:id="rId21"/>
    <p:sldId id="356" r:id="rId22"/>
    <p:sldId id="34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3"/>
    <a:srgbClr val="AA286F"/>
    <a:srgbClr val="1485CB"/>
    <a:srgbClr val="F7FFFF"/>
    <a:srgbClr val="F0F5D0"/>
    <a:srgbClr val="262A4B"/>
    <a:srgbClr val="FFF3CD"/>
    <a:srgbClr val="DCDCDC"/>
    <a:srgbClr val="509446"/>
    <a:srgbClr val="C300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00" autoAdjust="0"/>
  </p:normalViewPr>
  <p:slideViewPr>
    <p:cSldViewPr snapToGrid="0">
      <p:cViewPr varScale="1">
        <p:scale>
          <a:sx n="50" d="100"/>
          <a:sy n="50" d="100"/>
        </p:scale>
        <p:origin x="54" y="9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2866E-01B6-40FB-9DF2-B2EA56AAFFB1}" type="datetimeFigureOut">
              <a:rPr lang="en-US" smtClean="0"/>
              <a:t>10/2/2023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62295-C31D-4FF8-8426-D07586DC7C66}" type="slidenum">
              <a:rPr lang="en-US" smtClean="0"/>
              <a:t>‹Nº›</a:t>
            </a:fld>
            <a:endParaRPr lang="en-US"/>
          </a:p>
        </p:txBody>
      </p:sp>
    </p:spTree>
    <p:extLst>
      <p:ext uri="{BB962C8B-B14F-4D97-AF65-F5344CB8AC3E}">
        <p14:creationId xmlns:p14="http://schemas.microsoft.com/office/powerpoint/2010/main" val="115969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C0894F8-46E3-D135-F822-07BA2ABEC905}"/>
              </a:ext>
            </a:extLst>
          </p:cNvPr>
          <p:cNvPicPr>
            <a:picLocks noChangeAspect="1"/>
          </p:cNvPicPr>
          <p:nvPr userDrawn="1"/>
        </p:nvPicPr>
        <p:blipFill>
          <a:blip r:embed="rId2"/>
          <a:stretch>
            <a:fillRect/>
          </a:stretch>
        </p:blipFill>
        <p:spPr>
          <a:xfrm>
            <a:off x="4634572" y="0"/>
            <a:ext cx="7622235" cy="6858000"/>
          </a:xfrm>
          <a:prstGeom prst="rect">
            <a:avLst/>
          </a:prstGeom>
        </p:spPr>
      </p:pic>
      <p:sp>
        <p:nvSpPr>
          <p:cNvPr id="8" name="Freeform 9">
            <a:extLst>
              <a:ext uri="{FF2B5EF4-FFF2-40B4-BE49-F238E27FC236}">
                <a16:creationId xmlns:a16="http://schemas.microsoft.com/office/drawing/2014/main" id="{3B92E52C-D450-0DCE-E9A2-44B75167CA3D}"/>
              </a:ext>
            </a:extLst>
          </p:cNvPr>
          <p:cNvSpPr>
            <a:spLocks/>
          </p:cNvSpPr>
          <p:nvPr userDrawn="1"/>
        </p:nvSpPr>
        <p:spPr bwMode="auto">
          <a:xfrm>
            <a:off x="5229087" y="0"/>
            <a:ext cx="6933449" cy="6858000"/>
          </a:xfrm>
          <a:custGeom>
            <a:avLst/>
            <a:gdLst>
              <a:gd name="T0" fmla="*/ 2834 w 5842"/>
              <a:gd name="T1" fmla="*/ 0 h 5256"/>
              <a:gd name="T2" fmla="*/ 4044 w 5842"/>
              <a:gd name="T3" fmla="*/ 1211 h 5256"/>
              <a:gd name="T4" fmla="*/ 0 w 5842"/>
              <a:gd name="T5" fmla="*/ 5256 h 5256"/>
              <a:gd name="T6" fmla="*/ 5842 w 5842"/>
              <a:gd name="T7" fmla="*/ 5256 h 5256"/>
              <a:gd name="T8" fmla="*/ 5842 w 5842"/>
              <a:gd name="T9" fmla="*/ 0 h 5256"/>
              <a:gd name="T10" fmla="*/ 2834 w 5842"/>
              <a:gd name="T11" fmla="*/ 0 h 5256"/>
            </a:gdLst>
            <a:ahLst/>
            <a:cxnLst>
              <a:cxn ang="0">
                <a:pos x="T0" y="T1"/>
              </a:cxn>
              <a:cxn ang="0">
                <a:pos x="T2" y="T3"/>
              </a:cxn>
              <a:cxn ang="0">
                <a:pos x="T4" y="T5"/>
              </a:cxn>
              <a:cxn ang="0">
                <a:pos x="T6" y="T7"/>
              </a:cxn>
              <a:cxn ang="0">
                <a:pos x="T8" y="T9"/>
              </a:cxn>
              <a:cxn ang="0">
                <a:pos x="T10" y="T11"/>
              </a:cxn>
            </a:cxnLst>
            <a:rect l="0" t="0" r="r" b="b"/>
            <a:pathLst>
              <a:path w="5842" h="5256">
                <a:moveTo>
                  <a:pt x="2834" y="0"/>
                </a:moveTo>
                <a:lnTo>
                  <a:pt x="4044" y="1211"/>
                </a:lnTo>
                <a:lnTo>
                  <a:pt x="0" y="5256"/>
                </a:lnTo>
                <a:lnTo>
                  <a:pt x="5842" y="5256"/>
                </a:lnTo>
                <a:lnTo>
                  <a:pt x="5842" y="0"/>
                </a:lnTo>
                <a:lnTo>
                  <a:pt x="2834" y="0"/>
                </a:lnTo>
                <a:close/>
              </a:path>
            </a:pathLst>
          </a:custGeom>
          <a:gradFill flip="none" rotWithShape="1">
            <a:gsLst>
              <a:gs pos="0">
                <a:srgbClr val="0C344C">
                  <a:alpha val="90000"/>
                </a:srgbClr>
              </a:gs>
              <a:gs pos="100000">
                <a:srgbClr val="0C344C">
                  <a:alpha val="38000"/>
                </a:srgb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s-419"/>
          </a:p>
        </p:txBody>
      </p:sp>
      <p:sp>
        <p:nvSpPr>
          <p:cNvPr id="2" name="Title 1"/>
          <p:cNvSpPr>
            <a:spLocks noGrp="1"/>
          </p:cNvSpPr>
          <p:nvPr>
            <p:ph type="ctrTitle" hasCustomPrompt="1"/>
          </p:nvPr>
        </p:nvSpPr>
        <p:spPr>
          <a:xfrm>
            <a:off x="839788" y="731962"/>
            <a:ext cx="7237412" cy="2209799"/>
          </a:xfrm>
        </p:spPr>
        <p:txBody>
          <a:bodyPr lIns="0" tIns="0" rIns="0" bIns="0" anchor="b">
            <a:normAutofit/>
          </a:bodyPr>
          <a:lstStyle>
            <a:lvl1pPr algn="l">
              <a:defRPr sz="4800">
                <a:solidFill>
                  <a:srgbClr val="0C344C"/>
                </a:solidFill>
              </a:defRPr>
            </a:lvl1pPr>
          </a:lstStyle>
          <a:p>
            <a:r>
              <a:rPr lang="en-US" dirty="0"/>
              <a:t>Click to edit</a:t>
            </a:r>
            <a:br>
              <a:rPr lang="en-US" dirty="0"/>
            </a:br>
            <a:r>
              <a:rPr lang="en-US" dirty="0"/>
              <a:t>Master title style</a:t>
            </a:r>
          </a:p>
        </p:txBody>
      </p:sp>
      <p:sp>
        <p:nvSpPr>
          <p:cNvPr id="3" name="Subtitle 2"/>
          <p:cNvSpPr>
            <a:spLocks noGrp="1"/>
          </p:cNvSpPr>
          <p:nvPr>
            <p:ph type="subTitle" idx="1"/>
          </p:nvPr>
        </p:nvSpPr>
        <p:spPr>
          <a:xfrm>
            <a:off x="839788" y="3216167"/>
            <a:ext cx="7237412" cy="1007925"/>
          </a:xfrm>
        </p:spPr>
        <p:txBody>
          <a:bodyPr lIns="0" tIns="0" rIns="0" bIns="0">
            <a:normAutofit/>
          </a:bodyPr>
          <a:lstStyle>
            <a:lvl1pPr marL="0" indent="0" algn="l">
              <a:buNone/>
              <a:defRPr sz="2000">
                <a:solidFill>
                  <a:srgbClr val="0C344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9" name="Freeform 13"/>
          <p:cNvSpPr>
            <a:spLocks/>
          </p:cNvSpPr>
          <p:nvPr userDrawn="1"/>
        </p:nvSpPr>
        <p:spPr bwMode="auto">
          <a:xfrm flipV="1">
            <a:off x="0" y="4635812"/>
            <a:ext cx="2225154" cy="2222187"/>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userDrawn="1"/>
        </p:nvSpPr>
        <p:spPr bwMode="auto">
          <a:xfrm flipV="1">
            <a:off x="0" y="3327632"/>
            <a:ext cx="2633593" cy="2624693"/>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flip="none" rotWithShape="1">
            <a:gsLst>
              <a:gs pos="0">
                <a:srgbClr val="0C344C"/>
              </a:gs>
              <a:gs pos="100000">
                <a:srgbClr val="D80F79"/>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
          <p:cNvSpPr>
            <a:spLocks/>
          </p:cNvSpPr>
          <p:nvPr userDrawn="1"/>
        </p:nvSpPr>
        <p:spPr bwMode="auto">
          <a:xfrm flipV="1">
            <a:off x="498989" y="5249955"/>
            <a:ext cx="2050022" cy="160804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solidFill>
            <a:srgbClr val="19627F">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userDrawn="1"/>
        </p:nvSpPr>
        <p:spPr bwMode="auto">
          <a:xfrm flipV="1">
            <a:off x="1354395" y="5046650"/>
            <a:ext cx="1813245" cy="1811350"/>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a:xfrm>
            <a:off x="3080560" y="6134163"/>
            <a:ext cx="2743200" cy="365125"/>
          </a:xfrm>
        </p:spPr>
        <p:txBody>
          <a:bodyPr/>
          <a:lstStyle/>
          <a:p>
            <a:fld id="{69D18269-CD32-429B-80E4-27A96AE6C0EC}" type="datetimeFigureOut">
              <a:rPr lang="en-US" smtClean="0"/>
              <a:t>10/2/2023</a:t>
            </a:fld>
            <a:endParaRPr lang="en-US"/>
          </a:p>
        </p:txBody>
      </p:sp>
      <p:sp>
        <p:nvSpPr>
          <p:cNvPr id="5" name="Footer Placeholder 4"/>
          <p:cNvSpPr>
            <a:spLocks noGrp="1"/>
          </p:cNvSpPr>
          <p:nvPr>
            <p:ph type="ftr" sz="quarter" idx="11"/>
          </p:nvPr>
        </p:nvSpPr>
        <p:spPr>
          <a:xfrm>
            <a:off x="5954951" y="6134163"/>
            <a:ext cx="3128518" cy="365125"/>
          </a:xfrm>
        </p:spPr>
        <p:txBody>
          <a:bodyPr/>
          <a:lstStyle/>
          <a:p>
            <a:endParaRPr lang="en-US"/>
          </a:p>
        </p:txBody>
      </p:sp>
      <p:sp>
        <p:nvSpPr>
          <p:cNvPr id="6" name="Slide Number Placeholder 5"/>
          <p:cNvSpPr>
            <a:spLocks noGrp="1"/>
          </p:cNvSpPr>
          <p:nvPr>
            <p:ph type="sldNum" sz="quarter" idx="12"/>
          </p:nvPr>
        </p:nvSpPr>
        <p:spPr>
          <a:xfrm>
            <a:off x="9214660" y="6134163"/>
            <a:ext cx="2139140" cy="365125"/>
          </a:xfrm>
        </p:spPr>
        <p:txBody>
          <a:bodyPr/>
          <a:lstStyle/>
          <a:p>
            <a:fld id="{1F0D9605-A831-4471-A4C4-EBFA8615ADCD}" type="slidenum">
              <a:rPr lang="en-US" smtClean="0"/>
              <a:t>‹Nº›</a:t>
            </a:fld>
            <a:endParaRPr lang="en-US"/>
          </a:p>
        </p:txBody>
      </p:sp>
      <p:grpSp>
        <p:nvGrpSpPr>
          <p:cNvPr id="36" name="Group 20"/>
          <p:cNvGrpSpPr>
            <a:grpSpLocks noChangeAspect="1"/>
          </p:cNvGrpSpPr>
          <p:nvPr userDrawn="1"/>
        </p:nvGrpSpPr>
        <p:grpSpPr bwMode="auto">
          <a:xfrm flipV="1">
            <a:off x="1" y="-599232"/>
            <a:ext cx="2407278" cy="396032"/>
            <a:chOff x="0" y="0"/>
            <a:chExt cx="5963" cy="981"/>
          </a:xfrm>
        </p:grpSpPr>
        <p:sp>
          <p:nvSpPr>
            <p:cNvPr id="3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88383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D18269-CD32-429B-80E4-27A96AE6C0EC}"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954963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1140325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018709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adFill flip="none" rotWithShape="1">
              <a:gsLst>
                <a:gs pos="0">
                  <a:srgbClr val="0C344C"/>
                </a:gs>
                <a:gs pos="100000">
                  <a:srgbClr val="D80F79"/>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rgbClr val="AA286F"/>
                </a:solidFill>
                <a:ea typeface="+mn-ea"/>
                <a:cs typeface="+mn-cs"/>
              </a:defRPr>
            </a:lvl1pPr>
          </a:lstStyle>
          <a:p>
            <a:pPr marL="0" lvl="0"/>
            <a:r>
              <a:rPr lang="en-US" dirty="0"/>
              <a:t>Click to edit Master title style</a:t>
            </a:r>
          </a:p>
        </p:txBody>
      </p:sp>
      <p:sp>
        <p:nvSpPr>
          <p:cNvPr id="3" name="Content Placeholder 2"/>
          <p:cNvSpPr>
            <a:spLocks noGrp="1"/>
          </p:cNvSpPr>
          <p:nvPr>
            <p:ph idx="1"/>
          </p:nvPr>
        </p:nvSpPr>
        <p:spPr>
          <a:xfrm>
            <a:off x="838200" y="1238250"/>
            <a:ext cx="10515600" cy="49387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
        <p:nvSpPr>
          <p:cNvPr id="23" name="Freeform 7">
            <a:extLst>
              <a:ext uri="{FF2B5EF4-FFF2-40B4-BE49-F238E27FC236}">
                <a16:creationId xmlns:a16="http://schemas.microsoft.com/office/drawing/2014/main" id="{9432A906-600E-E472-3A87-E426D369B69C}"/>
              </a:ext>
            </a:extLst>
          </p:cNvPr>
          <p:cNvSpPr>
            <a:spLocks/>
          </p:cNvSpPr>
          <p:nvPr userDrawn="1"/>
        </p:nvSpPr>
        <p:spPr bwMode="auto">
          <a:xfrm flipV="1">
            <a:off x="0" y="6734398"/>
            <a:ext cx="12192000" cy="123601"/>
          </a:xfrm>
          <a:prstGeom prst="rect">
            <a:avLst/>
          </a:prstGeom>
          <a:gradFill flip="none" rotWithShape="1">
            <a:gsLst>
              <a:gs pos="0">
                <a:srgbClr val="0C344C"/>
              </a:gs>
              <a:gs pos="100000">
                <a:srgbClr val="D80F79"/>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pic>
        <p:nvPicPr>
          <p:cNvPr id="25" name="Imagen 24">
            <a:extLst>
              <a:ext uri="{FF2B5EF4-FFF2-40B4-BE49-F238E27FC236}">
                <a16:creationId xmlns:a16="http://schemas.microsoft.com/office/drawing/2014/main" id="{C844620A-6684-3D38-EB5A-EBFDF146D46E}"/>
              </a:ext>
            </a:extLst>
          </p:cNvPr>
          <p:cNvPicPr>
            <a:picLocks noChangeAspect="1"/>
          </p:cNvPicPr>
          <p:nvPr userDrawn="1"/>
        </p:nvPicPr>
        <p:blipFill>
          <a:blip r:embed="rId2">
            <a:alphaModFix amt="35000"/>
            <a:duotone>
              <a:prstClr val="black"/>
              <a:srgbClr val="002060">
                <a:tint val="45000"/>
                <a:satMod val="400000"/>
              </a:srgbClr>
            </a:duotone>
            <a:extLst>
              <a:ext uri="{28A0092B-C50C-407E-A947-70E740481C1C}">
                <a14:useLocalDpi xmlns:a14="http://schemas.microsoft.com/office/drawing/2010/main" val="0"/>
              </a:ext>
            </a:extLst>
          </a:blip>
          <a:stretch>
            <a:fillRect/>
          </a:stretch>
        </p:blipFill>
        <p:spPr>
          <a:xfrm rot="20646897">
            <a:off x="6810866" y="113705"/>
            <a:ext cx="6386189" cy="7807447"/>
          </a:xfrm>
          <a:prstGeom prst="rect">
            <a:avLst/>
          </a:prstGeom>
        </p:spPr>
      </p:pic>
    </p:spTree>
    <p:extLst>
      <p:ext uri="{BB962C8B-B14F-4D97-AF65-F5344CB8AC3E}">
        <p14:creationId xmlns:p14="http://schemas.microsoft.com/office/powerpoint/2010/main" val="212412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a:solidFill>
            <a:schemeClr val="accent3"/>
          </a:solidFill>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chemeClr val="accent3"/>
                </a:solidFill>
                <a:ea typeface="+mn-ea"/>
                <a:cs typeface="+mn-cs"/>
              </a:defRPr>
            </a:lvl1pPr>
          </a:lstStyle>
          <a:p>
            <a:pPr marL="0" lvl="0"/>
            <a:r>
              <a:rPr lang="en-US" dirty="0"/>
              <a:t>Click to edit Master title style</a:t>
            </a:r>
          </a:p>
        </p:txBody>
      </p:sp>
      <p:sp>
        <p:nvSpPr>
          <p:cNvPr id="3" name="Content Placeholder 2"/>
          <p:cNvSpPr>
            <a:spLocks noGrp="1"/>
          </p:cNvSpPr>
          <p:nvPr>
            <p:ph idx="1" hasCustomPrompt="1"/>
          </p:nvPr>
        </p:nvSpPr>
        <p:spPr>
          <a:xfrm>
            <a:off x="838200" y="1238250"/>
            <a:ext cx="10515600" cy="4938713"/>
          </a:xfrm>
        </p:spPr>
        <p:txBody>
          <a:bodyPr wrap="none">
            <a:noAutofit/>
          </a:bodyPr>
          <a:lstStyle>
            <a:lvl1pPr marL="0" indent="0">
              <a:buNone/>
              <a:defRPr>
                <a:latin typeface="Courier New" panose="02070309020205020404" pitchFamily="49" charset="0"/>
                <a:cs typeface="Courier New" panose="02070309020205020404" pitchFamily="49" charset="0"/>
              </a:defRPr>
            </a:lvl1pPr>
            <a:lvl2pPr marL="457200" indent="0">
              <a:buNone/>
              <a:defRPr>
                <a:latin typeface="Courier New" panose="02070309020205020404" pitchFamily="49" charset="0"/>
                <a:cs typeface="Courier New" panose="02070309020205020404" pitchFamily="49" charset="0"/>
              </a:defRPr>
            </a:lvl2pPr>
            <a:lvl3pPr marL="914400" indent="0">
              <a:buNone/>
              <a:defRPr>
                <a:latin typeface="Courier New" panose="02070309020205020404" pitchFamily="49" charset="0"/>
                <a:cs typeface="Courier New" panose="02070309020205020404" pitchFamily="49" charset="0"/>
              </a:defRPr>
            </a:lvl3pPr>
            <a:lvl4pPr marL="1371600" indent="0">
              <a:buNone/>
              <a:defRPr>
                <a:latin typeface="Courier New" panose="02070309020205020404" pitchFamily="49" charset="0"/>
                <a:cs typeface="Courier New" panose="02070309020205020404" pitchFamily="49" charset="0"/>
              </a:defRPr>
            </a:lvl4pPr>
            <a:lvl5pPr marL="1828800" indent="0">
              <a:buNone/>
              <a:defRPr>
                <a:latin typeface="Courier New" panose="02070309020205020404" pitchFamily="49" charset="0"/>
                <a:cs typeface="Courier New" panose="020703090202050204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
        <p:nvSpPr>
          <p:cNvPr id="23" name="Freeform 7">
            <a:extLst>
              <a:ext uri="{FF2B5EF4-FFF2-40B4-BE49-F238E27FC236}">
                <a16:creationId xmlns:a16="http://schemas.microsoft.com/office/drawing/2014/main" id="{9432A906-600E-E472-3A87-E426D369B69C}"/>
              </a:ext>
            </a:extLst>
          </p:cNvPr>
          <p:cNvSpPr>
            <a:spLocks/>
          </p:cNvSpPr>
          <p:nvPr userDrawn="1"/>
        </p:nvSpPr>
        <p:spPr bwMode="auto">
          <a:xfrm flipV="1">
            <a:off x="0" y="6734398"/>
            <a:ext cx="12192000" cy="123601"/>
          </a:xfrm>
          <a:prstGeom prst="rect">
            <a:avLst/>
          </a:prstGeom>
          <a:gradFill flip="none" rotWithShape="1">
            <a:gsLst>
              <a:gs pos="0">
                <a:srgbClr val="0C344C"/>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9472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D18269-CD32-429B-80E4-27A96AE6C0EC}"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339782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18269-CD32-429B-80E4-27A96AE6C0EC}"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46331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D18269-CD32-429B-80E4-27A96AE6C0EC}" type="datetimeFigureOut">
              <a:rPr lang="en-US" smtClean="0"/>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179062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D18269-CD32-429B-80E4-27A96AE6C0EC}" type="datetimeFigureOut">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96599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6238874"/>
            <a:ext cx="12192000" cy="619125"/>
          </a:xfrm>
          <a:prstGeom prst="rect">
            <a:avLst/>
          </a:prstGeom>
          <a:gradFill>
            <a:gsLst>
              <a:gs pos="0">
                <a:srgbClr val="BFBEBE"/>
              </a:gs>
              <a:gs pos="100000">
                <a:schemeClr val="bg1">
                  <a:lumMod val="9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9D18269-CD32-429B-80E4-27A96AE6C0EC}" type="datetimeFigureOut">
              <a:rPr lang="en-US" smtClean="0"/>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0D9605-A831-4471-A4C4-EBFA8615ADCD}" type="slidenum">
              <a:rPr lang="en-US" smtClean="0"/>
              <a:t>‹Nº›</a:t>
            </a:fld>
            <a:endParaRPr lang="en-US"/>
          </a:p>
        </p:txBody>
      </p:sp>
      <p:grpSp>
        <p:nvGrpSpPr>
          <p:cNvPr id="6" name="Group 20"/>
          <p:cNvGrpSpPr>
            <a:grpSpLocks noChangeAspect="1"/>
          </p:cNvGrpSpPr>
          <p:nvPr userDrawn="1"/>
        </p:nvGrpSpPr>
        <p:grpSpPr bwMode="auto">
          <a:xfrm flipV="1">
            <a:off x="1" y="-599232"/>
            <a:ext cx="2407278" cy="396032"/>
            <a:chOff x="0" y="0"/>
            <a:chExt cx="5963" cy="981"/>
          </a:xfrm>
        </p:grpSpPr>
        <p:sp>
          <p:nvSpPr>
            <p:cNvPr id="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13"/>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3" name="Freeform 7"/>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8"/>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6" name="Freeform 5"/>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7" name="Freeform 17"/>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1848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D18269-CD32-429B-80E4-27A96AE6C0EC}"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810360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18269-CD32-429B-80E4-27A96AE6C0EC}" type="datetimeFigureOut">
              <a:rPr lang="en-US" smtClean="0"/>
              <a:t>10/2/2023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D9605-A831-4471-A4C4-EBFA8615ADCD}" type="slidenum">
              <a:rPr lang="en-US" smtClean="0"/>
              <a:t>‹Nº›</a:t>
            </a:fld>
            <a:endParaRPr lang="en-US"/>
          </a:p>
        </p:txBody>
      </p:sp>
    </p:spTree>
    <p:extLst>
      <p:ext uri="{BB962C8B-B14F-4D97-AF65-F5344CB8AC3E}">
        <p14:creationId xmlns:p14="http://schemas.microsoft.com/office/powerpoint/2010/main" val="3329184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529" userDrawn="1">
          <p15:clr>
            <a:srgbClr val="F26B43"/>
          </p15:clr>
        </p15:guide>
        <p15:guide id="4" pos="7151" userDrawn="1">
          <p15:clr>
            <a:srgbClr val="F26B43"/>
          </p15:clr>
        </p15:guide>
        <p15:guide id="5" orient="horz" pos="346"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3" name="Subtítulo 2">
            <a:extLst>
              <a:ext uri="{FF2B5EF4-FFF2-40B4-BE49-F238E27FC236}">
                <a16:creationId xmlns:a16="http://schemas.microsoft.com/office/drawing/2014/main" id="{EDDB0385-0544-C3E4-B5E5-86667323E4F1}"/>
              </a:ext>
            </a:extLst>
          </p:cNvPr>
          <p:cNvSpPr>
            <a:spLocks noGrp="1"/>
          </p:cNvSpPr>
          <p:nvPr>
            <p:ph type="subTitle" idx="1"/>
          </p:nvPr>
        </p:nvSpPr>
        <p:spPr/>
        <p:txBody>
          <a:bodyPr/>
          <a:lstStyle/>
          <a:p>
            <a:r>
              <a:rPr lang="es-419" dirty="0"/>
              <a:t>IV. Uso de MongoDB</a:t>
            </a:r>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pic>
        <p:nvPicPr>
          <p:cNvPr id="6" name="Picture 8" descr="Db Icon">
            <a:extLst>
              <a:ext uri="{FF2B5EF4-FFF2-40B4-BE49-F238E27FC236}">
                <a16:creationId xmlns:a16="http://schemas.microsoft.com/office/drawing/2014/main" id="{9938D8E0-64EB-ACF0-FE7F-B25429CEE94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3107" y="3901221"/>
            <a:ext cx="844495" cy="84449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02904E2C-123A-5EB8-6E37-38F2760950D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915053" y="4063410"/>
            <a:ext cx="640160" cy="754757"/>
          </a:xfrm>
          <a:prstGeom prst="rect">
            <a:avLst/>
          </a:prstGeom>
        </p:spPr>
      </p:pic>
    </p:spTree>
    <p:extLst>
      <p:ext uri="{BB962C8B-B14F-4D97-AF65-F5344CB8AC3E}">
        <p14:creationId xmlns:p14="http://schemas.microsoft.com/office/powerpoint/2010/main" val="1365065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p:txBody>
          <a:bodyPr/>
          <a:lstStyle/>
          <a:p>
            <a:r>
              <a:rPr lang="es-ES" dirty="0"/>
              <a:t>Laboratorio</a:t>
            </a:r>
            <a:endParaRPr lang="es-419" dirty="0"/>
          </a:p>
        </p:txBody>
      </p:sp>
      <p:sp>
        <p:nvSpPr>
          <p:cNvPr id="5" name="Marcador de contenido 4">
            <a:extLst>
              <a:ext uri="{FF2B5EF4-FFF2-40B4-BE49-F238E27FC236}">
                <a16:creationId xmlns:a16="http://schemas.microsoft.com/office/drawing/2014/main" id="{C59487CA-322D-B409-F457-F262BF5CCEDC}"/>
              </a:ext>
            </a:extLst>
          </p:cNvPr>
          <p:cNvSpPr>
            <a:spLocks noGrp="1"/>
          </p:cNvSpPr>
          <p:nvPr>
            <p:ph idx="1"/>
          </p:nvPr>
        </p:nvSpPr>
        <p:spPr/>
        <p:txBody>
          <a:bodyPr vert="horz" lIns="91440" tIns="45720" rIns="91440" bIns="45720" rtlCol="0">
            <a:normAutofit/>
          </a:bodyPr>
          <a:lstStyle/>
          <a:p>
            <a:pPr marL="228600" indent="-228600">
              <a:buChar char="•"/>
            </a:pPr>
            <a:r>
              <a:rPr lang="es-ES" sz="2400" dirty="0">
                <a:latin typeface="+mn-lt"/>
                <a:cs typeface="+mn-cs"/>
              </a:rPr>
              <a:t>Importar datos</a:t>
            </a:r>
          </a:p>
          <a:p>
            <a:pPr marL="685800" lvl="1" indent="-228600">
              <a:buChar char="•"/>
            </a:pPr>
            <a:r>
              <a:rPr lang="es-419" dirty="0">
                <a:latin typeface="+mn-lt"/>
                <a:cs typeface="+mn-cs"/>
              </a:rPr>
              <a:t>Conexión</a:t>
            </a:r>
          </a:p>
          <a:p>
            <a:pPr marL="685800" lvl="1" indent="-228600">
              <a:buChar char="•"/>
            </a:pPr>
            <a:r>
              <a:rPr lang="es-419" dirty="0">
                <a:latin typeface="+mn-lt"/>
                <a:cs typeface="+mn-cs"/>
              </a:rPr>
              <a:t>Importar datos</a:t>
            </a:r>
          </a:p>
          <a:p>
            <a:pPr marL="228600" indent="-228600">
              <a:buChar char="•"/>
            </a:pPr>
            <a:r>
              <a:rPr lang="es-419" sz="2400" dirty="0">
                <a:latin typeface="+mn-lt"/>
                <a:cs typeface="+mn-cs"/>
              </a:rPr>
              <a:t>Consultar datos</a:t>
            </a:r>
          </a:p>
          <a:p>
            <a:pPr marL="685800" lvl="1" indent="-228600">
              <a:buChar char="•"/>
            </a:pPr>
            <a:r>
              <a:rPr lang="es-419" dirty="0">
                <a:latin typeface="+mn-lt"/>
                <a:cs typeface="+mn-cs"/>
              </a:rPr>
              <a:t>Insertar documentos a la colección</a:t>
            </a:r>
          </a:p>
          <a:p>
            <a:pPr marL="685800" lvl="1" indent="-228600">
              <a:buChar char="•"/>
            </a:pPr>
            <a:r>
              <a:rPr lang="es-419" dirty="0">
                <a:latin typeface="+mn-lt"/>
                <a:cs typeface="+mn-cs"/>
              </a:rPr>
              <a:t>Consultar datos</a:t>
            </a:r>
          </a:p>
          <a:p>
            <a:pPr marL="228600" indent="-228600">
              <a:buChar char="•"/>
            </a:pPr>
            <a:r>
              <a:rPr lang="es-419" sz="2400" dirty="0">
                <a:latin typeface="+mn-lt"/>
                <a:cs typeface="+mn-cs"/>
              </a:rPr>
              <a:t>Crear pipelines de agregación</a:t>
            </a:r>
          </a:p>
          <a:p>
            <a:pPr marL="685800" lvl="1" indent="-228600">
              <a:buChar char="•"/>
            </a:pPr>
            <a:r>
              <a:rPr lang="es-419" dirty="0">
                <a:latin typeface="+mn-lt"/>
                <a:cs typeface="+mn-cs"/>
              </a:rPr>
              <a:t>Insertar documentos a la colección</a:t>
            </a:r>
          </a:p>
          <a:p>
            <a:pPr marL="685800" lvl="1" indent="-228600">
              <a:buChar char="•"/>
            </a:pPr>
            <a:r>
              <a:rPr lang="es-419" dirty="0">
                <a:latin typeface="+mn-lt"/>
                <a:cs typeface="+mn-cs"/>
              </a:rPr>
              <a:t>Crear pipelines de agregación</a:t>
            </a:r>
          </a:p>
          <a:p>
            <a:pPr marL="685800" lvl="1" indent="-228600">
              <a:buChar char="•"/>
            </a:pPr>
            <a:r>
              <a:rPr lang="es-419" dirty="0">
                <a:latin typeface="+mn-lt"/>
                <a:cs typeface="+mn-cs"/>
              </a:rPr>
              <a:t>Operaciones de </a:t>
            </a:r>
            <a:r>
              <a:rPr lang="es-419" dirty="0" err="1">
                <a:latin typeface="+mn-lt"/>
                <a:cs typeface="+mn-cs"/>
              </a:rPr>
              <a:t>Map</a:t>
            </a:r>
            <a:r>
              <a:rPr lang="es-419" dirty="0">
                <a:latin typeface="+mn-lt"/>
                <a:cs typeface="+mn-cs"/>
              </a:rPr>
              <a:t>-Reduce</a:t>
            </a:r>
          </a:p>
          <a:p>
            <a:pPr marL="685800" lvl="1" indent="-228600">
              <a:buChar char="•"/>
            </a:pPr>
            <a:endParaRPr lang="es-419" dirty="0">
              <a:latin typeface="+mn-lt"/>
              <a:cs typeface="+mn-cs"/>
            </a:endParaRPr>
          </a:p>
          <a:p>
            <a:pPr marL="685800" lvl="1" indent="-228600">
              <a:buChar char="•"/>
            </a:pPr>
            <a:endParaRPr lang="es-419" dirty="0">
              <a:latin typeface="+mn-lt"/>
              <a:cs typeface="+mn-cs"/>
            </a:endParaRPr>
          </a:p>
          <a:p>
            <a:pPr marL="228600" indent="-228600">
              <a:buChar char="•"/>
            </a:pPr>
            <a:endParaRPr lang="es-419" sz="2400" dirty="0">
              <a:latin typeface="+mn-lt"/>
              <a:cs typeface="+mn-cs"/>
            </a:endParaRPr>
          </a:p>
        </p:txBody>
      </p:sp>
    </p:spTree>
    <p:extLst>
      <p:ext uri="{BB962C8B-B14F-4D97-AF65-F5344CB8AC3E}">
        <p14:creationId xmlns:p14="http://schemas.microsoft.com/office/powerpoint/2010/main" val="3549082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A8D84-3495-967E-9CC6-D753996FEF5F}"/>
              </a:ext>
            </a:extLst>
          </p:cNvPr>
          <p:cNvSpPr>
            <a:spLocks noGrp="1"/>
          </p:cNvSpPr>
          <p:nvPr>
            <p:ph type="title"/>
          </p:nvPr>
        </p:nvSpPr>
        <p:spPr/>
        <p:txBody>
          <a:bodyPr/>
          <a:lstStyle/>
          <a:p>
            <a:r>
              <a:rPr lang="es-419" dirty="0"/>
              <a:t>Conexión a MongoDB</a:t>
            </a:r>
          </a:p>
        </p:txBody>
      </p:sp>
      <p:sp>
        <p:nvSpPr>
          <p:cNvPr id="3" name="Marcador de contenido 2">
            <a:extLst>
              <a:ext uri="{FF2B5EF4-FFF2-40B4-BE49-F238E27FC236}">
                <a16:creationId xmlns:a16="http://schemas.microsoft.com/office/drawing/2014/main" id="{9342BFED-1B91-CEE9-FAFF-C0583406AE79}"/>
              </a:ext>
            </a:extLst>
          </p:cNvPr>
          <p:cNvSpPr>
            <a:spLocks noGrp="1"/>
          </p:cNvSpPr>
          <p:nvPr>
            <p:ph idx="1"/>
          </p:nvPr>
        </p:nvSpPr>
        <p:spPr>
          <a:xfrm>
            <a:off x="828000" y="1302199"/>
            <a:ext cx="10515600" cy="1498151"/>
          </a:xfrm>
        </p:spPr>
        <p:txBody>
          <a:bodyPr>
            <a:normAutofit/>
          </a:bodyPr>
          <a:lstStyle/>
          <a:p>
            <a:pPr marL="0" indent="0">
              <a:lnSpc>
                <a:spcPct val="100000"/>
              </a:lnSpc>
              <a:buNone/>
            </a:pPr>
            <a:r>
              <a:rPr lang="es-419" dirty="0"/>
              <a:t>Para conectarte a MongoDB desde una aplicación Node.js, se usa un controlador de MongoDB como </a:t>
            </a:r>
            <a:r>
              <a:rPr lang="es-419" dirty="0" err="1"/>
              <a:t>Mongoose</a:t>
            </a:r>
            <a:r>
              <a:rPr lang="es-419" dirty="0"/>
              <a:t> o el controlador oficial </a:t>
            </a:r>
            <a:r>
              <a:rPr lang="es-419" dirty="0" err="1"/>
              <a:t>mongodb</a:t>
            </a:r>
            <a:r>
              <a:rPr lang="es-419" dirty="0"/>
              <a:t> para Node.js</a:t>
            </a:r>
          </a:p>
        </p:txBody>
      </p:sp>
      <p:sp>
        <p:nvSpPr>
          <p:cNvPr id="5" name="CuadroTexto 4">
            <a:extLst>
              <a:ext uri="{FF2B5EF4-FFF2-40B4-BE49-F238E27FC236}">
                <a16:creationId xmlns:a16="http://schemas.microsoft.com/office/drawing/2014/main" id="{E7368B80-CC93-A529-90AD-D38AFBFFA2A4}"/>
              </a:ext>
            </a:extLst>
          </p:cNvPr>
          <p:cNvSpPr txBox="1"/>
          <p:nvPr/>
        </p:nvSpPr>
        <p:spPr>
          <a:xfrm>
            <a:off x="1162050" y="2800350"/>
            <a:ext cx="10325100" cy="1477328"/>
          </a:xfrm>
          <a:prstGeom prst="rect">
            <a:avLst/>
          </a:prstGeom>
          <a:noFill/>
        </p:spPr>
        <p:txBody>
          <a:bodyPr wrap="square">
            <a:spAutoFit/>
          </a:bodyPr>
          <a:lstStyle/>
          <a:p>
            <a:r>
              <a:rPr lang="es-419" dirty="0" err="1">
                <a:latin typeface="Courier New" panose="02070309020205020404" pitchFamily="49" charset="0"/>
                <a:cs typeface="Courier New" panose="02070309020205020404" pitchFamily="49" charset="0"/>
              </a:rPr>
              <a:t>mongosh</a:t>
            </a:r>
            <a:endParaRPr lang="es-419" dirty="0">
              <a:latin typeface="Courier New" panose="02070309020205020404" pitchFamily="49" charset="0"/>
              <a:cs typeface="Courier New" panose="02070309020205020404" pitchFamily="49" charset="0"/>
            </a:endParaRPr>
          </a:p>
          <a:p>
            <a:r>
              <a:rPr lang="es-419" dirty="0">
                <a:solidFill>
                  <a:schemeClr val="accent1"/>
                </a:solidFill>
                <a:latin typeface="Courier New" panose="02070309020205020404" pitchFamily="49" charset="0"/>
                <a:cs typeface="Courier New" panose="02070309020205020404" pitchFamily="49" charset="0"/>
              </a:rPr>
              <a:t>use </a:t>
            </a:r>
            <a:r>
              <a:rPr lang="es-419" dirty="0" err="1">
                <a:solidFill>
                  <a:schemeClr val="accent1"/>
                </a:solidFill>
                <a:latin typeface="Courier New" panose="02070309020205020404" pitchFamily="49" charset="0"/>
                <a:cs typeface="Courier New" panose="02070309020205020404" pitchFamily="49" charset="0"/>
              </a:rPr>
              <a:t>my_database</a:t>
            </a:r>
            <a:endParaRPr lang="es-419" dirty="0">
              <a:solidFill>
                <a:schemeClr val="accent1"/>
              </a:solidFill>
              <a:latin typeface="Courier New" panose="02070309020205020404" pitchFamily="49" charset="0"/>
              <a:cs typeface="Courier New" panose="02070309020205020404" pitchFamily="49" charset="0"/>
            </a:endParaRPr>
          </a:p>
          <a:p>
            <a:endParaRPr lang="es-419" dirty="0">
              <a:solidFill>
                <a:schemeClr val="accent1"/>
              </a:solidFill>
              <a:latin typeface="Courier New" panose="02070309020205020404" pitchFamily="49" charset="0"/>
              <a:cs typeface="Courier New" panose="02070309020205020404" pitchFamily="49" charset="0"/>
            </a:endParaRPr>
          </a:p>
          <a:p>
            <a:r>
              <a:rPr lang="es-419" dirty="0" err="1">
                <a:solidFill>
                  <a:schemeClr val="accent1"/>
                </a:solidFill>
                <a:latin typeface="Courier New" panose="02070309020205020404" pitchFamily="49" charset="0"/>
                <a:cs typeface="Courier New" panose="02070309020205020404" pitchFamily="49" charset="0"/>
              </a:rPr>
              <a:t>mongosh</a:t>
            </a:r>
            <a:r>
              <a:rPr lang="es-419" dirty="0">
                <a:solidFill>
                  <a:schemeClr val="accent1"/>
                </a:solidFill>
                <a:latin typeface="Courier New" panose="02070309020205020404" pitchFamily="49" charset="0"/>
                <a:cs typeface="Courier New" panose="02070309020205020404" pitchFamily="49" charset="0"/>
              </a:rPr>
              <a:t> </a:t>
            </a:r>
            <a:r>
              <a:rPr lang="es-419" dirty="0">
                <a:latin typeface="Courier New" panose="02070309020205020404" pitchFamily="49" charset="0"/>
                <a:cs typeface="Courier New" panose="02070309020205020404" pitchFamily="49" charset="0"/>
              </a:rPr>
              <a:t>--host &lt;dirección IP o nombre de host&gt; --</a:t>
            </a:r>
            <a:r>
              <a:rPr lang="es-419" dirty="0" err="1">
                <a:latin typeface="Courier New" panose="02070309020205020404" pitchFamily="49" charset="0"/>
                <a:cs typeface="Courier New" panose="02070309020205020404" pitchFamily="49" charset="0"/>
              </a:rPr>
              <a:t>port</a:t>
            </a:r>
            <a:r>
              <a:rPr lang="es-419" dirty="0">
                <a:latin typeface="Courier New" panose="02070309020205020404" pitchFamily="49" charset="0"/>
                <a:cs typeface="Courier New" panose="02070309020205020404" pitchFamily="49" charset="0"/>
              </a:rPr>
              <a:t> &lt;número de puerto&gt;</a:t>
            </a:r>
          </a:p>
          <a:p>
            <a:r>
              <a:rPr lang="en-US" dirty="0" err="1">
                <a:latin typeface="Courier New" panose="02070309020205020404" pitchFamily="49" charset="0"/>
                <a:cs typeface="Courier New" panose="02070309020205020404" pitchFamily="49" charset="0"/>
              </a:rPr>
              <a:t>mongosh</a:t>
            </a:r>
            <a:r>
              <a:rPr lang="en-US" dirty="0">
                <a:latin typeface="Courier New" panose="02070309020205020404" pitchFamily="49" charset="0"/>
                <a:cs typeface="Courier New" panose="02070309020205020404" pitchFamily="49" charset="0"/>
              </a:rPr>
              <a:t> --host localhost --port 27017 --username admin --password secret</a:t>
            </a:r>
            <a:endParaRPr lang="es-419"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35447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A8D84-3495-967E-9CC6-D753996FEF5F}"/>
              </a:ext>
            </a:extLst>
          </p:cNvPr>
          <p:cNvSpPr>
            <a:spLocks noGrp="1"/>
          </p:cNvSpPr>
          <p:nvPr>
            <p:ph type="title"/>
          </p:nvPr>
        </p:nvSpPr>
        <p:spPr/>
        <p:txBody>
          <a:bodyPr/>
          <a:lstStyle/>
          <a:p>
            <a:r>
              <a:rPr lang="es-419" dirty="0"/>
              <a:t>Conexión a MongoDB</a:t>
            </a:r>
          </a:p>
        </p:txBody>
      </p:sp>
      <p:sp>
        <p:nvSpPr>
          <p:cNvPr id="7" name="CuadroTexto 6">
            <a:extLst>
              <a:ext uri="{FF2B5EF4-FFF2-40B4-BE49-F238E27FC236}">
                <a16:creationId xmlns:a16="http://schemas.microsoft.com/office/drawing/2014/main" id="{25F3453D-5071-474D-810A-8BCAB3237757}"/>
              </a:ext>
            </a:extLst>
          </p:cNvPr>
          <p:cNvSpPr txBox="1"/>
          <p:nvPr/>
        </p:nvSpPr>
        <p:spPr>
          <a:xfrm>
            <a:off x="828000" y="1071798"/>
            <a:ext cx="10325100" cy="369332"/>
          </a:xfrm>
          <a:prstGeom prst="rect">
            <a:avLst/>
          </a:prstGeom>
          <a:noFill/>
        </p:spPr>
        <p:txBody>
          <a:bodyPr wrap="square">
            <a:spAutoFit/>
          </a:bodyPr>
          <a:lstStyle/>
          <a:p>
            <a:r>
              <a:rPr lang="es-419" dirty="0" err="1">
                <a:latin typeface="Courier New" panose="02070309020205020404" pitchFamily="49" charset="0"/>
                <a:cs typeface="Courier New" panose="02070309020205020404" pitchFamily="49" charset="0"/>
              </a:rPr>
              <a:t>npm</a:t>
            </a:r>
            <a:r>
              <a:rPr lang="es-419" dirty="0">
                <a:latin typeface="Courier New" panose="02070309020205020404" pitchFamily="49" charset="0"/>
                <a:cs typeface="Courier New" panose="02070309020205020404" pitchFamily="49" charset="0"/>
              </a:rPr>
              <a:t> </a:t>
            </a:r>
            <a:r>
              <a:rPr lang="es-419" dirty="0" err="1">
                <a:latin typeface="Courier New" panose="02070309020205020404" pitchFamily="49" charset="0"/>
                <a:cs typeface="Courier New" panose="02070309020205020404" pitchFamily="49" charset="0"/>
              </a:rPr>
              <a:t>install</a:t>
            </a:r>
            <a:r>
              <a:rPr lang="es-419" dirty="0">
                <a:latin typeface="Courier New" panose="02070309020205020404" pitchFamily="49" charset="0"/>
                <a:cs typeface="Courier New" panose="02070309020205020404" pitchFamily="49" charset="0"/>
              </a:rPr>
              <a:t> </a:t>
            </a:r>
            <a:r>
              <a:rPr lang="es-419" dirty="0" err="1">
                <a:latin typeface="Courier New" panose="02070309020205020404" pitchFamily="49" charset="0"/>
                <a:cs typeface="Courier New" panose="02070309020205020404" pitchFamily="49" charset="0"/>
              </a:rPr>
              <a:t>mongodb</a:t>
            </a:r>
            <a:endParaRPr lang="es-419" dirty="0">
              <a:latin typeface="Courier New" panose="02070309020205020404" pitchFamily="49" charset="0"/>
              <a:cs typeface="Courier New" panose="02070309020205020404" pitchFamily="49" charset="0"/>
            </a:endParaRPr>
          </a:p>
        </p:txBody>
      </p:sp>
      <p:sp>
        <p:nvSpPr>
          <p:cNvPr id="9" name="CuadroTexto 8">
            <a:extLst>
              <a:ext uri="{FF2B5EF4-FFF2-40B4-BE49-F238E27FC236}">
                <a16:creationId xmlns:a16="http://schemas.microsoft.com/office/drawing/2014/main" id="{A114C2B9-C49D-2887-7F38-FB8B8BF01208}"/>
              </a:ext>
            </a:extLst>
          </p:cNvPr>
          <p:cNvSpPr txBox="1"/>
          <p:nvPr/>
        </p:nvSpPr>
        <p:spPr>
          <a:xfrm>
            <a:off x="828000" y="1459596"/>
            <a:ext cx="11021100" cy="5355312"/>
          </a:xfrm>
          <a:prstGeom prst="rect">
            <a:avLst/>
          </a:prstGeom>
          <a:noFill/>
        </p:spPr>
        <p:txBody>
          <a:bodyPr wrap="square">
            <a:spAutoFit/>
          </a:bodyPr>
          <a:lstStyle/>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 </a:t>
            </a:r>
            <a:r>
              <a:rPr lang="es-419" b="0" dirty="0" err="1">
                <a:solidFill>
                  <a:srgbClr val="0070C1"/>
                </a:solidFill>
                <a:effectLst/>
                <a:latin typeface="Consolas" panose="020B0609020204030204" pitchFamily="49" charset="0"/>
              </a:rPr>
              <a:t>MongoClient</a:t>
            </a:r>
            <a:r>
              <a:rPr lang="es-419" b="0" dirty="0">
                <a:solidFill>
                  <a:srgbClr val="000000"/>
                </a:solidFill>
                <a:effectLst/>
                <a:latin typeface="Consolas" panose="020B0609020204030204" pitchFamily="49" charset="0"/>
              </a:rPr>
              <a:t> } = </a:t>
            </a:r>
            <a:r>
              <a:rPr lang="es-419" b="0" dirty="0" err="1">
                <a:solidFill>
                  <a:srgbClr val="795E26"/>
                </a:solidFill>
                <a:effectLst/>
                <a:latin typeface="Consolas" panose="020B0609020204030204" pitchFamily="49" charset="0"/>
              </a:rPr>
              <a:t>require</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mongodb</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err="1">
                <a:solidFill>
                  <a:srgbClr val="0070C1"/>
                </a:solidFill>
                <a:effectLst/>
                <a:latin typeface="Consolas" panose="020B0609020204030204" pitchFamily="49" charset="0"/>
              </a:rPr>
              <a:t>url</a:t>
            </a:r>
            <a:r>
              <a:rPr lang="es-419" b="0" dirty="0">
                <a:solidFill>
                  <a:srgbClr val="000000"/>
                </a:solidFill>
                <a:effectLst/>
                <a:latin typeface="Consolas" panose="020B0609020204030204" pitchFamily="49" charset="0"/>
              </a:rPr>
              <a:t> =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mongodb</a:t>
            </a:r>
            <a:r>
              <a:rPr lang="es-419" b="0" dirty="0">
                <a:solidFill>
                  <a:srgbClr val="A31515"/>
                </a:solidFill>
                <a:effectLst/>
                <a:latin typeface="Consolas" panose="020B0609020204030204" pitchFamily="49" charset="0"/>
              </a:rPr>
              <a:t>://localhost:27017'</a:t>
            </a:r>
            <a:r>
              <a:rPr lang="es-419" b="0" dirty="0">
                <a:solidFill>
                  <a:srgbClr val="000000"/>
                </a:solidFill>
                <a:effectLst/>
                <a:latin typeface="Consolas" panose="020B0609020204030204" pitchFamily="49" charset="0"/>
              </a:rPr>
              <a:t>; </a:t>
            </a:r>
            <a:br>
              <a:rPr lang="es-419" b="0" dirty="0">
                <a:solidFill>
                  <a:srgbClr val="000000"/>
                </a:solidFill>
                <a:effectLst/>
                <a:latin typeface="Consolas" panose="020B0609020204030204" pitchFamily="49" charset="0"/>
              </a:rPr>
            </a:br>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err="1">
                <a:solidFill>
                  <a:srgbClr val="0070C1"/>
                </a:solidFill>
                <a:effectLst/>
                <a:latin typeface="Consolas" panose="020B0609020204030204" pitchFamily="49" charset="0"/>
              </a:rPr>
              <a:t>dbName</a:t>
            </a:r>
            <a:r>
              <a:rPr lang="es-419" b="0" dirty="0">
                <a:solidFill>
                  <a:srgbClr val="000000"/>
                </a:solidFill>
                <a:effectLst/>
                <a:latin typeface="Consolas" panose="020B0609020204030204" pitchFamily="49" charset="0"/>
              </a:rPr>
              <a:t> =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miBaseDeDatos</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err="1">
                <a:solidFill>
                  <a:srgbClr val="0070C1"/>
                </a:solidFill>
                <a:effectLst/>
                <a:latin typeface="Consolas" panose="020B0609020204030204" pitchFamily="49" charset="0"/>
              </a:rPr>
              <a:t>client</a:t>
            </a:r>
            <a:r>
              <a:rPr lang="es-419" b="0" dirty="0">
                <a:solidFill>
                  <a:srgbClr val="000000"/>
                </a:solidFill>
                <a:effectLst/>
                <a:latin typeface="Consolas" panose="020B0609020204030204" pitchFamily="49" charset="0"/>
              </a:rPr>
              <a:t> = </a:t>
            </a:r>
            <a:r>
              <a:rPr lang="es-419" b="0" dirty="0">
                <a:solidFill>
                  <a:srgbClr val="0000FF"/>
                </a:solidFill>
                <a:effectLst/>
                <a:latin typeface="Consolas" panose="020B0609020204030204" pitchFamily="49" charset="0"/>
              </a:rPr>
              <a:t>new</a:t>
            </a:r>
            <a:r>
              <a:rPr lang="es-419" b="0" dirty="0">
                <a:solidFill>
                  <a:srgbClr val="000000"/>
                </a:solidFill>
                <a:effectLst/>
                <a:latin typeface="Consolas" panose="020B0609020204030204" pitchFamily="49" charset="0"/>
              </a:rPr>
              <a:t> </a:t>
            </a:r>
            <a:r>
              <a:rPr lang="es-419" b="0" dirty="0" err="1">
                <a:solidFill>
                  <a:srgbClr val="795E26"/>
                </a:solidFill>
                <a:effectLst/>
                <a:latin typeface="Consolas" panose="020B0609020204030204" pitchFamily="49" charset="0"/>
              </a:rPr>
              <a:t>MongoClient</a:t>
            </a:r>
            <a:r>
              <a:rPr lang="es-419" b="0" dirty="0">
                <a:solidFill>
                  <a:srgbClr val="000000"/>
                </a:solidFill>
                <a:effectLst/>
                <a:latin typeface="Consolas" panose="020B0609020204030204" pitchFamily="49" charset="0"/>
              </a:rPr>
              <a:t>(</a:t>
            </a:r>
            <a:r>
              <a:rPr lang="es-419" b="0" dirty="0" err="1">
                <a:solidFill>
                  <a:srgbClr val="0070C1"/>
                </a:solidFill>
                <a:effectLst/>
                <a:latin typeface="Consolas" panose="020B0609020204030204" pitchFamily="49" charset="0"/>
              </a:rPr>
              <a:t>url</a:t>
            </a:r>
            <a:r>
              <a:rPr lang="es-419" b="0" dirty="0">
                <a:solidFill>
                  <a:srgbClr val="000000"/>
                </a:solidFill>
                <a:effectLst/>
                <a:latin typeface="Consolas" panose="020B0609020204030204" pitchFamily="49" charset="0"/>
              </a:rPr>
              <a:t>, { </a:t>
            </a:r>
            <a:r>
              <a:rPr lang="es-419" b="0" dirty="0" err="1">
                <a:solidFill>
                  <a:srgbClr val="001080"/>
                </a:solidFill>
                <a:effectLst/>
                <a:latin typeface="Consolas" panose="020B0609020204030204" pitchFamily="49" charset="0"/>
              </a:rPr>
              <a:t>useUnifiedTopology</a:t>
            </a:r>
            <a:r>
              <a:rPr lang="es-419" b="0" dirty="0">
                <a:solidFill>
                  <a:srgbClr val="001080"/>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a:solidFill>
                  <a:srgbClr val="0000FF"/>
                </a:solidFill>
                <a:effectLst/>
                <a:latin typeface="Consolas" panose="020B0609020204030204" pitchFamily="49" charset="0"/>
              </a:rPr>
              <a:t>true</a:t>
            </a:r>
            <a:r>
              <a:rPr lang="es-419" b="0" dirty="0">
                <a:solidFill>
                  <a:srgbClr val="000000"/>
                </a:solidFill>
                <a:effectLst/>
                <a:latin typeface="Consolas" panose="020B0609020204030204" pitchFamily="49" charset="0"/>
              </a:rPr>
              <a:t> });</a:t>
            </a:r>
          </a:p>
          <a:p>
            <a:r>
              <a:rPr lang="es-419" b="0" dirty="0" err="1">
                <a:solidFill>
                  <a:srgbClr val="0000FF"/>
                </a:solidFill>
                <a:effectLst/>
                <a:latin typeface="Consolas" panose="020B0609020204030204" pitchFamily="49" charset="0"/>
              </a:rPr>
              <a:t>async</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function</a:t>
            </a:r>
            <a:r>
              <a:rPr lang="es-419" b="0" dirty="0">
                <a:solidFill>
                  <a:srgbClr val="000000"/>
                </a:solidFill>
                <a:effectLst/>
                <a:latin typeface="Consolas" panose="020B0609020204030204" pitchFamily="49" charset="0"/>
              </a:rPr>
              <a:t> </a:t>
            </a:r>
            <a:r>
              <a:rPr lang="es-419" b="0" dirty="0" err="1">
                <a:solidFill>
                  <a:srgbClr val="795E26"/>
                </a:solidFill>
                <a:effectLst/>
                <a:latin typeface="Consolas" panose="020B0609020204030204" pitchFamily="49" charset="0"/>
              </a:rPr>
              <a:t>conectarABaseDeDatos</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a:solidFill>
                  <a:srgbClr val="AF00DB"/>
                </a:solidFill>
                <a:effectLst/>
                <a:latin typeface="Consolas" panose="020B0609020204030204" pitchFamily="49" charset="0"/>
              </a:rPr>
              <a:t>try</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AF00DB"/>
                </a:solidFill>
                <a:effectLst/>
                <a:latin typeface="Consolas" panose="020B0609020204030204" pitchFamily="49" charset="0"/>
              </a:rPr>
              <a:t>await</a:t>
            </a:r>
            <a:r>
              <a:rPr lang="es-419" b="0" dirty="0">
                <a:solidFill>
                  <a:srgbClr val="000000"/>
                </a:solidFill>
                <a:effectLst/>
                <a:latin typeface="Consolas" panose="020B0609020204030204" pitchFamily="49" charset="0"/>
              </a:rPr>
              <a:t> </a:t>
            </a:r>
            <a:r>
              <a:rPr lang="es-419" b="0" dirty="0" err="1">
                <a:solidFill>
                  <a:srgbClr val="0070C1"/>
                </a:solidFill>
                <a:effectLst/>
                <a:latin typeface="Consolas" panose="020B0609020204030204" pitchFamily="49" charset="0"/>
              </a:rPr>
              <a:t>client</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connect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console</a:t>
            </a:r>
            <a:r>
              <a:rPr lang="es-419" b="0" dirty="0">
                <a:solidFill>
                  <a:srgbClr val="000000"/>
                </a:solidFill>
                <a:effectLst/>
                <a:latin typeface="Consolas" panose="020B0609020204030204" pitchFamily="49" charset="0"/>
              </a:rPr>
              <a:t>.</a:t>
            </a:r>
            <a:r>
              <a:rPr lang="es-419" b="0" dirty="0">
                <a:solidFill>
                  <a:srgbClr val="795E26"/>
                </a:solidFill>
                <a:effectLst/>
                <a:latin typeface="Consolas" panose="020B0609020204030204" pitchFamily="49" charset="0"/>
              </a:rPr>
              <a:t>log</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'Conexión establecida correctamente a la base de datos'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err="1">
                <a:solidFill>
                  <a:srgbClr val="0070C1"/>
                </a:solidFill>
                <a:effectLst/>
                <a:latin typeface="Consolas" panose="020B0609020204030204" pitchFamily="49" charset="0"/>
              </a:rPr>
              <a:t>db</a:t>
            </a:r>
            <a:r>
              <a:rPr lang="es-419" b="0" dirty="0">
                <a:solidFill>
                  <a:srgbClr val="000000"/>
                </a:solidFill>
                <a:effectLst/>
                <a:latin typeface="Consolas" panose="020B0609020204030204" pitchFamily="49" charset="0"/>
              </a:rPr>
              <a:t> = </a:t>
            </a:r>
            <a:r>
              <a:rPr lang="es-419" b="0" dirty="0" err="1">
                <a:solidFill>
                  <a:srgbClr val="0070C1"/>
                </a:solidFill>
                <a:effectLst/>
                <a:latin typeface="Consolas" panose="020B0609020204030204" pitchFamily="49" charset="0"/>
              </a:rPr>
              <a:t>client</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db</a:t>
            </a:r>
            <a:r>
              <a:rPr lang="es-419" b="0" dirty="0">
                <a:solidFill>
                  <a:srgbClr val="000000"/>
                </a:solidFill>
                <a:effectLst/>
                <a:latin typeface="Consolas" panose="020B0609020204030204" pitchFamily="49" charset="0"/>
              </a:rPr>
              <a:t>(</a:t>
            </a:r>
            <a:r>
              <a:rPr lang="es-419" b="0" dirty="0" err="1">
                <a:solidFill>
                  <a:srgbClr val="0070C1"/>
                </a:solidFill>
                <a:effectLst/>
                <a:latin typeface="Consolas" panose="020B0609020204030204" pitchFamily="49" charset="0"/>
              </a:rPr>
              <a:t>dbName</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AF00DB"/>
                </a:solidFill>
                <a:effectLst/>
                <a:latin typeface="Consolas" panose="020B0609020204030204" pitchFamily="49" charset="0"/>
              </a:rPr>
              <a:t>await</a:t>
            </a:r>
            <a:r>
              <a:rPr lang="es-419" b="0" dirty="0">
                <a:solidFill>
                  <a:srgbClr val="000000"/>
                </a:solidFill>
                <a:effectLst/>
                <a:latin typeface="Consolas" panose="020B0609020204030204" pitchFamily="49" charset="0"/>
              </a:rPr>
              <a:t> </a:t>
            </a:r>
            <a:r>
              <a:rPr lang="es-419" b="0" dirty="0" err="1">
                <a:solidFill>
                  <a:srgbClr val="0070C1"/>
                </a:solidFill>
                <a:effectLst/>
                <a:latin typeface="Consolas" panose="020B0609020204030204" pitchFamily="49" charset="0"/>
              </a:rPr>
              <a:t>db</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collection</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miColeccion</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insertOne</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campo:</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'valor'</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console</a:t>
            </a:r>
            <a:r>
              <a:rPr lang="es-419" b="0" dirty="0">
                <a:solidFill>
                  <a:srgbClr val="000000"/>
                </a:solidFill>
                <a:effectLst/>
                <a:latin typeface="Consolas" panose="020B0609020204030204" pitchFamily="49" charset="0"/>
              </a:rPr>
              <a:t>.</a:t>
            </a:r>
            <a:r>
              <a:rPr lang="es-419" b="0" dirty="0">
                <a:solidFill>
                  <a:srgbClr val="795E26"/>
                </a:solidFill>
                <a:effectLst/>
                <a:latin typeface="Consolas" panose="020B0609020204030204" pitchFamily="49" charset="0"/>
              </a:rPr>
              <a:t>log</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'Documento insertado correctamente'</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    } </a:t>
            </a:r>
            <a:r>
              <a:rPr lang="es-419" b="0" dirty="0">
                <a:solidFill>
                  <a:srgbClr val="AF00DB"/>
                </a:solidFill>
                <a:effectLst/>
                <a:latin typeface="Consolas" panose="020B0609020204030204" pitchFamily="49" charset="0"/>
              </a:rPr>
              <a:t>catch</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error</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1080"/>
                </a:solidFill>
                <a:effectLst/>
                <a:latin typeface="Consolas" panose="020B0609020204030204" pitchFamily="49" charset="0"/>
              </a:rPr>
              <a:t>console</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error</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'Error al conectar a la base de datos:'</a:t>
            </a:r>
            <a:r>
              <a:rPr lang="es-419" b="0" dirty="0">
                <a:solidFill>
                  <a:srgbClr val="000000"/>
                </a:solidFill>
                <a:effectLst/>
                <a:latin typeface="Consolas" panose="020B0609020204030204" pitchFamily="49" charset="0"/>
              </a:rPr>
              <a:t>, </a:t>
            </a:r>
            <a:r>
              <a:rPr lang="es-419" b="0" dirty="0">
                <a:solidFill>
                  <a:srgbClr val="001080"/>
                </a:solidFill>
                <a:effectLst/>
                <a:latin typeface="Consolas" panose="020B0609020204030204" pitchFamily="49" charset="0"/>
              </a:rPr>
              <a:t>error</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 </a:t>
            </a:r>
            <a:r>
              <a:rPr lang="es-419" b="0" dirty="0" err="1">
                <a:solidFill>
                  <a:srgbClr val="AF00DB"/>
                </a:solidFill>
                <a:effectLst/>
                <a:latin typeface="Consolas" panose="020B0609020204030204" pitchFamily="49" charset="0"/>
              </a:rPr>
              <a:t>finally</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AF00DB"/>
                </a:solidFill>
                <a:effectLst/>
                <a:latin typeface="Consolas" panose="020B0609020204030204" pitchFamily="49" charset="0"/>
              </a:rPr>
              <a:t>await</a:t>
            </a:r>
            <a:r>
              <a:rPr lang="es-419" b="0" dirty="0">
                <a:solidFill>
                  <a:srgbClr val="000000"/>
                </a:solidFill>
                <a:effectLst/>
                <a:latin typeface="Consolas" panose="020B0609020204030204" pitchFamily="49" charset="0"/>
              </a:rPr>
              <a:t> </a:t>
            </a:r>
            <a:r>
              <a:rPr lang="es-419" b="0" dirty="0" err="1">
                <a:solidFill>
                  <a:srgbClr val="0070C1"/>
                </a:solidFill>
                <a:effectLst/>
                <a:latin typeface="Consolas" panose="020B0609020204030204" pitchFamily="49" charset="0"/>
              </a:rPr>
              <a:t>client</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close</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a:t>
            </a:r>
          </a:p>
          <a:p>
            <a:r>
              <a:rPr lang="es-419" b="0" dirty="0" err="1">
                <a:solidFill>
                  <a:srgbClr val="795E26"/>
                </a:solidFill>
                <a:effectLst/>
                <a:latin typeface="Consolas" panose="020B0609020204030204" pitchFamily="49" charset="0"/>
              </a:rPr>
              <a:t>conectarABaseDeDatos</a:t>
            </a:r>
            <a:r>
              <a:rPr lang="es-419"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57580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E2200-FC57-1C26-BC38-CECEDB83CD8A}"/>
              </a:ext>
            </a:extLst>
          </p:cNvPr>
          <p:cNvSpPr>
            <a:spLocks noGrp="1"/>
          </p:cNvSpPr>
          <p:nvPr>
            <p:ph type="title"/>
          </p:nvPr>
        </p:nvSpPr>
        <p:spPr/>
        <p:txBody>
          <a:bodyPr/>
          <a:lstStyle/>
          <a:p>
            <a:r>
              <a:rPr lang="es-419" dirty="0"/>
              <a:t>Creación de esquemas y modelos</a:t>
            </a:r>
          </a:p>
        </p:txBody>
      </p:sp>
      <p:sp>
        <p:nvSpPr>
          <p:cNvPr id="3" name="Marcador de contenido 2">
            <a:extLst>
              <a:ext uri="{FF2B5EF4-FFF2-40B4-BE49-F238E27FC236}">
                <a16:creationId xmlns:a16="http://schemas.microsoft.com/office/drawing/2014/main" id="{57E4F7A4-F149-BF97-ABD2-B0B01D851041}"/>
              </a:ext>
            </a:extLst>
          </p:cNvPr>
          <p:cNvSpPr>
            <a:spLocks noGrp="1"/>
          </p:cNvSpPr>
          <p:nvPr>
            <p:ph idx="1"/>
          </p:nvPr>
        </p:nvSpPr>
        <p:spPr/>
        <p:txBody>
          <a:bodyPr/>
          <a:lstStyle/>
          <a:p>
            <a:r>
              <a:rPr lang="es-419" dirty="0"/>
              <a:t>En MongoDB, un esquema es una definición de la estructura de un documento. Un modelo es una clase que se utiliza para representar un documento.</a:t>
            </a:r>
          </a:p>
          <a:p>
            <a:endParaRPr lang="es-419" dirty="0"/>
          </a:p>
          <a:p>
            <a:r>
              <a:rPr lang="es-419" dirty="0"/>
              <a:t>Los esquemas y modelos se utilizan para definir la estructura de los datos que se almacenarán en MongoDB. Esto ayuda a garantizar que los datos sean consistentes y que se puedan acceder a ellos de manera eficiente.</a:t>
            </a:r>
          </a:p>
        </p:txBody>
      </p:sp>
    </p:spTree>
    <p:extLst>
      <p:ext uri="{BB962C8B-B14F-4D97-AF65-F5344CB8AC3E}">
        <p14:creationId xmlns:p14="http://schemas.microsoft.com/office/powerpoint/2010/main" val="2520937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E2200-FC57-1C26-BC38-CECEDB83CD8A}"/>
              </a:ext>
            </a:extLst>
          </p:cNvPr>
          <p:cNvSpPr>
            <a:spLocks noGrp="1"/>
          </p:cNvSpPr>
          <p:nvPr>
            <p:ph type="title"/>
          </p:nvPr>
        </p:nvSpPr>
        <p:spPr/>
        <p:txBody>
          <a:bodyPr/>
          <a:lstStyle/>
          <a:p>
            <a:r>
              <a:rPr lang="es-419" dirty="0"/>
              <a:t>Creación de esquemas y modelos</a:t>
            </a:r>
          </a:p>
        </p:txBody>
      </p:sp>
      <p:sp>
        <p:nvSpPr>
          <p:cNvPr id="3" name="Marcador de contenido 2">
            <a:extLst>
              <a:ext uri="{FF2B5EF4-FFF2-40B4-BE49-F238E27FC236}">
                <a16:creationId xmlns:a16="http://schemas.microsoft.com/office/drawing/2014/main" id="{57E4F7A4-F149-BF97-ABD2-B0B01D851041}"/>
              </a:ext>
            </a:extLst>
          </p:cNvPr>
          <p:cNvSpPr>
            <a:spLocks noGrp="1"/>
          </p:cNvSpPr>
          <p:nvPr>
            <p:ph idx="1"/>
          </p:nvPr>
        </p:nvSpPr>
        <p:spPr>
          <a:xfrm>
            <a:off x="838200" y="1238251"/>
            <a:ext cx="4724400" cy="4068900"/>
          </a:xfrm>
        </p:spPr>
        <p:txBody>
          <a:bodyPr/>
          <a:lstStyle/>
          <a:p>
            <a:pPr marL="0" indent="0">
              <a:buNone/>
            </a:pPr>
            <a:r>
              <a:rPr lang="es-419" dirty="0">
                <a:solidFill>
                  <a:srgbClr val="00B0F0"/>
                </a:solidFill>
              </a:rPr>
              <a:t>Esquemas</a:t>
            </a:r>
          </a:p>
          <a:p>
            <a:pPr marL="0" indent="0">
              <a:buNone/>
            </a:pPr>
            <a:r>
              <a:rPr lang="es-419" dirty="0"/>
              <a:t>Un esquema en MongoDB es un objeto JSON que define la estructura de un documento. Un esquema puede tener cualquier número de campos, cada uno de los cuales tiene un nombre, un tipo de datos y opciones adicionales.</a:t>
            </a:r>
          </a:p>
        </p:txBody>
      </p:sp>
    </p:spTree>
    <p:extLst>
      <p:ext uri="{BB962C8B-B14F-4D97-AF65-F5344CB8AC3E}">
        <p14:creationId xmlns:p14="http://schemas.microsoft.com/office/powerpoint/2010/main" val="2184920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E2200-FC57-1C26-BC38-CECEDB83CD8A}"/>
              </a:ext>
            </a:extLst>
          </p:cNvPr>
          <p:cNvSpPr>
            <a:spLocks noGrp="1"/>
          </p:cNvSpPr>
          <p:nvPr>
            <p:ph type="title"/>
          </p:nvPr>
        </p:nvSpPr>
        <p:spPr/>
        <p:txBody>
          <a:bodyPr/>
          <a:lstStyle/>
          <a:p>
            <a:r>
              <a:rPr lang="es-419" dirty="0"/>
              <a:t>Creación de esquemas y modelos</a:t>
            </a:r>
          </a:p>
        </p:txBody>
      </p:sp>
      <p:sp>
        <p:nvSpPr>
          <p:cNvPr id="3" name="Marcador de contenido 2">
            <a:extLst>
              <a:ext uri="{FF2B5EF4-FFF2-40B4-BE49-F238E27FC236}">
                <a16:creationId xmlns:a16="http://schemas.microsoft.com/office/drawing/2014/main" id="{57E4F7A4-F149-BF97-ABD2-B0B01D851041}"/>
              </a:ext>
            </a:extLst>
          </p:cNvPr>
          <p:cNvSpPr>
            <a:spLocks noGrp="1"/>
          </p:cNvSpPr>
          <p:nvPr>
            <p:ph idx="1"/>
          </p:nvPr>
        </p:nvSpPr>
        <p:spPr>
          <a:xfrm>
            <a:off x="828000" y="1556250"/>
            <a:ext cx="4724400" cy="1142999"/>
          </a:xfrm>
        </p:spPr>
        <p:txBody>
          <a:bodyPr>
            <a:normAutofit lnSpcReduction="10000"/>
          </a:bodyPr>
          <a:lstStyle/>
          <a:p>
            <a:pPr marL="0" indent="0">
              <a:buNone/>
            </a:pPr>
            <a:r>
              <a:rPr lang="es-419" dirty="0">
                <a:solidFill>
                  <a:srgbClr val="00B0F0"/>
                </a:solidFill>
              </a:rPr>
              <a:t>Para crear un esquema, se puede usar la siguiente sintaxis:</a:t>
            </a:r>
          </a:p>
        </p:txBody>
      </p:sp>
      <p:sp>
        <p:nvSpPr>
          <p:cNvPr id="5" name="CuadroTexto 4">
            <a:extLst>
              <a:ext uri="{FF2B5EF4-FFF2-40B4-BE49-F238E27FC236}">
                <a16:creationId xmlns:a16="http://schemas.microsoft.com/office/drawing/2014/main" id="{22BBAEDA-D215-E136-A8C0-2A1F91C62D97}"/>
              </a:ext>
            </a:extLst>
          </p:cNvPr>
          <p:cNvSpPr txBox="1"/>
          <p:nvPr/>
        </p:nvSpPr>
        <p:spPr>
          <a:xfrm>
            <a:off x="6934202" y="1289774"/>
            <a:ext cx="4857750" cy="4278451"/>
          </a:xfrm>
          <a:prstGeom prst="rect">
            <a:avLst/>
          </a:prstGeom>
          <a:solidFill>
            <a:srgbClr val="FFFFF3"/>
          </a:solidFill>
        </p:spPr>
        <p:txBody>
          <a:bodyPr vert="horz" lIns="91440" tIns="45720" rIns="91440" bIns="45720" rtlCol="0">
            <a:normAutofit fontScale="92500"/>
          </a:bodyPr>
          <a:lstStyle>
            <a:lvl1pPr indent="0">
              <a:lnSpc>
                <a:spcPct val="90000"/>
              </a:lnSpc>
              <a:spcBef>
                <a:spcPts val="1000"/>
              </a:spcBef>
              <a:buFont typeface="Arial" panose="020B0604020202020204" pitchFamily="34" charset="0"/>
              <a:buNone/>
              <a:defRPr sz="2800">
                <a:solidFill>
                  <a:srgbClr val="00B0F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419" dirty="0">
                <a:solidFill>
                  <a:schemeClr val="tx1"/>
                </a:solidFill>
              </a:rPr>
              <a:t>Este esquema define un documento con los siguientes campos:</a:t>
            </a:r>
          </a:p>
          <a:p>
            <a:endParaRPr lang="es-419" dirty="0">
              <a:solidFill>
                <a:schemeClr val="tx1"/>
              </a:solidFill>
            </a:endParaRPr>
          </a:p>
          <a:p>
            <a:pPr marL="285750" indent="-285750">
              <a:buFontTx/>
              <a:buChar char="›"/>
            </a:pPr>
            <a:r>
              <a:rPr lang="es-419" sz="2000" b="1" dirty="0" err="1">
                <a:solidFill>
                  <a:schemeClr val="accent1">
                    <a:lumMod val="50000"/>
                  </a:schemeClr>
                </a:solidFill>
              </a:rPr>
              <a:t>name</a:t>
            </a:r>
            <a:r>
              <a:rPr lang="es-419" sz="2000" dirty="0">
                <a:solidFill>
                  <a:schemeClr val="tx1"/>
                </a:solidFill>
              </a:rPr>
              <a:t>: Un campo de cadena de caracteres.</a:t>
            </a:r>
          </a:p>
          <a:p>
            <a:pPr marL="285750" indent="-285750">
              <a:buFontTx/>
              <a:buChar char="›"/>
            </a:pPr>
            <a:r>
              <a:rPr lang="es-419" sz="2100" b="1" dirty="0" err="1">
                <a:solidFill>
                  <a:schemeClr val="accent1">
                    <a:lumMod val="50000"/>
                  </a:schemeClr>
                </a:solidFill>
              </a:rPr>
              <a:t>age</a:t>
            </a:r>
            <a:r>
              <a:rPr lang="es-419" sz="2000" dirty="0">
                <a:solidFill>
                  <a:schemeClr val="tx1"/>
                </a:solidFill>
              </a:rPr>
              <a:t>: Un campo numérico.</a:t>
            </a:r>
          </a:p>
          <a:p>
            <a:pPr marL="285750" indent="-285750">
              <a:buFontTx/>
              <a:buChar char="›"/>
            </a:pPr>
            <a:r>
              <a:rPr lang="es-419" sz="2100" b="1" dirty="0" err="1">
                <a:solidFill>
                  <a:schemeClr val="accent1">
                    <a:lumMod val="50000"/>
                  </a:schemeClr>
                </a:solidFill>
              </a:rPr>
              <a:t>location</a:t>
            </a:r>
            <a:r>
              <a:rPr lang="es-419" sz="2000" dirty="0">
                <a:solidFill>
                  <a:schemeClr val="tx1"/>
                </a:solidFill>
              </a:rPr>
              <a:t>: Un campo de objeto JSON.</a:t>
            </a:r>
          </a:p>
          <a:p>
            <a:pPr marL="285750" indent="-285750">
              <a:buFontTx/>
              <a:buChar char="›"/>
            </a:pPr>
            <a:r>
              <a:rPr lang="es-419" sz="2100" b="1" dirty="0" err="1">
                <a:solidFill>
                  <a:schemeClr val="accent1">
                    <a:lumMod val="50000"/>
                  </a:schemeClr>
                </a:solidFill>
              </a:rPr>
              <a:t>pets</a:t>
            </a:r>
            <a:r>
              <a:rPr lang="es-419" sz="2000" dirty="0">
                <a:solidFill>
                  <a:schemeClr val="tx1"/>
                </a:solidFill>
              </a:rPr>
              <a:t>: Un campo de array.</a:t>
            </a:r>
          </a:p>
          <a:p>
            <a:pPr marL="285750" indent="-285750">
              <a:buFontTx/>
              <a:buChar char="›"/>
            </a:pPr>
            <a:r>
              <a:rPr lang="es-419" sz="2100" b="1" dirty="0" err="1">
                <a:solidFill>
                  <a:schemeClr val="accent1">
                    <a:lumMod val="50000"/>
                  </a:schemeClr>
                </a:solidFill>
              </a:rPr>
              <a:t>createdAt</a:t>
            </a:r>
            <a:r>
              <a:rPr lang="es-419" sz="2000" dirty="0">
                <a:solidFill>
                  <a:schemeClr val="tx1"/>
                </a:solidFill>
              </a:rPr>
              <a:t>: Un campo de fecha.</a:t>
            </a:r>
          </a:p>
          <a:p>
            <a:pPr marL="285750" indent="-285750">
              <a:buFontTx/>
              <a:buChar char="›"/>
            </a:pPr>
            <a:r>
              <a:rPr lang="es-419" sz="2100" b="1" dirty="0">
                <a:solidFill>
                  <a:schemeClr val="accent1">
                    <a:lumMod val="50000"/>
                  </a:schemeClr>
                </a:solidFill>
              </a:rPr>
              <a:t>_id: </a:t>
            </a:r>
            <a:r>
              <a:rPr lang="es-419" sz="2000" dirty="0">
                <a:solidFill>
                  <a:schemeClr val="tx1"/>
                </a:solidFill>
              </a:rPr>
              <a:t>Un campo de identificador único de documento.</a:t>
            </a:r>
          </a:p>
        </p:txBody>
      </p:sp>
      <p:sp>
        <p:nvSpPr>
          <p:cNvPr id="6" name="CuadroTexto 5">
            <a:extLst>
              <a:ext uri="{FF2B5EF4-FFF2-40B4-BE49-F238E27FC236}">
                <a16:creationId xmlns:a16="http://schemas.microsoft.com/office/drawing/2014/main" id="{022E88D8-3111-CFE3-F692-A00FE3C669E3}"/>
              </a:ext>
            </a:extLst>
          </p:cNvPr>
          <p:cNvSpPr txBox="1"/>
          <p:nvPr/>
        </p:nvSpPr>
        <p:spPr>
          <a:xfrm>
            <a:off x="985838" y="3183701"/>
            <a:ext cx="4043362" cy="2308324"/>
          </a:xfrm>
          <a:prstGeom prst="rect">
            <a:avLst/>
          </a:prstGeom>
          <a:noFill/>
        </p:spPr>
        <p:txBody>
          <a:bodyPr wrap="square">
            <a:spAutoFit/>
          </a:bodyPr>
          <a:lstStyle/>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esquema</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age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location</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Object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pets</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Array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createdAt</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Date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_id:</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ObjectId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640664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E2200-FC57-1C26-BC38-CECEDB83CD8A}"/>
              </a:ext>
            </a:extLst>
          </p:cNvPr>
          <p:cNvSpPr>
            <a:spLocks noGrp="1"/>
          </p:cNvSpPr>
          <p:nvPr>
            <p:ph type="title"/>
          </p:nvPr>
        </p:nvSpPr>
        <p:spPr/>
        <p:txBody>
          <a:bodyPr/>
          <a:lstStyle/>
          <a:p>
            <a:r>
              <a:rPr lang="es-419" dirty="0"/>
              <a:t>Creación de esquemas y modelos</a:t>
            </a:r>
          </a:p>
        </p:txBody>
      </p:sp>
      <p:sp>
        <p:nvSpPr>
          <p:cNvPr id="3" name="Marcador de contenido 2">
            <a:extLst>
              <a:ext uri="{FF2B5EF4-FFF2-40B4-BE49-F238E27FC236}">
                <a16:creationId xmlns:a16="http://schemas.microsoft.com/office/drawing/2014/main" id="{57E4F7A4-F149-BF97-ABD2-B0B01D851041}"/>
              </a:ext>
            </a:extLst>
          </p:cNvPr>
          <p:cNvSpPr>
            <a:spLocks noGrp="1"/>
          </p:cNvSpPr>
          <p:nvPr>
            <p:ph idx="1"/>
          </p:nvPr>
        </p:nvSpPr>
        <p:spPr>
          <a:xfrm>
            <a:off x="838200" y="1238251"/>
            <a:ext cx="4724400" cy="4068900"/>
          </a:xfrm>
        </p:spPr>
        <p:txBody>
          <a:bodyPr/>
          <a:lstStyle/>
          <a:p>
            <a:pPr marL="0" indent="0">
              <a:buNone/>
            </a:pPr>
            <a:r>
              <a:rPr lang="es-419" dirty="0">
                <a:solidFill>
                  <a:srgbClr val="00B0F0"/>
                </a:solidFill>
              </a:rPr>
              <a:t>Modelos</a:t>
            </a:r>
          </a:p>
          <a:p>
            <a:pPr marL="0" indent="0">
              <a:buNone/>
            </a:pPr>
            <a:r>
              <a:rPr lang="es-419" dirty="0"/>
              <a:t>Un modelo en MongoDB es una clase que se utiliza para representar un documento. Un modelo se basa en un esquema y proporciona métodos para acceder a los campos del documento.</a:t>
            </a:r>
          </a:p>
        </p:txBody>
      </p:sp>
      <p:sp>
        <p:nvSpPr>
          <p:cNvPr id="5" name="CuadroTexto 4">
            <a:extLst>
              <a:ext uri="{FF2B5EF4-FFF2-40B4-BE49-F238E27FC236}">
                <a16:creationId xmlns:a16="http://schemas.microsoft.com/office/drawing/2014/main" id="{22BBAEDA-D215-E136-A8C0-2A1F91C62D97}"/>
              </a:ext>
            </a:extLst>
          </p:cNvPr>
          <p:cNvSpPr txBox="1"/>
          <p:nvPr/>
        </p:nvSpPr>
        <p:spPr>
          <a:xfrm>
            <a:off x="6934202" y="1289774"/>
            <a:ext cx="4857750" cy="4278451"/>
          </a:xfrm>
          <a:prstGeom prst="rect">
            <a:avLst/>
          </a:prstGeom>
          <a:solidFill>
            <a:srgbClr val="FFFFF3"/>
          </a:solidFill>
        </p:spPr>
        <p:txBody>
          <a:bodyPr vert="horz" lIns="91440" tIns="45720" rIns="91440" bIns="45720" rtlCol="0">
            <a:normAutofit lnSpcReduction="10000"/>
          </a:bodyPr>
          <a:lstStyle>
            <a:lvl1pPr indent="0">
              <a:lnSpc>
                <a:spcPct val="90000"/>
              </a:lnSpc>
              <a:spcBef>
                <a:spcPts val="1000"/>
              </a:spcBef>
              <a:buFont typeface="Arial" panose="020B0604020202020204" pitchFamily="34" charset="0"/>
              <a:buNone/>
              <a:defRPr sz="2800">
                <a:solidFill>
                  <a:srgbClr val="00B0F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419" dirty="0">
                <a:solidFill>
                  <a:schemeClr val="tx1"/>
                </a:solidFill>
              </a:rPr>
              <a:t>Los tipos de datos de los campos de un esquema pueden ser</a:t>
            </a:r>
            <a:r>
              <a:rPr lang="es-419" sz="2000" dirty="0">
                <a:solidFill>
                  <a:schemeClr val="tx1"/>
                </a:solidFill>
              </a:rPr>
              <a:t>:</a:t>
            </a:r>
          </a:p>
          <a:p>
            <a:pPr marL="285750" indent="-285750">
              <a:buFontTx/>
              <a:buChar char="›"/>
            </a:pPr>
            <a:r>
              <a:rPr lang="es-419" sz="2000" dirty="0" err="1">
                <a:solidFill>
                  <a:srgbClr val="AA286F"/>
                </a:solidFill>
              </a:rPr>
              <a:t>String</a:t>
            </a:r>
            <a:r>
              <a:rPr lang="es-419" sz="2000" dirty="0">
                <a:solidFill>
                  <a:srgbClr val="AA286F"/>
                </a:solidFill>
              </a:rPr>
              <a:t>: Un valor de cadena de caracteres.</a:t>
            </a:r>
          </a:p>
          <a:p>
            <a:pPr marL="285750" indent="-285750">
              <a:buFontTx/>
              <a:buChar char="›"/>
            </a:pPr>
            <a:r>
              <a:rPr lang="es-419" sz="2000" dirty="0" err="1">
                <a:solidFill>
                  <a:srgbClr val="AA286F"/>
                </a:solidFill>
              </a:rPr>
              <a:t>Number</a:t>
            </a:r>
            <a:r>
              <a:rPr lang="es-419" sz="2000" dirty="0">
                <a:solidFill>
                  <a:srgbClr val="AA286F"/>
                </a:solidFill>
              </a:rPr>
              <a:t>: Un valor numérico.</a:t>
            </a:r>
          </a:p>
          <a:p>
            <a:pPr marL="285750" indent="-285750">
              <a:buFontTx/>
              <a:buChar char="›"/>
            </a:pPr>
            <a:r>
              <a:rPr lang="es-419" sz="2000" dirty="0" err="1">
                <a:solidFill>
                  <a:srgbClr val="AA286F"/>
                </a:solidFill>
              </a:rPr>
              <a:t>Boolean</a:t>
            </a:r>
            <a:r>
              <a:rPr lang="es-419" sz="2000" dirty="0">
                <a:solidFill>
                  <a:srgbClr val="AA286F"/>
                </a:solidFill>
              </a:rPr>
              <a:t>: Un valor booleano.</a:t>
            </a:r>
          </a:p>
          <a:p>
            <a:pPr marL="285750" indent="-285750">
              <a:buFontTx/>
              <a:buChar char="›"/>
            </a:pPr>
            <a:r>
              <a:rPr lang="es-419" sz="2000" dirty="0" err="1">
                <a:solidFill>
                  <a:srgbClr val="AA286F"/>
                </a:solidFill>
              </a:rPr>
              <a:t>Object</a:t>
            </a:r>
            <a:r>
              <a:rPr lang="es-419" sz="2000" dirty="0">
                <a:solidFill>
                  <a:srgbClr val="AA286F"/>
                </a:solidFill>
              </a:rPr>
              <a:t>: Un objeto JSON.</a:t>
            </a:r>
          </a:p>
          <a:p>
            <a:pPr marL="285750" indent="-285750">
              <a:buFontTx/>
              <a:buChar char="›"/>
            </a:pPr>
            <a:r>
              <a:rPr lang="es-419" sz="2000" dirty="0">
                <a:solidFill>
                  <a:srgbClr val="AA286F"/>
                </a:solidFill>
              </a:rPr>
              <a:t>Array: Un array de valores.</a:t>
            </a:r>
          </a:p>
          <a:p>
            <a:pPr marL="285750" indent="-285750">
              <a:buFontTx/>
              <a:buChar char="›"/>
            </a:pPr>
            <a:r>
              <a:rPr lang="es-419" sz="2000" dirty="0">
                <a:solidFill>
                  <a:srgbClr val="AA286F"/>
                </a:solidFill>
              </a:rPr>
              <a:t>Date: Una fecha.</a:t>
            </a:r>
          </a:p>
          <a:p>
            <a:pPr marL="285750" indent="-285750">
              <a:buFontTx/>
              <a:buChar char="›"/>
            </a:pPr>
            <a:r>
              <a:rPr lang="es-419" sz="2000" dirty="0" err="1">
                <a:solidFill>
                  <a:srgbClr val="AA286F"/>
                </a:solidFill>
              </a:rPr>
              <a:t>ObjectId</a:t>
            </a:r>
            <a:r>
              <a:rPr lang="es-419" sz="2000" dirty="0">
                <a:solidFill>
                  <a:srgbClr val="AA286F"/>
                </a:solidFill>
              </a:rPr>
              <a:t>: Un identificador único de documento.</a:t>
            </a:r>
          </a:p>
        </p:txBody>
      </p:sp>
    </p:spTree>
    <p:extLst>
      <p:ext uri="{BB962C8B-B14F-4D97-AF65-F5344CB8AC3E}">
        <p14:creationId xmlns:p14="http://schemas.microsoft.com/office/powerpoint/2010/main" val="426204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E2200-FC57-1C26-BC38-CECEDB83CD8A}"/>
              </a:ext>
            </a:extLst>
          </p:cNvPr>
          <p:cNvSpPr>
            <a:spLocks noGrp="1"/>
          </p:cNvSpPr>
          <p:nvPr>
            <p:ph type="title"/>
          </p:nvPr>
        </p:nvSpPr>
        <p:spPr/>
        <p:txBody>
          <a:bodyPr/>
          <a:lstStyle/>
          <a:p>
            <a:r>
              <a:rPr lang="es-419" dirty="0"/>
              <a:t>Creación de esquemas y modelos</a:t>
            </a:r>
          </a:p>
        </p:txBody>
      </p:sp>
      <p:sp>
        <p:nvSpPr>
          <p:cNvPr id="3" name="Marcador de contenido 2">
            <a:extLst>
              <a:ext uri="{FF2B5EF4-FFF2-40B4-BE49-F238E27FC236}">
                <a16:creationId xmlns:a16="http://schemas.microsoft.com/office/drawing/2014/main" id="{57E4F7A4-F149-BF97-ABD2-B0B01D851041}"/>
              </a:ext>
            </a:extLst>
          </p:cNvPr>
          <p:cNvSpPr>
            <a:spLocks noGrp="1"/>
          </p:cNvSpPr>
          <p:nvPr>
            <p:ph idx="1"/>
          </p:nvPr>
        </p:nvSpPr>
        <p:spPr>
          <a:xfrm>
            <a:off x="828000" y="1556250"/>
            <a:ext cx="4724400" cy="1142999"/>
          </a:xfrm>
        </p:spPr>
        <p:txBody>
          <a:bodyPr>
            <a:normAutofit lnSpcReduction="10000"/>
          </a:bodyPr>
          <a:lstStyle/>
          <a:p>
            <a:pPr marL="0" indent="0">
              <a:buNone/>
            </a:pPr>
            <a:r>
              <a:rPr lang="es-419" dirty="0">
                <a:solidFill>
                  <a:srgbClr val="00B0F0"/>
                </a:solidFill>
              </a:rPr>
              <a:t>Para crear un modelo, se puede usar la siguiente sintaxis:</a:t>
            </a:r>
          </a:p>
        </p:txBody>
      </p:sp>
      <p:sp>
        <p:nvSpPr>
          <p:cNvPr id="5" name="CuadroTexto 4">
            <a:extLst>
              <a:ext uri="{FF2B5EF4-FFF2-40B4-BE49-F238E27FC236}">
                <a16:creationId xmlns:a16="http://schemas.microsoft.com/office/drawing/2014/main" id="{22BBAEDA-D215-E136-A8C0-2A1F91C62D97}"/>
              </a:ext>
            </a:extLst>
          </p:cNvPr>
          <p:cNvSpPr txBox="1"/>
          <p:nvPr/>
        </p:nvSpPr>
        <p:spPr>
          <a:xfrm>
            <a:off x="6934202" y="1289774"/>
            <a:ext cx="4857750" cy="4884226"/>
          </a:xfrm>
          <a:prstGeom prst="rect">
            <a:avLst/>
          </a:prstGeom>
          <a:solidFill>
            <a:srgbClr val="FFFFF3"/>
          </a:solidFill>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800">
                <a:solidFill>
                  <a:srgbClr val="00B0F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419" dirty="0">
                <a:solidFill>
                  <a:schemeClr val="tx1"/>
                </a:solidFill>
              </a:rPr>
              <a:t>Una vez que hayas creado un modelo, puedes usarlo para crear documentos. Para crear un documento, puedes usar el método </a:t>
            </a:r>
            <a:r>
              <a:rPr lang="es-419" dirty="0" err="1">
                <a:solidFill>
                  <a:schemeClr val="tx1"/>
                </a:solidFill>
              </a:rPr>
              <a:t>save</a:t>
            </a:r>
            <a:r>
              <a:rPr lang="es-419" dirty="0">
                <a:solidFill>
                  <a:schemeClr val="tx1"/>
                </a:solidFill>
              </a:rPr>
              <a:t>() del modelo:</a:t>
            </a:r>
            <a:endParaRPr lang="es-419" sz="2000" dirty="0">
              <a:solidFill>
                <a:schemeClr val="tx1"/>
              </a:solidFill>
            </a:endParaRPr>
          </a:p>
        </p:txBody>
      </p:sp>
      <p:sp>
        <p:nvSpPr>
          <p:cNvPr id="6" name="CuadroTexto 5">
            <a:extLst>
              <a:ext uri="{FF2B5EF4-FFF2-40B4-BE49-F238E27FC236}">
                <a16:creationId xmlns:a16="http://schemas.microsoft.com/office/drawing/2014/main" id="{022E88D8-3111-CFE3-F692-A00FE3C669E3}"/>
              </a:ext>
            </a:extLst>
          </p:cNvPr>
          <p:cNvSpPr txBox="1"/>
          <p:nvPr/>
        </p:nvSpPr>
        <p:spPr>
          <a:xfrm>
            <a:off x="956588" y="3441680"/>
            <a:ext cx="6176962" cy="923330"/>
          </a:xfrm>
          <a:prstGeom prst="rect">
            <a:avLst/>
          </a:prstGeom>
          <a:noFill/>
        </p:spPr>
        <p:txBody>
          <a:bodyPr wrap="square">
            <a:spAutoFit/>
          </a:bodyPr>
          <a:lstStyle/>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a:solidFill>
                  <a:srgbClr val="0070C1"/>
                </a:solidFill>
                <a:effectLst/>
                <a:latin typeface="Consolas" panose="020B0609020204030204" pitchFamily="49" charset="0"/>
              </a:rPr>
              <a:t>Modelo</a:t>
            </a:r>
            <a:r>
              <a:rPr lang="es-419" b="0" dirty="0">
                <a:solidFill>
                  <a:srgbClr val="000000"/>
                </a:solidFill>
                <a:effectLst/>
                <a:latin typeface="Consolas" panose="020B0609020204030204" pitchFamily="49" charset="0"/>
              </a:rPr>
              <a:t> = </a:t>
            </a:r>
            <a:r>
              <a:rPr lang="es-419" b="0" dirty="0" err="1">
                <a:solidFill>
                  <a:srgbClr val="001080"/>
                </a:solidFill>
                <a:effectLst/>
                <a:latin typeface="Consolas" panose="020B0609020204030204" pitchFamily="49" charset="0"/>
              </a:rPr>
              <a:t>mongoose</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model</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"Modelo"</a:t>
            </a:r>
            <a:r>
              <a:rPr lang="es-419" b="0" dirty="0">
                <a:solidFill>
                  <a:srgbClr val="000000"/>
                </a:solidFill>
                <a:effectLst/>
                <a:latin typeface="Consolas" panose="020B0609020204030204" pitchFamily="49" charset="0"/>
              </a:rPr>
              <a:t>, </a:t>
            </a:r>
            <a:r>
              <a:rPr lang="es-419" b="0" dirty="0">
                <a:solidFill>
                  <a:srgbClr val="0070C1"/>
                </a:solidFill>
                <a:effectLst/>
                <a:latin typeface="Consolas" panose="020B0609020204030204" pitchFamily="49" charset="0"/>
              </a:rPr>
              <a:t>esquema</a:t>
            </a:r>
            <a:r>
              <a:rPr lang="es-419"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7" name="CuadroTexto 6">
            <a:extLst>
              <a:ext uri="{FF2B5EF4-FFF2-40B4-BE49-F238E27FC236}">
                <a16:creationId xmlns:a16="http://schemas.microsoft.com/office/drawing/2014/main" id="{48AFAED4-7244-FD8D-0A19-EC5D5AD098E6}"/>
              </a:ext>
            </a:extLst>
          </p:cNvPr>
          <p:cNvSpPr txBox="1"/>
          <p:nvPr/>
        </p:nvSpPr>
        <p:spPr>
          <a:xfrm>
            <a:off x="7162800" y="3441680"/>
            <a:ext cx="4481512" cy="2677656"/>
          </a:xfrm>
          <a:prstGeom prst="rect">
            <a:avLst/>
          </a:prstGeom>
          <a:noFill/>
        </p:spPr>
        <p:txBody>
          <a:bodyPr wrap="square">
            <a:spAutoFit/>
          </a:bodyPr>
          <a:lstStyle/>
          <a:p>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documento</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Modelo</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"John Doe"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age:</a:t>
            </a:r>
            <a:r>
              <a:rPr lang="en-US" sz="1400" b="0" dirty="0">
                <a:solidFill>
                  <a:srgbClr val="000000"/>
                </a:solidFill>
                <a:effectLst/>
                <a:latin typeface="Consolas" panose="020B0609020204030204" pitchFamily="49" charset="0"/>
              </a:rPr>
              <a:t> </a:t>
            </a:r>
            <a:r>
              <a:rPr lang="en-US" sz="1400" b="0" dirty="0">
                <a:solidFill>
                  <a:srgbClr val="098658"/>
                </a:solidFill>
                <a:effectLst/>
                <a:latin typeface="Consolas" panose="020B0609020204030204" pitchFamily="49" charset="0"/>
              </a:rPr>
              <a:t>30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location: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city:</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"New York"</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state: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"NY"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pets:</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"dog"</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"cat"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createdAt</a:t>
            </a:r>
            <a:r>
              <a:rPr lang="en-US" sz="1400" b="0" dirty="0">
                <a:solidFill>
                  <a:srgbClr val="001080"/>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Date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documento</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save</a:t>
            </a:r>
            <a:r>
              <a:rPr lang="en-US" sz="1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886865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E2200-FC57-1C26-BC38-CECEDB83CD8A}"/>
              </a:ext>
            </a:extLst>
          </p:cNvPr>
          <p:cNvSpPr>
            <a:spLocks noGrp="1"/>
          </p:cNvSpPr>
          <p:nvPr>
            <p:ph type="title"/>
          </p:nvPr>
        </p:nvSpPr>
        <p:spPr/>
        <p:txBody>
          <a:bodyPr/>
          <a:lstStyle/>
          <a:p>
            <a:r>
              <a:rPr lang="es-419" dirty="0"/>
              <a:t>Creación de esquemas y modelos</a:t>
            </a:r>
          </a:p>
        </p:txBody>
      </p:sp>
      <p:sp>
        <p:nvSpPr>
          <p:cNvPr id="3" name="Marcador de contenido 2">
            <a:extLst>
              <a:ext uri="{FF2B5EF4-FFF2-40B4-BE49-F238E27FC236}">
                <a16:creationId xmlns:a16="http://schemas.microsoft.com/office/drawing/2014/main" id="{57E4F7A4-F149-BF97-ABD2-B0B01D851041}"/>
              </a:ext>
            </a:extLst>
          </p:cNvPr>
          <p:cNvSpPr>
            <a:spLocks noGrp="1"/>
          </p:cNvSpPr>
          <p:nvPr>
            <p:ph idx="1"/>
          </p:nvPr>
        </p:nvSpPr>
        <p:spPr>
          <a:xfrm>
            <a:off x="828000" y="1556250"/>
            <a:ext cx="4724400" cy="1142999"/>
          </a:xfrm>
        </p:spPr>
        <p:txBody>
          <a:bodyPr>
            <a:normAutofit lnSpcReduction="10000"/>
          </a:bodyPr>
          <a:lstStyle/>
          <a:p>
            <a:pPr marL="0" indent="0">
              <a:buNone/>
            </a:pPr>
            <a:r>
              <a:rPr lang="es-419" dirty="0">
                <a:solidFill>
                  <a:srgbClr val="00B0F0"/>
                </a:solidFill>
              </a:rPr>
              <a:t>Para acceder a los campos de un documento, puedes usar los métodos del modelo. </a:t>
            </a:r>
          </a:p>
        </p:txBody>
      </p:sp>
      <p:sp>
        <p:nvSpPr>
          <p:cNvPr id="5" name="CuadroTexto 4">
            <a:extLst>
              <a:ext uri="{FF2B5EF4-FFF2-40B4-BE49-F238E27FC236}">
                <a16:creationId xmlns:a16="http://schemas.microsoft.com/office/drawing/2014/main" id="{22BBAEDA-D215-E136-A8C0-2A1F91C62D97}"/>
              </a:ext>
            </a:extLst>
          </p:cNvPr>
          <p:cNvSpPr txBox="1"/>
          <p:nvPr/>
        </p:nvSpPr>
        <p:spPr>
          <a:xfrm>
            <a:off x="5552400" y="1273893"/>
            <a:ext cx="6176962" cy="4884226"/>
          </a:xfrm>
          <a:prstGeom prst="rect">
            <a:avLst/>
          </a:prstGeom>
          <a:solidFill>
            <a:srgbClr val="FFFFF3"/>
          </a:solidFill>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800">
                <a:solidFill>
                  <a:srgbClr val="00B0F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419" dirty="0">
                <a:solidFill>
                  <a:schemeClr val="tx1"/>
                </a:solidFill>
              </a:rPr>
              <a:t>Ventajas de usar esquemas y modelos:</a:t>
            </a:r>
          </a:p>
          <a:p>
            <a:endParaRPr lang="es-419" sz="2000" dirty="0">
              <a:solidFill>
                <a:schemeClr val="tx1"/>
              </a:solidFill>
            </a:endParaRPr>
          </a:p>
          <a:p>
            <a:pPr marL="342900" indent="-342900">
              <a:buFont typeface="Arial" panose="020B0604020202020204" pitchFamily="34" charset="0"/>
              <a:buChar char="•"/>
            </a:pPr>
            <a:r>
              <a:rPr lang="es-419" sz="2000" dirty="0">
                <a:solidFill>
                  <a:schemeClr val="accent1"/>
                </a:solidFill>
              </a:rPr>
              <a:t>Mejora la consistencia de los datos: </a:t>
            </a:r>
            <a:r>
              <a:rPr lang="es-419" sz="2000" dirty="0">
                <a:solidFill>
                  <a:schemeClr val="tx1"/>
                </a:solidFill>
              </a:rPr>
              <a:t>Al definir un esquema, se garantiza que todos los documentos de una colección tendrán la misma estructura. Esto ayuda a evitar errores y a garantizar que los datos sean consistentes.</a:t>
            </a:r>
          </a:p>
          <a:p>
            <a:pPr marL="342900" indent="-342900">
              <a:buFont typeface="Arial" panose="020B0604020202020204" pitchFamily="34" charset="0"/>
              <a:buChar char="•"/>
            </a:pPr>
            <a:r>
              <a:rPr lang="es-419" sz="2000" dirty="0">
                <a:solidFill>
                  <a:schemeClr val="accent1"/>
                </a:solidFill>
              </a:rPr>
              <a:t>Mejora la eficiencia de las consultas</a:t>
            </a:r>
            <a:r>
              <a:rPr lang="es-419" sz="2000" dirty="0">
                <a:solidFill>
                  <a:schemeClr val="tx1"/>
                </a:solidFill>
              </a:rPr>
              <a:t>: Los esquemas y modelos se pueden utilizar para crear índices, que pueden mejorar el rendimiento de las consultas.</a:t>
            </a:r>
          </a:p>
          <a:p>
            <a:pPr marL="342900" indent="-342900">
              <a:buFont typeface="Arial" panose="020B0604020202020204" pitchFamily="34" charset="0"/>
              <a:buChar char="•"/>
            </a:pPr>
            <a:r>
              <a:rPr lang="es-419" sz="2000" dirty="0">
                <a:solidFill>
                  <a:schemeClr val="accent1"/>
                </a:solidFill>
              </a:rPr>
              <a:t>Facilita el desarrollo: </a:t>
            </a:r>
            <a:r>
              <a:rPr lang="es-419" sz="2000" dirty="0">
                <a:solidFill>
                  <a:schemeClr val="tx1"/>
                </a:solidFill>
              </a:rPr>
              <a:t>Los esquemas y modelos proporcionan una base sólida para el desarrollo de aplicaciones.</a:t>
            </a:r>
          </a:p>
        </p:txBody>
      </p:sp>
      <p:sp>
        <p:nvSpPr>
          <p:cNvPr id="6" name="CuadroTexto 5">
            <a:extLst>
              <a:ext uri="{FF2B5EF4-FFF2-40B4-BE49-F238E27FC236}">
                <a16:creationId xmlns:a16="http://schemas.microsoft.com/office/drawing/2014/main" id="{022E88D8-3111-CFE3-F692-A00FE3C669E3}"/>
              </a:ext>
            </a:extLst>
          </p:cNvPr>
          <p:cNvSpPr txBox="1"/>
          <p:nvPr/>
        </p:nvSpPr>
        <p:spPr>
          <a:xfrm>
            <a:off x="956588" y="3441680"/>
            <a:ext cx="6176962" cy="646331"/>
          </a:xfrm>
          <a:prstGeom prst="rect">
            <a:avLst/>
          </a:prstGeom>
          <a:noFill/>
        </p:spPr>
        <p:txBody>
          <a:bodyPr wrap="square">
            <a:spAutoFit/>
          </a:bodyPr>
          <a:lstStyle/>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a:solidFill>
                  <a:srgbClr val="0070C1"/>
                </a:solidFill>
                <a:effectLst/>
                <a:latin typeface="Consolas" panose="020B0609020204030204" pitchFamily="49" charset="0"/>
              </a:rPr>
              <a:t>nombre</a:t>
            </a:r>
            <a:r>
              <a:rPr lang="es-419" b="0" dirty="0">
                <a:solidFill>
                  <a:srgbClr val="000000"/>
                </a:solidFill>
                <a:effectLst/>
                <a:latin typeface="Consolas" panose="020B0609020204030204" pitchFamily="49" charset="0"/>
              </a:rPr>
              <a:t> = </a:t>
            </a:r>
            <a:r>
              <a:rPr lang="es-419" b="0" dirty="0">
                <a:solidFill>
                  <a:srgbClr val="0070C1"/>
                </a:solidFill>
                <a:effectLst/>
                <a:latin typeface="Consolas" panose="020B0609020204030204" pitchFamily="49" charset="0"/>
              </a:rPr>
              <a:t>documento</a:t>
            </a:r>
            <a:r>
              <a:rPr lang="es-419" b="0" dirty="0">
                <a:solidFill>
                  <a:srgbClr val="000000"/>
                </a:solidFill>
                <a:effectLst/>
                <a:latin typeface="Consolas" panose="020B0609020204030204" pitchFamily="49" charset="0"/>
              </a:rPr>
              <a:t>.</a:t>
            </a:r>
            <a:r>
              <a:rPr lang="es-419" b="0" dirty="0">
                <a:solidFill>
                  <a:srgbClr val="001080"/>
                </a:solidFill>
                <a:effectLst/>
                <a:latin typeface="Consolas" panose="020B0609020204030204" pitchFamily="49" charset="0"/>
              </a:rPr>
              <a:t>name</a:t>
            </a:r>
            <a:r>
              <a:rPr lang="es-419"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642003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3" name="Subtítulo 2">
            <a:extLst>
              <a:ext uri="{FF2B5EF4-FFF2-40B4-BE49-F238E27FC236}">
                <a16:creationId xmlns:a16="http://schemas.microsoft.com/office/drawing/2014/main" id="{EDDB0385-0544-C3E4-B5E5-86667323E4F1}"/>
              </a:ext>
            </a:extLst>
          </p:cNvPr>
          <p:cNvSpPr>
            <a:spLocks noGrp="1"/>
          </p:cNvSpPr>
          <p:nvPr>
            <p:ph type="subTitle" idx="1"/>
          </p:nvPr>
        </p:nvSpPr>
        <p:spPr/>
        <p:txBody>
          <a:bodyPr/>
          <a:lstStyle/>
          <a:p>
            <a:r>
              <a:rPr lang="es-419" dirty="0"/>
              <a:t>IV. Uso de MongoDB</a:t>
            </a:r>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pic>
        <p:nvPicPr>
          <p:cNvPr id="6" name="Picture 8" descr="Db Icon">
            <a:extLst>
              <a:ext uri="{FF2B5EF4-FFF2-40B4-BE49-F238E27FC236}">
                <a16:creationId xmlns:a16="http://schemas.microsoft.com/office/drawing/2014/main" id="{9938D8E0-64EB-ACF0-FE7F-B25429CEE94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3107" y="3901221"/>
            <a:ext cx="844495" cy="84449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02904E2C-123A-5EB8-6E37-38F2760950D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915053" y="4063410"/>
            <a:ext cx="640160" cy="754757"/>
          </a:xfrm>
          <a:prstGeom prst="rect">
            <a:avLst/>
          </a:prstGeom>
        </p:spPr>
      </p:pic>
    </p:spTree>
    <p:extLst>
      <p:ext uri="{BB962C8B-B14F-4D97-AF65-F5344CB8AC3E}">
        <p14:creationId xmlns:p14="http://schemas.microsoft.com/office/powerpoint/2010/main" val="1023595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DD23F-EB26-4C5C-8717-21452124C030}"/>
              </a:ext>
            </a:extLst>
          </p:cNvPr>
          <p:cNvSpPr>
            <a:spLocks noGrp="1"/>
          </p:cNvSpPr>
          <p:nvPr>
            <p:ph type="title"/>
          </p:nvPr>
        </p:nvSpPr>
        <p:spPr/>
        <p:txBody>
          <a:bodyPr/>
          <a:lstStyle/>
          <a:p>
            <a:r>
              <a:rPr lang="es-419" dirty="0"/>
              <a:t>Introducción a MongoDB </a:t>
            </a:r>
            <a:r>
              <a:rPr lang="es-419" dirty="0" err="1"/>
              <a:t>Comunity</a:t>
            </a:r>
            <a:endParaRPr lang="es-419" dirty="0"/>
          </a:p>
        </p:txBody>
      </p:sp>
      <p:sp>
        <p:nvSpPr>
          <p:cNvPr id="3" name="Marcador de contenido 2">
            <a:extLst>
              <a:ext uri="{FF2B5EF4-FFF2-40B4-BE49-F238E27FC236}">
                <a16:creationId xmlns:a16="http://schemas.microsoft.com/office/drawing/2014/main" id="{B6D84617-B075-DD7F-B604-9B8A84DCEE49}"/>
              </a:ext>
            </a:extLst>
          </p:cNvPr>
          <p:cNvSpPr>
            <a:spLocks noGrp="1"/>
          </p:cNvSpPr>
          <p:nvPr>
            <p:ph idx="1"/>
          </p:nvPr>
        </p:nvSpPr>
        <p:spPr/>
        <p:txBody>
          <a:bodyPr/>
          <a:lstStyle/>
          <a:p>
            <a:pPr marL="0" indent="0">
              <a:lnSpc>
                <a:spcPct val="100000"/>
              </a:lnSpc>
              <a:spcBef>
                <a:spcPts val="0"/>
              </a:spcBef>
              <a:buNone/>
            </a:pPr>
            <a:r>
              <a:rPr lang="es-419" dirty="0"/>
              <a:t>MongoDB es un sistema de gestión de bases de datos NoSQL (no relacional) orientado a documentos. A diferencia de las bases de datos relacionales tradicionales, MongoDB almacena datos en formato BSON (</a:t>
            </a:r>
            <a:r>
              <a:rPr lang="es-419" dirty="0" err="1"/>
              <a:t>Binary</a:t>
            </a:r>
            <a:r>
              <a:rPr lang="es-419" dirty="0"/>
              <a:t> JSON) en lugar de tablas. Esto permite una mayor flexibilidad y escalabilidad en la estructura de datos, ya que cada documento puede tener diferentes campos y estructuras.</a:t>
            </a:r>
          </a:p>
        </p:txBody>
      </p:sp>
    </p:spTree>
    <p:extLst>
      <p:ext uri="{BB962C8B-B14F-4D97-AF65-F5344CB8AC3E}">
        <p14:creationId xmlns:p14="http://schemas.microsoft.com/office/powerpoint/2010/main" val="4102100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DD23F-EB26-4C5C-8717-21452124C030}"/>
              </a:ext>
            </a:extLst>
          </p:cNvPr>
          <p:cNvSpPr>
            <a:spLocks noGrp="1"/>
          </p:cNvSpPr>
          <p:nvPr>
            <p:ph type="title"/>
          </p:nvPr>
        </p:nvSpPr>
        <p:spPr/>
        <p:txBody>
          <a:bodyPr/>
          <a:lstStyle/>
          <a:p>
            <a:r>
              <a:rPr lang="es-419" dirty="0"/>
              <a:t>Introducción a MongoDB </a:t>
            </a:r>
            <a:r>
              <a:rPr lang="es-419" dirty="0" err="1"/>
              <a:t>Comunity</a:t>
            </a:r>
            <a:endParaRPr lang="es-419" dirty="0"/>
          </a:p>
        </p:txBody>
      </p:sp>
      <p:sp>
        <p:nvSpPr>
          <p:cNvPr id="3" name="Marcador de contenido 2">
            <a:extLst>
              <a:ext uri="{FF2B5EF4-FFF2-40B4-BE49-F238E27FC236}">
                <a16:creationId xmlns:a16="http://schemas.microsoft.com/office/drawing/2014/main" id="{B6D84617-B075-DD7F-B604-9B8A84DCEE49}"/>
              </a:ext>
            </a:extLst>
          </p:cNvPr>
          <p:cNvSpPr>
            <a:spLocks noGrp="1"/>
          </p:cNvSpPr>
          <p:nvPr>
            <p:ph idx="1"/>
          </p:nvPr>
        </p:nvSpPr>
        <p:spPr/>
        <p:txBody>
          <a:bodyPr/>
          <a:lstStyle/>
          <a:p>
            <a:pPr marL="0" indent="0">
              <a:lnSpc>
                <a:spcPct val="100000"/>
              </a:lnSpc>
              <a:spcBef>
                <a:spcPts val="0"/>
              </a:spcBef>
              <a:buNone/>
            </a:pPr>
            <a:r>
              <a:rPr lang="es-419" dirty="0">
                <a:solidFill>
                  <a:srgbClr val="0070C0"/>
                </a:solidFill>
              </a:rPr>
              <a:t>MongoDB es una base de datos escalable. </a:t>
            </a:r>
            <a:r>
              <a:rPr lang="es-419" dirty="0"/>
              <a:t>Puede escalar horizontalmente agregando más nodos a un clúster. También puede escalar verticalmente aumentando el tamaño de cada nodo.</a:t>
            </a:r>
          </a:p>
          <a:p>
            <a:pPr marL="0" indent="0">
              <a:lnSpc>
                <a:spcPct val="100000"/>
              </a:lnSpc>
              <a:spcBef>
                <a:spcPts val="0"/>
              </a:spcBef>
              <a:buNone/>
            </a:pPr>
            <a:endParaRPr lang="es-419" dirty="0"/>
          </a:p>
          <a:p>
            <a:pPr marL="0" indent="0">
              <a:lnSpc>
                <a:spcPct val="100000"/>
              </a:lnSpc>
              <a:spcBef>
                <a:spcPts val="0"/>
              </a:spcBef>
              <a:buNone/>
            </a:pPr>
            <a:r>
              <a:rPr lang="es-419" dirty="0">
                <a:solidFill>
                  <a:srgbClr val="0070C0"/>
                </a:solidFill>
              </a:rPr>
              <a:t>MongoDB es una base de datos distribuida. </a:t>
            </a:r>
            <a:r>
              <a:rPr lang="es-419" dirty="0"/>
              <a:t>Los datos se almacenan en varios nodos, lo que los hace más seguros y disponibles.</a:t>
            </a:r>
          </a:p>
          <a:p>
            <a:pPr marL="0" indent="0">
              <a:lnSpc>
                <a:spcPct val="100000"/>
              </a:lnSpc>
              <a:spcBef>
                <a:spcPts val="0"/>
              </a:spcBef>
              <a:buNone/>
            </a:pPr>
            <a:endParaRPr lang="es-419" dirty="0"/>
          </a:p>
          <a:p>
            <a:pPr marL="0" indent="0">
              <a:lnSpc>
                <a:spcPct val="100000"/>
              </a:lnSpc>
              <a:spcBef>
                <a:spcPts val="0"/>
              </a:spcBef>
              <a:buNone/>
            </a:pPr>
            <a:r>
              <a:rPr lang="es-419" dirty="0"/>
              <a:t>MongoDB es una base de datos de código abierto.</a:t>
            </a:r>
          </a:p>
        </p:txBody>
      </p:sp>
    </p:spTree>
    <p:extLst>
      <p:ext uri="{BB962C8B-B14F-4D97-AF65-F5344CB8AC3E}">
        <p14:creationId xmlns:p14="http://schemas.microsoft.com/office/powerpoint/2010/main" val="829419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DD23F-EB26-4C5C-8717-21452124C030}"/>
              </a:ext>
            </a:extLst>
          </p:cNvPr>
          <p:cNvSpPr>
            <a:spLocks noGrp="1"/>
          </p:cNvSpPr>
          <p:nvPr>
            <p:ph type="title"/>
          </p:nvPr>
        </p:nvSpPr>
        <p:spPr/>
        <p:txBody>
          <a:bodyPr/>
          <a:lstStyle/>
          <a:p>
            <a:r>
              <a:rPr lang="es-419" dirty="0"/>
              <a:t>Introducción a MongoDB </a:t>
            </a:r>
            <a:r>
              <a:rPr lang="es-419" dirty="0" err="1"/>
              <a:t>Comunity</a:t>
            </a:r>
            <a:endParaRPr lang="es-419" dirty="0"/>
          </a:p>
        </p:txBody>
      </p:sp>
      <p:sp>
        <p:nvSpPr>
          <p:cNvPr id="3" name="Marcador de contenido 2">
            <a:extLst>
              <a:ext uri="{FF2B5EF4-FFF2-40B4-BE49-F238E27FC236}">
                <a16:creationId xmlns:a16="http://schemas.microsoft.com/office/drawing/2014/main" id="{B6D84617-B075-DD7F-B604-9B8A84DCEE49}"/>
              </a:ext>
            </a:extLst>
          </p:cNvPr>
          <p:cNvSpPr>
            <a:spLocks noGrp="1"/>
          </p:cNvSpPr>
          <p:nvPr>
            <p:ph idx="1"/>
          </p:nvPr>
        </p:nvSpPr>
        <p:spPr/>
        <p:txBody>
          <a:bodyPr>
            <a:normAutofit fontScale="92500" lnSpcReduction="10000"/>
          </a:bodyPr>
          <a:lstStyle/>
          <a:p>
            <a:pPr marL="0" indent="0">
              <a:lnSpc>
                <a:spcPct val="100000"/>
              </a:lnSpc>
              <a:spcBef>
                <a:spcPts val="0"/>
              </a:spcBef>
              <a:buNone/>
            </a:pPr>
            <a:r>
              <a:rPr lang="es-419" dirty="0">
                <a:solidFill>
                  <a:schemeClr val="accent3"/>
                </a:solidFill>
              </a:rPr>
              <a:t>Características Clave de MongoDB</a:t>
            </a:r>
          </a:p>
          <a:p>
            <a:pPr marL="0" indent="0">
              <a:lnSpc>
                <a:spcPct val="100000"/>
              </a:lnSpc>
              <a:spcBef>
                <a:spcPts val="0"/>
              </a:spcBef>
              <a:buNone/>
            </a:pPr>
            <a:endParaRPr lang="es-419" dirty="0">
              <a:solidFill>
                <a:srgbClr val="0070C0"/>
              </a:solidFill>
            </a:endParaRPr>
          </a:p>
          <a:p>
            <a:pPr marL="0" indent="0">
              <a:lnSpc>
                <a:spcPct val="100000"/>
              </a:lnSpc>
              <a:spcBef>
                <a:spcPts val="0"/>
              </a:spcBef>
              <a:buNone/>
            </a:pPr>
            <a:r>
              <a:rPr lang="es-419" dirty="0">
                <a:solidFill>
                  <a:srgbClr val="0070C0"/>
                </a:solidFill>
              </a:rPr>
              <a:t>Documentos: </a:t>
            </a:r>
            <a:r>
              <a:rPr lang="es-419" dirty="0"/>
              <a:t>En MongoDB, los datos se almacenan en documentos BSON. Un documento es una estructura de datos similar a un objeto JSON que puede contener campos y valores. Los documentos se organizan en colecciones, que son equivalentes a las tablas en las bases de datos relacionales.</a:t>
            </a:r>
          </a:p>
          <a:p>
            <a:pPr marL="0" indent="0">
              <a:lnSpc>
                <a:spcPct val="100000"/>
              </a:lnSpc>
              <a:spcBef>
                <a:spcPts val="0"/>
              </a:spcBef>
              <a:buNone/>
            </a:pPr>
            <a:endParaRPr lang="es-419" dirty="0">
              <a:solidFill>
                <a:srgbClr val="0070C0"/>
              </a:solidFill>
            </a:endParaRPr>
          </a:p>
          <a:p>
            <a:pPr marL="0" indent="0">
              <a:lnSpc>
                <a:spcPct val="100000"/>
              </a:lnSpc>
              <a:spcBef>
                <a:spcPts val="0"/>
              </a:spcBef>
              <a:buNone/>
            </a:pPr>
            <a:r>
              <a:rPr lang="es-419" dirty="0">
                <a:solidFill>
                  <a:srgbClr val="0070C0"/>
                </a:solidFill>
              </a:rPr>
              <a:t>Estructura Flexible:</a:t>
            </a:r>
            <a:r>
              <a:rPr lang="es-419" dirty="0"/>
              <a:t> A diferencia de las bases de datos relacionales, donde las tablas deben tener una estructura fija, MongoDB permite tener documentos dentro de una misma colección con estructuras diferentes. Esto se denomina "</a:t>
            </a:r>
            <a:r>
              <a:rPr lang="es-419" dirty="0" err="1"/>
              <a:t>schemaless</a:t>
            </a:r>
            <a:r>
              <a:rPr lang="es-419" dirty="0"/>
              <a:t>", lo que significa que no se requiere un esquema fijo para los datos.</a:t>
            </a:r>
          </a:p>
        </p:txBody>
      </p:sp>
    </p:spTree>
    <p:extLst>
      <p:ext uri="{BB962C8B-B14F-4D97-AF65-F5344CB8AC3E}">
        <p14:creationId xmlns:p14="http://schemas.microsoft.com/office/powerpoint/2010/main" val="4006956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DD23F-EB26-4C5C-8717-21452124C030}"/>
              </a:ext>
            </a:extLst>
          </p:cNvPr>
          <p:cNvSpPr>
            <a:spLocks noGrp="1"/>
          </p:cNvSpPr>
          <p:nvPr>
            <p:ph type="title"/>
          </p:nvPr>
        </p:nvSpPr>
        <p:spPr/>
        <p:txBody>
          <a:bodyPr/>
          <a:lstStyle/>
          <a:p>
            <a:r>
              <a:rPr lang="es-419" dirty="0"/>
              <a:t>Introducción a MongoDB </a:t>
            </a:r>
            <a:r>
              <a:rPr lang="es-419" dirty="0" err="1"/>
              <a:t>Comunity</a:t>
            </a:r>
            <a:endParaRPr lang="es-419" dirty="0"/>
          </a:p>
        </p:txBody>
      </p:sp>
      <p:sp>
        <p:nvSpPr>
          <p:cNvPr id="3" name="Marcador de contenido 2">
            <a:extLst>
              <a:ext uri="{FF2B5EF4-FFF2-40B4-BE49-F238E27FC236}">
                <a16:creationId xmlns:a16="http://schemas.microsoft.com/office/drawing/2014/main" id="{B6D84617-B075-DD7F-B604-9B8A84DCEE49}"/>
              </a:ext>
            </a:extLst>
          </p:cNvPr>
          <p:cNvSpPr>
            <a:spLocks noGrp="1"/>
          </p:cNvSpPr>
          <p:nvPr>
            <p:ph idx="1"/>
          </p:nvPr>
        </p:nvSpPr>
        <p:spPr/>
        <p:txBody>
          <a:bodyPr>
            <a:normAutofit lnSpcReduction="10000"/>
          </a:bodyPr>
          <a:lstStyle/>
          <a:p>
            <a:pPr marL="0" indent="0">
              <a:lnSpc>
                <a:spcPct val="100000"/>
              </a:lnSpc>
              <a:spcBef>
                <a:spcPts val="0"/>
              </a:spcBef>
              <a:buNone/>
            </a:pPr>
            <a:r>
              <a:rPr lang="es-419" dirty="0">
                <a:solidFill>
                  <a:schemeClr val="accent3"/>
                </a:solidFill>
              </a:rPr>
              <a:t>Características Clave de MongoDB</a:t>
            </a:r>
          </a:p>
          <a:p>
            <a:pPr marL="0" indent="0">
              <a:lnSpc>
                <a:spcPct val="100000"/>
              </a:lnSpc>
              <a:spcBef>
                <a:spcPts val="0"/>
              </a:spcBef>
              <a:buNone/>
            </a:pPr>
            <a:endParaRPr lang="es-419" dirty="0">
              <a:solidFill>
                <a:srgbClr val="0070C0"/>
              </a:solidFill>
            </a:endParaRPr>
          </a:p>
          <a:p>
            <a:pPr marL="0" indent="0">
              <a:lnSpc>
                <a:spcPct val="100000"/>
              </a:lnSpc>
              <a:spcBef>
                <a:spcPts val="0"/>
              </a:spcBef>
              <a:buNone/>
            </a:pPr>
            <a:r>
              <a:rPr lang="es-419" dirty="0">
                <a:solidFill>
                  <a:srgbClr val="0070C0"/>
                </a:solidFill>
              </a:rPr>
              <a:t>Escalabilidad Horizontal: </a:t>
            </a:r>
            <a:r>
              <a:rPr lang="es-419" dirty="0"/>
              <a:t>MongoDB ofrece escalabilidad horizontal a través de la fragmentación (</a:t>
            </a:r>
            <a:r>
              <a:rPr lang="es-419" dirty="0" err="1"/>
              <a:t>sharding</a:t>
            </a:r>
            <a:r>
              <a:rPr lang="es-419" dirty="0"/>
              <a:t>). Puede distribuir grandes conjuntos de datos en múltiples servidores para manejar volúmenes masivos de datos y tráfico alto.</a:t>
            </a:r>
          </a:p>
          <a:p>
            <a:pPr marL="0" indent="0">
              <a:lnSpc>
                <a:spcPct val="100000"/>
              </a:lnSpc>
              <a:spcBef>
                <a:spcPts val="0"/>
              </a:spcBef>
              <a:buNone/>
            </a:pPr>
            <a:endParaRPr lang="es-419" dirty="0">
              <a:solidFill>
                <a:srgbClr val="0070C0"/>
              </a:solidFill>
            </a:endParaRPr>
          </a:p>
          <a:p>
            <a:pPr marL="0" indent="0">
              <a:lnSpc>
                <a:spcPct val="100000"/>
              </a:lnSpc>
              <a:spcBef>
                <a:spcPts val="0"/>
              </a:spcBef>
              <a:buNone/>
            </a:pPr>
            <a:r>
              <a:rPr lang="es-419" dirty="0">
                <a:solidFill>
                  <a:srgbClr val="0070C0"/>
                </a:solidFill>
              </a:rPr>
              <a:t>Consultas Poderosas: </a:t>
            </a:r>
            <a:r>
              <a:rPr lang="es-419" dirty="0"/>
              <a:t>MongoDB proporciona consultas ricas y flexibles para buscar datos en función de campos, valores, expresiones regulares y otros criterios. Además, es compatible con consultas ad hoc, lo que significa que puedes buscar datos sin necesidad de definir previamente índices.</a:t>
            </a:r>
          </a:p>
        </p:txBody>
      </p:sp>
    </p:spTree>
    <p:extLst>
      <p:ext uri="{BB962C8B-B14F-4D97-AF65-F5344CB8AC3E}">
        <p14:creationId xmlns:p14="http://schemas.microsoft.com/office/powerpoint/2010/main" val="1995755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DD23F-EB26-4C5C-8717-21452124C030}"/>
              </a:ext>
            </a:extLst>
          </p:cNvPr>
          <p:cNvSpPr>
            <a:spLocks noGrp="1"/>
          </p:cNvSpPr>
          <p:nvPr>
            <p:ph type="title"/>
          </p:nvPr>
        </p:nvSpPr>
        <p:spPr/>
        <p:txBody>
          <a:bodyPr/>
          <a:lstStyle/>
          <a:p>
            <a:r>
              <a:rPr lang="es-419" dirty="0"/>
              <a:t>Introducción a MongoDB </a:t>
            </a:r>
            <a:r>
              <a:rPr lang="es-419" dirty="0" err="1"/>
              <a:t>Comunity</a:t>
            </a:r>
            <a:endParaRPr lang="es-419" dirty="0"/>
          </a:p>
        </p:txBody>
      </p:sp>
      <p:sp>
        <p:nvSpPr>
          <p:cNvPr id="3" name="Marcador de contenido 2">
            <a:extLst>
              <a:ext uri="{FF2B5EF4-FFF2-40B4-BE49-F238E27FC236}">
                <a16:creationId xmlns:a16="http://schemas.microsoft.com/office/drawing/2014/main" id="{B6D84617-B075-DD7F-B604-9B8A84DCEE49}"/>
              </a:ext>
            </a:extLst>
          </p:cNvPr>
          <p:cNvSpPr>
            <a:spLocks noGrp="1"/>
          </p:cNvSpPr>
          <p:nvPr>
            <p:ph idx="1"/>
          </p:nvPr>
        </p:nvSpPr>
        <p:spPr>
          <a:xfrm>
            <a:off x="828000" y="1071798"/>
            <a:ext cx="10515600" cy="4938713"/>
          </a:xfrm>
        </p:spPr>
        <p:txBody>
          <a:bodyPr>
            <a:noAutofit/>
          </a:bodyPr>
          <a:lstStyle/>
          <a:p>
            <a:pPr marL="0" indent="0">
              <a:lnSpc>
                <a:spcPct val="100000"/>
              </a:lnSpc>
              <a:spcBef>
                <a:spcPts val="0"/>
              </a:spcBef>
              <a:buNone/>
            </a:pPr>
            <a:r>
              <a:rPr lang="es-419" dirty="0">
                <a:solidFill>
                  <a:schemeClr val="accent3"/>
                </a:solidFill>
              </a:rPr>
              <a:t>Características Clave de MongoDB</a:t>
            </a:r>
          </a:p>
          <a:p>
            <a:pPr marL="0" indent="0">
              <a:lnSpc>
                <a:spcPct val="100000"/>
              </a:lnSpc>
              <a:spcBef>
                <a:spcPts val="0"/>
              </a:spcBef>
              <a:buNone/>
            </a:pPr>
            <a:endParaRPr lang="es-419" dirty="0">
              <a:solidFill>
                <a:schemeClr val="accent3"/>
              </a:solidFill>
            </a:endParaRPr>
          </a:p>
          <a:p>
            <a:pPr marL="0" indent="0">
              <a:lnSpc>
                <a:spcPct val="100000"/>
              </a:lnSpc>
              <a:spcBef>
                <a:spcPts val="0"/>
              </a:spcBef>
              <a:buNone/>
            </a:pPr>
            <a:r>
              <a:rPr lang="es-419" dirty="0">
                <a:solidFill>
                  <a:srgbClr val="0070C0"/>
                </a:solidFill>
              </a:rPr>
              <a:t>Índices: </a:t>
            </a:r>
            <a:r>
              <a:rPr lang="es-419" dirty="0"/>
              <a:t>Al igual que las bases de datos relacionales, MongoDB admite índices para mejorar el rendimiento de las consultas. Los índices pueden crearse en cualquier campo del documento.</a:t>
            </a:r>
          </a:p>
          <a:p>
            <a:pPr marL="0" indent="0">
              <a:lnSpc>
                <a:spcPct val="100000"/>
              </a:lnSpc>
              <a:spcBef>
                <a:spcPts val="0"/>
              </a:spcBef>
              <a:buNone/>
            </a:pPr>
            <a:r>
              <a:rPr lang="es-419" dirty="0">
                <a:solidFill>
                  <a:srgbClr val="0070C0"/>
                </a:solidFill>
              </a:rPr>
              <a:t>Transacciones: </a:t>
            </a:r>
            <a:r>
              <a:rPr lang="es-419" dirty="0"/>
              <a:t>MongoDB 4.0 y versiones posteriores admiten transacciones </a:t>
            </a:r>
            <a:r>
              <a:rPr lang="es-419" dirty="0" err="1"/>
              <a:t>multi-documento</a:t>
            </a:r>
            <a:r>
              <a:rPr lang="es-419" dirty="0"/>
              <a:t>, lo que permite operaciones de lectura y escritura atómicas en múltiples documentos.</a:t>
            </a:r>
          </a:p>
          <a:p>
            <a:pPr marL="0" indent="0">
              <a:lnSpc>
                <a:spcPct val="100000"/>
              </a:lnSpc>
              <a:spcBef>
                <a:spcPts val="0"/>
              </a:spcBef>
              <a:buNone/>
            </a:pPr>
            <a:endParaRPr lang="es-419" dirty="0">
              <a:solidFill>
                <a:srgbClr val="0070C0"/>
              </a:solidFill>
            </a:endParaRPr>
          </a:p>
          <a:p>
            <a:pPr marL="0" indent="0">
              <a:lnSpc>
                <a:spcPct val="100000"/>
              </a:lnSpc>
              <a:spcBef>
                <a:spcPts val="0"/>
              </a:spcBef>
              <a:buNone/>
            </a:pPr>
            <a:r>
              <a:rPr lang="es-419" dirty="0">
                <a:solidFill>
                  <a:srgbClr val="0070C0"/>
                </a:solidFill>
              </a:rPr>
              <a:t>Almacenamiento en Disco: </a:t>
            </a:r>
            <a:r>
              <a:rPr lang="es-419" dirty="0"/>
              <a:t>MongoDB puede manejar grandes volúmenes de datos y, para optimizar el rendimiento, los datos menos utilizados pueden ser movidos a un almacenamiento en disco más lento.</a:t>
            </a:r>
          </a:p>
        </p:txBody>
      </p:sp>
    </p:spTree>
    <p:extLst>
      <p:ext uri="{BB962C8B-B14F-4D97-AF65-F5344CB8AC3E}">
        <p14:creationId xmlns:p14="http://schemas.microsoft.com/office/powerpoint/2010/main" val="3423219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EB4BB-DC99-810D-B4E4-01C344EA8647}"/>
              </a:ext>
            </a:extLst>
          </p:cNvPr>
          <p:cNvSpPr>
            <a:spLocks noGrp="1"/>
          </p:cNvSpPr>
          <p:nvPr>
            <p:ph type="title"/>
          </p:nvPr>
        </p:nvSpPr>
        <p:spPr/>
        <p:txBody>
          <a:bodyPr/>
          <a:lstStyle/>
          <a:p>
            <a:r>
              <a:rPr lang="pt-BR" dirty="0"/>
              <a:t>Uso de </a:t>
            </a:r>
            <a:r>
              <a:rPr lang="pt-BR" dirty="0" err="1"/>
              <a:t>MongoDB</a:t>
            </a:r>
            <a:r>
              <a:rPr lang="pt-BR" dirty="0"/>
              <a:t> Compass (GUI)</a:t>
            </a:r>
            <a:endParaRPr lang="es-419" dirty="0"/>
          </a:p>
        </p:txBody>
      </p:sp>
      <p:sp>
        <p:nvSpPr>
          <p:cNvPr id="3" name="Marcador de contenido 2">
            <a:extLst>
              <a:ext uri="{FF2B5EF4-FFF2-40B4-BE49-F238E27FC236}">
                <a16:creationId xmlns:a16="http://schemas.microsoft.com/office/drawing/2014/main" id="{5035BFB0-FFD9-200C-424D-034B29F6EDEA}"/>
              </a:ext>
            </a:extLst>
          </p:cNvPr>
          <p:cNvSpPr>
            <a:spLocks noGrp="1"/>
          </p:cNvSpPr>
          <p:nvPr>
            <p:ph idx="1"/>
          </p:nvPr>
        </p:nvSpPr>
        <p:spPr/>
        <p:txBody>
          <a:bodyPr/>
          <a:lstStyle/>
          <a:p>
            <a:r>
              <a:rPr lang="es-419" dirty="0"/>
              <a:t>MongoDB </a:t>
            </a:r>
            <a:r>
              <a:rPr lang="es-419" dirty="0" err="1"/>
              <a:t>Compass</a:t>
            </a:r>
            <a:r>
              <a:rPr lang="es-419" dirty="0"/>
              <a:t> es una potente GUI para consultar, agregar y analizar sus datos de MongoDB en un entorno visual.</a:t>
            </a:r>
          </a:p>
          <a:p>
            <a:endParaRPr lang="es-419" dirty="0"/>
          </a:p>
          <a:p>
            <a:r>
              <a:rPr lang="es-419" dirty="0" err="1"/>
              <a:t>Compass</a:t>
            </a:r>
            <a:r>
              <a:rPr lang="es-419" dirty="0"/>
              <a:t> es de uso gratuito y está disponible en origen, y se puede ejecutar en macOS, Windows y Linux.</a:t>
            </a:r>
          </a:p>
        </p:txBody>
      </p:sp>
    </p:spTree>
    <p:extLst>
      <p:ext uri="{BB962C8B-B14F-4D97-AF65-F5344CB8AC3E}">
        <p14:creationId xmlns:p14="http://schemas.microsoft.com/office/powerpoint/2010/main" val="4019096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p:txBody>
          <a:bodyPr/>
          <a:lstStyle/>
          <a:p>
            <a:r>
              <a:rPr lang="es-ES" dirty="0"/>
              <a:t>Laboratorio</a:t>
            </a:r>
            <a:endParaRPr lang="es-419" dirty="0"/>
          </a:p>
        </p:txBody>
      </p:sp>
      <p:sp>
        <p:nvSpPr>
          <p:cNvPr id="5" name="Marcador de contenido 4">
            <a:extLst>
              <a:ext uri="{FF2B5EF4-FFF2-40B4-BE49-F238E27FC236}">
                <a16:creationId xmlns:a16="http://schemas.microsoft.com/office/drawing/2014/main" id="{C59487CA-322D-B409-F457-F262BF5CCEDC}"/>
              </a:ext>
            </a:extLst>
          </p:cNvPr>
          <p:cNvSpPr>
            <a:spLocks noGrp="1"/>
          </p:cNvSpPr>
          <p:nvPr>
            <p:ph idx="1"/>
          </p:nvPr>
        </p:nvSpPr>
        <p:spPr/>
        <p:txBody>
          <a:bodyPr vert="horz" lIns="91440" tIns="45720" rIns="91440" bIns="45720" rtlCol="0">
            <a:normAutofit/>
          </a:bodyPr>
          <a:lstStyle/>
          <a:p>
            <a:pPr marL="228600" indent="-228600">
              <a:buChar char="•"/>
            </a:pPr>
            <a:r>
              <a:rPr lang="es-ES" sz="2400" dirty="0">
                <a:latin typeface="+mn-lt"/>
                <a:cs typeface="+mn-cs"/>
              </a:rPr>
              <a:t>Importar datos</a:t>
            </a:r>
          </a:p>
          <a:p>
            <a:pPr marL="685800" lvl="1" indent="-228600">
              <a:buChar char="•"/>
            </a:pPr>
            <a:r>
              <a:rPr lang="es-419" dirty="0">
                <a:latin typeface="+mn-lt"/>
                <a:cs typeface="+mn-cs"/>
              </a:rPr>
              <a:t>Conexión</a:t>
            </a:r>
          </a:p>
          <a:p>
            <a:pPr marL="685800" lvl="1" indent="-228600">
              <a:buChar char="•"/>
            </a:pPr>
            <a:r>
              <a:rPr lang="es-419" dirty="0">
                <a:latin typeface="+mn-lt"/>
                <a:cs typeface="+mn-cs"/>
              </a:rPr>
              <a:t>Importar datos</a:t>
            </a:r>
          </a:p>
          <a:p>
            <a:pPr marL="228600" indent="-228600">
              <a:buChar char="•"/>
            </a:pPr>
            <a:r>
              <a:rPr lang="es-419" sz="2400" dirty="0">
                <a:latin typeface="+mn-lt"/>
                <a:cs typeface="+mn-cs"/>
              </a:rPr>
              <a:t>Consultar datos</a:t>
            </a:r>
          </a:p>
          <a:p>
            <a:pPr marL="685800" lvl="1" indent="-228600">
              <a:buChar char="•"/>
            </a:pPr>
            <a:r>
              <a:rPr lang="es-419" dirty="0">
                <a:latin typeface="+mn-lt"/>
                <a:cs typeface="+mn-cs"/>
              </a:rPr>
              <a:t>Insertar documentos a la colección</a:t>
            </a:r>
          </a:p>
          <a:p>
            <a:pPr marL="685800" lvl="1" indent="-228600">
              <a:buChar char="•"/>
            </a:pPr>
            <a:r>
              <a:rPr lang="es-419" dirty="0">
                <a:latin typeface="+mn-lt"/>
                <a:cs typeface="+mn-cs"/>
              </a:rPr>
              <a:t>Consultar datos</a:t>
            </a:r>
          </a:p>
          <a:p>
            <a:pPr marL="228600" indent="-228600">
              <a:buChar char="•"/>
            </a:pPr>
            <a:r>
              <a:rPr lang="es-419" sz="2400" dirty="0">
                <a:latin typeface="+mn-lt"/>
                <a:cs typeface="+mn-cs"/>
              </a:rPr>
              <a:t>Crear pipelines de agregación</a:t>
            </a:r>
          </a:p>
          <a:p>
            <a:pPr marL="685800" lvl="1" indent="-228600">
              <a:buChar char="•"/>
            </a:pPr>
            <a:r>
              <a:rPr lang="es-419" dirty="0">
                <a:latin typeface="+mn-lt"/>
                <a:cs typeface="+mn-cs"/>
              </a:rPr>
              <a:t>Insertar documentos a la colección</a:t>
            </a:r>
          </a:p>
          <a:p>
            <a:pPr marL="685800" lvl="1" indent="-228600">
              <a:buChar char="•"/>
            </a:pPr>
            <a:r>
              <a:rPr lang="es-419" dirty="0">
                <a:latin typeface="+mn-lt"/>
                <a:cs typeface="+mn-cs"/>
              </a:rPr>
              <a:t>Crear pipelines de agregación</a:t>
            </a:r>
          </a:p>
          <a:p>
            <a:pPr marL="685800" lvl="1" indent="-228600">
              <a:buChar char="•"/>
            </a:pPr>
            <a:endParaRPr lang="es-419" dirty="0">
              <a:latin typeface="+mn-lt"/>
              <a:cs typeface="+mn-cs"/>
            </a:endParaRPr>
          </a:p>
          <a:p>
            <a:pPr marL="685800" lvl="1" indent="-228600">
              <a:buChar char="•"/>
            </a:pPr>
            <a:endParaRPr lang="es-419" dirty="0">
              <a:latin typeface="+mn-lt"/>
              <a:cs typeface="+mn-cs"/>
            </a:endParaRPr>
          </a:p>
          <a:p>
            <a:pPr marL="228600" indent="-228600">
              <a:buChar char="•"/>
            </a:pPr>
            <a:endParaRPr lang="es-419" sz="2400" dirty="0">
              <a:latin typeface="+mn-lt"/>
              <a:cs typeface="+mn-cs"/>
            </a:endParaRPr>
          </a:p>
        </p:txBody>
      </p:sp>
    </p:spTree>
    <p:extLst>
      <p:ext uri="{BB962C8B-B14F-4D97-AF65-F5344CB8AC3E}">
        <p14:creationId xmlns:p14="http://schemas.microsoft.com/office/powerpoint/2010/main" val="363579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504A2C-C063-DF40-4CDD-F4005F4A7444}"/>
              </a:ext>
            </a:extLst>
          </p:cNvPr>
          <p:cNvSpPr>
            <a:spLocks noGrp="1"/>
          </p:cNvSpPr>
          <p:nvPr>
            <p:ph type="title"/>
          </p:nvPr>
        </p:nvSpPr>
        <p:spPr/>
        <p:txBody>
          <a:bodyPr/>
          <a:lstStyle/>
          <a:p>
            <a:r>
              <a:rPr lang="es-419" dirty="0"/>
              <a:t>Uso de la interfaz Mongo Shell</a:t>
            </a:r>
          </a:p>
        </p:txBody>
      </p:sp>
      <p:sp>
        <p:nvSpPr>
          <p:cNvPr id="3" name="Marcador de contenido 2">
            <a:extLst>
              <a:ext uri="{FF2B5EF4-FFF2-40B4-BE49-F238E27FC236}">
                <a16:creationId xmlns:a16="http://schemas.microsoft.com/office/drawing/2014/main" id="{0F519081-B189-19E8-5110-AB61459CB56D}"/>
              </a:ext>
            </a:extLst>
          </p:cNvPr>
          <p:cNvSpPr>
            <a:spLocks noGrp="1"/>
          </p:cNvSpPr>
          <p:nvPr>
            <p:ph idx="1"/>
          </p:nvPr>
        </p:nvSpPr>
        <p:spPr/>
        <p:txBody>
          <a:bodyPr/>
          <a:lstStyle/>
          <a:p>
            <a:pPr>
              <a:lnSpc>
                <a:spcPct val="100000"/>
              </a:lnSpc>
            </a:pPr>
            <a:r>
              <a:rPr lang="es-419" dirty="0"/>
              <a:t>Mongo Shell es la interfaz de línea de comandos de MongoDB. Con Mongo Shell, los desarrolladores y administradores pueden interactuar con bases de datos MongoDB directamente desde la línea de comandos. Aquí hay varias operaciones que puedes realizar con Mongo Shell:</a:t>
            </a:r>
          </a:p>
        </p:txBody>
      </p:sp>
    </p:spTree>
    <p:extLst>
      <p:ext uri="{BB962C8B-B14F-4D97-AF65-F5344CB8AC3E}">
        <p14:creationId xmlns:p14="http://schemas.microsoft.com/office/powerpoint/2010/main" val="1201273365"/>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Personalizado 1">
      <a:majorFont>
        <a:latin typeface="Adobe Gothic Std B"/>
        <a:ea typeface=""/>
        <a:cs typeface=""/>
      </a:majorFont>
      <a:minorFont>
        <a:latin typeface="Adobe Gothic Std 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080061e-6b2b-4e70-8ca7-c0b47c0f5e87" xsi:nil="true"/>
    <_ip_UnifiedCompliancePolicyProperties xmlns="http://schemas.microsoft.com/sharepoint/v3" xsi:nil="true"/>
    <lcf76f155ced4ddcb4097134ff3c332f xmlns="76b5f3e4-471b-43d8-b987-477a55fdf64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93A9F5C9D3D5944CB4ECC5F9D472673D" ma:contentTypeVersion="19" ma:contentTypeDescription="Crear nuevo documento." ma:contentTypeScope="" ma:versionID="6d0581db0cc74f256c306961059a72ab">
  <xsd:schema xmlns:xsd="http://www.w3.org/2001/XMLSchema" xmlns:xs="http://www.w3.org/2001/XMLSchema" xmlns:p="http://schemas.microsoft.com/office/2006/metadata/properties" xmlns:ns1="http://schemas.microsoft.com/sharepoint/v3" xmlns:ns2="9080061e-6b2b-4e70-8ca7-c0b47c0f5e87" xmlns:ns3="76b5f3e4-471b-43d8-b987-477a55fdf64e" targetNamespace="http://schemas.microsoft.com/office/2006/metadata/properties" ma:root="true" ma:fieldsID="98f195a5aeeb56c3cb0520c3ec4adf93" ns1:_="" ns2:_="" ns3:_="">
    <xsd:import namespace="http://schemas.microsoft.com/sharepoint/v3"/>
    <xsd:import namespace="9080061e-6b2b-4e70-8ca7-c0b47c0f5e87"/>
    <xsd:import namespace="76b5f3e4-471b-43d8-b987-477a55fdf64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CR" minOccurs="0"/>
                <xsd:element ref="ns1:_ip_UnifiedCompliancePolicyProperties" minOccurs="0"/>
                <xsd:element ref="ns1:_ip_UnifiedCompliancePolicyUIAction"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lcf76f155ced4ddcb4097134ff3c332f" minOccurs="0"/>
                <xsd:element ref="ns2:TaxCatchAll" minOccurs="0"/>
                <xsd:element ref="ns3:MediaServiceLocation"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Propiedades de la Directiva de cumplimiento unificado" ma:hidden="true" ma:internalName="_ip_UnifiedCompliancePolicyProperties">
      <xsd:simpleType>
        <xsd:restriction base="dms:Note"/>
      </xsd:simpleType>
    </xsd:element>
    <xsd:element name="_ip_UnifiedCompliancePolicyUIAction" ma:index="14"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80061e-6b2b-4e70-8ca7-c0b47c0f5e87"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element name="TaxCatchAll" ma:index="22" nillable="true" ma:displayName="Taxonomy Catch All Column" ma:hidden="true" ma:list="{1d6be2f2-73fe-40e7-b06f-0baae0943de6}" ma:internalName="TaxCatchAll" ma:showField="CatchAllData" ma:web="9080061e-6b2b-4e70-8ca7-c0b47c0f5e8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6b5f3e4-471b-43d8-b987-477a55fdf64e"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Etiquetas de imagen" ma:readOnly="false" ma:fieldId="{5cf76f15-5ced-4ddc-b409-7134ff3c332f}" ma:taxonomyMulti="true" ma:sspId="9362a1d3-2c9e-4223-8654-aecbf2f650cd"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LengthInSeconds" ma:index="24" nillable="true" ma:displayName="MediaLengthInSeconds" ma:hidden="true" ma:internalName="MediaLengthInSeconds" ma:readOnly="true">
      <xsd:simpleType>
        <xsd:restriction base="dms:Unknown"/>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C2C156-6EF1-4C86-B2C5-65C8E3502F87}">
  <ds:schemaRefs>
    <ds:schemaRef ds:uri="76b5f3e4-471b-43d8-b987-477a55fdf64e"/>
    <ds:schemaRef ds:uri="9080061e-6b2b-4e70-8ca7-c0b47c0f5e87"/>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5A9CF4EA-2D67-4602-9B75-1385B3854A31}">
  <ds:schemaRefs>
    <ds:schemaRef ds:uri="76b5f3e4-471b-43d8-b987-477a55fdf64e"/>
    <ds:schemaRef ds:uri="9080061e-6b2b-4e70-8ca7-c0b47c0f5e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A46FA67-F99A-4C50-B55F-7B1EC68406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2158</TotalTime>
  <Words>1395</Words>
  <Application>Microsoft Office PowerPoint</Application>
  <PresentationFormat>Panorámica</PresentationFormat>
  <Paragraphs>146</Paragraphs>
  <Slides>19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Adobe Gothic Std B</vt:lpstr>
      <vt:lpstr>Arial</vt:lpstr>
      <vt:lpstr>Calibri</vt:lpstr>
      <vt:lpstr>Consolas</vt:lpstr>
      <vt:lpstr>Courier New</vt:lpstr>
      <vt:lpstr>Office Theme</vt:lpstr>
      <vt:lpstr>Arquitectura MEAN stack</vt:lpstr>
      <vt:lpstr>Introducción a MongoDB Comunity</vt:lpstr>
      <vt:lpstr>Introducción a MongoDB Comunity</vt:lpstr>
      <vt:lpstr>Introducción a MongoDB Comunity</vt:lpstr>
      <vt:lpstr>Introducción a MongoDB Comunity</vt:lpstr>
      <vt:lpstr>Introducción a MongoDB Comunity</vt:lpstr>
      <vt:lpstr>Uso de MongoDB Compass (GUI)</vt:lpstr>
      <vt:lpstr>Laboratorio</vt:lpstr>
      <vt:lpstr>Uso de la interfaz Mongo Shell</vt:lpstr>
      <vt:lpstr>Laboratorio</vt:lpstr>
      <vt:lpstr>Conexión a MongoDB</vt:lpstr>
      <vt:lpstr>Conexión a MongoDB</vt:lpstr>
      <vt:lpstr>Creación de esquemas y modelos</vt:lpstr>
      <vt:lpstr>Creación de esquemas y modelos</vt:lpstr>
      <vt:lpstr>Creación de esquemas y modelos</vt:lpstr>
      <vt:lpstr>Creación de esquemas y modelos</vt:lpstr>
      <vt:lpstr>Creación de esquemas y modelos</vt:lpstr>
      <vt:lpstr>Creación de esquemas y modelos</vt:lpstr>
      <vt:lpstr>Arquitectura MEAN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Fauzy Lukman</dc:creator>
  <cp:lastModifiedBy>Isai Fararoni Ramírez</cp:lastModifiedBy>
  <cp:revision>241</cp:revision>
  <dcterms:created xsi:type="dcterms:W3CDTF">2017-06-08T09:33:15Z</dcterms:created>
  <dcterms:modified xsi:type="dcterms:W3CDTF">2023-10-02T08:48:37Z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0x01010093A9F5C9D3D5944CB4ECC5F9D472673D</vt:lpwstr>
  </property>
  <property fmtid="{D5CDD505-2E9C-101B-9397-08002B2CF9AE}" pid="3" name="MediaServiceImageTags">
    <vt:lpwstr/>
  </property>
</Properties>
</file>