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72" r:id="rId5"/>
    <p:sldId id="350" r:id="rId6"/>
    <p:sldId id="417" r:id="rId7"/>
    <p:sldId id="413" r:id="rId8"/>
    <p:sldId id="418" r:id="rId9"/>
    <p:sldId id="419" r:id="rId10"/>
    <p:sldId id="420" r:id="rId11"/>
    <p:sldId id="421" r:id="rId12"/>
    <p:sldId id="433" r:id="rId13"/>
    <p:sldId id="422" r:id="rId14"/>
    <p:sldId id="423" r:id="rId15"/>
    <p:sldId id="424" r:id="rId16"/>
    <p:sldId id="425" r:id="rId17"/>
    <p:sldId id="426" r:id="rId18"/>
    <p:sldId id="427" r:id="rId19"/>
    <p:sldId id="428" r:id="rId20"/>
    <p:sldId id="429" r:id="rId21"/>
    <p:sldId id="430" r:id="rId22"/>
    <p:sldId id="431" r:id="rId23"/>
    <p:sldId id="432" r:id="rId24"/>
    <p:sldId id="434" r:id="rId25"/>
    <p:sldId id="436" r:id="rId26"/>
    <p:sldId id="437" r:id="rId27"/>
    <p:sldId id="438" r:id="rId28"/>
    <p:sldId id="439" r:id="rId29"/>
    <p:sldId id="442" r:id="rId30"/>
    <p:sldId id="443" r:id="rId31"/>
    <p:sldId id="444" r:id="rId32"/>
    <p:sldId id="445" r:id="rId33"/>
    <p:sldId id="441" r:id="rId34"/>
    <p:sldId id="446" r:id="rId35"/>
    <p:sldId id="447" r:id="rId36"/>
    <p:sldId id="448" r:id="rId37"/>
    <p:sldId id="449" r:id="rId38"/>
    <p:sldId id="450" r:id="rId39"/>
    <p:sldId id="451" r:id="rId40"/>
    <p:sldId id="452" r:id="rId41"/>
    <p:sldId id="453" r:id="rId42"/>
    <p:sldId id="454" r:id="rId43"/>
    <p:sldId id="455" r:id="rId44"/>
    <p:sldId id="460" r:id="rId45"/>
    <p:sldId id="461" r:id="rId46"/>
    <p:sldId id="34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684A"/>
    <a:srgbClr val="1A627F"/>
    <a:srgbClr val="D81279"/>
    <a:srgbClr val="D81379"/>
    <a:srgbClr val="19627F"/>
    <a:srgbClr val="0C344C"/>
    <a:srgbClr val="AA286F"/>
    <a:srgbClr val="262A4B"/>
    <a:srgbClr val="F0F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85800" autoAdjust="0"/>
  </p:normalViewPr>
  <p:slideViewPr>
    <p:cSldViewPr snapToGrid="0">
      <p:cViewPr varScale="1">
        <p:scale>
          <a:sx n="74" d="100"/>
          <a:sy n="74" d="100"/>
        </p:scale>
        <p:origin x="1284" y="15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23</a:t>
            </a:fld>
            <a:endParaRPr lang="en-US"/>
          </a:p>
        </p:txBody>
      </p:sp>
    </p:spTree>
    <p:extLst>
      <p:ext uri="{BB962C8B-B14F-4D97-AF65-F5344CB8AC3E}">
        <p14:creationId xmlns:p14="http://schemas.microsoft.com/office/powerpoint/2010/main" val="231060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35</a:t>
            </a:fld>
            <a:endParaRPr lang="en-US"/>
          </a:p>
        </p:txBody>
      </p:sp>
    </p:spTree>
    <p:extLst>
      <p:ext uri="{BB962C8B-B14F-4D97-AF65-F5344CB8AC3E}">
        <p14:creationId xmlns:p14="http://schemas.microsoft.com/office/powerpoint/2010/main" val="406112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37</a:t>
            </a:fld>
            <a:endParaRPr lang="en-US"/>
          </a:p>
        </p:txBody>
      </p:sp>
    </p:spTree>
    <p:extLst>
      <p:ext uri="{BB962C8B-B14F-4D97-AF65-F5344CB8AC3E}">
        <p14:creationId xmlns:p14="http://schemas.microsoft.com/office/powerpoint/2010/main" val="719361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40</a:t>
            </a:fld>
            <a:endParaRPr lang="en-US"/>
          </a:p>
        </p:txBody>
      </p:sp>
    </p:spTree>
    <p:extLst>
      <p:ext uri="{BB962C8B-B14F-4D97-AF65-F5344CB8AC3E}">
        <p14:creationId xmlns:p14="http://schemas.microsoft.com/office/powerpoint/2010/main" val="139546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24</a:t>
            </a:fld>
            <a:endParaRPr lang="en-US"/>
          </a:p>
        </p:txBody>
      </p:sp>
    </p:spTree>
    <p:extLst>
      <p:ext uri="{BB962C8B-B14F-4D97-AF65-F5344CB8AC3E}">
        <p14:creationId xmlns:p14="http://schemas.microsoft.com/office/powerpoint/2010/main" val="239360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25</a:t>
            </a:fld>
            <a:endParaRPr lang="en-US"/>
          </a:p>
        </p:txBody>
      </p:sp>
    </p:spTree>
    <p:extLst>
      <p:ext uri="{BB962C8B-B14F-4D97-AF65-F5344CB8AC3E}">
        <p14:creationId xmlns:p14="http://schemas.microsoft.com/office/powerpoint/2010/main" val="303412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27</a:t>
            </a:fld>
            <a:endParaRPr lang="en-US"/>
          </a:p>
        </p:txBody>
      </p:sp>
    </p:spTree>
    <p:extLst>
      <p:ext uri="{BB962C8B-B14F-4D97-AF65-F5344CB8AC3E}">
        <p14:creationId xmlns:p14="http://schemas.microsoft.com/office/powerpoint/2010/main" val="2192813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28</a:t>
            </a:fld>
            <a:endParaRPr lang="en-US"/>
          </a:p>
        </p:txBody>
      </p:sp>
    </p:spTree>
    <p:extLst>
      <p:ext uri="{BB962C8B-B14F-4D97-AF65-F5344CB8AC3E}">
        <p14:creationId xmlns:p14="http://schemas.microsoft.com/office/powerpoint/2010/main" val="159453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29</a:t>
            </a:fld>
            <a:endParaRPr lang="en-US"/>
          </a:p>
        </p:txBody>
      </p:sp>
    </p:spTree>
    <p:extLst>
      <p:ext uri="{BB962C8B-B14F-4D97-AF65-F5344CB8AC3E}">
        <p14:creationId xmlns:p14="http://schemas.microsoft.com/office/powerpoint/2010/main" val="1151590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31</a:t>
            </a:fld>
            <a:endParaRPr lang="en-US"/>
          </a:p>
        </p:txBody>
      </p:sp>
    </p:spTree>
    <p:extLst>
      <p:ext uri="{BB962C8B-B14F-4D97-AF65-F5344CB8AC3E}">
        <p14:creationId xmlns:p14="http://schemas.microsoft.com/office/powerpoint/2010/main" val="208806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33</a:t>
            </a:fld>
            <a:endParaRPr lang="en-US"/>
          </a:p>
        </p:txBody>
      </p:sp>
    </p:spTree>
    <p:extLst>
      <p:ext uri="{BB962C8B-B14F-4D97-AF65-F5344CB8AC3E}">
        <p14:creationId xmlns:p14="http://schemas.microsoft.com/office/powerpoint/2010/main" val="223231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11D62295-C31D-4FF8-8426-D07586DC7C66}" type="slidenum">
              <a:rPr lang="en-US" smtClean="0"/>
              <a:t>34</a:t>
            </a:fld>
            <a:endParaRPr lang="en-US"/>
          </a:p>
        </p:txBody>
      </p:sp>
    </p:spTree>
    <p:extLst>
      <p:ext uri="{BB962C8B-B14F-4D97-AF65-F5344CB8AC3E}">
        <p14:creationId xmlns:p14="http://schemas.microsoft.com/office/powerpoint/2010/main" val="1927392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duotone>
              <a:prstClr val="black"/>
              <a:srgbClr val="19627F">
                <a:tint val="45000"/>
                <a:satMod val="400000"/>
              </a:srgbClr>
            </a:duotone>
          </a:blip>
          <a:stretch>
            <a:fillRect/>
          </a:stretch>
        </p:blipFill>
        <p:spPr>
          <a:xfrm>
            <a:off x="4560135" y="-1"/>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48921" y="-1"/>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19627F"/>
              </a:gs>
              <a:gs pos="100000">
                <a:srgbClr val="262A4B">
                  <a:alpha val="24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chemeClr val="tx1"/>
              </a:gs>
              <a:gs pos="100000">
                <a:srgbClr val="7030A0"/>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0C344C"/>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lvl1pPr>
              <a:defRPr>
                <a:solidFill>
                  <a:srgbClr val="19627F"/>
                </a:solidFill>
              </a:defRPr>
            </a:lvl1pPr>
            <a:lvl2pPr>
              <a:defRPr>
                <a:solidFill>
                  <a:srgbClr val="19627F"/>
                </a:solidFill>
              </a:defRPr>
            </a:lvl2pPr>
            <a:lvl3pPr>
              <a:defRPr>
                <a:solidFill>
                  <a:srgbClr val="19627F"/>
                </a:solidFill>
              </a:defRPr>
            </a:lvl3pPr>
            <a:lvl4pPr>
              <a:defRPr>
                <a:solidFill>
                  <a:srgbClr val="19627F"/>
                </a:solidFill>
              </a:defRPr>
            </a:lvl4pPr>
            <a:lvl5pPr>
              <a:defRPr>
                <a:solidFill>
                  <a:srgbClr val="19627F"/>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grpSp>
        <p:nvGrpSpPr>
          <p:cNvPr id="10" name="Group 20">
            <a:extLst>
              <a:ext uri="{FF2B5EF4-FFF2-40B4-BE49-F238E27FC236}">
                <a16:creationId xmlns:a16="http://schemas.microsoft.com/office/drawing/2014/main" id="{BEC5707A-F169-31F6-A630-27C5955EA751}"/>
              </a:ext>
            </a:extLst>
          </p:cNvPr>
          <p:cNvGrpSpPr>
            <a:grpSpLocks noChangeAspect="1"/>
          </p:cNvGrpSpPr>
          <p:nvPr userDrawn="1"/>
        </p:nvGrpSpPr>
        <p:grpSpPr bwMode="auto">
          <a:xfrm flipV="1">
            <a:off x="1" y="-599232"/>
            <a:ext cx="2407278" cy="396032"/>
            <a:chOff x="0" y="0"/>
            <a:chExt cx="5963" cy="981"/>
          </a:xfrm>
        </p:grpSpPr>
        <p:sp>
          <p:nvSpPr>
            <p:cNvPr id="11" name="Oval 21">
              <a:extLst>
                <a:ext uri="{FF2B5EF4-FFF2-40B4-BE49-F238E27FC236}">
                  <a16:creationId xmlns:a16="http://schemas.microsoft.com/office/drawing/2014/main" id="{C21BD110-B8E1-73C9-5005-61D256C34D2A}"/>
                </a:ext>
              </a:extLst>
            </p:cNvPr>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22">
              <a:extLst>
                <a:ext uri="{FF2B5EF4-FFF2-40B4-BE49-F238E27FC236}">
                  <a16:creationId xmlns:a16="http://schemas.microsoft.com/office/drawing/2014/main" id="{1A8923CD-DD71-85FA-67BC-FE77D942FC82}"/>
                </a:ext>
              </a:extLst>
            </p:cNvPr>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23">
              <a:extLst>
                <a:ext uri="{FF2B5EF4-FFF2-40B4-BE49-F238E27FC236}">
                  <a16:creationId xmlns:a16="http://schemas.microsoft.com/office/drawing/2014/main" id="{FB33D4C5-23EF-0A34-D016-7F848A7F33E0}"/>
                </a:ext>
              </a:extLst>
            </p:cNvPr>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24">
              <a:extLst>
                <a:ext uri="{FF2B5EF4-FFF2-40B4-BE49-F238E27FC236}">
                  <a16:creationId xmlns:a16="http://schemas.microsoft.com/office/drawing/2014/main" id="{E745FCF8-53F6-3516-3509-E8CB2CEC48B2}"/>
                </a:ext>
              </a:extLst>
            </p:cNvPr>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25">
              <a:extLst>
                <a:ext uri="{FF2B5EF4-FFF2-40B4-BE49-F238E27FC236}">
                  <a16:creationId xmlns:a16="http://schemas.microsoft.com/office/drawing/2014/main" id="{0A83D117-A1A0-FCF9-4F97-5D17E6E8E4AD}"/>
                </a:ext>
              </a:extLst>
            </p:cNvPr>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6" name="Imagen 15">
            <a:extLst>
              <a:ext uri="{FF2B5EF4-FFF2-40B4-BE49-F238E27FC236}">
                <a16:creationId xmlns:a16="http://schemas.microsoft.com/office/drawing/2014/main" id="{3677B8D6-F2F4-9F81-4F5B-A3C4B7900CA1}"/>
              </a:ext>
            </a:extLst>
          </p:cNvPr>
          <p:cNvPicPr>
            <a:picLocks noChangeAspect="1"/>
          </p:cNvPicPr>
          <p:nvPr userDrawn="1"/>
        </p:nvPicPr>
        <p:blipFill>
          <a:blip r:embed="rId3"/>
          <a:stretch>
            <a:fillRect/>
          </a:stretch>
        </p:blipFill>
        <p:spPr>
          <a:xfrm>
            <a:off x="10998492" y="494648"/>
            <a:ext cx="978024" cy="730679"/>
          </a:xfrm>
          <a:prstGeom prst="snip2DiagRect">
            <a:avLst/>
          </a:prstGeom>
        </p:spPr>
      </p:pic>
      <p:sp>
        <p:nvSpPr>
          <p:cNvPr id="34" name="Freeform 7">
            <a:extLst>
              <a:ext uri="{FF2B5EF4-FFF2-40B4-BE49-F238E27FC236}">
                <a16:creationId xmlns:a16="http://schemas.microsoft.com/office/drawing/2014/main" id="{13499CAE-23AB-A9A3-F23B-A994CC34897D}"/>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ángulo 34">
            <a:extLst>
              <a:ext uri="{FF2B5EF4-FFF2-40B4-BE49-F238E27FC236}">
                <a16:creationId xmlns:a16="http://schemas.microsoft.com/office/drawing/2014/main" id="{A6392E6C-949A-B3E5-F45E-A2511CF98EDA}"/>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35">
            <a:extLst>
              <a:ext uri="{FF2B5EF4-FFF2-40B4-BE49-F238E27FC236}">
                <a16:creationId xmlns:a16="http://schemas.microsoft.com/office/drawing/2014/main" id="{B488E4AD-D4F4-8F39-508B-B5BBBE652F09}"/>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dirty="0"/>
          </a:p>
        </p:txBody>
      </p:sp>
      <p:sp>
        <p:nvSpPr>
          <p:cNvPr id="37" name="Rectángulo 36">
            <a:extLst>
              <a:ext uri="{FF2B5EF4-FFF2-40B4-BE49-F238E27FC236}">
                <a16:creationId xmlns:a16="http://schemas.microsoft.com/office/drawing/2014/main" id="{E9511D15-9367-9B29-D1AC-C899CED7AD06}"/>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3669A849-004C-17CA-15B3-84C6856C2533}"/>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9" name="Rectángulo 38">
            <a:extLst>
              <a:ext uri="{FF2B5EF4-FFF2-40B4-BE49-F238E27FC236}">
                <a16:creationId xmlns:a16="http://schemas.microsoft.com/office/drawing/2014/main" id="{6FF1AAC3-E4F7-30E0-3D4F-729F863DF303}"/>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19CF46DD-29FE-5025-5C29-5EC877DCF719}"/>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C00000"/>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66701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rgbClr val="C00000"/>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C00000"/>
                </a:solidFill>
                <a:ea typeface="+mn-ea"/>
                <a:cs typeface="+mn-cs"/>
              </a:defRPr>
            </a:lvl1pPr>
          </a:lstStyle>
          <a:p>
            <a:pPr marL="0" lvl="0"/>
            <a:r>
              <a:rPr lang="en-US" dirty="0"/>
              <a:t>Click to edit Master title style</a:t>
            </a:r>
          </a:p>
        </p:txBody>
      </p:sp>
      <p:sp>
        <p:nvSpPr>
          <p:cNvPr id="4" name="Date Placeholder 3"/>
          <p:cNvSpPr>
            <a:spLocks noGrp="1"/>
          </p:cNvSpPr>
          <p:nvPr>
            <p:ph type="dt" sz="half" idx="10"/>
          </p:nvPr>
        </p:nvSpPr>
        <p:spPr/>
        <p:txBody>
          <a:bodyPr/>
          <a:lstStyle/>
          <a:p>
            <a:fld id="{69D18269-CD32-429B-80E4-27A96AE6C0EC}"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pic>
        <p:nvPicPr>
          <p:cNvPr id="26" name="Imagen 25">
            <a:extLst>
              <a:ext uri="{FF2B5EF4-FFF2-40B4-BE49-F238E27FC236}">
                <a16:creationId xmlns:a16="http://schemas.microsoft.com/office/drawing/2014/main" id="{47EE23F2-6F00-C0A3-640C-8CE5407D5724}"/>
              </a:ext>
            </a:extLst>
          </p:cNvPr>
          <p:cNvPicPr>
            <a:picLocks noChangeAspect="1"/>
          </p:cNvPicPr>
          <p:nvPr userDrawn="1"/>
        </p:nvPicPr>
        <p:blipFill>
          <a:blip r:embed="rId2"/>
          <a:stretch>
            <a:fillRect/>
          </a:stretch>
        </p:blipFill>
        <p:spPr>
          <a:xfrm>
            <a:off x="10998492" y="341119"/>
            <a:ext cx="978024" cy="730679"/>
          </a:xfrm>
          <a:prstGeom prst="snip2DiagRect">
            <a:avLst/>
          </a:prstGeom>
        </p:spPr>
      </p:pic>
      <p:sp>
        <p:nvSpPr>
          <p:cNvPr id="36" name="Freeform 7">
            <a:extLst>
              <a:ext uri="{FF2B5EF4-FFF2-40B4-BE49-F238E27FC236}">
                <a16:creationId xmlns:a16="http://schemas.microsoft.com/office/drawing/2014/main" id="{8A4AC034-6942-CE95-18CE-8C1991F95E33}"/>
              </a:ext>
            </a:extLst>
          </p:cNvPr>
          <p:cNvSpPr>
            <a:spLocks/>
          </p:cNvSpPr>
          <p:nvPr userDrawn="1"/>
        </p:nvSpPr>
        <p:spPr bwMode="auto">
          <a:xfrm flipV="1">
            <a:off x="0" y="6731000"/>
            <a:ext cx="12192000" cy="126000"/>
          </a:xfrm>
          <a:prstGeom prst="rect">
            <a:avLst/>
          </a:prstGeom>
          <a:gradFill flip="none" rotWithShape="1">
            <a:gsLst>
              <a:gs pos="0">
                <a:srgbClr val="19627F"/>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ángulo 36">
            <a:extLst>
              <a:ext uri="{FF2B5EF4-FFF2-40B4-BE49-F238E27FC236}">
                <a16:creationId xmlns:a16="http://schemas.microsoft.com/office/drawing/2014/main" id="{8778F678-D375-08A7-9090-55B38274B941}"/>
              </a:ext>
            </a:extLst>
          </p:cNvPr>
          <p:cNvSpPr/>
          <p:nvPr userDrawn="1"/>
        </p:nvSpPr>
        <p:spPr>
          <a:xfrm>
            <a:off x="473075"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8" name="Rectángulo 37">
            <a:extLst>
              <a:ext uri="{FF2B5EF4-FFF2-40B4-BE49-F238E27FC236}">
                <a16:creationId xmlns:a16="http://schemas.microsoft.com/office/drawing/2014/main" id="{44355B60-7342-DD3F-519D-8FDEA37C8F72}"/>
              </a:ext>
            </a:extLst>
          </p:cNvPr>
          <p:cNvSpPr/>
          <p:nvPr userDrawn="1"/>
        </p:nvSpPr>
        <p:spPr>
          <a:xfrm>
            <a:off x="2304098"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39" name="Rectángulo 38">
            <a:extLst>
              <a:ext uri="{FF2B5EF4-FFF2-40B4-BE49-F238E27FC236}">
                <a16:creationId xmlns:a16="http://schemas.microsoft.com/office/drawing/2014/main" id="{9FEF380F-B3FE-3218-1364-C5637373DFE4}"/>
              </a:ext>
            </a:extLst>
          </p:cNvPr>
          <p:cNvSpPr/>
          <p:nvPr userDrawn="1"/>
        </p:nvSpPr>
        <p:spPr>
          <a:xfrm>
            <a:off x="4135121"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40" name="Rectángulo 39">
            <a:extLst>
              <a:ext uri="{FF2B5EF4-FFF2-40B4-BE49-F238E27FC236}">
                <a16:creationId xmlns:a16="http://schemas.microsoft.com/office/drawing/2014/main" id="{31004B7B-4EA7-442E-CE95-2AB93D87F55D}"/>
              </a:ext>
            </a:extLst>
          </p:cNvPr>
          <p:cNvSpPr/>
          <p:nvPr userDrawn="1"/>
        </p:nvSpPr>
        <p:spPr>
          <a:xfrm>
            <a:off x="5966144" y="6731000"/>
            <a:ext cx="1800000" cy="126000"/>
          </a:xfrm>
          <a:prstGeom prst="rect">
            <a:avLst/>
          </a:prstGeom>
          <a:solidFill>
            <a:srgbClr val="1A62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s-419"/>
          </a:p>
        </p:txBody>
      </p:sp>
      <p:sp>
        <p:nvSpPr>
          <p:cNvPr id="41" name="Rectángulo 40">
            <a:extLst>
              <a:ext uri="{FF2B5EF4-FFF2-40B4-BE49-F238E27FC236}">
                <a16:creationId xmlns:a16="http://schemas.microsoft.com/office/drawing/2014/main" id="{3B6059BA-4EE6-CE17-AC82-9E3EA257A11D}"/>
              </a:ext>
            </a:extLst>
          </p:cNvPr>
          <p:cNvSpPr/>
          <p:nvPr userDrawn="1"/>
        </p:nvSpPr>
        <p:spPr>
          <a:xfrm>
            <a:off x="7797167"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2" name="Rectángulo 41">
            <a:extLst>
              <a:ext uri="{FF2B5EF4-FFF2-40B4-BE49-F238E27FC236}">
                <a16:creationId xmlns:a16="http://schemas.microsoft.com/office/drawing/2014/main" id="{9696D16C-623C-CFE8-CFF5-9926803C30B0}"/>
              </a:ext>
            </a:extLst>
          </p:cNvPr>
          <p:cNvSpPr/>
          <p:nvPr userDrawn="1"/>
        </p:nvSpPr>
        <p:spPr>
          <a:xfrm>
            <a:off x="9628188" y="6731000"/>
            <a:ext cx="1800000" cy="126000"/>
          </a:xfrm>
          <a:prstGeom prst="rect">
            <a:avLst/>
          </a:prstGeom>
          <a:solidFill>
            <a:srgbClr val="1A627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Marcador de texto 9">
            <a:extLst>
              <a:ext uri="{FF2B5EF4-FFF2-40B4-BE49-F238E27FC236}">
                <a16:creationId xmlns:a16="http://schemas.microsoft.com/office/drawing/2014/main" id="{037DA351-1526-5C95-F474-C072287DEB26}"/>
              </a:ext>
            </a:extLst>
          </p:cNvPr>
          <p:cNvSpPr>
            <a:spLocks noGrp="1"/>
          </p:cNvSpPr>
          <p:nvPr>
            <p:ph type="body" sz="quarter" idx="13"/>
          </p:nvPr>
        </p:nvSpPr>
        <p:spPr>
          <a:xfrm>
            <a:off x="982766" y="2042655"/>
            <a:ext cx="9766781" cy="1524457"/>
          </a:xfrm>
        </p:spPr>
        <p:txBody>
          <a:bodyPr wrap="square" rtlCol="0">
            <a:noAutofit/>
          </a:bodyPr>
          <a:lstStyle>
            <a:lvl1pPr marL="0" indent="0" algn="l">
              <a:lnSpc>
                <a:spcPct val="100000"/>
              </a:lnSpc>
              <a:spcBef>
                <a:spcPts val="0"/>
              </a:spcBef>
              <a:buNone/>
              <a:defRPr lang="es-ES" sz="1400" baseline="0">
                <a:latin typeface="Courier New" panose="02070309020205020404" pitchFamily="49" charset="0"/>
                <a:cs typeface="Courier New" panose="02070309020205020404" pitchFamily="49" charset="0"/>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dirty="0"/>
              <a:t>Haga clic para modificar los estilos de texto del patrón</a:t>
            </a:r>
          </a:p>
        </p:txBody>
      </p:sp>
      <p:sp>
        <p:nvSpPr>
          <p:cNvPr id="11" name="Marcador de texto 9">
            <a:extLst>
              <a:ext uri="{FF2B5EF4-FFF2-40B4-BE49-F238E27FC236}">
                <a16:creationId xmlns:a16="http://schemas.microsoft.com/office/drawing/2014/main" id="{207ED57F-DF15-0F34-42EA-1E90368E08A2}"/>
              </a:ext>
            </a:extLst>
          </p:cNvPr>
          <p:cNvSpPr>
            <a:spLocks noGrp="1"/>
          </p:cNvSpPr>
          <p:nvPr>
            <p:ph type="body" sz="quarter" idx="23" hasCustomPrompt="1"/>
          </p:nvPr>
        </p:nvSpPr>
        <p:spPr>
          <a:xfrm>
            <a:off x="827998" y="1164910"/>
            <a:ext cx="9921549" cy="387798"/>
          </a:xfrm>
        </p:spPr>
        <p:txBody>
          <a:bodyPr lIns="0" tIns="0" rIns="0" bIns="0" rtlCol="0">
            <a:noAutofit/>
          </a:bodyPr>
          <a:lstStyle>
            <a:lvl1pPr marL="0" indent="0">
              <a:lnSpc>
                <a:spcPts val="2400"/>
              </a:lnSpc>
              <a:spcBef>
                <a:spcPts val="0"/>
              </a:spcBef>
              <a:buNone/>
              <a:defRPr lang="es-ES" sz="2000" b="1" cap="none" baseline="0">
                <a:solidFill>
                  <a:schemeClr val="accent3"/>
                </a:solidFill>
              </a:defRPr>
            </a:lvl1pPr>
            <a:lvl2pPr marL="457200" indent="0">
              <a:buNone/>
              <a:defRPr lang="es-ES" sz="1800"/>
            </a:lvl2pPr>
            <a:lvl3pPr marL="914400" indent="0">
              <a:buNone/>
              <a:defRPr lang="es-ES" sz="1800"/>
            </a:lvl3pPr>
            <a:lvl4pPr marL="1371600" indent="0">
              <a:buNone/>
              <a:defRPr lang="es-ES" sz="1800"/>
            </a:lvl4pPr>
            <a:lvl5pPr marL="1828800" indent="0">
              <a:buNone/>
              <a:defRPr lang="es-ES" sz="1800"/>
            </a:lvl5pPr>
          </a:lstStyle>
          <a:p>
            <a:pPr lvl="0" rtl="0"/>
            <a:r>
              <a:rPr lang="es-ES" dirty="0"/>
              <a:t>AGREGAR SUBTÍTULO</a:t>
            </a:r>
          </a:p>
        </p:txBody>
      </p:sp>
      <p:sp>
        <p:nvSpPr>
          <p:cNvPr id="12" name="Marcador de texto 9">
            <a:extLst>
              <a:ext uri="{FF2B5EF4-FFF2-40B4-BE49-F238E27FC236}">
                <a16:creationId xmlns:a16="http://schemas.microsoft.com/office/drawing/2014/main" id="{890CC6DD-FB47-73A3-A143-18EF07A60B35}"/>
              </a:ext>
            </a:extLst>
          </p:cNvPr>
          <p:cNvSpPr>
            <a:spLocks noGrp="1"/>
          </p:cNvSpPr>
          <p:nvPr>
            <p:ph type="body" sz="quarter" idx="20"/>
          </p:nvPr>
        </p:nvSpPr>
        <p:spPr>
          <a:xfrm>
            <a:off x="838200" y="1651922"/>
            <a:ext cx="9921549" cy="291519"/>
          </a:xfrm>
        </p:spPr>
        <p:txBody>
          <a:bodyPr vert="horz" lIns="0" tIns="0" rIns="0" bIns="0" rtlCol="0" anchor="ctr">
            <a:noAutofit/>
          </a:bodyPr>
          <a:lstStyle>
            <a:lvl1pPr algn="l">
              <a:defRPr lang="es-ES" sz="1400" b="1" cap="none" baseline="0" dirty="0" smtClean="0">
                <a:solidFill>
                  <a:srgbClr val="AA286F"/>
                </a:solidFill>
              </a:defRPr>
            </a:lvl1pPr>
          </a:lstStyle>
          <a:p>
            <a:pPr marL="0" lvl="0" indent="0">
              <a:lnSpc>
                <a:spcPts val="2400"/>
              </a:lnSpc>
              <a:spcBef>
                <a:spcPts val="0"/>
              </a:spcBef>
              <a:buNone/>
            </a:pPr>
            <a:r>
              <a:rPr lang="es-ES" dirty="0"/>
              <a:t>Haga clic para modificar los estilos de texto del patrón</a:t>
            </a:r>
          </a:p>
        </p:txBody>
      </p:sp>
    </p:spTree>
    <p:extLst>
      <p:ext uri="{BB962C8B-B14F-4D97-AF65-F5344CB8AC3E}">
        <p14:creationId xmlns:p14="http://schemas.microsoft.com/office/powerpoint/2010/main" val="3085500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5" r:id="rId5"/>
    <p:sldLayoutId id="214748366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IX. Front-</a:t>
            </a:r>
            <a:r>
              <a:rPr lang="es-419" dirty="0" err="1"/>
              <a:t>End</a:t>
            </a:r>
            <a:r>
              <a:rPr lang="es-419" dirty="0"/>
              <a:t> </a:t>
            </a:r>
            <a:r>
              <a:rPr lang="es-419" dirty="0" err="1"/>
              <a:t>Dashboard</a:t>
            </a:r>
            <a:r>
              <a:rPr lang="es-419" dirty="0"/>
              <a:t> </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6" name="Imagen 5">
            <a:extLst>
              <a:ext uri="{FF2B5EF4-FFF2-40B4-BE49-F238E27FC236}">
                <a16:creationId xmlns:a16="http://schemas.microsoft.com/office/drawing/2014/main" id="{2763631A-FF8B-AD4C-EFB1-5DEDA7C05351}"/>
              </a:ext>
            </a:extLst>
          </p:cNvPr>
          <p:cNvPicPr>
            <a:picLocks noChangeAspect="1"/>
          </p:cNvPicPr>
          <p:nvPr/>
        </p:nvPicPr>
        <p:blipFill>
          <a:blip r:embed="rId2"/>
          <a:stretch>
            <a:fillRect/>
          </a:stretch>
        </p:blipFill>
        <p:spPr>
          <a:xfrm>
            <a:off x="6273800" y="3775998"/>
            <a:ext cx="5670179" cy="280834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66E9680B-77FF-29B4-AB7F-A717B75B9F52}"/>
              </a:ext>
            </a:extLst>
          </p:cNvPr>
          <p:cNvSpPr>
            <a:spLocks noGrp="1"/>
          </p:cNvSpPr>
          <p:nvPr>
            <p:ph type="body" sz="quarter" idx="20"/>
          </p:nvPr>
        </p:nvSpPr>
        <p:spPr>
          <a:xfrm>
            <a:off x="838200" y="1651921"/>
            <a:ext cx="9921549" cy="815453"/>
          </a:xfrm>
        </p:spPr>
        <p:txBody>
          <a:bodyPr/>
          <a:lstStyle/>
          <a:p>
            <a:pPr marL="0" indent="0">
              <a:buNone/>
            </a:pPr>
            <a:r>
              <a:rPr lang="es-419" b="0" dirty="0"/>
              <a:t>Angular recomienda separar su lógica de negocios de su lógica de presentación. Es por eso que crearemos un servicio que maneje todas las comunicaciones con el punto final "/empleado" de la API. El servicio será utilizado por los componentes de la aplicación. </a:t>
            </a:r>
          </a:p>
          <a:p>
            <a:pPr marL="0" indent="0">
              <a:buNone/>
            </a:pPr>
            <a:r>
              <a:rPr lang="es-419" b="0" dirty="0"/>
              <a:t>Para generar el servicio, ejecute el siguiente comando en la terminal CMD:</a:t>
            </a:r>
          </a:p>
        </p:txBody>
      </p:sp>
      <p:sp>
        <p:nvSpPr>
          <p:cNvPr id="6" name="Marcador de texto 3">
            <a:extLst>
              <a:ext uri="{FF2B5EF4-FFF2-40B4-BE49-F238E27FC236}">
                <a16:creationId xmlns:a16="http://schemas.microsoft.com/office/drawing/2014/main" id="{AAB8C0D7-8A77-376C-ADBB-8B59E0BF64CB}"/>
              </a:ext>
            </a:extLst>
          </p:cNvPr>
          <p:cNvSpPr>
            <a:spLocks noGrp="1"/>
          </p:cNvSpPr>
          <p:nvPr>
            <p:ph type="body" sz="quarter" idx="23"/>
          </p:nvPr>
        </p:nvSpPr>
        <p:spPr>
          <a:xfrm>
            <a:off x="828675" y="1165225"/>
            <a:ext cx="9920288" cy="387350"/>
          </a:xfrm>
        </p:spPr>
        <p:txBody>
          <a:bodyPr/>
          <a:lstStyle/>
          <a:p>
            <a:r>
              <a:rPr lang="es-ES" dirty="0">
                <a:solidFill>
                  <a:srgbClr val="0070C0"/>
                </a:solidFill>
              </a:rPr>
              <a:t>D. 5. Crear el SERVICE Persona</a:t>
            </a:r>
            <a:endParaRPr lang="es-419" dirty="0">
              <a:solidFill>
                <a:srgbClr val="0070C0"/>
              </a:solidFill>
            </a:endParaRPr>
          </a:p>
        </p:txBody>
      </p:sp>
      <p:sp>
        <p:nvSpPr>
          <p:cNvPr id="7" name="Marcador de texto 2">
            <a:extLst>
              <a:ext uri="{FF2B5EF4-FFF2-40B4-BE49-F238E27FC236}">
                <a16:creationId xmlns:a16="http://schemas.microsoft.com/office/drawing/2014/main" id="{A1AC7C73-99C6-4F39-522F-E747C57F5AC5}"/>
              </a:ext>
            </a:extLst>
          </p:cNvPr>
          <p:cNvSpPr txBox="1">
            <a:spLocks/>
          </p:cNvSpPr>
          <p:nvPr/>
        </p:nvSpPr>
        <p:spPr>
          <a:xfrm>
            <a:off x="828000" y="2566720"/>
            <a:ext cx="9766781" cy="325103"/>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C:\MEAN\SC\app.directorio\frontend&gt;</a:t>
            </a:r>
            <a:r>
              <a:rPr lang="en-US" b="1" dirty="0">
                <a:solidFill>
                  <a:srgbClr val="AA286F"/>
                </a:solidFill>
              </a:rPr>
              <a:t>ng generate service  personal/services/persona</a:t>
            </a:r>
            <a:endParaRPr lang="es-419" b="1" dirty="0">
              <a:solidFill>
                <a:srgbClr val="AA286F"/>
              </a:solidFill>
            </a:endParaRPr>
          </a:p>
        </p:txBody>
      </p:sp>
      <p:sp>
        <p:nvSpPr>
          <p:cNvPr id="8" name="CuadroTexto 7">
            <a:extLst>
              <a:ext uri="{FF2B5EF4-FFF2-40B4-BE49-F238E27FC236}">
                <a16:creationId xmlns:a16="http://schemas.microsoft.com/office/drawing/2014/main" id="{C6B0FDB2-4566-021C-2743-FCBD9BD92E8A}"/>
              </a:ext>
            </a:extLst>
          </p:cNvPr>
          <p:cNvSpPr txBox="1"/>
          <p:nvPr/>
        </p:nvSpPr>
        <p:spPr>
          <a:xfrm>
            <a:off x="828000" y="2884945"/>
            <a:ext cx="9378443" cy="325103"/>
          </a:xfrm>
          <a:prstGeom prst="rect">
            <a:avLst/>
          </a:prstGeom>
          <a:solidFill>
            <a:schemeClr val="bg1">
              <a:lumMod val="95000"/>
            </a:schemeClr>
          </a:solidFill>
        </p:spPr>
        <p:txBody>
          <a:bodyPr vert="horz" wrap="square" lIns="91440" tIns="45720" rIns="91440" bIns="45720" rtlCol="0">
            <a:noAutofit/>
          </a:bodyPr>
          <a:lstStyle>
            <a:defPPr>
              <a:defRPr lang="en-US"/>
            </a:defPPr>
            <a:lvl1pPr indent="0">
              <a:lnSpc>
                <a:spcPct val="100000"/>
              </a:lnSpc>
              <a:spcBef>
                <a:spcPts val="0"/>
              </a:spcBef>
              <a:buFont typeface="Arial" panose="020B0604020202020204" pitchFamily="34" charset="0"/>
              <a:buNone/>
              <a:defRPr sz="1400" baseline="0">
                <a:latin typeface="Courier New" panose="02070309020205020404" pitchFamily="49" charset="0"/>
                <a:cs typeface="Courier New" panose="02070309020205020404" pitchFamily="49" charset="0"/>
              </a:defRPr>
            </a:lvl1pPr>
            <a:lvl2pPr indent="0">
              <a:lnSpc>
                <a:spcPct val="90000"/>
              </a:lnSpc>
              <a:spcBef>
                <a:spcPts val="500"/>
              </a:spcBef>
              <a:buFont typeface="Arial" panose="020B0604020202020204" pitchFamily="34" charset="0"/>
              <a:buNone/>
            </a:lvl2pPr>
            <a:lvl3pPr indent="0">
              <a:lnSpc>
                <a:spcPct val="90000"/>
              </a:lnSpc>
              <a:spcBef>
                <a:spcPts val="500"/>
              </a:spcBef>
              <a:buFont typeface="Arial" panose="020B0604020202020204" pitchFamily="34" charset="0"/>
              <a:buNone/>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00B050"/>
                </a:solidFill>
              </a:rPr>
              <a:t>CREATE </a:t>
            </a:r>
            <a:r>
              <a:rPr lang="en-US" dirty="0" err="1"/>
              <a:t>src</a:t>
            </a:r>
            <a:r>
              <a:rPr lang="en-US" dirty="0"/>
              <a:t>/app/personal/services/</a:t>
            </a:r>
            <a:r>
              <a:rPr lang="en-US" dirty="0" err="1"/>
              <a:t>persona.service.ts</a:t>
            </a:r>
            <a:r>
              <a:rPr lang="en-US" dirty="0"/>
              <a:t> (136 bytes)</a:t>
            </a:r>
            <a:endParaRPr lang="es-419" dirty="0"/>
          </a:p>
        </p:txBody>
      </p:sp>
      <p:sp>
        <p:nvSpPr>
          <p:cNvPr id="15" name="Título 14">
            <a:extLst>
              <a:ext uri="{FF2B5EF4-FFF2-40B4-BE49-F238E27FC236}">
                <a16:creationId xmlns:a16="http://schemas.microsoft.com/office/drawing/2014/main" id="{59C5CD9C-FD81-8B88-0C1D-4C2F03AB31A1}"/>
              </a:ext>
            </a:extLst>
          </p:cNvPr>
          <p:cNvSpPr>
            <a:spLocks noGrp="1"/>
          </p:cNvSpPr>
          <p:nvPr>
            <p:ph type="title"/>
          </p:nvPr>
        </p:nvSpPr>
        <p:spPr>
          <a:xfrm>
            <a:off x="828000" y="684000"/>
            <a:ext cx="9921549" cy="387798"/>
          </a:xfrm>
        </p:spPr>
        <p:txBody>
          <a:bodyPr/>
          <a:lstStyle/>
          <a:p>
            <a:r>
              <a:rPr lang="es-419" dirty="0"/>
              <a:t>Ejercicio. Creación de información de negocio</a:t>
            </a:r>
          </a:p>
        </p:txBody>
      </p:sp>
    </p:spTree>
    <p:extLst>
      <p:ext uri="{BB962C8B-B14F-4D97-AF65-F5344CB8AC3E}">
        <p14:creationId xmlns:p14="http://schemas.microsoft.com/office/powerpoint/2010/main" val="327239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4DE7E-AC04-316E-772C-3031CC831597}"/>
              </a:ext>
            </a:extLst>
          </p:cNvPr>
          <p:cNvSpPr>
            <a:spLocks noGrp="1"/>
          </p:cNvSpPr>
          <p:nvPr>
            <p:ph type="title"/>
          </p:nvPr>
        </p:nvSpPr>
        <p:spPr/>
        <p:txBody>
          <a:bodyPr/>
          <a:lstStyle/>
          <a:p>
            <a:r>
              <a:rPr lang="es-419" dirty="0"/>
              <a:t>Ejercicio. Crear el proyecto</a:t>
            </a:r>
          </a:p>
        </p:txBody>
      </p:sp>
      <p:sp>
        <p:nvSpPr>
          <p:cNvPr id="9" name="Marcador de texto 3">
            <a:extLst>
              <a:ext uri="{FF2B5EF4-FFF2-40B4-BE49-F238E27FC236}">
                <a16:creationId xmlns:a16="http://schemas.microsoft.com/office/drawing/2014/main" id="{EE4EF202-6AC4-FFA0-0595-C61B77F9E0ED}"/>
              </a:ext>
            </a:extLst>
          </p:cNvPr>
          <p:cNvSpPr txBox="1">
            <a:spLocks/>
          </p:cNvSpPr>
          <p:nvPr/>
        </p:nvSpPr>
        <p:spPr>
          <a:xfrm>
            <a:off x="828000" y="1352586"/>
            <a:ext cx="4216966" cy="38735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70C0"/>
                </a:solidFill>
              </a:rPr>
              <a:t>D. 5. editar el contenido del </a:t>
            </a:r>
            <a:r>
              <a:rPr lang="es-ES" dirty="0">
                <a:solidFill>
                  <a:srgbClr val="0070C0"/>
                </a:solidFill>
              </a:rPr>
              <a:t>SERVICE</a:t>
            </a:r>
            <a:r>
              <a:rPr lang="es-419" dirty="0">
                <a:solidFill>
                  <a:srgbClr val="0070C0"/>
                </a:solidFill>
              </a:rPr>
              <a:t> persona</a:t>
            </a:r>
          </a:p>
        </p:txBody>
      </p:sp>
      <p:sp>
        <p:nvSpPr>
          <p:cNvPr id="3" name="CuadroTexto 2">
            <a:extLst>
              <a:ext uri="{FF2B5EF4-FFF2-40B4-BE49-F238E27FC236}">
                <a16:creationId xmlns:a16="http://schemas.microsoft.com/office/drawing/2014/main" id="{784F5EF9-27C2-DAAB-01F2-82D601FB118F}"/>
              </a:ext>
            </a:extLst>
          </p:cNvPr>
          <p:cNvSpPr txBox="1"/>
          <p:nvPr/>
        </p:nvSpPr>
        <p:spPr>
          <a:xfrm>
            <a:off x="5312978" y="428178"/>
            <a:ext cx="6455073" cy="6001643"/>
          </a:xfrm>
          <a:prstGeom prst="rect">
            <a:avLst/>
          </a:prstGeom>
          <a:solidFill>
            <a:srgbClr val="EDF5F9">
              <a:alpha val="60000"/>
            </a:srgbClr>
          </a:solidFill>
          <a:effectLst>
            <a:outerShdw blurRad="63500" sx="102000" sy="102000" algn="ctr" rotWithShape="0">
              <a:prstClr val="black">
                <a:alpha val="40000"/>
              </a:prstClr>
            </a:outerShdw>
          </a:effectLst>
        </p:spPr>
        <p:txBody>
          <a:bodyPr wrap="square">
            <a:spAutoFit/>
          </a:bodyPr>
          <a:lstStyle/>
          <a:p>
            <a:r>
              <a:rPr lang="en-US" sz="1200" b="0">
                <a:solidFill>
                  <a:srgbClr val="0000FF"/>
                </a:solidFill>
                <a:effectLst/>
                <a:latin typeface="Consolas" panose="020B0609020204030204" pitchFamily="49" charset="0"/>
              </a:rPr>
              <a:t>import</a:t>
            </a:r>
            <a:r>
              <a:rPr lang="en-US" sz="1200" b="0">
                <a:solidFill>
                  <a:srgbClr val="000000"/>
                </a:solidFill>
                <a:effectLst/>
                <a:latin typeface="Consolas" panose="020B0609020204030204" pitchFamily="49" charset="0"/>
              </a:rPr>
              <a:t> { Injectable } </a:t>
            </a:r>
            <a:r>
              <a:rPr lang="en-US" sz="1200" b="0">
                <a:solidFill>
                  <a:srgbClr val="0000FF"/>
                </a:solidFill>
                <a:effectLst/>
                <a:latin typeface="Consolas" panose="020B0609020204030204" pitchFamily="49" charset="0"/>
              </a:rPr>
              <a:t>from</a:t>
            </a:r>
            <a:r>
              <a:rPr lang="en-US" sz="1200" b="0">
                <a:solidFill>
                  <a:srgbClr val="000000"/>
                </a:solidFill>
                <a:effectLst/>
                <a:latin typeface="Consolas" panose="020B0609020204030204" pitchFamily="49" charset="0"/>
              </a:rPr>
              <a:t> </a:t>
            </a:r>
            <a:r>
              <a:rPr lang="en-US" sz="1200" b="0">
                <a:solidFill>
                  <a:srgbClr val="A31515"/>
                </a:solidFill>
                <a:effectLst/>
                <a:latin typeface="Consolas" panose="020B0609020204030204" pitchFamily="49" charset="0"/>
              </a:rPr>
              <a:t>'@angular/core'</a:t>
            </a:r>
            <a:r>
              <a:rPr lang="en-US" sz="1200" b="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'@angular/common/http'</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Observable, Subject, tap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rxjs</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environment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'../../../environments/environment'</a:t>
            </a:r>
            <a:r>
              <a:rPr lang="en-US" sz="1200" b="0" dirty="0">
                <a:solidFill>
                  <a:srgbClr val="000000"/>
                </a:solidFill>
                <a:effectLst/>
                <a:latin typeface="Consolas" panose="020B0609020204030204" pitchFamily="49" charset="0"/>
              </a:rPr>
              <a:t>;</a:t>
            </a:r>
          </a:p>
          <a:p>
            <a:br>
              <a:rPr lang="en-US" sz="1200" b="0" dirty="0">
                <a:solidFill>
                  <a:srgbClr val="000000"/>
                </a:solidFill>
                <a:effectLst/>
                <a:latin typeface="Consolas" panose="020B0609020204030204" pitchFamily="49" charset="0"/>
              </a:rPr>
            </a:br>
            <a:r>
              <a:rPr lang="en-US" sz="1200" b="0" dirty="0">
                <a:solidFill>
                  <a:srgbClr val="0000FF"/>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 Persona } </a:t>
            </a:r>
            <a:r>
              <a:rPr lang="en-US" sz="1200" b="0" dirty="0">
                <a:solidFill>
                  <a:srgbClr val="0000FF"/>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'../interfaces/persona'</a:t>
            </a:r>
            <a:r>
              <a:rPr lang="en-US" sz="1200" b="0" dirty="0">
                <a:solidFill>
                  <a:srgbClr val="000000"/>
                </a:solidFill>
                <a:effectLst/>
                <a:latin typeface="Consolas" panose="020B0609020204030204" pitchFamily="49" charset="0"/>
              </a:rPr>
              <a:t>;</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@Injectable({</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providedIn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'root'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a:t>
            </a:r>
          </a:p>
          <a:p>
            <a:r>
              <a:rPr lang="en-US" sz="1200" b="0" dirty="0">
                <a:solidFill>
                  <a:srgbClr val="0000FF"/>
                </a:solidFill>
                <a:effectLst/>
                <a:latin typeface="Consolas" panose="020B0609020204030204" pitchFamily="49" charset="0"/>
              </a:rPr>
              <a:t>export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PersonaService</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url</a:t>
            </a:r>
            <a:r>
              <a:rPr lang="en-US" sz="1200" b="0" dirty="0">
                <a:solidFill>
                  <a:srgbClr val="000000"/>
                </a:solidFill>
                <a:effectLst/>
                <a:latin typeface="Consolas" panose="020B0609020204030204" pitchFamily="49" charset="0"/>
              </a:rPr>
              <a:t> = </a:t>
            </a:r>
            <a:r>
              <a:rPr lang="en-US" sz="1200" b="0" dirty="0" err="1">
                <a:solidFill>
                  <a:srgbClr val="000000"/>
                </a:solidFill>
                <a:effectLst/>
                <a:latin typeface="Consolas" panose="020B0609020204030204" pitchFamily="49" charset="0"/>
              </a:rPr>
              <a:t>environment.apiUrl</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personas: Subject&lt;Persona[]&gt;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Subject();</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constructor</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HttpClient</a:t>
            </a:r>
            <a:r>
              <a:rPr lang="en-US" sz="1200" b="0" dirty="0">
                <a:solidFill>
                  <a:srgbClr val="000000"/>
                </a:solidFill>
                <a:effectLst/>
                <a:latin typeface="Consolas" panose="020B0609020204030204" pitchFamily="49" charset="0"/>
              </a:rPr>
              <a:t>) {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refreshPersonas</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.httpClient.get</a:t>
            </a:r>
            <a:r>
              <a:rPr lang="en-US" sz="1200" b="0" dirty="0">
                <a:solidFill>
                  <a:srgbClr val="000000"/>
                </a:solidFill>
                <a:effectLst/>
                <a:latin typeface="Consolas" panose="020B0609020204030204" pitchFamily="49" charset="0"/>
              </a:rPr>
              <a:t>&lt;Persona[]&gt;(</a:t>
            </a:r>
            <a:r>
              <a:rPr lang="en-US" sz="1200" b="0" dirty="0">
                <a:solidFill>
                  <a:srgbClr val="A31515"/>
                </a:solidFill>
                <a:effectLst/>
                <a:latin typeface="Consolas" panose="020B0609020204030204" pitchFamily="49" charset="0"/>
              </a:rPr>
              <a:t>`</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.url</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.subscribe(personas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.personas.next</a:t>
            </a:r>
            <a:r>
              <a:rPr lang="en-US" sz="1200" b="0" dirty="0">
                <a:solidFill>
                  <a:srgbClr val="000000"/>
                </a:solidFill>
                <a:effectLst/>
                <a:latin typeface="Consolas" panose="020B0609020204030204" pitchFamily="49" charset="0"/>
              </a:rPr>
              <a:t>(personas);</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getPersonas</a:t>
            </a:r>
            <a:r>
              <a:rPr lang="en-US" sz="1200" b="0" dirty="0">
                <a:solidFill>
                  <a:srgbClr val="000000"/>
                </a:solidFill>
                <a:effectLst/>
                <a:latin typeface="Consolas" panose="020B0609020204030204" pitchFamily="49" charset="0"/>
              </a:rPr>
              <a:t>(): Subject&lt;Persona[]&gt; {</a:t>
            </a:r>
          </a:p>
          <a:p>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.refreshPersonas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.personas</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getPersona</a:t>
            </a:r>
            <a:r>
              <a:rPr lang="en-US" sz="1200" b="0" dirty="0">
                <a:solidFill>
                  <a:srgbClr val="000000"/>
                </a:solidFill>
                <a:effectLst/>
                <a:latin typeface="Consolas" panose="020B0609020204030204" pitchFamily="49" charset="0"/>
              </a:rPr>
              <a:t>(id: string): Observable&lt;Persona&gt;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this</a:t>
            </a:r>
            <a:r>
              <a:rPr lang="en-US" sz="1200" b="0" dirty="0" err="1">
                <a:solidFill>
                  <a:srgbClr val="000000"/>
                </a:solidFill>
                <a:effectLst/>
                <a:latin typeface="Consolas" panose="020B0609020204030204" pitchFamily="49" charset="0"/>
              </a:rPr>
              <a:t>.httpClient.get</a:t>
            </a:r>
            <a:r>
              <a:rPr lang="en-US" sz="1200" b="0" dirty="0">
                <a:solidFill>
                  <a:srgbClr val="000000"/>
                </a:solidFill>
                <a:effectLst/>
                <a:latin typeface="Consolas" panose="020B0609020204030204" pitchFamily="49" charset="0"/>
              </a:rPr>
              <a:t>&lt;Persona&gt;(</a:t>
            </a:r>
            <a:r>
              <a:rPr lang="en-US" sz="1200" b="0" dirty="0">
                <a:solidFill>
                  <a:srgbClr val="A31515"/>
                </a:solidFill>
                <a:effectLst/>
                <a:latin typeface="Consolas" panose="020B0609020204030204" pitchFamily="49" charset="0"/>
              </a:rPr>
              <a:t>`</a:t>
            </a:r>
            <a:r>
              <a:rPr lang="en-US" sz="1200" b="0" dirty="0">
                <a:solidFill>
                  <a:srgbClr val="0000FF"/>
                </a:solidFill>
                <a:effectLst/>
                <a:latin typeface="Consolas" panose="020B0609020204030204" pitchFamily="49" charset="0"/>
              </a:rPr>
              <a:t>${this</a:t>
            </a:r>
            <a:r>
              <a:rPr lang="en-US" sz="1200" b="0" dirty="0">
                <a:solidFill>
                  <a:srgbClr val="000000"/>
                </a:solidFill>
                <a:effectLst/>
                <a:latin typeface="Consolas" panose="020B0609020204030204" pitchFamily="49" charset="0"/>
              </a:rPr>
              <a:t>.url</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/personas/</a:t>
            </a:r>
            <a:r>
              <a:rPr lang="en-US" sz="1200" b="0" dirty="0">
                <a:solidFill>
                  <a:srgbClr val="0000FF"/>
                </a:solidFill>
                <a:effectLst/>
                <a:latin typeface="Consolas" panose="020B0609020204030204" pitchFamily="49" charset="0"/>
              </a:rPr>
              <a:t>${</a:t>
            </a:r>
            <a:r>
              <a:rPr lang="en-US" sz="1200" b="0" dirty="0">
                <a:solidFill>
                  <a:srgbClr val="000000"/>
                </a:solidFill>
                <a:effectLst/>
                <a:latin typeface="Consolas" panose="020B0609020204030204" pitchFamily="49" charset="0"/>
              </a:rPr>
              <a:t>id</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a:t>
            </a:r>
          </a:p>
        </p:txBody>
      </p:sp>
      <p:sp>
        <p:nvSpPr>
          <p:cNvPr id="14" name="CuadroTexto 13">
            <a:extLst>
              <a:ext uri="{FF2B5EF4-FFF2-40B4-BE49-F238E27FC236}">
                <a16:creationId xmlns:a16="http://schemas.microsoft.com/office/drawing/2014/main" id="{B8F566E4-6E35-4AE7-F964-0DF2DAC41AF7}"/>
              </a:ext>
            </a:extLst>
          </p:cNvPr>
          <p:cNvSpPr txBox="1"/>
          <p:nvPr/>
        </p:nvSpPr>
        <p:spPr>
          <a:xfrm>
            <a:off x="6368143" y="6429821"/>
            <a:ext cx="4963204" cy="276999"/>
          </a:xfrm>
          <a:prstGeom prst="rect">
            <a:avLst/>
          </a:prstGeom>
          <a:noFill/>
        </p:spPr>
        <p:txBody>
          <a:bodyPr wrap="square">
            <a:spAutoFit/>
          </a:bodyPr>
          <a:lstStyle/>
          <a:p>
            <a:r>
              <a:rPr lang="es-419" sz="1200" dirty="0"/>
              <a:t>https://gist.github.com/fararoni/bd8f1c7028f294551c6b21b4846ad03d</a:t>
            </a:r>
          </a:p>
        </p:txBody>
      </p:sp>
    </p:spTree>
    <p:extLst>
      <p:ext uri="{BB962C8B-B14F-4D97-AF65-F5344CB8AC3E}">
        <p14:creationId xmlns:p14="http://schemas.microsoft.com/office/powerpoint/2010/main" val="232732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C2DFE-12D4-092A-D23D-0A95D4646A29}"/>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B431D803-3A26-264A-76FC-D46863A92BBC}"/>
              </a:ext>
            </a:extLst>
          </p:cNvPr>
          <p:cNvSpPr>
            <a:spLocks noGrp="1"/>
          </p:cNvSpPr>
          <p:nvPr>
            <p:ph type="body" sz="quarter" idx="13"/>
          </p:nvPr>
        </p:nvSpPr>
        <p:spPr>
          <a:xfrm>
            <a:off x="992969" y="3011291"/>
            <a:ext cx="9766781" cy="1201512"/>
          </a:xfrm>
          <a:ln w="3175">
            <a:solidFill>
              <a:srgbClr val="AA286F"/>
            </a:solidFill>
          </a:ln>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BrowserModule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platform</a:t>
            </a:r>
            <a:r>
              <a:rPr lang="es-419" b="0" dirty="0">
                <a:solidFill>
                  <a:srgbClr val="A31515"/>
                </a:solidFill>
                <a:effectLst/>
                <a:latin typeface="Consolas" panose="020B0609020204030204" pitchFamily="49" charset="0"/>
              </a:rPr>
              <a:t>-browser'</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routing.module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app.component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endParaRPr lang="es-419" dirty="0"/>
          </a:p>
        </p:txBody>
      </p:sp>
      <p:sp>
        <p:nvSpPr>
          <p:cNvPr id="4" name="Marcador de texto 3">
            <a:extLst>
              <a:ext uri="{FF2B5EF4-FFF2-40B4-BE49-F238E27FC236}">
                <a16:creationId xmlns:a16="http://schemas.microsoft.com/office/drawing/2014/main" id="{63AB9D4F-487E-28DD-B6AD-F042AE9791C6}"/>
              </a:ext>
            </a:extLst>
          </p:cNvPr>
          <p:cNvSpPr>
            <a:spLocks noGrp="1"/>
          </p:cNvSpPr>
          <p:nvPr>
            <p:ph type="body" sz="quarter" idx="23"/>
          </p:nvPr>
        </p:nvSpPr>
        <p:spPr/>
        <p:txBody>
          <a:bodyPr/>
          <a:lstStyle/>
          <a:p>
            <a:r>
              <a:rPr lang="es-419" dirty="0"/>
              <a:t>D. 5. editar el contenido del SERVICE </a:t>
            </a:r>
            <a:r>
              <a:rPr lang="es-419" dirty="0" err="1"/>
              <a:t>app.module</a:t>
            </a:r>
            <a:endParaRPr lang="es-419" dirty="0"/>
          </a:p>
        </p:txBody>
      </p:sp>
      <p:sp>
        <p:nvSpPr>
          <p:cNvPr id="5" name="Marcador de texto 4">
            <a:extLst>
              <a:ext uri="{FF2B5EF4-FFF2-40B4-BE49-F238E27FC236}">
                <a16:creationId xmlns:a16="http://schemas.microsoft.com/office/drawing/2014/main" id="{293C9A2D-0B0F-E2FE-89F3-2F936F38F1BF}"/>
              </a:ext>
            </a:extLst>
          </p:cNvPr>
          <p:cNvSpPr>
            <a:spLocks noGrp="1"/>
          </p:cNvSpPr>
          <p:nvPr>
            <p:ph type="body" sz="quarter" idx="20"/>
          </p:nvPr>
        </p:nvSpPr>
        <p:spPr>
          <a:xfrm>
            <a:off x="838200" y="1651922"/>
            <a:ext cx="9921549" cy="988740"/>
          </a:xfrm>
        </p:spPr>
        <p:txBody>
          <a:bodyPr/>
          <a:lstStyle/>
          <a:p>
            <a:r>
              <a:rPr lang="es-419" dirty="0"/>
              <a:t>Angular proporciona el servicio </a:t>
            </a:r>
            <a:r>
              <a:rPr lang="es-419" dirty="0" err="1">
                <a:solidFill>
                  <a:schemeClr val="tx1"/>
                </a:solidFill>
              </a:rPr>
              <a:t>HttpClient</a:t>
            </a:r>
            <a:r>
              <a:rPr lang="es-419" dirty="0"/>
              <a:t> a través de </a:t>
            </a:r>
            <a:r>
              <a:rPr lang="es-419" dirty="0" err="1">
                <a:solidFill>
                  <a:schemeClr val="tx1"/>
                </a:solidFill>
              </a:rPr>
              <a:t>HttpClientModule</a:t>
            </a:r>
            <a:r>
              <a:rPr lang="es-419" dirty="0"/>
              <a:t>. No forma parte de la aplicación de forma predeterminada; debemos importarlo en el archivo '</a:t>
            </a:r>
            <a:r>
              <a:rPr lang="es-419" dirty="0" err="1"/>
              <a:t>app.module.ts</a:t>
            </a:r>
            <a:r>
              <a:rPr lang="es-419" dirty="0"/>
              <a:t>’. </a:t>
            </a:r>
          </a:p>
          <a:p>
            <a:r>
              <a:rPr lang="es-419" dirty="0"/>
              <a:t>Agregar la siguiente importación en la parte superior del archivo </a:t>
            </a:r>
            <a:r>
              <a:rPr lang="es-419" dirty="0">
                <a:solidFill>
                  <a:schemeClr val="tx1"/>
                </a:solidFill>
              </a:rPr>
              <a:t>C:\MEAN\SC\app.directorio\frontend\src\app\app.module.ts</a:t>
            </a:r>
            <a:r>
              <a:rPr lang="es-419" dirty="0"/>
              <a:t>:</a:t>
            </a:r>
          </a:p>
        </p:txBody>
      </p:sp>
      <p:sp>
        <p:nvSpPr>
          <p:cNvPr id="7" name="CuadroTexto 6">
            <a:extLst>
              <a:ext uri="{FF2B5EF4-FFF2-40B4-BE49-F238E27FC236}">
                <a16:creationId xmlns:a16="http://schemas.microsoft.com/office/drawing/2014/main" id="{1D08E4A9-0696-BFF4-5894-F5F12076B1C7}"/>
              </a:ext>
            </a:extLst>
          </p:cNvPr>
          <p:cNvSpPr txBox="1"/>
          <p:nvPr/>
        </p:nvSpPr>
        <p:spPr>
          <a:xfrm>
            <a:off x="992969" y="2641959"/>
            <a:ext cx="9766780" cy="361520"/>
          </a:xfrm>
          <a:prstGeom prst="rect">
            <a:avLst/>
          </a:prstGeom>
          <a:solidFill>
            <a:schemeClr val="accent6">
              <a:lumMod val="20000"/>
              <a:lumOff val="80000"/>
            </a:schemeClr>
          </a:solidFill>
          <a:ln>
            <a:solidFill>
              <a:srgbClr val="AA286F"/>
            </a:solidFill>
          </a:ln>
        </p:spPr>
        <p:txBody>
          <a:bodyPr vert="horz" wrap="square" lIns="91440" tIns="45720" rIns="91440" bIns="45720" rtlCol="0">
            <a:noAutofit/>
          </a:bodyPr>
          <a:lstStyle>
            <a:lvl1pPr indent="0">
              <a:lnSpc>
                <a:spcPct val="100000"/>
              </a:lnSpc>
              <a:spcBef>
                <a:spcPts val="0"/>
              </a:spcBef>
              <a:buFont typeface="Arial" panose="020B0604020202020204" pitchFamily="34" charset="0"/>
              <a:buNone/>
              <a:defRPr lang="es-ES" sz="1400" b="0" baseline="0">
                <a:solidFill>
                  <a:srgbClr val="0000FF"/>
                </a:solidFill>
                <a:effectLst/>
                <a:latin typeface="Consolas" panose="020B0609020204030204" pitchFamily="49" charset="0"/>
                <a:cs typeface="Courier New" panose="02070309020205020404" pitchFamily="49" charset="0"/>
              </a:defRPr>
            </a:lvl1pPr>
            <a:lvl2pPr indent="0">
              <a:lnSpc>
                <a:spcPct val="90000"/>
              </a:lnSpc>
              <a:spcBef>
                <a:spcPts val="500"/>
              </a:spcBef>
              <a:buFont typeface="Arial" panose="020B0604020202020204" pitchFamily="34" charset="0"/>
              <a:buNone/>
              <a:defRPr lang="es-ES"/>
            </a:lvl2pPr>
            <a:lvl3pPr indent="0">
              <a:lnSpc>
                <a:spcPct val="90000"/>
              </a:lnSpc>
              <a:spcBef>
                <a:spcPts val="500"/>
              </a:spcBef>
              <a:buFont typeface="Arial" panose="020B0604020202020204" pitchFamily="34" charset="0"/>
              <a:buNone/>
              <a:defRPr lang="es-ES"/>
            </a:lvl3pPr>
            <a:lvl4pPr indent="0">
              <a:lnSpc>
                <a:spcPct val="90000"/>
              </a:lnSpc>
              <a:spcBef>
                <a:spcPts val="500"/>
              </a:spcBef>
              <a:buFont typeface="Arial" panose="020B0604020202020204" pitchFamily="34" charset="0"/>
              <a:buNone/>
              <a:defRPr lang="es-ES"/>
            </a:lvl4pPr>
            <a:lvl5pPr indent="0">
              <a:lnSpc>
                <a:spcPct val="90000"/>
              </a:lnSpc>
              <a:spcBef>
                <a:spcPts val="500"/>
              </a:spcBef>
              <a:buFont typeface="Arial" panose="020B0604020202020204" pitchFamily="34" charset="0"/>
              <a:buNone/>
              <a:defRPr lang="es-ES"/>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0" dirty="0">
                <a:solidFill>
                  <a:srgbClr val="0000FF"/>
                </a:solidFill>
                <a:effectLst/>
                <a:highlight>
                  <a:srgbClr val="FFFF00"/>
                </a:highlight>
                <a:latin typeface="Consolas" panose="020B0609020204030204" pitchFamily="49" charset="0"/>
              </a:rPr>
              <a:t>import</a:t>
            </a:r>
            <a:r>
              <a:rPr lang="en-US" b="0" dirty="0">
                <a:solidFill>
                  <a:srgbClr val="000000"/>
                </a:solidFill>
                <a:effectLst/>
                <a:highlight>
                  <a:srgbClr val="FFFF00"/>
                </a:highligh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HttpClientModule</a:t>
            </a:r>
            <a:r>
              <a:rPr lang="en-US" b="0" dirty="0">
                <a:solidFill>
                  <a:srgbClr val="000000"/>
                </a:solidFill>
                <a:effectLst/>
                <a:highlight>
                  <a:srgbClr val="FFFF00"/>
                </a:highlight>
                <a:latin typeface="Consolas" panose="020B0609020204030204" pitchFamily="49" charset="0"/>
              </a:rPr>
              <a:t> } </a:t>
            </a:r>
            <a:r>
              <a:rPr lang="en-US" b="0" dirty="0">
                <a:solidFill>
                  <a:srgbClr val="0000FF"/>
                </a:solidFill>
                <a:effectLst/>
                <a:highlight>
                  <a:srgbClr val="FFFF00"/>
                </a:highlight>
                <a:latin typeface="Consolas" panose="020B0609020204030204" pitchFamily="49" charset="0"/>
              </a:rPr>
              <a:t>from</a:t>
            </a:r>
            <a:r>
              <a:rPr lang="en-US" b="0" dirty="0">
                <a:solidFill>
                  <a:srgbClr val="000000"/>
                </a:solidFill>
                <a:effectLst/>
                <a:highlight>
                  <a:srgbClr val="FFFF00"/>
                </a:highlight>
                <a:latin typeface="Consolas" panose="020B0609020204030204" pitchFamily="49" charset="0"/>
              </a:rPr>
              <a:t> </a:t>
            </a:r>
            <a:r>
              <a:rPr lang="en-US" b="0" dirty="0">
                <a:solidFill>
                  <a:srgbClr val="A31515"/>
                </a:solidFill>
                <a:effectLst/>
                <a:highlight>
                  <a:srgbClr val="FFFF00"/>
                </a:highlight>
                <a:latin typeface="Consolas" panose="020B0609020204030204" pitchFamily="49" charset="0"/>
              </a:rPr>
              <a:t>'@angular/common/http'</a:t>
            </a:r>
            <a:r>
              <a:rPr lang="en-US" b="0" dirty="0">
                <a:solidFill>
                  <a:srgbClr val="000000"/>
                </a:solidFill>
                <a:effectLst/>
                <a:highlight>
                  <a:srgbClr val="FFFF00"/>
                </a:highlight>
                <a:latin typeface="Consolas" panose="020B0609020204030204" pitchFamily="49" charset="0"/>
              </a:rPr>
              <a:t>;</a:t>
            </a:r>
          </a:p>
          <a:p>
            <a:endParaRPr lang="es-419" dirty="0"/>
          </a:p>
        </p:txBody>
      </p:sp>
      <p:sp>
        <p:nvSpPr>
          <p:cNvPr id="8" name="Marcador de texto 4">
            <a:extLst>
              <a:ext uri="{FF2B5EF4-FFF2-40B4-BE49-F238E27FC236}">
                <a16:creationId xmlns:a16="http://schemas.microsoft.com/office/drawing/2014/main" id="{81166971-F907-334F-D984-F7FE8D82E17D}"/>
              </a:ext>
            </a:extLst>
          </p:cNvPr>
          <p:cNvSpPr txBox="1">
            <a:spLocks/>
          </p:cNvSpPr>
          <p:nvPr/>
        </p:nvSpPr>
        <p:spPr>
          <a:xfrm>
            <a:off x="1120536" y="4712803"/>
            <a:ext cx="3025795" cy="493276"/>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También agrega a la lista de </a:t>
            </a:r>
            <a:r>
              <a:rPr lang="es-419" dirty="0" err="1"/>
              <a:t>imports</a:t>
            </a:r>
            <a:endParaRPr lang="es-419" dirty="0"/>
          </a:p>
        </p:txBody>
      </p:sp>
      <p:sp>
        <p:nvSpPr>
          <p:cNvPr id="10" name="CuadroTexto 9">
            <a:extLst>
              <a:ext uri="{FF2B5EF4-FFF2-40B4-BE49-F238E27FC236}">
                <a16:creationId xmlns:a16="http://schemas.microsoft.com/office/drawing/2014/main" id="{A572CA74-BD0D-0F49-67DF-D6FA96C9AF08}"/>
              </a:ext>
            </a:extLst>
          </p:cNvPr>
          <p:cNvSpPr txBox="1"/>
          <p:nvPr/>
        </p:nvSpPr>
        <p:spPr>
          <a:xfrm>
            <a:off x="4656175" y="4212803"/>
            <a:ext cx="6093372" cy="2492990"/>
          </a:xfrm>
          <a:prstGeom prst="rect">
            <a:avLst/>
          </a:prstGeom>
          <a:noFill/>
          <a:ln>
            <a:solidFill>
              <a:srgbClr val="AA286F"/>
            </a:solidFill>
          </a:ln>
        </p:spPr>
        <p:txBody>
          <a:bodyPr wrap="square">
            <a:spAutoFit/>
          </a:bodyPr>
          <a:lstStyle/>
          <a:p>
            <a:r>
              <a:rPr lang="es-419" sz="1200" b="0" dirty="0">
                <a:solidFill>
                  <a:srgbClr val="000000"/>
                </a:solidFill>
                <a:effectLst/>
                <a:latin typeface="Consolas" panose="020B0609020204030204" pitchFamily="49" charset="0"/>
              </a:rPr>
              <a:t>@NgModule({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declarations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imports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HttpClientModule</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providers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bootstrap</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AppModule</a:t>
            </a:r>
            <a:r>
              <a:rPr lang="es-419" sz="1200" b="0" dirty="0">
                <a:solidFill>
                  <a:srgbClr val="000000"/>
                </a:solidFill>
                <a:effectLst/>
                <a:latin typeface="Consolas" panose="020B0609020204030204" pitchFamily="49" charset="0"/>
              </a:rPr>
              <a:t> { }</a:t>
            </a:r>
          </a:p>
        </p:txBody>
      </p:sp>
      <p:cxnSp>
        <p:nvCxnSpPr>
          <p:cNvPr id="12" name="Conector: angular 11">
            <a:extLst>
              <a:ext uri="{FF2B5EF4-FFF2-40B4-BE49-F238E27FC236}">
                <a16:creationId xmlns:a16="http://schemas.microsoft.com/office/drawing/2014/main" id="{D2D986A1-561E-F6B3-B8EC-2C7C8C001C8F}"/>
              </a:ext>
            </a:extLst>
          </p:cNvPr>
          <p:cNvCxnSpPr>
            <a:cxnSpLocks/>
            <a:stCxn id="8" idx="2"/>
          </p:cNvCxnSpPr>
          <p:nvPr/>
        </p:nvCxnSpPr>
        <p:spPr>
          <a:xfrm rot="16200000" flipH="1">
            <a:off x="3575588" y="4263925"/>
            <a:ext cx="138430" cy="20227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F81166C1-2F78-0540-788D-02C73F67DD2F}"/>
              </a:ext>
            </a:extLst>
          </p:cNvPr>
          <p:cNvSpPr txBox="1"/>
          <p:nvPr/>
        </p:nvSpPr>
        <p:spPr>
          <a:xfrm>
            <a:off x="184904" y="6405677"/>
            <a:ext cx="4095694" cy="246221"/>
          </a:xfrm>
          <a:prstGeom prst="rect">
            <a:avLst/>
          </a:prstGeom>
          <a:noFill/>
        </p:spPr>
        <p:txBody>
          <a:bodyPr wrap="square">
            <a:spAutoFit/>
          </a:bodyPr>
          <a:lstStyle/>
          <a:p>
            <a:r>
              <a:rPr lang="es-419" sz="1000" dirty="0"/>
              <a:t>https://gist.github.com/fararoni/f2d9245112c3dae3e81da5f806e1b492</a:t>
            </a:r>
          </a:p>
        </p:txBody>
      </p:sp>
    </p:spTree>
    <p:extLst>
      <p:ext uri="{BB962C8B-B14F-4D97-AF65-F5344CB8AC3E}">
        <p14:creationId xmlns:p14="http://schemas.microsoft.com/office/powerpoint/2010/main" val="170158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6F6BEF0-B66B-0687-83B5-AD05E1AA643F}"/>
              </a:ext>
            </a:extLst>
          </p:cNvPr>
          <p:cNvSpPr>
            <a:spLocks noGrp="1"/>
          </p:cNvSpPr>
          <p:nvPr>
            <p:ph type="body" sz="quarter" idx="13"/>
          </p:nvPr>
        </p:nvSpPr>
        <p:spPr>
          <a:xfrm>
            <a:off x="982182" y="2292092"/>
            <a:ext cx="9766781" cy="266599"/>
          </a:xfrm>
        </p:spPr>
        <p:txBody>
          <a:bodyPr/>
          <a:lstStyle/>
          <a:p>
            <a:r>
              <a:rPr lang="es-419" dirty="0"/>
              <a:t>C:\MEAN\SC\app.directorio\frontend&gt;ng </a:t>
            </a:r>
            <a:r>
              <a:rPr lang="es-419" dirty="0" err="1"/>
              <a:t>generate</a:t>
            </a:r>
            <a:r>
              <a:rPr lang="es-419" dirty="0"/>
              <a:t> </a:t>
            </a:r>
            <a:r>
              <a:rPr lang="es-419" dirty="0" err="1"/>
              <a:t>component</a:t>
            </a:r>
            <a:r>
              <a:rPr lang="es-419" dirty="0"/>
              <a:t> personal/</a:t>
            </a:r>
            <a:r>
              <a:rPr lang="es-419" dirty="0" err="1"/>
              <a:t>components</a:t>
            </a:r>
            <a:r>
              <a:rPr lang="es-419" dirty="0"/>
              <a:t>/personal-</a:t>
            </a:r>
            <a:r>
              <a:rPr lang="es-419" dirty="0" err="1"/>
              <a:t>list</a:t>
            </a:r>
            <a:endParaRPr lang="es-419" dirty="0"/>
          </a:p>
        </p:txBody>
      </p:sp>
      <p:sp>
        <p:nvSpPr>
          <p:cNvPr id="4" name="Marcador de texto 3">
            <a:extLst>
              <a:ext uri="{FF2B5EF4-FFF2-40B4-BE49-F238E27FC236}">
                <a16:creationId xmlns:a16="http://schemas.microsoft.com/office/drawing/2014/main" id="{774215B5-7641-6754-A264-B020C3D8AC98}"/>
              </a:ext>
            </a:extLst>
          </p:cNvPr>
          <p:cNvSpPr>
            <a:spLocks noGrp="1"/>
          </p:cNvSpPr>
          <p:nvPr>
            <p:ph type="body" sz="quarter" idx="23"/>
          </p:nvPr>
        </p:nvSpPr>
        <p:spPr/>
        <p:txBody>
          <a:bodyPr/>
          <a:lstStyle/>
          <a:p>
            <a:r>
              <a:rPr lang="es-419" dirty="0"/>
              <a:t>e. Crear la página para listar el personal</a:t>
            </a:r>
          </a:p>
        </p:txBody>
      </p:sp>
      <p:sp>
        <p:nvSpPr>
          <p:cNvPr id="5" name="Marcador de texto 4">
            <a:extLst>
              <a:ext uri="{FF2B5EF4-FFF2-40B4-BE49-F238E27FC236}">
                <a16:creationId xmlns:a16="http://schemas.microsoft.com/office/drawing/2014/main" id="{5EB7E77F-15C0-9CE2-E7D4-488134308707}"/>
              </a:ext>
            </a:extLst>
          </p:cNvPr>
          <p:cNvSpPr>
            <a:spLocks noGrp="1"/>
          </p:cNvSpPr>
          <p:nvPr>
            <p:ph type="body" sz="quarter" idx="20"/>
          </p:nvPr>
        </p:nvSpPr>
        <p:spPr>
          <a:xfrm>
            <a:off x="838200" y="1651922"/>
            <a:ext cx="9921549" cy="558118"/>
          </a:xfrm>
        </p:spPr>
        <p:txBody>
          <a:bodyPr/>
          <a:lstStyle/>
          <a:p>
            <a:pPr marL="0" indent="0">
              <a:buNone/>
            </a:pPr>
            <a:r>
              <a:rPr lang="es-419" dirty="0"/>
              <a:t>SE DEBE CREAR UN COMPONENTE MOSTRAR LA LISTA DE PERSONAS</a:t>
            </a:r>
          </a:p>
          <a:p>
            <a:r>
              <a:rPr lang="es-419" dirty="0"/>
              <a:t>Para generar el componente, ejecute el siguiente comando en una terminal de CMD:</a:t>
            </a:r>
          </a:p>
        </p:txBody>
      </p:sp>
      <p:sp>
        <p:nvSpPr>
          <p:cNvPr id="6" name="Título 1">
            <a:extLst>
              <a:ext uri="{FF2B5EF4-FFF2-40B4-BE49-F238E27FC236}">
                <a16:creationId xmlns:a16="http://schemas.microsoft.com/office/drawing/2014/main" id="{3115318D-35E9-53B3-C27F-5A448E0FBF27}"/>
              </a:ext>
            </a:extLst>
          </p:cNvPr>
          <p:cNvSpPr>
            <a:spLocks noGrp="1"/>
          </p:cNvSpPr>
          <p:nvPr>
            <p:ph type="title"/>
          </p:nvPr>
        </p:nvSpPr>
        <p:spPr>
          <a:xfrm>
            <a:off x="828675" y="684213"/>
            <a:ext cx="9920288" cy="387350"/>
          </a:xfrm>
        </p:spPr>
        <p:txBody>
          <a:bodyPr/>
          <a:lstStyle/>
          <a:p>
            <a:r>
              <a:rPr lang="es-419" dirty="0"/>
              <a:t>Ejercicio. Crear el proyecto</a:t>
            </a:r>
          </a:p>
        </p:txBody>
      </p:sp>
      <p:sp>
        <p:nvSpPr>
          <p:cNvPr id="8" name="Marcador de texto 2">
            <a:extLst>
              <a:ext uri="{FF2B5EF4-FFF2-40B4-BE49-F238E27FC236}">
                <a16:creationId xmlns:a16="http://schemas.microsoft.com/office/drawing/2014/main" id="{FEA09642-0C1E-F360-7070-D71E2D286C1F}"/>
              </a:ext>
            </a:extLst>
          </p:cNvPr>
          <p:cNvSpPr txBox="1">
            <a:spLocks/>
          </p:cNvSpPr>
          <p:nvPr/>
        </p:nvSpPr>
        <p:spPr>
          <a:xfrm>
            <a:off x="992968" y="2558691"/>
            <a:ext cx="9766781" cy="55811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/personal-</a:t>
            </a:r>
            <a:r>
              <a:rPr lang="es-419" dirty="0" err="1"/>
              <a:t>list</a:t>
            </a:r>
            <a:r>
              <a:rPr lang="es-419" dirty="0"/>
              <a:t>/personal-</a:t>
            </a:r>
            <a:r>
              <a:rPr lang="es-419" dirty="0" err="1"/>
              <a:t>list.component.ts</a:t>
            </a:r>
            <a:r>
              <a:rPr lang="es-419" dirty="0"/>
              <a:t> (212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(578 bytes)</a:t>
            </a:r>
          </a:p>
        </p:txBody>
      </p:sp>
    </p:spTree>
    <p:extLst>
      <p:ext uri="{BB962C8B-B14F-4D97-AF65-F5344CB8AC3E}">
        <p14:creationId xmlns:p14="http://schemas.microsoft.com/office/powerpoint/2010/main" val="467326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74215B5-7641-6754-A264-B020C3D8AC98}"/>
              </a:ext>
            </a:extLst>
          </p:cNvPr>
          <p:cNvSpPr>
            <a:spLocks noGrp="1"/>
          </p:cNvSpPr>
          <p:nvPr>
            <p:ph type="body" sz="quarter" idx="23"/>
          </p:nvPr>
        </p:nvSpPr>
        <p:spPr/>
        <p:txBody>
          <a:bodyPr/>
          <a:lstStyle/>
          <a:p>
            <a:r>
              <a:rPr lang="es-419" dirty="0"/>
              <a:t>e. EDITAR la página para listar el personal</a:t>
            </a:r>
          </a:p>
        </p:txBody>
      </p:sp>
      <p:sp>
        <p:nvSpPr>
          <p:cNvPr id="5" name="Marcador de texto 4">
            <a:extLst>
              <a:ext uri="{FF2B5EF4-FFF2-40B4-BE49-F238E27FC236}">
                <a16:creationId xmlns:a16="http://schemas.microsoft.com/office/drawing/2014/main" id="{5EB7E77F-15C0-9CE2-E7D4-488134308707}"/>
              </a:ext>
            </a:extLst>
          </p:cNvPr>
          <p:cNvSpPr>
            <a:spLocks noGrp="1"/>
          </p:cNvSpPr>
          <p:nvPr>
            <p:ph type="body" sz="quarter" idx="20"/>
          </p:nvPr>
        </p:nvSpPr>
        <p:spPr>
          <a:xfrm>
            <a:off x="838200" y="1651922"/>
            <a:ext cx="9921549" cy="558118"/>
          </a:xfrm>
        </p:spPr>
        <p:txBody>
          <a:bodyPr/>
          <a:lstStyle/>
          <a:p>
            <a:pPr marL="0" indent="0">
              <a:buNone/>
            </a:pPr>
            <a:r>
              <a:rPr lang="es-419" dirty="0"/>
              <a:t>EDITAR EL CÓDIGO DEL ARCHIVO </a:t>
            </a:r>
          </a:p>
          <a:p>
            <a:pPr marL="0" indent="0">
              <a:buNone/>
            </a:pPr>
            <a:r>
              <a:rPr lang="es-419" dirty="0">
                <a:solidFill>
                  <a:schemeClr val="tx1"/>
                </a:solidFill>
              </a:rPr>
              <a:t>C:\MEAN\SC\app.directorio\frontend\src\app\personal\components\personal-list\personal-list.component.ts</a:t>
            </a:r>
          </a:p>
        </p:txBody>
      </p:sp>
      <p:sp>
        <p:nvSpPr>
          <p:cNvPr id="6" name="Título 1">
            <a:extLst>
              <a:ext uri="{FF2B5EF4-FFF2-40B4-BE49-F238E27FC236}">
                <a16:creationId xmlns:a16="http://schemas.microsoft.com/office/drawing/2014/main" id="{3115318D-35E9-53B3-C27F-5A448E0FBF27}"/>
              </a:ext>
            </a:extLst>
          </p:cNvPr>
          <p:cNvSpPr>
            <a:spLocks noGrp="1"/>
          </p:cNvSpPr>
          <p:nvPr>
            <p:ph type="title"/>
          </p:nvPr>
        </p:nvSpPr>
        <p:spPr>
          <a:xfrm>
            <a:off x="828675" y="684213"/>
            <a:ext cx="9920288" cy="387350"/>
          </a:xfrm>
        </p:spPr>
        <p:txBody>
          <a:bodyPr/>
          <a:lstStyle/>
          <a:p>
            <a:r>
              <a:rPr lang="es-419" dirty="0"/>
              <a:t>Ejercicio. Crear el proyecto</a:t>
            </a:r>
          </a:p>
        </p:txBody>
      </p:sp>
      <p:sp>
        <p:nvSpPr>
          <p:cNvPr id="12" name="Marcador de texto 2">
            <a:extLst>
              <a:ext uri="{FF2B5EF4-FFF2-40B4-BE49-F238E27FC236}">
                <a16:creationId xmlns:a16="http://schemas.microsoft.com/office/drawing/2014/main" id="{32A97A36-AB3B-F12B-468A-4D9E11735EA1}"/>
              </a:ext>
            </a:extLst>
          </p:cNvPr>
          <p:cNvSpPr txBox="1">
            <a:spLocks/>
          </p:cNvSpPr>
          <p:nvPr/>
        </p:nvSpPr>
        <p:spPr>
          <a:xfrm>
            <a:off x="992968" y="2309254"/>
            <a:ext cx="9766781" cy="429649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Observable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rxjs</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Persona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'../../interfaces/persona'</a:t>
            </a:r>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PersonaService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services</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persona.service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templateUrl</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'personal-list.component.html'</a:t>
            </a:r>
            <a:r>
              <a:rPr lang="es-419" b="0" dirty="0">
                <a:solidFill>
                  <a:srgbClr val="000000"/>
                </a:solidFill>
                <a:effectLst/>
                <a:highlight>
                  <a:srgbClr val="FFFF00"/>
                </a:highligh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implements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OnInit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personas: Observable&lt;Persona[]&gt; = </a:t>
            </a:r>
            <a:r>
              <a:rPr lang="es-419" b="0" dirty="0">
                <a:solidFill>
                  <a:srgbClr val="0000FF"/>
                </a:solidFill>
                <a:effectLst/>
                <a:latin typeface="Consolas" panose="020B0609020204030204" pitchFamily="49" charset="0"/>
              </a:rPr>
              <a:t>new</a:t>
            </a:r>
            <a:r>
              <a:rPr lang="es-419" b="0" dirty="0">
                <a:solidFill>
                  <a:srgbClr val="000000"/>
                </a:solidFill>
                <a:effectLst/>
                <a:latin typeface="Consolas" panose="020B0609020204030204" pitchFamily="49" charset="0"/>
              </a:rPr>
              <a:t> Observable();</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constructor</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personasService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PersonaService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ngOnInit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void</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.fetchPersonas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private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fetchPersonas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void</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this</a:t>
            </a:r>
            <a:r>
              <a:rPr lang="es-419" b="0" dirty="0" err="1">
                <a:solidFill>
                  <a:srgbClr val="000000"/>
                </a:solidFill>
                <a:effectLst/>
                <a:latin typeface="Consolas" panose="020B0609020204030204" pitchFamily="49" charset="0"/>
              </a:rPr>
              <a:t>.personasService.getPersonas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p:txBody>
      </p:sp>
      <p:sp>
        <p:nvSpPr>
          <p:cNvPr id="14" name="CuadroTexto 13">
            <a:extLst>
              <a:ext uri="{FF2B5EF4-FFF2-40B4-BE49-F238E27FC236}">
                <a16:creationId xmlns:a16="http://schemas.microsoft.com/office/drawing/2014/main" id="{F843B5D3-A1B5-96E7-3C9C-4CC9E5B91ECE}"/>
              </a:ext>
            </a:extLst>
          </p:cNvPr>
          <p:cNvSpPr txBox="1"/>
          <p:nvPr/>
        </p:nvSpPr>
        <p:spPr>
          <a:xfrm>
            <a:off x="6825343" y="6335634"/>
            <a:ext cx="5366657" cy="276999"/>
          </a:xfrm>
          <a:prstGeom prst="rect">
            <a:avLst/>
          </a:prstGeom>
          <a:noFill/>
        </p:spPr>
        <p:txBody>
          <a:bodyPr wrap="square">
            <a:spAutoFit/>
          </a:bodyPr>
          <a:lstStyle/>
          <a:p>
            <a:r>
              <a:rPr lang="es-419" sz="1200" dirty="0"/>
              <a:t>https://gist.github.com/fararoni/0a2ad553591aba5b99200457af4200ef</a:t>
            </a:r>
          </a:p>
        </p:txBody>
      </p:sp>
    </p:spTree>
    <p:extLst>
      <p:ext uri="{BB962C8B-B14F-4D97-AF65-F5344CB8AC3E}">
        <p14:creationId xmlns:p14="http://schemas.microsoft.com/office/powerpoint/2010/main" val="369408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0861F-C4D0-2048-AD17-8D094ED995CB}"/>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DF4A2341-8970-7378-A6B4-150BEE499F20}"/>
              </a:ext>
            </a:extLst>
          </p:cNvPr>
          <p:cNvSpPr>
            <a:spLocks noGrp="1"/>
          </p:cNvSpPr>
          <p:nvPr>
            <p:ph type="body" sz="quarter" idx="13"/>
          </p:nvPr>
        </p:nvSpPr>
        <p:spPr>
          <a:xfrm>
            <a:off x="982182" y="2286000"/>
            <a:ext cx="9766781" cy="4303986"/>
          </a:xfrm>
          <a:ln>
            <a:solidFill>
              <a:schemeClr val="bg2">
                <a:lumMod val="90000"/>
              </a:schemeClr>
            </a:solidFill>
          </a:ln>
        </p:spPr>
        <p:txBody>
          <a:bodyPr/>
          <a:lstStyle/>
          <a:p>
            <a:r>
              <a:rPr lang="es-419" sz="900" b="0" dirty="0">
                <a:solidFill>
                  <a:srgbClr val="800000"/>
                </a:solidFill>
                <a:effectLst/>
                <a:latin typeface="Consolas" panose="020B0609020204030204" pitchFamily="49" charset="0"/>
              </a:rPr>
              <a:t>&lt;h2</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text</a:t>
            </a:r>
            <a:r>
              <a:rPr lang="es-419" sz="900" b="0" dirty="0">
                <a:solidFill>
                  <a:srgbClr val="0000FF"/>
                </a:solidFill>
                <a:effectLst/>
                <a:latin typeface="Consolas" panose="020B0609020204030204" pitchFamily="49" charset="0"/>
              </a:rPr>
              <a:t>-center m-5"</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Directorio</a:t>
            </a:r>
            <a:r>
              <a:rPr lang="es-419" sz="900" b="0" dirty="0">
                <a:solidFill>
                  <a:srgbClr val="800000"/>
                </a:solidFill>
                <a:effectLst/>
                <a:latin typeface="Consolas" panose="020B0609020204030204" pitchFamily="49" charset="0"/>
              </a:rPr>
              <a:t>&lt;/h2&gt;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&lt;table</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"table table-</a:t>
            </a:r>
            <a:r>
              <a:rPr lang="es-419" sz="900" b="0" dirty="0" err="1">
                <a:solidFill>
                  <a:srgbClr val="0000FF"/>
                </a:solidFill>
                <a:effectLst/>
                <a:latin typeface="Consolas" panose="020B0609020204030204" pitchFamily="49" charset="0"/>
              </a:rPr>
              <a:t>striped</a:t>
            </a:r>
            <a:r>
              <a:rPr lang="es-419" sz="900" b="0" dirty="0">
                <a:solidFill>
                  <a:srgbClr val="0000FF"/>
                </a:solidFill>
                <a:effectLst/>
                <a:latin typeface="Consolas" panose="020B0609020204030204" pitchFamily="49" charset="0"/>
              </a:rPr>
              <a:t> table-</a:t>
            </a:r>
            <a:r>
              <a:rPr lang="es-419" sz="900" b="0" dirty="0" err="1">
                <a:solidFill>
                  <a:srgbClr val="0000FF"/>
                </a:solidFill>
                <a:effectLst/>
                <a:latin typeface="Consolas" panose="020B0609020204030204" pitchFamily="49" charset="0"/>
              </a:rPr>
              <a:t>bordered</a:t>
            </a:r>
            <a:r>
              <a:rPr lang="es-419" sz="900" b="0" dirty="0">
                <a:solidFill>
                  <a:srgbClr val="0000FF"/>
                </a:solidFill>
                <a:effectLst/>
                <a:latin typeface="Consolas" panose="020B0609020204030204" pitchFamily="49" charset="0"/>
              </a:rPr>
              <a:t>"</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thead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Titulo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Nombre completo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Cargo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Correo</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Extensión</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Acción</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thead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br>
              <a:rPr lang="es-419" sz="900" b="0" dirty="0">
                <a:solidFill>
                  <a:srgbClr val="000000"/>
                </a:solidFill>
                <a:effectLst/>
                <a:latin typeface="Consolas" panose="020B0609020204030204" pitchFamily="49" charset="0"/>
              </a:rPr>
            </a:br>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tbody</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000000"/>
                </a:solidFill>
                <a:effectLst/>
                <a:latin typeface="Consolas" panose="020B0609020204030204" pitchFamily="49" charset="0"/>
              </a:rPr>
              <a:t> </a:t>
            </a:r>
            <a:r>
              <a:rPr lang="es-419" sz="900" b="0" dirty="0">
                <a:solidFill>
                  <a:srgbClr val="E50000"/>
                </a:solidFill>
                <a:effectLst/>
                <a:latin typeface="Consolas" panose="020B0609020204030204" pitchFamily="49" charset="0"/>
              </a:rPr>
              <a:t>*</a:t>
            </a:r>
            <a:r>
              <a:rPr lang="es-419" sz="900" b="0" dirty="0" err="1">
                <a:solidFill>
                  <a:srgbClr val="E50000"/>
                </a:solidFill>
                <a:effectLst/>
                <a:latin typeface="Consolas" panose="020B0609020204030204" pitchFamily="49" charset="0"/>
              </a:rPr>
              <a:t>ngFor</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let</a:t>
            </a:r>
            <a:r>
              <a:rPr lang="es-419" sz="900" b="0" dirty="0">
                <a:solidFill>
                  <a:srgbClr val="000000"/>
                </a:solidFill>
                <a:effectLst/>
                <a:latin typeface="Consolas" panose="020B0609020204030204" pitchFamily="49" charset="0"/>
              </a:rPr>
              <a:t> persona </a:t>
            </a:r>
            <a:r>
              <a:rPr lang="es-419" sz="900" b="0" dirty="0" err="1">
                <a:solidFill>
                  <a:srgbClr val="0000FF"/>
                </a:solidFill>
                <a:effectLst/>
                <a:latin typeface="Consolas" panose="020B0609020204030204" pitchFamily="49" charset="0"/>
              </a:rPr>
              <a:t>of</a:t>
            </a:r>
            <a:r>
              <a:rPr lang="es-419" sz="900" b="0" dirty="0">
                <a:solidFill>
                  <a:srgbClr val="000000"/>
                </a:solidFill>
                <a:effectLst/>
                <a:latin typeface="Consolas" panose="020B0609020204030204" pitchFamily="49" charset="0"/>
              </a:rPr>
              <a:t> personas | </a:t>
            </a:r>
            <a:r>
              <a:rPr lang="es-419" sz="900" b="0" dirty="0" err="1">
                <a:solidFill>
                  <a:srgbClr val="000000"/>
                </a:solidFill>
                <a:effectLst/>
                <a:latin typeface="Consolas" panose="020B0609020204030204" pitchFamily="49" charset="0"/>
              </a:rPr>
              <a:t>async</a:t>
            </a:r>
            <a:r>
              <a:rPr lang="es-419" sz="900" b="0" dirty="0">
                <a:solidFill>
                  <a:srgbClr val="A31515"/>
                </a:solidFill>
                <a:effectLst/>
                <a:latin typeface="Consolas" panose="020B0609020204030204" pitchFamily="49" charset="0"/>
              </a:rPr>
              <a:t>"</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persona.titulo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persona.nombrecompleto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persona.cargo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persona.correo</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t>
            </a:r>
            <a:r>
              <a:rPr lang="es-419" sz="900" b="0" dirty="0" err="1">
                <a:solidFill>
                  <a:srgbClr val="000000"/>
                </a:solidFill>
                <a:effectLst/>
                <a:latin typeface="Consolas" panose="020B0609020204030204" pitchFamily="49" charset="0"/>
              </a:rPr>
              <a:t>persona.extension</a:t>
            </a:r>
            <a:r>
              <a:rPr lang="es-419" sz="900" b="0" dirty="0">
                <a:solidFill>
                  <a:srgbClr val="000000"/>
                </a:solidFill>
                <a:effectLst/>
                <a:latin typeface="Consolas" panose="020B0609020204030204" pitchFamily="49" charset="0"/>
              </a:rPr>
              <a:t>}}</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btn-primary</a:t>
            </a:r>
            <a:r>
              <a:rPr lang="es-419" sz="900" b="0" dirty="0">
                <a:solidFill>
                  <a:srgbClr val="0000FF"/>
                </a:solidFill>
                <a:effectLst/>
                <a:latin typeface="Consolas" panose="020B0609020204030204" pitchFamily="49" charset="0"/>
              </a:rPr>
              <a:t> me-1"</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Editar</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btn-danger</a:t>
            </a:r>
            <a:r>
              <a:rPr lang="es-419" sz="900" b="0" dirty="0">
                <a:solidFill>
                  <a:srgbClr val="0000FF"/>
                </a:solidFill>
                <a:effectLst/>
                <a:latin typeface="Consolas" panose="020B0609020204030204" pitchFamily="49" charset="0"/>
              </a:rPr>
              <a: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Borrar</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td</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tr</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tbody</a:t>
            </a:r>
            <a:r>
              <a:rPr lang="es-419" sz="900" b="0" dirty="0">
                <a:solidFill>
                  <a:srgbClr val="800000"/>
                </a:solidFill>
                <a:effectLst/>
                <a:latin typeface="Consolas" panose="020B0609020204030204" pitchFamily="49" charset="0"/>
              </a:rPr>
              <a:t>&gt;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&lt;/table&gt;</a:t>
            </a:r>
            <a:endParaRPr lang="es-419" sz="900" b="0" dirty="0">
              <a:solidFill>
                <a:srgbClr val="000000"/>
              </a:solidFill>
              <a:effectLst/>
              <a:latin typeface="Consolas" panose="020B0609020204030204" pitchFamily="49" charset="0"/>
            </a:endParaRPr>
          </a:p>
          <a:p>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900" b="0" dirty="0">
                <a:solidFill>
                  <a:srgbClr val="000000"/>
                </a:solidFill>
                <a:effectLst/>
                <a:latin typeface="Consolas" panose="020B0609020204030204" pitchFamily="49" charset="0"/>
              </a:rPr>
              <a:t> </a:t>
            </a:r>
            <a:r>
              <a:rPr lang="es-419" sz="900" b="0" dirty="0" err="1">
                <a:solidFill>
                  <a:srgbClr val="E50000"/>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a:t>
            </a:r>
            <a:r>
              <a:rPr lang="es-419" sz="900" b="0" dirty="0">
                <a:solidFill>
                  <a:srgbClr val="0000FF"/>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btn</a:t>
            </a:r>
            <a:r>
              <a:rPr lang="es-419" sz="900" b="0" dirty="0">
                <a:solidFill>
                  <a:srgbClr val="0000FF"/>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btn-primary</a:t>
            </a:r>
            <a:r>
              <a:rPr lang="es-419" sz="900" b="0" dirty="0">
                <a:solidFill>
                  <a:srgbClr val="0000FF"/>
                </a:solidFill>
                <a:effectLst/>
                <a:latin typeface="Consolas" panose="020B0609020204030204" pitchFamily="49" charset="0"/>
              </a:rPr>
              <a:t> mt-3"</a:t>
            </a:r>
            <a:r>
              <a:rPr lang="es-419" sz="900" b="0" dirty="0">
                <a:solidFill>
                  <a:srgbClr val="800000"/>
                </a:solidFill>
                <a:effectLst/>
                <a:latin typeface="Consolas" panose="020B0609020204030204" pitchFamily="49" charset="0"/>
              </a:rPr>
              <a:t>&gt;</a:t>
            </a:r>
            <a:r>
              <a:rPr lang="es-419" sz="900" b="0" dirty="0">
                <a:solidFill>
                  <a:srgbClr val="000000"/>
                </a:solidFill>
                <a:effectLst/>
                <a:latin typeface="Consolas" panose="020B0609020204030204" pitchFamily="49" charset="0"/>
              </a:rPr>
              <a:t>Agregar a una Persona</a:t>
            </a:r>
            <a:r>
              <a:rPr lang="es-419" sz="900" b="0" dirty="0">
                <a:solidFill>
                  <a:srgbClr val="800000"/>
                </a:solidFill>
                <a:effectLst/>
                <a:latin typeface="Consolas" panose="020B0609020204030204" pitchFamily="49" charset="0"/>
              </a:rPr>
              <a:t>&lt;/</a:t>
            </a:r>
            <a:r>
              <a:rPr lang="es-419" sz="900" b="0" dirty="0" err="1">
                <a:solidFill>
                  <a:srgbClr val="800000"/>
                </a:solidFill>
                <a:effectLst/>
                <a:latin typeface="Consolas" panose="020B0609020204030204" pitchFamily="49" charset="0"/>
              </a:rPr>
              <a:t>button</a:t>
            </a:r>
            <a:r>
              <a:rPr lang="es-419" sz="1050" b="0" dirty="0">
                <a:solidFill>
                  <a:srgbClr val="800000"/>
                </a:solidFill>
                <a:effectLst/>
                <a:latin typeface="Consolas" panose="020B0609020204030204" pitchFamily="49" charset="0"/>
              </a:rPr>
              <a:t>&gt;</a:t>
            </a:r>
            <a:endParaRPr lang="es-419" sz="1050" b="0" dirty="0">
              <a:solidFill>
                <a:srgbClr val="000000"/>
              </a:solidFill>
              <a:effectLst/>
              <a:latin typeface="Consolas" panose="020B0609020204030204" pitchFamily="49" charset="0"/>
            </a:endParaRPr>
          </a:p>
          <a:p>
            <a:endParaRPr lang="es-419" sz="900" dirty="0"/>
          </a:p>
        </p:txBody>
      </p:sp>
      <p:sp>
        <p:nvSpPr>
          <p:cNvPr id="5" name="Marcador de texto 4">
            <a:extLst>
              <a:ext uri="{FF2B5EF4-FFF2-40B4-BE49-F238E27FC236}">
                <a16:creationId xmlns:a16="http://schemas.microsoft.com/office/drawing/2014/main" id="{C325639A-FC84-7ED4-5A58-F6C96E684B90}"/>
              </a:ext>
            </a:extLst>
          </p:cNvPr>
          <p:cNvSpPr>
            <a:spLocks noGrp="1"/>
          </p:cNvSpPr>
          <p:nvPr>
            <p:ph type="body" sz="quarter" idx="20"/>
          </p:nvPr>
        </p:nvSpPr>
        <p:spPr>
          <a:xfrm>
            <a:off x="827414" y="1662931"/>
            <a:ext cx="9921549" cy="623069"/>
          </a:xfrm>
        </p:spPr>
        <p:txBody>
          <a:bodyPr/>
          <a:lstStyle/>
          <a:p>
            <a:r>
              <a:rPr lang="es-ES" dirty="0"/>
              <a:t>Crear el archivo </a:t>
            </a:r>
            <a:r>
              <a:rPr lang="es-ES" dirty="0">
                <a:solidFill>
                  <a:schemeClr val="tx1"/>
                </a:solidFill>
              </a:rPr>
              <a:t>C:\MEAN\SC\app.directorio\frontend\src\app\personal\components\personal-list\personal-list.component.html</a:t>
            </a:r>
          </a:p>
          <a:p>
            <a:r>
              <a:rPr lang="es-ES" dirty="0"/>
              <a:t>Agregar el siguiente contenido</a:t>
            </a:r>
            <a:endParaRPr lang="es-419" dirty="0"/>
          </a:p>
        </p:txBody>
      </p:sp>
      <p:sp>
        <p:nvSpPr>
          <p:cNvPr id="6" name="Marcador de texto 3">
            <a:extLst>
              <a:ext uri="{FF2B5EF4-FFF2-40B4-BE49-F238E27FC236}">
                <a16:creationId xmlns:a16="http://schemas.microsoft.com/office/drawing/2014/main" id="{6728B21A-A01B-556B-F801-6BB41BCB7A17}"/>
              </a:ext>
            </a:extLst>
          </p:cNvPr>
          <p:cNvSpPr>
            <a:spLocks noGrp="1"/>
          </p:cNvSpPr>
          <p:nvPr>
            <p:ph type="body" sz="quarter" idx="23"/>
          </p:nvPr>
        </p:nvSpPr>
        <p:spPr>
          <a:xfrm>
            <a:off x="828675" y="1165225"/>
            <a:ext cx="9920288" cy="387350"/>
          </a:xfrm>
        </p:spPr>
        <p:txBody>
          <a:bodyPr/>
          <a:lstStyle/>
          <a:p>
            <a:r>
              <a:rPr lang="es-419" dirty="0"/>
              <a:t>e. AGREGAR LA PLANTILLA DEL COMPONENTE </a:t>
            </a:r>
            <a:r>
              <a:rPr lang="es-419" b="0" dirty="0">
                <a:solidFill>
                  <a:srgbClr val="A31515"/>
                </a:solidFill>
                <a:effectLst/>
                <a:latin typeface="Consolas" panose="020B0609020204030204" pitchFamily="49" charset="0"/>
              </a:rPr>
              <a:t>app-personal-</a:t>
            </a:r>
            <a:r>
              <a:rPr lang="es-419" b="0" dirty="0" err="1">
                <a:solidFill>
                  <a:srgbClr val="A31515"/>
                </a:solidFill>
                <a:effectLst/>
                <a:latin typeface="Consolas" panose="020B0609020204030204" pitchFamily="49" charset="0"/>
              </a:rPr>
              <a:t>list</a:t>
            </a:r>
            <a:endParaRPr lang="es-419" b="0" dirty="0">
              <a:solidFill>
                <a:srgbClr val="000000"/>
              </a:solidFill>
              <a:effectLst/>
              <a:latin typeface="Consolas" panose="020B0609020204030204" pitchFamily="49" charset="0"/>
            </a:endParaRPr>
          </a:p>
          <a:p>
            <a:endParaRPr lang="es-419" dirty="0"/>
          </a:p>
        </p:txBody>
      </p:sp>
      <p:sp>
        <p:nvSpPr>
          <p:cNvPr id="8" name="CuadroTexto 7">
            <a:extLst>
              <a:ext uri="{FF2B5EF4-FFF2-40B4-BE49-F238E27FC236}">
                <a16:creationId xmlns:a16="http://schemas.microsoft.com/office/drawing/2014/main" id="{33D006C5-DF57-D2C2-D171-B42C4AB84735}"/>
              </a:ext>
            </a:extLst>
          </p:cNvPr>
          <p:cNvSpPr txBox="1"/>
          <p:nvPr/>
        </p:nvSpPr>
        <p:spPr>
          <a:xfrm>
            <a:off x="7282543" y="6312987"/>
            <a:ext cx="4909457" cy="276999"/>
          </a:xfrm>
          <a:prstGeom prst="rect">
            <a:avLst/>
          </a:prstGeom>
          <a:noFill/>
        </p:spPr>
        <p:txBody>
          <a:bodyPr wrap="square">
            <a:spAutoFit/>
          </a:bodyPr>
          <a:lstStyle/>
          <a:p>
            <a:r>
              <a:rPr lang="es-419" sz="1200" dirty="0"/>
              <a:t>https://gist.github.com/fararoni/ebae15c857ddbf37a546445377876b86</a:t>
            </a:r>
          </a:p>
        </p:txBody>
      </p:sp>
    </p:spTree>
    <p:extLst>
      <p:ext uri="{BB962C8B-B14F-4D97-AF65-F5344CB8AC3E}">
        <p14:creationId xmlns:p14="http://schemas.microsoft.com/office/powerpoint/2010/main" val="31742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9766781" cy="3650435"/>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sz="1200" b="0" dirty="0" err="1">
                <a:solidFill>
                  <a:srgbClr val="0000FF"/>
                </a:solidFill>
                <a:effectLst/>
                <a:highlight>
                  <a:srgbClr val="FFFF00"/>
                </a:highlight>
                <a:latin typeface="Consolas" panose="020B0609020204030204" pitchFamily="49" charset="0"/>
              </a:rPr>
              <a:t>import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00"/>
                </a:solidFill>
                <a:effectLst/>
                <a:highlight>
                  <a:srgbClr val="FFFF00"/>
                </a:highlight>
                <a:latin typeface="Consolas" panose="020B0609020204030204" pitchFamily="49" charset="0"/>
              </a:rPr>
              <a:t>PersonalListComponent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FF"/>
                </a:solidFill>
                <a:effectLst/>
                <a:highlight>
                  <a:srgbClr val="FFFF00"/>
                </a:highlight>
                <a:latin typeface="Consolas" panose="020B0609020204030204" pitchFamily="49" charset="0"/>
              </a:rPr>
              <a:t>from</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components</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list.component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redirectTo</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pathMatch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'full'</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PersonalListComponent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de consulta al modulo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7" name="CuadroTexto 6">
            <a:extLst>
              <a:ext uri="{FF2B5EF4-FFF2-40B4-BE49-F238E27FC236}">
                <a16:creationId xmlns:a16="http://schemas.microsoft.com/office/drawing/2014/main" id="{F9B3B63F-E276-1457-DEE2-E7FB17C7F237}"/>
              </a:ext>
            </a:extLst>
          </p:cNvPr>
          <p:cNvSpPr txBox="1"/>
          <p:nvPr/>
        </p:nvSpPr>
        <p:spPr>
          <a:xfrm>
            <a:off x="982766" y="6371549"/>
            <a:ext cx="8005082" cy="276999"/>
          </a:xfrm>
          <a:prstGeom prst="rect">
            <a:avLst/>
          </a:prstGeom>
          <a:noFill/>
        </p:spPr>
        <p:txBody>
          <a:bodyPr wrap="square">
            <a:spAutoFit/>
          </a:bodyPr>
          <a:lstStyle/>
          <a:p>
            <a:r>
              <a:rPr lang="es-419" sz="1200" dirty="0"/>
              <a:t>https://gist.github.com/fararoni/9dd6da1dd33918b94e90933d12673ba0</a:t>
            </a:r>
          </a:p>
        </p:txBody>
      </p:sp>
    </p:spTree>
    <p:extLst>
      <p:ext uri="{BB962C8B-B14F-4D97-AF65-F5344CB8AC3E}">
        <p14:creationId xmlns:p14="http://schemas.microsoft.com/office/powerpoint/2010/main" val="235937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3B450-7EFF-8810-B822-EEEC8CBFD52A}"/>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777B8C1B-5E80-539E-77AE-F0343C0047DB}"/>
              </a:ext>
            </a:extLst>
          </p:cNvPr>
          <p:cNvSpPr>
            <a:spLocks noGrp="1"/>
          </p:cNvSpPr>
          <p:nvPr>
            <p:ph type="body" sz="quarter" idx="13"/>
          </p:nvPr>
        </p:nvSpPr>
        <p:spPr>
          <a:xfrm>
            <a:off x="982766" y="2042655"/>
            <a:ext cx="9766781" cy="3163423"/>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@Component({</a:t>
            </a:r>
          </a:p>
          <a:p>
            <a:r>
              <a:rPr lang="es-419" b="0" dirty="0">
                <a:solidFill>
                  <a:srgbClr val="000000"/>
                </a:solidFill>
                <a:effectLst/>
                <a:latin typeface="Consolas" panose="020B0609020204030204" pitchFamily="49" charset="0"/>
              </a:rPr>
              <a:t>  selector: </a:t>
            </a:r>
            <a:r>
              <a:rPr lang="es-419" b="0" dirty="0">
                <a:solidFill>
                  <a:srgbClr val="A31515"/>
                </a:solidFill>
                <a:effectLst/>
                <a:latin typeface="Consolas" panose="020B0609020204030204" pitchFamily="49" charset="0"/>
              </a:rPr>
              <a:t>'app-</a:t>
            </a:r>
            <a:r>
              <a:rPr lang="es-419" b="0" dirty="0" err="1">
                <a:solidFill>
                  <a:srgbClr val="A31515"/>
                </a:solidFill>
                <a:effectLst/>
                <a:latin typeface="Consolas" panose="020B0609020204030204" pitchFamily="49" charset="0"/>
              </a:rPr>
              <a:t>root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template</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div</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"container-</a:t>
            </a:r>
            <a:r>
              <a:rPr lang="es-419" b="0" dirty="0" err="1">
                <a:solidFill>
                  <a:srgbClr val="0000FF"/>
                </a:solidFill>
                <a:effectLst/>
                <a:latin typeface="Consolas" panose="020B0609020204030204" pitchFamily="49" charset="0"/>
              </a:rPr>
              <a:t>md</a:t>
            </a:r>
            <a:r>
              <a:rPr lang="es-419" b="0" dirty="0">
                <a:solidFill>
                  <a:srgbClr val="0000FF"/>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router</a:t>
            </a:r>
            <a:r>
              <a:rPr lang="es-419" b="0" dirty="0">
                <a:solidFill>
                  <a:srgbClr val="800000"/>
                </a:solidFill>
                <a:effectLst/>
                <a:latin typeface="Consolas" panose="020B0609020204030204" pitchFamily="49" charset="0"/>
              </a:rPr>
              <a:t>-outlet&gt;&lt;/</a:t>
            </a:r>
            <a:r>
              <a:rPr lang="es-419" b="0" dirty="0" err="1">
                <a:solidFill>
                  <a:srgbClr val="800000"/>
                </a:solidFill>
                <a:effectLst/>
                <a:latin typeface="Consolas" panose="020B0609020204030204" pitchFamily="49" charset="0"/>
              </a:rPr>
              <a:t>router</a:t>
            </a:r>
            <a:r>
              <a:rPr lang="es-419" b="0" dirty="0">
                <a:solidFill>
                  <a:srgbClr val="800000"/>
                </a:solidFill>
                <a:effectLst/>
                <a:latin typeface="Consolas" panose="020B0609020204030204" pitchFamily="49" charset="0"/>
              </a:rPr>
              <a:t>-outlet&gt;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div</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styles</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title</a:t>
            </a:r>
            <a:r>
              <a:rPr lang="es-419" b="0" dirty="0">
                <a:solidFill>
                  <a:srgbClr val="000000"/>
                </a:solidFill>
                <a:effectLst/>
                <a:latin typeface="Consolas" panose="020B0609020204030204" pitchFamily="49" charset="0"/>
              </a:rPr>
              <a:t> = </a:t>
            </a:r>
            <a:r>
              <a:rPr lang="es-419" b="0" dirty="0">
                <a:solidFill>
                  <a:srgbClr val="A31515"/>
                </a:solidFill>
                <a:effectLst/>
                <a:latin typeface="Consolas" panose="020B0609020204030204" pitchFamily="49" charset="0"/>
              </a:rPr>
              <a:t>'</a:t>
            </a:r>
            <a:r>
              <a:rPr lang="es-419" b="0" dirty="0" err="1">
                <a:solidFill>
                  <a:srgbClr val="A31515"/>
                </a:solidFill>
                <a:effectLst/>
                <a:latin typeface="Consolas" panose="020B0609020204030204" pitchFamily="49" charset="0"/>
              </a:rPr>
              <a:t>frontend</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endParaRPr lang="es-419" dirty="0"/>
          </a:p>
        </p:txBody>
      </p:sp>
      <p:sp>
        <p:nvSpPr>
          <p:cNvPr id="4" name="Marcador de texto 3">
            <a:extLst>
              <a:ext uri="{FF2B5EF4-FFF2-40B4-BE49-F238E27FC236}">
                <a16:creationId xmlns:a16="http://schemas.microsoft.com/office/drawing/2014/main" id="{1B6FAAE1-CD10-DDB3-4DBE-8498675908FB}"/>
              </a:ext>
            </a:extLst>
          </p:cNvPr>
          <p:cNvSpPr>
            <a:spLocks noGrp="1"/>
          </p:cNvSpPr>
          <p:nvPr>
            <p:ph type="body" sz="quarter" idx="23"/>
          </p:nvPr>
        </p:nvSpPr>
        <p:spPr/>
        <p:txBody>
          <a:bodyPr/>
          <a:lstStyle/>
          <a:p>
            <a:r>
              <a:rPr lang="es-ES" dirty="0"/>
              <a:t>Editar el componente de inicio </a:t>
            </a:r>
            <a:r>
              <a:rPr lang="es-ES" dirty="0" err="1"/>
              <a:t>app.component.ts</a:t>
            </a:r>
            <a:r>
              <a:rPr lang="es-ES" dirty="0"/>
              <a:t> </a:t>
            </a:r>
            <a:endParaRPr lang="es-419" dirty="0"/>
          </a:p>
        </p:txBody>
      </p:sp>
      <p:sp>
        <p:nvSpPr>
          <p:cNvPr id="5" name="Marcador de texto 4">
            <a:extLst>
              <a:ext uri="{FF2B5EF4-FFF2-40B4-BE49-F238E27FC236}">
                <a16:creationId xmlns:a16="http://schemas.microsoft.com/office/drawing/2014/main" id="{4B70D6A2-1183-CDA1-DE9C-F216BBBEBF14}"/>
              </a:ext>
            </a:extLst>
          </p:cNvPr>
          <p:cNvSpPr>
            <a:spLocks noGrp="1"/>
          </p:cNvSpPr>
          <p:nvPr>
            <p:ph type="body" sz="quarter" idx="20"/>
          </p:nvPr>
        </p:nvSpPr>
        <p:spPr/>
        <p:txBody>
          <a:bodyPr/>
          <a:lstStyle/>
          <a:p>
            <a:r>
              <a:rPr lang="es-ES" dirty="0"/>
              <a:t>Editar el archivo C:\MEAN\SC\app.directorio\frontend\src\app\app.component.ts</a:t>
            </a:r>
            <a:endParaRPr lang="es-419" dirty="0"/>
          </a:p>
        </p:txBody>
      </p:sp>
      <p:sp>
        <p:nvSpPr>
          <p:cNvPr id="7" name="CuadroTexto 6">
            <a:extLst>
              <a:ext uri="{FF2B5EF4-FFF2-40B4-BE49-F238E27FC236}">
                <a16:creationId xmlns:a16="http://schemas.microsoft.com/office/drawing/2014/main" id="{CA78E2ED-FC36-506E-2E51-064C59C5C11D}"/>
              </a:ext>
            </a:extLst>
          </p:cNvPr>
          <p:cNvSpPr txBox="1"/>
          <p:nvPr/>
        </p:nvSpPr>
        <p:spPr>
          <a:xfrm>
            <a:off x="567417" y="6357020"/>
            <a:ext cx="5528583" cy="276999"/>
          </a:xfrm>
          <a:prstGeom prst="rect">
            <a:avLst/>
          </a:prstGeom>
          <a:noFill/>
        </p:spPr>
        <p:txBody>
          <a:bodyPr wrap="square">
            <a:spAutoFit/>
          </a:bodyPr>
          <a:lstStyle/>
          <a:p>
            <a:r>
              <a:rPr lang="es-419" sz="1200" dirty="0"/>
              <a:t>https://gist.github.com/fararoni/c7d637b1f2f6e9c1c258b0308fb6aa90</a:t>
            </a:r>
          </a:p>
        </p:txBody>
      </p:sp>
    </p:spTree>
    <p:extLst>
      <p:ext uri="{BB962C8B-B14F-4D97-AF65-F5344CB8AC3E}">
        <p14:creationId xmlns:p14="http://schemas.microsoft.com/office/powerpoint/2010/main" val="204461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58B717E6-400E-84ED-68C7-1E99ADCA2083}"/>
              </a:ext>
            </a:extLst>
          </p:cNvPr>
          <p:cNvSpPr>
            <a:spLocks noGrp="1"/>
          </p:cNvSpPr>
          <p:nvPr>
            <p:ph type="body" sz="quarter" idx="13"/>
          </p:nvPr>
        </p:nvSpPr>
        <p:spPr>
          <a:xfrm>
            <a:off x="982766" y="2042656"/>
            <a:ext cx="9766781" cy="291520"/>
          </a:xfrm>
        </p:spPr>
        <p:txBody>
          <a:bodyPr/>
          <a:lstStyle/>
          <a:p>
            <a:r>
              <a:rPr lang="en-US" dirty="0"/>
              <a:t>C:\MEAN\SC\app.directorio\frontend&gt;ng serve --</a:t>
            </a:r>
            <a:r>
              <a:rPr lang="en-US" dirty="0" err="1"/>
              <a:t>hmr</a:t>
            </a:r>
            <a:endParaRPr lang="es-419" dirty="0"/>
          </a:p>
        </p:txBody>
      </p:sp>
      <p:sp>
        <p:nvSpPr>
          <p:cNvPr id="4" name="Marcador de texto 3">
            <a:extLst>
              <a:ext uri="{FF2B5EF4-FFF2-40B4-BE49-F238E27FC236}">
                <a16:creationId xmlns:a16="http://schemas.microsoft.com/office/drawing/2014/main" id="{E1E050CA-BE80-341F-6E98-6727E80D0CEF}"/>
              </a:ext>
            </a:extLst>
          </p:cNvPr>
          <p:cNvSpPr>
            <a:spLocks noGrp="1"/>
          </p:cNvSpPr>
          <p:nvPr>
            <p:ph type="body" sz="quarter" idx="23"/>
          </p:nvPr>
        </p:nvSpPr>
        <p:spPr/>
        <p:txBody>
          <a:bodyPr/>
          <a:lstStyle/>
          <a:p>
            <a:r>
              <a:rPr lang="es-ES" dirty="0"/>
              <a:t>Reiniciar el servidor en LA CONSOLA CMD</a:t>
            </a:r>
            <a:endParaRPr lang="es-419" dirty="0"/>
          </a:p>
        </p:txBody>
      </p:sp>
      <p:sp>
        <p:nvSpPr>
          <p:cNvPr id="5" name="Marcador de texto 4">
            <a:extLst>
              <a:ext uri="{FF2B5EF4-FFF2-40B4-BE49-F238E27FC236}">
                <a16:creationId xmlns:a16="http://schemas.microsoft.com/office/drawing/2014/main" id="{4BE78947-A1DD-3127-4E6F-D077FE269596}"/>
              </a:ext>
            </a:extLst>
          </p:cNvPr>
          <p:cNvSpPr>
            <a:spLocks noGrp="1"/>
          </p:cNvSpPr>
          <p:nvPr>
            <p:ph type="body" sz="quarter" idx="20"/>
          </p:nvPr>
        </p:nvSpPr>
        <p:spPr/>
        <p:txBody>
          <a:bodyPr/>
          <a:lstStyle/>
          <a:p>
            <a:r>
              <a:rPr lang="es-ES" dirty="0"/>
              <a:t>En una consola CMD &lt;</a:t>
            </a:r>
            <a:r>
              <a:rPr lang="es-ES" dirty="0" err="1"/>
              <a:t>ctrl</a:t>
            </a:r>
            <a:r>
              <a:rPr lang="es-ES" dirty="0"/>
              <a:t>&gt;+C</a:t>
            </a:r>
            <a:endParaRPr lang="es-419" dirty="0"/>
          </a:p>
        </p:txBody>
      </p:sp>
      <p:sp>
        <p:nvSpPr>
          <p:cNvPr id="6" name="Marcador de texto 4">
            <a:extLst>
              <a:ext uri="{FF2B5EF4-FFF2-40B4-BE49-F238E27FC236}">
                <a16:creationId xmlns:a16="http://schemas.microsoft.com/office/drawing/2014/main" id="{5DEA4BC0-F0A4-C10D-9F58-D70474E64BDF}"/>
              </a:ext>
            </a:extLst>
          </p:cNvPr>
          <p:cNvSpPr txBox="1">
            <a:spLocks/>
          </p:cNvSpPr>
          <p:nvPr/>
        </p:nvSpPr>
        <p:spPr>
          <a:xfrm>
            <a:off x="827997" y="2456209"/>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el navegador en la URL   http://localhost:4200 </a:t>
            </a:r>
          </a:p>
        </p:txBody>
      </p:sp>
      <p:sp>
        <p:nvSpPr>
          <p:cNvPr id="11" name="Marcador de texto 4">
            <a:extLst>
              <a:ext uri="{FF2B5EF4-FFF2-40B4-BE49-F238E27FC236}">
                <a16:creationId xmlns:a16="http://schemas.microsoft.com/office/drawing/2014/main" id="{B9905E45-3EED-3DF2-B4EB-FB2C973D8D26}"/>
              </a:ext>
            </a:extLst>
          </p:cNvPr>
          <p:cNvSpPr txBox="1">
            <a:spLocks/>
          </p:cNvSpPr>
          <p:nvPr/>
        </p:nvSpPr>
        <p:spPr>
          <a:xfrm>
            <a:off x="838200" y="2846942"/>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La pantalla aparece en blanco, activar el modo desarrollador &lt;F12&gt; en el navegador </a:t>
            </a:r>
          </a:p>
        </p:txBody>
      </p:sp>
      <p:pic>
        <p:nvPicPr>
          <p:cNvPr id="13" name="Imagen 12">
            <a:extLst>
              <a:ext uri="{FF2B5EF4-FFF2-40B4-BE49-F238E27FC236}">
                <a16:creationId xmlns:a16="http://schemas.microsoft.com/office/drawing/2014/main" id="{FDDD4BAD-10ED-398E-B5E8-9A427A1114CB}"/>
              </a:ext>
            </a:extLst>
          </p:cNvPr>
          <p:cNvPicPr>
            <a:picLocks noChangeAspect="1"/>
          </p:cNvPicPr>
          <p:nvPr/>
        </p:nvPicPr>
        <p:blipFill>
          <a:blip r:embed="rId2"/>
          <a:stretch>
            <a:fillRect/>
          </a:stretch>
        </p:blipFill>
        <p:spPr>
          <a:xfrm>
            <a:off x="1118830" y="3327852"/>
            <a:ext cx="8329569" cy="164419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9271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7" name="Marcador de texto 3">
            <a:extLst>
              <a:ext uri="{FF2B5EF4-FFF2-40B4-BE49-F238E27FC236}">
                <a16:creationId xmlns:a16="http://schemas.microsoft.com/office/drawing/2014/main" id="{911949AA-322A-2EF4-4876-E44EBD15559B}"/>
              </a:ext>
            </a:extLst>
          </p:cNvPr>
          <p:cNvSpPr txBox="1">
            <a:spLocks/>
          </p:cNvSpPr>
          <p:nvPr/>
        </p:nvSpPr>
        <p:spPr>
          <a:xfrm>
            <a:off x="827999" y="1122577"/>
            <a:ext cx="9921549" cy="38779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Corregir el error: </a:t>
            </a:r>
            <a:r>
              <a:rPr lang="en-US" dirty="0"/>
              <a:t>Error: The pipe 'async' could not be found!</a:t>
            </a:r>
            <a:r>
              <a:rPr lang="es-419" dirty="0"/>
              <a:t> </a:t>
            </a:r>
          </a:p>
        </p:txBody>
      </p:sp>
      <p:sp>
        <p:nvSpPr>
          <p:cNvPr id="8" name="Marcador de texto 4">
            <a:extLst>
              <a:ext uri="{FF2B5EF4-FFF2-40B4-BE49-F238E27FC236}">
                <a16:creationId xmlns:a16="http://schemas.microsoft.com/office/drawing/2014/main" id="{C7F40A11-4F37-937A-8F88-4B460CCCB331}"/>
              </a:ext>
            </a:extLst>
          </p:cNvPr>
          <p:cNvSpPr txBox="1">
            <a:spLocks/>
          </p:cNvSpPr>
          <p:nvPr/>
        </p:nvSpPr>
        <p:spPr>
          <a:xfrm>
            <a:off x="827999" y="1555514"/>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a:t>
            </a:r>
            <a:r>
              <a:rPr lang="es-419" dirty="0" err="1"/>
              <a:t>ditar</a:t>
            </a:r>
            <a:r>
              <a:rPr lang="es-419" dirty="0"/>
              <a:t> el archivo </a:t>
            </a:r>
            <a:r>
              <a:rPr lang="es-419" dirty="0">
                <a:highlight>
                  <a:srgbClr val="FFFF00"/>
                </a:highlight>
              </a:rPr>
              <a:t>C:\MEAN\SC\app.directorio\frontend\src\app\app.module.ts</a:t>
            </a:r>
            <a:r>
              <a:rPr lang="es-419" dirty="0"/>
              <a:t>  y declarar el nuevo componente</a:t>
            </a:r>
          </a:p>
        </p:txBody>
      </p:sp>
      <p:sp>
        <p:nvSpPr>
          <p:cNvPr id="10" name="CuadroTexto 9">
            <a:extLst>
              <a:ext uri="{FF2B5EF4-FFF2-40B4-BE49-F238E27FC236}">
                <a16:creationId xmlns:a16="http://schemas.microsoft.com/office/drawing/2014/main" id="{B8A91FF9-E6A3-8B4F-5D39-DCF75C622D70}"/>
              </a:ext>
            </a:extLst>
          </p:cNvPr>
          <p:cNvSpPr txBox="1"/>
          <p:nvPr/>
        </p:nvSpPr>
        <p:spPr>
          <a:xfrm>
            <a:off x="1212670" y="1892172"/>
            <a:ext cx="10369730" cy="4524315"/>
          </a:xfrm>
          <a:prstGeom prst="rect">
            <a:avLst/>
          </a:prstGeom>
          <a:noFill/>
        </p:spPr>
        <p:txBody>
          <a:bodyPr wrap="square">
            <a:spAutoFit/>
          </a:bodyPr>
          <a:lstStyle/>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HttpClientModule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common</a:t>
            </a:r>
            <a:r>
              <a:rPr lang="es-419" sz="1200" b="0" dirty="0">
                <a:solidFill>
                  <a:srgbClr val="A31515"/>
                </a:solidFill>
                <a:effectLst/>
                <a:latin typeface="Consolas" panose="020B0609020204030204" pitchFamily="49" charset="0"/>
              </a:rPr>
              <a:t>/http'</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NgModule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core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platform</a:t>
            </a:r>
            <a:r>
              <a:rPr lang="es-419" sz="1200" b="0" dirty="0">
                <a:solidFill>
                  <a:srgbClr val="A31515"/>
                </a:solidFill>
                <a:effectLst/>
                <a:latin typeface="Consolas" panose="020B0609020204030204" pitchFamily="49" charset="0"/>
              </a:rPr>
              <a:t>-browser'</a:t>
            </a:r>
            <a:r>
              <a:rPr lang="es-419" sz="1200" b="0" dirty="0">
                <a:solidFill>
                  <a:srgbClr val="000000"/>
                </a:solidFill>
                <a:effectLs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'./app-</a:t>
            </a:r>
            <a:r>
              <a:rPr lang="es-419" sz="1200" b="0" dirty="0" err="1">
                <a:solidFill>
                  <a:srgbClr val="A31515"/>
                </a:solidFill>
                <a:effectLst/>
                <a:latin typeface="Consolas" panose="020B0609020204030204" pitchFamily="49" charset="0"/>
              </a:rPr>
              <a:t>routing.module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app.component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br>
              <a:rPr lang="es-419" sz="1200" b="0" dirty="0">
                <a:solidFill>
                  <a:srgbClr val="000000"/>
                </a:solidFill>
                <a:effectLst/>
                <a:highlight>
                  <a:srgbClr val="FFFF00"/>
                </a:highlight>
                <a:latin typeface="Consolas" panose="020B0609020204030204" pitchFamily="49" charset="0"/>
              </a:rPr>
            </a:br>
            <a:r>
              <a:rPr lang="es-419" sz="1200" b="0" dirty="0" err="1">
                <a:solidFill>
                  <a:srgbClr val="0000FF"/>
                </a:solidFill>
                <a:effectLst/>
                <a:highlight>
                  <a:srgbClr val="FFFF00"/>
                </a:highlight>
                <a:latin typeface="Consolas" panose="020B0609020204030204" pitchFamily="49" charset="0"/>
              </a:rPr>
              <a:t>import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00"/>
                </a:solidFill>
                <a:effectLst/>
                <a:highlight>
                  <a:srgbClr val="FFFF00"/>
                </a:highlight>
                <a:latin typeface="Consolas" panose="020B0609020204030204" pitchFamily="49" charset="0"/>
              </a:rPr>
              <a:t>PersonalListComponent</a:t>
            </a:r>
            <a:r>
              <a:rPr lang="es-419" sz="1200" b="0" dirty="0">
                <a:solidFill>
                  <a:srgbClr val="000000"/>
                </a:solidFill>
                <a:effectLst/>
                <a:highlight>
                  <a:srgbClr val="FFFF00"/>
                </a:highlight>
                <a:latin typeface="Consolas" panose="020B0609020204030204" pitchFamily="49" charset="0"/>
              </a:rPr>
              <a:t> } </a:t>
            </a:r>
            <a:r>
              <a:rPr lang="es-419" sz="1200" b="0" dirty="0" err="1">
                <a:solidFill>
                  <a:srgbClr val="0000FF"/>
                </a:solidFill>
                <a:effectLst/>
                <a:highlight>
                  <a:srgbClr val="FFFF00"/>
                </a:highlight>
                <a:latin typeface="Consolas" panose="020B0609020204030204" pitchFamily="49" charset="0"/>
              </a:rPr>
              <a:t>from</a:t>
            </a:r>
            <a:r>
              <a:rPr lang="es-419" sz="1200" b="0" dirty="0">
                <a:solidFill>
                  <a:srgbClr val="000000"/>
                </a:solidFill>
                <a:effectLst/>
                <a:highlight>
                  <a:srgbClr val="FFFF00"/>
                </a:highlight>
                <a:latin typeface="Consolas" panose="020B0609020204030204" pitchFamily="49" charset="0"/>
              </a:rPr>
              <a:t> </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components</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a:t>
            </a:r>
            <a:r>
              <a:rPr lang="es-419" sz="1200" b="0" dirty="0">
                <a:solidFill>
                  <a:srgbClr val="A31515"/>
                </a:solidFill>
                <a:effectLst/>
                <a:highlight>
                  <a:srgbClr val="FFFF00"/>
                </a:highlight>
                <a:latin typeface="Consolas" panose="020B0609020204030204" pitchFamily="49" charset="0"/>
              </a:rPr>
              <a:t>/personal-</a:t>
            </a:r>
            <a:r>
              <a:rPr lang="es-419" sz="1200" b="0" dirty="0" err="1">
                <a:solidFill>
                  <a:srgbClr val="A31515"/>
                </a:solidFill>
                <a:effectLst/>
                <a:highlight>
                  <a:srgbClr val="FFFF00"/>
                </a:highlight>
                <a:latin typeface="Consolas" panose="020B0609020204030204" pitchFamily="49" charset="0"/>
              </a:rPr>
              <a:t>list.component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@NgModule({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declarations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PersonalListComponent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imports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BrowserModule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AppRoutingModule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HttpClientModule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providers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bootstrap</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AppComponent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AppModule</a:t>
            </a:r>
            <a:r>
              <a:rPr lang="es-419" sz="1200" b="0" dirty="0">
                <a:solidFill>
                  <a:srgbClr val="000000"/>
                </a:solidFill>
                <a:effectLst/>
                <a:latin typeface="Consolas" panose="020B0609020204030204" pitchFamily="49" charset="0"/>
              </a:rPr>
              <a:t> { }</a:t>
            </a:r>
          </a:p>
        </p:txBody>
      </p:sp>
      <p:sp>
        <p:nvSpPr>
          <p:cNvPr id="16" name="CuadroTexto 15">
            <a:extLst>
              <a:ext uri="{FF2B5EF4-FFF2-40B4-BE49-F238E27FC236}">
                <a16:creationId xmlns:a16="http://schemas.microsoft.com/office/drawing/2014/main" id="{4096638F-F61F-B541-185F-7640C1E97C87}"/>
              </a:ext>
            </a:extLst>
          </p:cNvPr>
          <p:cNvSpPr txBox="1"/>
          <p:nvPr/>
        </p:nvSpPr>
        <p:spPr>
          <a:xfrm>
            <a:off x="0" y="6460967"/>
            <a:ext cx="4690382" cy="276999"/>
          </a:xfrm>
          <a:prstGeom prst="rect">
            <a:avLst/>
          </a:prstGeom>
          <a:noFill/>
        </p:spPr>
        <p:txBody>
          <a:bodyPr wrap="square">
            <a:spAutoFit/>
          </a:bodyPr>
          <a:lstStyle/>
          <a:p>
            <a:r>
              <a:rPr lang="es-419" sz="1200" dirty="0"/>
              <a:t>https://gist.github.com/fararoni/594adeb8ad75a676361702faa0cf4797</a:t>
            </a:r>
          </a:p>
        </p:txBody>
      </p:sp>
    </p:spTree>
    <p:extLst>
      <p:ext uri="{BB962C8B-B14F-4D97-AF65-F5344CB8AC3E}">
        <p14:creationId xmlns:p14="http://schemas.microsoft.com/office/powerpoint/2010/main" val="151584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94534D-EC64-D022-E16B-E157E04F5BC2}"/>
              </a:ext>
            </a:extLst>
          </p:cNvPr>
          <p:cNvSpPr>
            <a:spLocks noGrp="1"/>
          </p:cNvSpPr>
          <p:nvPr>
            <p:ph type="title"/>
          </p:nvPr>
        </p:nvSpPr>
        <p:spPr/>
        <p:txBody>
          <a:bodyPr/>
          <a:lstStyle/>
          <a:p>
            <a:r>
              <a:rPr lang="es-ES" dirty="0"/>
              <a:t>Diagrama de Secuencia - Angular</a:t>
            </a:r>
            <a:endParaRPr lang="es-419" dirty="0"/>
          </a:p>
        </p:txBody>
      </p:sp>
      <p:sp>
        <p:nvSpPr>
          <p:cNvPr id="4" name="Rectángulo: esquinas redondeadas 3">
            <a:extLst>
              <a:ext uri="{FF2B5EF4-FFF2-40B4-BE49-F238E27FC236}">
                <a16:creationId xmlns:a16="http://schemas.microsoft.com/office/drawing/2014/main" id="{E6800A2C-2A52-8743-C088-6133898F2E32}"/>
              </a:ext>
            </a:extLst>
          </p:cNvPr>
          <p:cNvSpPr/>
          <p:nvPr/>
        </p:nvSpPr>
        <p:spPr>
          <a:xfrm>
            <a:off x="1187281" y="3430040"/>
            <a:ext cx="1663199" cy="661202"/>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400" dirty="0">
                <a:latin typeface="Courier New" panose="02070309020205020404" pitchFamily="49" charset="0"/>
                <a:cs typeface="Courier New" panose="02070309020205020404" pitchFamily="49" charset="0"/>
              </a:rPr>
              <a:t>index.html</a:t>
            </a:r>
          </a:p>
          <a:p>
            <a:pPr algn="ctr"/>
            <a:r>
              <a:rPr lang="es-419" sz="1400" dirty="0" err="1">
                <a:latin typeface="Courier New" panose="02070309020205020404" pitchFamily="49" charset="0"/>
                <a:cs typeface="Courier New" panose="02070309020205020404" pitchFamily="49" charset="0"/>
              </a:rPr>
              <a:t>main.ts</a:t>
            </a:r>
            <a:endParaRPr lang="es-419" sz="1400" dirty="0">
              <a:latin typeface="Courier New" panose="02070309020205020404" pitchFamily="49" charset="0"/>
              <a:cs typeface="Courier New" panose="02070309020205020404" pitchFamily="49" charset="0"/>
            </a:endParaRPr>
          </a:p>
        </p:txBody>
      </p:sp>
      <p:sp>
        <p:nvSpPr>
          <p:cNvPr id="5" name="Rectángulo 4">
            <a:extLst>
              <a:ext uri="{FF2B5EF4-FFF2-40B4-BE49-F238E27FC236}">
                <a16:creationId xmlns:a16="http://schemas.microsoft.com/office/drawing/2014/main" id="{2F8A2F8D-C292-0485-E24D-5002504C5EB7}"/>
              </a:ext>
            </a:extLst>
          </p:cNvPr>
          <p:cNvSpPr/>
          <p:nvPr/>
        </p:nvSpPr>
        <p:spPr>
          <a:xfrm>
            <a:off x="1244805" y="1920401"/>
            <a:ext cx="1548150" cy="1070905"/>
          </a:xfrm>
          <a:prstGeom prst="rect">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angular.json</a:t>
            </a:r>
            <a:endParaRPr lang="es-ES" sz="1200" dirty="0">
              <a:solidFill>
                <a:schemeClr val="tx1">
                  <a:lumMod val="85000"/>
                  <a:lumOff val="15000"/>
                </a:schemeClr>
              </a:solidFill>
              <a:latin typeface="Courier New" panose="02070309020205020404" pitchFamily="49" charset="0"/>
              <a:cs typeface="Courier New" panose="02070309020205020404" pitchFamily="49" charset="0"/>
            </a:endParaRPr>
          </a:p>
          <a:p>
            <a:pPr algn="ct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main</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 "</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src</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r>
              <a:rPr lang="es-419" sz="800" dirty="0" err="1">
                <a:solidFill>
                  <a:schemeClr val="tx1">
                    <a:lumMod val="85000"/>
                    <a:lumOff val="15000"/>
                  </a:schemeClr>
                </a:solidFill>
                <a:latin typeface="Courier New" panose="02070309020205020404" pitchFamily="49" charset="0"/>
                <a:cs typeface="Courier New" panose="02070309020205020404" pitchFamily="49" charset="0"/>
              </a:rPr>
              <a:t>main.ts</a:t>
            </a:r>
            <a:r>
              <a:rPr lang="es-419" sz="800" dirty="0">
                <a:solidFill>
                  <a:schemeClr val="tx1">
                    <a:lumMod val="85000"/>
                    <a:lumOff val="15000"/>
                  </a:schemeClr>
                </a:solidFill>
                <a:latin typeface="Courier New" panose="02070309020205020404" pitchFamily="49" charset="0"/>
                <a:cs typeface="Courier New" panose="02070309020205020404" pitchFamily="49" charset="0"/>
              </a:rPr>
              <a:t>"</a:t>
            </a:r>
          </a:p>
        </p:txBody>
      </p:sp>
      <p:cxnSp>
        <p:nvCxnSpPr>
          <p:cNvPr id="7" name="Conector recto de flecha 6">
            <a:extLst>
              <a:ext uri="{FF2B5EF4-FFF2-40B4-BE49-F238E27FC236}">
                <a16:creationId xmlns:a16="http://schemas.microsoft.com/office/drawing/2014/main" id="{A748D887-A7D3-8C0A-A429-537E491C8C92}"/>
              </a:ext>
            </a:extLst>
          </p:cNvPr>
          <p:cNvCxnSpPr>
            <a:cxnSpLocks/>
            <a:stCxn id="5" idx="2"/>
            <a:endCxn id="4" idx="0"/>
          </p:cNvCxnSpPr>
          <p:nvPr/>
        </p:nvCxnSpPr>
        <p:spPr>
          <a:xfrm>
            <a:off x="2018880" y="2991306"/>
            <a:ext cx="1" cy="43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F7CA0E35-9FAB-AAE7-32BE-FB3180C9C729}"/>
              </a:ext>
            </a:extLst>
          </p:cNvPr>
          <p:cNvSpPr txBox="1"/>
          <p:nvPr/>
        </p:nvSpPr>
        <p:spPr>
          <a:xfrm>
            <a:off x="828000" y="1251071"/>
            <a:ext cx="1511952" cy="369332"/>
          </a:xfrm>
          <a:prstGeom prst="rect">
            <a:avLst/>
          </a:prstGeom>
          <a:noFill/>
        </p:spPr>
        <p:txBody>
          <a:bodyPr wrap="none" rtlCol="0">
            <a:spAutoFit/>
          </a:bodyPr>
          <a:lstStyle/>
          <a:p>
            <a:r>
              <a:rPr lang="es-ES" dirty="0">
                <a:solidFill>
                  <a:schemeClr val="tx1">
                    <a:lumMod val="85000"/>
                    <a:lumOff val="15000"/>
                  </a:schemeClr>
                </a:solidFill>
              </a:rPr>
              <a:t>Dependencias</a:t>
            </a:r>
            <a:endParaRPr lang="es-419" dirty="0">
              <a:solidFill>
                <a:schemeClr val="tx1">
                  <a:lumMod val="85000"/>
                  <a:lumOff val="15000"/>
                </a:schemeClr>
              </a:solidFill>
            </a:endParaRPr>
          </a:p>
        </p:txBody>
      </p:sp>
      <p:sp>
        <p:nvSpPr>
          <p:cNvPr id="13" name="Rectángulo: esquinas redondeadas 12">
            <a:extLst>
              <a:ext uri="{FF2B5EF4-FFF2-40B4-BE49-F238E27FC236}">
                <a16:creationId xmlns:a16="http://schemas.microsoft.com/office/drawing/2014/main" id="{79A13E4F-CC12-23BB-787D-342B4EC6DC98}"/>
              </a:ext>
            </a:extLst>
          </p:cNvPr>
          <p:cNvSpPr/>
          <p:nvPr/>
        </p:nvSpPr>
        <p:spPr>
          <a:xfrm>
            <a:off x="3362724" y="4856832"/>
            <a:ext cx="2800350" cy="489077"/>
          </a:xfrm>
          <a:prstGeom prst="roundRect">
            <a:avLst/>
          </a:prstGeom>
          <a:solidFill>
            <a:schemeClr val="accent2">
              <a:lumMod val="5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Courier New" panose="02070309020205020404" pitchFamily="49" charset="0"/>
                <a:cs typeface="Courier New" panose="02070309020205020404" pitchFamily="49" charset="0"/>
              </a:rPr>
              <a:t>app-</a:t>
            </a:r>
            <a:r>
              <a:rPr lang="es-ES" sz="1600" dirty="0" err="1">
                <a:latin typeface="Courier New" panose="02070309020205020404" pitchFamily="49" charset="0"/>
                <a:cs typeface="Courier New" panose="02070309020205020404" pitchFamily="49" charset="0"/>
              </a:rPr>
              <a:t>routing.module.ts</a:t>
            </a:r>
            <a:endParaRPr lang="es-419" sz="1600" dirty="0">
              <a:latin typeface="Courier New" panose="02070309020205020404" pitchFamily="49" charset="0"/>
              <a:cs typeface="Courier New" panose="02070309020205020404" pitchFamily="49" charset="0"/>
            </a:endParaRPr>
          </a:p>
        </p:txBody>
      </p:sp>
      <p:cxnSp>
        <p:nvCxnSpPr>
          <p:cNvPr id="17" name="Conector recto de flecha 16">
            <a:extLst>
              <a:ext uri="{FF2B5EF4-FFF2-40B4-BE49-F238E27FC236}">
                <a16:creationId xmlns:a16="http://schemas.microsoft.com/office/drawing/2014/main" id="{9E431EE6-420A-4583-0191-3DD56B06F25A}"/>
              </a:ext>
            </a:extLst>
          </p:cNvPr>
          <p:cNvCxnSpPr>
            <a:cxnSpLocks/>
            <a:stCxn id="20" idx="3"/>
            <a:endCxn id="13" idx="1"/>
          </p:cNvCxnSpPr>
          <p:nvPr/>
        </p:nvCxnSpPr>
        <p:spPr>
          <a:xfrm>
            <a:off x="2850480" y="5097854"/>
            <a:ext cx="512244" cy="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ángulo: esquinas redondeadas 18">
            <a:extLst>
              <a:ext uri="{FF2B5EF4-FFF2-40B4-BE49-F238E27FC236}">
                <a16:creationId xmlns:a16="http://schemas.microsoft.com/office/drawing/2014/main" id="{304D0FC7-52FB-254D-B4DC-817C2C6CE377}"/>
              </a:ext>
            </a:extLst>
          </p:cNvPr>
          <p:cNvSpPr/>
          <p:nvPr/>
        </p:nvSpPr>
        <p:spPr>
          <a:xfrm>
            <a:off x="3443624" y="3566742"/>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RouterModule</a:t>
            </a:r>
            <a:r>
              <a:rPr lang="es-ES" sz="1200" dirty="0">
                <a:solidFill>
                  <a:schemeClr val="tx1">
                    <a:lumMod val="85000"/>
                    <a:lumOff val="15000"/>
                  </a:schemeClr>
                </a:solidFill>
                <a:latin typeface="Courier New" panose="02070309020205020404" pitchFamily="49" charset="0"/>
                <a:cs typeface="Courier New" panose="02070309020205020404" pitchFamily="49" charset="0"/>
              </a:rPr>
              <a:t>, </a:t>
            </a:r>
            <a:r>
              <a:rPr lang="es-ES" sz="1200" dirty="0" err="1">
                <a:solidFill>
                  <a:schemeClr val="tx1">
                    <a:lumMod val="85000"/>
                    <a:lumOff val="15000"/>
                  </a:schemeClr>
                </a:solidFill>
                <a:latin typeface="Courier New" panose="02070309020205020404" pitchFamily="49" charset="0"/>
                <a:cs typeface="Courier New" panose="02070309020205020404" pitchFamily="49" charset="0"/>
              </a:rPr>
              <a:t>Routes</a:t>
            </a:r>
            <a:endParaRPr lang="es-419" sz="1200" dirty="0">
              <a:solidFill>
                <a:schemeClr val="tx1">
                  <a:lumMod val="85000"/>
                  <a:lumOff val="15000"/>
                </a:schemeClr>
              </a:solidFill>
              <a:latin typeface="Courier New" panose="02070309020205020404" pitchFamily="49" charset="0"/>
              <a:cs typeface="Courier New" panose="02070309020205020404" pitchFamily="49" charset="0"/>
            </a:endParaRPr>
          </a:p>
        </p:txBody>
      </p:sp>
      <p:cxnSp>
        <p:nvCxnSpPr>
          <p:cNvPr id="21" name="Conector recto de flecha 20">
            <a:extLst>
              <a:ext uri="{FF2B5EF4-FFF2-40B4-BE49-F238E27FC236}">
                <a16:creationId xmlns:a16="http://schemas.microsoft.com/office/drawing/2014/main" id="{3ECF9A6F-F6B2-91A8-5988-766BFB83FC3A}"/>
              </a:ext>
            </a:extLst>
          </p:cNvPr>
          <p:cNvCxnSpPr>
            <a:stCxn id="19" idx="2"/>
            <a:endCxn id="13" idx="0"/>
          </p:cNvCxnSpPr>
          <p:nvPr/>
        </p:nvCxnSpPr>
        <p:spPr>
          <a:xfrm>
            <a:off x="4762899" y="3954540"/>
            <a:ext cx="0" cy="90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esquinas redondeadas 24">
            <a:extLst>
              <a:ext uri="{FF2B5EF4-FFF2-40B4-BE49-F238E27FC236}">
                <a16:creationId xmlns:a16="http://schemas.microsoft.com/office/drawing/2014/main" id="{5A01926B-5EAF-DCC9-3C35-CE1A94016746}"/>
              </a:ext>
            </a:extLst>
          </p:cNvPr>
          <p:cNvSpPr/>
          <p:nvPr/>
        </p:nvSpPr>
        <p:spPr>
          <a:xfrm>
            <a:off x="6856250" y="4853315"/>
            <a:ext cx="3414801" cy="489077"/>
          </a:xfrm>
          <a:prstGeom prst="roundRect">
            <a:avLst/>
          </a:prstGeom>
          <a:solidFill>
            <a:schemeClr val="accent3"/>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latin typeface="Courier New" panose="02070309020205020404" pitchFamily="49" charset="0"/>
                <a:cs typeface="Courier New" panose="02070309020205020404" pitchFamily="49" charset="0"/>
              </a:rPr>
              <a:t>personal-</a:t>
            </a:r>
            <a:r>
              <a:rPr lang="es-ES" sz="1600" dirty="0" err="1">
                <a:latin typeface="Courier New" panose="02070309020205020404" pitchFamily="49" charset="0"/>
                <a:cs typeface="Courier New" panose="02070309020205020404" pitchFamily="49" charset="0"/>
              </a:rPr>
              <a:t>list.component.ts</a:t>
            </a:r>
            <a:endParaRPr lang="es-419" sz="1600" dirty="0">
              <a:latin typeface="Courier New" panose="02070309020205020404" pitchFamily="49" charset="0"/>
              <a:cs typeface="Courier New" panose="02070309020205020404" pitchFamily="49" charset="0"/>
            </a:endParaRPr>
          </a:p>
        </p:txBody>
      </p:sp>
      <p:cxnSp>
        <p:nvCxnSpPr>
          <p:cNvPr id="30" name="Conector recto de flecha 29">
            <a:extLst>
              <a:ext uri="{FF2B5EF4-FFF2-40B4-BE49-F238E27FC236}">
                <a16:creationId xmlns:a16="http://schemas.microsoft.com/office/drawing/2014/main" id="{31C44608-8EEC-5531-9107-213DF702DC98}"/>
              </a:ext>
            </a:extLst>
          </p:cNvPr>
          <p:cNvCxnSpPr>
            <a:stCxn id="13" idx="3"/>
            <a:endCxn id="25" idx="1"/>
          </p:cNvCxnSpPr>
          <p:nvPr/>
        </p:nvCxnSpPr>
        <p:spPr>
          <a:xfrm flipV="1">
            <a:off x="6163074" y="5097854"/>
            <a:ext cx="693176" cy="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6EE9E828-B968-5DCA-B637-9C42BA13B295}"/>
              </a:ext>
            </a:extLst>
          </p:cNvPr>
          <p:cNvSpPr/>
          <p:nvPr/>
        </p:nvSpPr>
        <p:spPr>
          <a:xfrm>
            <a:off x="3541272" y="1675862"/>
            <a:ext cx="2800350" cy="489077"/>
          </a:xfrm>
          <a:prstGeom prst="roundRect">
            <a:avLst/>
          </a:prstGeom>
          <a:solidFill>
            <a:srgbClr val="AA286F"/>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dirty="0">
                <a:latin typeface="Courier New" panose="02070309020205020404" pitchFamily="49" charset="0"/>
                <a:cs typeface="Courier New" panose="02070309020205020404" pitchFamily="49" charset="0"/>
              </a:rPr>
              <a:t>interface Persona</a:t>
            </a:r>
          </a:p>
        </p:txBody>
      </p:sp>
      <p:sp>
        <p:nvSpPr>
          <p:cNvPr id="41" name="Rectángulo 40">
            <a:extLst>
              <a:ext uri="{FF2B5EF4-FFF2-40B4-BE49-F238E27FC236}">
                <a16:creationId xmlns:a16="http://schemas.microsoft.com/office/drawing/2014/main" id="{92EC20A0-D380-17D5-30E5-E6E7607E3EA1}"/>
              </a:ext>
            </a:extLst>
          </p:cNvPr>
          <p:cNvSpPr/>
          <p:nvPr/>
        </p:nvSpPr>
        <p:spPr>
          <a:xfrm>
            <a:off x="7163475" y="3465463"/>
            <a:ext cx="2800350" cy="489077"/>
          </a:xfrm>
          <a:prstGeom prst="rect">
            <a:avLst/>
          </a:prstGeom>
          <a:solidFill>
            <a:srgbClr val="AA286F"/>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dirty="0" err="1">
                <a:latin typeface="Courier New" panose="02070309020205020404" pitchFamily="49" charset="0"/>
                <a:cs typeface="Courier New" panose="02070309020205020404" pitchFamily="49" charset="0"/>
              </a:rPr>
              <a:t>persona.service.ts</a:t>
            </a:r>
            <a:endParaRPr lang="es-419" dirty="0">
              <a:latin typeface="Courier New" panose="02070309020205020404" pitchFamily="49" charset="0"/>
              <a:cs typeface="Courier New" panose="02070309020205020404" pitchFamily="49" charset="0"/>
            </a:endParaRPr>
          </a:p>
        </p:txBody>
      </p:sp>
      <p:cxnSp>
        <p:nvCxnSpPr>
          <p:cNvPr id="43" name="Conector recto de flecha 42">
            <a:extLst>
              <a:ext uri="{FF2B5EF4-FFF2-40B4-BE49-F238E27FC236}">
                <a16:creationId xmlns:a16="http://schemas.microsoft.com/office/drawing/2014/main" id="{455D05B8-E27A-750A-A3B8-742066273320}"/>
              </a:ext>
            </a:extLst>
          </p:cNvPr>
          <p:cNvCxnSpPr>
            <a:cxnSpLocks/>
            <a:stCxn id="41" idx="2"/>
            <a:endCxn id="25" idx="0"/>
          </p:cNvCxnSpPr>
          <p:nvPr/>
        </p:nvCxnSpPr>
        <p:spPr>
          <a:xfrm>
            <a:off x="8563650" y="3954540"/>
            <a:ext cx="1" cy="898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angular 51">
            <a:extLst>
              <a:ext uri="{FF2B5EF4-FFF2-40B4-BE49-F238E27FC236}">
                <a16:creationId xmlns:a16="http://schemas.microsoft.com/office/drawing/2014/main" id="{832EE35E-1BD8-D3AE-D954-FD2D9702B6D4}"/>
              </a:ext>
            </a:extLst>
          </p:cNvPr>
          <p:cNvCxnSpPr>
            <a:cxnSpLocks/>
            <a:stCxn id="58" idx="2"/>
            <a:endCxn id="59" idx="0"/>
          </p:cNvCxnSpPr>
          <p:nvPr/>
        </p:nvCxnSpPr>
        <p:spPr>
          <a:xfrm rot="5400000">
            <a:off x="8922705" y="4295065"/>
            <a:ext cx="3425654"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AEE7D880-FAD0-A06A-CF9B-B91783565D34}"/>
              </a:ext>
            </a:extLst>
          </p:cNvPr>
          <p:cNvSpPr txBox="1"/>
          <p:nvPr/>
        </p:nvSpPr>
        <p:spPr>
          <a:xfrm>
            <a:off x="1187281" y="4315006"/>
            <a:ext cx="1663199" cy="324841"/>
          </a:xfrm>
          <a:prstGeom prst="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err="1"/>
              <a:t>app.module.ts</a:t>
            </a:r>
            <a:endParaRPr lang="es-419" dirty="0"/>
          </a:p>
        </p:txBody>
      </p:sp>
      <p:sp>
        <p:nvSpPr>
          <p:cNvPr id="20" name="CuadroTexto 19">
            <a:extLst>
              <a:ext uri="{FF2B5EF4-FFF2-40B4-BE49-F238E27FC236}">
                <a16:creationId xmlns:a16="http://schemas.microsoft.com/office/drawing/2014/main" id="{C0E0A8EC-9F23-4BFE-2F06-1DEC0805FD40}"/>
              </a:ext>
            </a:extLst>
          </p:cNvPr>
          <p:cNvSpPr txBox="1"/>
          <p:nvPr/>
        </p:nvSpPr>
        <p:spPr>
          <a:xfrm>
            <a:off x="1187281" y="4935433"/>
            <a:ext cx="1663199" cy="324841"/>
          </a:xfrm>
          <a:prstGeom prst="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400">
                <a:solidFill>
                  <a:schemeClr val="lt1"/>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sz="1200" dirty="0" err="1"/>
              <a:t>app.component.ts</a:t>
            </a:r>
            <a:endParaRPr lang="es-419" sz="1200" dirty="0"/>
          </a:p>
        </p:txBody>
      </p:sp>
      <p:cxnSp>
        <p:nvCxnSpPr>
          <p:cNvPr id="23" name="Conector recto de flecha 22">
            <a:extLst>
              <a:ext uri="{FF2B5EF4-FFF2-40B4-BE49-F238E27FC236}">
                <a16:creationId xmlns:a16="http://schemas.microsoft.com/office/drawing/2014/main" id="{4F32CCC2-C175-A589-A5E4-1A35C920D59D}"/>
              </a:ext>
            </a:extLst>
          </p:cNvPr>
          <p:cNvCxnSpPr>
            <a:stCxn id="4" idx="2"/>
            <a:endCxn id="9" idx="0"/>
          </p:cNvCxnSpPr>
          <p:nvPr/>
        </p:nvCxnSpPr>
        <p:spPr>
          <a:xfrm>
            <a:off x="2018881" y="4091242"/>
            <a:ext cx="0" cy="22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5B1F952F-803A-DF6A-CF88-44EBBA5B5047}"/>
              </a:ext>
            </a:extLst>
          </p:cNvPr>
          <p:cNvCxnSpPr>
            <a:stCxn id="9" idx="2"/>
            <a:endCxn id="20" idx="0"/>
          </p:cNvCxnSpPr>
          <p:nvPr/>
        </p:nvCxnSpPr>
        <p:spPr>
          <a:xfrm>
            <a:off x="2018881" y="4639847"/>
            <a:ext cx="0" cy="295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angular 56">
            <a:extLst>
              <a:ext uri="{FF2B5EF4-FFF2-40B4-BE49-F238E27FC236}">
                <a16:creationId xmlns:a16="http://schemas.microsoft.com/office/drawing/2014/main" id="{0308D1B7-DD2C-ADE7-0FE6-F317C7166657}"/>
              </a:ext>
            </a:extLst>
          </p:cNvPr>
          <p:cNvCxnSpPr>
            <a:cxnSpLocks/>
            <a:stCxn id="39" idx="3"/>
            <a:endCxn id="41" idx="1"/>
          </p:cNvCxnSpPr>
          <p:nvPr/>
        </p:nvCxnSpPr>
        <p:spPr>
          <a:xfrm>
            <a:off x="6341622" y="1920401"/>
            <a:ext cx="821853" cy="17896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ángulo: esquinas redondeadas 57">
            <a:extLst>
              <a:ext uri="{FF2B5EF4-FFF2-40B4-BE49-F238E27FC236}">
                <a16:creationId xmlns:a16="http://schemas.microsoft.com/office/drawing/2014/main" id="{15211A0F-8D75-75F3-7B9B-AE30FEB33400}"/>
              </a:ext>
            </a:extLst>
          </p:cNvPr>
          <p:cNvSpPr/>
          <p:nvPr/>
        </p:nvSpPr>
        <p:spPr>
          <a:xfrm>
            <a:off x="9316257" y="2194440"/>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200" b="0" dirty="0" err="1">
                <a:solidFill>
                  <a:srgbClr val="000000"/>
                </a:solidFill>
                <a:effectLst/>
                <a:latin typeface="Consolas" panose="020B0609020204030204" pitchFamily="49" charset="0"/>
              </a:rPr>
              <a:t>HttpClient</a:t>
            </a:r>
            <a:endParaRPr lang="es-419" sz="1200" b="0" dirty="0">
              <a:solidFill>
                <a:srgbClr val="000000"/>
              </a:solidFill>
              <a:effectLst/>
              <a:latin typeface="Consolas" panose="020B0609020204030204" pitchFamily="49" charset="0"/>
            </a:endParaRPr>
          </a:p>
        </p:txBody>
      </p:sp>
      <p:sp>
        <p:nvSpPr>
          <p:cNvPr id="59" name="Rectángulo: esquinas redondeadas 58">
            <a:extLst>
              <a:ext uri="{FF2B5EF4-FFF2-40B4-BE49-F238E27FC236}">
                <a16:creationId xmlns:a16="http://schemas.microsoft.com/office/drawing/2014/main" id="{E046B297-C525-DC5C-4E48-4980C7B47391}"/>
              </a:ext>
            </a:extLst>
          </p:cNvPr>
          <p:cNvSpPr/>
          <p:nvPr/>
        </p:nvSpPr>
        <p:spPr>
          <a:xfrm>
            <a:off x="9316256" y="6007892"/>
            <a:ext cx="2638549" cy="387798"/>
          </a:xfrm>
          <a:prstGeom prst="roundRect">
            <a:avLst>
              <a:gd name="adj" fmla="val 2617"/>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200" b="0" dirty="0">
                <a:solidFill>
                  <a:srgbClr val="000000"/>
                </a:solidFill>
                <a:effectLst/>
                <a:latin typeface="Consolas" panose="020B0609020204030204" pitchFamily="49" charset="0"/>
              </a:rPr>
              <a:t>API </a:t>
            </a:r>
            <a:r>
              <a:rPr lang="es-419" sz="1200" b="0" dirty="0" err="1">
                <a:solidFill>
                  <a:srgbClr val="000000"/>
                </a:solidFill>
                <a:effectLst/>
                <a:latin typeface="Consolas" panose="020B0609020204030204" pitchFamily="49" charset="0"/>
              </a:rPr>
              <a:t>Backend</a:t>
            </a:r>
            <a:endParaRPr lang="es-419" sz="1200" b="0" dirty="0">
              <a:solidFill>
                <a:srgbClr val="000000"/>
              </a:solidFill>
              <a:effectLst/>
              <a:latin typeface="Consolas" panose="020B0609020204030204" pitchFamily="49" charset="0"/>
            </a:endParaRPr>
          </a:p>
        </p:txBody>
      </p:sp>
      <p:cxnSp>
        <p:nvCxnSpPr>
          <p:cNvPr id="68" name="Conector: angular 67">
            <a:extLst>
              <a:ext uri="{FF2B5EF4-FFF2-40B4-BE49-F238E27FC236}">
                <a16:creationId xmlns:a16="http://schemas.microsoft.com/office/drawing/2014/main" id="{B9ADEB6B-62E0-E03D-DC5B-B83689E769AE}"/>
              </a:ext>
            </a:extLst>
          </p:cNvPr>
          <p:cNvCxnSpPr>
            <a:cxnSpLocks/>
            <a:stCxn id="58" idx="1"/>
            <a:endCxn id="41" idx="0"/>
          </p:cNvCxnSpPr>
          <p:nvPr/>
        </p:nvCxnSpPr>
        <p:spPr>
          <a:xfrm rot="10800000" flipV="1">
            <a:off x="8563651" y="2388339"/>
            <a:ext cx="752607" cy="1077124"/>
          </a:xfrm>
          <a:prstGeom prst="bentConnector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0C6F1605-3C09-738A-8979-AAF749168376}"/>
              </a:ext>
            </a:extLst>
          </p:cNvPr>
          <p:cNvSpPr txBox="1"/>
          <p:nvPr/>
        </p:nvSpPr>
        <p:spPr>
          <a:xfrm>
            <a:off x="6096000" y="4314066"/>
            <a:ext cx="1569366" cy="387797"/>
          </a:xfrm>
          <a:prstGeom prst="rect">
            <a:avLst/>
          </a:prstGeom>
          <a:solidFill>
            <a:schemeClr val="bg2"/>
          </a:solidFill>
          <a:ln>
            <a:solidFill>
              <a:schemeClr val="tx1">
                <a:lumMod val="50000"/>
                <a:lumOff val="5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lumMod val="85000"/>
                    <a:lumOff val="15000"/>
                  </a:schemeClr>
                </a:solidFill>
                <a:latin typeface="Courier New" panose="02070309020205020404" pitchFamily="49" charset="0"/>
                <a:cs typeface="Courier New" panose="02070309020205020404" pitchFamily="49"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419" dirty="0"/>
              <a:t>Observable</a:t>
            </a:r>
          </a:p>
        </p:txBody>
      </p:sp>
      <p:cxnSp>
        <p:nvCxnSpPr>
          <p:cNvPr id="76" name="Conector: angular 75">
            <a:extLst>
              <a:ext uri="{FF2B5EF4-FFF2-40B4-BE49-F238E27FC236}">
                <a16:creationId xmlns:a16="http://schemas.microsoft.com/office/drawing/2014/main" id="{3F00AFDB-4AD0-3722-3BAA-01865F3FE9C6}"/>
              </a:ext>
            </a:extLst>
          </p:cNvPr>
          <p:cNvCxnSpPr>
            <a:stCxn id="74" idx="3"/>
            <a:endCxn id="25" idx="0"/>
          </p:cNvCxnSpPr>
          <p:nvPr/>
        </p:nvCxnSpPr>
        <p:spPr>
          <a:xfrm>
            <a:off x="7665366" y="4507965"/>
            <a:ext cx="898285" cy="345350"/>
          </a:xfrm>
          <a:prstGeom prst="bentConnector2">
            <a:avLst/>
          </a:prstGeom>
          <a:ln w="31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15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FD026-1A13-337B-5EB2-FC564BEFEE73}"/>
              </a:ext>
            </a:extLst>
          </p:cNvPr>
          <p:cNvSpPr>
            <a:spLocks noGrp="1"/>
          </p:cNvSpPr>
          <p:nvPr>
            <p:ph type="title"/>
          </p:nvPr>
        </p:nvSpPr>
        <p:spPr/>
        <p:txBody>
          <a:bodyPr/>
          <a:lstStyle/>
          <a:p>
            <a:r>
              <a:rPr lang="es-419" dirty="0"/>
              <a:t>Ejercicio. Crear el proyecto</a:t>
            </a:r>
          </a:p>
        </p:txBody>
      </p:sp>
      <p:sp>
        <p:nvSpPr>
          <p:cNvPr id="3" name="Marcador de texto 2">
            <a:extLst>
              <a:ext uri="{FF2B5EF4-FFF2-40B4-BE49-F238E27FC236}">
                <a16:creationId xmlns:a16="http://schemas.microsoft.com/office/drawing/2014/main" id="{58B717E6-400E-84ED-68C7-1E99ADCA2083}"/>
              </a:ext>
            </a:extLst>
          </p:cNvPr>
          <p:cNvSpPr>
            <a:spLocks noGrp="1"/>
          </p:cNvSpPr>
          <p:nvPr>
            <p:ph type="body" sz="quarter" idx="13"/>
          </p:nvPr>
        </p:nvSpPr>
        <p:spPr>
          <a:xfrm>
            <a:off x="982766" y="2042656"/>
            <a:ext cx="9766781" cy="291520"/>
          </a:xfrm>
        </p:spPr>
        <p:txBody>
          <a:bodyPr/>
          <a:lstStyle/>
          <a:p>
            <a:r>
              <a:rPr lang="en-US" dirty="0"/>
              <a:t>C:\MEAN\SC\app.directorio\frontend&gt;ng serve --</a:t>
            </a:r>
            <a:r>
              <a:rPr lang="en-US" dirty="0" err="1"/>
              <a:t>hmr</a:t>
            </a:r>
            <a:endParaRPr lang="es-419" dirty="0"/>
          </a:p>
        </p:txBody>
      </p:sp>
      <p:sp>
        <p:nvSpPr>
          <p:cNvPr id="4" name="Marcador de texto 3">
            <a:extLst>
              <a:ext uri="{FF2B5EF4-FFF2-40B4-BE49-F238E27FC236}">
                <a16:creationId xmlns:a16="http://schemas.microsoft.com/office/drawing/2014/main" id="{E1E050CA-BE80-341F-6E98-6727E80D0CEF}"/>
              </a:ext>
            </a:extLst>
          </p:cNvPr>
          <p:cNvSpPr>
            <a:spLocks noGrp="1"/>
          </p:cNvSpPr>
          <p:nvPr>
            <p:ph type="body" sz="quarter" idx="23"/>
          </p:nvPr>
        </p:nvSpPr>
        <p:spPr/>
        <p:txBody>
          <a:bodyPr/>
          <a:lstStyle/>
          <a:p>
            <a:r>
              <a:rPr lang="es-ES" dirty="0"/>
              <a:t>Reiniciar el servidor en LA CONSOLA CMD</a:t>
            </a:r>
            <a:endParaRPr lang="es-419" dirty="0"/>
          </a:p>
        </p:txBody>
      </p:sp>
      <p:sp>
        <p:nvSpPr>
          <p:cNvPr id="5" name="Marcador de texto 4">
            <a:extLst>
              <a:ext uri="{FF2B5EF4-FFF2-40B4-BE49-F238E27FC236}">
                <a16:creationId xmlns:a16="http://schemas.microsoft.com/office/drawing/2014/main" id="{4BE78947-A1DD-3127-4E6F-D077FE269596}"/>
              </a:ext>
            </a:extLst>
          </p:cNvPr>
          <p:cNvSpPr>
            <a:spLocks noGrp="1"/>
          </p:cNvSpPr>
          <p:nvPr>
            <p:ph type="body" sz="quarter" idx="20"/>
          </p:nvPr>
        </p:nvSpPr>
        <p:spPr/>
        <p:txBody>
          <a:bodyPr/>
          <a:lstStyle/>
          <a:p>
            <a:r>
              <a:rPr lang="es-ES" dirty="0"/>
              <a:t>En una consola CMD &lt;</a:t>
            </a:r>
            <a:r>
              <a:rPr lang="es-ES" dirty="0" err="1"/>
              <a:t>ctrl</a:t>
            </a:r>
            <a:r>
              <a:rPr lang="es-ES" dirty="0"/>
              <a:t>&gt;+C</a:t>
            </a:r>
            <a:endParaRPr lang="es-419" dirty="0"/>
          </a:p>
        </p:txBody>
      </p:sp>
      <p:sp>
        <p:nvSpPr>
          <p:cNvPr id="6" name="Marcador de texto 4">
            <a:extLst>
              <a:ext uri="{FF2B5EF4-FFF2-40B4-BE49-F238E27FC236}">
                <a16:creationId xmlns:a16="http://schemas.microsoft.com/office/drawing/2014/main" id="{5DEA4BC0-F0A4-C10D-9F58-D70474E64BDF}"/>
              </a:ext>
            </a:extLst>
          </p:cNvPr>
          <p:cNvSpPr txBox="1">
            <a:spLocks/>
          </p:cNvSpPr>
          <p:nvPr/>
        </p:nvSpPr>
        <p:spPr>
          <a:xfrm>
            <a:off x="827997" y="2456209"/>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el navegador en la URL   http://localhost:4200 </a:t>
            </a:r>
          </a:p>
        </p:txBody>
      </p:sp>
      <p:sp>
        <p:nvSpPr>
          <p:cNvPr id="11" name="Marcador de texto 4">
            <a:extLst>
              <a:ext uri="{FF2B5EF4-FFF2-40B4-BE49-F238E27FC236}">
                <a16:creationId xmlns:a16="http://schemas.microsoft.com/office/drawing/2014/main" id="{B9905E45-3EED-3DF2-B4EB-FB2C973D8D26}"/>
              </a:ext>
            </a:extLst>
          </p:cNvPr>
          <p:cNvSpPr txBox="1">
            <a:spLocks/>
          </p:cNvSpPr>
          <p:nvPr/>
        </p:nvSpPr>
        <p:spPr>
          <a:xfrm>
            <a:off x="838200" y="2846942"/>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La pantalla muestra el esqueleto del listado y no muestra registros, activar el modo desarrollador &lt;F12&gt; en el navegador </a:t>
            </a:r>
          </a:p>
        </p:txBody>
      </p:sp>
      <p:pic>
        <p:nvPicPr>
          <p:cNvPr id="8" name="Imagen 7">
            <a:extLst>
              <a:ext uri="{FF2B5EF4-FFF2-40B4-BE49-F238E27FC236}">
                <a16:creationId xmlns:a16="http://schemas.microsoft.com/office/drawing/2014/main" id="{CB673903-5DC6-E40A-30B9-C4CB7C11B9F4}"/>
              </a:ext>
            </a:extLst>
          </p:cNvPr>
          <p:cNvPicPr>
            <a:picLocks noChangeAspect="1"/>
          </p:cNvPicPr>
          <p:nvPr/>
        </p:nvPicPr>
        <p:blipFill>
          <a:blip r:embed="rId2"/>
          <a:stretch>
            <a:fillRect/>
          </a:stretch>
        </p:blipFill>
        <p:spPr>
          <a:xfrm>
            <a:off x="982766" y="3237675"/>
            <a:ext cx="5239481" cy="495369"/>
          </a:xfrm>
          <a:prstGeom prst="rect">
            <a:avLst/>
          </a:prstGeom>
        </p:spPr>
      </p:pic>
      <p:sp>
        <p:nvSpPr>
          <p:cNvPr id="9" name="Marcador de texto 4">
            <a:extLst>
              <a:ext uri="{FF2B5EF4-FFF2-40B4-BE49-F238E27FC236}">
                <a16:creationId xmlns:a16="http://schemas.microsoft.com/office/drawing/2014/main" id="{9164CF4D-A545-3323-F3C7-A28AFCF8572C}"/>
              </a:ext>
            </a:extLst>
          </p:cNvPr>
          <p:cNvSpPr txBox="1">
            <a:spLocks/>
          </p:cNvSpPr>
          <p:nvPr/>
        </p:nvSpPr>
        <p:spPr>
          <a:xfrm>
            <a:off x="827996" y="3815303"/>
            <a:ext cx="9921549" cy="291519"/>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Abrir una ventana CMD para el proyecto </a:t>
            </a:r>
            <a:r>
              <a:rPr lang="es-419" dirty="0" err="1"/>
              <a:t>backend</a:t>
            </a:r>
            <a:r>
              <a:rPr lang="es-419" dirty="0"/>
              <a:t> y levantar el servidor</a:t>
            </a:r>
          </a:p>
        </p:txBody>
      </p:sp>
      <p:sp>
        <p:nvSpPr>
          <p:cNvPr id="10" name="Marcador de texto 2">
            <a:extLst>
              <a:ext uri="{FF2B5EF4-FFF2-40B4-BE49-F238E27FC236}">
                <a16:creationId xmlns:a16="http://schemas.microsoft.com/office/drawing/2014/main" id="{2AC311B9-0A70-05C4-4E0E-97DC4B4D3279}"/>
              </a:ext>
            </a:extLst>
          </p:cNvPr>
          <p:cNvSpPr txBox="1">
            <a:spLocks/>
          </p:cNvSpPr>
          <p:nvPr/>
        </p:nvSpPr>
        <p:spPr>
          <a:xfrm>
            <a:off x="915583" y="4264125"/>
            <a:ext cx="9766781" cy="609325"/>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F0"/>
                </a:solidFill>
              </a:rPr>
              <a:t>C:\MEAN\SC\app.directorio\backend&gt;</a:t>
            </a:r>
            <a:r>
              <a:rPr lang="en-US" dirty="0"/>
              <a:t>npm install</a:t>
            </a:r>
          </a:p>
          <a:p>
            <a:r>
              <a:rPr lang="en-US" dirty="0">
                <a:solidFill>
                  <a:srgbClr val="00B0F0"/>
                </a:solidFill>
              </a:rPr>
              <a:t>C:\MEAN\SC\app.directorio\backend&gt;</a:t>
            </a:r>
            <a:r>
              <a:rPr lang="en-US" dirty="0"/>
              <a:t>npm start</a:t>
            </a:r>
            <a:endParaRPr lang="es-419" dirty="0"/>
          </a:p>
        </p:txBody>
      </p:sp>
      <p:pic>
        <p:nvPicPr>
          <p:cNvPr id="15" name="Imagen 14">
            <a:extLst>
              <a:ext uri="{FF2B5EF4-FFF2-40B4-BE49-F238E27FC236}">
                <a16:creationId xmlns:a16="http://schemas.microsoft.com/office/drawing/2014/main" id="{49880820-3C38-0E33-539A-2247A8ED3725}"/>
              </a:ext>
            </a:extLst>
          </p:cNvPr>
          <p:cNvPicPr>
            <a:picLocks noChangeAspect="1"/>
          </p:cNvPicPr>
          <p:nvPr/>
        </p:nvPicPr>
        <p:blipFill>
          <a:blip r:embed="rId3"/>
          <a:stretch>
            <a:fillRect/>
          </a:stretch>
        </p:blipFill>
        <p:spPr>
          <a:xfrm>
            <a:off x="982766" y="4873450"/>
            <a:ext cx="3543795" cy="1581371"/>
          </a:xfrm>
          <a:prstGeom prst="rect">
            <a:avLst/>
          </a:prstGeom>
          <a:effectLst>
            <a:outerShdw blurRad="63500" sx="102000" sy="102000" algn="ctr" rotWithShape="0">
              <a:prstClr val="black">
                <a:alpha val="40000"/>
              </a:prstClr>
            </a:outerShdw>
          </a:effectLst>
        </p:spPr>
      </p:pic>
      <p:sp>
        <p:nvSpPr>
          <p:cNvPr id="17" name="CuadroTexto 16">
            <a:extLst>
              <a:ext uri="{FF2B5EF4-FFF2-40B4-BE49-F238E27FC236}">
                <a16:creationId xmlns:a16="http://schemas.microsoft.com/office/drawing/2014/main" id="{01C45238-9A5B-197E-C1AD-5ED9E11CF6FA}"/>
              </a:ext>
            </a:extLst>
          </p:cNvPr>
          <p:cNvSpPr txBox="1"/>
          <p:nvPr/>
        </p:nvSpPr>
        <p:spPr>
          <a:xfrm>
            <a:off x="8318004" y="5619647"/>
            <a:ext cx="3543795" cy="861774"/>
          </a:xfrm>
          <a:prstGeom prst="rect">
            <a:avLst/>
          </a:prstGeom>
          <a:solidFill>
            <a:schemeClr val="tx2">
              <a:lumMod val="20000"/>
              <a:lumOff val="80000"/>
            </a:schemeClr>
          </a:solidFill>
          <a:effectLst>
            <a:outerShdw blurRad="50800" dist="38100" dir="5400000" algn="t" rotWithShape="0">
              <a:prstClr val="black">
                <a:alpha val="40000"/>
              </a:prstClr>
            </a:outerShdw>
          </a:effectLst>
        </p:spPr>
        <p:txBody>
          <a:bodyPr wrap="square">
            <a:spAutoFit/>
          </a:bodyPr>
          <a:lstStyle/>
          <a:p>
            <a:r>
              <a:rPr lang="es-419" sz="1000" dirty="0"/>
              <a:t>La opción --</a:t>
            </a:r>
            <a:r>
              <a:rPr lang="es-419" sz="1000" dirty="0" err="1"/>
              <a:t>hmr</a:t>
            </a:r>
            <a:r>
              <a:rPr lang="es-419" sz="1000" dirty="0"/>
              <a:t> en el comando ng serve de Angular 8 sirve para habilitar el Hot Module </a:t>
            </a:r>
            <a:r>
              <a:rPr lang="es-419" sz="1000" dirty="0" err="1"/>
              <a:t>Replacement</a:t>
            </a:r>
            <a:r>
              <a:rPr lang="es-419" sz="1000" dirty="0"/>
              <a:t> (HMR). El HMR es una característica que permite reemplazar módulos individuales en una aplicación Angular sin tener que recargar la página completa. </a:t>
            </a:r>
          </a:p>
        </p:txBody>
      </p:sp>
    </p:spTree>
    <p:extLst>
      <p:ext uri="{BB962C8B-B14F-4D97-AF65-F5344CB8AC3E}">
        <p14:creationId xmlns:p14="http://schemas.microsoft.com/office/powerpoint/2010/main" val="92931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79C82-65E0-FDA5-9597-E5185E3C9940}"/>
              </a:ext>
            </a:extLst>
          </p:cNvPr>
          <p:cNvSpPr>
            <a:spLocks noGrp="1"/>
          </p:cNvSpPr>
          <p:nvPr>
            <p:ph type="title"/>
          </p:nvPr>
        </p:nvSpPr>
        <p:spPr/>
        <p:txBody>
          <a:bodyPr/>
          <a:lstStyle/>
          <a:p>
            <a:r>
              <a:rPr lang="es-419" dirty="0"/>
              <a:t>Ejercicio. Crear el proyecto</a:t>
            </a:r>
          </a:p>
        </p:txBody>
      </p:sp>
      <p:sp>
        <p:nvSpPr>
          <p:cNvPr id="4" name="Marcador de texto 3">
            <a:extLst>
              <a:ext uri="{FF2B5EF4-FFF2-40B4-BE49-F238E27FC236}">
                <a16:creationId xmlns:a16="http://schemas.microsoft.com/office/drawing/2014/main" id="{3C797659-3C56-13C8-3438-C81E3A43AB89}"/>
              </a:ext>
            </a:extLst>
          </p:cNvPr>
          <p:cNvSpPr>
            <a:spLocks noGrp="1"/>
          </p:cNvSpPr>
          <p:nvPr>
            <p:ph type="body" sz="quarter" idx="23"/>
          </p:nvPr>
        </p:nvSpPr>
        <p:spPr>
          <a:xfrm>
            <a:off x="827998" y="1164910"/>
            <a:ext cx="10830602" cy="387798"/>
          </a:xfrm>
        </p:spPr>
        <p:txBody>
          <a:bodyPr/>
          <a:lstStyle/>
          <a:p>
            <a:r>
              <a:rPr lang="es-ES" dirty="0"/>
              <a:t>Verificar que ya no se presenten errores de la pantalla del modo desarrollador y se vea el listado</a:t>
            </a:r>
            <a:endParaRPr lang="es-419" dirty="0"/>
          </a:p>
        </p:txBody>
      </p:sp>
      <p:pic>
        <p:nvPicPr>
          <p:cNvPr id="7" name="Imagen 6">
            <a:extLst>
              <a:ext uri="{FF2B5EF4-FFF2-40B4-BE49-F238E27FC236}">
                <a16:creationId xmlns:a16="http://schemas.microsoft.com/office/drawing/2014/main" id="{9BAD28D9-B966-02C5-7B99-83FDA8197655}"/>
              </a:ext>
            </a:extLst>
          </p:cNvPr>
          <p:cNvPicPr>
            <a:picLocks noChangeAspect="1"/>
          </p:cNvPicPr>
          <p:nvPr/>
        </p:nvPicPr>
        <p:blipFill>
          <a:blip r:embed="rId2"/>
          <a:stretch>
            <a:fillRect/>
          </a:stretch>
        </p:blipFill>
        <p:spPr>
          <a:xfrm>
            <a:off x="1626404" y="1735677"/>
            <a:ext cx="7893154" cy="44383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522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D7A41FA-00A7-71A1-A673-675A09E16B53}"/>
              </a:ext>
            </a:extLst>
          </p:cNvPr>
          <p:cNvSpPr>
            <a:spLocks noGrp="1"/>
          </p:cNvSpPr>
          <p:nvPr>
            <p:ph type="body" sz="quarter" idx="13"/>
          </p:nvPr>
        </p:nvSpPr>
        <p:spPr>
          <a:xfrm>
            <a:off x="982766" y="2523800"/>
            <a:ext cx="9766781" cy="342559"/>
          </a:xfrm>
        </p:spPr>
        <p:txBody>
          <a:bodyPr/>
          <a:lstStyle/>
          <a:p>
            <a:r>
              <a:rPr lang="en-US" dirty="0"/>
              <a:t>C:\MEAN\SC\app.directorio\frontend&gt;ng generate component personal/components/personal-form</a:t>
            </a:r>
            <a:endParaRPr lang="es-419" dirty="0"/>
          </a:p>
        </p:txBody>
      </p:sp>
      <p:sp>
        <p:nvSpPr>
          <p:cNvPr id="4" name="Marcador de texto 3">
            <a:extLst>
              <a:ext uri="{FF2B5EF4-FFF2-40B4-BE49-F238E27FC236}">
                <a16:creationId xmlns:a16="http://schemas.microsoft.com/office/drawing/2014/main" id="{F2BEB3FF-5BD1-958C-88B8-DB97E1EAB595}"/>
              </a:ext>
            </a:extLst>
          </p:cNvPr>
          <p:cNvSpPr>
            <a:spLocks noGrp="1"/>
          </p:cNvSpPr>
          <p:nvPr>
            <p:ph type="body" sz="quarter" idx="23"/>
          </p:nvPr>
        </p:nvSpPr>
        <p:spPr>
          <a:solidFill>
            <a:schemeClr val="accent1">
              <a:lumMod val="20000"/>
              <a:lumOff val="80000"/>
            </a:schemeClr>
          </a:solidFill>
        </p:spPr>
        <p:txBody>
          <a:bodyPr/>
          <a:lstStyle/>
          <a:p>
            <a:r>
              <a:rPr lang="es-ES" dirty="0">
                <a:solidFill>
                  <a:schemeClr val="accent1"/>
                </a:solidFill>
              </a:rPr>
              <a:t>Agregar la funcionalidad para agregar A UNA PERSONA</a:t>
            </a:r>
            <a:endParaRPr lang="es-419" dirty="0">
              <a:solidFill>
                <a:schemeClr val="accent1"/>
              </a:solidFill>
            </a:endParaRPr>
          </a:p>
        </p:txBody>
      </p:sp>
      <p:sp>
        <p:nvSpPr>
          <p:cNvPr id="5" name="Marcador de texto 4">
            <a:extLst>
              <a:ext uri="{FF2B5EF4-FFF2-40B4-BE49-F238E27FC236}">
                <a16:creationId xmlns:a16="http://schemas.microsoft.com/office/drawing/2014/main" id="{5724407C-EDB4-5702-66F8-2D62E97A979D}"/>
              </a:ext>
            </a:extLst>
          </p:cNvPr>
          <p:cNvSpPr>
            <a:spLocks noGrp="1"/>
          </p:cNvSpPr>
          <p:nvPr>
            <p:ph type="body" sz="quarter" idx="20"/>
          </p:nvPr>
        </p:nvSpPr>
        <p:spPr>
          <a:xfrm>
            <a:off x="838200" y="1651922"/>
            <a:ext cx="9921549" cy="634078"/>
          </a:xfrm>
        </p:spPr>
        <p:txBody>
          <a:bodyPr/>
          <a:lstStyle/>
          <a:p>
            <a:r>
              <a:rPr lang="es-ES" dirty="0"/>
              <a:t>Agregar un componente para mostrar los detalles de la persona.  Este componente se va a usar tanto para ver como para editar.</a:t>
            </a:r>
          </a:p>
          <a:p>
            <a:r>
              <a:rPr lang="es-ES" dirty="0"/>
              <a:t>En una consola CMD de Visual Studio ejecutar el siguiente comando</a:t>
            </a:r>
            <a:endParaRPr lang="es-419" dirty="0"/>
          </a:p>
        </p:txBody>
      </p:sp>
      <p:sp>
        <p:nvSpPr>
          <p:cNvPr id="6" name="Título 1">
            <a:extLst>
              <a:ext uri="{FF2B5EF4-FFF2-40B4-BE49-F238E27FC236}">
                <a16:creationId xmlns:a16="http://schemas.microsoft.com/office/drawing/2014/main" id="{65E904D3-E2AE-7218-8C4E-3646306393CD}"/>
              </a:ext>
            </a:extLst>
          </p:cNvPr>
          <p:cNvSpPr>
            <a:spLocks noGrp="1"/>
          </p:cNvSpPr>
          <p:nvPr>
            <p:ph type="title"/>
          </p:nvPr>
        </p:nvSpPr>
        <p:spPr>
          <a:xfrm>
            <a:off x="828675" y="684213"/>
            <a:ext cx="9920288" cy="387350"/>
          </a:xfrm>
        </p:spPr>
        <p:txBody>
          <a:bodyPr/>
          <a:lstStyle/>
          <a:p>
            <a:r>
              <a:rPr lang="es-419" dirty="0"/>
              <a:t>Ejercicio. Crear, actualizar, editar, eliminar</a:t>
            </a:r>
          </a:p>
        </p:txBody>
      </p:sp>
      <p:sp>
        <p:nvSpPr>
          <p:cNvPr id="7" name="Marcador de texto 2">
            <a:extLst>
              <a:ext uri="{FF2B5EF4-FFF2-40B4-BE49-F238E27FC236}">
                <a16:creationId xmlns:a16="http://schemas.microsoft.com/office/drawing/2014/main" id="{90A0128F-6A5B-748C-3F2E-AB365345F6F3}"/>
              </a:ext>
            </a:extLst>
          </p:cNvPr>
          <p:cNvSpPr txBox="1">
            <a:spLocks/>
          </p:cNvSpPr>
          <p:nvPr/>
        </p:nvSpPr>
        <p:spPr>
          <a:xfrm>
            <a:off x="992968" y="2866359"/>
            <a:ext cx="9766781"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/personal-</a:t>
            </a:r>
            <a:r>
              <a:rPr lang="es-419" dirty="0" err="1"/>
              <a:t>form</a:t>
            </a:r>
            <a:r>
              <a:rPr lang="es-419" dirty="0"/>
              <a:t>/personal-</a:t>
            </a:r>
            <a:r>
              <a:rPr lang="es-419" dirty="0" err="1"/>
              <a:t>form.component.ts</a:t>
            </a:r>
            <a:r>
              <a:rPr lang="es-419" dirty="0"/>
              <a:t> (212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(735 bytes)</a:t>
            </a:r>
          </a:p>
        </p:txBody>
      </p:sp>
      <p:sp>
        <p:nvSpPr>
          <p:cNvPr id="8" name="Marcador de texto 3">
            <a:extLst>
              <a:ext uri="{FF2B5EF4-FFF2-40B4-BE49-F238E27FC236}">
                <a16:creationId xmlns:a16="http://schemas.microsoft.com/office/drawing/2014/main" id="{ADED6983-7213-4669-4FC6-222F471FD651}"/>
              </a:ext>
            </a:extLst>
          </p:cNvPr>
          <p:cNvSpPr txBox="1">
            <a:spLocks/>
          </p:cNvSpPr>
          <p:nvPr/>
        </p:nvSpPr>
        <p:spPr>
          <a:xfrm>
            <a:off x="827414" y="3603844"/>
            <a:ext cx="9921549" cy="38779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buFont typeface="Arial" panose="020B0604020202020204" pitchFamily="34" charset="0"/>
              <a:buNone/>
              <a:defRPr lang="es-ES"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Importar el Componente </a:t>
            </a:r>
            <a:r>
              <a:rPr lang="es-419" cap="none" dirty="0" err="1"/>
              <a:t>ReactiveFormsModule</a:t>
            </a:r>
            <a:r>
              <a:rPr lang="es-419" dirty="0"/>
              <a:t> en el ARCHIVO </a:t>
            </a:r>
            <a:r>
              <a:rPr lang="es-419" cap="none" dirty="0" err="1"/>
              <a:t>app.module.ts</a:t>
            </a:r>
            <a:r>
              <a:rPr lang="es-419" cap="none" dirty="0"/>
              <a:t> </a:t>
            </a:r>
            <a:endParaRPr lang="es-419" dirty="0"/>
          </a:p>
        </p:txBody>
      </p:sp>
      <p:sp>
        <p:nvSpPr>
          <p:cNvPr id="11" name="Marcador de texto 4">
            <a:extLst>
              <a:ext uri="{FF2B5EF4-FFF2-40B4-BE49-F238E27FC236}">
                <a16:creationId xmlns:a16="http://schemas.microsoft.com/office/drawing/2014/main" id="{3A7C9642-83CC-D39D-B525-C2D46F421D3F}"/>
              </a:ext>
            </a:extLst>
          </p:cNvPr>
          <p:cNvSpPr txBox="1">
            <a:spLocks/>
          </p:cNvSpPr>
          <p:nvPr/>
        </p:nvSpPr>
        <p:spPr>
          <a:xfrm>
            <a:off x="827413" y="4020097"/>
            <a:ext cx="9921549" cy="30148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Editar </a:t>
            </a:r>
            <a:r>
              <a:rPr lang="en-US" dirty="0"/>
              <a:t>C:\MEAN\SC\app.directorio\frontend\src\app\app.module.ts e </a:t>
            </a:r>
            <a:r>
              <a:rPr lang="en-US" dirty="0" err="1"/>
              <a:t>importar</a:t>
            </a:r>
            <a:r>
              <a:rPr lang="en-US" dirty="0"/>
              <a:t>  </a:t>
            </a:r>
            <a:r>
              <a:rPr lang="en-US" dirty="0" err="1"/>
              <a:t>ReactiveFormsModule</a:t>
            </a:r>
            <a:endParaRPr lang="es-419" dirty="0"/>
          </a:p>
        </p:txBody>
      </p:sp>
      <p:sp>
        <p:nvSpPr>
          <p:cNvPr id="19" name="CuadroTexto 18">
            <a:extLst>
              <a:ext uri="{FF2B5EF4-FFF2-40B4-BE49-F238E27FC236}">
                <a16:creationId xmlns:a16="http://schemas.microsoft.com/office/drawing/2014/main" id="{F0B9B416-8EAB-764F-D6BB-E5071C70F7C5}"/>
              </a:ext>
            </a:extLst>
          </p:cNvPr>
          <p:cNvSpPr txBox="1"/>
          <p:nvPr/>
        </p:nvSpPr>
        <p:spPr>
          <a:xfrm>
            <a:off x="1648261" y="4276335"/>
            <a:ext cx="8895477" cy="954107"/>
          </a:xfrm>
          <a:prstGeom prst="rect">
            <a:avLst/>
          </a:prstGeom>
          <a:noFill/>
        </p:spPr>
        <p:txBody>
          <a:bodyPr wrap="square">
            <a:spAutoFit/>
          </a:bodyPr>
          <a:lstStyle/>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NgModule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core</a:t>
            </a:r>
            <a:r>
              <a:rPr lang="es-419" sz="1400" b="0" dirty="0">
                <a:solidFill>
                  <a:srgbClr val="A31515"/>
                </a:solidFill>
                <a:effectLst/>
                <a:latin typeface="Consolas" panose="020B0609020204030204" pitchFamily="49" charset="0"/>
              </a:rPr>
              <a:t>'</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BrowserModule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platform</a:t>
            </a:r>
            <a:r>
              <a:rPr lang="es-419" sz="1400" b="0" dirty="0">
                <a:solidFill>
                  <a:srgbClr val="A31515"/>
                </a:solidFill>
                <a:effectLst/>
                <a:latin typeface="Consolas" panose="020B0609020204030204" pitchFamily="49" charset="0"/>
              </a:rPr>
              <a:t>-browser'</a:t>
            </a:r>
            <a:r>
              <a:rPr lang="es-419" sz="1400" b="0" dirty="0">
                <a:solidFill>
                  <a:srgbClr val="000000"/>
                </a:solidFill>
                <a:effectLst/>
                <a:latin typeface="Consolas" panose="020B0609020204030204" pitchFamily="49" charset="0"/>
              </a:rPr>
              <a:t>;</a:t>
            </a:r>
          </a:p>
          <a:p>
            <a:r>
              <a:rPr lang="es-419" sz="1400" b="0" dirty="0" err="1">
                <a:solidFill>
                  <a:srgbClr val="0000FF"/>
                </a:solidFill>
                <a:effectLst/>
                <a:latin typeface="Consolas" panose="020B0609020204030204" pitchFamily="49" charset="0"/>
              </a:rPr>
              <a:t>import</a:t>
            </a:r>
            <a:r>
              <a:rPr lang="es-419" sz="1400" b="0" dirty="0">
                <a:solidFill>
                  <a:srgbClr val="000000"/>
                </a:solidFill>
                <a:effectLst/>
                <a:latin typeface="Consolas" panose="020B0609020204030204" pitchFamily="49" charset="0"/>
              </a:rPr>
              <a:t> { </a:t>
            </a:r>
            <a:r>
              <a:rPr lang="es-419" sz="1400" b="0" dirty="0" err="1">
                <a:solidFill>
                  <a:srgbClr val="000000"/>
                </a:solidFill>
                <a:effectLst/>
                <a:latin typeface="Consolas" panose="020B0609020204030204" pitchFamily="49" charset="0"/>
              </a:rPr>
              <a:t>HttpClientModule</a:t>
            </a:r>
            <a:r>
              <a:rPr lang="es-419" sz="1400" b="0" dirty="0">
                <a:solidFill>
                  <a:srgbClr val="000000"/>
                </a:solidFill>
                <a:effectLst/>
                <a:latin typeface="Consolas" panose="020B0609020204030204" pitchFamily="49" charset="0"/>
              </a:rPr>
              <a:t> } </a:t>
            </a:r>
            <a:r>
              <a:rPr lang="es-419" sz="1400" b="0" dirty="0" err="1">
                <a:solidFill>
                  <a:srgbClr val="0000FF"/>
                </a:solidFill>
                <a:effectLst/>
                <a:latin typeface="Consolas" panose="020B0609020204030204" pitchFamily="49" charset="0"/>
              </a:rPr>
              <a:t>from</a:t>
            </a:r>
            <a:r>
              <a:rPr lang="es-419" sz="1400" b="0" dirty="0">
                <a:solidFill>
                  <a:srgbClr val="000000"/>
                </a:solidFill>
                <a:effectLst/>
                <a:latin typeface="Consolas" panose="020B0609020204030204" pitchFamily="49" charset="0"/>
              </a:rPr>
              <a:t> </a:t>
            </a:r>
            <a:r>
              <a:rPr lang="es-419" sz="1400" b="0" dirty="0">
                <a:solidFill>
                  <a:srgbClr val="A31515"/>
                </a:solidFill>
                <a:effectLst/>
                <a:latin typeface="Consolas" panose="020B0609020204030204" pitchFamily="49" charset="0"/>
              </a:rPr>
              <a:t>'@angular/</a:t>
            </a:r>
            <a:r>
              <a:rPr lang="es-419" sz="1400" b="0" dirty="0" err="1">
                <a:solidFill>
                  <a:srgbClr val="A31515"/>
                </a:solidFill>
                <a:effectLst/>
                <a:latin typeface="Consolas" panose="020B0609020204030204" pitchFamily="49" charset="0"/>
              </a:rPr>
              <a:t>common</a:t>
            </a:r>
            <a:r>
              <a:rPr lang="es-419" sz="1400" b="0" dirty="0">
                <a:solidFill>
                  <a:srgbClr val="A31515"/>
                </a:solidFill>
                <a:effectLst/>
                <a:latin typeface="Consolas" panose="020B0609020204030204" pitchFamily="49" charset="0"/>
              </a:rPr>
              <a:t>/http'</a:t>
            </a:r>
            <a:r>
              <a:rPr lang="es-419" sz="1400" b="0" dirty="0">
                <a:solidFill>
                  <a:srgbClr val="000000"/>
                </a:solidFill>
                <a:effectLst/>
                <a:latin typeface="Consolas" panose="020B0609020204030204" pitchFamily="49" charset="0"/>
              </a:rPr>
              <a:t>;</a:t>
            </a:r>
          </a:p>
          <a:p>
            <a:r>
              <a:rPr lang="es-419" sz="1400" b="0" dirty="0" err="1">
                <a:solidFill>
                  <a:srgbClr val="0000FF"/>
                </a:solidFill>
                <a:effectLst/>
                <a:highlight>
                  <a:srgbClr val="FFFF00"/>
                </a:highlight>
                <a:latin typeface="Consolas" panose="020B0609020204030204" pitchFamily="49" charset="0"/>
              </a:rPr>
              <a:t>import</a:t>
            </a:r>
            <a:r>
              <a:rPr lang="es-419" sz="1400" b="0" dirty="0">
                <a:solidFill>
                  <a:srgbClr val="000000"/>
                </a:solidFill>
                <a:effectLst/>
                <a:highlight>
                  <a:srgbClr val="FFFF00"/>
                </a:highlight>
                <a:latin typeface="Consolas" panose="020B0609020204030204" pitchFamily="49" charset="0"/>
              </a:rPr>
              <a:t> { </a:t>
            </a:r>
            <a:r>
              <a:rPr lang="es-419" sz="1400" b="0" dirty="0" err="1">
                <a:solidFill>
                  <a:srgbClr val="000000"/>
                </a:solidFill>
                <a:effectLst/>
                <a:highlight>
                  <a:srgbClr val="FFFF00"/>
                </a:highlight>
                <a:latin typeface="Consolas" panose="020B0609020204030204" pitchFamily="49" charset="0"/>
              </a:rPr>
              <a:t>ReactiveFormsModule</a:t>
            </a:r>
            <a:r>
              <a:rPr lang="es-419" sz="1400" b="0" dirty="0">
                <a:solidFill>
                  <a:srgbClr val="000000"/>
                </a:solidFill>
                <a:effectLst/>
                <a:highlight>
                  <a:srgbClr val="FFFF00"/>
                </a:highlight>
                <a:latin typeface="Consolas" panose="020B0609020204030204" pitchFamily="49" charset="0"/>
              </a:rPr>
              <a:t> } </a:t>
            </a:r>
            <a:r>
              <a:rPr lang="es-419" sz="1400" b="0" dirty="0" err="1">
                <a:solidFill>
                  <a:srgbClr val="0000FF"/>
                </a:solidFill>
                <a:effectLst/>
                <a:highlight>
                  <a:srgbClr val="FFFF00"/>
                </a:highlight>
                <a:latin typeface="Consolas" panose="020B0609020204030204" pitchFamily="49" charset="0"/>
              </a:rPr>
              <a:t>from</a:t>
            </a:r>
            <a:r>
              <a:rPr lang="es-419" sz="1400" b="0" dirty="0">
                <a:solidFill>
                  <a:srgbClr val="000000"/>
                </a:solidFill>
                <a:effectLst/>
                <a:highlight>
                  <a:srgbClr val="FFFF00"/>
                </a:highlight>
                <a:latin typeface="Consolas" panose="020B0609020204030204" pitchFamily="49" charset="0"/>
              </a:rPr>
              <a:t> </a:t>
            </a:r>
            <a:r>
              <a:rPr lang="es-419" sz="1400" b="0" dirty="0">
                <a:solidFill>
                  <a:srgbClr val="A31515"/>
                </a:solidFill>
                <a:effectLst/>
                <a:highlight>
                  <a:srgbClr val="FFFF00"/>
                </a:highlight>
                <a:latin typeface="Consolas" panose="020B0609020204030204" pitchFamily="49" charset="0"/>
              </a:rPr>
              <a:t>'@angular/</a:t>
            </a:r>
            <a:r>
              <a:rPr lang="es-419" sz="1400" b="0" dirty="0" err="1">
                <a:solidFill>
                  <a:srgbClr val="A31515"/>
                </a:solidFill>
                <a:effectLst/>
                <a:highlight>
                  <a:srgbClr val="FFFF00"/>
                </a:highlight>
                <a:latin typeface="Consolas" panose="020B0609020204030204" pitchFamily="49" charset="0"/>
              </a:rPr>
              <a:t>forms</a:t>
            </a:r>
            <a:r>
              <a:rPr lang="es-419" sz="1400" b="0" dirty="0">
                <a:solidFill>
                  <a:srgbClr val="A31515"/>
                </a:solidFill>
                <a:effectLst/>
                <a:highlight>
                  <a:srgbClr val="FFFF00"/>
                </a:highlight>
                <a:latin typeface="Consolas" panose="020B0609020204030204" pitchFamily="49" charset="0"/>
              </a:rPr>
              <a:t>'</a:t>
            </a:r>
            <a:r>
              <a:rPr lang="es-419" sz="1400" b="0" dirty="0">
                <a:solidFill>
                  <a:srgbClr val="000000"/>
                </a:solidFill>
                <a:effectLst/>
                <a:highlight>
                  <a:srgbClr val="FFFF00"/>
                </a:highlight>
                <a:latin typeface="Consolas" panose="020B0609020204030204" pitchFamily="49" charset="0"/>
              </a:rPr>
              <a:t>;</a:t>
            </a:r>
          </a:p>
        </p:txBody>
      </p:sp>
      <p:sp>
        <p:nvSpPr>
          <p:cNvPr id="23" name="CuadroTexto 22">
            <a:extLst>
              <a:ext uri="{FF2B5EF4-FFF2-40B4-BE49-F238E27FC236}">
                <a16:creationId xmlns:a16="http://schemas.microsoft.com/office/drawing/2014/main" id="{AAB36C05-6AE0-DEBE-AB5F-8F2AA7B84AF3}"/>
              </a:ext>
            </a:extLst>
          </p:cNvPr>
          <p:cNvSpPr txBox="1"/>
          <p:nvPr/>
        </p:nvSpPr>
        <p:spPr>
          <a:xfrm>
            <a:off x="1506292" y="5181380"/>
            <a:ext cx="6093372" cy="1384995"/>
          </a:xfrm>
          <a:prstGeom prst="rect">
            <a:avLst/>
          </a:prstGeom>
          <a:noFill/>
        </p:spPr>
        <p:txBody>
          <a:bodyPr wrap="square">
            <a:spAutoFit/>
          </a:bodyPr>
          <a:lstStyle/>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imports</a:t>
            </a:r>
            <a:r>
              <a:rPr lang="es-419" sz="1400" b="0" dirty="0">
                <a:solidFill>
                  <a:srgbClr val="000000"/>
                </a:solidFill>
                <a:effectLst/>
                <a:latin typeface="Consolas" panose="020B0609020204030204" pitchFamily="49" charset="0"/>
              </a:rPr>
              <a:t>: [</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BrowserModule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AppRoutingModule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latin typeface="Consolas" panose="020B0609020204030204" pitchFamily="49" charset="0"/>
              </a:rPr>
              <a:t>    </a:t>
            </a:r>
            <a:r>
              <a:rPr lang="es-419" sz="1400" b="0" dirty="0" err="1">
                <a:solidFill>
                  <a:srgbClr val="000000"/>
                </a:solidFill>
                <a:effectLst/>
                <a:latin typeface="Consolas" panose="020B0609020204030204" pitchFamily="49" charset="0"/>
              </a:rPr>
              <a:t>HttpClientModule</a:t>
            </a:r>
            <a:r>
              <a:rPr lang="es-419" sz="1400" b="0" dirty="0">
                <a:solidFill>
                  <a:srgbClr val="000000"/>
                </a:solidFill>
                <a:effectLst/>
                <a:latin typeface="Consolas" panose="020B0609020204030204" pitchFamily="49" charset="0"/>
              </a:rPr>
              <a:t>,</a:t>
            </a:r>
          </a:p>
          <a:p>
            <a:r>
              <a:rPr lang="es-419" sz="1400" b="0" dirty="0">
                <a:solidFill>
                  <a:srgbClr val="000000"/>
                </a:solidFill>
                <a:effectLst/>
                <a:highlight>
                  <a:srgbClr val="FFFF00"/>
                </a:highlight>
                <a:latin typeface="Consolas" panose="020B0609020204030204" pitchFamily="49" charset="0"/>
              </a:rPr>
              <a:t>    </a:t>
            </a:r>
            <a:r>
              <a:rPr lang="es-419" sz="1400" b="0" dirty="0" err="1">
                <a:solidFill>
                  <a:srgbClr val="000000"/>
                </a:solidFill>
                <a:effectLst/>
                <a:highlight>
                  <a:srgbClr val="FFFF00"/>
                </a:highlight>
                <a:latin typeface="Consolas" panose="020B0609020204030204" pitchFamily="49" charset="0"/>
              </a:rPr>
              <a:t>ReactiveFormsModule</a:t>
            </a:r>
            <a:endParaRPr lang="es-419" sz="1400" b="0" dirty="0">
              <a:solidFill>
                <a:srgbClr val="000000"/>
              </a:solidFill>
              <a:effectLst/>
              <a:highlight>
                <a:srgbClr val="FFFF00"/>
              </a:highlight>
              <a:latin typeface="Consolas" panose="020B0609020204030204" pitchFamily="49" charset="0"/>
            </a:endParaRPr>
          </a:p>
          <a:p>
            <a:r>
              <a:rPr lang="es-419" sz="1400" b="0" dirty="0">
                <a:solidFill>
                  <a:srgbClr val="000000"/>
                </a:solidFill>
                <a:effectLst/>
                <a:latin typeface="Consolas" panose="020B0609020204030204" pitchFamily="49" charset="0"/>
              </a:rPr>
              <a:t>  ],</a:t>
            </a:r>
          </a:p>
        </p:txBody>
      </p:sp>
      <p:sp>
        <p:nvSpPr>
          <p:cNvPr id="25" name="CuadroTexto 24">
            <a:extLst>
              <a:ext uri="{FF2B5EF4-FFF2-40B4-BE49-F238E27FC236}">
                <a16:creationId xmlns:a16="http://schemas.microsoft.com/office/drawing/2014/main" id="{1A51DA87-339E-2714-B411-75006B539050}"/>
              </a:ext>
            </a:extLst>
          </p:cNvPr>
          <p:cNvSpPr txBox="1"/>
          <p:nvPr/>
        </p:nvSpPr>
        <p:spPr>
          <a:xfrm>
            <a:off x="5866156" y="6385423"/>
            <a:ext cx="6096000" cy="276999"/>
          </a:xfrm>
          <a:prstGeom prst="rect">
            <a:avLst/>
          </a:prstGeom>
          <a:noFill/>
        </p:spPr>
        <p:txBody>
          <a:bodyPr wrap="square">
            <a:spAutoFit/>
          </a:bodyPr>
          <a:lstStyle/>
          <a:p>
            <a:r>
              <a:rPr lang="es-419" sz="1200" dirty="0"/>
              <a:t>https://gist.github.com/fararoni/169f3c95af27b51b0800932084e2ff96</a:t>
            </a:r>
          </a:p>
        </p:txBody>
      </p:sp>
    </p:spTree>
    <p:extLst>
      <p:ext uri="{BB962C8B-B14F-4D97-AF65-F5344CB8AC3E}">
        <p14:creationId xmlns:p14="http://schemas.microsoft.com/office/powerpoint/2010/main" val="996206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6096000" y="218155"/>
            <a:ext cx="5431004" cy="6421690"/>
          </a:xfrm>
          <a:solidFill>
            <a:schemeClr val="bg1">
              <a:lumMod val="95000"/>
            </a:schemeClr>
          </a:solidFill>
          <a:effectLst>
            <a:outerShdw blurRad="63500" sx="102000" sy="102000" algn="ctr" rotWithShape="0">
              <a:prstClr val="black">
                <a:alpha val="40000"/>
              </a:prstClr>
            </a:outerShdw>
          </a:effectLst>
        </p:spPr>
        <p:txBody>
          <a:bodyPr/>
          <a:lstStyle/>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Component</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 Input, </a:t>
            </a:r>
            <a:r>
              <a:rPr lang="es-419" sz="900" b="0" dirty="0" err="1">
                <a:solidFill>
                  <a:srgbClr val="000000"/>
                </a:solidFill>
                <a:effectLst/>
                <a:latin typeface="Consolas" panose="020B0609020204030204" pitchFamily="49" charset="0"/>
              </a:rPr>
              <a:t>OnInit</a:t>
            </a:r>
            <a:r>
              <a:rPr lang="es-419" sz="900" b="0" dirty="0">
                <a:solidFill>
                  <a:srgbClr val="000000"/>
                </a:solidFill>
                <a:effectLst/>
                <a:latin typeface="Consolas" panose="020B0609020204030204" pitchFamily="49" charset="0"/>
              </a:rPr>
              <a:t>, Output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'@angular/</a:t>
            </a:r>
            <a:r>
              <a:rPr lang="es-419" sz="900" b="0" dirty="0" err="1">
                <a:solidFill>
                  <a:srgbClr val="A31515"/>
                </a:solidFill>
                <a:effectLst/>
                <a:latin typeface="Consolas" panose="020B0609020204030204" pitchFamily="49" charset="0"/>
              </a:rPr>
              <a:t>core</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FormBuilder</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'@angular/</a:t>
            </a:r>
            <a:r>
              <a:rPr lang="es-419" sz="900" b="0" dirty="0" err="1">
                <a:solidFill>
                  <a:srgbClr val="A31515"/>
                </a:solidFill>
                <a:effectLst/>
                <a:latin typeface="Consolas" panose="020B0609020204030204" pitchFamily="49" charset="0"/>
              </a:rPr>
              <a:t>forms</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a:t>
            </a:r>
            <a:r>
              <a:rPr lang="es-419" sz="900" b="0" dirty="0" err="1">
                <a:solidFill>
                  <a:srgbClr val="A31515"/>
                </a:solidFill>
                <a:effectLst/>
                <a:latin typeface="Consolas" panose="020B0609020204030204" pitchFamily="49" charset="0"/>
              </a:rPr>
              <a:t>rxjs</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import</a:t>
            </a:r>
            <a:r>
              <a:rPr lang="es-419" sz="900" b="0" dirty="0">
                <a:solidFill>
                  <a:srgbClr val="000000"/>
                </a:solidFill>
                <a:effectLst/>
                <a:latin typeface="Consolas" panose="020B0609020204030204" pitchFamily="49" charset="0"/>
              </a:rPr>
              <a:t> { Persona  } </a:t>
            </a:r>
            <a:r>
              <a:rPr lang="es-419" sz="900" b="0" dirty="0" err="1">
                <a:solidFill>
                  <a:srgbClr val="0000FF"/>
                </a:solidFill>
                <a:effectLst/>
                <a:latin typeface="Consolas" panose="020B0609020204030204" pitchFamily="49" charset="0"/>
              </a:rPr>
              <a:t>from</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'../../interfaces/persona'</a:t>
            </a:r>
            <a:r>
              <a:rPr lang="es-419" sz="900" b="0" dirty="0">
                <a:solidFill>
                  <a:srgbClr val="000000"/>
                </a:solidFill>
                <a:effectLst/>
                <a:latin typeface="Consolas" panose="020B0609020204030204" pitchFamily="49" charset="0"/>
              </a:rPr>
              <a:t>; </a:t>
            </a:r>
            <a:r>
              <a:rPr lang="es-419" sz="900" b="0" dirty="0">
                <a:solidFill>
                  <a:srgbClr val="008000"/>
                </a:solidFill>
                <a:effectLst/>
                <a:latin typeface="Consolas" panose="020B0609020204030204" pitchFamily="49" charset="0"/>
              </a:rPr>
              <a:t>// Importarlo de la interface</a:t>
            </a:r>
            <a:endParaRPr lang="es-419" sz="900" b="0" dirty="0">
              <a:solidFill>
                <a:srgbClr val="000000"/>
              </a:solidFill>
              <a:effectLst/>
              <a:latin typeface="Consolas" panose="020B0609020204030204" pitchFamily="49" charset="0"/>
            </a:endParaRP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@Component({</a:t>
            </a:r>
          </a:p>
          <a:p>
            <a:r>
              <a:rPr lang="es-419" sz="900" b="0" dirty="0">
                <a:solidFill>
                  <a:srgbClr val="000000"/>
                </a:solidFill>
                <a:effectLst/>
                <a:latin typeface="Consolas" panose="020B0609020204030204" pitchFamily="49" charset="0"/>
              </a:rPr>
              <a:t> selector: </a:t>
            </a:r>
            <a:r>
              <a:rPr lang="es-419" sz="900" b="0" dirty="0">
                <a:solidFill>
                  <a:srgbClr val="A31515"/>
                </a:solidFill>
                <a:effectLst/>
                <a:latin typeface="Consolas" panose="020B0609020204030204" pitchFamily="49" charset="0"/>
              </a:rPr>
              <a:t>'app-</a:t>
            </a:r>
            <a:r>
              <a:rPr lang="es-419" sz="900" b="0" dirty="0" err="1">
                <a:solidFill>
                  <a:srgbClr val="A31515"/>
                </a:solidFill>
                <a:effectLst/>
                <a:latin typeface="Consolas" panose="020B0609020204030204" pitchFamily="49" charset="0"/>
              </a:rPr>
              <a:t>form</a:t>
            </a:r>
            <a:r>
              <a:rPr lang="es-419" sz="900" b="0" dirty="0">
                <a:solidFill>
                  <a:srgbClr val="A31515"/>
                </a:solidFill>
                <a:effectLst/>
                <a:latin typeface="Consolas" panose="020B0609020204030204" pitchFamily="49" charset="0"/>
              </a:rPr>
              <a:t>-persona'</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templateUrl</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'./personal-form.component.html'</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styleUrls</a:t>
            </a:r>
            <a:r>
              <a:rPr lang="es-419" sz="900" b="0" dirty="0">
                <a:solidFill>
                  <a:srgbClr val="000000"/>
                </a:solidFill>
                <a:effectLst/>
                <a:latin typeface="Consolas" panose="020B0609020204030204" pitchFamily="49" charset="0"/>
              </a:rPr>
              <a:t>: [</a:t>
            </a:r>
            <a:r>
              <a:rPr lang="es-419" sz="900" b="0" dirty="0">
                <a:solidFill>
                  <a:srgbClr val="A31515"/>
                </a:solidFill>
                <a:effectLst/>
                <a:latin typeface="Consolas" panose="020B0609020204030204" pitchFamily="49" charset="0"/>
              </a:rPr>
              <a:t>'./personal-form.component.css'</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a:t>
            </a:r>
          </a:p>
          <a:p>
            <a:r>
              <a:rPr lang="es-419" sz="900" b="0" dirty="0" err="1">
                <a:solidFill>
                  <a:srgbClr val="0000FF"/>
                </a:solidFill>
                <a:effectLst/>
                <a:latin typeface="Consolas" panose="020B0609020204030204" pitchFamily="49" charset="0"/>
              </a:rPr>
              <a:t>export</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class</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PersonalFormComponent</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implements</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OnInit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@Input()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initialState</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&lt;Persona&gt;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BehaviorSubject</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@Output()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formValuesChanged</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&lt;Persona&gt;();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@Output()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formSubmitted</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EventEmitter</a:t>
            </a:r>
            <a:r>
              <a:rPr lang="es-419" sz="900" b="0" dirty="0">
                <a:solidFill>
                  <a:srgbClr val="000000"/>
                </a:solidFill>
                <a:effectLst/>
                <a:latin typeface="Consolas" panose="020B0609020204030204" pitchFamily="49" charset="0"/>
              </a:rPr>
              <a:t>&lt;Persona&gt;();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personaForm</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 = </a:t>
            </a:r>
            <a:r>
              <a:rPr lang="es-419" sz="900" b="0" dirty="0">
                <a:solidFill>
                  <a:srgbClr val="0000FF"/>
                </a:solidFill>
                <a:effectLst/>
                <a:latin typeface="Consolas" panose="020B0609020204030204" pitchFamily="49" charset="0"/>
              </a:rPr>
              <a:t>new</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FormGroup</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a:solidFill>
                  <a:srgbClr val="0000FF"/>
                </a:solidFill>
                <a:effectLst/>
                <a:latin typeface="Consolas" panose="020B0609020204030204" pitchFamily="49" charset="0"/>
              </a:rPr>
              <a:t>constructor</a:t>
            </a:r>
            <a:r>
              <a:rPr lang="es-419" sz="900" b="0" dirty="0">
                <a:solidFill>
                  <a:srgbClr val="000000"/>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private</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fb</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FormBuilder</a:t>
            </a:r>
            <a:r>
              <a:rPr lang="es-419" sz="900" b="0" dirty="0">
                <a:solidFill>
                  <a:srgbClr val="000000"/>
                </a:solidFill>
                <a:effectLst/>
                <a:latin typeface="Consolas" panose="020B0609020204030204" pitchFamily="49" charset="0"/>
              </a:rPr>
              <a:t>) {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nombrecompleto</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a:t>
            </a:r>
            <a:r>
              <a:rPr lang="es-419" sz="900" b="0" dirty="0" err="1">
                <a:solidFill>
                  <a:srgbClr val="A31515"/>
                </a:solidFill>
                <a:effectLst/>
                <a:latin typeface="Consolas" panose="020B0609020204030204" pitchFamily="49" charset="0"/>
              </a:rPr>
              <a:t>nombrecompleto</a:t>
            </a:r>
            <a:r>
              <a:rPr lang="es-419" sz="900" b="0" dirty="0">
                <a:solidFill>
                  <a:srgbClr val="A31515"/>
                </a:solidFill>
                <a:effectLst/>
                <a:latin typeface="Consolas" panose="020B0609020204030204" pitchFamily="49" charset="0"/>
              </a:rPr>
              <a: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cargo()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'cargo'</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get</a:t>
            </a:r>
            <a:r>
              <a:rPr lang="es-419" sz="900" b="0" dirty="0">
                <a:solidFill>
                  <a:srgbClr val="000000"/>
                </a:solidFill>
                <a:effectLst/>
                <a:latin typeface="Consolas" panose="020B0609020204030204" pitchFamily="49" charset="0"/>
              </a:rPr>
              <a:t> puesto() { </a:t>
            </a:r>
            <a:r>
              <a:rPr lang="es-419" sz="900" b="0" dirty="0" err="1">
                <a:solidFill>
                  <a:srgbClr val="0000FF"/>
                </a:solidFill>
                <a:effectLst/>
                <a:latin typeface="Consolas" panose="020B0609020204030204" pitchFamily="49" charset="0"/>
              </a:rPr>
              <a:t>return</a:t>
            </a:r>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.personaForm.get</a:t>
            </a:r>
            <a:r>
              <a:rPr lang="es-419" sz="900" b="0" dirty="0">
                <a:solidFill>
                  <a:srgbClr val="000000"/>
                </a:solidFill>
                <a:effectLst/>
                <a:latin typeface="Consolas" panose="020B0609020204030204" pitchFamily="49" charset="0"/>
              </a:rPr>
              <a:t>(</a:t>
            </a:r>
            <a:r>
              <a:rPr lang="es-419" sz="900" b="0" dirty="0">
                <a:solidFill>
                  <a:srgbClr val="A31515"/>
                </a:solidFill>
                <a:effectLst/>
                <a:latin typeface="Consolas" panose="020B0609020204030204" pitchFamily="49" charset="0"/>
              </a:rPr>
              <a:t>'puesto'</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ngOnInit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.initialState.subscribe</a:t>
            </a:r>
            <a:r>
              <a:rPr lang="es-419" sz="900" b="0" dirty="0">
                <a:solidFill>
                  <a:srgbClr val="000000"/>
                </a:solidFill>
                <a:effectLst/>
                <a:latin typeface="Consolas" panose="020B0609020204030204" pitchFamily="49" charset="0"/>
              </a:rPr>
              <a:t>(persona </a:t>
            </a:r>
            <a:r>
              <a:rPr lang="es-419" sz="900" b="0" dirty="0">
                <a:solidFill>
                  <a:srgbClr val="0000FF"/>
                </a:solidFill>
                <a:effectLst/>
                <a:latin typeface="Consolas" panose="020B0609020204030204" pitchFamily="49" charset="0"/>
              </a:rPr>
              <a:t>=&gt;</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.fb.group</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nombrecompleto</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persona.nombrecompleto</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cargo: [ </a:t>
            </a:r>
            <a:r>
              <a:rPr lang="es-419" sz="900" b="0" dirty="0" err="1">
                <a:solidFill>
                  <a:srgbClr val="000000"/>
                </a:solidFill>
                <a:effectLst/>
                <a:latin typeface="Consolas" panose="020B0609020204030204" pitchFamily="49" charset="0"/>
              </a:rPr>
              <a:t>persona.cargo</a:t>
            </a:r>
            <a:r>
              <a:rPr lang="es-419" sz="900" b="0" dirty="0">
                <a:solidFill>
                  <a:srgbClr val="000000"/>
                </a:solidFill>
                <a:effectLst/>
                <a:latin typeface="Consolas" panose="020B0609020204030204" pitchFamily="49" charset="0"/>
              </a:rPr>
              <a:t>, [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Validators.minLength</a:t>
            </a:r>
            <a:r>
              <a:rPr lang="es-419" sz="900" b="0" dirty="0">
                <a:solidFill>
                  <a:srgbClr val="000000"/>
                </a:solidFill>
                <a:effectLst/>
                <a:latin typeface="Consolas" panose="020B0609020204030204" pitchFamily="49" charset="0"/>
              </a:rPr>
              <a:t>(</a:t>
            </a:r>
            <a:r>
              <a:rPr lang="es-419" sz="900" b="0" dirty="0">
                <a:solidFill>
                  <a:srgbClr val="098658"/>
                </a:solidFill>
                <a:effectLst/>
                <a:latin typeface="Consolas" panose="020B0609020204030204" pitchFamily="49" charset="0"/>
              </a:rPr>
              <a:t>5</a:t>
            </a:r>
            <a:r>
              <a:rPr lang="es-419" sz="900" b="0" dirty="0">
                <a:solidFill>
                  <a:srgbClr val="000000"/>
                </a:solidFill>
                <a:effectLst/>
                <a:latin typeface="Consolas" panose="020B0609020204030204" pitchFamily="49" charset="0"/>
              </a:rPr>
              <a:t>) ] ],</a:t>
            </a:r>
          </a:p>
          <a:p>
            <a:r>
              <a:rPr lang="es-419" sz="900" b="0" dirty="0">
                <a:solidFill>
                  <a:srgbClr val="000000"/>
                </a:solidFill>
                <a:effectLst/>
                <a:latin typeface="Consolas" panose="020B0609020204030204" pitchFamily="49" charset="0"/>
              </a:rPr>
              <a:t>      puesto: [ </a:t>
            </a:r>
            <a:r>
              <a:rPr lang="es-419" sz="900" b="0" dirty="0" err="1">
                <a:solidFill>
                  <a:srgbClr val="000000"/>
                </a:solidFill>
                <a:effectLst/>
                <a:latin typeface="Consolas" panose="020B0609020204030204" pitchFamily="49" charset="0"/>
              </a:rPr>
              <a:t>persona.puesto</a:t>
            </a:r>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Validators.required</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.personaForm.valueChanges.subscribe</a:t>
            </a:r>
            <a:r>
              <a:rPr lang="es-419" sz="900" b="0" dirty="0">
                <a:solidFill>
                  <a:srgbClr val="000000"/>
                </a:solidFill>
                <a:effectLst/>
                <a:latin typeface="Consolas" panose="020B0609020204030204" pitchFamily="49" charset="0"/>
              </a:rPr>
              <a:t>((val) </a:t>
            </a:r>
            <a:r>
              <a:rPr lang="es-419" sz="900" b="0" dirty="0">
                <a:solidFill>
                  <a:srgbClr val="0000FF"/>
                </a:solidFill>
                <a:effectLst/>
                <a:latin typeface="Consolas" panose="020B0609020204030204" pitchFamily="49" charset="0"/>
              </a:rPr>
              <a:t>=&gt;</a:t>
            </a:r>
            <a:r>
              <a:rPr lang="es-419" sz="900" b="0" dirty="0">
                <a:solidFill>
                  <a:srgbClr val="000000"/>
                </a:solidFill>
                <a:effectLst/>
                <a:latin typeface="Consolas" panose="020B0609020204030204" pitchFamily="49" charset="0"/>
              </a:rPr>
              <a:t> {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.formValuesChanged.emit</a:t>
            </a:r>
            <a:r>
              <a:rPr lang="es-419" sz="900" b="0" dirty="0">
                <a:solidFill>
                  <a:srgbClr val="000000"/>
                </a:solidFill>
                <a:effectLst/>
                <a:latin typeface="Consolas" panose="020B0609020204030204" pitchFamily="49" charset="0"/>
              </a:rPr>
              <a:t>(val);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00"/>
                </a:solidFill>
                <a:effectLst/>
                <a:latin typeface="Consolas" panose="020B0609020204030204" pitchFamily="49" charset="0"/>
              </a:rPr>
              <a:t>submitForm</a:t>
            </a:r>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   </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.formSubmitted.emit</a:t>
            </a:r>
            <a:r>
              <a:rPr lang="es-419" sz="900" b="0" dirty="0">
                <a:solidFill>
                  <a:srgbClr val="000000"/>
                </a:solidFill>
                <a:effectLst/>
                <a:latin typeface="Consolas" panose="020B0609020204030204" pitchFamily="49" charset="0"/>
              </a:rPr>
              <a:t>(</a:t>
            </a:r>
            <a:r>
              <a:rPr lang="es-419" sz="900" b="0" dirty="0" err="1">
                <a:solidFill>
                  <a:srgbClr val="0000FF"/>
                </a:solidFill>
                <a:effectLst/>
                <a:latin typeface="Consolas" panose="020B0609020204030204" pitchFamily="49" charset="0"/>
              </a:rPr>
              <a:t>this</a:t>
            </a:r>
            <a:r>
              <a:rPr lang="es-419" sz="900" b="0" dirty="0" err="1">
                <a:solidFill>
                  <a:srgbClr val="000000"/>
                </a:solidFill>
                <a:effectLst/>
                <a:latin typeface="Consolas" panose="020B0609020204030204" pitchFamily="49" charset="0"/>
              </a:rPr>
              <a:t>.personaForm.value</a:t>
            </a:r>
            <a:r>
              <a:rPr lang="es-419" sz="900" b="0" dirty="0">
                <a:solidFill>
                  <a:srgbClr val="000000"/>
                </a:solidFill>
                <a:effectLst/>
                <a:latin typeface="Consolas" panose="020B0609020204030204" pitchFamily="49" charset="0"/>
              </a:rPr>
              <a:t>);</a:t>
            </a:r>
          </a:p>
          <a:p>
            <a:r>
              <a:rPr lang="es-419" sz="900" b="0" dirty="0">
                <a:solidFill>
                  <a:srgbClr val="000000"/>
                </a:solidFill>
                <a:effectLst/>
                <a:latin typeface="Consolas" panose="020B0609020204030204" pitchFamily="49" charset="0"/>
              </a:rPr>
              <a:t> }</a:t>
            </a:r>
          </a:p>
          <a:p>
            <a:r>
              <a:rPr lang="es-419" sz="900" b="0" dirty="0">
                <a:solidFill>
                  <a:srgbClr val="000000"/>
                </a:solidFill>
                <a:effectLst/>
                <a:latin typeface="Consolas" panose="020B0609020204030204" pitchFamily="49" charset="0"/>
              </a:rPr>
              <a:t>}</a:t>
            </a:r>
          </a:p>
          <a:p>
            <a:endParaRPr lang="es-419" sz="9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Editar </a:t>
            </a:r>
            <a:r>
              <a:rPr lang="en-US" dirty="0"/>
              <a:t>C:\MEAN\SC\app.directorio\frontend\src\app\personal\components\personal-form\personal-form.component.ts</a:t>
            </a:r>
            <a:endParaRPr lang="es-419" dirty="0"/>
          </a:p>
        </p:txBody>
      </p:sp>
      <p:sp>
        <p:nvSpPr>
          <p:cNvPr id="7" name="CuadroTexto 6">
            <a:extLst>
              <a:ext uri="{FF2B5EF4-FFF2-40B4-BE49-F238E27FC236}">
                <a16:creationId xmlns:a16="http://schemas.microsoft.com/office/drawing/2014/main" id="{E7CD0B5A-2574-386B-2C9B-D2B961CC5EE5}"/>
              </a:ext>
            </a:extLst>
          </p:cNvPr>
          <p:cNvSpPr txBox="1"/>
          <p:nvPr/>
        </p:nvSpPr>
        <p:spPr>
          <a:xfrm>
            <a:off x="332497" y="2613058"/>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s-419" sz="1100" dirty="0"/>
              <a:t>El decorador </a:t>
            </a:r>
            <a:r>
              <a:rPr lang="es-419" sz="1100" dirty="0">
                <a:solidFill>
                  <a:srgbClr val="AA286F"/>
                </a:solidFill>
              </a:rPr>
              <a:t>@Input() </a:t>
            </a:r>
            <a:r>
              <a:rPr lang="es-419" sz="1100" dirty="0"/>
              <a:t>de Angular se utiliza para definir una propiedad de entrada en un componente hijo. Esto permite que el valor de la propiedad se establezca desde el componente padre al que está enlazado.</a:t>
            </a:r>
          </a:p>
        </p:txBody>
      </p:sp>
      <p:sp>
        <p:nvSpPr>
          <p:cNvPr id="8" name="CuadroTexto 7">
            <a:extLst>
              <a:ext uri="{FF2B5EF4-FFF2-40B4-BE49-F238E27FC236}">
                <a16:creationId xmlns:a16="http://schemas.microsoft.com/office/drawing/2014/main" id="{CA35580E-1743-8049-6856-0574B697F2B7}"/>
              </a:ext>
            </a:extLst>
          </p:cNvPr>
          <p:cNvSpPr txBox="1"/>
          <p:nvPr/>
        </p:nvSpPr>
        <p:spPr>
          <a:xfrm>
            <a:off x="332496" y="3296439"/>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p>
            <a:r>
              <a:rPr lang="es-419" sz="1100" dirty="0"/>
              <a:t>El decorador </a:t>
            </a:r>
            <a:r>
              <a:rPr lang="es-419" sz="1100" dirty="0">
                <a:solidFill>
                  <a:srgbClr val="AA286F"/>
                </a:solidFill>
              </a:rPr>
              <a:t>@Output() </a:t>
            </a:r>
            <a:r>
              <a:rPr lang="es-419" sz="1100" dirty="0"/>
              <a:t>de Angular se utiliza para definir una propiedad de salida en un componente hijo. Esto permite que el componente hijo emita eventos que puedan ser escuchados por el componente padre al que está enlazado.</a:t>
            </a:r>
          </a:p>
        </p:txBody>
      </p:sp>
      <p:sp>
        <p:nvSpPr>
          <p:cNvPr id="10" name="CuadroTexto 9">
            <a:extLst>
              <a:ext uri="{FF2B5EF4-FFF2-40B4-BE49-F238E27FC236}">
                <a16:creationId xmlns:a16="http://schemas.microsoft.com/office/drawing/2014/main" id="{8B1DEB64-3D77-E2C3-A12A-FB8EC23D036B}"/>
              </a:ext>
            </a:extLst>
          </p:cNvPr>
          <p:cNvSpPr txBox="1"/>
          <p:nvPr/>
        </p:nvSpPr>
        <p:spPr>
          <a:xfrm>
            <a:off x="332495" y="3996876"/>
            <a:ext cx="5153903" cy="600164"/>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defRPr sz="1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419" sz="1100" dirty="0"/>
              <a:t>El </a:t>
            </a:r>
            <a:r>
              <a:rPr lang="es-419" sz="1100" dirty="0" err="1"/>
              <a:t>EventEmitter</a:t>
            </a:r>
            <a:r>
              <a:rPr lang="es-419" sz="1100" dirty="0"/>
              <a:t> de Angular es una clase que se utiliza para emitir eventos personalizados. Estos eventos pueden ser escuchados por otros componentes o directivas utilizando la sintaxis de enlace de eventos de Angular.</a:t>
            </a:r>
          </a:p>
        </p:txBody>
      </p:sp>
      <p:sp>
        <p:nvSpPr>
          <p:cNvPr id="13" name="CuadroTexto 12">
            <a:extLst>
              <a:ext uri="{FF2B5EF4-FFF2-40B4-BE49-F238E27FC236}">
                <a16:creationId xmlns:a16="http://schemas.microsoft.com/office/drawing/2014/main" id="{E5C8F578-0122-1035-044B-245DB6909CD0}"/>
              </a:ext>
            </a:extLst>
          </p:cNvPr>
          <p:cNvSpPr txBox="1"/>
          <p:nvPr/>
        </p:nvSpPr>
        <p:spPr>
          <a:xfrm>
            <a:off x="332494" y="4680257"/>
            <a:ext cx="5153903" cy="430887"/>
          </a:xfrm>
          <a:prstGeom prst="rect">
            <a:avLst/>
          </a:prstGeom>
          <a:solidFill>
            <a:srgbClr val="FFFCF3"/>
          </a:solidFill>
        </p:spPr>
        <p:style>
          <a:lnRef idx="1">
            <a:schemeClr val="accent5"/>
          </a:lnRef>
          <a:fillRef idx="2">
            <a:schemeClr val="accent5"/>
          </a:fillRef>
          <a:effectRef idx="1">
            <a:schemeClr val="accent5"/>
          </a:effectRef>
          <a:fontRef idx="minor">
            <a:schemeClr val="dk1"/>
          </a:fontRef>
        </p:style>
        <p:txBody>
          <a:bodyPr wrap="square">
            <a:spAutoFit/>
          </a:bodyPr>
          <a:lstStyle>
            <a:defPPr>
              <a:defRPr lang="en-US"/>
            </a:defPPr>
            <a:lvl1pPr>
              <a:defRPr sz="1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419" sz="1100" dirty="0" err="1"/>
              <a:t>BehaviorSubject</a:t>
            </a:r>
            <a:r>
              <a:rPr lang="es-419" sz="1100" dirty="0"/>
              <a:t> es una clase de </a:t>
            </a:r>
            <a:r>
              <a:rPr lang="es-419" sz="1100" dirty="0" err="1"/>
              <a:t>RxJS</a:t>
            </a:r>
            <a:r>
              <a:rPr lang="es-419" sz="1100" dirty="0"/>
              <a:t> que se utiliza para emitir valores de manera secuencial. </a:t>
            </a:r>
          </a:p>
        </p:txBody>
      </p:sp>
      <p:sp>
        <p:nvSpPr>
          <p:cNvPr id="15" name="CuadroTexto 14">
            <a:extLst>
              <a:ext uri="{FF2B5EF4-FFF2-40B4-BE49-F238E27FC236}">
                <a16:creationId xmlns:a16="http://schemas.microsoft.com/office/drawing/2014/main" id="{07EEB16B-009D-F31D-BDE9-226EE156CD97}"/>
              </a:ext>
            </a:extLst>
          </p:cNvPr>
          <p:cNvSpPr txBox="1"/>
          <p:nvPr/>
        </p:nvSpPr>
        <p:spPr>
          <a:xfrm>
            <a:off x="193127" y="6332068"/>
            <a:ext cx="6096000" cy="276999"/>
          </a:xfrm>
          <a:prstGeom prst="rect">
            <a:avLst/>
          </a:prstGeom>
          <a:noFill/>
        </p:spPr>
        <p:txBody>
          <a:bodyPr wrap="square">
            <a:spAutoFit/>
          </a:bodyPr>
          <a:lstStyle/>
          <a:p>
            <a:r>
              <a:rPr lang="es-419" sz="1200" dirty="0"/>
              <a:t>https://gist.github.com/fararoni/b7dbc5de0007781c725492cb9c9326ac</a:t>
            </a:r>
          </a:p>
        </p:txBody>
      </p:sp>
    </p:spTree>
    <p:extLst>
      <p:ext uri="{BB962C8B-B14F-4D97-AF65-F5344CB8AC3E}">
        <p14:creationId xmlns:p14="http://schemas.microsoft.com/office/powerpoint/2010/main" val="274575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5932996" y="0"/>
            <a:ext cx="5431004" cy="6641960"/>
          </a:xfrm>
          <a:solidFill>
            <a:schemeClr val="bg1">
              <a:lumMod val="95000"/>
            </a:schemeClr>
          </a:solidFill>
        </p:spPr>
        <p:txBody>
          <a:bodyPr/>
          <a:lstStyle/>
          <a:p>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form</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"persona-</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autocomplete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"off"</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formGroup</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personaForm</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ngSubmit</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submitForm</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form-floating</a:t>
            </a:r>
            <a:r>
              <a:rPr lang="es-419" sz="800" b="0" dirty="0">
                <a:solidFill>
                  <a:srgbClr val="0000FF"/>
                </a:solidFill>
                <a:effectLst/>
                <a:latin typeface="Consolas" panose="020B0609020204030204" pitchFamily="49" charset="0"/>
              </a:rPr>
              <a:t> 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-control"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text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nombrecompleto</a:t>
            </a:r>
            <a:r>
              <a:rPr lang="es-419" sz="800" b="0" dirty="0">
                <a:solidFill>
                  <a:srgbClr val="0000FF"/>
                </a:solidFill>
                <a:effectLst/>
                <a:latin typeface="Consolas" panose="020B0609020204030204" pitchFamily="49" charset="0"/>
              </a:rPr>
              <a: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nombrecompleto</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placeholder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"Nombre completo"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name</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Nombre completo: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nombrecompleto.invalid</a:t>
            </a:r>
            <a:r>
              <a:rPr lang="es-419" sz="800" b="0" dirty="0">
                <a:solidFill>
                  <a:srgbClr val="000000"/>
                </a:solidFill>
                <a:effectLst/>
                <a:latin typeface="Consolas" panose="020B0609020204030204" pitchFamily="49" charset="0"/>
              </a:rPr>
              <a:t> &amp;&amp; (</a:t>
            </a:r>
            <a:r>
              <a:rPr lang="es-419" sz="800" b="0" dirty="0" err="1">
                <a:solidFill>
                  <a:srgbClr val="000000"/>
                </a:solidFill>
                <a:effectLst/>
                <a:latin typeface="Consolas" panose="020B0609020204030204" pitchFamily="49" charset="0"/>
              </a:rPr>
              <a:t>nombrecompleto.dirty</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nombrecompleto.touched</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alert</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alert-danger</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required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El nombre es obligatorio.</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nombrecompleto.errors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minlength</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El nombre debe tener por los menos 3 caracteres.</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form-floating</a:t>
            </a:r>
            <a:r>
              <a:rPr lang="es-419" sz="800" b="0" dirty="0">
                <a:solidFill>
                  <a:srgbClr val="0000FF"/>
                </a:solidFill>
                <a:effectLst/>
                <a:latin typeface="Consolas" panose="020B0609020204030204" pitchFamily="49" charset="0"/>
              </a:rPr>
              <a:t> 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-control"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text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placeholder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"cargo"</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cargo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cargo.invalid</a:t>
            </a:r>
            <a:r>
              <a:rPr lang="es-419" sz="800" b="0" dirty="0">
                <a:solidFill>
                  <a:srgbClr val="000000"/>
                </a:solidFill>
                <a:effectLst/>
                <a:latin typeface="Consolas" panose="020B0609020204030204" pitchFamily="49" charset="0"/>
              </a:rPr>
              <a:t> &amp;&amp; (</a:t>
            </a:r>
            <a:r>
              <a:rPr lang="es-419" sz="800" b="0" dirty="0" err="1">
                <a:solidFill>
                  <a:srgbClr val="000000"/>
                </a:solidFill>
                <a:effectLst/>
                <a:latin typeface="Consolas" panose="020B0609020204030204" pitchFamily="49" charset="0"/>
              </a:rPr>
              <a:t>cargo.dirty</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cargo.touched</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alert</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alert-danger</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required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cargo </a:t>
            </a:r>
            <a:r>
              <a:rPr lang="es-419" sz="800" b="0" dirty="0" err="1">
                <a:solidFill>
                  <a:srgbClr val="000000"/>
                </a:solidFill>
                <a:effectLst/>
                <a:latin typeface="Consolas" panose="020B0609020204030204" pitchFamily="49" charset="0"/>
              </a:rPr>
              <a:t>is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required</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ngIf</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cargo.errors</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minlength</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cargo </a:t>
            </a:r>
            <a:r>
              <a:rPr lang="es-419" sz="800" b="0" dirty="0" err="1">
                <a:solidFill>
                  <a:srgbClr val="000000"/>
                </a:solidFill>
                <a:effectLst/>
                <a:latin typeface="Consolas" panose="020B0609020204030204" pitchFamily="49" charset="0"/>
              </a:rPr>
              <a:t>must</a:t>
            </a:r>
            <a:r>
              <a:rPr lang="es-419" sz="800" b="0" dirty="0">
                <a:solidFill>
                  <a:srgbClr val="000000"/>
                </a:solidFill>
                <a:effectLst/>
                <a:latin typeface="Consolas" panose="020B0609020204030204" pitchFamily="49" charset="0"/>
              </a:rPr>
              <a:t> be at </a:t>
            </a:r>
            <a:r>
              <a:rPr lang="es-419" sz="800" b="0" dirty="0" err="1">
                <a:solidFill>
                  <a:srgbClr val="000000"/>
                </a:solidFill>
                <a:effectLst/>
                <a:latin typeface="Consolas" panose="020B0609020204030204" pitchFamily="49" charset="0"/>
              </a:rPr>
              <a:t>least</a:t>
            </a:r>
            <a:r>
              <a:rPr lang="es-419" sz="800" b="0" dirty="0">
                <a:solidFill>
                  <a:srgbClr val="000000"/>
                </a:solidFill>
                <a:effectLst/>
                <a:latin typeface="Consolas" panose="020B0609020204030204" pitchFamily="49" charset="0"/>
              </a:rPr>
              <a:t> 5 </a:t>
            </a:r>
            <a:r>
              <a:rPr lang="es-419" sz="800" b="0" dirty="0" err="1">
                <a:solidFill>
                  <a:srgbClr val="000000"/>
                </a:solidFill>
                <a:effectLst/>
                <a:latin typeface="Consolas" panose="020B0609020204030204" pitchFamily="49" charset="0"/>
              </a:rPr>
              <a:t>characters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long</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"mb-3"</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-general"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"Director General"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required</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-general"</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Director General</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-adjunto"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"Director Adjunto"</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dir</a:t>
            </a:r>
            <a:r>
              <a:rPr lang="es-419" sz="800" b="0" dirty="0">
                <a:solidFill>
                  <a:srgbClr val="0000FF"/>
                </a:solidFill>
                <a:effectLst/>
                <a:latin typeface="Consolas" panose="020B0609020204030204" pitchFamily="49" charset="0"/>
              </a:rPr>
              <a:t>-adjunto"</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Director Adjunto</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a:t>
            </a:r>
            <a:r>
              <a:rPr lang="es-419" sz="800" b="0" dirty="0">
                <a:solidFill>
                  <a:srgbClr val="0000FF"/>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check</a:t>
            </a:r>
            <a:r>
              <a:rPr lang="es-419" sz="800" b="0" dirty="0">
                <a:solidFill>
                  <a:srgbClr val="0000FF"/>
                </a:solidFill>
                <a:effectLst/>
                <a:latin typeface="Consolas" panose="020B0609020204030204" pitchFamily="49" charset="0"/>
              </a:rPr>
              <a:t>-input"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"radio"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formControlName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name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"puesto"</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form-check-label</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for</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Asesor</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label</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div</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000000"/>
                </a:solidFill>
                <a:effectLst/>
                <a:latin typeface="Consolas" panose="020B0609020204030204" pitchFamily="49" charset="0"/>
              </a:rPr>
              <a:t>  </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button</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btn</a:t>
            </a:r>
            <a:r>
              <a:rPr lang="es-419" sz="800" b="0" dirty="0">
                <a:solidFill>
                  <a:srgbClr val="0000FF"/>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btn-primary</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err="1">
                <a:solidFill>
                  <a:srgbClr val="E50000"/>
                </a:solidFill>
                <a:effectLst/>
                <a:latin typeface="Consolas" panose="020B0609020204030204" pitchFamily="49" charset="0"/>
              </a:rPr>
              <a:t>type</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a:t>
            </a:r>
            <a:r>
              <a:rPr lang="es-419" sz="800" b="0" dirty="0" err="1">
                <a:solidFill>
                  <a:srgbClr val="0000FF"/>
                </a:solidFill>
                <a:effectLst/>
                <a:latin typeface="Consolas" panose="020B0609020204030204" pitchFamily="49" charset="0"/>
              </a:rPr>
              <a:t>submit</a:t>
            </a:r>
            <a:r>
              <a:rPr lang="es-419" sz="800" b="0" dirty="0">
                <a:solidFill>
                  <a:srgbClr val="0000FF"/>
                </a:solidFill>
                <a:effectLst/>
                <a:latin typeface="Consolas" panose="020B0609020204030204" pitchFamily="49" charset="0"/>
              </a:rPr>
              <a:t>"</a:t>
            </a:r>
            <a:r>
              <a:rPr lang="es-419" sz="800" b="0" dirty="0">
                <a:solidFill>
                  <a:srgbClr val="000000"/>
                </a:solidFill>
                <a:effectLst/>
                <a:latin typeface="Consolas" panose="020B0609020204030204" pitchFamily="49" charset="0"/>
              </a:rPr>
              <a:t> </a:t>
            </a:r>
            <a:r>
              <a:rPr lang="es-419" sz="800" b="0" dirty="0">
                <a:solidFill>
                  <a:srgbClr val="E50000"/>
                </a:solidFill>
                <a:effectLst/>
                <a:latin typeface="Consolas" panose="020B0609020204030204" pitchFamily="49" charset="0"/>
              </a:rPr>
              <a:t>[</a:t>
            </a:r>
            <a:r>
              <a:rPr lang="es-419" sz="800" b="0" dirty="0" err="1">
                <a:solidFill>
                  <a:srgbClr val="E50000"/>
                </a:solidFill>
                <a:effectLst/>
                <a:latin typeface="Consolas" panose="020B0609020204030204" pitchFamily="49" charset="0"/>
              </a:rPr>
              <a:t>disabled</a:t>
            </a:r>
            <a:r>
              <a:rPr lang="es-419" sz="800" b="0" dirty="0">
                <a:solidFill>
                  <a:srgbClr val="E50000"/>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personaForm.invalid</a:t>
            </a:r>
            <a:r>
              <a:rPr lang="es-419" sz="800" b="0" dirty="0">
                <a:solidFill>
                  <a:srgbClr val="A31515"/>
                </a:solidFill>
                <a:effectLst/>
                <a:latin typeface="Consolas" panose="020B0609020204030204" pitchFamily="49" charset="0"/>
              </a:rPr>
              <a:t>"</a:t>
            </a:r>
            <a:r>
              <a:rPr lang="es-419" sz="800" b="0" dirty="0">
                <a:solidFill>
                  <a:srgbClr val="800000"/>
                </a:solidFill>
                <a:effectLst/>
                <a:latin typeface="Consolas" panose="020B0609020204030204" pitchFamily="49" charset="0"/>
              </a:rPr>
              <a:t>&gt;</a:t>
            </a:r>
            <a:r>
              <a:rPr lang="es-419" sz="800" b="0" dirty="0">
                <a:solidFill>
                  <a:srgbClr val="000000"/>
                </a:solidFill>
                <a:effectLst/>
                <a:latin typeface="Consolas" panose="020B0609020204030204" pitchFamily="49" charset="0"/>
              </a:rPr>
              <a:t>Agregar</a:t>
            </a:r>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button</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r>
              <a:rPr lang="es-419" sz="800" b="0" dirty="0">
                <a:solidFill>
                  <a:srgbClr val="800000"/>
                </a:solidFill>
                <a:effectLst/>
                <a:latin typeface="Consolas" panose="020B0609020204030204" pitchFamily="49" charset="0"/>
              </a:rPr>
              <a:t>&lt;/</a:t>
            </a:r>
            <a:r>
              <a:rPr lang="es-419" sz="800" b="0" dirty="0" err="1">
                <a:solidFill>
                  <a:srgbClr val="800000"/>
                </a:solidFill>
                <a:effectLst/>
                <a:latin typeface="Consolas" panose="020B0609020204030204" pitchFamily="49" charset="0"/>
              </a:rPr>
              <a:t>form</a:t>
            </a:r>
            <a:r>
              <a:rPr lang="es-419" sz="800" b="0" dirty="0">
                <a:solidFill>
                  <a:srgbClr val="800000"/>
                </a:solidFill>
                <a:effectLst/>
                <a:latin typeface="Consolas" panose="020B0609020204030204" pitchFamily="49" charset="0"/>
              </a:rPr>
              <a:t>&gt;</a:t>
            </a:r>
            <a:endParaRPr lang="es-419" sz="800" b="0" dirty="0">
              <a:solidFill>
                <a:srgbClr val="000000"/>
              </a:solidFill>
              <a:effectLst/>
              <a:latin typeface="Consolas" panose="020B0609020204030204" pitchFamily="49" charset="0"/>
            </a:endParaRPr>
          </a:p>
          <a:p>
            <a:br>
              <a:rPr lang="es-419" sz="800" b="0" dirty="0">
                <a:solidFill>
                  <a:srgbClr val="000000"/>
                </a:solidFill>
                <a:effectLst/>
                <a:latin typeface="Consolas" panose="020B0609020204030204" pitchFamily="49" charset="0"/>
              </a:rPr>
            </a:br>
            <a:endParaRPr lang="es-419" sz="800" b="0" dirty="0">
              <a:solidFill>
                <a:srgbClr val="000000"/>
              </a:solidFill>
              <a:effectLst/>
              <a:latin typeface="Consolas" panose="020B0609020204030204" pitchFamily="49" charset="0"/>
            </a:endParaRPr>
          </a:p>
          <a:p>
            <a:endParaRPr lang="es-419" sz="8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Agregar el </a:t>
            </a:r>
            <a:r>
              <a:rPr lang="es-ES" dirty="0" err="1"/>
              <a:t>Template</a:t>
            </a:r>
            <a:r>
              <a:rPr lang="es-ES" dirty="0"/>
              <a:t> HTML </a:t>
            </a:r>
            <a:r>
              <a:rPr lang="en-US" dirty="0"/>
              <a:t>C:\MEAN\SC\app.directorio\frontend\src\app\personal\components\personal-form\personal-form.component.html</a:t>
            </a:r>
            <a:endParaRPr lang="es-419" dirty="0"/>
          </a:p>
        </p:txBody>
      </p:sp>
      <p:sp>
        <p:nvSpPr>
          <p:cNvPr id="9" name="CuadroTexto 8">
            <a:extLst>
              <a:ext uri="{FF2B5EF4-FFF2-40B4-BE49-F238E27FC236}">
                <a16:creationId xmlns:a16="http://schemas.microsoft.com/office/drawing/2014/main" id="{A21E5145-52BD-15DC-EDA8-9554FAF41FED}"/>
              </a:ext>
            </a:extLst>
          </p:cNvPr>
          <p:cNvSpPr txBox="1"/>
          <p:nvPr/>
        </p:nvSpPr>
        <p:spPr>
          <a:xfrm>
            <a:off x="332497" y="6334183"/>
            <a:ext cx="6096000" cy="307777"/>
          </a:xfrm>
          <a:prstGeom prst="rect">
            <a:avLst/>
          </a:prstGeom>
          <a:noFill/>
        </p:spPr>
        <p:txBody>
          <a:bodyPr wrap="square">
            <a:spAutoFit/>
          </a:bodyPr>
          <a:lstStyle/>
          <a:p>
            <a:r>
              <a:rPr lang="es-419" sz="1400" dirty="0"/>
              <a:t>https://gist.github.com/fararoni/3f45836c9cb9c91b3cdc9ae81eb398d5</a:t>
            </a:r>
          </a:p>
        </p:txBody>
      </p:sp>
    </p:spTree>
    <p:extLst>
      <p:ext uri="{BB962C8B-B14F-4D97-AF65-F5344CB8AC3E}">
        <p14:creationId xmlns:p14="http://schemas.microsoft.com/office/powerpoint/2010/main" val="47832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425054" y="2902514"/>
            <a:ext cx="5431004" cy="944546"/>
          </a:xfrm>
          <a:solidFill>
            <a:schemeClr val="bg1">
              <a:lumMod val="95000"/>
            </a:schemeClr>
          </a:solidFill>
        </p:spPr>
        <p:txBody>
          <a:bodyPr/>
          <a:lstStyle/>
          <a:p>
            <a:r>
              <a:rPr lang="en-US" sz="1000" b="0" dirty="0">
                <a:solidFill>
                  <a:srgbClr val="800000"/>
                </a:solidFill>
                <a:effectLst/>
                <a:latin typeface="Consolas" panose="020B0609020204030204" pitchFamily="49" charset="0"/>
              </a:rPr>
              <a:t>.persona-form</a:t>
            </a:r>
            <a:r>
              <a:rPr lang="en-US" sz="1000" b="0" dirty="0">
                <a:solidFill>
                  <a:srgbClr val="000000"/>
                </a:solidFill>
                <a:effectLst/>
                <a:latin typeface="Consolas" panose="020B0609020204030204" pitchFamily="49" charset="0"/>
              </a:rPr>
              <a:t> {</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max-width</a:t>
            </a:r>
            <a:r>
              <a:rPr lang="en-US" sz="1000" b="0" dirty="0">
                <a:solidFill>
                  <a:srgbClr val="000000"/>
                </a:solidFill>
                <a:effectLst/>
                <a:latin typeface="Consolas" panose="020B0609020204030204" pitchFamily="49" charset="0"/>
              </a:rPr>
              <a:t>: </a:t>
            </a:r>
            <a:r>
              <a:rPr lang="en-US" sz="1000" b="0" dirty="0">
                <a:solidFill>
                  <a:srgbClr val="098658"/>
                </a:solidFill>
                <a:effectLst/>
                <a:latin typeface="Consolas" panose="020B0609020204030204" pitchFamily="49" charset="0"/>
              </a:rPr>
              <a:t>560px</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margin-left</a:t>
            </a:r>
            <a:r>
              <a:rPr lang="en-US" sz="1000" b="0" dirty="0">
                <a:solidFill>
                  <a:srgbClr val="000000"/>
                </a:solidFill>
                <a:effectLst/>
                <a:latin typeface="Consolas" panose="020B0609020204030204" pitchFamily="49" charset="0"/>
              </a:rPr>
              <a:t>: </a:t>
            </a:r>
            <a:r>
              <a:rPr lang="en-US" sz="1000" b="0" dirty="0">
                <a:solidFill>
                  <a:srgbClr val="0451A5"/>
                </a:solidFill>
                <a:effectLst/>
                <a:latin typeface="Consolas" panose="020B0609020204030204" pitchFamily="49" charset="0"/>
              </a:rPr>
              <a:t>auto</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r>
              <a:rPr lang="en-US" sz="1000" b="0" dirty="0">
                <a:solidFill>
                  <a:srgbClr val="E50000"/>
                </a:solidFill>
                <a:effectLst/>
                <a:latin typeface="Consolas" panose="020B0609020204030204" pitchFamily="49" charset="0"/>
              </a:rPr>
              <a:t>margin-right</a:t>
            </a:r>
            <a:r>
              <a:rPr lang="en-US" sz="1000" b="0" dirty="0">
                <a:solidFill>
                  <a:srgbClr val="000000"/>
                </a:solidFill>
                <a:effectLst/>
                <a:latin typeface="Consolas" panose="020B0609020204030204" pitchFamily="49" charset="0"/>
              </a:rPr>
              <a:t>: </a:t>
            </a:r>
            <a:r>
              <a:rPr lang="en-US" sz="1000" b="0" dirty="0">
                <a:solidFill>
                  <a:srgbClr val="0451A5"/>
                </a:solidFill>
                <a:effectLst/>
                <a:latin typeface="Consolas" panose="020B0609020204030204" pitchFamily="49" charset="0"/>
              </a:rPr>
              <a:t>auto</a:t>
            </a:r>
            <a:r>
              <a:rPr lang="en-US" sz="1000" b="0" dirty="0">
                <a:solidFill>
                  <a:srgbClr val="000000"/>
                </a:solidFill>
                <a:effectLst/>
                <a:latin typeface="Consolas" panose="020B0609020204030204" pitchFamily="49" charset="0"/>
              </a:rPr>
              <a:t>;</a:t>
            </a:r>
          </a:p>
          <a:p>
            <a:r>
              <a:rPr lang="en-US" sz="1000" b="0" dirty="0">
                <a:solidFill>
                  <a:srgbClr val="000000"/>
                </a:solidFill>
                <a:effectLst/>
                <a:latin typeface="Consolas" panose="020B0609020204030204" pitchFamily="49" charset="0"/>
              </a:rPr>
              <a:t>  }</a:t>
            </a:r>
          </a:p>
          <a:p>
            <a:endParaRPr lang="es-419" sz="8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FormPersona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9448800" cy="877918"/>
          </a:xfrm>
        </p:spPr>
        <p:txBody>
          <a:bodyPr/>
          <a:lstStyle/>
          <a:p>
            <a:r>
              <a:rPr lang="es-ES" dirty="0"/>
              <a:t>Agregar su hoja de estilos</a:t>
            </a:r>
          </a:p>
          <a:p>
            <a:r>
              <a:rPr lang="en-US" dirty="0"/>
              <a:t>C:\MEAN\SC\app.directorio\frontend\src\app\personal\components\personal-form\personal-form.component.css</a:t>
            </a:r>
            <a:endParaRPr lang="es-419" dirty="0"/>
          </a:p>
        </p:txBody>
      </p:sp>
      <p:sp>
        <p:nvSpPr>
          <p:cNvPr id="7" name="CuadroTexto 6">
            <a:extLst>
              <a:ext uri="{FF2B5EF4-FFF2-40B4-BE49-F238E27FC236}">
                <a16:creationId xmlns:a16="http://schemas.microsoft.com/office/drawing/2014/main" id="{45828F43-5112-FB33-C9BC-A905779903B8}"/>
              </a:ext>
            </a:extLst>
          </p:cNvPr>
          <p:cNvSpPr txBox="1"/>
          <p:nvPr/>
        </p:nvSpPr>
        <p:spPr>
          <a:xfrm>
            <a:off x="827998" y="6174000"/>
            <a:ext cx="8382000" cy="307777"/>
          </a:xfrm>
          <a:prstGeom prst="rect">
            <a:avLst/>
          </a:prstGeom>
          <a:noFill/>
        </p:spPr>
        <p:txBody>
          <a:bodyPr wrap="square">
            <a:spAutoFit/>
          </a:bodyPr>
          <a:lstStyle/>
          <a:p>
            <a:r>
              <a:rPr lang="es-419" sz="1400" dirty="0"/>
              <a:t>https://gist.github.com/fararoni/cb46ddd5f3606a8bc1471171d5a8e904</a:t>
            </a:r>
          </a:p>
        </p:txBody>
      </p:sp>
    </p:spTree>
    <p:extLst>
      <p:ext uri="{BB962C8B-B14F-4D97-AF65-F5344CB8AC3E}">
        <p14:creationId xmlns:p14="http://schemas.microsoft.com/office/powerpoint/2010/main" val="3192389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el componente agregar una persona</a:t>
            </a:r>
            <a:endParaRPr lang="es-419" dirty="0"/>
          </a:p>
          <a:p>
            <a:endParaRPr lang="es-419" dirty="0"/>
          </a:p>
        </p:txBody>
      </p:sp>
      <p:sp>
        <p:nvSpPr>
          <p:cNvPr id="9" name="Marcador de texto 2">
            <a:extLst>
              <a:ext uri="{FF2B5EF4-FFF2-40B4-BE49-F238E27FC236}">
                <a16:creationId xmlns:a16="http://schemas.microsoft.com/office/drawing/2014/main" id="{73370E15-4FA9-A2F9-CE7E-5C1275F81AF1}"/>
              </a:ext>
            </a:extLst>
          </p:cNvPr>
          <p:cNvSpPr>
            <a:spLocks noGrp="1"/>
          </p:cNvSpPr>
          <p:nvPr>
            <p:ph type="body" sz="quarter" idx="13"/>
          </p:nvPr>
        </p:nvSpPr>
        <p:spPr>
          <a:xfrm>
            <a:off x="982766" y="2523800"/>
            <a:ext cx="9766781" cy="342559"/>
          </a:xfrm>
        </p:spPr>
        <p:txBody>
          <a:bodyPr/>
          <a:lstStyle/>
          <a:p>
            <a:r>
              <a:rPr lang="en-US" sz="1200" dirty="0"/>
              <a:t>C:\MEAN\SC\app.directorio\frontend&gt;ng generate component personal/components/</a:t>
            </a:r>
            <a:r>
              <a:rPr lang="en-US" sz="1200" dirty="0" err="1"/>
              <a:t>agregar</a:t>
            </a:r>
            <a:r>
              <a:rPr lang="en-US" sz="1200" dirty="0"/>
              <a:t>-persona -m app</a:t>
            </a:r>
            <a:endParaRPr lang="es-419" sz="1200"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Agregar un componente para Agregar una persona. </a:t>
            </a:r>
          </a:p>
          <a:p>
            <a:r>
              <a:rPr lang="es-ES" dirty="0"/>
              <a:t>En una consola CMD de visual </a:t>
            </a:r>
            <a:r>
              <a:rPr lang="es-ES" dirty="0" err="1"/>
              <a:t>studio</a:t>
            </a:r>
            <a:r>
              <a:rPr lang="es-ES" dirty="0"/>
              <a:t> ejecutar el siguiente comando</a:t>
            </a:r>
            <a:endParaRPr lang="es-419" dirty="0"/>
          </a:p>
        </p:txBody>
      </p:sp>
      <p:sp>
        <p:nvSpPr>
          <p:cNvPr id="11" name="Marcador de texto 2">
            <a:extLst>
              <a:ext uri="{FF2B5EF4-FFF2-40B4-BE49-F238E27FC236}">
                <a16:creationId xmlns:a16="http://schemas.microsoft.com/office/drawing/2014/main" id="{EE60B509-ECC3-98E3-B246-CBC9755252CF}"/>
              </a:ext>
            </a:extLst>
          </p:cNvPr>
          <p:cNvSpPr txBox="1">
            <a:spLocks/>
          </p:cNvSpPr>
          <p:nvPr/>
        </p:nvSpPr>
        <p:spPr>
          <a:xfrm>
            <a:off x="992968" y="2866359"/>
            <a:ext cx="10421266"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solidFill>
                  <a:srgbClr val="00B050"/>
                </a:solidFill>
              </a:rPr>
              <a:t>CREATE</a:t>
            </a:r>
            <a:r>
              <a:rPr lang="es-419" dirty="0"/>
              <a:t> </a:t>
            </a:r>
            <a:r>
              <a:rPr lang="es-419" dirty="0" err="1"/>
              <a:t>src</a:t>
            </a:r>
            <a:r>
              <a:rPr lang="es-419" dirty="0"/>
              <a:t>/app/personal/</a:t>
            </a:r>
            <a:r>
              <a:rPr lang="es-419" dirty="0" err="1"/>
              <a:t>components</a:t>
            </a:r>
            <a:r>
              <a:rPr lang="es-419" dirty="0"/>
              <a:t>/agregar-persona/agregar-</a:t>
            </a:r>
            <a:r>
              <a:rPr lang="es-419" dirty="0" err="1"/>
              <a:t>persona.component.ts</a:t>
            </a:r>
            <a:r>
              <a:rPr lang="es-419" dirty="0"/>
              <a:t> (218 bytes)</a:t>
            </a:r>
          </a:p>
          <a:p>
            <a:r>
              <a:rPr lang="es-419" dirty="0">
                <a:solidFill>
                  <a:srgbClr val="00B050"/>
                </a:solidFill>
              </a:rPr>
              <a:t>UPDATE</a:t>
            </a:r>
            <a:r>
              <a:rPr lang="es-419" dirty="0"/>
              <a:t> </a:t>
            </a:r>
            <a:r>
              <a:rPr lang="es-419" dirty="0" err="1"/>
              <a:t>src</a:t>
            </a:r>
            <a:r>
              <a:rPr lang="es-419" dirty="0"/>
              <a:t>/app/</a:t>
            </a:r>
            <a:r>
              <a:rPr lang="es-419" dirty="0" err="1"/>
              <a:t>app.module.ts</a:t>
            </a:r>
            <a:r>
              <a:rPr lang="es-419" dirty="0"/>
              <a:t> (944 bytes)</a:t>
            </a:r>
          </a:p>
        </p:txBody>
      </p:sp>
      <p:pic>
        <p:nvPicPr>
          <p:cNvPr id="14" name="Imagen 13">
            <a:extLst>
              <a:ext uri="{FF2B5EF4-FFF2-40B4-BE49-F238E27FC236}">
                <a16:creationId xmlns:a16="http://schemas.microsoft.com/office/drawing/2014/main" id="{1857CB47-737D-E430-7CD7-EC1A38631338}"/>
              </a:ext>
            </a:extLst>
          </p:cNvPr>
          <p:cNvPicPr>
            <a:picLocks noChangeAspect="1"/>
          </p:cNvPicPr>
          <p:nvPr/>
        </p:nvPicPr>
        <p:blipFill>
          <a:blip r:embed="rId2"/>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3571702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BDC091DD-9126-149D-8173-6CDB30509D59}"/>
              </a:ext>
            </a:extLst>
          </p:cNvPr>
          <p:cNvPicPr>
            <a:picLocks noChangeAspect="1"/>
          </p:cNvPicPr>
          <p:nvPr/>
        </p:nvPicPr>
        <p:blipFill>
          <a:blip r:embed="rId3"/>
          <a:stretch>
            <a:fillRect/>
          </a:stretch>
        </p:blipFill>
        <p:spPr>
          <a:xfrm>
            <a:off x="10147099" y="1164910"/>
            <a:ext cx="1790950" cy="371527"/>
          </a:xfrm>
          <a:prstGeom prst="rect">
            <a:avLst/>
          </a:prstGeom>
        </p:spPr>
      </p:pic>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5892800" y="589926"/>
            <a:ext cx="5634204" cy="5678148"/>
          </a:xfrm>
          <a:solidFill>
            <a:schemeClr val="bg1">
              <a:lumMod val="95000"/>
            </a:schemeClr>
          </a:solidFill>
        </p:spPr>
        <p:txBody>
          <a:bodyPr/>
          <a:lstStyle/>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Component</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core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'@angular/</a:t>
            </a:r>
            <a:r>
              <a:rPr lang="es-419" sz="1200" b="0" dirty="0" err="1">
                <a:solidFill>
                  <a:srgbClr val="A31515"/>
                </a:solidFill>
                <a:effectLst/>
                <a:latin typeface="Consolas" panose="020B0609020204030204" pitchFamily="49" charset="0"/>
              </a:rPr>
              <a:t>router</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Persona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'../../interfaces/persona'</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import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PersonaService</a:t>
            </a:r>
            <a:r>
              <a:rPr lang="es-419" sz="1200" b="0" dirty="0">
                <a:solidFill>
                  <a:srgbClr val="000000"/>
                </a:solidFill>
                <a:effectLst/>
                <a:latin typeface="Consolas" panose="020B0609020204030204" pitchFamily="49" charset="0"/>
              </a:rPr>
              <a:t> } </a:t>
            </a:r>
            <a:r>
              <a:rPr lang="es-419" sz="1200" b="0" dirty="0" err="1">
                <a:solidFill>
                  <a:srgbClr val="0000FF"/>
                </a:solidFill>
                <a:effectLst/>
                <a:latin typeface="Consolas" panose="020B0609020204030204" pitchFamily="49" charset="0"/>
              </a:rPr>
              <a:t>from</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services</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persona.service</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@Component({</a:t>
            </a:r>
          </a:p>
          <a:p>
            <a:r>
              <a:rPr lang="es-419" sz="1200" b="0" dirty="0">
                <a:solidFill>
                  <a:srgbClr val="000000"/>
                </a:solidFill>
                <a:effectLst/>
                <a:latin typeface="Consolas" panose="020B0609020204030204" pitchFamily="49" charset="0"/>
              </a:rPr>
              <a:t> selector: </a:t>
            </a:r>
            <a:r>
              <a:rPr lang="es-419" sz="1200" b="0" dirty="0">
                <a:solidFill>
                  <a:srgbClr val="A31515"/>
                </a:solidFill>
                <a:effectLst/>
                <a:latin typeface="Consolas" panose="020B0609020204030204" pitchFamily="49" charset="0"/>
              </a:rPr>
              <a:t>'app-</a:t>
            </a:r>
            <a:r>
              <a:rPr lang="es-419" sz="1200" b="0" dirty="0" err="1">
                <a:solidFill>
                  <a:srgbClr val="A31515"/>
                </a:solidFill>
                <a:effectLst/>
                <a:latin typeface="Consolas" panose="020B0609020204030204" pitchFamily="49" charset="0"/>
              </a:rPr>
              <a:t>add</a:t>
            </a:r>
            <a:r>
              <a:rPr lang="es-419" sz="1200" b="0" dirty="0">
                <a:solidFill>
                  <a:srgbClr val="A31515"/>
                </a:solidFill>
                <a:effectLst/>
                <a:latin typeface="Consolas" panose="020B0609020204030204" pitchFamily="49" charset="0"/>
              </a:rPr>
              <a:t>-persona'</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templateUrl</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'./agregar-persona.component.html'</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export</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AgregarPersonaComponent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00FF"/>
                </a:solidFill>
                <a:effectLst/>
                <a:latin typeface="Consolas" panose="020B0609020204030204" pitchFamily="49" charset="0"/>
              </a:rPr>
              <a:t>constructor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private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Router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private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personaService</a:t>
            </a: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PersonaService</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 {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addPersona</a:t>
            </a:r>
            <a:r>
              <a:rPr lang="es-419" sz="1200" b="0" dirty="0">
                <a:solidFill>
                  <a:srgbClr val="000000"/>
                </a:solidFill>
                <a:effectLst/>
                <a:latin typeface="Consolas" panose="020B0609020204030204" pitchFamily="49" charset="0"/>
              </a:rPr>
              <a:t>(persona: Persona)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.personaService.createPersona</a:t>
            </a:r>
            <a:r>
              <a:rPr lang="es-419" sz="1200" b="0" dirty="0">
                <a:solidFill>
                  <a:srgbClr val="000000"/>
                </a:solidFill>
                <a:effectLst/>
                <a:latin typeface="Consolas" panose="020B0609020204030204" pitchFamily="49" charset="0"/>
              </a:rPr>
              <a:t>(persona)</a:t>
            </a:r>
          </a:p>
          <a:p>
            <a:r>
              <a:rPr lang="es-419" sz="1200" b="0" dirty="0">
                <a:solidFill>
                  <a:srgbClr val="000000"/>
                </a:solidFill>
                <a:effectLst/>
                <a:latin typeface="Consolas" panose="020B0609020204030204" pitchFamily="49" charset="0"/>
              </a:rPr>
              <a:t>     .subscribe({</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next</a:t>
            </a:r>
            <a:r>
              <a:rPr lang="es-419" sz="1200" b="0" dirty="0">
                <a:solidFill>
                  <a:srgbClr val="000000"/>
                </a:solidFill>
                <a:effectLst/>
                <a:latin typeface="Consolas" panose="020B0609020204030204" pitchFamily="49" charset="0"/>
              </a:rPr>
              <a:t>: ()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.router.navigate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'/personas'</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error: (error) </a:t>
            </a:r>
            <a:r>
              <a:rPr lang="es-419" sz="1200" b="0" dirty="0">
                <a:solidFill>
                  <a:srgbClr val="0000FF"/>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alert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"Error al crear a la persona"</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console.error</a:t>
            </a:r>
            <a:r>
              <a:rPr lang="es-419" sz="1200" b="0" dirty="0">
                <a:solidFill>
                  <a:srgbClr val="000000"/>
                </a:solidFill>
                <a:effectLst/>
                <a:latin typeface="Consolas" panose="020B0609020204030204" pitchFamily="49" charset="0"/>
              </a:rPr>
              <a:t>(error);</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endParaRPr lang="es-419" sz="105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4805855" cy="877918"/>
          </a:xfrm>
        </p:spPr>
        <p:txBody>
          <a:bodyPr/>
          <a:lstStyle/>
          <a:p>
            <a:r>
              <a:rPr lang="es-ES" dirty="0"/>
              <a:t>Editar </a:t>
            </a:r>
            <a:r>
              <a:rPr lang="en-US" dirty="0"/>
              <a:t>C:\MEAN\SC\app.directorio\frontend\src\app\personal\components\agregar-persona\agregar-persona.component.ts</a:t>
            </a:r>
            <a:endParaRPr lang="es-419" dirty="0"/>
          </a:p>
        </p:txBody>
      </p:sp>
      <p:sp>
        <p:nvSpPr>
          <p:cNvPr id="11" name="CuadroTexto 10">
            <a:extLst>
              <a:ext uri="{FF2B5EF4-FFF2-40B4-BE49-F238E27FC236}">
                <a16:creationId xmlns:a16="http://schemas.microsoft.com/office/drawing/2014/main" id="{728AAA45-C1E6-6A85-B25F-42E90B0B8EC3}"/>
              </a:ext>
            </a:extLst>
          </p:cNvPr>
          <p:cNvSpPr txBox="1"/>
          <p:nvPr/>
        </p:nvSpPr>
        <p:spPr>
          <a:xfrm>
            <a:off x="634999" y="5693090"/>
            <a:ext cx="10114547" cy="369332"/>
          </a:xfrm>
          <a:prstGeom prst="rect">
            <a:avLst/>
          </a:prstGeom>
          <a:noFill/>
        </p:spPr>
        <p:txBody>
          <a:bodyPr wrap="square">
            <a:spAutoFit/>
          </a:bodyPr>
          <a:lstStyle/>
          <a:p>
            <a:r>
              <a:rPr lang="es-419" dirty="0"/>
              <a:t>https://gist.github.com/fararoni/35423df52d560abb203dfe8456b96f33</a:t>
            </a:r>
          </a:p>
        </p:txBody>
      </p:sp>
    </p:spTree>
    <p:extLst>
      <p:ext uri="{BB962C8B-B14F-4D97-AF65-F5344CB8AC3E}">
        <p14:creationId xmlns:p14="http://schemas.microsoft.com/office/powerpoint/2010/main" val="617566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240220" y="2719552"/>
            <a:ext cx="9748346" cy="877918"/>
          </a:xfrm>
          <a:solidFill>
            <a:schemeClr val="bg1">
              <a:lumMod val="95000"/>
            </a:schemeClr>
          </a:solidFill>
        </p:spPr>
        <p:txBody>
          <a:bodyPr/>
          <a:lstStyle/>
          <a:p>
            <a:r>
              <a:rPr lang="es-419" sz="1600" b="0" dirty="0">
                <a:solidFill>
                  <a:srgbClr val="800000"/>
                </a:solidFill>
                <a:effectLst/>
                <a:latin typeface="Consolas" panose="020B0609020204030204" pitchFamily="49" charset="0"/>
              </a:rPr>
              <a:t>&lt;h2</a:t>
            </a:r>
            <a:r>
              <a:rPr lang="es-419" sz="1600" b="0" dirty="0">
                <a:solidFill>
                  <a:srgbClr val="000000"/>
                </a:solidFill>
                <a:effectLst/>
                <a:latin typeface="Consolas" panose="020B0609020204030204" pitchFamily="49" charset="0"/>
              </a:rPr>
              <a:t> </a:t>
            </a:r>
            <a:r>
              <a:rPr lang="es-419" sz="1600" b="0" dirty="0" err="1">
                <a:solidFill>
                  <a:srgbClr val="E50000"/>
                </a:solidFill>
                <a:effectLst/>
                <a:latin typeface="Consolas" panose="020B0609020204030204" pitchFamily="49" charset="0"/>
              </a:rPr>
              <a:t>class</a:t>
            </a:r>
            <a:r>
              <a:rPr lang="es-419" sz="1600" b="0" dirty="0">
                <a:solidFill>
                  <a:srgbClr val="000000"/>
                </a:solidFill>
                <a:effectLst/>
                <a:latin typeface="Consolas" panose="020B0609020204030204" pitchFamily="49" charset="0"/>
              </a:rPr>
              <a:t>=</a:t>
            </a:r>
            <a:r>
              <a:rPr lang="es-419" sz="1600" b="0" dirty="0">
                <a:solidFill>
                  <a:srgbClr val="0000FF"/>
                </a:solidFill>
                <a:effectLst/>
                <a:latin typeface="Consolas" panose="020B0609020204030204" pitchFamily="49" charset="0"/>
              </a:rPr>
              <a:t>"</a:t>
            </a:r>
            <a:r>
              <a:rPr lang="es-419" sz="1600" b="0" dirty="0" err="1">
                <a:solidFill>
                  <a:srgbClr val="0000FF"/>
                </a:solidFill>
                <a:effectLst/>
                <a:latin typeface="Consolas" panose="020B0609020204030204" pitchFamily="49" charset="0"/>
              </a:rPr>
              <a:t>text</a:t>
            </a:r>
            <a:r>
              <a:rPr lang="es-419" sz="1600" b="0" dirty="0">
                <a:solidFill>
                  <a:srgbClr val="0000FF"/>
                </a:solidFill>
                <a:effectLst/>
                <a:latin typeface="Consolas" panose="020B0609020204030204" pitchFamily="49" charset="0"/>
              </a:rPr>
              <a:t>-center m-5"</a:t>
            </a:r>
            <a:r>
              <a:rPr lang="es-419" sz="1600" b="0" dirty="0">
                <a:solidFill>
                  <a:srgbClr val="800000"/>
                </a:solidFill>
                <a:effectLst/>
                <a:latin typeface="Consolas" panose="020B0609020204030204" pitchFamily="49" charset="0"/>
              </a:rPr>
              <a:t>&gt;</a:t>
            </a:r>
            <a:r>
              <a:rPr lang="es-419" sz="1600" b="0" dirty="0">
                <a:solidFill>
                  <a:srgbClr val="000000"/>
                </a:solidFill>
                <a:effectLst/>
                <a:latin typeface="Consolas" panose="020B0609020204030204" pitchFamily="49" charset="0"/>
              </a:rPr>
              <a:t>Agregar a una nueva persona</a:t>
            </a:r>
            <a:r>
              <a:rPr lang="es-419" sz="1600" b="0" dirty="0">
                <a:solidFill>
                  <a:srgbClr val="800000"/>
                </a:solidFill>
                <a:effectLst/>
                <a:latin typeface="Consolas" panose="020B0609020204030204" pitchFamily="49" charset="0"/>
              </a:rPr>
              <a:t>&lt;/h2&gt;</a:t>
            </a:r>
            <a:endParaRPr lang="es-419" sz="1600" b="0" dirty="0">
              <a:solidFill>
                <a:srgbClr val="000000"/>
              </a:solidFill>
              <a:effectLst/>
              <a:latin typeface="Consolas" panose="020B0609020204030204" pitchFamily="49" charset="0"/>
            </a:endParaRPr>
          </a:p>
          <a:p>
            <a:r>
              <a:rPr lang="es-419" sz="1600" b="0" dirty="0">
                <a:solidFill>
                  <a:srgbClr val="800000"/>
                </a:solidFill>
                <a:effectLst/>
                <a:latin typeface="Consolas" panose="020B0609020204030204" pitchFamily="49" charset="0"/>
              </a:rPr>
              <a:t>&lt;app-personal-</a:t>
            </a:r>
            <a:r>
              <a:rPr lang="es-419" sz="1600" b="0" dirty="0" err="1">
                <a:solidFill>
                  <a:srgbClr val="800000"/>
                </a:solidFill>
                <a:effectLst/>
                <a:latin typeface="Consolas" panose="020B0609020204030204" pitchFamily="49" charset="0"/>
              </a:rPr>
              <a:t>form</a:t>
            </a:r>
            <a:r>
              <a:rPr lang="es-419" sz="1600" b="0" dirty="0">
                <a:solidFill>
                  <a:srgbClr val="000000"/>
                </a:solidFill>
                <a:effectLst/>
                <a:latin typeface="Consolas" panose="020B0609020204030204" pitchFamily="49" charset="0"/>
              </a:rPr>
              <a:t> </a:t>
            </a:r>
            <a:r>
              <a:rPr lang="es-419" sz="1600" b="0" dirty="0">
                <a:solidFill>
                  <a:srgbClr val="E50000"/>
                </a:solidFill>
                <a:effectLst/>
                <a:latin typeface="Consolas" panose="020B0609020204030204" pitchFamily="49" charset="0"/>
              </a:rPr>
              <a:t>(</a:t>
            </a:r>
            <a:r>
              <a:rPr lang="es-419" sz="1600" b="0" dirty="0" err="1">
                <a:solidFill>
                  <a:srgbClr val="E50000"/>
                </a:solidFill>
                <a:effectLst/>
                <a:latin typeface="Consolas" panose="020B0609020204030204" pitchFamily="49" charset="0"/>
              </a:rPr>
              <a:t>formSubmitted</a:t>
            </a:r>
            <a:r>
              <a:rPr lang="es-419" sz="1600" b="0" dirty="0">
                <a:solidFill>
                  <a:srgbClr val="E50000"/>
                </a:solidFill>
                <a:effectLst/>
                <a:latin typeface="Consolas" panose="020B0609020204030204" pitchFamily="49" charset="0"/>
              </a:rPr>
              <a: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err="1">
                <a:solidFill>
                  <a:srgbClr val="000000"/>
                </a:solidFill>
                <a:effectLst/>
                <a:latin typeface="Consolas" panose="020B0609020204030204" pitchFamily="49" charset="0"/>
              </a:rPr>
              <a:t>addPersona</a:t>
            </a:r>
            <a:r>
              <a:rPr lang="es-419" sz="1600" b="0" dirty="0">
                <a:solidFill>
                  <a:srgbClr val="000000"/>
                </a:solidFill>
                <a:effectLst/>
                <a:latin typeface="Consolas" panose="020B0609020204030204" pitchFamily="49" charset="0"/>
              </a:rPr>
              <a:t>($</a:t>
            </a:r>
            <a:r>
              <a:rPr lang="es-419" sz="1600" b="0" dirty="0" err="1">
                <a:solidFill>
                  <a:srgbClr val="000000"/>
                </a:solidFill>
                <a:effectLst/>
                <a:latin typeface="Consolas" panose="020B0609020204030204" pitchFamily="49" charset="0"/>
              </a:rPr>
              <a:t>event</a:t>
            </a:r>
            <a:r>
              <a:rPr lang="es-419" sz="1600" b="0" dirty="0">
                <a:solidFill>
                  <a:srgbClr val="000000"/>
                </a:solidFill>
                <a:effectLst/>
                <a:latin typeface="Consolas" panose="020B0609020204030204" pitchFamily="49" charset="0"/>
              </a:rPr>
              <a:t>)</a:t>
            </a:r>
            <a:r>
              <a:rPr lang="es-419" sz="1600" b="0" dirty="0">
                <a:solidFill>
                  <a:srgbClr val="A31515"/>
                </a:solidFill>
                <a:effectLst/>
                <a:latin typeface="Consolas" panose="020B0609020204030204" pitchFamily="49" charset="0"/>
              </a:rPr>
              <a:t>"</a:t>
            </a:r>
            <a:r>
              <a:rPr lang="es-419" sz="1600" b="0" dirty="0">
                <a:solidFill>
                  <a:srgbClr val="800000"/>
                </a:solidFill>
                <a:effectLst/>
                <a:latin typeface="Consolas" panose="020B0609020204030204" pitchFamily="49" charset="0"/>
              </a:rPr>
              <a:t>&gt;&lt;/app-personal-</a:t>
            </a:r>
            <a:r>
              <a:rPr lang="es-419" sz="1600" b="0" dirty="0" err="1">
                <a:solidFill>
                  <a:srgbClr val="800000"/>
                </a:solidFill>
                <a:effectLst/>
                <a:latin typeface="Consolas" panose="020B0609020204030204" pitchFamily="49" charset="0"/>
              </a:rPr>
              <a:t>form</a:t>
            </a:r>
            <a:r>
              <a:rPr lang="es-419" sz="1600" b="0" dirty="0">
                <a:solidFill>
                  <a:srgbClr val="800000"/>
                </a:solidFill>
                <a:effectLst/>
                <a:latin typeface="Consolas" panose="020B0609020204030204" pitchFamily="49" charset="0"/>
              </a:rPr>
              <a:t>&gt;</a:t>
            </a:r>
            <a:endParaRPr lang="es-419" sz="1600" b="0" dirty="0">
              <a:solidFill>
                <a:srgbClr val="000000"/>
              </a:solidFill>
              <a:effectLst/>
              <a:latin typeface="Consolas" panose="020B0609020204030204" pitchFamily="49" charset="0"/>
            </a:endParaRPr>
          </a:p>
          <a:p>
            <a:endParaRPr lang="es-419" sz="105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C:\MEAN\SC\app.directorio\frontend\src\app\personal\components\agregar-persona\agregar-persona.component.html</a:t>
            </a:r>
            <a:endParaRPr lang="es-419" dirty="0"/>
          </a:p>
        </p:txBody>
      </p:sp>
      <p:sp>
        <p:nvSpPr>
          <p:cNvPr id="6" name="Bocadillo: rectángulo 5">
            <a:extLst>
              <a:ext uri="{FF2B5EF4-FFF2-40B4-BE49-F238E27FC236}">
                <a16:creationId xmlns:a16="http://schemas.microsoft.com/office/drawing/2014/main" id="{949ECECE-2BD4-36FC-D2AF-419B87047259}"/>
              </a:ext>
            </a:extLst>
          </p:cNvPr>
          <p:cNvSpPr/>
          <p:nvPr/>
        </p:nvSpPr>
        <p:spPr>
          <a:xfrm>
            <a:off x="1625600" y="3889201"/>
            <a:ext cx="2578100" cy="877918"/>
          </a:xfrm>
          <a:prstGeom prst="wedgeRectCallout">
            <a:avLst>
              <a:gd name="adj1" fmla="val -34927"/>
              <a:gd name="adj2" fmla="val -116824"/>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En este </a:t>
            </a:r>
            <a:r>
              <a:rPr lang="es-ES" dirty="0" err="1">
                <a:solidFill>
                  <a:schemeClr val="tx1"/>
                </a:solidFill>
              </a:rPr>
              <a:t>template</a:t>
            </a:r>
            <a:r>
              <a:rPr lang="es-ES" dirty="0">
                <a:solidFill>
                  <a:schemeClr val="tx1"/>
                </a:solidFill>
              </a:rPr>
              <a:t> se reutiliza el componente app-personal-</a:t>
            </a:r>
            <a:r>
              <a:rPr lang="es-ES" dirty="0" err="1">
                <a:solidFill>
                  <a:schemeClr val="tx1"/>
                </a:solidFill>
              </a:rPr>
              <a:t>form</a:t>
            </a:r>
            <a:endParaRPr lang="es-419" dirty="0">
              <a:solidFill>
                <a:schemeClr val="tx1"/>
              </a:solidFill>
            </a:endParaRPr>
          </a:p>
        </p:txBody>
      </p:sp>
      <p:pic>
        <p:nvPicPr>
          <p:cNvPr id="8" name="Imagen 7">
            <a:extLst>
              <a:ext uri="{FF2B5EF4-FFF2-40B4-BE49-F238E27FC236}">
                <a16:creationId xmlns:a16="http://schemas.microsoft.com/office/drawing/2014/main" id="{96409BCD-74F6-3C05-D0BD-FB5B150A0F3F}"/>
              </a:ext>
            </a:extLst>
          </p:cNvPr>
          <p:cNvPicPr>
            <a:picLocks noChangeAspect="1"/>
          </p:cNvPicPr>
          <p:nvPr/>
        </p:nvPicPr>
        <p:blipFill>
          <a:blip r:embed="rId3"/>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2716460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914599" y="2413000"/>
            <a:ext cx="9748346" cy="3162300"/>
          </a:xfrm>
          <a:solidFill>
            <a:schemeClr val="bg1">
              <a:lumMod val="95000"/>
            </a:schemeClr>
          </a:solidFill>
        </p:spPr>
        <p:txBody>
          <a:bodyPr/>
          <a:lstStyle/>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getPersona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Observable&lt;Persona&gt;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.httpClient.get</a:t>
            </a:r>
            <a:r>
              <a:rPr lang="es-419" sz="1200" b="0" dirty="0">
                <a:solidFill>
                  <a:srgbClr val="000000"/>
                </a:solidFill>
                <a:effectLst/>
                <a:latin typeface="Consolas" panose="020B0609020204030204" pitchFamily="49" charset="0"/>
              </a:rPr>
              <a:t>&lt;Persona&gt;(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br>
              <a:rPr lang="es-419" sz="1200" b="0" dirty="0">
                <a:solidFill>
                  <a:srgbClr val="000000"/>
                </a:solidFill>
                <a:effectLst/>
                <a:latin typeface="Consolas" panose="020B0609020204030204" pitchFamily="49" charset="0"/>
              </a:rPr>
            </a:br>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createPersona</a:t>
            </a:r>
            <a:r>
              <a:rPr lang="es-419" sz="1200" b="0" dirty="0">
                <a:solidFill>
                  <a:srgbClr val="000000"/>
                </a:solidFill>
                <a:effectLst/>
                <a:latin typeface="Consolas" panose="020B0609020204030204" pitchFamily="49" charset="0"/>
              </a:rPr>
              <a:t>(persona: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.httpClient.post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updatePersona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a:solidFill>
                  <a:srgbClr val="008000"/>
                </a:solidFill>
                <a:effectLst/>
                <a:latin typeface="Consolas" panose="020B0609020204030204" pitchFamily="49" charset="0"/>
              </a:rPr>
              <a:t>///ok </a:t>
            </a:r>
            <a:r>
              <a:rPr lang="es-419" sz="1200" b="0" dirty="0" err="1">
                <a:solidFill>
                  <a:srgbClr val="008000"/>
                </a:solidFill>
                <a:effectLst/>
                <a:latin typeface="Consolas" panose="020B0609020204030204" pitchFamily="49" charset="0"/>
              </a:rPr>
              <a:t>return</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this.httpClient.put</a:t>
            </a:r>
            <a:r>
              <a:rPr lang="es-419" sz="1200" b="0" dirty="0">
                <a:solidFill>
                  <a:srgbClr val="008000"/>
                </a:solidFill>
                <a:effectLst/>
                <a:latin typeface="Consolas" panose="020B0609020204030204" pitchFamily="49" charset="0"/>
              </a:rPr>
              <a:t>(`${this.url}/directorio/${id}`, persona, { </a:t>
            </a:r>
            <a:r>
              <a:rPr lang="es-419" sz="1200" b="0" dirty="0" err="1">
                <a:solidFill>
                  <a:srgbClr val="008000"/>
                </a:solidFill>
                <a:effectLst/>
                <a:latin typeface="Consolas" panose="020B0609020204030204" pitchFamily="49" charset="0"/>
              </a:rPr>
              <a:t>responseType</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text</a:t>
            </a:r>
            <a:r>
              <a:rPr lang="es-419" sz="1200" b="0" dirty="0">
                <a:solidFill>
                  <a:srgbClr val="008000"/>
                </a:solidFill>
                <a:effectLst/>
                <a:latin typeface="Consolas" panose="020B0609020204030204" pitchFamily="49" charset="0"/>
              </a:rPr>
              <a:t>' });</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.httpClient.put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0000"/>
                </a:solidFill>
                <a:effectLst/>
                <a:latin typeface="Consolas" panose="020B0609020204030204" pitchFamily="49" charset="0"/>
              </a:rPr>
              <a:t>deletePersona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.httpClient.delete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ACTUALIZAR EL SERVICIO </a:t>
            </a:r>
            <a:r>
              <a:rPr lang="es-ES" dirty="0" err="1"/>
              <a:t>PersonaService</a:t>
            </a:r>
            <a:r>
              <a:rPr lang="es-ES" dirty="0"/>
              <a:t> PARA QUE PERMITE AGREGAR, ACTUALIZAR Y BORRAR LOS REGISTROS</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C:\MEAN\SC\app.directorio\frontend\src\app\personal\services\persona.service.ts</a:t>
            </a:r>
            <a:endParaRPr lang="es-419" dirty="0"/>
          </a:p>
        </p:txBody>
      </p:sp>
      <p:sp>
        <p:nvSpPr>
          <p:cNvPr id="7" name="CuadroTexto 6">
            <a:extLst>
              <a:ext uri="{FF2B5EF4-FFF2-40B4-BE49-F238E27FC236}">
                <a16:creationId xmlns:a16="http://schemas.microsoft.com/office/drawing/2014/main" id="{5918D13A-9D66-BFD7-8D97-3A83BA744291}"/>
              </a:ext>
            </a:extLst>
          </p:cNvPr>
          <p:cNvSpPr txBox="1"/>
          <p:nvPr/>
        </p:nvSpPr>
        <p:spPr>
          <a:xfrm>
            <a:off x="355599" y="6174000"/>
            <a:ext cx="9921549" cy="307777"/>
          </a:xfrm>
          <a:prstGeom prst="rect">
            <a:avLst/>
          </a:prstGeom>
          <a:noFill/>
        </p:spPr>
        <p:txBody>
          <a:bodyPr wrap="square">
            <a:spAutoFit/>
          </a:bodyPr>
          <a:lstStyle/>
          <a:p>
            <a:r>
              <a:rPr lang="es-419" sz="1400" dirty="0"/>
              <a:t>https://gist.github.com/fararoni/a526b4c7b354162d4dcb30d7216fc475</a:t>
            </a:r>
          </a:p>
        </p:txBody>
      </p:sp>
      <p:pic>
        <p:nvPicPr>
          <p:cNvPr id="9" name="Imagen 8">
            <a:extLst>
              <a:ext uri="{FF2B5EF4-FFF2-40B4-BE49-F238E27FC236}">
                <a16:creationId xmlns:a16="http://schemas.microsoft.com/office/drawing/2014/main" id="{58B0F0FF-F3EE-5893-2695-11979C92F428}"/>
              </a:ext>
            </a:extLst>
          </p:cNvPr>
          <p:cNvPicPr>
            <a:picLocks noChangeAspect="1"/>
          </p:cNvPicPr>
          <p:nvPr/>
        </p:nvPicPr>
        <p:blipFill>
          <a:blip r:embed="rId3"/>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269512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3" name="Marcador de contenido 2">
            <a:extLst>
              <a:ext uri="{FF2B5EF4-FFF2-40B4-BE49-F238E27FC236}">
                <a16:creationId xmlns:a16="http://schemas.microsoft.com/office/drawing/2014/main" id="{16A7AD88-8ED5-5460-A5E8-9DCE59E39262}"/>
              </a:ext>
            </a:extLst>
          </p:cNvPr>
          <p:cNvSpPr>
            <a:spLocks noGrp="1"/>
          </p:cNvSpPr>
          <p:nvPr>
            <p:ph type="body" sz="quarter" idx="13"/>
          </p:nvPr>
        </p:nvSpPr>
        <p:spPr>
          <a:xfrm>
            <a:off x="828675" y="2043113"/>
            <a:ext cx="3806387" cy="637025"/>
          </a:xfrm>
        </p:spPr>
        <p:txBody>
          <a:bodyPr>
            <a:noAutofit/>
          </a:bodyPr>
          <a:lstStyle/>
          <a:p>
            <a:r>
              <a:rPr lang="es-ES" sz="1200" dirty="0"/>
              <a:t>cd c:\MEAN\SC</a:t>
            </a:r>
          </a:p>
          <a:p>
            <a:r>
              <a:rPr lang="es-419" sz="1200" dirty="0"/>
              <a:t>c:\MEAN\SC&gt;CD </a:t>
            </a:r>
            <a:r>
              <a:rPr lang="es-419" sz="1200" dirty="0" err="1"/>
              <a:t>app.directorio</a:t>
            </a:r>
            <a:endParaRPr lang="es-419" sz="1200" dirty="0"/>
          </a:p>
          <a:p>
            <a:r>
              <a:rPr lang="en-US" sz="1200" dirty="0">
                <a:solidFill>
                  <a:srgbClr val="AA286F"/>
                </a:solidFill>
              </a:rPr>
              <a:t>c:\MEAN\SC\app.directorio&gt;</a:t>
            </a:r>
            <a:r>
              <a:rPr lang="en-US" sz="1200" dirty="0"/>
              <a:t>ng v</a:t>
            </a:r>
            <a:endParaRPr lang="es-419" sz="1200"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A. 1. Creación del proyecto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p:txBody>
          <a:bodyPr>
            <a:normAutofit/>
          </a:bodyPr>
          <a:lstStyle/>
          <a:p>
            <a:pPr marL="0" indent="0">
              <a:buNone/>
            </a:pPr>
            <a:r>
              <a:rPr lang="es-419" dirty="0"/>
              <a:t>Abrir una consola CMD</a:t>
            </a:r>
          </a:p>
        </p:txBody>
      </p:sp>
      <p:pic>
        <p:nvPicPr>
          <p:cNvPr id="12" name="Imagen 11">
            <a:extLst>
              <a:ext uri="{FF2B5EF4-FFF2-40B4-BE49-F238E27FC236}">
                <a16:creationId xmlns:a16="http://schemas.microsoft.com/office/drawing/2014/main" id="{A6696DCF-392F-A77D-50FE-504EEDCD2DC4}"/>
              </a:ext>
            </a:extLst>
          </p:cNvPr>
          <p:cNvPicPr>
            <a:picLocks noChangeAspect="1"/>
          </p:cNvPicPr>
          <p:nvPr/>
        </p:nvPicPr>
        <p:blipFill>
          <a:blip r:embed="rId2"/>
          <a:stretch>
            <a:fillRect/>
          </a:stretch>
        </p:blipFill>
        <p:spPr>
          <a:xfrm>
            <a:off x="6469743" y="420773"/>
            <a:ext cx="4639322" cy="2162477"/>
          </a:xfrm>
          <a:prstGeom prst="rect">
            <a:avLst/>
          </a:prstGeom>
          <a:effectLst>
            <a:outerShdw blurRad="63500" sx="102000" sy="102000" algn="ctr" rotWithShape="0">
              <a:prstClr val="black">
                <a:alpha val="40000"/>
              </a:prstClr>
            </a:outerShdw>
          </a:effectLst>
        </p:spPr>
      </p:pic>
      <p:sp>
        <p:nvSpPr>
          <p:cNvPr id="13" name="Marcador de texto 9">
            <a:extLst>
              <a:ext uri="{FF2B5EF4-FFF2-40B4-BE49-F238E27FC236}">
                <a16:creationId xmlns:a16="http://schemas.microsoft.com/office/drawing/2014/main" id="{D9DEE947-102C-686F-3FA4-E8530490DC45}"/>
              </a:ext>
            </a:extLst>
          </p:cNvPr>
          <p:cNvSpPr txBox="1">
            <a:spLocks/>
          </p:cNvSpPr>
          <p:nvPr/>
        </p:nvSpPr>
        <p:spPr>
          <a:xfrm>
            <a:off x="838200" y="2839240"/>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Crear el nuevo proyecto  (esperar tres minutos aproximadamente)</a:t>
            </a:r>
          </a:p>
        </p:txBody>
      </p:sp>
      <p:sp>
        <p:nvSpPr>
          <p:cNvPr id="14" name="Marcador de contenido 2">
            <a:extLst>
              <a:ext uri="{FF2B5EF4-FFF2-40B4-BE49-F238E27FC236}">
                <a16:creationId xmlns:a16="http://schemas.microsoft.com/office/drawing/2014/main" id="{AA31777C-64CD-F6F9-0F6F-A78E8DE49202}"/>
              </a:ext>
            </a:extLst>
          </p:cNvPr>
          <p:cNvSpPr txBox="1">
            <a:spLocks/>
          </p:cNvSpPr>
          <p:nvPr/>
        </p:nvSpPr>
        <p:spPr>
          <a:xfrm>
            <a:off x="838200" y="3074093"/>
            <a:ext cx="7230265" cy="1555847"/>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c:\MEAN\SC\app.directorio&gt; ng v</a:t>
            </a:r>
          </a:p>
          <a:p>
            <a:r>
              <a:rPr lang="en-US" sz="1200" dirty="0">
                <a:solidFill>
                  <a:srgbClr val="AA286F"/>
                </a:solidFill>
              </a:rPr>
              <a:t>c:\MEAN\SC\app.directorio&gt; </a:t>
            </a:r>
            <a:r>
              <a:rPr lang="en-US" sz="1200" dirty="0"/>
              <a:t>ng new </a:t>
            </a:r>
            <a:r>
              <a:rPr lang="en-US" sz="1200" b="1" dirty="0">
                <a:solidFill>
                  <a:srgbClr val="AA286F"/>
                </a:solidFill>
              </a:rPr>
              <a:t>frontend</a:t>
            </a:r>
            <a:r>
              <a:rPr lang="en-US" sz="1200" dirty="0"/>
              <a:t> --routing --style=</a:t>
            </a:r>
            <a:r>
              <a:rPr lang="en-US" sz="1200" dirty="0" err="1"/>
              <a:t>css</a:t>
            </a:r>
            <a:r>
              <a:rPr lang="en-US" sz="1200" dirty="0"/>
              <a:t> –minimal</a:t>
            </a:r>
          </a:p>
          <a:p>
            <a:r>
              <a:rPr lang="en-US" sz="1200" dirty="0">
                <a:solidFill>
                  <a:srgbClr val="AA286F"/>
                </a:solidFill>
              </a:rPr>
              <a:t>c:\MEAN\SC\app.directorio&gt; </a:t>
            </a:r>
            <a:r>
              <a:rPr lang="en-US" sz="1200" dirty="0"/>
              <a:t>cd frontend</a:t>
            </a:r>
          </a:p>
          <a:p>
            <a:r>
              <a:rPr lang="en-US" sz="1200" dirty="0">
                <a:solidFill>
                  <a:srgbClr val="AA286F"/>
                </a:solidFill>
              </a:rPr>
              <a:t>c:\MEAN\SC\app.directorio\frontend&gt;</a:t>
            </a:r>
          </a:p>
          <a:p>
            <a:endParaRPr lang="en-US" sz="1200" dirty="0"/>
          </a:p>
          <a:p>
            <a:endParaRPr lang="en-US" sz="1200" dirty="0"/>
          </a:p>
          <a:p>
            <a:r>
              <a:rPr lang="es-419" sz="1200" dirty="0">
                <a:solidFill>
                  <a:srgbClr val="AA286F"/>
                </a:solidFill>
              </a:rPr>
              <a:t>C:\MEAN\SC\app.directorio\frontend&gt; </a:t>
            </a:r>
            <a:r>
              <a:rPr lang="es-419" sz="1200" b="0" i="0" u="none" strike="noStrike" dirty="0">
                <a:effectLst/>
                <a:latin typeface="Courier New" panose="02070309020205020404" pitchFamily="49" charset="0"/>
              </a:rPr>
              <a:t>ng </a:t>
            </a:r>
            <a:r>
              <a:rPr lang="es-419" sz="1200" b="0" i="0" u="none" strike="noStrike" dirty="0" err="1">
                <a:effectLst/>
                <a:latin typeface="Courier New" panose="02070309020205020404" pitchFamily="49" charset="0"/>
              </a:rPr>
              <a:t>generate</a:t>
            </a:r>
            <a:r>
              <a:rPr lang="es-419" sz="1200" b="0" i="0" u="none" strike="noStrike" dirty="0">
                <a:effectLst/>
                <a:latin typeface="Courier New" panose="02070309020205020404" pitchFamily="49" charset="0"/>
              </a:rPr>
              <a:t> </a:t>
            </a:r>
            <a:r>
              <a:rPr lang="es-419" sz="1200" b="0" i="0" u="none" strike="noStrike" dirty="0" err="1">
                <a:effectLst/>
                <a:latin typeface="Courier New" panose="02070309020205020404" pitchFamily="49" charset="0"/>
              </a:rPr>
              <a:t>environments</a:t>
            </a:r>
            <a:endParaRPr lang="en-US" sz="1200" dirty="0"/>
          </a:p>
        </p:txBody>
      </p:sp>
      <p:pic>
        <p:nvPicPr>
          <p:cNvPr id="16" name="Imagen 15">
            <a:extLst>
              <a:ext uri="{FF2B5EF4-FFF2-40B4-BE49-F238E27FC236}">
                <a16:creationId xmlns:a16="http://schemas.microsoft.com/office/drawing/2014/main" id="{E2CA9D15-7D7C-6D3C-71BA-09043823F929}"/>
              </a:ext>
            </a:extLst>
          </p:cNvPr>
          <p:cNvPicPr>
            <a:picLocks noChangeAspect="1"/>
          </p:cNvPicPr>
          <p:nvPr/>
        </p:nvPicPr>
        <p:blipFill>
          <a:blip r:embed="rId3"/>
          <a:stretch>
            <a:fillRect/>
          </a:stretch>
        </p:blipFill>
        <p:spPr>
          <a:xfrm>
            <a:off x="5537422" y="3692918"/>
            <a:ext cx="5582429" cy="485843"/>
          </a:xfrm>
          <a:prstGeom prst="rect">
            <a:avLst/>
          </a:prstGeom>
          <a:effectLst>
            <a:outerShdw blurRad="63500" sx="102000" sy="102000" algn="ctr" rotWithShape="0">
              <a:prstClr val="black">
                <a:alpha val="40000"/>
              </a:prstClr>
            </a:outerShdw>
          </a:effectLst>
        </p:spPr>
      </p:pic>
      <p:sp>
        <p:nvSpPr>
          <p:cNvPr id="9" name="Marcador de texto 9">
            <a:extLst>
              <a:ext uri="{FF2B5EF4-FFF2-40B4-BE49-F238E27FC236}">
                <a16:creationId xmlns:a16="http://schemas.microsoft.com/office/drawing/2014/main" id="{CB83AD28-814C-9911-FF6E-9AD05A7ABAF6}"/>
              </a:ext>
            </a:extLst>
          </p:cNvPr>
          <p:cNvSpPr txBox="1">
            <a:spLocks/>
          </p:cNvSpPr>
          <p:nvPr/>
        </p:nvSpPr>
        <p:spPr>
          <a:xfrm>
            <a:off x="838200" y="5763092"/>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A</a:t>
            </a:r>
            <a:r>
              <a:rPr lang="es-419" dirty="0" err="1"/>
              <a:t>brir</a:t>
            </a:r>
            <a:r>
              <a:rPr lang="es-419" dirty="0"/>
              <a:t> Visual </a:t>
            </a:r>
            <a:r>
              <a:rPr lang="es-419" dirty="0" err="1"/>
              <a:t>studio</a:t>
            </a:r>
            <a:r>
              <a:rPr lang="es-419" dirty="0"/>
              <a:t> </a:t>
            </a:r>
            <a:r>
              <a:rPr lang="es-419" dirty="0" err="1"/>
              <a:t>code</a:t>
            </a:r>
            <a:endParaRPr lang="es-419" dirty="0"/>
          </a:p>
        </p:txBody>
      </p:sp>
      <p:sp>
        <p:nvSpPr>
          <p:cNvPr id="15" name="CuadroTexto 14">
            <a:extLst>
              <a:ext uri="{FF2B5EF4-FFF2-40B4-BE49-F238E27FC236}">
                <a16:creationId xmlns:a16="http://schemas.microsoft.com/office/drawing/2014/main" id="{68768DE9-C675-059D-C25D-893C8D23CF5E}"/>
              </a:ext>
            </a:extLst>
          </p:cNvPr>
          <p:cNvSpPr txBox="1"/>
          <p:nvPr/>
        </p:nvSpPr>
        <p:spPr>
          <a:xfrm>
            <a:off x="838200" y="6174000"/>
            <a:ext cx="6096000" cy="276999"/>
          </a:xfrm>
          <a:prstGeom prst="rect">
            <a:avLst/>
          </a:prstGeom>
          <a:noFill/>
        </p:spPr>
        <p:txBody>
          <a:bodyPr wrap="square">
            <a:spAutoFit/>
          </a:bodyPr>
          <a:lstStyle/>
          <a:p>
            <a:r>
              <a:rPr lang="es-419" sz="1200" dirty="0">
                <a:solidFill>
                  <a:srgbClr val="AA286F"/>
                </a:solidFill>
                <a:latin typeface="Courier New" panose="02070309020205020404" pitchFamily="49" charset="0"/>
                <a:cs typeface="Courier New" panose="02070309020205020404" pitchFamily="49" charset="0"/>
              </a:rPr>
              <a:t>C:\MEAN\SC\app.directorio\frontend&gt; </a:t>
            </a:r>
            <a:r>
              <a:rPr lang="es-419" sz="1200" b="0" i="0" u="none" strike="noStrike" dirty="0" err="1">
                <a:effectLst/>
                <a:latin typeface="Courier New" panose="02070309020205020404" pitchFamily="49" charset="0"/>
                <a:cs typeface="Courier New" panose="02070309020205020404" pitchFamily="49" charset="0"/>
              </a:rPr>
              <a:t>code</a:t>
            </a:r>
            <a:r>
              <a:rPr lang="es-419" sz="1200" b="0" i="0" u="none" strike="noStrike" dirty="0">
                <a:effectLst/>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pic>
        <p:nvPicPr>
          <p:cNvPr id="19" name="Imagen 18">
            <a:extLst>
              <a:ext uri="{FF2B5EF4-FFF2-40B4-BE49-F238E27FC236}">
                <a16:creationId xmlns:a16="http://schemas.microsoft.com/office/drawing/2014/main" id="{5ADF8103-5C09-A441-5FB9-A22256FD4E42}"/>
              </a:ext>
            </a:extLst>
          </p:cNvPr>
          <p:cNvPicPr>
            <a:picLocks noChangeAspect="1"/>
          </p:cNvPicPr>
          <p:nvPr/>
        </p:nvPicPr>
        <p:blipFill>
          <a:blip r:embed="rId4"/>
          <a:stretch>
            <a:fillRect/>
          </a:stretch>
        </p:blipFill>
        <p:spPr>
          <a:xfrm>
            <a:off x="6431637" y="4636161"/>
            <a:ext cx="4677428" cy="4572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20012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10721554" cy="3835631"/>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endParaRPr lang="es-419" b="0" dirty="0">
              <a:solidFill>
                <a:srgbClr val="0000FF"/>
              </a:solidFill>
              <a:effectLst/>
              <a:latin typeface="Consolas" panose="020B0609020204030204" pitchFamily="49" charset="0"/>
            </a:endParaRPr>
          </a:p>
          <a:p>
            <a:r>
              <a:rPr lang="es-419" b="0" dirty="0" err="1">
                <a:solidFill>
                  <a:srgbClr val="0000FF"/>
                </a:solidFill>
                <a:effectLst/>
                <a:highlight>
                  <a:srgbClr val="FFFF00"/>
                </a:highlight>
                <a:latin typeface="Consolas" panose="020B0609020204030204" pitchFamily="49" charset="0"/>
              </a:rPr>
              <a:t>import</a:t>
            </a:r>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AgregarPersonaComponent</a:t>
            </a:r>
            <a:r>
              <a:rPr lang="es-419" b="0" dirty="0">
                <a:solidFill>
                  <a:srgbClr val="000000"/>
                </a:solidFill>
                <a:effectLst/>
                <a:highlight>
                  <a:srgbClr val="FFFF00"/>
                </a:highlight>
                <a:latin typeface="Consolas" panose="020B0609020204030204" pitchFamily="49" charset="0"/>
              </a:rPr>
              <a:t> } </a:t>
            </a:r>
            <a:r>
              <a:rPr lang="es-419" b="0" dirty="0" err="1">
                <a:solidFill>
                  <a:srgbClr val="0000FF"/>
                </a:solidFill>
                <a:effectLst/>
                <a:highlight>
                  <a:srgbClr val="FFFF00"/>
                </a:highlight>
                <a:latin typeface="Consolas" panose="020B0609020204030204" pitchFamily="49" charset="0"/>
              </a:rPr>
              <a:t>from</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a:t>
            </a:r>
            <a:r>
              <a:rPr lang="es-419" b="0" dirty="0" err="1">
                <a:solidFill>
                  <a:srgbClr val="A31515"/>
                </a:solidFill>
                <a:effectLst/>
                <a:highlight>
                  <a:srgbClr val="FFFF00"/>
                </a:highlight>
                <a:latin typeface="Consolas" panose="020B0609020204030204" pitchFamily="49" charset="0"/>
              </a:rPr>
              <a:t>components</a:t>
            </a:r>
            <a:r>
              <a:rPr lang="es-419" b="0" dirty="0">
                <a:solidFill>
                  <a:srgbClr val="A31515"/>
                </a:solidFill>
                <a:effectLst/>
                <a:highlight>
                  <a:srgbClr val="FFFF00"/>
                </a:highlight>
                <a:latin typeface="Consolas" panose="020B0609020204030204" pitchFamily="49" charset="0"/>
              </a:rPr>
              <a:t>/agregar-persona/agregar-</a:t>
            </a:r>
            <a:r>
              <a:rPr lang="es-419" b="0" dirty="0" err="1">
                <a:solidFill>
                  <a:srgbClr val="A31515"/>
                </a:solidFill>
                <a:effectLst/>
                <a:highlight>
                  <a:srgbClr val="FFFF00"/>
                </a:highlight>
                <a:latin typeface="Consolas" panose="020B0609020204030204" pitchFamily="49" charset="0"/>
              </a:rPr>
              <a:t>persona.component</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p>
          <a:p>
            <a:endParaRPr lang="es-419" b="0" dirty="0">
              <a:solidFill>
                <a:srgbClr val="000000"/>
              </a:solidFill>
              <a:effectLst/>
              <a:latin typeface="Consolas" panose="020B0609020204030204" pitchFamily="49" charset="0"/>
            </a:endParaRPr>
          </a:p>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redirectTo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pathMatch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'full'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'personas/nuevo'</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AgregarPersonaComponent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p>
          <a:p>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de crear nuevo registro al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8" name="CuadroTexto 7">
            <a:extLst>
              <a:ext uri="{FF2B5EF4-FFF2-40B4-BE49-F238E27FC236}">
                <a16:creationId xmlns:a16="http://schemas.microsoft.com/office/drawing/2014/main" id="{BE36BD06-497F-5117-577B-84447332FE84}"/>
              </a:ext>
            </a:extLst>
          </p:cNvPr>
          <p:cNvSpPr txBox="1"/>
          <p:nvPr/>
        </p:nvSpPr>
        <p:spPr>
          <a:xfrm>
            <a:off x="510498" y="6339100"/>
            <a:ext cx="8760502" cy="307777"/>
          </a:xfrm>
          <a:prstGeom prst="rect">
            <a:avLst/>
          </a:prstGeom>
          <a:noFill/>
        </p:spPr>
        <p:txBody>
          <a:bodyPr wrap="square">
            <a:spAutoFit/>
          </a:bodyPr>
          <a:lstStyle/>
          <a:p>
            <a:r>
              <a:rPr lang="es-419" sz="1400" dirty="0"/>
              <a:t>https://gist.github.com/fararoni/3a6c236ea264aa13516ae7c6c32693c1</a:t>
            </a:r>
          </a:p>
        </p:txBody>
      </p:sp>
      <p:pic>
        <p:nvPicPr>
          <p:cNvPr id="10" name="Imagen 9">
            <a:extLst>
              <a:ext uri="{FF2B5EF4-FFF2-40B4-BE49-F238E27FC236}">
                <a16:creationId xmlns:a16="http://schemas.microsoft.com/office/drawing/2014/main" id="{6B1F71C7-F425-DC4B-79B0-464F959439F0}"/>
              </a:ext>
            </a:extLst>
          </p:cNvPr>
          <p:cNvPicPr>
            <a:picLocks noChangeAspect="1"/>
          </p:cNvPicPr>
          <p:nvPr/>
        </p:nvPicPr>
        <p:blipFill>
          <a:blip r:embed="rId2"/>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1757718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PersonalList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pPr marL="0" indent="0">
              <a:buNone/>
            </a:pPr>
            <a:r>
              <a:rPr lang="es-ES" dirty="0"/>
              <a:t>Agregar el vínculo al componente agregar persona,  desde la plantilla  personal </a:t>
            </a:r>
            <a:r>
              <a:rPr lang="es-ES" dirty="0" err="1"/>
              <a:t>List</a:t>
            </a:r>
            <a:r>
              <a:rPr lang="es-ES" dirty="0"/>
              <a:t>. Modificar la última línea</a:t>
            </a:r>
          </a:p>
          <a:p>
            <a:r>
              <a:rPr lang="es-ES" dirty="0"/>
              <a:t>C:\MEAN\SC\directorio\frontend\src\app\personal\components\list-personal\personal-list.component.ts</a:t>
            </a:r>
            <a:endParaRPr lang="es-419" dirty="0"/>
          </a:p>
        </p:txBody>
      </p:sp>
      <p:sp>
        <p:nvSpPr>
          <p:cNvPr id="7" name="Marcador de texto 6">
            <a:extLst>
              <a:ext uri="{FF2B5EF4-FFF2-40B4-BE49-F238E27FC236}">
                <a16:creationId xmlns:a16="http://schemas.microsoft.com/office/drawing/2014/main" id="{C642490C-AEB5-40F6-139E-8A6A2B4B171C}"/>
              </a:ext>
            </a:extLst>
          </p:cNvPr>
          <p:cNvSpPr>
            <a:spLocks noGrp="1"/>
          </p:cNvSpPr>
          <p:nvPr>
            <p:ph type="body" sz="quarter" idx="13"/>
          </p:nvPr>
        </p:nvSpPr>
        <p:spPr>
          <a:xfrm>
            <a:off x="982766" y="3109967"/>
            <a:ext cx="9766781" cy="433334"/>
          </a:xfrm>
        </p:spPr>
        <p:txBody>
          <a:bodyPr/>
          <a:lstStyle/>
          <a:p>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mt-3"</a:t>
            </a:r>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'nuevo'</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Agregar a una Persona</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endParaRPr lang="es-419" dirty="0"/>
          </a:p>
        </p:txBody>
      </p:sp>
      <p:sp>
        <p:nvSpPr>
          <p:cNvPr id="9" name="CuadroTexto 8">
            <a:extLst>
              <a:ext uri="{FF2B5EF4-FFF2-40B4-BE49-F238E27FC236}">
                <a16:creationId xmlns:a16="http://schemas.microsoft.com/office/drawing/2014/main" id="{4902A63A-C5C4-5B66-B9BA-22DA64A35588}"/>
              </a:ext>
            </a:extLst>
          </p:cNvPr>
          <p:cNvSpPr txBox="1"/>
          <p:nvPr/>
        </p:nvSpPr>
        <p:spPr>
          <a:xfrm>
            <a:off x="431800" y="6320734"/>
            <a:ext cx="5956300" cy="307777"/>
          </a:xfrm>
          <a:prstGeom prst="rect">
            <a:avLst/>
          </a:prstGeom>
          <a:noFill/>
        </p:spPr>
        <p:txBody>
          <a:bodyPr wrap="square">
            <a:spAutoFit/>
          </a:bodyPr>
          <a:lstStyle/>
          <a:p>
            <a:r>
              <a:rPr lang="es-419" sz="1400" dirty="0"/>
              <a:t>https://gist.github.com/fararoni/023b1686388fb79b2e1e0598a2eb69f9</a:t>
            </a:r>
          </a:p>
        </p:txBody>
      </p:sp>
      <p:sp>
        <p:nvSpPr>
          <p:cNvPr id="10" name="Marcador de texto 4">
            <a:extLst>
              <a:ext uri="{FF2B5EF4-FFF2-40B4-BE49-F238E27FC236}">
                <a16:creationId xmlns:a16="http://schemas.microsoft.com/office/drawing/2014/main" id="{06D36CFA-E83F-9428-76F8-09E0797C3DF5}"/>
              </a:ext>
            </a:extLst>
          </p:cNvPr>
          <p:cNvSpPr txBox="1">
            <a:spLocks/>
          </p:cNvSpPr>
          <p:nvPr/>
        </p:nvSpPr>
        <p:spPr>
          <a:xfrm>
            <a:off x="838200" y="3654163"/>
            <a:ext cx="10875579" cy="433334"/>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agregar una persona.</a:t>
            </a:r>
          </a:p>
        </p:txBody>
      </p:sp>
      <p:pic>
        <p:nvPicPr>
          <p:cNvPr id="12" name="Imagen 11">
            <a:extLst>
              <a:ext uri="{FF2B5EF4-FFF2-40B4-BE49-F238E27FC236}">
                <a16:creationId xmlns:a16="http://schemas.microsoft.com/office/drawing/2014/main" id="{B3499A41-CD77-C917-FDDC-478A1CF557D7}"/>
              </a:ext>
            </a:extLst>
          </p:cNvPr>
          <p:cNvPicPr>
            <a:picLocks noChangeAspect="1"/>
          </p:cNvPicPr>
          <p:nvPr/>
        </p:nvPicPr>
        <p:blipFill>
          <a:blip r:embed="rId3"/>
          <a:stretch>
            <a:fillRect/>
          </a:stretch>
        </p:blipFill>
        <p:spPr>
          <a:xfrm>
            <a:off x="7683500" y="3654316"/>
            <a:ext cx="3167446" cy="2519684"/>
          </a:xfrm>
          <a:prstGeom prst="rect">
            <a:avLst/>
          </a:prstGeom>
          <a:effectLst>
            <a:outerShdw blurRad="63500" sx="102000" sy="102000" algn="ctr" rotWithShape="0">
              <a:prstClr val="black">
                <a:alpha val="40000"/>
              </a:prstClr>
            </a:outerShdw>
          </a:effectLst>
        </p:spPr>
      </p:pic>
      <p:pic>
        <p:nvPicPr>
          <p:cNvPr id="13" name="Imagen 12">
            <a:extLst>
              <a:ext uri="{FF2B5EF4-FFF2-40B4-BE49-F238E27FC236}">
                <a16:creationId xmlns:a16="http://schemas.microsoft.com/office/drawing/2014/main" id="{EB05C8BD-3B2F-3FB6-0B7A-C66449FE14CE}"/>
              </a:ext>
            </a:extLst>
          </p:cNvPr>
          <p:cNvPicPr>
            <a:picLocks noChangeAspect="1"/>
          </p:cNvPicPr>
          <p:nvPr/>
        </p:nvPicPr>
        <p:blipFill>
          <a:blip r:embed="rId4"/>
          <a:stretch>
            <a:fillRect/>
          </a:stretch>
        </p:blipFill>
        <p:spPr>
          <a:xfrm>
            <a:off x="10147099" y="1164910"/>
            <a:ext cx="1790950" cy="371527"/>
          </a:xfrm>
          <a:prstGeom prst="rect">
            <a:avLst/>
          </a:prstGeom>
        </p:spPr>
      </p:pic>
    </p:spTree>
    <p:extLst>
      <p:ext uri="{BB962C8B-B14F-4D97-AF65-F5344CB8AC3E}">
        <p14:creationId xmlns:p14="http://schemas.microsoft.com/office/powerpoint/2010/main" val="3746812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el componente para editar una persona</a:t>
            </a:r>
            <a:endParaRPr lang="es-419" dirty="0"/>
          </a:p>
          <a:p>
            <a:endParaRPr lang="es-419" dirty="0"/>
          </a:p>
        </p:txBody>
      </p:sp>
      <p:sp>
        <p:nvSpPr>
          <p:cNvPr id="9" name="Marcador de texto 2">
            <a:extLst>
              <a:ext uri="{FF2B5EF4-FFF2-40B4-BE49-F238E27FC236}">
                <a16:creationId xmlns:a16="http://schemas.microsoft.com/office/drawing/2014/main" id="{73370E15-4FA9-A2F9-CE7E-5C1275F81AF1}"/>
              </a:ext>
            </a:extLst>
          </p:cNvPr>
          <p:cNvSpPr>
            <a:spLocks noGrp="1"/>
          </p:cNvSpPr>
          <p:nvPr>
            <p:ph type="body" sz="quarter" idx="13"/>
          </p:nvPr>
        </p:nvSpPr>
        <p:spPr>
          <a:xfrm>
            <a:off x="982766" y="2523800"/>
            <a:ext cx="9766781" cy="342559"/>
          </a:xfrm>
        </p:spPr>
        <p:txBody>
          <a:bodyPr/>
          <a:lstStyle/>
          <a:p>
            <a:r>
              <a:rPr lang="en-US" sz="1200" dirty="0"/>
              <a:t>C:\MEAN\SC\app.directorio\frontend&gt;ng generate component personal/components/edit-persona -m app</a:t>
            </a:r>
            <a:endParaRPr lang="es-419" sz="1200"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Agregar un componente para Actualizar una persona. </a:t>
            </a:r>
          </a:p>
          <a:p>
            <a:r>
              <a:rPr lang="es-ES" dirty="0"/>
              <a:t>En una consola CMD de visual </a:t>
            </a:r>
            <a:r>
              <a:rPr lang="es-ES" dirty="0" err="1"/>
              <a:t>studio</a:t>
            </a:r>
            <a:r>
              <a:rPr lang="es-ES" dirty="0"/>
              <a:t> ejecutar el siguiente comando</a:t>
            </a:r>
            <a:endParaRPr lang="es-419" dirty="0"/>
          </a:p>
        </p:txBody>
      </p:sp>
      <p:sp>
        <p:nvSpPr>
          <p:cNvPr id="11" name="Marcador de texto 2">
            <a:extLst>
              <a:ext uri="{FF2B5EF4-FFF2-40B4-BE49-F238E27FC236}">
                <a16:creationId xmlns:a16="http://schemas.microsoft.com/office/drawing/2014/main" id="{EE60B509-ECC3-98E3-B246-CBC9755252CF}"/>
              </a:ext>
            </a:extLst>
          </p:cNvPr>
          <p:cNvSpPr txBox="1">
            <a:spLocks/>
          </p:cNvSpPr>
          <p:nvPr/>
        </p:nvSpPr>
        <p:spPr>
          <a:xfrm>
            <a:off x="992968" y="2866359"/>
            <a:ext cx="10421266" cy="634078"/>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B050"/>
                </a:solidFill>
              </a:rPr>
              <a:t>CREATE</a:t>
            </a:r>
            <a:r>
              <a:rPr lang="en-US" dirty="0"/>
              <a:t> </a:t>
            </a:r>
            <a:r>
              <a:rPr lang="en-US" dirty="0" err="1"/>
              <a:t>src</a:t>
            </a:r>
            <a:r>
              <a:rPr lang="en-US" dirty="0"/>
              <a:t>/app/personal/components/edit-persona/edit-</a:t>
            </a:r>
            <a:r>
              <a:rPr lang="en-US" dirty="0" err="1"/>
              <a:t>persona.component.ts</a:t>
            </a:r>
            <a:r>
              <a:rPr lang="en-US" dirty="0"/>
              <a:t> (209 bytes)</a:t>
            </a:r>
          </a:p>
          <a:p>
            <a:r>
              <a:rPr lang="en-US" dirty="0">
                <a:solidFill>
                  <a:srgbClr val="00B050"/>
                </a:solidFill>
              </a:rPr>
              <a:t>UPDATE</a:t>
            </a:r>
            <a:r>
              <a:rPr lang="en-US" dirty="0"/>
              <a:t> </a:t>
            </a:r>
            <a:r>
              <a:rPr lang="en-US" dirty="0" err="1"/>
              <a:t>src</a:t>
            </a:r>
            <a:r>
              <a:rPr lang="en-US" dirty="0"/>
              <a:t>/app/</a:t>
            </a:r>
            <a:r>
              <a:rPr lang="en-US" dirty="0" err="1"/>
              <a:t>app.module.ts</a:t>
            </a:r>
            <a:r>
              <a:rPr lang="en-US" dirty="0"/>
              <a:t> (1068 bytes)</a:t>
            </a:r>
            <a:endParaRPr lang="es-419" dirty="0"/>
          </a:p>
        </p:txBody>
      </p:sp>
      <p:pic>
        <p:nvPicPr>
          <p:cNvPr id="5" name="Imagen 4">
            <a:extLst>
              <a:ext uri="{FF2B5EF4-FFF2-40B4-BE49-F238E27FC236}">
                <a16:creationId xmlns:a16="http://schemas.microsoft.com/office/drawing/2014/main" id="{7E22F4BF-166B-C625-AABF-BF7359F026A5}"/>
              </a:ext>
            </a:extLst>
          </p:cNvPr>
          <p:cNvPicPr>
            <a:picLocks noChangeAspect="1"/>
          </p:cNvPicPr>
          <p:nvPr/>
        </p:nvPicPr>
        <p:blipFill rotWithShape="1">
          <a:blip r:embed="rId2"/>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63630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6096000" y="589926"/>
            <a:ext cx="5431004" cy="5678148"/>
          </a:xfrm>
          <a:solidFill>
            <a:schemeClr val="bg1">
              <a:lumMod val="95000"/>
            </a:schemeClr>
          </a:solidFill>
        </p:spPr>
        <p:txBody>
          <a:bodyPr/>
          <a:lstStyle/>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Component</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OnInit</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'@angular/</a:t>
            </a:r>
            <a:r>
              <a:rPr lang="es-419" sz="800" b="0" dirty="0" err="1">
                <a:solidFill>
                  <a:srgbClr val="A31515"/>
                </a:solidFill>
                <a:effectLst/>
                <a:latin typeface="Consolas" panose="020B0609020204030204" pitchFamily="49" charset="0"/>
              </a:rPr>
              <a:t>core</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ActivatedRoute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'@angular/</a:t>
            </a:r>
            <a:r>
              <a:rPr lang="es-419" sz="800" b="0" dirty="0" err="1">
                <a:solidFill>
                  <a:srgbClr val="A31515"/>
                </a:solidFill>
                <a:effectLst/>
                <a:latin typeface="Consolas" panose="020B0609020204030204" pitchFamily="49" charset="0"/>
              </a:rPr>
              <a:t>router</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rxjs</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Persona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'../../interfaces/persona'</a:t>
            </a:r>
            <a:r>
              <a:rPr lang="es-419" sz="800" b="0" dirty="0">
                <a:solidFill>
                  <a:srgbClr val="000000"/>
                </a:solidFill>
                <a:effectLst/>
                <a:latin typeface="Consolas" panose="020B0609020204030204" pitchFamily="49" charset="0"/>
              </a:rPr>
              <a:t>;</a:t>
            </a:r>
          </a:p>
          <a:p>
            <a:r>
              <a:rPr lang="es-419" sz="800" b="0" dirty="0" err="1">
                <a:solidFill>
                  <a:srgbClr val="0000FF"/>
                </a:solidFill>
                <a:effectLst/>
                <a:latin typeface="Consolas" panose="020B0609020204030204" pitchFamily="49" charset="0"/>
              </a:rPr>
              <a:t>import</a:t>
            </a:r>
            <a:r>
              <a:rPr lang="es-419" sz="800" b="0" dirty="0">
                <a:solidFill>
                  <a:srgbClr val="000000"/>
                </a:solidFill>
                <a:effectLst/>
                <a:latin typeface="Consolas" panose="020B0609020204030204" pitchFamily="49" charset="0"/>
              </a:rPr>
              <a:t> {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 } </a:t>
            </a:r>
            <a:r>
              <a:rPr lang="es-419" sz="800" b="0" dirty="0" err="1">
                <a:solidFill>
                  <a:srgbClr val="0000FF"/>
                </a:solidFill>
                <a:effectLst/>
                <a:latin typeface="Consolas" panose="020B0609020204030204" pitchFamily="49" charset="0"/>
              </a:rPr>
              <a:t>from</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services</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persona.service</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br>
              <a:rPr lang="es-419" sz="800" b="0" dirty="0">
                <a:solidFill>
                  <a:srgbClr val="000000"/>
                </a:solidFill>
                <a:effectLst/>
                <a:latin typeface="Consolas" panose="020B0609020204030204" pitchFamily="49" charset="0"/>
              </a:rPr>
            </a:br>
            <a:r>
              <a:rPr lang="es-419" sz="800" b="0" dirty="0">
                <a:solidFill>
                  <a:srgbClr val="000000"/>
                </a:solidFill>
                <a:effectLst/>
                <a:latin typeface="Consolas" panose="020B0609020204030204" pitchFamily="49" charset="0"/>
              </a:rPr>
              <a:t>@Component({</a:t>
            </a:r>
          </a:p>
          <a:p>
            <a:r>
              <a:rPr lang="es-419" sz="800" b="0" dirty="0">
                <a:solidFill>
                  <a:srgbClr val="000000"/>
                </a:solidFill>
                <a:effectLst/>
                <a:latin typeface="Consolas" panose="020B0609020204030204" pitchFamily="49" charset="0"/>
              </a:rPr>
              <a:t>  selector: </a:t>
            </a:r>
            <a:r>
              <a:rPr lang="es-419" sz="800" b="0" dirty="0">
                <a:solidFill>
                  <a:srgbClr val="A31515"/>
                </a:solidFill>
                <a:effectLst/>
                <a:latin typeface="Consolas" panose="020B0609020204030204" pitchFamily="49" charset="0"/>
              </a:rPr>
              <a:t>'app-</a:t>
            </a:r>
            <a:r>
              <a:rPr lang="es-419" sz="800" b="0" dirty="0" err="1">
                <a:solidFill>
                  <a:srgbClr val="A31515"/>
                </a:solidFill>
                <a:effectLst/>
                <a:latin typeface="Consolas" panose="020B0609020204030204" pitchFamily="49" charset="0"/>
              </a:rPr>
              <a:t>edit</a:t>
            </a:r>
            <a:r>
              <a:rPr lang="es-419" sz="800" b="0" dirty="0">
                <a:solidFill>
                  <a:srgbClr val="A31515"/>
                </a:solidFill>
                <a:effectLst/>
                <a:latin typeface="Consolas" panose="020B0609020204030204" pitchFamily="49" charset="0"/>
              </a:rPr>
              <a:t>-persona'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templateUrl</a:t>
            </a:r>
            <a:r>
              <a:rPr lang="es-419" sz="800" b="0" dirty="0">
                <a:solidFill>
                  <a:srgbClr val="000000"/>
                </a:solidFill>
                <a:effectLst/>
                <a:latin typeface="Consolas" panose="020B0609020204030204" pitchFamily="49" charset="0"/>
              </a:rPr>
              <a:t>: </a:t>
            </a:r>
            <a:r>
              <a:rPr lang="es-419" sz="800" b="0" dirty="0">
                <a:solidFill>
                  <a:srgbClr val="A31515"/>
                </a:solidFill>
                <a:effectLst/>
                <a:latin typeface="Consolas" panose="020B0609020204030204" pitchFamily="49" charset="0"/>
              </a:rPr>
              <a:t>'./edit-persona.component.html'</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a:t>
            </a:r>
          </a:p>
          <a:p>
            <a:br>
              <a:rPr lang="es-419" sz="800" b="0" dirty="0">
                <a:solidFill>
                  <a:srgbClr val="000000"/>
                </a:solidFill>
                <a:effectLst/>
                <a:latin typeface="Consolas" panose="020B0609020204030204" pitchFamily="49" charset="0"/>
              </a:rPr>
            </a:br>
            <a:br>
              <a:rPr lang="es-419" sz="800" b="0" dirty="0">
                <a:solidFill>
                  <a:srgbClr val="000000"/>
                </a:solidFill>
                <a:effectLst/>
                <a:latin typeface="Consolas" panose="020B0609020204030204" pitchFamily="49" charset="0"/>
              </a:rPr>
            </a:br>
            <a:r>
              <a:rPr lang="es-419" sz="800" b="0" dirty="0" err="1">
                <a:solidFill>
                  <a:srgbClr val="0000FF"/>
                </a:solidFill>
                <a:effectLst/>
                <a:latin typeface="Consolas" panose="020B0609020204030204" pitchFamily="49" charset="0"/>
              </a:rPr>
              <a:t>export</a:t>
            </a:r>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class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EditPersonaComponent</a:t>
            </a:r>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implements</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OnInit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persona: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&lt;Persona&gt; = </a:t>
            </a:r>
            <a:r>
              <a:rPr lang="es-419" sz="800" b="0" dirty="0">
                <a:solidFill>
                  <a:srgbClr val="0000FF"/>
                </a:solidFill>
                <a:effectLst/>
                <a:latin typeface="Consolas" panose="020B0609020204030204" pitchFamily="49" charset="0"/>
              </a:rPr>
              <a:t>new</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BehaviorSubject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a:solidFill>
                  <a:srgbClr val="0000FF"/>
                </a:solidFill>
                <a:effectLst/>
                <a:latin typeface="Consolas" panose="020B0609020204030204" pitchFamily="49" charset="0"/>
              </a:rPr>
              <a:t>constructor</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Router</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route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ActivatedRoute</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private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PersonaService</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 {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ngOnInit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const</a:t>
            </a:r>
            <a:r>
              <a:rPr lang="es-419" sz="800" b="0" dirty="0">
                <a:solidFill>
                  <a:srgbClr val="000000"/>
                </a:solidFill>
                <a:effectLst/>
                <a:latin typeface="Consolas" panose="020B0609020204030204" pitchFamily="49" charset="0"/>
              </a:rPr>
              <a:t> id =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.route.snapshot.paramMap.get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'id'</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console.log(</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edit</a:t>
            </a:r>
            <a:r>
              <a:rPr lang="es-419" sz="800" b="0" dirty="0">
                <a:solidFill>
                  <a:srgbClr val="A31515"/>
                </a:solidFill>
                <a:effectLst/>
                <a:latin typeface="Consolas" panose="020B0609020204030204" pitchFamily="49" charset="0"/>
              </a:rPr>
              <a:t>-persona-</a:t>
            </a:r>
            <a:r>
              <a:rPr lang="es-419" sz="800" b="0" dirty="0" err="1">
                <a:solidFill>
                  <a:srgbClr val="A31515"/>
                </a:solidFill>
                <a:effectLst/>
                <a:latin typeface="Consolas" panose="020B0609020204030204" pitchFamily="49" charset="0"/>
              </a:rPr>
              <a:t>component</a:t>
            </a:r>
            <a:r>
              <a:rPr lang="es-419" sz="800" b="0" dirty="0">
                <a:solidFill>
                  <a:srgbClr val="A31515"/>
                </a:solidFill>
                <a:effectLst/>
                <a:latin typeface="Consolas" panose="020B0609020204030204" pitchFamily="49" charset="0"/>
              </a:rPr>
              <a:t> id:'</a:t>
            </a:r>
            <a:r>
              <a:rPr lang="es-419" sz="800" b="0" dirty="0">
                <a:solidFill>
                  <a:srgbClr val="000000"/>
                </a:solidFill>
                <a:effectLst/>
                <a:latin typeface="Consolas" panose="020B0609020204030204" pitchFamily="49" charset="0"/>
              </a:rPr>
              <a:t> + id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if</a:t>
            </a:r>
            <a:r>
              <a:rPr lang="es-419" sz="800" b="0" dirty="0">
                <a:solidFill>
                  <a:srgbClr val="000000"/>
                </a:solidFill>
                <a:effectLst/>
                <a:latin typeface="Consolas" panose="020B0609020204030204" pitchFamily="49" charset="0"/>
              </a:rPr>
              <a:t> (!id)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alert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'No id </a:t>
            </a:r>
            <a:r>
              <a:rPr lang="es-419" sz="800" b="0" dirty="0" err="1">
                <a:solidFill>
                  <a:srgbClr val="A31515"/>
                </a:solidFill>
                <a:effectLst/>
                <a:latin typeface="Consolas" panose="020B0609020204030204" pitchFamily="49" charset="0"/>
              </a:rPr>
              <a:t>provided</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.personaService.getPersona</a:t>
            </a:r>
            <a:r>
              <a:rPr lang="es-419" sz="800" b="0" dirty="0">
                <a:solidFill>
                  <a:srgbClr val="000000"/>
                </a:solidFill>
                <a:effectLst/>
                <a:latin typeface="Consolas" panose="020B0609020204030204" pitchFamily="49" charset="0"/>
              </a:rPr>
              <a:t>(id !).subscribe((data: </a:t>
            </a:r>
            <a:r>
              <a:rPr lang="es-419" sz="800" b="0" dirty="0" err="1">
                <a:solidFill>
                  <a:srgbClr val="000000"/>
                </a:solidFill>
                <a:effectLst/>
                <a:latin typeface="Consolas" panose="020B0609020204030204" pitchFamily="49" charset="0"/>
              </a:rPr>
              <a:t>any</a:t>
            </a:r>
            <a:r>
              <a:rPr lang="es-419" sz="800" b="0" dirty="0">
                <a:solidFill>
                  <a:srgbClr val="000000"/>
                </a:solidFill>
                <a:effectLst/>
                <a:latin typeface="Consolas" panose="020B0609020204030204" pitchFamily="49" charset="0"/>
              </a:rPr>
              <a:t>)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console.log(</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EditPersonaComponent.getPersona</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console.log(</a:t>
            </a:r>
            <a:r>
              <a:rPr lang="es-419" sz="800" b="0" dirty="0" err="1">
                <a:solidFill>
                  <a:srgbClr val="000000"/>
                </a:solidFill>
                <a:effectLst/>
                <a:latin typeface="Consolas" panose="020B0609020204030204" pitchFamily="49" charset="0"/>
              </a:rPr>
              <a:t>data?.persona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.persona.next</a:t>
            </a:r>
            <a:r>
              <a:rPr lang="es-419" sz="800" b="0" dirty="0">
                <a:solidFill>
                  <a:srgbClr val="000000"/>
                </a:solidFill>
                <a:effectLst/>
                <a:latin typeface="Consolas" panose="020B0609020204030204" pitchFamily="49" charset="0"/>
              </a:rPr>
              <a:t>(</a:t>
            </a:r>
            <a:r>
              <a:rPr lang="es-419" sz="800" b="0" dirty="0" err="1">
                <a:solidFill>
                  <a:srgbClr val="000000"/>
                </a:solidFill>
                <a:effectLst/>
                <a:latin typeface="Consolas" panose="020B0609020204030204" pitchFamily="49" charset="0"/>
              </a:rPr>
              <a:t>data?.persona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editPersona</a:t>
            </a:r>
            <a:r>
              <a:rPr lang="es-419" sz="800" b="0" dirty="0">
                <a:solidFill>
                  <a:srgbClr val="000000"/>
                </a:solidFill>
                <a:effectLst/>
                <a:latin typeface="Consolas" panose="020B0609020204030204" pitchFamily="49" charset="0"/>
              </a:rPr>
              <a:t>(persona: Persona)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.personaService.updatePersona</a:t>
            </a:r>
            <a:r>
              <a:rPr lang="es-419" sz="800" b="0" dirty="0">
                <a:solidFill>
                  <a:srgbClr val="000000"/>
                </a:solidFill>
                <a:effectLst/>
                <a:latin typeface="Consolas" panose="020B0609020204030204" pitchFamily="49" charset="0"/>
              </a:rPr>
              <a:t>(</a:t>
            </a:r>
            <a:r>
              <a:rPr lang="es-419" sz="800" b="0" dirty="0">
                <a:solidFill>
                  <a:srgbClr val="0000FF"/>
                </a:solidFill>
                <a:effectLst/>
                <a:latin typeface="Consolas" panose="020B0609020204030204" pitchFamily="49" charset="0"/>
              </a:rPr>
              <a:t>this</a:t>
            </a:r>
            <a:r>
              <a:rPr lang="es-419" sz="800" b="0" dirty="0">
                <a:solidFill>
                  <a:srgbClr val="000000"/>
                </a:solidFill>
                <a:effectLst/>
                <a:latin typeface="Consolas" panose="020B0609020204030204" pitchFamily="49" charset="0"/>
              </a:rPr>
              <a:t>.persona.</a:t>
            </a:r>
            <a:r>
              <a:rPr lang="es-419" sz="800" b="0" dirty="0" err="1">
                <a:solidFill>
                  <a:srgbClr val="000000"/>
                </a:solidFill>
                <a:effectLst/>
                <a:latin typeface="Consolas" panose="020B0609020204030204" pitchFamily="49" charset="0"/>
              </a:rPr>
              <a:t>value</a:t>
            </a:r>
            <a:r>
              <a:rPr lang="es-419" sz="800" b="0" dirty="0">
                <a:solidFill>
                  <a:srgbClr val="000000"/>
                </a:solidFill>
                <a:effectLst/>
                <a:latin typeface="Consolas" panose="020B0609020204030204" pitchFamily="49" charset="0"/>
              </a:rPr>
              <a:t>._id || </a:t>
            </a:r>
            <a:r>
              <a:rPr lang="es-419" sz="800" b="0" dirty="0">
                <a:solidFill>
                  <a:srgbClr val="A31515"/>
                </a:solidFill>
                <a:effectLst/>
                <a:latin typeface="Consolas" panose="020B0609020204030204" pitchFamily="49" charset="0"/>
              </a:rPr>
              <a:t>''</a:t>
            </a:r>
            <a:r>
              <a:rPr lang="es-419" sz="800" b="0" dirty="0">
                <a:solidFill>
                  <a:srgbClr val="000000"/>
                </a:solidFill>
                <a:effectLst/>
                <a:latin typeface="Consolas" panose="020B0609020204030204" pitchFamily="49" charset="0"/>
              </a:rPr>
              <a:t>, persona)</a:t>
            </a:r>
          </a:p>
          <a:p>
            <a:r>
              <a:rPr lang="es-419" sz="800" b="0" dirty="0">
                <a:solidFill>
                  <a:srgbClr val="000000"/>
                </a:solidFill>
                <a:effectLst/>
                <a:latin typeface="Consolas" panose="020B0609020204030204" pitchFamily="49" charset="0"/>
              </a:rPr>
              <a:t>      .subscribe({</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next</a:t>
            </a:r>
            <a:r>
              <a:rPr lang="es-419" sz="800" b="0" dirty="0">
                <a:solidFill>
                  <a:srgbClr val="000000"/>
                </a:solidFill>
                <a:effectLst/>
                <a:latin typeface="Consolas" panose="020B0609020204030204" pitchFamily="49" charset="0"/>
              </a:rPr>
              <a:t>: ()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FF"/>
                </a:solidFill>
                <a:effectLst/>
                <a:latin typeface="Consolas" panose="020B0609020204030204" pitchFamily="49" charset="0"/>
              </a:rPr>
              <a:t>this</a:t>
            </a:r>
            <a:r>
              <a:rPr lang="es-419" sz="800" b="0" dirty="0" err="1">
                <a:solidFill>
                  <a:srgbClr val="000000"/>
                </a:solidFill>
                <a:effectLst/>
                <a:latin typeface="Consolas" panose="020B0609020204030204" pitchFamily="49" charset="0"/>
              </a:rPr>
              <a:t>.router.navigate</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'/personas'</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error: (error) </a:t>
            </a:r>
            <a:r>
              <a:rPr lang="es-419" sz="800" b="0" dirty="0">
                <a:solidFill>
                  <a:srgbClr val="0000FF"/>
                </a:solidFill>
                <a:effectLst/>
                <a:latin typeface="Consolas" panose="020B0609020204030204" pitchFamily="49" charset="0"/>
              </a:rPr>
              <a:t>=&gt;</a:t>
            </a:r>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alert</a:t>
            </a:r>
            <a:r>
              <a:rPr lang="es-419" sz="800" b="0" dirty="0">
                <a:solidFill>
                  <a:srgbClr val="000000"/>
                </a:solidFill>
                <a:effectLst/>
                <a:latin typeface="Consolas" panose="020B0609020204030204" pitchFamily="49" charset="0"/>
              </a:rPr>
              <a:t>(</a:t>
            </a:r>
            <a:r>
              <a:rPr lang="es-419" sz="800" b="0" dirty="0">
                <a:solidFill>
                  <a:srgbClr val="A31515"/>
                </a:solidFill>
                <a:effectLst/>
                <a:latin typeface="Consolas" panose="020B0609020204030204" pitchFamily="49" charset="0"/>
              </a:rPr>
              <a:t>'</a:t>
            </a:r>
            <a:r>
              <a:rPr lang="es-419" sz="800" b="0" dirty="0" err="1">
                <a:solidFill>
                  <a:srgbClr val="A31515"/>
                </a:solidFill>
                <a:effectLst/>
                <a:latin typeface="Consolas" panose="020B0609020204030204" pitchFamily="49" charset="0"/>
              </a:rPr>
              <a:t>Failed</a:t>
            </a:r>
            <a:r>
              <a:rPr lang="es-419" sz="800" b="0" dirty="0">
                <a:solidFill>
                  <a:srgbClr val="A31515"/>
                </a:solidFill>
                <a:effectLst/>
                <a:latin typeface="Consolas" panose="020B0609020204030204" pitchFamily="49" charset="0"/>
              </a:rPr>
              <a:t> </a:t>
            </a:r>
            <a:r>
              <a:rPr lang="es-419" sz="800" b="0" dirty="0" err="1">
                <a:solidFill>
                  <a:srgbClr val="A31515"/>
                </a:solidFill>
                <a:effectLst/>
                <a:latin typeface="Consolas" panose="020B0609020204030204" pitchFamily="49" charset="0"/>
              </a:rPr>
              <a:t>to</a:t>
            </a:r>
            <a:r>
              <a:rPr lang="es-419" sz="800" b="0" dirty="0">
                <a:solidFill>
                  <a:srgbClr val="A31515"/>
                </a:solidFill>
                <a:effectLst/>
                <a:latin typeface="Consolas" panose="020B0609020204030204" pitchFamily="49" charset="0"/>
              </a:rPr>
              <a:t> </a:t>
            </a:r>
            <a:r>
              <a:rPr lang="es-419" sz="800" b="0" dirty="0" err="1">
                <a:solidFill>
                  <a:srgbClr val="A31515"/>
                </a:solidFill>
                <a:effectLst/>
                <a:latin typeface="Consolas" panose="020B0609020204030204" pitchFamily="49" charset="0"/>
              </a:rPr>
              <a:t>update</a:t>
            </a:r>
            <a:r>
              <a:rPr lang="es-419" sz="800" b="0" dirty="0">
                <a:solidFill>
                  <a:srgbClr val="A31515"/>
                </a:solidFill>
                <a:effectLst/>
                <a:latin typeface="Consolas" panose="020B0609020204030204" pitchFamily="49" charset="0"/>
              </a:rPr>
              <a:t> persona'</a:t>
            </a:r>
            <a:r>
              <a:rPr lang="es-419" sz="800" b="0" dirty="0">
                <a:solidFill>
                  <a:srgbClr val="000000"/>
                </a:solidFill>
                <a:effectLst/>
                <a:latin typeface="Consolas" panose="020B0609020204030204" pitchFamily="49" charset="0"/>
              </a:rPr>
              <a:t>);</a:t>
            </a:r>
          </a:p>
          <a:p>
            <a:r>
              <a:rPr lang="es-419" sz="800" b="0" dirty="0">
                <a:solidFill>
                  <a:srgbClr val="000000"/>
                </a:solidFill>
                <a:effectLst/>
                <a:latin typeface="Consolas" panose="020B0609020204030204" pitchFamily="49" charset="0"/>
              </a:rPr>
              <a:t>          </a:t>
            </a:r>
            <a:r>
              <a:rPr lang="es-419" sz="800" b="0" dirty="0" err="1">
                <a:solidFill>
                  <a:srgbClr val="000000"/>
                </a:solidFill>
                <a:effectLst/>
                <a:latin typeface="Consolas" panose="020B0609020204030204" pitchFamily="49" charset="0"/>
              </a:rPr>
              <a:t>console.error</a:t>
            </a:r>
            <a:r>
              <a:rPr lang="es-419" sz="800" b="0" dirty="0">
                <a:solidFill>
                  <a:srgbClr val="000000"/>
                </a:solidFill>
                <a:effectLst/>
                <a:latin typeface="Consolas" panose="020B0609020204030204" pitchFamily="49" charset="0"/>
              </a:rPr>
              <a:t>(error);</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r>
              <a:rPr lang="es-419" sz="800" b="0" dirty="0">
                <a:solidFill>
                  <a:srgbClr val="000000"/>
                </a:solidFill>
                <a:effectLst/>
                <a:latin typeface="Consolas" panose="020B0609020204030204" pitchFamily="49" charset="0"/>
              </a:rPr>
              <a:t> }</a:t>
            </a:r>
          </a:p>
          <a:p>
            <a:endParaRPr lang="es-419" sz="4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a:xfrm>
            <a:off x="827998" y="1164910"/>
            <a:ext cx="4816057" cy="387798"/>
          </a:xfrm>
        </p:spPr>
        <p:txBody>
          <a:bodyPr/>
          <a:lstStyle/>
          <a:p>
            <a:r>
              <a:rPr lang="es-ES" dirty="0"/>
              <a:t>Editar el componente </a:t>
            </a:r>
            <a:r>
              <a:rPr lang="es-ES" dirty="0" err="1"/>
              <a:t>EditPersonaComponent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982999"/>
            <a:ext cx="4805855" cy="877918"/>
          </a:xfrm>
        </p:spPr>
        <p:txBody>
          <a:bodyPr/>
          <a:lstStyle/>
          <a:p>
            <a:r>
              <a:rPr lang="es-ES" dirty="0"/>
              <a:t>Editar </a:t>
            </a:r>
            <a:r>
              <a:rPr lang="en-US" dirty="0"/>
              <a:t>C:\MEAN\SC\app.directorio\frontend\src\app\personal\components\edit-persona\edit-persona.component.ts</a:t>
            </a:r>
            <a:endParaRPr lang="es-419" dirty="0"/>
          </a:p>
        </p:txBody>
      </p:sp>
      <p:sp>
        <p:nvSpPr>
          <p:cNvPr id="7" name="CuadroTexto 6">
            <a:extLst>
              <a:ext uri="{FF2B5EF4-FFF2-40B4-BE49-F238E27FC236}">
                <a16:creationId xmlns:a16="http://schemas.microsoft.com/office/drawing/2014/main" id="{9CD6EC0D-6EAD-AD8C-4352-F86F996A3BA4}"/>
              </a:ext>
            </a:extLst>
          </p:cNvPr>
          <p:cNvSpPr txBox="1"/>
          <p:nvPr/>
        </p:nvSpPr>
        <p:spPr>
          <a:xfrm>
            <a:off x="838200" y="6144963"/>
            <a:ext cx="4178300" cy="246221"/>
          </a:xfrm>
          <a:prstGeom prst="rect">
            <a:avLst/>
          </a:prstGeom>
          <a:noFill/>
        </p:spPr>
        <p:txBody>
          <a:bodyPr wrap="square">
            <a:spAutoFit/>
          </a:bodyPr>
          <a:lstStyle/>
          <a:p>
            <a:r>
              <a:rPr lang="es-419" sz="1000" dirty="0"/>
              <a:t>https://gist.github.com/fararoni/1af2dbb766ad14c22d8d0ea5b82269df</a:t>
            </a:r>
          </a:p>
        </p:txBody>
      </p:sp>
      <p:pic>
        <p:nvPicPr>
          <p:cNvPr id="8" name="Imagen 7">
            <a:extLst>
              <a:ext uri="{FF2B5EF4-FFF2-40B4-BE49-F238E27FC236}">
                <a16:creationId xmlns:a16="http://schemas.microsoft.com/office/drawing/2014/main" id="{ED5A8E3A-4743-5D41-5E2A-4351816AF8C6}"/>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20148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1240220" y="2719552"/>
            <a:ext cx="9748346" cy="877918"/>
          </a:xfrm>
          <a:solidFill>
            <a:schemeClr val="bg1">
              <a:lumMod val="95000"/>
            </a:schemeClr>
          </a:solidFill>
        </p:spPr>
        <p:txBody>
          <a:bodyPr/>
          <a:lstStyle/>
          <a:p>
            <a:r>
              <a:rPr lang="es-419" sz="1200" b="0" dirty="0">
                <a:solidFill>
                  <a:srgbClr val="800000"/>
                </a:solidFill>
                <a:effectLst/>
                <a:latin typeface="Consolas" panose="020B0609020204030204" pitchFamily="49" charset="0"/>
              </a:rPr>
              <a:t>&lt;h2</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text</a:t>
            </a:r>
            <a:r>
              <a:rPr lang="es-419" sz="1200" b="0" dirty="0">
                <a:solidFill>
                  <a:srgbClr val="0000FF"/>
                </a:solidFill>
                <a:effectLst/>
                <a:latin typeface="Consolas" panose="020B0609020204030204" pitchFamily="49" charset="0"/>
              </a:rPr>
              <a:t>-center m-5"</a:t>
            </a:r>
            <a:r>
              <a:rPr lang="es-419" sz="1200" b="0" dirty="0">
                <a:solidFill>
                  <a:srgbClr val="800000"/>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Editar a una Persona</a:t>
            </a:r>
            <a:r>
              <a:rPr lang="es-419" sz="1200" b="0" dirty="0">
                <a:solidFill>
                  <a:srgbClr val="800000"/>
                </a:solidFill>
                <a:effectLst/>
                <a:latin typeface="Consolas" panose="020B0609020204030204" pitchFamily="49" charset="0"/>
              </a:rPr>
              <a:t>&lt;/h2&gt;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&lt;app-personal-</a:t>
            </a:r>
            <a:r>
              <a:rPr lang="es-419" sz="1200" b="0" dirty="0" err="1">
                <a:solidFill>
                  <a:srgbClr val="800000"/>
                </a:solidFill>
                <a:effectLst/>
                <a:latin typeface="Consolas" panose="020B0609020204030204" pitchFamily="49" charset="0"/>
              </a:rPr>
              <a:t>form</a:t>
            </a:r>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initialState</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persona</a:t>
            </a:r>
            <a:r>
              <a:rPr lang="es-419" sz="1200" b="0" dirty="0">
                <a:solidFill>
                  <a:srgbClr val="A31515"/>
                </a:solidFill>
                <a:effectLst/>
                <a:latin typeface="Consolas" panose="020B0609020204030204" pitchFamily="49" charset="0"/>
              </a:rPr>
              <a: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formSubmitted</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000000"/>
                </a:solidFill>
                <a:effectLst/>
                <a:latin typeface="Consolas" panose="020B0609020204030204" pitchFamily="49" charset="0"/>
              </a:rPr>
              <a:t>editPersona</a:t>
            </a:r>
            <a:r>
              <a:rPr lang="es-419" sz="1200" b="0" dirty="0">
                <a:solidFill>
                  <a:srgbClr val="000000"/>
                </a:solidFill>
                <a:effectLst/>
                <a:latin typeface="Consolas" panose="020B0609020204030204" pitchFamily="49" charset="0"/>
              </a:rPr>
              <a:t>($</a:t>
            </a:r>
            <a:r>
              <a:rPr lang="es-419" sz="1200" b="0" dirty="0" err="1">
                <a:solidFill>
                  <a:srgbClr val="000000"/>
                </a:solidFill>
                <a:effectLst/>
                <a:latin typeface="Consolas" panose="020B0609020204030204" pitchFamily="49" charset="0"/>
              </a:rPr>
              <a:t>event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&lt;/app-personal-</a:t>
            </a:r>
            <a:r>
              <a:rPr lang="es-419" sz="1200" b="0" dirty="0" err="1">
                <a:solidFill>
                  <a:srgbClr val="800000"/>
                </a:solidFill>
                <a:effectLst/>
                <a:latin typeface="Consolas" panose="020B0609020204030204" pitchFamily="49" charset="0"/>
              </a:rPr>
              <a:t>form</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AgregarPersona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C:\MEAN\SC\app.directorio\frontend\src\app\personal\components\edit-persona\</a:t>
            </a:r>
            <a:r>
              <a:rPr lang="es-ES" dirty="0">
                <a:highlight>
                  <a:srgbClr val="FFFF00"/>
                </a:highlight>
              </a:rPr>
              <a:t>edit-persona</a:t>
            </a:r>
            <a:r>
              <a:rPr lang="es-ES" dirty="0"/>
              <a:t>.component.html</a:t>
            </a:r>
            <a:endParaRPr lang="es-419" dirty="0"/>
          </a:p>
        </p:txBody>
      </p:sp>
      <p:sp>
        <p:nvSpPr>
          <p:cNvPr id="7" name="CuadroTexto 6">
            <a:extLst>
              <a:ext uri="{FF2B5EF4-FFF2-40B4-BE49-F238E27FC236}">
                <a16:creationId xmlns:a16="http://schemas.microsoft.com/office/drawing/2014/main" id="{C3293133-4354-B45F-AAA3-9C71485B851F}"/>
              </a:ext>
            </a:extLst>
          </p:cNvPr>
          <p:cNvSpPr txBox="1"/>
          <p:nvPr/>
        </p:nvSpPr>
        <p:spPr>
          <a:xfrm>
            <a:off x="827998" y="6174000"/>
            <a:ext cx="8089134" cy="307777"/>
          </a:xfrm>
          <a:prstGeom prst="rect">
            <a:avLst/>
          </a:prstGeom>
          <a:noFill/>
        </p:spPr>
        <p:txBody>
          <a:bodyPr wrap="square">
            <a:spAutoFit/>
          </a:bodyPr>
          <a:lstStyle/>
          <a:p>
            <a:r>
              <a:rPr lang="es-419" sz="1400" dirty="0"/>
              <a:t>https://gist.github.com/fararoni/b219487feead76e27a4c362f1447da48</a:t>
            </a:r>
          </a:p>
        </p:txBody>
      </p:sp>
      <p:pic>
        <p:nvPicPr>
          <p:cNvPr id="8" name="Imagen 7">
            <a:extLst>
              <a:ext uri="{FF2B5EF4-FFF2-40B4-BE49-F238E27FC236}">
                <a16:creationId xmlns:a16="http://schemas.microsoft.com/office/drawing/2014/main" id="{BC5BF569-F892-CDAC-9597-AA3B81DDADAE}"/>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59990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914599" y="2656945"/>
            <a:ext cx="9748346" cy="1276078"/>
          </a:xfrm>
          <a:solidFill>
            <a:schemeClr val="bg1">
              <a:lumMod val="95000"/>
            </a:schemeClr>
          </a:solidFill>
        </p:spPr>
        <p:txBody>
          <a:bodyPr/>
          <a:lstStyle/>
          <a:p>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updatePersona</a:t>
            </a:r>
            <a:r>
              <a:rPr lang="es-419" sz="1200" b="0" dirty="0">
                <a:solidFill>
                  <a:srgbClr val="000000"/>
                </a:solidFill>
                <a:effectLst/>
                <a:latin typeface="Consolas" panose="020B0609020204030204" pitchFamily="49" charset="0"/>
              </a:rPr>
              <a:t>(id: </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 persona: Persona): Observable&lt;</a:t>
            </a:r>
            <a:r>
              <a:rPr lang="es-419" sz="1200" b="0" dirty="0" err="1">
                <a:solidFill>
                  <a:srgbClr val="000000"/>
                </a:solidFill>
                <a:effectLst/>
                <a:latin typeface="Consolas" panose="020B0609020204030204" pitchFamily="49" charset="0"/>
              </a:rPr>
              <a:t>string</a:t>
            </a:r>
            <a:r>
              <a:rPr lang="es-419" sz="1200" b="0" dirty="0">
                <a:solidFill>
                  <a:srgbClr val="000000"/>
                </a:solidFill>
                <a:effectLst/>
                <a:latin typeface="Consolas" panose="020B0609020204030204" pitchFamily="49" charset="0"/>
              </a:rPr>
              <a:t>&gt; {</a:t>
            </a:r>
          </a:p>
          <a:p>
            <a:r>
              <a:rPr lang="es-419" sz="1200" b="0" dirty="0">
                <a:solidFill>
                  <a:srgbClr val="000000"/>
                </a:solidFill>
                <a:effectLst/>
                <a:latin typeface="Consolas" panose="020B0609020204030204" pitchFamily="49" charset="0"/>
              </a:rPr>
              <a:t>    </a:t>
            </a:r>
            <a:r>
              <a:rPr lang="es-419" sz="1200" b="0" dirty="0">
                <a:solidFill>
                  <a:srgbClr val="008000"/>
                </a:solidFill>
                <a:effectLst/>
                <a:latin typeface="Consolas" panose="020B0609020204030204" pitchFamily="49" charset="0"/>
              </a:rPr>
              <a:t>///ok </a:t>
            </a:r>
            <a:r>
              <a:rPr lang="es-419" sz="1200" b="0" dirty="0" err="1">
                <a:solidFill>
                  <a:srgbClr val="008000"/>
                </a:solidFill>
                <a:effectLst/>
                <a:latin typeface="Consolas" panose="020B0609020204030204" pitchFamily="49" charset="0"/>
              </a:rPr>
              <a:t>return</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this.httpClient.put</a:t>
            </a:r>
            <a:r>
              <a:rPr lang="es-419" sz="1200" b="0" dirty="0">
                <a:solidFill>
                  <a:srgbClr val="008000"/>
                </a:solidFill>
                <a:effectLst/>
                <a:latin typeface="Consolas" panose="020B0609020204030204" pitchFamily="49" charset="0"/>
              </a:rPr>
              <a:t>(`${this.url}/directorio/${id}`, persona, { </a:t>
            </a:r>
            <a:r>
              <a:rPr lang="es-419" sz="1200" b="0" dirty="0" err="1">
                <a:solidFill>
                  <a:srgbClr val="008000"/>
                </a:solidFill>
                <a:effectLst/>
                <a:latin typeface="Consolas" panose="020B0609020204030204" pitchFamily="49" charset="0"/>
              </a:rPr>
              <a:t>responseType</a:t>
            </a:r>
            <a:r>
              <a:rPr lang="es-419" sz="1200" b="0" dirty="0">
                <a:solidFill>
                  <a:srgbClr val="008000"/>
                </a:solidFill>
                <a:effectLst/>
                <a:latin typeface="Consolas" panose="020B0609020204030204" pitchFamily="49" charset="0"/>
              </a:rPr>
              <a:t>: '</a:t>
            </a:r>
            <a:r>
              <a:rPr lang="es-419" sz="1200" b="0" dirty="0" err="1">
                <a:solidFill>
                  <a:srgbClr val="008000"/>
                </a:solidFill>
                <a:effectLst/>
                <a:latin typeface="Consolas" panose="020B0609020204030204" pitchFamily="49" charset="0"/>
              </a:rPr>
              <a:t>text</a:t>
            </a:r>
            <a:r>
              <a:rPr lang="es-419" sz="1200" b="0" dirty="0">
                <a:solidFill>
                  <a:srgbClr val="008000"/>
                </a:solidFill>
                <a:effectLst/>
                <a:latin typeface="Consolas" panose="020B0609020204030204" pitchFamily="49" charset="0"/>
              </a:rPr>
              <a:t>' });</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return</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this</a:t>
            </a:r>
            <a:r>
              <a:rPr lang="es-419" sz="1200" b="0" dirty="0" err="1">
                <a:solidFill>
                  <a:srgbClr val="000000"/>
                </a:solidFill>
                <a:effectLst/>
                <a:latin typeface="Consolas" panose="020B0609020204030204" pitchFamily="49" charset="0"/>
              </a:rPr>
              <a:t>.httpClient.put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FF"/>
                </a:solidFill>
                <a:effectLst/>
                <a:latin typeface="Consolas" panose="020B0609020204030204" pitchFamily="49" charset="0"/>
              </a:rPr>
              <a:t>${this</a:t>
            </a:r>
            <a:r>
              <a:rPr lang="es-419" sz="1200" b="0" dirty="0">
                <a:solidFill>
                  <a:srgbClr val="000000"/>
                </a:solidFill>
                <a:effectLst/>
                <a:latin typeface="Consolas" panose="020B0609020204030204" pitchFamily="49" charset="0"/>
              </a:rPr>
              <a:t>.url</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/directorio/</a:t>
            </a:r>
            <a:r>
              <a:rPr lang="es-419" sz="1200" b="0" dirty="0">
                <a:solidFill>
                  <a:srgbClr val="0000FF"/>
                </a:solidFill>
                <a:effectLst/>
                <a:latin typeface="Consolas" panose="020B0609020204030204" pitchFamily="49" charset="0"/>
              </a:rPr>
              <a:t>${</a:t>
            </a:r>
            <a:r>
              <a:rPr lang="es-419" sz="1200" b="0" dirty="0">
                <a:solidFill>
                  <a:srgbClr val="000000"/>
                </a:solidFill>
                <a:effectLst/>
                <a:latin typeface="Consolas" panose="020B0609020204030204" pitchFamily="49" charset="0"/>
              </a:rPr>
              <a:t>id</a:t>
            </a:r>
            <a:r>
              <a:rPr lang="es-419" sz="1200" b="0" dirty="0">
                <a:solidFill>
                  <a:srgbClr val="0000FF"/>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persona, { </a:t>
            </a:r>
            <a:r>
              <a:rPr lang="es-419" sz="1200" b="0" dirty="0" err="1">
                <a:solidFill>
                  <a:srgbClr val="000000"/>
                </a:solidFill>
                <a:effectLst/>
                <a:latin typeface="Consolas" panose="020B0609020204030204" pitchFamily="49" charset="0"/>
              </a:rPr>
              <a:t>responseType</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text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Confirmar que el SERVICIO </a:t>
            </a:r>
            <a:r>
              <a:rPr lang="es-ES" dirty="0" err="1"/>
              <a:t>PersonaService</a:t>
            </a:r>
            <a:r>
              <a:rPr lang="es-ES" dirty="0"/>
              <a:t> tenga el método para editar a una persona</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r>
              <a:rPr lang="es-ES" dirty="0"/>
              <a:t>Editar </a:t>
            </a:r>
            <a:r>
              <a:rPr lang="en-US" dirty="0"/>
              <a:t>C:\MEAN\SC\app.directorio\frontend\src\app\personal\services\persona.service.ts</a:t>
            </a:r>
            <a:endParaRPr lang="es-419" dirty="0"/>
          </a:p>
        </p:txBody>
      </p:sp>
      <p:sp>
        <p:nvSpPr>
          <p:cNvPr id="8" name="CuadroTexto 7">
            <a:extLst>
              <a:ext uri="{FF2B5EF4-FFF2-40B4-BE49-F238E27FC236}">
                <a16:creationId xmlns:a16="http://schemas.microsoft.com/office/drawing/2014/main" id="{72A54E46-DC11-9B01-1A73-873E4959BF6C}"/>
              </a:ext>
            </a:extLst>
          </p:cNvPr>
          <p:cNvSpPr txBox="1"/>
          <p:nvPr/>
        </p:nvSpPr>
        <p:spPr>
          <a:xfrm>
            <a:off x="838200" y="6174000"/>
            <a:ext cx="6097836" cy="307777"/>
          </a:xfrm>
          <a:prstGeom prst="rect">
            <a:avLst/>
          </a:prstGeom>
          <a:noFill/>
        </p:spPr>
        <p:txBody>
          <a:bodyPr wrap="square">
            <a:spAutoFit/>
          </a:bodyPr>
          <a:lstStyle/>
          <a:p>
            <a:r>
              <a:rPr lang="es-419" sz="1400" dirty="0"/>
              <a:t>https://gist.github.com/fararoni/ce715950ae86a18e6fb856ab6dfb8b80</a:t>
            </a:r>
          </a:p>
        </p:txBody>
      </p:sp>
      <p:pic>
        <p:nvPicPr>
          <p:cNvPr id="9" name="Imagen 8">
            <a:extLst>
              <a:ext uri="{FF2B5EF4-FFF2-40B4-BE49-F238E27FC236}">
                <a16:creationId xmlns:a16="http://schemas.microsoft.com/office/drawing/2014/main" id="{F8251910-1F4E-BF9A-282A-BCDE2C498931}"/>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57557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C1EE1-3722-4447-3C04-AABCD4A25223}"/>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A34FC4BD-0F9D-63C2-D51E-E20CECE5EE01}"/>
              </a:ext>
            </a:extLst>
          </p:cNvPr>
          <p:cNvSpPr>
            <a:spLocks noGrp="1"/>
          </p:cNvSpPr>
          <p:nvPr>
            <p:ph type="body" sz="quarter" idx="13"/>
          </p:nvPr>
        </p:nvSpPr>
        <p:spPr>
          <a:xfrm>
            <a:off x="982766" y="2042655"/>
            <a:ext cx="10721554" cy="3835631"/>
          </a:xfrm>
        </p:spPr>
        <p:txBody>
          <a:bodyPr/>
          <a:lstStyle/>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NgModule</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core</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'@angular/</a:t>
            </a:r>
            <a:r>
              <a:rPr lang="es-419" b="0" dirty="0" err="1">
                <a:solidFill>
                  <a:srgbClr val="A31515"/>
                </a:solidFill>
                <a:effectLst/>
                <a:latin typeface="Consolas" panose="020B0609020204030204" pitchFamily="49" charset="0"/>
              </a:rPr>
              <a:t>router</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list.component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import</a:t>
            </a:r>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AgregarPersonaComponent</a:t>
            </a:r>
            <a:r>
              <a:rPr lang="es-419" b="0" dirty="0">
                <a:solidFill>
                  <a:srgbClr val="000000"/>
                </a:solidFill>
                <a:effectLst/>
                <a:latin typeface="Consolas" panose="020B0609020204030204" pitchFamily="49" charset="0"/>
              </a:rPr>
              <a:t> } </a:t>
            </a:r>
            <a:r>
              <a:rPr lang="es-419" b="0" dirty="0" err="1">
                <a:solidFill>
                  <a:srgbClr val="0000FF"/>
                </a:solidFill>
                <a:effectLst/>
                <a:latin typeface="Consolas" panose="020B0609020204030204" pitchFamily="49" charset="0"/>
              </a:rPr>
              <a:t>from</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'./personal/</a:t>
            </a:r>
            <a:r>
              <a:rPr lang="es-419" b="0" dirty="0" err="1">
                <a:solidFill>
                  <a:srgbClr val="A31515"/>
                </a:solidFill>
                <a:effectLst/>
                <a:latin typeface="Consolas" panose="020B0609020204030204" pitchFamily="49" charset="0"/>
              </a:rPr>
              <a:t>components</a:t>
            </a:r>
            <a:r>
              <a:rPr lang="es-419" b="0" dirty="0">
                <a:solidFill>
                  <a:srgbClr val="A31515"/>
                </a:solidFill>
                <a:effectLst/>
                <a:latin typeface="Consolas" panose="020B0609020204030204" pitchFamily="49" charset="0"/>
              </a:rPr>
              <a:t>/agregar-persona/agregar-</a:t>
            </a:r>
            <a:r>
              <a:rPr lang="es-419" b="0" dirty="0" err="1">
                <a:solidFill>
                  <a:srgbClr val="A31515"/>
                </a:solidFill>
                <a:effectLst/>
                <a:latin typeface="Consolas" panose="020B0609020204030204" pitchFamily="49" charset="0"/>
              </a:rPr>
              <a:t>persona.component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p>
          <a:p>
            <a:r>
              <a:rPr lang="es-419" b="0" dirty="0" err="1">
                <a:solidFill>
                  <a:srgbClr val="0000FF"/>
                </a:solidFill>
                <a:effectLst/>
                <a:highlight>
                  <a:srgbClr val="FFFF00"/>
                </a:highlight>
                <a:latin typeface="Consolas" panose="020B0609020204030204" pitchFamily="49" charset="0"/>
              </a:rPr>
              <a:t>import</a:t>
            </a:r>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EditPersonaComponent</a:t>
            </a:r>
            <a:r>
              <a:rPr lang="es-419" b="0" dirty="0">
                <a:solidFill>
                  <a:srgbClr val="000000"/>
                </a:solidFill>
                <a:effectLst/>
                <a:highlight>
                  <a:srgbClr val="FFFF00"/>
                </a:highlight>
                <a:latin typeface="Consolas" panose="020B0609020204030204" pitchFamily="49" charset="0"/>
              </a:rPr>
              <a:t> } </a:t>
            </a:r>
            <a:r>
              <a:rPr lang="es-419" b="0" dirty="0" err="1">
                <a:solidFill>
                  <a:srgbClr val="0000FF"/>
                </a:solidFill>
                <a:effectLst/>
                <a:highlight>
                  <a:srgbClr val="FFFF00"/>
                </a:highlight>
                <a:latin typeface="Consolas" panose="020B0609020204030204" pitchFamily="49" charset="0"/>
              </a:rPr>
              <a:t>from</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'./personal/</a:t>
            </a:r>
            <a:r>
              <a:rPr lang="es-419" b="0" dirty="0" err="1">
                <a:solidFill>
                  <a:srgbClr val="A31515"/>
                </a:solidFill>
                <a:effectLst/>
                <a:highlight>
                  <a:srgbClr val="FFFF00"/>
                </a:highlight>
                <a:latin typeface="Consolas" panose="020B0609020204030204" pitchFamily="49" charset="0"/>
              </a:rPr>
              <a:t>components</a:t>
            </a:r>
            <a:r>
              <a:rPr lang="es-419" b="0" dirty="0">
                <a:solidFill>
                  <a:srgbClr val="A31515"/>
                </a:solidFill>
                <a:effectLst/>
                <a:highlight>
                  <a:srgbClr val="FFFF00"/>
                </a:highlight>
                <a:latin typeface="Consolas" panose="020B0609020204030204" pitchFamily="49" charset="0"/>
              </a:rPr>
              <a:t>/</a:t>
            </a:r>
            <a:r>
              <a:rPr lang="es-419" b="0" dirty="0" err="1">
                <a:solidFill>
                  <a:srgbClr val="A31515"/>
                </a:solidFill>
                <a:effectLst/>
                <a:highlight>
                  <a:srgbClr val="FFFF00"/>
                </a:highlight>
                <a:latin typeface="Consolas" panose="020B0609020204030204" pitchFamily="49" charset="0"/>
              </a:rPr>
              <a:t>edit</a:t>
            </a:r>
            <a:r>
              <a:rPr lang="es-419" b="0" dirty="0">
                <a:solidFill>
                  <a:srgbClr val="A31515"/>
                </a:solidFill>
                <a:effectLst/>
                <a:highlight>
                  <a:srgbClr val="FFFF00"/>
                </a:highlight>
                <a:latin typeface="Consolas" panose="020B0609020204030204" pitchFamily="49" charset="0"/>
              </a:rPr>
              <a:t>-persona/</a:t>
            </a:r>
            <a:r>
              <a:rPr lang="es-419" b="0" dirty="0" err="1">
                <a:solidFill>
                  <a:srgbClr val="A31515"/>
                </a:solidFill>
                <a:effectLst/>
                <a:highlight>
                  <a:srgbClr val="FFFF00"/>
                </a:highlight>
                <a:latin typeface="Consolas" panose="020B0609020204030204" pitchFamily="49" charset="0"/>
              </a:rPr>
              <a:t>edit-persona.component</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 =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redirectTo</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pathMatch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'full'</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PersonalListComponent</a:t>
            </a:r>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 </a:t>
            </a:r>
            <a:r>
              <a:rPr lang="es-419" b="0" dirty="0" err="1">
                <a:solidFill>
                  <a:srgbClr val="000000"/>
                </a:solidFill>
                <a:effectLst/>
                <a:latin typeface="Consolas" panose="020B0609020204030204" pitchFamily="49" charset="0"/>
              </a:rPr>
              <a:t>path</a:t>
            </a:r>
            <a:r>
              <a:rPr lang="es-419" b="0" dirty="0">
                <a:solidFill>
                  <a:srgbClr val="000000"/>
                </a:solidFill>
                <a:effectLst/>
                <a:latin typeface="Consolas" panose="020B0609020204030204" pitchFamily="49" charset="0"/>
              </a:rPr>
              <a:t>: </a:t>
            </a:r>
            <a:r>
              <a:rPr lang="es-419" b="0" dirty="0">
                <a:solidFill>
                  <a:srgbClr val="A31515"/>
                </a:solidFill>
                <a:effectLst/>
                <a:latin typeface="Consolas" panose="020B0609020204030204" pitchFamily="49" charset="0"/>
              </a:rPr>
              <a:t>'personas/nuevo'</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component</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AgregarPersonaComponent</a:t>
            </a:r>
            <a:r>
              <a:rPr lang="es-419" b="0" dirty="0">
                <a:solidFill>
                  <a:srgbClr val="000000"/>
                </a:solidFill>
                <a:effectLst/>
                <a:latin typeface="Consolas" panose="020B0609020204030204" pitchFamily="49" charset="0"/>
              </a:rPr>
              <a:t> },</a:t>
            </a:r>
          </a:p>
          <a:p>
            <a:r>
              <a:rPr lang="es-419" b="0" dirty="0">
                <a:solidFill>
                  <a:srgbClr val="000000"/>
                </a:solidFill>
                <a:effectLst/>
                <a:highlight>
                  <a:srgbClr val="FFFF00"/>
                </a:highlight>
                <a:latin typeface="Consolas" panose="020B0609020204030204" pitchFamily="49" charset="0"/>
              </a:rPr>
              <a:t>  { </a:t>
            </a:r>
            <a:r>
              <a:rPr lang="es-419" b="0" dirty="0" err="1">
                <a:solidFill>
                  <a:srgbClr val="000000"/>
                </a:solidFill>
                <a:effectLst/>
                <a:highlight>
                  <a:srgbClr val="FFFF00"/>
                </a:highlight>
                <a:latin typeface="Consolas" panose="020B0609020204030204" pitchFamily="49" charset="0"/>
              </a:rPr>
              <a:t>path</a:t>
            </a:r>
            <a:r>
              <a:rPr lang="es-419" b="0" dirty="0">
                <a:solidFill>
                  <a:srgbClr val="000000"/>
                </a:solidFill>
                <a:effectLst/>
                <a:highlight>
                  <a:srgbClr val="FFFF00"/>
                </a:highlight>
                <a:latin typeface="Consolas" panose="020B0609020204030204" pitchFamily="49" charset="0"/>
              </a:rPr>
              <a:t>: </a:t>
            </a:r>
            <a:r>
              <a:rPr lang="es-419" b="0" dirty="0">
                <a:solidFill>
                  <a:srgbClr val="A31515"/>
                </a:solidFill>
                <a:effectLst/>
                <a:highlight>
                  <a:srgbClr val="FFFF00"/>
                </a:highlight>
                <a:latin typeface="Consolas" panose="020B0609020204030204" pitchFamily="49" charset="0"/>
              </a:rPr>
              <a:t>'personas/editar/:id'</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component</a:t>
            </a:r>
            <a:r>
              <a:rPr lang="es-419" b="0" dirty="0">
                <a:solidFill>
                  <a:srgbClr val="000000"/>
                </a:solidFill>
                <a:effectLst/>
                <a:highlight>
                  <a:srgbClr val="FFFF00"/>
                </a:highlight>
                <a:latin typeface="Consolas" panose="020B0609020204030204" pitchFamily="49" charset="0"/>
              </a:rPr>
              <a:t>: </a:t>
            </a:r>
            <a:r>
              <a:rPr lang="es-419" b="0" dirty="0" err="1">
                <a:solidFill>
                  <a:srgbClr val="000000"/>
                </a:solidFill>
                <a:effectLst/>
                <a:highlight>
                  <a:srgbClr val="FFFF00"/>
                </a:highlight>
                <a:latin typeface="Consolas" panose="020B0609020204030204" pitchFamily="49" charset="0"/>
              </a:rPr>
              <a:t>EditPersonaComponent</a:t>
            </a:r>
            <a:r>
              <a:rPr lang="es-419" b="0" dirty="0">
                <a:solidFill>
                  <a:srgbClr val="000000"/>
                </a:solidFill>
                <a:effectLst/>
                <a:highlight>
                  <a:srgbClr val="FFFF00"/>
                </a:highlight>
                <a:latin typeface="Consolas" panose="020B0609020204030204" pitchFamily="49" charset="0"/>
              </a:rPr>
              <a:t> },</a:t>
            </a:r>
          </a:p>
          <a:p>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@NgModule({</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imports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RouterModule.forRoot</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routes</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exports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RouterModule</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err="1">
                <a:solidFill>
                  <a:srgbClr val="0000FF"/>
                </a:solidFill>
                <a:effectLst/>
                <a:latin typeface="Consolas" panose="020B0609020204030204" pitchFamily="49" charset="0"/>
              </a:rPr>
              <a:t>class</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AppRoutingModule</a:t>
            </a:r>
            <a:r>
              <a:rPr lang="es-419" b="0" dirty="0">
                <a:solidFill>
                  <a:srgbClr val="000000"/>
                </a:solidFill>
                <a:effectLst/>
                <a:latin typeface="Consolas" panose="020B0609020204030204" pitchFamily="49" charset="0"/>
              </a:rPr>
              <a:t> { }</a:t>
            </a:r>
            <a:br>
              <a:rPr lang="es-419" b="0" dirty="0">
                <a:solidFill>
                  <a:srgbClr val="000000"/>
                </a:solidFill>
                <a:effectLst/>
                <a:latin typeface="Consolas" panose="020B0609020204030204" pitchFamily="49" charset="0"/>
              </a:rPr>
            </a:br>
            <a:endParaRPr lang="es-419" b="0" dirty="0">
              <a:solidFill>
                <a:srgbClr val="000000"/>
              </a:solidFill>
              <a:effectLst/>
              <a:latin typeface="Consolas" panose="020B0609020204030204" pitchFamily="49" charset="0"/>
            </a:endParaRPr>
          </a:p>
          <a:p>
            <a:endParaRPr lang="es-419" dirty="0"/>
          </a:p>
        </p:txBody>
      </p:sp>
      <p:sp>
        <p:nvSpPr>
          <p:cNvPr id="4" name="Marcador de texto 3">
            <a:extLst>
              <a:ext uri="{FF2B5EF4-FFF2-40B4-BE49-F238E27FC236}">
                <a16:creationId xmlns:a16="http://schemas.microsoft.com/office/drawing/2014/main" id="{F074CBCB-0D82-9E16-161D-D615D201E242}"/>
              </a:ext>
            </a:extLst>
          </p:cNvPr>
          <p:cNvSpPr>
            <a:spLocks noGrp="1"/>
          </p:cNvSpPr>
          <p:nvPr>
            <p:ph type="body" sz="quarter" idx="23"/>
          </p:nvPr>
        </p:nvSpPr>
        <p:spPr/>
        <p:txBody>
          <a:bodyPr/>
          <a:lstStyle/>
          <a:p>
            <a:r>
              <a:rPr lang="es-ES" dirty="0"/>
              <a:t>Agregar la ruta para acceder a la edición de persona en el </a:t>
            </a:r>
            <a:r>
              <a:rPr lang="es-ES" dirty="0" err="1"/>
              <a:t>router</a:t>
            </a:r>
            <a:endParaRPr lang="es-419" dirty="0"/>
          </a:p>
        </p:txBody>
      </p:sp>
      <p:sp>
        <p:nvSpPr>
          <p:cNvPr id="5" name="Marcador de texto 4">
            <a:extLst>
              <a:ext uri="{FF2B5EF4-FFF2-40B4-BE49-F238E27FC236}">
                <a16:creationId xmlns:a16="http://schemas.microsoft.com/office/drawing/2014/main" id="{66AAC68D-6320-38D7-9C50-3E60DF6AA255}"/>
              </a:ext>
            </a:extLst>
          </p:cNvPr>
          <p:cNvSpPr>
            <a:spLocks noGrp="1"/>
          </p:cNvSpPr>
          <p:nvPr>
            <p:ph type="body" sz="quarter" idx="20"/>
          </p:nvPr>
        </p:nvSpPr>
        <p:spPr/>
        <p:txBody>
          <a:bodyPr/>
          <a:lstStyle/>
          <a:p>
            <a:r>
              <a:rPr lang="es-419" dirty="0"/>
              <a:t>Editar C:\MEAN\SC\app.directorio\frontend\src\app\app-routing.module.ts</a:t>
            </a:r>
          </a:p>
        </p:txBody>
      </p:sp>
      <p:sp>
        <p:nvSpPr>
          <p:cNvPr id="7" name="CuadroTexto 6">
            <a:extLst>
              <a:ext uri="{FF2B5EF4-FFF2-40B4-BE49-F238E27FC236}">
                <a16:creationId xmlns:a16="http://schemas.microsoft.com/office/drawing/2014/main" id="{8EBB8DCA-4DE5-BE60-759C-BA8DA62A7B3F}"/>
              </a:ext>
            </a:extLst>
          </p:cNvPr>
          <p:cNvSpPr txBox="1"/>
          <p:nvPr/>
        </p:nvSpPr>
        <p:spPr>
          <a:xfrm>
            <a:off x="982766" y="6319023"/>
            <a:ext cx="6097836" cy="338554"/>
          </a:xfrm>
          <a:prstGeom prst="rect">
            <a:avLst/>
          </a:prstGeom>
          <a:noFill/>
        </p:spPr>
        <p:txBody>
          <a:bodyPr wrap="square">
            <a:spAutoFit/>
          </a:bodyPr>
          <a:lstStyle/>
          <a:p>
            <a:r>
              <a:rPr lang="es-419" sz="1600" dirty="0"/>
              <a:t>https://gist.github.com/fararoni/f329382de3a3e600086c11f8faafd5e5</a:t>
            </a:r>
          </a:p>
        </p:txBody>
      </p:sp>
      <p:pic>
        <p:nvPicPr>
          <p:cNvPr id="9" name="Imagen 8">
            <a:extLst>
              <a:ext uri="{FF2B5EF4-FFF2-40B4-BE49-F238E27FC236}">
                <a16:creationId xmlns:a16="http://schemas.microsoft.com/office/drawing/2014/main" id="{5E8AFA47-6A7A-2DCC-C2B4-3D4F402DFD04}"/>
              </a:ext>
            </a:extLst>
          </p:cNvPr>
          <p:cNvPicPr>
            <a:picLocks noChangeAspect="1"/>
          </p:cNvPicPr>
          <p:nvPr/>
        </p:nvPicPr>
        <p:blipFill rotWithShape="1">
          <a:blip r:embed="rId2"/>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66951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p:txBody>
          <a:bodyPr/>
          <a:lstStyle/>
          <a:p>
            <a:r>
              <a:rPr lang="es-ES" dirty="0"/>
              <a:t>Editar el componente </a:t>
            </a:r>
            <a:r>
              <a:rPr lang="es-ES" dirty="0" err="1"/>
              <a:t>PersonalList</a:t>
            </a:r>
            <a:r>
              <a:rPr lang="es-ES" dirty="0"/>
              <a:t> para habilitar el botón de edición</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651923"/>
            <a:ext cx="10875579" cy="877918"/>
          </a:xfrm>
        </p:spPr>
        <p:txBody>
          <a:bodyPr/>
          <a:lstStyle/>
          <a:p>
            <a:pPr marL="0" indent="0">
              <a:buNone/>
            </a:pPr>
            <a:r>
              <a:rPr lang="es-ES" dirty="0"/>
              <a:t>Agregar un ruteador a la funcionalidad de agregar modificar la última línea</a:t>
            </a:r>
          </a:p>
          <a:p>
            <a:r>
              <a:rPr lang="es-ES" dirty="0"/>
              <a:t>C:\MEAN\SC\app.directorio\frontend\src\app\personal\components\personal-list\personal-list.component.html</a:t>
            </a:r>
            <a:endParaRPr lang="es-419" dirty="0"/>
          </a:p>
        </p:txBody>
      </p:sp>
      <p:sp>
        <p:nvSpPr>
          <p:cNvPr id="7" name="Marcador de texto 6">
            <a:extLst>
              <a:ext uri="{FF2B5EF4-FFF2-40B4-BE49-F238E27FC236}">
                <a16:creationId xmlns:a16="http://schemas.microsoft.com/office/drawing/2014/main" id="{C642490C-AEB5-40F6-139E-8A6A2B4B171C}"/>
              </a:ext>
            </a:extLst>
          </p:cNvPr>
          <p:cNvSpPr>
            <a:spLocks noGrp="1"/>
          </p:cNvSpPr>
          <p:nvPr>
            <p:ph type="body" sz="quarter" idx="13"/>
          </p:nvPr>
        </p:nvSpPr>
        <p:spPr>
          <a:xfrm>
            <a:off x="982766" y="3109966"/>
            <a:ext cx="9766781" cy="2211181"/>
          </a:xfrm>
          <a:solidFill>
            <a:schemeClr val="bg1">
              <a:lumMod val="95000"/>
            </a:schemeClr>
          </a:solidFill>
          <a:ln>
            <a:solidFill>
              <a:schemeClr val="tx1">
                <a:lumMod val="65000"/>
                <a:lumOff val="35000"/>
              </a:schemeClr>
            </a:solidFill>
          </a:ln>
        </p:spPr>
        <p:txBody>
          <a:bodyPr/>
          <a:lstStyle/>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td</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E50000"/>
                </a:solidFill>
                <a:effectLst/>
                <a:highlight>
                  <a:srgbClr val="FFFF00"/>
                </a:highlight>
                <a:latin typeface="Consolas" panose="020B0609020204030204" pitchFamily="49" charset="0"/>
              </a:rPr>
              <a:t>class</a:t>
            </a:r>
            <a:r>
              <a:rPr lang="es-419" sz="1200" b="0" dirty="0">
                <a:solidFill>
                  <a:srgbClr val="000000"/>
                </a:solidFill>
                <a:effectLst/>
                <a:highlight>
                  <a:srgbClr val="FFFF00"/>
                </a:highlight>
                <a:latin typeface="Consolas" panose="020B0609020204030204" pitchFamily="49" charset="0"/>
              </a:rPr>
              <a:t>=</a:t>
            </a:r>
            <a:r>
              <a:rPr lang="es-419" sz="1200" b="0" dirty="0">
                <a:solidFill>
                  <a:srgbClr val="0000FF"/>
                </a:solidFill>
                <a:effectLst/>
                <a:highlight>
                  <a:srgbClr val="FFFF00"/>
                </a:highlight>
                <a:latin typeface="Consolas" panose="020B0609020204030204" pitchFamily="49" charset="0"/>
              </a:rPr>
              <a:t>"</a:t>
            </a:r>
            <a:r>
              <a:rPr lang="es-419" sz="1200" b="0" dirty="0" err="1">
                <a:solidFill>
                  <a:srgbClr val="0000FF"/>
                </a:solidFill>
                <a:effectLst/>
                <a:highlight>
                  <a:srgbClr val="FFFF00"/>
                </a:highlight>
                <a:latin typeface="Consolas" panose="020B0609020204030204" pitchFamily="49" charset="0"/>
              </a:rPr>
              <a:t>btn</a:t>
            </a:r>
            <a:r>
              <a:rPr lang="es-419" sz="1200" b="0" dirty="0">
                <a:solidFill>
                  <a:srgbClr val="0000FF"/>
                </a:solidFill>
                <a:effectLst/>
                <a:highlight>
                  <a:srgbClr val="FFFF00"/>
                </a:highlight>
                <a:latin typeface="Consolas" panose="020B0609020204030204" pitchFamily="49" charset="0"/>
              </a:rPr>
              <a:t> </a:t>
            </a:r>
            <a:r>
              <a:rPr lang="es-419" sz="1200" b="0" dirty="0" err="1">
                <a:solidFill>
                  <a:srgbClr val="0000FF"/>
                </a:solidFill>
                <a:effectLst/>
                <a:highlight>
                  <a:srgbClr val="FFFF00"/>
                </a:highlight>
                <a:latin typeface="Consolas" panose="020B0609020204030204" pitchFamily="49" charset="0"/>
              </a:rPr>
              <a:t>btn-primary</a:t>
            </a:r>
            <a:r>
              <a:rPr lang="es-419" sz="1200" b="0" dirty="0">
                <a:solidFill>
                  <a:srgbClr val="0000FF"/>
                </a:solidFill>
                <a:effectLst/>
                <a:highlight>
                  <a:srgbClr val="FFFF00"/>
                </a:highlight>
                <a:latin typeface="Consolas" panose="020B0609020204030204" pitchFamily="49" charset="0"/>
              </a:rPr>
              <a:t> me-1"</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E50000"/>
                </a:solidFill>
                <a:effectLst/>
                <a:highlight>
                  <a:srgbClr val="FFFF00"/>
                </a:highlight>
                <a:latin typeface="Consolas" panose="020B0609020204030204" pitchFamily="49" charset="0"/>
              </a:rPr>
              <a:t>[</a:t>
            </a:r>
            <a:r>
              <a:rPr lang="es-419" sz="1200" b="0" dirty="0" err="1">
                <a:solidFill>
                  <a:srgbClr val="E50000"/>
                </a:solidFill>
                <a:effectLst/>
                <a:highlight>
                  <a:srgbClr val="FFFF00"/>
                </a:highlight>
                <a:latin typeface="Consolas" panose="020B0609020204030204" pitchFamily="49" charset="0"/>
              </a:rPr>
              <a:t>routerLink</a:t>
            </a:r>
            <a:r>
              <a:rPr lang="es-419" sz="1200" b="0" dirty="0">
                <a:solidFill>
                  <a:srgbClr val="E50000"/>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'editar/'</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000000"/>
                </a:solidFill>
                <a:effectLst/>
                <a:highlight>
                  <a:srgbClr val="FFFF00"/>
                </a:highlight>
                <a:latin typeface="Consolas" panose="020B0609020204030204" pitchFamily="49" charset="0"/>
              </a:rPr>
              <a:t>persona._id</a:t>
            </a:r>
            <a:r>
              <a:rPr lang="es-419" sz="1200" b="0" dirty="0">
                <a:solidFill>
                  <a:srgbClr val="000000"/>
                </a:solidFill>
                <a:effectLst/>
                <a:highlight>
                  <a:srgbClr val="FFFF00"/>
                </a:highlight>
                <a:latin typeface="Consolas" panose="020B0609020204030204" pitchFamily="49" charset="0"/>
              </a:rPr>
              <a:t>]</a:t>
            </a:r>
            <a:r>
              <a:rPr lang="es-419" sz="1200" b="0" dirty="0">
                <a:solidFill>
                  <a:srgbClr val="A31515"/>
                </a:solidFill>
                <a:effectLst/>
                <a:highlight>
                  <a:srgbClr val="FFFF00"/>
                </a:highlight>
                <a:latin typeface="Consolas" panose="020B0609020204030204" pitchFamily="49" charset="0"/>
              </a:rPr>
              <a:t>"</a:t>
            </a:r>
            <a:r>
              <a:rPr lang="es-419" sz="1200" b="0" dirty="0">
                <a:solidFill>
                  <a:srgbClr val="800000"/>
                </a:solidFill>
                <a:effectLst/>
                <a:highlight>
                  <a:srgbClr val="FFFF00"/>
                </a:highlight>
                <a:latin typeface="Consolas" panose="020B0609020204030204" pitchFamily="49" charset="0"/>
              </a:rPr>
              <a:t>&gt;</a:t>
            </a:r>
            <a:r>
              <a:rPr lang="es-419" sz="1200" b="0" dirty="0">
                <a:solidFill>
                  <a:srgbClr val="000000"/>
                </a:solidFill>
                <a:effectLst/>
                <a:highlight>
                  <a:srgbClr val="FFFF00"/>
                </a:highlight>
                <a:latin typeface="Consolas" panose="020B0609020204030204" pitchFamily="49" charset="0"/>
              </a:rPr>
              <a:t>Editar</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800000"/>
                </a:solidFill>
                <a:effectLst/>
                <a:highlight>
                  <a:srgbClr val="FFFF00"/>
                </a:highlight>
                <a:latin typeface="Consolas" panose="020B0609020204030204" pitchFamily="49" charset="0"/>
              </a:rPr>
              <a:t>&gt;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000000"/>
                </a:solidFill>
                <a:effectLst/>
                <a:highlight>
                  <a:srgbClr val="FFFF00"/>
                </a:highlight>
                <a:latin typeface="Consolas" panose="020B0609020204030204" pitchFamily="49" charset="0"/>
              </a:rPr>
              <a:t> </a:t>
            </a:r>
            <a:r>
              <a:rPr lang="es-419" sz="1200" b="0" dirty="0" err="1">
                <a:solidFill>
                  <a:srgbClr val="E50000"/>
                </a:solidFill>
                <a:effectLst/>
                <a:highlight>
                  <a:srgbClr val="FFFF00"/>
                </a:highlight>
                <a:latin typeface="Consolas" panose="020B0609020204030204" pitchFamily="49" charset="0"/>
              </a:rPr>
              <a:t>class</a:t>
            </a:r>
            <a:r>
              <a:rPr lang="es-419" sz="1200" b="0" dirty="0">
                <a:solidFill>
                  <a:srgbClr val="000000"/>
                </a:solidFill>
                <a:effectLst/>
                <a:highlight>
                  <a:srgbClr val="FFFF00"/>
                </a:highlight>
                <a:latin typeface="Consolas" panose="020B0609020204030204" pitchFamily="49" charset="0"/>
              </a:rPr>
              <a:t>=</a:t>
            </a:r>
            <a:r>
              <a:rPr lang="es-419" sz="1200" b="0" dirty="0">
                <a:solidFill>
                  <a:srgbClr val="0000FF"/>
                </a:solidFill>
                <a:effectLst/>
                <a:highlight>
                  <a:srgbClr val="FFFF00"/>
                </a:highlight>
                <a:latin typeface="Consolas" panose="020B0609020204030204" pitchFamily="49" charset="0"/>
              </a:rPr>
              <a:t>"</a:t>
            </a:r>
            <a:r>
              <a:rPr lang="es-419" sz="1200" b="0" dirty="0" err="1">
                <a:solidFill>
                  <a:srgbClr val="0000FF"/>
                </a:solidFill>
                <a:effectLst/>
                <a:highlight>
                  <a:srgbClr val="FFFF00"/>
                </a:highlight>
                <a:latin typeface="Consolas" panose="020B0609020204030204" pitchFamily="49" charset="0"/>
              </a:rPr>
              <a:t>btn</a:t>
            </a:r>
            <a:r>
              <a:rPr lang="es-419" sz="1200" b="0" dirty="0">
                <a:solidFill>
                  <a:srgbClr val="0000FF"/>
                </a:solidFill>
                <a:effectLst/>
                <a:highlight>
                  <a:srgbClr val="FFFF00"/>
                </a:highlight>
                <a:latin typeface="Consolas" panose="020B0609020204030204" pitchFamily="49" charset="0"/>
              </a:rPr>
              <a:t> </a:t>
            </a:r>
            <a:r>
              <a:rPr lang="es-419" sz="1200" b="0" dirty="0" err="1">
                <a:solidFill>
                  <a:srgbClr val="0000FF"/>
                </a:solidFill>
                <a:effectLst/>
                <a:highlight>
                  <a:srgbClr val="FFFF00"/>
                </a:highlight>
                <a:latin typeface="Consolas" panose="020B0609020204030204" pitchFamily="49" charset="0"/>
              </a:rPr>
              <a:t>btn-danger</a:t>
            </a:r>
            <a:r>
              <a:rPr lang="es-419" sz="1200" b="0" dirty="0">
                <a:solidFill>
                  <a:srgbClr val="0000FF"/>
                </a:solidFill>
                <a:effectLst/>
                <a:highlight>
                  <a:srgbClr val="FFFF00"/>
                </a:highlight>
                <a:latin typeface="Consolas" panose="020B0609020204030204" pitchFamily="49" charset="0"/>
              </a:rPr>
              <a: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highlight>
                  <a:srgbClr val="FFFF00"/>
                </a:highlight>
                <a:latin typeface="Consolas" panose="020B0609020204030204" pitchFamily="49" charset="0"/>
              </a:rPr>
              <a:t>                </a:t>
            </a:r>
            <a:r>
              <a:rPr lang="es-419" sz="1200" b="0" dirty="0">
                <a:solidFill>
                  <a:srgbClr val="800000"/>
                </a:solidFill>
                <a:effectLst/>
                <a:highlight>
                  <a:srgbClr val="FFFF00"/>
                </a:highlight>
                <a:latin typeface="Consolas" panose="020B0609020204030204" pitchFamily="49" charset="0"/>
              </a:rPr>
              <a:t>&gt;</a:t>
            </a:r>
            <a:r>
              <a:rPr lang="es-419" sz="1200" b="0" dirty="0">
                <a:solidFill>
                  <a:srgbClr val="000000"/>
                </a:solidFill>
                <a:effectLst/>
                <a:highlight>
                  <a:srgbClr val="FFFF00"/>
                </a:highlight>
                <a:latin typeface="Consolas" panose="020B0609020204030204" pitchFamily="49" charset="0"/>
              </a:rPr>
              <a:t>Borrar</a:t>
            </a:r>
            <a:r>
              <a:rPr lang="es-419" sz="1200" b="0" dirty="0">
                <a:solidFill>
                  <a:srgbClr val="800000"/>
                </a:solidFill>
                <a:effectLst/>
                <a:highlight>
                  <a:srgbClr val="FFFF00"/>
                </a:highlight>
                <a:latin typeface="Consolas" panose="020B0609020204030204" pitchFamily="49" charset="0"/>
              </a:rPr>
              <a:t>&lt;/</a:t>
            </a:r>
            <a:r>
              <a:rPr lang="es-419" sz="1200" b="0" dirty="0" err="1">
                <a:solidFill>
                  <a:srgbClr val="800000"/>
                </a:solidFill>
                <a:effectLst/>
                <a:highlight>
                  <a:srgbClr val="FFFF00"/>
                </a:highlight>
                <a:latin typeface="Consolas" panose="020B0609020204030204" pitchFamily="49" charset="0"/>
              </a:rPr>
              <a:t>button</a:t>
            </a:r>
            <a:r>
              <a:rPr lang="es-419" sz="1200" b="0" dirty="0">
                <a:solidFill>
                  <a:srgbClr val="800000"/>
                </a:solidFill>
                <a:effectLst/>
                <a:highlight>
                  <a:srgbClr val="FFFF00"/>
                </a:highlight>
                <a:latin typeface="Consolas" panose="020B0609020204030204" pitchFamily="49" charset="0"/>
              </a:rPr>
              <a:t>&gt;</a:t>
            </a:r>
            <a:endParaRPr lang="es-419" sz="1200" b="0" dirty="0">
              <a:solidFill>
                <a:srgbClr val="000000"/>
              </a:solidFill>
              <a:effectLst/>
              <a:highlight>
                <a:srgbClr val="FFFF00"/>
              </a:highligh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td</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tr</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000000"/>
                </a:solidFill>
                <a:effectLst/>
                <a:latin typeface="Consolas" panose="020B0609020204030204" pitchFamily="49" charset="0"/>
              </a:rPr>
              <a:t>   </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tbody</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r>
              <a:rPr lang="es-419" sz="1200" b="0" dirty="0">
                <a:solidFill>
                  <a:srgbClr val="800000"/>
                </a:solidFill>
                <a:effectLst/>
                <a:latin typeface="Consolas" panose="020B0609020204030204" pitchFamily="49" charset="0"/>
              </a:rPr>
              <a:t>&lt;/table&gt;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button</a:t>
            </a:r>
            <a:r>
              <a:rPr lang="es-419" sz="1200" b="0" dirty="0">
                <a:solidFill>
                  <a:srgbClr val="000000"/>
                </a:solidFill>
                <a:effectLst/>
                <a:latin typeface="Consolas" panose="020B0609020204030204" pitchFamily="49" charset="0"/>
              </a:rPr>
              <a:t> </a:t>
            </a:r>
            <a:r>
              <a:rPr lang="es-419" sz="1200" b="0" dirty="0" err="1">
                <a:solidFill>
                  <a:srgbClr val="E50000"/>
                </a:solidFill>
                <a:effectLst/>
                <a:latin typeface="Consolas" panose="020B0609020204030204" pitchFamily="49" charset="0"/>
              </a:rPr>
              <a:t>class</a:t>
            </a:r>
            <a:r>
              <a:rPr lang="es-419" sz="1200" b="0" dirty="0">
                <a:solidFill>
                  <a:srgbClr val="000000"/>
                </a:solidFill>
                <a:effectLst/>
                <a:latin typeface="Consolas" panose="020B0609020204030204" pitchFamily="49" charset="0"/>
              </a:rPr>
              <a:t>=</a:t>
            </a:r>
            <a:r>
              <a:rPr lang="es-419" sz="1200" b="0" dirty="0">
                <a:solidFill>
                  <a:srgbClr val="0000FF"/>
                </a:solidFill>
                <a:effectLst/>
                <a:latin typeface="Consolas" panose="020B0609020204030204" pitchFamily="49" charset="0"/>
              </a:rPr>
              <a:t>"</a:t>
            </a:r>
            <a:r>
              <a:rPr lang="es-419" sz="1200" b="0" dirty="0" err="1">
                <a:solidFill>
                  <a:srgbClr val="0000FF"/>
                </a:solidFill>
                <a:effectLst/>
                <a:latin typeface="Consolas" panose="020B0609020204030204" pitchFamily="49" charset="0"/>
              </a:rPr>
              <a:t>btn</a:t>
            </a:r>
            <a:r>
              <a:rPr lang="es-419" sz="1200" b="0" dirty="0">
                <a:solidFill>
                  <a:srgbClr val="0000FF"/>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btn-primary</a:t>
            </a:r>
            <a:r>
              <a:rPr lang="es-419" sz="1200" b="0" dirty="0">
                <a:solidFill>
                  <a:srgbClr val="0000FF"/>
                </a:solidFill>
                <a:effectLst/>
                <a:latin typeface="Consolas" panose="020B0609020204030204" pitchFamily="49" charset="0"/>
              </a:rPr>
              <a:t> mt-3"</a:t>
            </a:r>
            <a:r>
              <a:rPr lang="es-419" sz="1200" b="0" dirty="0">
                <a:solidFill>
                  <a:srgbClr val="000000"/>
                </a:solidFill>
                <a:effectLst/>
                <a:latin typeface="Consolas" panose="020B0609020204030204" pitchFamily="49" charset="0"/>
              </a:rPr>
              <a:t> </a:t>
            </a:r>
            <a:r>
              <a:rPr lang="es-419" sz="1200" b="0" dirty="0">
                <a:solidFill>
                  <a:srgbClr val="E50000"/>
                </a:solidFill>
                <a:effectLst/>
                <a:latin typeface="Consolas" panose="020B0609020204030204" pitchFamily="49" charset="0"/>
              </a:rPr>
              <a:t>[</a:t>
            </a:r>
            <a:r>
              <a:rPr lang="es-419" sz="1200" b="0" dirty="0" err="1">
                <a:solidFill>
                  <a:srgbClr val="E50000"/>
                </a:solidFill>
                <a:effectLst/>
                <a:latin typeface="Consolas" panose="020B0609020204030204" pitchFamily="49" charset="0"/>
              </a:rPr>
              <a:t>routerLink</a:t>
            </a:r>
            <a:r>
              <a:rPr lang="es-419" sz="1200" b="0" dirty="0">
                <a:solidFill>
                  <a:srgbClr val="E50000"/>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'nuevo'</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a:solidFill>
                  <a:srgbClr val="800000"/>
                </a:solidFill>
                <a:effectLst/>
                <a:latin typeface="Consolas" panose="020B0609020204030204" pitchFamily="49" charset="0"/>
              </a:rPr>
              <a:t>&gt;</a:t>
            </a:r>
            <a:r>
              <a:rPr lang="es-419" sz="1200" b="0" dirty="0">
                <a:solidFill>
                  <a:srgbClr val="000000"/>
                </a:solidFill>
                <a:effectLst/>
                <a:latin typeface="Consolas" panose="020B0609020204030204" pitchFamily="49" charset="0"/>
              </a:rPr>
              <a:t>Agregar a una Persona</a:t>
            </a:r>
            <a:r>
              <a:rPr lang="es-419" sz="1200" b="0" dirty="0">
                <a:solidFill>
                  <a:srgbClr val="800000"/>
                </a:solidFill>
                <a:effectLst/>
                <a:latin typeface="Consolas" panose="020B0609020204030204" pitchFamily="49" charset="0"/>
              </a:rPr>
              <a:t>&lt;/</a:t>
            </a:r>
            <a:r>
              <a:rPr lang="es-419" sz="1200" b="0" dirty="0" err="1">
                <a:solidFill>
                  <a:srgbClr val="800000"/>
                </a:solidFill>
                <a:effectLst/>
                <a:latin typeface="Consolas" panose="020B0609020204030204" pitchFamily="49" charset="0"/>
              </a:rPr>
              <a:t>button</a:t>
            </a:r>
            <a:r>
              <a:rPr lang="es-419" sz="1200" b="0" dirty="0">
                <a:solidFill>
                  <a:srgbClr val="800000"/>
                </a:solidFill>
                <a:effectLst/>
                <a:latin typeface="Consolas" panose="020B0609020204030204" pitchFamily="49" charset="0"/>
              </a:rPr>
              <a:t>&gt;</a:t>
            </a:r>
            <a:endParaRPr lang="es-419" sz="1200" b="0" dirty="0">
              <a:solidFill>
                <a:srgbClr val="000000"/>
              </a:solidFill>
              <a:effectLst/>
              <a:latin typeface="Consolas" panose="020B0609020204030204" pitchFamily="49" charset="0"/>
            </a:endParaRPr>
          </a:p>
          <a:p>
            <a:br>
              <a:rPr lang="es-419" sz="1200" b="0" dirty="0">
                <a:solidFill>
                  <a:srgbClr val="000000"/>
                </a:solidFill>
                <a:effectLst/>
                <a:latin typeface="Consolas" panose="020B0609020204030204" pitchFamily="49" charset="0"/>
              </a:rPr>
            </a:br>
            <a:endParaRPr lang="es-419" sz="1200" b="0" dirty="0">
              <a:solidFill>
                <a:srgbClr val="000000"/>
              </a:solidFill>
              <a:effectLst/>
              <a:latin typeface="Consolas" panose="020B0609020204030204" pitchFamily="49" charset="0"/>
            </a:endParaRPr>
          </a:p>
          <a:p>
            <a:endParaRPr lang="es-419" sz="1200" dirty="0"/>
          </a:p>
        </p:txBody>
      </p:sp>
      <p:sp>
        <p:nvSpPr>
          <p:cNvPr id="10" name="CuadroTexto 9">
            <a:extLst>
              <a:ext uri="{FF2B5EF4-FFF2-40B4-BE49-F238E27FC236}">
                <a16:creationId xmlns:a16="http://schemas.microsoft.com/office/drawing/2014/main" id="{143E3FA9-46A0-4F81-5E10-7C628AF63C66}"/>
              </a:ext>
            </a:extLst>
          </p:cNvPr>
          <p:cNvSpPr txBox="1"/>
          <p:nvPr/>
        </p:nvSpPr>
        <p:spPr>
          <a:xfrm>
            <a:off x="982766" y="6247349"/>
            <a:ext cx="6097836" cy="307777"/>
          </a:xfrm>
          <a:prstGeom prst="rect">
            <a:avLst/>
          </a:prstGeom>
          <a:noFill/>
        </p:spPr>
        <p:txBody>
          <a:bodyPr wrap="square">
            <a:spAutoFit/>
          </a:bodyPr>
          <a:lstStyle/>
          <a:p>
            <a:r>
              <a:rPr lang="es-419" sz="1400" dirty="0"/>
              <a:t>https://gist.github.com/fararoni/6aee90c6d7c3851842b3ec43f46af991</a:t>
            </a:r>
          </a:p>
        </p:txBody>
      </p:sp>
      <p:pic>
        <p:nvPicPr>
          <p:cNvPr id="12" name="Imagen 11">
            <a:extLst>
              <a:ext uri="{FF2B5EF4-FFF2-40B4-BE49-F238E27FC236}">
                <a16:creationId xmlns:a16="http://schemas.microsoft.com/office/drawing/2014/main" id="{65F213CA-E8CA-5D45-CA6F-0EB65C36FA6D}"/>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1823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la actualización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937352" y="1472601"/>
            <a:ext cx="10875579" cy="433334"/>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agregar una persona.</a:t>
            </a:r>
          </a:p>
        </p:txBody>
      </p:sp>
      <p:pic>
        <p:nvPicPr>
          <p:cNvPr id="9" name="Imagen 8">
            <a:extLst>
              <a:ext uri="{FF2B5EF4-FFF2-40B4-BE49-F238E27FC236}">
                <a16:creationId xmlns:a16="http://schemas.microsoft.com/office/drawing/2014/main" id="{3A76039C-C02D-707B-778B-96B7A3DE0A1D}"/>
              </a:ext>
            </a:extLst>
          </p:cNvPr>
          <p:cNvPicPr>
            <a:picLocks noChangeAspect="1"/>
          </p:cNvPicPr>
          <p:nvPr/>
        </p:nvPicPr>
        <p:blipFill>
          <a:blip r:embed="rId2"/>
          <a:stretch>
            <a:fillRect/>
          </a:stretch>
        </p:blipFill>
        <p:spPr>
          <a:xfrm>
            <a:off x="1482822" y="2187401"/>
            <a:ext cx="5458587" cy="3505689"/>
          </a:xfrm>
          <a:prstGeom prst="rect">
            <a:avLst/>
          </a:prstGeom>
          <a:effectLst>
            <a:outerShdw blurRad="63500" sx="102000" sy="102000" algn="ctr" rotWithShape="0">
              <a:prstClr val="black">
                <a:alpha val="40000"/>
              </a:prstClr>
            </a:outerShdw>
          </a:effectLst>
        </p:spPr>
      </p:pic>
      <p:pic>
        <p:nvPicPr>
          <p:cNvPr id="10" name="Imagen 9">
            <a:extLst>
              <a:ext uri="{FF2B5EF4-FFF2-40B4-BE49-F238E27FC236}">
                <a16:creationId xmlns:a16="http://schemas.microsoft.com/office/drawing/2014/main" id="{7421BCE4-905F-D8AA-6FDC-E50A21E22831}"/>
              </a:ext>
            </a:extLst>
          </p:cNvPr>
          <p:cNvPicPr>
            <a:picLocks noChangeAspect="1"/>
          </p:cNvPicPr>
          <p:nvPr/>
        </p:nvPicPr>
        <p:blipFill rotWithShape="1">
          <a:blip r:embed="rId3"/>
          <a:srcRect r="51338"/>
          <a:stretch/>
        </p:blipFill>
        <p:spPr>
          <a:xfrm>
            <a:off x="10727825" y="1180394"/>
            <a:ext cx="625975" cy="121026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83761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2B6CC-82A9-6367-E8CC-A33E2E2DB4E0}"/>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0630DA0B-94E4-45C7-0B08-5D887F56B2CE}"/>
              </a:ext>
            </a:extLst>
          </p:cNvPr>
          <p:cNvSpPr>
            <a:spLocks noGrp="1"/>
          </p:cNvSpPr>
          <p:nvPr>
            <p:ph type="body" sz="quarter" idx="23"/>
          </p:nvPr>
        </p:nvSpPr>
        <p:spPr/>
        <p:txBody>
          <a:bodyPr/>
          <a:lstStyle/>
          <a:p>
            <a:r>
              <a:rPr lang="es-ES" dirty="0"/>
              <a:t>Crear la funcionalidad para borrar un registro </a:t>
            </a:r>
            <a:endParaRPr lang="es-419" dirty="0"/>
          </a:p>
        </p:txBody>
      </p:sp>
      <p:sp>
        <p:nvSpPr>
          <p:cNvPr id="10" name="Marcador de texto 4">
            <a:extLst>
              <a:ext uri="{FF2B5EF4-FFF2-40B4-BE49-F238E27FC236}">
                <a16:creationId xmlns:a16="http://schemas.microsoft.com/office/drawing/2014/main" id="{94A3401D-E622-7DAB-34F6-C4B16752C7FE}"/>
              </a:ext>
            </a:extLst>
          </p:cNvPr>
          <p:cNvSpPr>
            <a:spLocks noGrp="1"/>
          </p:cNvSpPr>
          <p:nvPr>
            <p:ph type="body" sz="quarter" idx="20"/>
          </p:nvPr>
        </p:nvSpPr>
        <p:spPr>
          <a:xfrm>
            <a:off x="838200" y="1651922"/>
            <a:ext cx="9921549" cy="634078"/>
          </a:xfrm>
        </p:spPr>
        <p:txBody>
          <a:bodyPr/>
          <a:lstStyle/>
          <a:p>
            <a:r>
              <a:rPr lang="es-ES" dirty="0"/>
              <a:t>Editar la plantilla del componente </a:t>
            </a:r>
            <a:r>
              <a:rPr lang="es-ES" dirty="0" err="1"/>
              <a:t>PersonalListComponent</a:t>
            </a:r>
            <a:endParaRPr lang="es-ES" dirty="0"/>
          </a:p>
          <a:p>
            <a:r>
              <a:rPr lang="es-ES" dirty="0"/>
              <a:t>C:\MEAN\SC\app.directorio\frontend\src\app\personal\components\personal-list\personal-list.component.html</a:t>
            </a:r>
          </a:p>
        </p:txBody>
      </p:sp>
      <p:pic>
        <p:nvPicPr>
          <p:cNvPr id="6" name="Imagen 5">
            <a:extLst>
              <a:ext uri="{FF2B5EF4-FFF2-40B4-BE49-F238E27FC236}">
                <a16:creationId xmlns:a16="http://schemas.microsoft.com/office/drawing/2014/main" id="{CD976E0B-C61F-E2ED-263A-6AD867A2D9EC}"/>
              </a:ext>
            </a:extLst>
          </p:cNvPr>
          <p:cNvPicPr>
            <a:picLocks noChangeAspect="1"/>
          </p:cNvPicPr>
          <p:nvPr/>
        </p:nvPicPr>
        <p:blipFill>
          <a:blip r:embed="rId2"/>
          <a:stretch>
            <a:fillRect/>
          </a:stretch>
        </p:blipFill>
        <p:spPr>
          <a:xfrm>
            <a:off x="11057544" y="1235433"/>
            <a:ext cx="895475" cy="1467055"/>
          </a:xfrm>
          <a:prstGeom prst="rect">
            <a:avLst/>
          </a:prstGeom>
        </p:spPr>
      </p:pic>
      <p:sp>
        <p:nvSpPr>
          <p:cNvPr id="8" name="Marcador de texto 7">
            <a:extLst>
              <a:ext uri="{FF2B5EF4-FFF2-40B4-BE49-F238E27FC236}">
                <a16:creationId xmlns:a16="http://schemas.microsoft.com/office/drawing/2014/main" id="{3905EC96-086F-7289-947D-47D32F6B9C29}"/>
              </a:ext>
            </a:extLst>
          </p:cNvPr>
          <p:cNvSpPr>
            <a:spLocks noGrp="1"/>
          </p:cNvSpPr>
          <p:nvPr>
            <p:ph type="body" sz="quarter" idx="13"/>
          </p:nvPr>
        </p:nvSpPr>
        <p:spPr>
          <a:xfrm>
            <a:off x="982766" y="2575883"/>
            <a:ext cx="9766781" cy="2630195"/>
          </a:xfrm>
        </p:spPr>
        <p:txBody>
          <a:bodyPr/>
          <a:lstStyle/>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td</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me-1"</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'editar/'</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persona._id</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Editar</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p>
          <a:p>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btn-danger</a:t>
            </a:r>
            <a:r>
              <a:rPr lang="es-419" b="0" dirty="0">
                <a:solidFill>
                  <a:srgbClr val="0000FF"/>
                </a:solidFill>
                <a:effectLst/>
                <a:latin typeface="Consolas" panose="020B0609020204030204" pitchFamily="49" charset="0"/>
              </a:rPr>
              <a: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E50000"/>
                </a:solidFill>
                <a:effectLst/>
                <a:highlight>
                  <a:srgbClr val="FFFF00"/>
                </a:highlight>
                <a:latin typeface="Consolas" panose="020B0609020204030204" pitchFamily="49" charset="0"/>
              </a:rPr>
              <a:t>(</a:t>
            </a:r>
            <a:r>
              <a:rPr lang="es-419" b="0" dirty="0" err="1">
                <a:solidFill>
                  <a:srgbClr val="E50000"/>
                </a:solidFill>
                <a:effectLst/>
                <a:highlight>
                  <a:srgbClr val="FFFF00"/>
                </a:highlight>
                <a:latin typeface="Consolas" panose="020B0609020204030204" pitchFamily="49" charset="0"/>
              </a:rPr>
              <a:t>click</a:t>
            </a:r>
            <a:r>
              <a:rPr lang="es-419" b="0" dirty="0">
                <a:solidFill>
                  <a:srgbClr val="E50000"/>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a:t>
            </a:r>
            <a:r>
              <a:rPr lang="es-419" b="0" dirty="0" err="1">
                <a:solidFill>
                  <a:srgbClr val="000000"/>
                </a:solidFill>
                <a:effectLst/>
                <a:highlight>
                  <a:srgbClr val="FFFF00"/>
                </a:highlight>
                <a:latin typeface="Consolas" panose="020B0609020204030204" pitchFamily="49" charset="0"/>
              </a:rPr>
              <a:t>deletePersona</a:t>
            </a:r>
            <a:r>
              <a:rPr lang="es-419" b="0" dirty="0">
                <a:solidFill>
                  <a:srgbClr val="000000"/>
                </a:solidFill>
                <a:effectLst/>
                <a:highlight>
                  <a:srgbClr val="FFFF00"/>
                </a:highlight>
                <a:latin typeface="Consolas" panose="020B0609020204030204" pitchFamily="49" charset="0"/>
              </a:rPr>
              <a:t>(</a:t>
            </a:r>
            <a:r>
              <a:rPr lang="es-419" b="0" dirty="0" err="1">
                <a:solidFill>
                  <a:srgbClr val="000000"/>
                </a:solidFill>
                <a:effectLst/>
                <a:highlight>
                  <a:srgbClr val="FFFF00"/>
                </a:highlight>
                <a:latin typeface="Consolas" panose="020B0609020204030204" pitchFamily="49" charset="0"/>
              </a:rPr>
              <a:t>persona._id</a:t>
            </a:r>
            <a:r>
              <a:rPr lang="es-419" b="0" dirty="0">
                <a:solidFill>
                  <a:srgbClr val="000000"/>
                </a:solidFill>
                <a:effectLst/>
                <a:highlight>
                  <a:srgbClr val="FFFF00"/>
                </a:highlight>
                <a:latin typeface="Consolas" panose="020B0609020204030204" pitchFamily="49" charset="0"/>
              </a:rPr>
              <a:t> || </a:t>
            </a:r>
            <a:r>
              <a:rPr lang="es-419" b="0" dirty="0">
                <a:solidFill>
                  <a:srgbClr val="A31515"/>
                </a:solidFill>
                <a:effectLst/>
                <a:highlight>
                  <a:srgbClr val="FFFF00"/>
                </a:highlight>
                <a:latin typeface="Consolas" panose="020B0609020204030204" pitchFamily="49" charset="0"/>
              </a:rPr>
              <a:t>''</a:t>
            </a:r>
            <a:r>
              <a:rPr lang="es-419" b="0" dirty="0">
                <a:solidFill>
                  <a:srgbClr val="000000"/>
                </a:solidFill>
                <a:effectLst/>
                <a:highlight>
                  <a:srgbClr val="FFFF00"/>
                </a:highlight>
                <a:latin typeface="Consolas" panose="020B0609020204030204" pitchFamily="49" charset="0"/>
              </a:rPr>
              <a:t>)</a:t>
            </a:r>
            <a:r>
              <a:rPr lang="es-419" b="0" dirty="0">
                <a:solidFill>
                  <a:srgbClr val="A31515"/>
                </a:solidFill>
                <a:effectLst/>
                <a:highlight>
                  <a:srgbClr val="FFFF00"/>
                </a:highlight>
                <a:latin typeface="Consolas" panose="020B0609020204030204" pitchFamily="49" charset="0"/>
              </a:rPr>
              <a:t>"</a:t>
            </a:r>
            <a:r>
              <a:rPr lang="es-419" b="0" dirty="0">
                <a:solidFill>
                  <a:srgbClr val="800000"/>
                </a:solidFill>
                <a:effectLst/>
                <a:highlight>
                  <a:srgbClr val="FFFF00"/>
                </a:highlight>
                <a:latin typeface="Consolas" panose="020B0609020204030204" pitchFamily="49" charset="0"/>
              </a:rPr>
              <a:t>&gt;</a:t>
            </a:r>
            <a:r>
              <a:rPr lang="es-419" b="0" dirty="0">
                <a:solidFill>
                  <a:srgbClr val="000000"/>
                </a:solidFill>
                <a:effectLst/>
                <a:latin typeface="Consolas" panose="020B0609020204030204" pitchFamily="49" charset="0"/>
              </a:rPr>
              <a:t>Borrar</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td</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tr</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000000"/>
                </a:solidFill>
                <a:effectLst/>
                <a:latin typeface="Consolas" panose="020B0609020204030204" pitchFamily="49" charset="0"/>
              </a:rPr>
              <a:t>   </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tbody</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r>
              <a:rPr lang="es-419" b="0" dirty="0">
                <a:solidFill>
                  <a:srgbClr val="800000"/>
                </a:solidFill>
                <a:effectLst/>
                <a:latin typeface="Consolas" panose="020B0609020204030204" pitchFamily="49" charset="0"/>
              </a:rPr>
              <a:t>&lt;/table&gt;</a:t>
            </a:r>
            <a:endParaRPr lang="es-419" b="0" dirty="0">
              <a:solidFill>
                <a:srgbClr val="000000"/>
              </a:solidFill>
              <a:effectLst/>
              <a:latin typeface="Consolas" panose="020B0609020204030204" pitchFamily="49" charset="0"/>
            </a:endParaRPr>
          </a:p>
          <a:p>
            <a:br>
              <a:rPr lang="es-419" b="0" dirty="0">
                <a:solidFill>
                  <a:srgbClr val="000000"/>
                </a:solidFill>
                <a:effectLst/>
                <a:latin typeface="Consolas" panose="020B0609020204030204" pitchFamily="49" charset="0"/>
              </a:rPr>
            </a:b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000000"/>
                </a:solidFill>
                <a:effectLst/>
                <a:latin typeface="Consolas" panose="020B0609020204030204" pitchFamily="49" charset="0"/>
              </a:rPr>
              <a:t> </a:t>
            </a:r>
            <a:r>
              <a:rPr lang="es-419" b="0" dirty="0" err="1">
                <a:solidFill>
                  <a:srgbClr val="E50000"/>
                </a:solidFill>
                <a:effectLst/>
                <a:latin typeface="Consolas" panose="020B0609020204030204" pitchFamily="49" charset="0"/>
              </a:rPr>
              <a:t>class</a:t>
            </a:r>
            <a:r>
              <a:rPr lang="es-419" b="0" dirty="0">
                <a:solidFill>
                  <a:srgbClr val="000000"/>
                </a:solidFill>
                <a:effectLst/>
                <a:latin typeface="Consolas" panose="020B0609020204030204" pitchFamily="49" charset="0"/>
              </a:rPr>
              <a:t>=</a:t>
            </a:r>
            <a:r>
              <a:rPr lang="es-419" b="0" dirty="0">
                <a:solidFill>
                  <a:srgbClr val="0000FF"/>
                </a:solidFill>
                <a:effectLst/>
                <a:latin typeface="Consolas" panose="020B0609020204030204" pitchFamily="49" charset="0"/>
              </a:rPr>
              <a:t>"</a:t>
            </a:r>
            <a:r>
              <a:rPr lang="es-419" b="0" dirty="0" err="1">
                <a:solidFill>
                  <a:srgbClr val="0000FF"/>
                </a:solidFill>
                <a:effectLst/>
                <a:latin typeface="Consolas" panose="020B0609020204030204" pitchFamily="49" charset="0"/>
              </a:rPr>
              <a:t>btn</a:t>
            </a:r>
            <a:r>
              <a:rPr lang="es-419" b="0" dirty="0">
                <a:solidFill>
                  <a:srgbClr val="0000FF"/>
                </a:solidFill>
                <a:effectLst/>
                <a:latin typeface="Consolas" panose="020B0609020204030204" pitchFamily="49" charset="0"/>
              </a:rPr>
              <a:t> </a:t>
            </a:r>
            <a:r>
              <a:rPr lang="es-419" b="0" dirty="0" err="1">
                <a:solidFill>
                  <a:srgbClr val="0000FF"/>
                </a:solidFill>
                <a:effectLst/>
                <a:latin typeface="Consolas" panose="020B0609020204030204" pitchFamily="49" charset="0"/>
              </a:rPr>
              <a:t>btn-primary</a:t>
            </a:r>
            <a:r>
              <a:rPr lang="es-419" b="0" dirty="0">
                <a:solidFill>
                  <a:srgbClr val="0000FF"/>
                </a:solidFill>
                <a:effectLst/>
                <a:latin typeface="Consolas" panose="020B0609020204030204" pitchFamily="49" charset="0"/>
              </a:rPr>
              <a:t> mt-3"</a:t>
            </a:r>
            <a:r>
              <a:rPr lang="es-419" b="0" dirty="0">
                <a:solidFill>
                  <a:srgbClr val="000000"/>
                </a:solidFill>
                <a:effectLst/>
                <a:latin typeface="Consolas" panose="020B0609020204030204" pitchFamily="49" charset="0"/>
              </a:rPr>
              <a:t> </a:t>
            </a:r>
            <a:r>
              <a:rPr lang="es-419" b="0" dirty="0">
                <a:solidFill>
                  <a:srgbClr val="E50000"/>
                </a:solidFill>
                <a:effectLst/>
                <a:latin typeface="Consolas" panose="020B0609020204030204" pitchFamily="49" charset="0"/>
              </a:rPr>
              <a:t>[</a:t>
            </a:r>
            <a:r>
              <a:rPr lang="es-419" b="0" dirty="0" err="1">
                <a:solidFill>
                  <a:srgbClr val="E50000"/>
                </a:solidFill>
                <a:effectLst/>
                <a:latin typeface="Consolas" panose="020B0609020204030204" pitchFamily="49" charset="0"/>
              </a:rPr>
              <a:t>routerLink</a:t>
            </a:r>
            <a:r>
              <a:rPr lang="es-419" b="0" dirty="0">
                <a:solidFill>
                  <a:srgbClr val="E50000"/>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'nuevo'</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a:t>
            </a:r>
            <a:r>
              <a:rPr lang="es-419" b="0" dirty="0">
                <a:solidFill>
                  <a:srgbClr val="800000"/>
                </a:solidFill>
                <a:effectLst/>
                <a:latin typeface="Consolas" panose="020B0609020204030204" pitchFamily="49" charset="0"/>
              </a:rPr>
              <a:t>&gt;</a:t>
            </a:r>
            <a:r>
              <a:rPr lang="es-419" b="0" dirty="0">
                <a:solidFill>
                  <a:srgbClr val="000000"/>
                </a:solidFill>
                <a:effectLst/>
                <a:latin typeface="Consolas" panose="020B0609020204030204" pitchFamily="49" charset="0"/>
              </a:rPr>
              <a:t>Agregar a una Persona</a:t>
            </a:r>
            <a:r>
              <a:rPr lang="es-419" b="0" dirty="0">
                <a:solidFill>
                  <a:srgbClr val="800000"/>
                </a:solidFill>
                <a:effectLst/>
                <a:latin typeface="Consolas" panose="020B0609020204030204" pitchFamily="49" charset="0"/>
              </a:rPr>
              <a:t>&lt;/</a:t>
            </a:r>
            <a:r>
              <a:rPr lang="es-419" b="0" dirty="0" err="1">
                <a:solidFill>
                  <a:srgbClr val="800000"/>
                </a:solidFill>
                <a:effectLst/>
                <a:latin typeface="Consolas" panose="020B0609020204030204" pitchFamily="49" charset="0"/>
              </a:rPr>
              <a:t>button</a:t>
            </a:r>
            <a:r>
              <a:rPr lang="es-419" b="0" dirty="0">
                <a:solidFill>
                  <a:srgbClr val="800000"/>
                </a:solidFill>
                <a:effectLst/>
                <a:latin typeface="Consolas" panose="020B0609020204030204" pitchFamily="49" charset="0"/>
              </a:rPr>
              <a:t>&gt;</a:t>
            </a:r>
            <a:endParaRPr lang="es-419" b="0" dirty="0">
              <a:solidFill>
                <a:srgbClr val="000000"/>
              </a:solidFill>
              <a:effectLst/>
              <a:latin typeface="Consolas" panose="020B0609020204030204" pitchFamily="49" charset="0"/>
            </a:endParaRPr>
          </a:p>
          <a:p>
            <a:endParaRPr lang="es-419" dirty="0"/>
          </a:p>
        </p:txBody>
      </p:sp>
      <p:sp>
        <p:nvSpPr>
          <p:cNvPr id="13" name="CuadroTexto 12">
            <a:extLst>
              <a:ext uri="{FF2B5EF4-FFF2-40B4-BE49-F238E27FC236}">
                <a16:creationId xmlns:a16="http://schemas.microsoft.com/office/drawing/2014/main" id="{F254CCA0-FF00-470A-CD6C-6EE3FBB0A9CA}"/>
              </a:ext>
            </a:extLst>
          </p:cNvPr>
          <p:cNvSpPr txBox="1"/>
          <p:nvPr/>
        </p:nvSpPr>
        <p:spPr>
          <a:xfrm>
            <a:off x="982766" y="6310034"/>
            <a:ext cx="8243371" cy="307777"/>
          </a:xfrm>
          <a:prstGeom prst="rect">
            <a:avLst/>
          </a:prstGeom>
          <a:noFill/>
        </p:spPr>
        <p:txBody>
          <a:bodyPr wrap="square">
            <a:spAutoFit/>
          </a:bodyPr>
          <a:lstStyle/>
          <a:p>
            <a:r>
              <a:rPr lang="es-419" sz="1400" dirty="0"/>
              <a:t>https://gist.github.com/fararoni/2822dba53cc9c772e236b27fa0bfb0b0</a:t>
            </a:r>
          </a:p>
        </p:txBody>
      </p:sp>
    </p:spTree>
    <p:extLst>
      <p:ext uri="{BB962C8B-B14F-4D97-AF65-F5344CB8AC3E}">
        <p14:creationId xmlns:p14="http://schemas.microsoft.com/office/powerpoint/2010/main" val="259424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3" name="Marcador de contenido 2">
            <a:extLst>
              <a:ext uri="{FF2B5EF4-FFF2-40B4-BE49-F238E27FC236}">
                <a16:creationId xmlns:a16="http://schemas.microsoft.com/office/drawing/2014/main" id="{16A7AD88-8ED5-5460-A5E8-9DCE59E39262}"/>
              </a:ext>
            </a:extLst>
          </p:cNvPr>
          <p:cNvSpPr>
            <a:spLocks noGrp="1"/>
          </p:cNvSpPr>
          <p:nvPr>
            <p:ph type="body" sz="quarter" idx="13"/>
          </p:nvPr>
        </p:nvSpPr>
        <p:spPr>
          <a:xfrm>
            <a:off x="827413" y="1943441"/>
            <a:ext cx="9920287" cy="1122223"/>
          </a:xfrm>
          <a:ln>
            <a:solidFill>
              <a:schemeClr val="accent6">
                <a:lumMod val="40000"/>
                <a:lumOff val="60000"/>
              </a:schemeClr>
            </a:solidFill>
          </a:ln>
        </p:spPr>
        <p:txBody>
          <a:bodyPr>
            <a:noAutofit/>
          </a:bodyPr>
          <a:lstStyle/>
          <a:p>
            <a:r>
              <a:rPr lang="fr-FR" sz="1600" b="0" dirty="0">
                <a:solidFill>
                  <a:srgbClr val="0000FF"/>
                </a:solidFill>
                <a:effectLst/>
                <a:latin typeface="Consolas" panose="020B0609020204030204" pitchFamily="49" charset="0"/>
              </a:rPr>
              <a:t>export</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environment</a:t>
            </a:r>
            <a:r>
              <a:rPr lang="fr-FR" sz="1600" b="0" dirty="0">
                <a:solidFill>
                  <a:srgbClr val="000000"/>
                </a:solidFill>
                <a:effectLst/>
                <a:latin typeface="Consolas" panose="020B0609020204030204" pitchFamily="49" charset="0"/>
              </a:rPr>
              <a:t> = {</a:t>
            </a:r>
          </a:p>
          <a:p>
            <a:r>
              <a:rPr lang="fr-FR" sz="1600" b="0" dirty="0">
                <a:solidFill>
                  <a:srgbClr val="000000"/>
                </a:solidFill>
                <a:effectLst/>
                <a:latin typeface="Consolas" panose="020B0609020204030204" pitchFamily="49" charset="0"/>
              </a:rPr>
              <a:t>    production: </a:t>
            </a:r>
            <a:r>
              <a:rPr lang="fr-FR" sz="1600" b="0" dirty="0">
                <a:solidFill>
                  <a:srgbClr val="0000FF"/>
                </a:solidFill>
                <a:effectLst/>
                <a:latin typeface="Consolas" panose="020B0609020204030204" pitchFamily="49" charset="0"/>
              </a:rPr>
              <a:t>false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apiUrl</a:t>
            </a:r>
            <a:r>
              <a:rPr lang="fr-FR" sz="1600" b="0" dirty="0">
                <a:solidFill>
                  <a:srgbClr val="000000"/>
                </a:solidFill>
                <a:effectLst/>
                <a:latin typeface="Consolas" panose="020B0609020204030204" pitchFamily="49" charset="0"/>
              </a:rPr>
              <a:t>: </a:t>
            </a:r>
            <a:r>
              <a:rPr lang="fr-FR" sz="1600" b="0" dirty="0">
                <a:solidFill>
                  <a:srgbClr val="A31515"/>
                </a:solidFill>
                <a:effectLst/>
                <a:latin typeface="Consolas" panose="020B0609020204030204" pitchFamily="49" charset="0"/>
              </a:rPr>
              <a:t>'http://localhost:3000/api'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p>
          <a:p>
            <a:br>
              <a:rPr lang="fr-FR" sz="1600" b="0" dirty="0">
                <a:solidFill>
                  <a:srgbClr val="000000"/>
                </a:solidFill>
                <a:effectLst/>
                <a:latin typeface="Consolas" panose="020B0609020204030204" pitchFamily="49" charset="0"/>
              </a:rPr>
            </a:br>
            <a:endParaRPr lang="fr-FR" sz="1600" b="0" dirty="0">
              <a:solidFill>
                <a:srgbClr val="000000"/>
              </a:solidFill>
              <a:effectLst/>
              <a:latin typeface="Consolas" panose="020B0609020204030204" pitchFamily="49" charset="0"/>
            </a:endParaRPr>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A. 2. Editar las variables de entorno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solidFill>
            <a:schemeClr val="accent6">
              <a:lumMod val="20000"/>
              <a:lumOff val="80000"/>
            </a:schemeClr>
          </a:solidFill>
        </p:spPr>
        <p:txBody>
          <a:bodyPr>
            <a:normAutofit/>
          </a:bodyPr>
          <a:lstStyle/>
          <a:p>
            <a:pPr marL="0" indent="0">
              <a:buNone/>
            </a:pPr>
            <a:r>
              <a:rPr lang="es-419" dirty="0"/>
              <a:t>EDITAR C:\MEAN\SC\app.directorio\frontend\src\environments\environment.ts</a:t>
            </a:r>
          </a:p>
        </p:txBody>
      </p:sp>
      <p:sp>
        <p:nvSpPr>
          <p:cNvPr id="19" name="Marcador de contenido 2">
            <a:extLst>
              <a:ext uri="{FF2B5EF4-FFF2-40B4-BE49-F238E27FC236}">
                <a16:creationId xmlns:a16="http://schemas.microsoft.com/office/drawing/2014/main" id="{98E7BFC0-4698-4611-8348-72FEB058EFE9}"/>
              </a:ext>
            </a:extLst>
          </p:cNvPr>
          <p:cNvSpPr txBox="1">
            <a:spLocks/>
          </p:cNvSpPr>
          <p:nvPr/>
        </p:nvSpPr>
        <p:spPr>
          <a:xfrm>
            <a:off x="838200" y="3648702"/>
            <a:ext cx="9920287" cy="1122223"/>
          </a:xfrm>
          <a:prstGeom prst="rect">
            <a:avLst/>
          </a:prstGeom>
          <a:ln>
            <a:solidFill>
              <a:schemeClr val="accent6">
                <a:lumMod val="40000"/>
                <a:lumOff val="60000"/>
              </a:schemeClr>
            </a:solidFill>
          </a:ln>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0" dirty="0">
                <a:solidFill>
                  <a:srgbClr val="0000FF"/>
                </a:solidFill>
                <a:effectLst/>
                <a:latin typeface="Consolas" panose="020B0609020204030204" pitchFamily="49" charset="0"/>
              </a:rPr>
              <a:t>export</a:t>
            </a:r>
            <a:r>
              <a:rPr lang="fr-FR" sz="1600" b="0" dirty="0">
                <a:solidFill>
                  <a:srgbClr val="000000"/>
                </a:solidFill>
                <a:effectLst/>
                <a:latin typeface="Consolas" panose="020B0609020204030204" pitchFamily="49" charset="0"/>
              </a:rPr>
              <a:t> </a:t>
            </a:r>
            <a:r>
              <a:rPr lang="fr-FR" sz="1600" b="0" dirty="0" err="1">
                <a:solidFill>
                  <a:srgbClr val="0000FF"/>
                </a:solidFill>
                <a:effectLst/>
                <a:latin typeface="Consolas" panose="020B0609020204030204" pitchFamily="49" charset="0"/>
              </a:rPr>
              <a:t>const</a:t>
            </a:r>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environment</a:t>
            </a:r>
            <a:r>
              <a:rPr lang="fr-FR" sz="1600" b="0" dirty="0">
                <a:solidFill>
                  <a:srgbClr val="000000"/>
                </a:solidFill>
                <a:effectLst/>
                <a:latin typeface="Consolas" panose="020B0609020204030204" pitchFamily="49" charset="0"/>
              </a:rPr>
              <a:t> = {</a:t>
            </a:r>
          </a:p>
          <a:p>
            <a:r>
              <a:rPr lang="fr-FR" sz="1600" b="0" dirty="0">
                <a:solidFill>
                  <a:srgbClr val="000000"/>
                </a:solidFill>
                <a:effectLst/>
                <a:latin typeface="Consolas" panose="020B0609020204030204" pitchFamily="49" charset="0"/>
              </a:rPr>
              <a:t>    production: </a:t>
            </a:r>
            <a:r>
              <a:rPr lang="fr-FR" sz="1600" b="0" dirty="0">
                <a:solidFill>
                  <a:srgbClr val="0000FF"/>
                </a:solidFill>
                <a:effectLst/>
                <a:latin typeface="Consolas" panose="020B0609020204030204" pitchFamily="49" charset="0"/>
              </a:rPr>
              <a:t>false</a:t>
            </a:r>
            <a:r>
              <a:rPr lang="fr-FR" sz="1600" b="0" dirty="0">
                <a:solidFill>
                  <a:srgbClr val="000000"/>
                </a:solidFill>
                <a:effectLst/>
                <a:latin typeface="Consolas" panose="020B0609020204030204" pitchFamily="49" charset="0"/>
              </a:rPr>
              <a:t>,</a:t>
            </a:r>
          </a:p>
          <a:p>
            <a:r>
              <a:rPr lang="fr-FR" sz="1600" b="0" dirty="0">
                <a:solidFill>
                  <a:srgbClr val="000000"/>
                </a:solidFill>
                <a:effectLst/>
                <a:latin typeface="Consolas" panose="020B0609020204030204" pitchFamily="49" charset="0"/>
              </a:rPr>
              <a:t>    </a:t>
            </a:r>
            <a:r>
              <a:rPr lang="fr-FR" sz="1600" b="0" dirty="0" err="1">
                <a:solidFill>
                  <a:srgbClr val="000000"/>
                </a:solidFill>
                <a:effectLst/>
                <a:latin typeface="Consolas" panose="020B0609020204030204" pitchFamily="49" charset="0"/>
              </a:rPr>
              <a:t>apiUrl</a:t>
            </a:r>
            <a:r>
              <a:rPr lang="fr-FR" sz="1600" b="0" dirty="0">
                <a:solidFill>
                  <a:srgbClr val="000000"/>
                </a:solidFill>
                <a:effectLst/>
                <a:latin typeface="Consolas" panose="020B0609020204030204" pitchFamily="49" charset="0"/>
              </a:rPr>
              <a:t>: </a:t>
            </a:r>
            <a:r>
              <a:rPr lang="fr-FR" sz="1600" b="0" dirty="0">
                <a:solidFill>
                  <a:srgbClr val="A31515"/>
                </a:solidFill>
                <a:effectLst/>
                <a:latin typeface="Consolas" panose="020B0609020204030204" pitchFamily="49" charset="0"/>
              </a:rPr>
              <a:t>'http://localhost:3000/api'</a:t>
            </a:r>
            <a:endParaRPr lang="fr-FR" sz="1600" b="0" dirty="0">
              <a:solidFill>
                <a:srgbClr val="000000"/>
              </a:solidFill>
              <a:effectLst/>
              <a:latin typeface="Consolas" panose="020B0609020204030204" pitchFamily="49" charset="0"/>
            </a:endParaRPr>
          </a:p>
          <a:p>
            <a:r>
              <a:rPr lang="fr-FR" sz="1600" b="0" dirty="0">
                <a:solidFill>
                  <a:srgbClr val="000000"/>
                </a:solidFill>
                <a:effectLst/>
                <a:latin typeface="Consolas" panose="020B0609020204030204" pitchFamily="49" charset="0"/>
              </a:rPr>
              <a:t>};</a:t>
            </a:r>
            <a:br>
              <a:rPr lang="fr-FR" sz="1600" dirty="0">
                <a:solidFill>
                  <a:srgbClr val="000000"/>
                </a:solidFill>
                <a:latin typeface="Consolas" panose="020B0609020204030204" pitchFamily="49" charset="0"/>
              </a:rPr>
            </a:br>
            <a:endParaRPr lang="fr-FR" sz="1600" dirty="0">
              <a:solidFill>
                <a:srgbClr val="000000"/>
              </a:solidFill>
              <a:latin typeface="Consolas" panose="020B0609020204030204" pitchFamily="49" charset="0"/>
            </a:endParaRPr>
          </a:p>
        </p:txBody>
      </p:sp>
      <p:sp>
        <p:nvSpPr>
          <p:cNvPr id="20" name="Marcador de texto 9">
            <a:extLst>
              <a:ext uri="{FF2B5EF4-FFF2-40B4-BE49-F238E27FC236}">
                <a16:creationId xmlns:a16="http://schemas.microsoft.com/office/drawing/2014/main" id="{EBB8D32B-EFC5-00CF-3EFB-52D10CCB2713}"/>
              </a:ext>
            </a:extLst>
          </p:cNvPr>
          <p:cNvSpPr txBox="1">
            <a:spLocks/>
          </p:cNvSpPr>
          <p:nvPr/>
        </p:nvSpPr>
        <p:spPr>
          <a:xfrm>
            <a:off x="848987" y="3357183"/>
            <a:ext cx="9921549" cy="291519"/>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EDITAR C:\MEAN\SC\app.directorio\frontend\src\environments\environment.development.ts</a:t>
            </a:r>
          </a:p>
        </p:txBody>
      </p:sp>
      <p:sp>
        <p:nvSpPr>
          <p:cNvPr id="22" name="Marcador de texto 9">
            <a:extLst>
              <a:ext uri="{FF2B5EF4-FFF2-40B4-BE49-F238E27FC236}">
                <a16:creationId xmlns:a16="http://schemas.microsoft.com/office/drawing/2014/main" id="{1D46AEF0-E386-E19F-8F28-86967BF7F31B}"/>
              </a:ext>
            </a:extLst>
          </p:cNvPr>
          <p:cNvSpPr txBox="1">
            <a:spLocks/>
          </p:cNvSpPr>
          <p:nvPr/>
        </p:nvSpPr>
        <p:spPr>
          <a:xfrm>
            <a:off x="848987" y="5208203"/>
            <a:ext cx="9921549"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Levantar el server para verificar que funciona él proyecto Angular (2 Min </a:t>
            </a:r>
            <a:r>
              <a:rPr lang="es-419" dirty="0" err="1"/>
              <a:t>aprox</a:t>
            </a:r>
            <a:r>
              <a:rPr lang="es-419" dirty="0"/>
              <a:t>)</a:t>
            </a:r>
          </a:p>
        </p:txBody>
      </p:sp>
      <p:sp>
        <p:nvSpPr>
          <p:cNvPr id="23" name="Marcador de contenido 2">
            <a:extLst>
              <a:ext uri="{FF2B5EF4-FFF2-40B4-BE49-F238E27FC236}">
                <a16:creationId xmlns:a16="http://schemas.microsoft.com/office/drawing/2014/main" id="{244E1F93-A08D-CB7C-807E-0D083934B5D0}"/>
              </a:ext>
            </a:extLst>
          </p:cNvPr>
          <p:cNvSpPr txBox="1">
            <a:spLocks/>
          </p:cNvSpPr>
          <p:nvPr/>
        </p:nvSpPr>
        <p:spPr>
          <a:xfrm>
            <a:off x="827413" y="5536762"/>
            <a:ext cx="6226530" cy="637025"/>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c:\MEAN\SC\app.directorio\frontend&gt;ng serve –o</a:t>
            </a:r>
          </a:p>
          <a:p>
            <a:endParaRPr lang="en-US" sz="1200" dirty="0"/>
          </a:p>
          <a:p>
            <a:endParaRPr lang="en-US" sz="1200" dirty="0"/>
          </a:p>
          <a:p>
            <a:r>
              <a:rPr lang="en-US" sz="1200" dirty="0">
                <a:solidFill>
                  <a:srgbClr val="AA286F"/>
                </a:solidFill>
              </a:rPr>
              <a:t>Se </a:t>
            </a:r>
            <a:r>
              <a:rPr lang="en-US" sz="1200" dirty="0" err="1">
                <a:solidFill>
                  <a:srgbClr val="AA286F"/>
                </a:solidFill>
              </a:rPr>
              <a:t>debe</a:t>
            </a:r>
            <a:r>
              <a:rPr lang="en-US" sz="1200" dirty="0">
                <a:solidFill>
                  <a:srgbClr val="AA286F"/>
                </a:solidFill>
              </a:rPr>
              <a:t> </a:t>
            </a:r>
            <a:r>
              <a:rPr lang="en-US" sz="1200" dirty="0" err="1">
                <a:solidFill>
                  <a:srgbClr val="AA286F"/>
                </a:solidFill>
              </a:rPr>
              <a:t>abrir</a:t>
            </a:r>
            <a:r>
              <a:rPr lang="en-US" sz="1200" dirty="0">
                <a:solidFill>
                  <a:srgbClr val="AA286F"/>
                </a:solidFill>
              </a:rPr>
              <a:t> un </a:t>
            </a:r>
            <a:r>
              <a:rPr lang="en-US" sz="1200" dirty="0" err="1">
                <a:solidFill>
                  <a:srgbClr val="AA286F"/>
                </a:solidFill>
              </a:rPr>
              <a:t>navegador</a:t>
            </a:r>
            <a:r>
              <a:rPr lang="en-US" sz="1200" dirty="0">
                <a:solidFill>
                  <a:srgbClr val="AA286F"/>
                </a:solidFill>
              </a:rPr>
              <a:t> </a:t>
            </a:r>
            <a:r>
              <a:rPr lang="en-US" sz="1200" dirty="0" err="1">
                <a:solidFill>
                  <a:srgbClr val="AA286F"/>
                </a:solidFill>
              </a:rPr>
              <a:t>en</a:t>
            </a:r>
            <a:r>
              <a:rPr lang="en-US" sz="1200" dirty="0">
                <a:solidFill>
                  <a:srgbClr val="AA286F"/>
                </a:solidFill>
              </a:rPr>
              <a:t> la URL : http://localhost:4200/</a:t>
            </a:r>
          </a:p>
        </p:txBody>
      </p:sp>
      <p:pic>
        <p:nvPicPr>
          <p:cNvPr id="25" name="Imagen 24">
            <a:extLst>
              <a:ext uri="{FF2B5EF4-FFF2-40B4-BE49-F238E27FC236}">
                <a16:creationId xmlns:a16="http://schemas.microsoft.com/office/drawing/2014/main" id="{056B53E6-2BDD-7A48-D318-EE1118EEDBE4}"/>
              </a:ext>
            </a:extLst>
          </p:cNvPr>
          <p:cNvPicPr>
            <a:picLocks noChangeAspect="1"/>
          </p:cNvPicPr>
          <p:nvPr/>
        </p:nvPicPr>
        <p:blipFill>
          <a:blip r:embed="rId2"/>
          <a:stretch>
            <a:fillRect/>
          </a:stretch>
        </p:blipFill>
        <p:spPr>
          <a:xfrm>
            <a:off x="8408592" y="5062444"/>
            <a:ext cx="2339108" cy="13204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8302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E2458D-7DEF-FF1F-35EC-6FDE29F21004}"/>
              </a:ext>
            </a:extLst>
          </p:cNvPr>
          <p:cNvSpPr>
            <a:spLocks noGrp="1"/>
          </p:cNvSpPr>
          <p:nvPr>
            <p:ph type="title"/>
          </p:nvPr>
        </p:nvSpPr>
        <p:spPr/>
        <p:txBody>
          <a:bodyPr/>
          <a:lstStyle/>
          <a:p>
            <a:r>
              <a:rPr lang="es-419" dirty="0"/>
              <a:t>Ejercicio. Crear, actualizar, editar, eliminar</a:t>
            </a:r>
          </a:p>
        </p:txBody>
      </p:sp>
      <p:sp>
        <p:nvSpPr>
          <p:cNvPr id="3" name="Marcador de texto 2">
            <a:extLst>
              <a:ext uri="{FF2B5EF4-FFF2-40B4-BE49-F238E27FC236}">
                <a16:creationId xmlns:a16="http://schemas.microsoft.com/office/drawing/2014/main" id="{CC030CAF-DAF7-3ED0-82DD-D9C49A4376C5}"/>
              </a:ext>
            </a:extLst>
          </p:cNvPr>
          <p:cNvSpPr>
            <a:spLocks noGrp="1"/>
          </p:cNvSpPr>
          <p:nvPr>
            <p:ph type="body" sz="quarter" idx="13"/>
          </p:nvPr>
        </p:nvSpPr>
        <p:spPr>
          <a:xfrm>
            <a:off x="3957224" y="3266399"/>
            <a:ext cx="5431004" cy="2560897"/>
          </a:xfrm>
          <a:solidFill>
            <a:schemeClr val="bg1">
              <a:lumMod val="95000"/>
            </a:schemeClr>
          </a:solidFill>
        </p:spPr>
        <p:txBody>
          <a:bodyPr/>
          <a:lstStyle/>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private</a:t>
            </a:r>
            <a:r>
              <a:rPr lang="es-419" sz="1000" b="0" dirty="0">
                <a:solidFill>
                  <a:srgbClr val="000000"/>
                </a:solidFill>
                <a:effectLst/>
                <a:latin typeface="Consolas" panose="020B0609020204030204" pitchFamily="49" charset="0"/>
              </a:rPr>
              <a:t> </a:t>
            </a:r>
            <a:r>
              <a:rPr lang="es-419" sz="1000" b="0" dirty="0" err="1">
                <a:solidFill>
                  <a:srgbClr val="000000"/>
                </a:solidFill>
                <a:effectLst/>
                <a:latin typeface="Consolas" panose="020B0609020204030204" pitchFamily="49" charset="0"/>
              </a:rPr>
              <a:t>fetchPersonas</a:t>
            </a:r>
            <a:r>
              <a:rPr lang="es-419" sz="1000" b="0" dirty="0">
                <a:solidFill>
                  <a:srgbClr val="000000"/>
                </a:solidFill>
                <a:effectLst/>
                <a:latin typeface="Consolas" panose="020B0609020204030204" pitchFamily="49" charset="0"/>
              </a:rPr>
              <a:t>(): </a:t>
            </a:r>
            <a:r>
              <a:rPr lang="es-419" sz="1000" b="0" dirty="0" err="1">
                <a:solidFill>
                  <a:srgbClr val="000000"/>
                </a:solidFill>
                <a:effectLst/>
                <a:latin typeface="Consolas" panose="020B0609020204030204" pitchFamily="49" charset="0"/>
              </a:rPr>
              <a:t>void</a:t>
            </a:r>
            <a:r>
              <a:rPr lang="es-419" sz="1000" b="0" dirty="0">
                <a:solidFill>
                  <a:srgbClr val="000000"/>
                </a:solidFill>
                <a:effectLst/>
                <a:latin typeface="Consolas" panose="020B0609020204030204" pitchFamily="49" charset="0"/>
              </a:rPr>
              <a:t> {</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r>
              <a:rPr lang="es-419" sz="1000" b="0" dirty="0">
                <a:solidFill>
                  <a:srgbClr val="008000"/>
                </a:solidFill>
                <a:effectLst/>
                <a:latin typeface="Consolas" panose="020B0609020204030204" pitchFamily="49" charset="0"/>
              </a:rPr>
              <a:t>// </a:t>
            </a:r>
            <a:r>
              <a:rPr lang="es-419" sz="1000" b="0" dirty="0" err="1">
                <a:solidFill>
                  <a:srgbClr val="008000"/>
                </a:solidFill>
                <a:effectLst/>
                <a:latin typeface="Consolas" panose="020B0609020204030204" pitchFamily="49" charset="0"/>
              </a:rPr>
              <a:t>this.personas</a:t>
            </a:r>
            <a:r>
              <a:rPr lang="es-419" sz="1000" b="0" dirty="0">
                <a:solidFill>
                  <a:srgbClr val="008000"/>
                </a:solidFill>
                <a:effectLst/>
                <a:latin typeface="Consolas" panose="020B0609020204030204" pitchFamily="49" charset="0"/>
              </a:rPr>
              <a:t> = </a:t>
            </a:r>
            <a:r>
              <a:rPr lang="es-419" sz="1000" b="0" dirty="0" err="1">
                <a:solidFill>
                  <a:srgbClr val="008000"/>
                </a:solidFill>
                <a:effectLst/>
                <a:latin typeface="Consolas" panose="020B0609020204030204" pitchFamily="49" charset="0"/>
              </a:rPr>
              <a:t>this.personasService.getPersonas</a:t>
            </a:r>
            <a:r>
              <a:rPr lang="es-419" sz="1000" b="0" dirty="0">
                <a:solidFill>
                  <a:srgbClr val="008000"/>
                </a:solidFill>
                <a:effectLst/>
                <a:latin typeface="Consolas" panose="020B0609020204030204" pitchFamily="49" charset="0"/>
              </a:rPr>
              <a:t>();</a:t>
            </a:r>
            <a:endParaRPr lang="es-419" sz="1000" b="0" dirty="0">
              <a:solidFill>
                <a:srgbClr val="000000"/>
              </a:solidFill>
              <a:effectLst/>
              <a:latin typeface="Consolas" panose="020B0609020204030204" pitchFamily="49" charset="0"/>
            </a:endParaRPr>
          </a:p>
          <a:p>
            <a:r>
              <a:rPr lang="es-419" sz="1000" b="0" dirty="0">
                <a:solidFill>
                  <a:srgbClr val="000000"/>
                </a:solidFill>
                <a:effectLst/>
                <a:latin typeface="Consolas" panose="020B0609020204030204" pitchFamily="49" charset="0"/>
              </a:rPr>
              <a:t>    </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a:t>
            </a:r>
            <a:r>
              <a:rPr lang="es-419" sz="1000" b="0" dirty="0">
                <a:solidFill>
                  <a:srgbClr val="000000"/>
                </a:solidFill>
                <a:effectLst/>
                <a:latin typeface="Consolas" panose="020B0609020204030204" pitchFamily="49" charset="0"/>
              </a:rPr>
              <a:t>$ = </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.personasService.getPersonas</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 1--------'</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err="1">
                <a:solidFill>
                  <a:srgbClr val="0000FF"/>
                </a:solidFill>
                <a:effectLst/>
                <a:latin typeface="Consolas" panose="020B0609020204030204" pitchFamily="49" charset="0"/>
              </a:rPr>
              <a:t>this</a:t>
            </a:r>
            <a:r>
              <a:rPr lang="es-419" sz="1000" b="0" dirty="0" err="1">
                <a:solidFill>
                  <a:srgbClr val="000000"/>
                </a:solidFill>
                <a:effectLst/>
                <a:latin typeface="Consolas" panose="020B0609020204030204" pitchFamily="49" charset="0"/>
              </a:rPr>
              <a:t>.personas</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console.log(</a:t>
            </a:r>
            <a:r>
              <a:rPr lang="es-419" sz="1000" b="0" dirty="0">
                <a:solidFill>
                  <a:srgbClr val="A31515"/>
                </a:solidFill>
                <a:effectLst/>
                <a:latin typeface="Consolas" panose="020B0609020204030204" pitchFamily="49" charset="0"/>
              </a:rPr>
              <a:t>'-----</a:t>
            </a:r>
            <a:r>
              <a:rPr lang="es-419" sz="1000" b="0" dirty="0" err="1">
                <a:solidFill>
                  <a:srgbClr val="A31515"/>
                </a:solidFill>
                <a:effectLst/>
                <a:latin typeface="Consolas" panose="020B0609020204030204" pitchFamily="49" charset="0"/>
              </a:rPr>
              <a:t>fetchPersonas</a:t>
            </a:r>
            <a:r>
              <a:rPr lang="es-419" sz="1000" b="0" dirty="0">
                <a:solidFill>
                  <a:srgbClr val="A31515"/>
                </a:solidFill>
                <a:effectLst/>
                <a:latin typeface="Consolas" panose="020B0609020204030204" pitchFamily="49" charset="0"/>
              </a:rPr>
              <a:t> 2--------'</a:t>
            </a:r>
            <a:r>
              <a:rPr lang="es-419" sz="1000" b="0" dirty="0">
                <a:solidFill>
                  <a:srgbClr val="000000"/>
                </a:solidFill>
                <a:effectLst/>
                <a:latin typeface="Consolas" panose="020B0609020204030204" pitchFamily="49" charset="0"/>
              </a:rPr>
              <a:t>);</a:t>
            </a:r>
          </a:p>
          <a:p>
            <a:r>
              <a:rPr lang="es-419" sz="1000" b="0" dirty="0">
                <a:solidFill>
                  <a:srgbClr val="000000"/>
                </a:solidFill>
                <a:effectLst/>
                <a:latin typeface="Consolas" panose="020B0609020204030204" pitchFamily="49" charset="0"/>
              </a:rPr>
              <a:t>  }</a:t>
            </a:r>
          </a:p>
          <a:p>
            <a:br>
              <a:rPr lang="es-419" sz="1000" b="0" dirty="0">
                <a:solidFill>
                  <a:srgbClr val="000000"/>
                </a:solidFill>
                <a:effectLst/>
                <a:latin typeface="Consolas" panose="020B0609020204030204" pitchFamily="49" charset="0"/>
              </a:rPr>
            </a:b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deletePersona</a:t>
            </a:r>
            <a:r>
              <a:rPr lang="es-419" sz="1000" b="0" dirty="0">
                <a:solidFill>
                  <a:srgbClr val="000000"/>
                </a:solidFill>
                <a:effectLst/>
                <a:highlight>
                  <a:srgbClr val="FFFF00"/>
                </a:highlight>
                <a:latin typeface="Consolas" panose="020B0609020204030204" pitchFamily="49" charset="0"/>
              </a:rPr>
              <a:t>(</a:t>
            </a:r>
            <a:r>
              <a:rPr lang="es-419" sz="1000" b="0" dirty="0" err="1">
                <a:solidFill>
                  <a:srgbClr val="000000"/>
                </a:solidFill>
                <a:effectLst/>
                <a:highlight>
                  <a:srgbClr val="FFFF00"/>
                </a:highlight>
                <a:latin typeface="Consolas" panose="020B0609020204030204" pitchFamily="49" charset="0"/>
              </a:rPr>
              <a:t>id:string</a:t>
            </a: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void</a:t>
            </a:r>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FF"/>
                </a:solidFill>
                <a:effectLst/>
                <a:highlight>
                  <a:srgbClr val="FFFF00"/>
                </a:highlight>
                <a:latin typeface="Consolas" panose="020B0609020204030204" pitchFamily="49" charset="0"/>
              </a:rPr>
              <a:t>this</a:t>
            </a:r>
            <a:r>
              <a:rPr lang="es-419" sz="1000" b="0" dirty="0" err="1">
                <a:solidFill>
                  <a:srgbClr val="000000"/>
                </a:solidFill>
                <a:effectLst/>
                <a:highlight>
                  <a:srgbClr val="FFFF00"/>
                </a:highlight>
                <a:latin typeface="Consolas" panose="020B0609020204030204" pitchFamily="49" charset="0"/>
              </a:rPr>
              <a:t>.personasService.deletePersona</a:t>
            </a:r>
            <a:r>
              <a:rPr lang="es-419" sz="1000" b="0" dirty="0">
                <a:solidFill>
                  <a:srgbClr val="000000"/>
                </a:solidFill>
                <a:effectLst/>
                <a:highlight>
                  <a:srgbClr val="FFFF00"/>
                </a:highlight>
                <a:latin typeface="Consolas" panose="020B0609020204030204" pitchFamily="49" charset="0"/>
              </a:rPr>
              <a:t>(id).subscribe({</a:t>
            </a:r>
          </a:p>
          <a:p>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00"/>
                </a:solidFill>
                <a:effectLst/>
                <a:highlight>
                  <a:srgbClr val="FFFF00"/>
                </a:highlight>
                <a:latin typeface="Consolas" panose="020B0609020204030204" pitchFamily="49" charset="0"/>
              </a:rPr>
              <a:t>next</a:t>
            </a:r>
            <a:r>
              <a:rPr lang="es-419" sz="1000" b="0" dirty="0">
                <a:solidFill>
                  <a:srgbClr val="000000"/>
                </a:solidFill>
                <a:effectLst/>
                <a:highlight>
                  <a:srgbClr val="FFFF00"/>
                </a:highlight>
                <a:latin typeface="Consolas" panose="020B0609020204030204" pitchFamily="49" charset="0"/>
              </a:rPr>
              <a:t>: () </a:t>
            </a:r>
            <a:r>
              <a:rPr lang="es-419" sz="1000" b="0" dirty="0">
                <a:solidFill>
                  <a:srgbClr val="0000FF"/>
                </a:solidFill>
                <a:effectLst/>
                <a:highlight>
                  <a:srgbClr val="FFFF00"/>
                </a:highlight>
                <a:latin typeface="Consolas" panose="020B0609020204030204" pitchFamily="49" charset="0"/>
              </a:rPr>
              <a:t>=&gt;</a:t>
            </a:r>
            <a:r>
              <a:rPr lang="es-419" sz="1000" b="0" dirty="0">
                <a:solidFill>
                  <a:srgbClr val="000000"/>
                </a:solidFill>
                <a:effectLst/>
                <a:highlight>
                  <a:srgbClr val="FFFF00"/>
                </a:highlight>
                <a:latin typeface="Consolas" panose="020B0609020204030204" pitchFamily="49" charset="0"/>
              </a:rPr>
              <a:t> </a:t>
            </a:r>
            <a:r>
              <a:rPr lang="es-419" sz="1000" b="0" dirty="0" err="1">
                <a:solidFill>
                  <a:srgbClr val="0000FF"/>
                </a:solidFill>
                <a:effectLst/>
                <a:highlight>
                  <a:srgbClr val="FFFF00"/>
                </a:highlight>
                <a:latin typeface="Consolas" panose="020B0609020204030204" pitchFamily="49" charset="0"/>
              </a:rPr>
              <a:t>this</a:t>
            </a:r>
            <a:r>
              <a:rPr lang="es-419" sz="1000" b="0" dirty="0" err="1">
                <a:solidFill>
                  <a:srgbClr val="000000"/>
                </a:solidFill>
                <a:effectLst/>
                <a:highlight>
                  <a:srgbClr val="FFFF00"/>
                </a:highlight>
                <a:latin typeface="Consolas" panose="020B0609020204030204" pitchFamily="49" charset="0"/>
              </a:rPr>
              <a:t>.fetchPersonas</a:t>
            </a:r>
            <a:r>
              <a:rPr lang="es-419" sz="1000" b="0" dirty="0">
                <a:solidFill>
                  <a:srgbClr val="000000"/>
                </a:solidFill>
                <a:effectLst/>
                <a:highlight>
                  <a:srgbClr val="FFFF00"/>
                </a:highlight>
                <a:latin typeface="Consolas" panose="020B0609020204030204" pitchFamily="49" charset="0"/>
              </a:rPr>
              <a:t>()</a:t>
            </a:r>
          </a:p>
          <a:p>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FFFF00"/>
                </a:highlight>
                <a:latin typeface="Consolas" panose="020B0609020204030204" pitchFamily="49" charset="0"/>
              </a:rPr>
              <a:t>  }</a:t>
            </a:r>
          </a:p>
          <a:p>
            <a:r>
              <a:rPr lang="es-419" sz="1000" b="0" dirty="0">
                <a:solidFill>
                  <a:srgbClr val="000000"/>
                </a:solidFill>
                <a:effectLst/>
                <a:highlight>
                  <a:srgbClr val="00FF00"/>
                </a:highlight>
                <a:latin typeface="Consolas" panose="020B0609020204030204" pitchFamily="49" charset="0"/>
              </a:rPr>
              <a:t>}</a:t>
            </a:r>
            <a:br>
              <a:rPr lang="es-419" sz="1000" b="0" dirty="0">
                <a:solidFill>
                  <a:srgbClr val="000000"/>
                </a:solidFill>
                <a:effectLst/>
                <a:latin typeface="Consolas" panose="020B0609020204030204" pitchFamily="49" charset="0"/>
              </a:rPr>
            </a:br>
            <a:endParaRPr lang="es-419" sz="1000" b="0" dirty="0">
              <a:solidFill>
                <a:srgbClr val="000000"/>
              </a:solidFill>
              <a:effectLst/>
              <a:latin typeface="Consolas" panose="020B0609020204030204" pitchFamily="49" charset="0"/>
            </a:endParaRPr>
          </a:p>
          <a:p>
            <a:endParaRPr lang="es-419" sz="400" dirty="0"/>
          </a:p>
        </p:txBody>
      </p:sp>
      <p:sp>
        <p:nvSpPr>
          <p:cNvPr id="4" name="Marcador de texto 3">
            <a:extLst>
              <a:ext uri="{FF2B5EF4-FFF2-40B4-BE49-F238E27FC236}">
                <a16:creationId xmlns:a16="http://schemas.microsoft.com/office/drawing/2014/main" id="{85BFB3E3-A37D-A420-2D85-4709DA09D652}"/>
              </a:ext>
            </a:extLst>
          </p:cNvPr>
          <p:cNvSpPr>
            <a:spLocks noGrp="1"/>
          </p:cNvSpPr>
          <p:nvPr>
            <p:ph type="body" sz="quarter" idx="23"/>
          </p:nvPr>
        </p:nvSpPr>
        <p:spPr>
          <a:xfrm>
            <a:off x="827998" y="1164910"/>
            <a:ext cx="5143144" cy="387798"/>
          </a:xfrm>
        </p:spPr>
        <p:txBody>
          <a:bodyPr/>
          <a:lstStyle/>
          <a:p>
            <a:r>
              <a:rPr lang="es-ES" dirty="0"/>
              <a:t>Editar el componente </a:t>
            </a:r>
            <a:r>
              <a:rPr lang="es-ES" dirty="0" err="1"/>
              <a:t>PersonalListComponent</a:t>
            </a:r>
            <a:endParaRPr lang="es-419" dirty="0"/>
          </a:p>
        </p:txBody>
      </p:sp>
      <p:sp>
        <p:nvSpPr>
          <p:cNvPr id="5" name="Marcador de texto 4">
            <a:extLst>
              <a:ext uri="{FF2B5EF4-FFF2-40B4-BE49-F238E27FC236}">
                <a16:creationId xmlns:a16="http://schemas.microsoft.com/office/drawing/2014/main" id="{D63917CA-882F-B5DC-4189-DB72BE22CEBD}"/>
              </a:ext>
            </a:extLst>
          </p:cNvPr>
          <p:cNvSpPr>
            <a:spLocks noGrp="1"/>
          </p:cNvSpPr>
          <p:nvPr>
            <p:ph type="body" sz="quarter" idx="20"/>
          </p:nvPr>
        </p:nvSpPr>
        <p:spPr>
          <a:xfrm>
            <a:off x="838200" y="1982998"/>
            <a:ext cx="8900711" cy="1167825"/>
          </a:xfrm>
        </p:spPr>
        <p:txBody>
          <a:bodyPr/>
          <a:lstStyle/>
          <a:p>
            <a:r>
              <a:rPr lang="es-ES" dirty="0"/>
              <a:t>Agregar el método </a:t>
            </a:r>
            <a:r>
              <a:rPr lang="es-ES" dirty="0" err="1"/>
              <a:t>deletePersona</a:t>
            </a:r>
            <a:r>
              <a:rPr lang="es-ES" dirty="0"/>
              <a:t>()</a:t>
            </a:r>
          </a:p>
          <a:p>
            <a:pPr marL="0" indent="0">
              <a:buNone/>
            </a:pPr>
            <a:r>
              <a:rPr lang="es-ES" dirty="0"/>
              <a:t> </a:t>
            </a:r>
            <a:r>
              <a:rPr lang="en-US" dirty="0"/>
              <a:t>C:\MEAN\SC\app.directorio\frontend\src\app\personal\components\personal-list\personal-list.component.ts</a:t>
            </a:r>
            <a:endParaRPr lang="es-419" dirty="0"/>
          </a:p>
        </p:txBody>
      </p:sp>
      <p:pic>
        <p:nvPicPr>
          <p:cNvPr id="9" name="Imagen 8">
            <a:extLst>
              <a:ext uri="{FF2B5EF4-FFF2-40B4-BE49-F238E27FC236}">
                <a16:creationId xmlns:a16="http://schemas.microsoft.com/office/drawing/2014/main" id="{6FBC006D-68F5-9BAC-EB24-BF1C6FEB359F}"/>
              </a:ext>
            </a:extLst>
          </p:cNvPr>
          <p:cNvPicPr>
            <a:picLocks noChangeAspect="1"/>
          </p:cNvPicPr>
          <p:nvPr/>
        </p:nvPicPr>
        <p:blipFill>
          <a:blip r:embed="rId3"/>
          <a:stretch>
            <a:fillRect/>
          </a:stretch>
        </p:blipFill>
        <p:spPr>
          <a:xfrm>
            <a:off x="11079266" y="1164910"/>
            <a:ext cx="895475" cy="1467055"/>
          </a:xfrm>
          <a:prstGeom prst="rect">
            <a:avLst/>
          </a:prstGeom>
        </p:spPr>
      </p:pic>
      <p:sp>
        <p:nvSpPr>
          <p:cNvPr id="11" name="CuadroTexto 10">
            <a:extLst>
              <a:ext uri="{FF2B5EF4-FFF2-40B4-BE49-F238E27FC236}">
                <a16:creationId xmlns:a16="http://schemas.microsoft.com/office/drawing/2014/main" id="{8D0F7E24-B2AF-D50F-996B-781A7DE3ECD4}"/>
              </a:ext>
            </a:extLst>
          </p:cNvPr>
          <p:cNvSpPr txBox="1"/>
          <p:nvPr/>
        </p:nvSpPr>
        <p:spPr>
          <a:xfrm>
            <a:off x="838200" y="6301020"/>
            <a:ext cx="9308335" cy="369332"/>
          </a:xfrm>
          <a:prstGeom prst="rect">
            <a:avLst/>
          </a:prstGeom>
          <a:noFill/>
        </p:spPr>
        <p:txBody>
          <a:bodyPr wrap="square">
            <a:spAutoFit/>
          </a:bodyPr>
          <a:lstStyle/>
          <a:p>
            <a:r>
              <a:rPr lang="es-419" dirty="0"/>
              <a:t>https://gist.github.com/fararoni/cce57825b576cbf506bf33f284cc7891</a:t>
            </a:r>
          </a:p>
        </p:txBody>
      </p:sp>
    </p:spTree>
    <p:extLst>
      <p:ext uri="{BB962C8B-B14F-4D97-AF65-F5344CB8AC3E}">
        <p14:creationId xmlns:p14="http://schemas.microsoft.com/office/powerpoint/2010/main" val="3645590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el borrado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827998" y="1550801"/>
            <a:ext cx="10875579" cy="81785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borrar una persona.</a:t>
            </a:r>
          </a:p>
          <a:p>
            <a:pPr marL="0" indent="0">
              <a:buFont typeface="Arial" panose="020B0604020202020204" pitchFamily="34" charset="0"/>
              <a:buNone/>
            </a:pPr>
            <a:r>
              <a:rPr lang="es-419" dirty="0"/>
              <a:t>No tiene alerta de confirmación de borra.</a:t>
            </a:r>
          </a:p>
          <a:p>
            <a:pPr marL="0" indent="0">
              <a:buFont typeface="Arial" panose="020B0604020202020204" pitchFamily="34" charset="0"/>
              <a:buNone/>
            </a:pPr>
            <a:r>
              <a:rPr lang="es-419" dirty="0"/>
              <a:t>Abrir </a:t>
            </a:r>
            <a:r>
              <a:rPr lang="es-419" dirty="0" err="1"/>
              <a:t>Postman</a:t>
            </a:r>
            <a:r>
              <a:rPr lang="es-419" dirty="0"/>
              <a:t> y correr la prueba de consulta de todo el personal</a:t>
            </a:r>
          </a:p>
        </p:txBody>
      </p:sp>
      <p:pic>
        <p:nvPicPr>
          <p:cNvPr id="3" name="Imagen 2">
            <a:extLst>
              <a:ext uri="{FF2B5EF4-FFF2-40B4-BE49-F238E27FC236}">
                <a16:creationId xmlns:a16="http://schemas.microsoft.com/office/drawing/2014/main" id="{33FC1C10-2DC1-134E-4501-BFC3361AD86F}"/>
              </a:ext>
            </a:extLst>
          </p:cNvPr>
          <p:cNvPicPr>
            <a:picLocks noChangeAspect="1"/>
          </p:cNvPicPr>
          <p:nvPr/>
        </p:nvPicPr>
        <p:blipFill>
          <a:blip r:embed="rId2"/>
          <a:stretch>
            <a:fillRect/>
          </a:stretch>
        </p:blipFill>
        <p:spPr>
          <a:xfrm>
            <a:off x="11079266" y="1164910"/>
            <a:ext cx="895475" cy="1467055"/>
          </a:xfrm>
          <a:prstGeom prst="rect">
            <a:avLst/>
          </a:prstGeom>
        </p:spPr>
      </p:pic>
      <p:pic>
        <p:nvPicPr>
          <p:cNvPr id="7" name="Imagen 6">
            <a:extLst>
              <a:ext uri="{FF2B5EF4-FFF2-40B4-BE49-F238E27FC236}">
                <a16:creationId xmlns:a16="http://schemas.microsoft.com/office/drawing/2014/main" id="{894A7A99-02F2-D7BB-2F31-3AF9FA747C56}"/>
              </a:ext>
            </a:extLst>
          </p:cNvPr>
          <p:cNvPicPr>
            <a:picLocks noChangeAspect="1"/>
          </p:cNvPicPr>
          <p:nvPr/>
        </p:nvPicPr>
        <p:blipFill>
          <a:blip r:embed="rId3"/>
          <a:stretch>
            <a:fillRect/>
          </a:stretch>
        </p:blipFill>
        <p:spPr>
          <a:xfrm>
            <a:off x="1196421" y="2719775"/>
            <a:ext cx="5810307" cy="1559608"/>
          </a:xfrm>
          <a:prstGeom prst="rect">
            <a:avLst/>
          </a:prstGeom>
          <a:effectLst>
            <a:outerShdw blurRad="63500" sx="102000" sy="102000" algn="ctr" rotWithShape="0">
              <a:prstClr val="black">
                <a:alpha val="40000"/>
              </a:prstClr>
            </a:outerShdw>
          </a:effectLst>
        </p:spPr>
      </p:pic>
      <p:pic>
        <p:nvPicPr>
          <p:cNvPr id="11" name="Imagen 10">
            <a:extLst>
              <a:ext uri="{FF2B5EF4-FFF2-40B4-BE49-F238E27FC236}">
                <a16:creationId xmlns:a16="http://schemas.microsoft.com/office/drawing/2014/main" id="{6A3A85A6-00E7-3C92-69CE-44FF86B3DA23}"/>
              </a:ext>
            </a:extLst>
          </p:cNvPr>
          <p:cNvPicPr>
            <a:picLocks noChangeAspect="1"/>
          </p:cNvPicPr>
          <p:nvPr/>
        </p:nvPicPr>
        <p:blipFill>
          <a:blip r:embed="rId4"/>
          <a:stretch>
            <a:fillRect/>
          </a:stretch>
        </p:blipFill>
        <p:spPr>
          <a:xfrm>
            <a:off x="1196421" y="4630499"/>
            <a:ext cx="5810307" cy="12393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66854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C26D2-3DCD-3F10-F47B-F386C826B9AC}"/>
              </a:ext>
            </a:extLst>
          </p:cNvPr>
          <p:cNvSpPr>
            <a:spLocks noGrp="1"/>
          </p:cNvSpPr>
          <p:nvPr>
            <p:ph type="title"/>
          </p:nvPr>
        </p:nvSpPr>
        <p:spPr/>
        <p:txBody>
          <a:bodyPr/>
          <a:lstStyle/>
          <a:p>
            <a:r>
              <a:rPr lang="es-419" dirty="0"/>
              <a:t>Ejercicio. Crear, actualizar, editar, eliminar</a:t>
            </a:r>
          </a:p>
        </p:txBody>
      </p:sp>
      <p:sp>
        <p:nvSpPr>
          <p:cNvPr id="4" name="Marcador de texto 3">
            <a:extLst>
              <a:ext uri="{FF2B5EF4-FFF2-40B4-BE49-F238E27FC236}">
                <a16:creationId xmlns:a16="http://schemas.microsoft.com/office/drawing/2014/main" id="{F54A0F3F-075D-2F2D-A3C8-0E1A98AE2BAF}"/>
              </a:ext>
            </a:extLst>
          </p:cNvPr>
          <p:cNvSpPr>
            <a:spLocks noGrp="1"/>
          </p:cNvSpPr>
          <p:nvPr>
            <p:ph type="body" sz="quarter" idx="23"/>
          </p:nvPr>
        </p:nvSpPr>
        <p:spPr/>
        <p:txBody>
          <a:bodyPr/>
          <a:lstStyle/>
          <a:p>
            <a:r>
              <a:rPr lang="es-ES" dirty="0"/>
              <a:t>Verificar el borrado de los datos de una persona</a:t>
            </a:r>
            <a:endParaRPr lang="es-419" dirty="0"/>
          </a:p>
        </p:txBody>
      </p:sp>
      <p:sp>
        <p:nvSpPr>
          <p:cNvPr id="6" name="Marcador de texto 4">
            <a:extLst>
              <a:ext uri="{FF2B5EF4-FFF2-40B4-BE49-F238E27FC236}">
                <a16:creationId xmlns:a16="http://schemas.microsoft.com/office/drawing/2014/main" id="{4EAAD597-0558-2E82-F4F2-6C55B6B7DE4A}"/>
              </a:ext>
            </a:extLst>
          </p:cNvPr>
          <p:cNvSpPr txBox="1">
            <a:spLocks/>
          </p:cNvSpPr>
          <p:nvPr/>
        </p:nvSpPr>
        <p:spPr>
          <a:xfrm>
            <a:off x="827998" y="1550801"/>
            <a:ext cx="10875579" cy="81785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Abrir un navegador y confirmar que se puede borrar una persona.</a:t>
            </a:r>
          </a:p>
          <a:p>
            <a:pPr marL="0" indent="0">
              <a:buFont typeface="Arial" panose="020B0604020202020204" pitchFamily="34" charset="0"/>
              <a:buNone/>
            </a:pPr>
            <a:r>
              <a:rPr lang="es-419" dirty="0"/>
              <a:t>No tiene alerta de confirmación de borra.</a:t>
            </a:r>
          </a:p>
          <a:p>
            <a:pPr marL="0" indent="0">
              <a:buFont typeface="Arial" panose="020B0604020202020204" pitchFamily="34" charset="0"/>
              <a:buNone/>
            </a:pPr>
            <a:r>
              <a:rPr lang="es-419" dirty="0"/>
              <a:t>Abrir </a:t>
            </a:r>
            <a:r>
              <a:rPr lang="es-419" dirty="0" err="1"/>
              <a:t>Postman</a:t>
            </a:r>
            <a:r>
              <a:rPr lang="es-419" dirty="0"/>
              <a:t> y correr la prueba de consulta de todo el personal</a:t>
            </a:r>
          </a:p>
        </p:txBody>
      </p:sp>
      <p:pic>
        <p:nvPicPr>
          <p:cNvPr id="3" name="Imagen 2">
            <a:extLst>
              <a:ext uri="{FF2B5EF4-FFF2-40B4-BE49-F238E27FC236}">
                <a16:creationId xmlns:a16="http://schemas.microsoft.com/office/drawing/2014/main" id="{33FC1C10-2DC1-134E-4501-BFC3361AD86F}"/>
              </a:ext>
            </a:extLst>
          </p:cNvPr>
          <p:cNvPicPr>
            <a:picLocks noChangeAspect="1"/>
          </p:cNvPicPr>
          <p:nvPr/>
        </p:nvPicPr>
        <p:blipFill>
          <a:blip r:embed="rId2"/>
          <a:stretch>
            <a:fillRect/>
          </a:stretch>
        </p:blipFill>
        <p:spPr>
          <a:xfrm>
            <a:off x="11079266" y="1164910"/>
            <a:ext cx="895475" cy="1467055"/>
          </a:xfrm>
          <a:prstGeom prst="rect">
            <a:avLst/>
          </a:prstGeom>
        </p:spPr>
      </p:pic>
      <p:pic>
        <p:nvPicPr>
          <p:cNvPr id="8" name="Imagen 7">
            <a:extLst>
              <a:ext uri="{FF2B5EF4-FFF2-40B4-BE49-F238E27FC236}">
                <a16:creationId xmlns:a16="http://schemas.microsoft.com/office/drawing/2014/main" id="{A2F44795-1444-34DA-3400-09F0A4EA5174}"/>
              </a:ext>
            </a:extLst>
          </p:cNvPr>
          <p:cNvPicPr>
            <a:picLocks noChangeAspect="1"/>
          </p:cNvPicPr>
          <p:nvPr/>
        </p:nvPicPr>
        <p:blipFill>
          <a:blip r:embed="rId3"/>
          <a:stretch>
            <a:fillRect/>
          </a:stretch>
        </p:blipFill>
        <p:spPr>
          <a:xfrm>
            <a:off x="1000022" y="2631965"/>
            <a:ext cx="3934374" cy="292458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09603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
        <p:nvSpPr>
          <p:cNvPr id="10" name="Subtítulo 2">
            <a:extLst>
              <a:ext uri="{FF2B5EF4-FFF2-40B4-BE49-F238E27FC236}">
                <a16:creationId xmlns:a16="http://schemas.microsoft.com/office/drawing/2014/main" id="{00EB1D16-7B39-F373-2053-73324326409B}"/>
              </a:ext>
            </a:extLst>
          </p:cNvPr>
          <p:cNvSpPr>
            <a:spLocks noGrp="1"/>
          </p:cNvSpPr>
          <p:nvPr>
            <p:ph type="subTitle" idx="1"/>
          </p:nvPr>
        </p:nvSpPr>
        <p:spPr>
          <a:xfrm>
            <a:off x="839788" y="3216275"/>
            <a:ext cx="7237412" cy="1008063"/>
          </a:xfrm>
        </p:spPr>
        <p:txBody>
          <a:bodyPr/>
          <a:lstStyle/>
          <a:p>
            <a:r>
              <a:rPr lang="es-419" dirty="0"/>
              <a:t>IX. Front-</a:t>
            </a:r>
            <a:r>
              <a:rPr lang="es-419" dirty="0" err="1"/>
              <a:t>End</a:t>
            </a:r>
            <a:r>
              <a:rPr lang="es-419" dirty="0"/>
              <a:t> </a:t>
            </a:r>
            <a:r>
              <a:rPr lang="es-419" dirty="0" err="1"/>
              <a:t>Dashboard</a:t>
            </a:r>
            <a:r>
              <a:rPr lang="es-419" dirty="0"/>
              <a:t> </a:t>
            </a:r>
          </a:p>
        </p:txBody>
      </p:sp>
      <p:pic>
        <p:nvPicPr>
          <p:cNvPr id="11" name="Picture 4">
            <a:extLst>
              <a:ext uri="{FF2B5EF4-FFF2-40B4-BE49-F238E27FC236}">
                <a16:creationId xmlns:a16="http://schemas.microsoft.com/office/drawing/2014/main" id="{B7439DA2-7760-4D25-571F-2C6C8873747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53041" y="3720129"/>
            <a:ext cx="1137051" cy="122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59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solidFill>
                  <a:srgbClr val="00B0F0"/>
                </a:solidFill>
              </a:rPr>
              <a:t>B - 3. CONFIGURAR VISUAL STUDIO PARA AUXILIAR EL DESARROLLO PARA ANGULAR</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solidFill>
            <a:schemeClr val="accent6">
              <a:lumMod val="20000"/>
              <a:lumOff val="80000"/>
            </a:schemeClr>
          </a:solidFill>
        </p:spPr>
        <p:txBody>
          <a:bodyPr>
            <a:normAutofit/>
          </a:bodyPr>
          <a:lstStyle/>
          <a:p>
            <a:pPr marL="0" indent="0">
              <a:buNone/>
            </a:pPr>
            <a:r>
              <a:rPr lang="es-419" b="0" dirty="0"/>
              <a:t>En Visual </a:t>
            </a:r>
            <a:r>
              <a:rPr lang="es-419" b="0" dirty="0" err="1"/>
              <a:t>studio</a:t>
            </a:r>
            <a:r>
              <a:rPr lang="es-419" b="0" dirty="0"/>
              <a:t> </a:t>
            </a:r>
            <a:r>
              <a:rPr lang="es-419" b="0" dirty="0" err="1"/>
              <a:t>code</a:t>
            </a:r>
            <a:r>
              <a:rPr lang="es-419" b="0" dirty="0"/>
              <a:t>, puede agregar las siguientes extensiones para mejorar la experiencia de desarrollo</a:t>
            </a:r>
          </a:p>
        </p:txBody>
      </p:sp>
      <p:pic>
        <p:nvPicPr>
          <p:cNvPr id="8" name="Imagen 7">
            <a:extLst>
              <a:ext uri="{FF2B5EF4-FFF2-40B4-BE49-F238E27FC236}">
                <a16:creationId xmlns:a16="http://schemas.microsoft.com/office/drawing/2014/main" id="{32E35D40-ACD8-7401-BF8F-A44D43EDC53D}"/>
              </a:ext>
            </a:extLst>
          </p:cNvPr>
          <p:cNvPicPr>
            <a:picLocks noChangeAspect="1"/>
          </p:cNvPicPr>
          <p:nvPr/>
        </p:nvPicPr>
        <p:blipFill>
          <a:blip r:embed="rId2"/>
          <a:stretch>
            <a:fillRect/>
          </a:stretch>
        </p:blipFill>
        <p:spPr>
          <a:xfrm>
            <a:off x="838200" y="2132832"/>
            <a:ext cx="1152625" cy="1437682"/>
          </a:xfrm>
          <a:prstGeom prst="rect">
            <a:avLst/>
          </a:prstGeom>
          <a:effectLst>
            <a:outerShdw blurRad="50800" dist="38100" dir="8100000" algn="tr" rotWithShape="0">
              <a:prstClr val="black">
                <a:alpha val="40000"/>
              </a:prstClr>
            </a:outerShdw>
          </a:effectLst>
        </p:spPr>
      </p:pic>
      <p:sp>
        <p:nvSpPr>
          <p:cNvPr id="9" name="Marcador de texto 9">
            <a:extLst>
              <a:ext uri="{FF2B5EF4-FFF2-40B4-BE49-F238E27FC236}">
                <a16:creationId xmlns:a16="http://schemas.microsoft.com/office/drawing/2014/main" id="{6E147DA1-6B4E-0BA4-505C-1868CEC7437B}"/>
              </a:ext>
            </a:extLst>
          </p:cNvPr>
          <p:cNvSpPr txBox="1">
            <a:spLocks/>
          </p:cNvSpPr>
          <p:nvPr/>
        </p:nvSpPr>
        <p:spPr>
          <a:xfrm>
            <a:off x="2213436" y="3652007"/>
            <a:ext cx="4891314" cy="291519"/>
          </a:xfrm>
          <a:prstGeom prst="rect">
            <a:avLst/>
          </a:prstGeom>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419" dirty="0"/>
              <a:t>Instalar las siguientes extensiones</a:t>
            </a:r>
          </a:p>
        </p:txBody>
      </p:sp>
      <p:sp>
        <p:nvSpPr>
          <p:cNvPr id="13" name="Marcador de contenido 2">
            <a:extLst>
              <a:ext uri="{FF2B5EF4-FFF2-40B4-BE49-F238E27FC236}">
                <a16:creationId xmlns:a16="http://schemas.microsoft.com/office/drawing/2014/main" id="{3661818C-4DD3-E415-ABBE-AAA120280277}"/>
              </a:ext>
            </a:extLst>
          </p:cNvPr>
          <p:cNvSpPr txBox="1">
            <a:spLocks/>
          </p:cNvSpPr>
          <p:nvPr/>
        </p:nvSpPr>
        <p:spPr>
          <a:xfrm>
            <a:off x="2213436" y="4144980"/>
            <a:ext cx="6953370" cy="2029020"/>
          </a:xfrm>
          <a:prstGeom prst="rect">
            <a:avLst/>
          </a:prstGeom>
          <a:solidFill>
            <a:schemeClr val="bg1">
              <a:lumMod val="95000"/>
            </a:schemeClr>
          </a:solidFill>
          <a:ln>
            <a:solidFill>
              <a:schemeClr val="bg1">
                <a:lumMod val="85000"/>
              </a:schemeClr>
            </a:solidFill>
          </a:ln>
          <a:effectLst>
            <a:outerShdw blurRad="63500" sx="102000" sy="102000" algn="ctr" rotWithShape="0">
              <a:prstClr val="black">
                <a:alpha val="40000"/>
              </a:prstClr>
            </a:outerShdw>
          </a:effectLst>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strike="sngStrike" dirty="0" err="1"/>
              <a:t>Paddy</a:t>
            </a:r>
            <a:r>
              <a:rPr lang="es-419" strike="sngStrike" dirty="0"/>
              <a:t> Color </a:t>
            </a:r>
            <a:r>
              <a:rPr lang="es-419" strike="sngStrike" dirty="0" err="1"/>
              <a:t>Theme</a:t>
            </a:r>
            <a:r>
              <a:rPr lang="es-419" strike="sngStrike" dirty="0"/>
              <a:t>			/ </a:t>
            </a:r>
            <a:r>
              <a:rPr lang="es-419" strike="sngStrike" dirty="0" err="1"/>
              <a:t>Install</a:t>
            </a:r>
            <a:endParaRPr lang="es-419" strike="sngStrike" dirty="0"/>
          </a:p>
          <a:p>
            <a:r>
              <a:rPr lang="es-419" dirty="0"/>
              <a:t>Angular 10 </a:t>
            </a:r>
            <a:r>
              <a:rPr lang="es-419" dirty="0" err="1"/>
              <a:t>Snippets</a:t>
            </a:r>
            <a:r>
              <a:rPr lang="es-419" dirty="0"/>
              <a:t> - </a:t>
            </a:r>
            <a:r>
              <a:rPr lang="es-419" dirty="0" err="1"/>
              <a:t>TypeS</a:t>
            </a:r>
            <a:r>
              <a:rPr lang="es-419" dirty="0"/>
              <a:t> 	/ Mikael </a:t>
            </a:r>
            <a:r>
              <a:rPr lang="es-419" dirty="0" err="1"/>
              <a:t>Morlund</a:t>
            </a:r>
            <a:endParaRPr lang="es-419" dirty="0"/>
          </a:p>
          <a:p>
            <a:r>
              <a:rPr lang="es-419" dirty="0"/>
              <a:t>Angular </a:t>
            </a:r>
            <a:r>
              <a:rPr lang="es-419" dirty="0" err="1"/>
              <a:t>Snippets</a:t>
            </a:r>
            <a:r>
              <a:rPr lang="es-419" dirty="0"/>
              <a:t> (</a:t>
            </a:r>
            <a:r>
              <a:rPr lang="es-419" dirty="0" err="1"/>
              <a:t>Version</a:t>
            </a:r>
            <a:r>
              <a:rPr lang="es-419" dirty="0"/>
              <a:t> 16)  	/ John Papa</a:t>
            </a:r>
          </a:p>
          <a:p>
            <a:r>
              <a:rPr lang="es-419" dirty="0"/>
              <a:t>Auto </a:t>
            </a:r>
            <a:r>
              <a:rPr lang="es-419" dirty="0" err="1"/>
              <a:t>Close</a:t>
            </a:r>
            <a:r>
              <a:rPr lang="es-419" dirty="0"/>
              <a:t> Tag  			/ Jun Han</a:t>
            </a:r>
          </a:p>
          <a:p>
            <a:r>
              <a:rPr lang="es-419" dirty="0" err="1"/>
              <a:t>AutoFileName</a:t>
            </a:r>
            <a:r>
              <a:rPr lang="es-419" dirty="0"/>
              <a:t> 			/ </a:t>
            </a:r>
            <a:r>
              <a:rPr lang="es-419" dirty="0" err="1"/>
              <a:t>JerryHong</a:t>
            </a:r>
            <a:endParaRPr lang="es-419" dirty="0"/>
          </a:p>
          <a:p>
            <a:r>
              <a:rPr lang="es-419" dirty="0" err="1"/>
              <a:t>Bracket</a:t>
            </a:r>
            <a:r>
              <a:rPr lang="es-419" dirty="0"/>
              <a:t> </a:t>
            </a:r>
            <a:r>
              <a:rPr lang="es-419" dirty="0" err="1"/>
              <a:t>Pair</a:t>
            </a:r>
            <a:r>
              <a:rPr lang="es-419" dirty="0"/>
              <a:t> Color DLW 		/ </a:t>
            </a:r>
          </a:p>
          <a:p>
            <a:r>
              <a:rPr lang="es-419" dirty="0"/>
              <a:t>Material </a:t>
            </a:r>
            <a:r>
              <a:rPr lang="es-419" dirty="0" err="1"/>
              <a:t>Icon</a:t>
            </a:r>
            <a:r>
              <a:rPr lang="es-419" dirty="0"/>
              <a:t> </a:t>
            </a:r>
            <a:r>
              <a:rPr lang="es-419" dirty="0" err="1"/>
              <a:t>Theme</a:t>
            </a:r>
            <a:r>
              <a:rPr lang="es-419" dirty="0"/>
              <a:t> 		/ Philipp Kief</a:t>
            </a:r>
          </a:p>
          <a:p>
            <a:r>
              <a:rPr lang="es-419" dirty="0"/>
              <a:t>Angular </a:t>
            </a:r>
            <a:r>
              <a:rPr lang="es-419" dirty="0" err="1"/>
              <a:t>Language</a:t>
            </a:r>
            <a:r>
              <a:rPr lang="es-419" dirty="0"/>
              <a:t> </a:t>
            </a:r>
            <a:r>
              <a:rPr lang="es-419" dirty="0" err="1"/>
              <a:t>Service</a:t>
            </a:r>
            <a:r>
              <a:rPr lang="es-419" dirty="0"/>
              <a:t> 		/</a:t>
            </a:r>
          </a:p>
          <a:p>
            <a:r>
              <a:rPr lang="es-419" dirty="0" err="1"/>
              <a:t>Thunder</a:t>
            </a:r>
            <a:r>
              <a:rPr lang="es-419" dirty="0"/>
              <a:t> Client 			/ </a:t>
            </a:r>
            <a:r>
              <a:rPr lang="es-419" dirty="0" err="1"/>
              <a:t>publisher</a:t>
            </a:r>
            <a:r>
              <a:rPr lang="es-419" dirty="0"/>
              <a:t>:"</a:t>
            </a:r>
            <a:r>
              <a:rPr lang="es-419" dirty="0" err="1"/>
              <a:t>Thunder</a:t>
            </a:r>
            <a:r>
              <a:rPr lang="es-419" dirty="0"/>
              <a:t> Client"</a:t>
            </a:r>
            <a:endParaRPr lang="fr-FR" dirty="0">
              <a:solidFill>
                <a:srgbClr val="000000"/>
              </a:solidFill>
            </a:endParaRPr>
          </a:p>
        </p:txBody>
      </p:sp>
      <p:pic>
        <p:nvPicPr>
          <p:cNvPr id="15" name="Imagen 14">
            <a:extLst>
              <a:ext uri="{FF2B5EF4-FFF2-40B4-BE49-F238E27FC236}">
                <a16:creationId xmlns:a16="http://schemas.microsoft.com/office/drawing/2014/main" id="{51ECF8F6-6632-C38A-9764-15C95DD4274E}"/>
              </a:ext>
            </a:extLst>
          </p:cNvPr>
          <p:cNvPicPr>
            <a:picLocks noChangeAspect="1"/>
          </p:cNvPicPr>
          <p:nvPr/>
        </p:nvPicPr>
        <p:blipFill>
          <a:blip r:embed="rId3"/>
          <a:stretch>
            <a:fillRect/>
          </a:stretch>
        </p:blipFill>
        <p:spPr>
          <a:xfrm>
            <a:off x="2507359" y="2117277"/>
            <a:ext cx="5144218" cy="908202"/>
          </a:xfrm>
          <a:prstGeom prst="rect">
            <a:avLst/>
          </a:prstGeom>
          <a:effectLst>
            <a:outerShdw blurRad="50800" dist="38100" dir="8100000" algn="tr" rotWithShape="0">
              <a:prstClr val="black">
                <a:alpha val="40000"/>
              </a:prstClr>
            </a:outerShdw>
          </a:effectLst>
        </p:spPr>
      </p:pic>
      <p:cxnSp>
        <p:nvCxnSpPr>
          <p:cNvPr id="17" name="Conector: angular 16">
            <a:extLst>
              <a:ext uri="{FF2B5EF4-FFF2-40B4-BE49-F238E27FC236}">
                <a16:creationId xmlns:a16="http://schemas.microsoft.com/office/drawing/2014/main" id="{8E2751D8-5B9B-3731-CDF7-522C161CD6F2}"/>
              </a:ext>
            </a:extLst>
          </p:cNvPr>
          <p:cNvCxnSpPr>
            <a:cxnSpLocks/>
            <a:stCxn id="8" idx="3"/>
            <a:endCxn id="15" idx="1"/>
          </p:cNvCxnSpPr>
          <p:nvPr/>
        </p:nvCxnSpPr>
        <p:spPr>
          <a:xfrm flipV="1">
            <a:off x="1990825" y="2571378"/>
            <a:ext cx="516534" cy="2802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C29ECE96-6AC5-ED4D-22F4-9C73ADA7B8F2}"/>
              </a:ext>
            </a:extLst>
          </p:cNvPr>
          <p:cNvPicPr>
            <a:picLocks noChangeAspect="1"/>
          </p:cNvPicPr>
          <p:nvPr/>
        </p:nvPicPr>
        <p:blipFill>
          <a:blip r:embed="rId4"/>
          <a:stretch>
            <a:fillRect/>
          </a:stretch>
        </p:blipFill>
        <p:spPr>
          <a:xfrm>
            <a:off x="7989079" y="2124961"/>
            <a:ext cx="3680407" cy="960995"/>
          </a:xfrm>
          <a:prstGeom prst="rect">
            <a:avLst/>
          </a:prstGeom>
          <a:effectLst>
            <a:outerShdw blurRad="50800" dist="38100" dir="8100000" algn="tr" rotWithShape="0">
              <a:prstClr val="black">
                <a:alpha val="40000"/>
              </a:prstClr>
            </a:outerShdw>
          </a:effectLst>
        </p:spPr>
      </p:pic>
      <p:cxnSp>
        <p:nvCxnSpPr>
          <p:cNvPr id="27" name="Conector: angular 26">
            <a:extLst>
              <a:ext uri="{FF2B5EF4-FFF2-40B4-BE49-F238E27FC236}">
                <a16:creationId xmlns:a16="http://schemas.microsoft.com/office/drawing/2014/main" id="{DF499C6E-A735-5489-244F-0C24FDD542EA}"/>
              </a:ext>
            </a:extLst>
          </p:cNvPr>
          <p:cNvCxnSpPr>
            <a:stCxn id="15" idx="3"/>
            <a:endCxn id="21" idx="1"/>
          </p:cNvCxnSpPr>
          <p:nvPr/>
        </p:nvCxnSpPr>
        <p:spPr>
          <a:xfrm>
            <a:off x="7651577" y="2571378"/>
            <a:ext cx="337502" cy="340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67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F3876-76C7-AE8F-0771-88D4C0A4B200}"/>
              </a:ext>
            </a:extLst>
          </p:cNvPr>
          <p:cNvSpPr>
            <a:spLocks noGrp="1"/>
          </p:cNvSpPr>
          <p:nvPr>
            <p:ph type="title"/>
          </p:nvPr>
        </p:nvSpPr>
        <p:spPr>
          <a:xfrm>
            <a:off x="828000" y="684000"/>
            <a:ext cx="9921549" cy="387798"/>
          </a:xfrm>
        </p:spPr>
        <p:txBody>
          <a:bodyPr/>
          <a:lstStyle/>
          <a:p>
            <a:r>
              <a:rPr lang="es-ES" dirty="0"/>
              <a:t>Ejercicio. Crear el proyecto</a:t>
            </a:r>
            <a:endParaRPr lang="es-419" dirty="0"/>
          </a:p>
        </p:txBody>
      </p:sp>
      <p:sp>
        <p:nvSpPr>
          <p:cNvPr id="6" name="Marcador de texto 5">
            <a:extLst>
              <a:ext uri="{FF2B5EF4-FFF2-40B4-BE49-F238E27FC236}">
                <a16:creationId xmlns:a16="http://schemas.microsoft.com/office/drawing/2014/main" id="{6F150FEC-1BF2-9C65-8B3E-F3602A6179D1}"/>
              </a:ext>
            </a:extLst>
          </p:cNvPr>
          <p:cNvSpPr>
            <a:spLocks noGrp="1"/>
          </p:cNvSpPr>
          <p:nvPr>
            <p:ph type="body" sz="quarter" idx="23"/>
          </p:nvPr>
        </p:nvSpPr>
        <p:spPr>
          <a:xfrm>
            <a:off x="827998" y="1164910"/>
            <a:ext cx="9921549" cy="387798"/>
          </a:xfrm>
        </p:spPr>
        <p:txBody>
          <a:bodyPr/>
          <a:lstStyle/>
          <a:p>
            <a:r>
              <a:rPr lang="es-419" dirty="0"/>
              <a:t>C. 4. Importar Bootstrap 5 al proyecto</a:t>
            </a:r>
          </a:p>
        </p:txBody>
      </p:sp>
      <p:sp>
        <p:nvSpPr>
          <p:cNvPr id="10" name="Marcador de texto 9">
            <a:extLst>
              <a:ext uri="{FF2B5EF4-FFF2-40B4-BE49-F238E27FC236}">
                <a16:creationId xmlns:a16="http://schemas.microsoft.com/office/drawing/2014/main" id="{B3110685-C148-CFBD-BC29-46AE10ABF846}"/>
              </a:ext>
            </a:extLst>
          </p:cNvPr>
          <p:cNvSpPr>
            <a:spLocks noGrp="1"/>
          </p:cNvSpPr>
          <p:nvPr>
            <p:ph type="body" sz="quarter" idx="20"/>
          </p:nvPr>
        </p:nvSpPr>
        <p:spPr>
          <a:xfrm>
            <a:off x="6415314" y="1643556"/>
            <a:ext cx="5442857" cy="387798"/>
          </a:xfrm>
          <a:solidFill>
            <a:schemeClr val="accent6">
              <a:lumMod val="20000"/>
              <a:lumOff val="80000"/>
            </a:schemeClr>
          </a:solidFill>
        </p:spPr>
        <p:txBody>
          <a:bodyPr>
            <a:normAutofit/>
          </a:bodyPr>
          <a:lstStyle/>
          <a:p>
            <a:pPr marL="0" indent="0">
              <a:buNone/>
            </a:pPr>
            <a:r>
              <a:rPr lang="es-419" b="0" dirty="0">
                <a:solidFill>
                  <a:schemeClr val="tx1"/>
                </a:solidFill>
              </a:rPr>
              <a:t>4.3 En Visual </a:t>
            </a:r>
            <a:r>
              <a:rPr lang="es-419" b="0" dirty="0" err="1">
                <a:solidFill>
                  <a:schemeClr val="tx1"/>
                </a:solidFill>
              </a:rPr>
              <a:t>studio</a:t>
            </a:r>
            <a:r>
              <a:rPr lang="es-419" b="0" dirty="0">
                <a:solidFill>
                  <a:schemeClr val="tx1"/>
                </a:solidFill>
              </a:rPr>
              <a:t> </a:t>
            </a:r>
            <a:r>
              <a:rPr lang="es-419" b="0" dirty="0" err="1">
                <a:solidFill>
                  <a:schemeClr val="tx1"/>
                </a:solidFill>
              </a:rPr>
              <a:t>code</a:t>
            </a:r>
            <a:r>
              <a:rPr lang="es-419" b="0" dirty="0">
                <a:solidFill>
                  <a:schemeClr val="tx1"/>
                </a:solidFill>
              </a:rPr>
              <a:t>, editar </a:t>
            </a:r>
            <a:r>
              <a:rPr lang="en-US" b="0" dirty="0"/>
              <a:t>C:\MEAN\SC\app.directorio\frontend\src\</a:t>
            </a:r>
            <a:r>
              <a:rPr lang="en-US" b="0" dirty="0">
                <a:solidFill>
                  <a:srgbClr val="0070C0"/>
                </a:solidFill>
              </a:rPr>
              <a:t>index.html</a:t>
            </a:r>
            <a:endParaRPr lang="es-419" b="0" dirty="0">
              <a:solidFill>
                <a:srgbClr val="0070C0"/>
              </a:solidFill>
            </a:endParaRPr>
          </a:p>
        </p:txBody>
      </p:sp>
      <p:sp>
        <p:nvSpPr>
          <p:cNvPr id="9" name="Marcador de texto 9">
            <a:extLst>
              <a:ext uri="{FF2B5EF4-FFF2-40B4-BE49-F238E27FC236}">
                <a16:creationId xmlns:a16="http://schemas.microsoft.com/office/drawing/2014/main" id="{6E147DA1-6B4E-0BA4-505C-1868CEC7437B}"/>
              </a:ext>
            </a:extLst>
          </p:cNvPr>
          <p:cNvSpPr txBox="1">
            <a:spLocks/>
          </p:cNvSpPr>
          <p:nvPr/>
        </p:nvSpPr>
        <p:spPr>
          <a:xfrm>
            <a:off x="5469460" y="2869167"/>
            <a:ext cx="6388711" cy="387798"/>
          </a:xfrm>
          <a:prstGeom prst="rect">
            <a:avLst/>
          </a:prstGeom>
          <a:solidFill>
            <a:schemeClr val="bg1">
              <a:lumMod val="95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all"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4.4 COPIAR LAS ETIQUETAS MARCADAS y </a:t>
            </a:r>
            <a:r>
              <a:rPr lang="es-ES" dirty="0" err="1"/>
              <a:t>colocarlar</a:t>
            </a:r>
            <a:r>
              <a:rPr lang="es-ES" dirty="0"/>
              <a:t> antes de la etiqueta head</a:t>
            </a:r>
            <a:endParaRPr lang="es-419" dirty="0"/>
          </a:p>
        </p:txBody>
      </p:sp>
      <p:sp>
        <p:nvSpPr>
          <p:cNvPr id="13" name="Marcador de contenido 2">
            <a:extLst>
              <a:ext uri="{FF2B5EF4-FFF2-40B4-BE49-F238E27FC236}">
                <a16:creationId xmlns:a16="http://schemas.microsoft.com/office/drawing/2014/main" id="{3661818C-4DD3-E415-ABBE-AAA120280277}"/>
              </a:ext>
            </a:extLst>
          </p:cNvPr>
          <p:cNvSpPr txBox="1">
            <a:spLocks/>
          </p:cNvSpPr>
          <p:nvPr/>
        </p:nvSpPr>
        <p:spPr>
          <a:xfrm>
            <a:off x="5868238" y="3327900"/>
            <a:ext cx="5989934" cy="2997493"/>
          </a:xfrm>
          <a:prstGeom prst="rect">
            <a:avLst/>
          </a:prstGeom>
          <a:solidFill>
            <a:schemeClr val="bg1">
              <a:lumMod val="95000"/>
            </a:schemeClr>
          </a:solidFill>
          <a:ln>
            <a:solidFill>
              <a:schemeClr val="bg1">
                <a:lumMod val="85000"/>
              </a:schemeClr>
            </a:solidFill>
          </a:ln>
          <a:effectLst>
            <a:outerShdw blurRad="63500" sx="102000" sy="102000" algn="ctr" rotWithShape="0">
              <a:prstClr val="black">
                <a:alpha val="40000"/>
              </a:prstClr>
            </a:outerShdw>
          </a:effectLst>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doctype</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html</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html</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lang</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"en"</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&lt;head&gt;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&lt;meta</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charset</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"utf-8"</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title</a:t>
            </a:r>
            <a:r>
              <a:rPr lang="es-419" sz="1100" b="0" dirty="0">
                <a:solidFill>
                  <a:srgbClr val="800000"/>
                </a:solidFill>
                <a:effectLst/>
                <a:latin typeface="Consolas" panose="020B0609020204030204" pitchFamily="49" charset="0"/>
              </a:rPr>
              <a:t>&gt;</a:t>
            </a:r>
            <a:r>
              <a:rPr lang="es-419" sz="1100" b="0" dirty="0" err="1">
                <a:solidFill>
                  <a:srgbClr val="000000"/>
                </a:solidFill>
                <a:effectLst/>
                <a:latin typeface="Consolas" panose="020B0609020204030204" pitchFamily="49" charset="0"/>
              </a:rPr>
              <a:t>Frontend</a:t>
            </a:r>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title</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&lt;base</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href</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&lt;meta</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name</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viewport</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content</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width</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device-width</a:t>
            </a:r>
            <a:r>
              <a:rPr lang="es-419" sz="1100" b="0" dirty="0">
                <a:solidFill>
                  <a:srgbClr val="0000FF"/>
                </a:solidFill>
                <a:effectLst/>
                <a:latin typeface="Consolas" panose="020B0609020204030204" pitchFamily="49" charset="0"/>
              </a:rPr>
              <a:t>, </a:t>
            </a:r>
            <a:r>
              <a:rPr lang="es-419" sz="1100" b="0" dirty="0" err="1">
                <a:solidFill>
                  <a:srgbClr val="0000FF"/>
                </a:solidFill>
                <a:effectLst/>
                <a:latin typeface="Consolas" panose="020B0609020204030204" pitchFamily="49" charset="0"/>
              </a:rPr>
              <a:t>initial-scale</a:t>
            </a:r>
            <a:r>
              <a:rPr lang="es-419" sz="1100" b="0" dirty="0">
                <a:solidFill>
                  <a:srgbClr val="0000FF"/>
                </a:solidFill>
                <a:effectLst/>
                <a:latin typeface="Consolas" panose="020B0609020204030204" pitchFamily="49" charset="0"/>
              </a:rPr>
              <a:t>=1"</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&lt;link</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rel</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icon</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type</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a:t>
            </a:r>
            <a:r>
              <a:rPr lang="es-419" sz="1100" b="0" dirty="0" err="1">
                <a:solidFill>
                  <a:srgbClr val="0000FF"/>
                </a:solidFill>
                <a:effectLst/>
                <a:latin typeface="Consolas" panose="020B0609020204030204" pitchFamily="49" charset="0"/>
              </a:rPr>
              <a:t>image</a:t>
            </a:r>
            <a:r>
              <a:rPr lang="es-419" sz="1100" b="0" dirty="0">
                <a:solidFill>
                  <a:srgbClr val="0000FF"/>
                </a:solidFill>
                <a:effectLst/>
                <a:latin typeface="Consolas" panose="020B0609020204030204" pitchFamily="49" charset="0"/>
              </a:rPr>
              <a:t>/x-</a:t>
            </a:r>
            <a:r>
              <a:rPr lang="es-419" sz="1100" b="0" dirty="0" err="1">
                <a:solidFill>
                  <a:srgbClr val="0000FF"/>
                </a:solidFill>
                <a:effectLst/>
                <a:latin typeface="Consolas" panose="020B0609020204030204" pitchFamily="49" charset="0"/>
              </a:rPr>
              <a:t>icon</a:t>
            </a:r>
            <a:r>
              <a:rPr lang="es-419" sz="1100" b="0" dirty="0">
                <a:solidFill>
                  <a:srgbClr val="0000FF"/>
                </a:solidFill>
                <a:effectLst/>
                <a:latin typeface="Consolas" panose="020B0609020204030204" pitchFamily="49" charset="0"/>
              </a:rPr>
              <a:t>"</a:t>
            </a:r>
            <a:r>
              <a:rPr lang="es-419" sz="1100" b="0" dirty="0">
                <a:solidFill>
                  <a:srgbClr val="000000"/>
                </a:solidFill>
                <a:effectLst/>
                <a:latin typeface="Consolas" panose="020B0609020204030204" pitchFamily="49" charset="0"/>
              </a:rPr>
              <a:t> </a:t>
            </a:r>
            <a:r>
              <a:rPr lang="es-419" sz="1100" b="0" dirty="0" err="1">
                <a:solidFill>
                  <a:srgbClr val="E50000"/>
                </a:solidFill>
                <a:effectLst/>
                <a:latin typeface="Consolas" panose="020B0609020204030204" pitchFamily="49" charset="0"/>
              </a:rPr>
              <a:t>href</a:t>
            </a:r>
            <a:r>
              <a:rPr lang="es-419" sz="1100" b="0" dirty="0">
                <a:solidFill>
                  <a:srgbClr val="000000"/>
                </a:solidFill>
                <a:effectLst/>
                <a:latin typeface="Consolas" panose="020B0609020204030204" pitchFamily="49" charset="0"/>
              </a:rPr>
              <a:t>=</a:t>
            </a:r>
            <a:r>
              <a:rPr lang="es-419" sz="1100" b="0" dirty="0">
                <a:solidFill>
                  <a:srgbClr val="0000FF"/>
                </a:solidFill>
                <a:effectLst/>
                <a:latin typeface="Consolas" panose="020B0609020204030204" pitchFamily="49" charset="0"/>
              </a:rPr>
              <a:t>"favicon.ico"</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008000"/>
                </a:solidFill>
                <a:effectLst/>
                <a:latin typeface="Consolas" panose="020B0609020204030204" pitchFamily="49" charset="0"/>
              </a:rPr>
              <a:t>&lt;!-- Bootstrap CSS --&gt;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&lt;link</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href</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"https://cdn.jsdelivr.net/</a:t>
            </a:r>
            <a:r>
              <a:rPr lang="es-419" sz="700" b="0" dirty="0" err="1">
                <a:solidFill>
                  <a:srgbClr val="0000FF"/>
                </a:solidFill>
                <a:effectLst/>
                <a:latin typeface="Consolas" panose="020B0609020204030204" pitchFamily="49" charset="0"/>
              </a:rPr>
              <a:t>npm</a:t>
            </a:r>
            <a:r>
              <a:rPr lang="es-419" sz="700" b="0" dirty="0">
                <a:solidFill>
                  <a:srgbClr val="0000FF"/>
                </a:solidFill>
                <a:effectLst/>
                <a:latin typeface="Consolas" panose="020B0609020204030204" pitchFamily="49" charset="0"/>
              </a:rPr>
              <a:t>/bootstrap@5.0.2/</a:t>
            </a:r>
            <a:r>
              <a:rPr lang="es-419" sz="700" b="0" dirty="0" err="1">
                <a:solidFill>
                  <a:srgbClr val="0000FF"/>
                </a:solidFill>
                <a:effectLst/>
                <a:latin typeface="Consolas" panose="020B0609020204030204" pitchFamily="49" charset="0"/>
              </a:rPr>
              <a:t>dist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css</a:t>
            </a:r>
            <a:r>
              <a:rPr lang="es-419" sz="700" b="0" dirty="0">
                <a:solidFill>
                  <a:srgbClr val="0000FF"/>
                </a:solidFill>
                <a:effectLst/>
                <a:latin typeface="Consolas" panose="020B0609020204030204" pitchFamily="49" charset="0"/>
              </a:rPr>
              <a:t>/bootstrap.min.css"</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rel</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stylesheet</a:t>
            </a:r>
            <a:r>
              <a:rPr lang="es-419" sz="700" b="0" dirty="0">
                <a:solidFill>
                  <a:srgbClr val="0000FF"/>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integrity</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"sha384-EVSTQN3/azprG1Anm3QDgpJLIm9Nao0Yz1ztcQTwFspd3yD65VohhpuuCOmLASjC"</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crossorigin</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anonymous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008000"/>
                </a:solidFill>
                <a:effectLst/>
                <a:latin typeface="Consolas" panose="020B0609020204030204" pitchFamily="49" charset="0"/>
              </a:rPr>
              <a:t>&lt;!-- </a:t>
            </a:r>
            <a:r>
              <a:rPr lang="es-419" sz="700" b="0" dirty="0" err="1">
                <a:solidFill>
                  <a:srgbClr val="008000"/>
                </a:solidFill>
                <a:effectLst/>
                <a:latin typeface="Consolas" panose="020B0609020204030204" pitchFamily="49" charset="0"/>
              </a:rPr>
              <a:t>Option</a:t>
            </a:r>
            <a:r>
              <a:rPr lang="es-419" sz="700" b="0" dirty="0">
                <a:solidFill>
                  <a:srgbClr val="008000"/>
                </a:solidFill>
                <a:effectLst/>
                <a:latin typeface="Consolas" panose="020B0609020204030204" pitchFamily="49" charset="0"/>
              </a:rPr>
              <a:t> 1: Bootstrap </a:t>
            </a:r>
            <a:r>
              <a:rPr lang="es-419" sz="700" b="0" dirty="0" err="1">
                <a:solidFill>
                  <a:srgbClr val="008000"/>
                </a:solidFill>
                <a:effectLst/>
                <a:latin typeface="Consolas" panose="020B0609020204030204" pitchFamily="49" charset="0"/>
              </a:rPr>
              <a:t>Bundle</a:t>
            </a:r>
            <a:r>
              <a:rPr lang="es-419" sz="700" b="0" dirty="0">
                <a:solidFill>
                  <a:srgbClr val="008000"/>
                </a:solidFill>
                <a:effectLst/>
                <a:latin typeface="Consolas" panose="020B0609020204030204" pitchFamily="49" charset="0"/>
              </a:rPr>
              <a:t> </a:t>
            </a:r>
            <a:r>
              <a:rPr lang="es-419" sz="700" b="0" dirty="0" err="1">
                <a:solidFill>
                  <a:srgbClr val="008000"/>
                </a:solidFill>
                <a:effectLst/>
                <a:latin typeface="Consolas" panose="020B0609020204030204" pitchFamily="49" charset="0"/>
              </a:rPr>
              <a:t>with</a:t>
            </a:r>
            <a:r>
              <a:rPr lang="es-419" sz="700" b="0" dirty="0">
                <a:solidFill>
                  <a:srgbClr val="008000"/>
                </a:solidFill>
                <a:effectLst/>
                <a:latin typeface="Consolas" panose="020B0609020204030204" pitchFamily="49" charset="0"/>
              </a:rPr>
              <a:t> Popper --&gt;</a:t>
            </a:r>
            <a:endParaRPr lang="es-419" sz="700" b="0" dirty="0">
              <a:solidFill>
                <a:srgbClr val="000000"/>
              </a:solidFill>
              <a:effectLst/>
              <a:latin typeface="Consolas" panose="020B0609020204030204" pitchFamily="49" charset="0"/>
            </a:endParaRPr>
          </a:p>
          <a:p>
            <a:r>
              <a:rPr lang="es-419" sz="700" b="0" dirty="0">
                <a:solidFill>
                  <a:srgbClr val="000000"/>
                </a:solidFill>
                <a:effectLst/>
                <a:latin typeface="Consolas" panose="020B0609020204030204" pitchFamily="49" charset="0"/>
              </a:rPr>
              <a:t>   </a:t>
            </a:r>
            <a:r>
              <a:rPr lang="es-419" sz="700" b="0" dirty="0">
                <a:solidFill>
                  <a:srgbClr val="800000"/>
                </a:solidFill>
                <a:effectLst/>
                <a:latin typeface="Consolas" panose="020B0609020204030204" pitchFamily="49" charset="0"/>
              </a:rPr>
              <a:t>&lt;script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src</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"https://cdn.jsdelivr.net/</a:t>
            </a:r>
            <a:r>
              <a:rPr lang="es-419" sz="700" b="0" dirty="0" err="1">
                <a:solidFill>
                  <a:srgbClr val="0000FF"/>
                </a:solidFill>
                <a:effectLst/>
                <a:latin typeface="Consolas" panose="020B0609020204030204" pitchFamily="49" charset="0"/>
              </a:rPr>
              <a:t>npm</a:t>
            </a:r>
            <a:r>
              <a:rPr lang="es-419" sz="700" b="0" dirty="0">
                <a:solidFill>
                  <a:srgbClr val="0000FF"/>
                </a:solidFill>
                <a:effectLst/>
                <a:latin typeface="Consolas" panose="020B0609020204030204" pitchFamily="49" charset="0"/>
              </a:rPr>
              <a:t>/bootstrap@5.0.2/</a:t>
            </a:r>
            <a:r>
              <a:rPr lang="es-419" sz="700" b="0" dirty="0" err="1">
                <a:solidFill>
                  <a:srgbClr val="0000FF"/>
                </a:solidFill>
                <a:effectLst/>
                <a:latin typeface="Consolas" panose="020B0609020204030204" pitchFamily="49" charset="0"/>
              </a:rPr>
              <a:t>dist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js</a:t>
            </a:r>
            <a:r>
              <a:rPr lang="es-419" sz="700" b="0" dirty="0">
                <a:solidFill>
                  <a:srgbClr val="0000FF"/>
                </a:solidFill>
                <a:effectLst/>
                <a:latin typeface="Consolas" panose="020B0609020204030204" pitchFamily="49" charset="0"/>
              </a:rPr>
              <a:t>/bootstrap.bundle.min.js"</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integrity</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"sha384-MrcW6ZMFYlzcLA8Nl+NtUVF0sA7MsXsP1UyJoMp4YLEuNSfAP+JcXn/</a:t>
            </a:r>
            <a:r>
              <a:rPr lang="es-419" sz="700" b="0" dirty="0" err="1">
                <a:solidFill>
                  <a:srgbClr val="0000FF"/>
                </a:solidFill>
                <a:effectLst/>
                <a:latin typeface="Consolas" panose="020B0609020204030204" pitchFamily="49" charset="0"/>
              </a:rPr>
              <a:t>tWtIaxVXM</a:t>
            </a:r>
            <a:r>
              <a:rPr lang="es-419" sz="700" b="0" dirty="0">
                <a:solidFill>
                  <a:srgbClr val="0000FF"/>
                </a:solidFill>
                <a:effectLst/>
                <a:latin typeface="Consolas" panose="020B0609020204030204" pitchFamily="49" charset="0"/>
              </a:rPr>
              <a:t>"</a:t>
            </a:r>
            <a:r>
              <a:rPr lang="es-419" sz="700" b="0" dirty="0">
                <a:solidFill>
                  <a:srgbClr val="000000"/>
                </a:solidFill>
                <a:effectLst/>
                <a:latin typeface="Consolas" panose="020B0609020204030204" pitchFamily="49" charset="0"/>
              </a:rPr>
              <a:t> </a:t>
            </a:r>
            <a:r>
              <a:rPr lang="es-419" sz="700" b="0" dirty="0" err="1">
                <a:solidFill>
                  <a:srgbClr val="E50000"/>
                </a:solidFill>
                <a:effectLst/>
                <a:latin typeface="Consolas" panose="020B0609020204030204" pitchFamily="49" charset="0"/>
              </a:rPr>
              <a:t>crossorigin</a:t>
            </a:r>
            <a:r>
              <a:rPr lang="es-419" sz="700" b="0" dirty="0">
                <a:solidFill>
                  <a:srgbClr val="000000"/>
                </a:solidFill>
                <a:effectLst/>
                <a:latin typeface="Consolas" panose="020B0609020204030204" pitchFamily="49" charset="0"/>
              </a:rPr>
              <a:t>=</a:t>
            </a:r>
            <a:r>
              <a:rPr lang="es-419" sz="700" b="0" dirty="0">
                <a:solidFill>
                  <a:srgbClr val="0000FF"/>
                </a:solidFill>
                <a:effectLst/>
                <a:latin typeface="Consolas" panose="020B0609020204030204" pitchFamily="49" charset="0"/>
              </a:rPr>
              <a:t>"</a:t>
            </a:r>
            <a:r>
              <a:rPr lang="es-419" sz="700" b="0" dirty="0" err="1">
                <a:solidFill>
                  <a:srgbClr val="0000FF"/>
                </a:solidFill>
                <a:effectLst/>
                <a:latin typeface="Consolas" panose="020B0609020204030204" pitchFamily="49" charset="0"/>
              </a:rPr>
              <a:t>anonymous</a:t>
            </a:r>
            <a:r>
              <a:rPr lang="es-419" sz="700" b="0" dirty="0">
                <a:solidFill>
                  <a:srgbClr val="0000FF"/>
                </a:solidFill>
                <a:effectLst/>
                <a:latin typeface="Consolas" panose="020B0609020204030204" pitchFamily="49" charset="0"/>
              </a:rPr>
              <a:t>"</a:t>
            </a:r>
            <a:r>
              <a:rPr lang="es-419" sz="700" b="0" dirty="0">
                <a:solidFill>
                  <a:srgbClr val="800000"/>
                </a:solidFill>
                <a:effectLst/>
                <a:latin typeface="Consolas" panose="020B0609020204030204" pitchFamily="49" charset="0"/>
              </a:rPr>
              <a:t>&gt;&lt;/script&gt;</a:t>
            </a:r>
            <a:endParaRPr lang="es-419" sz="7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&lt;/head&gt;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body</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000000"/>
                </a:solidFill>
                <a:effectLst/>
                <a:latin typeface="Consolas" panose="020B0609020204030204" pitchFamily="49" charset="0"/>
              </a:rPr>
              <a:t>  </a:t>
            </a:r>
            <a:r>
              <a:rPr lang="es-419" sz="1100" b="0" dirty="0">
                <a:solidFill>
                  <a:srgbClr val="800000"/>
                </a:solidFill>
                <a:effectLst/>
                <a:latin typeface="Consolas" panose="020B0609020204030204" pitchFamily="49" charset="0"/>
              </a:rPr>
              <a:t>&lt;app-</a:t>
            </a:r>
            <a:r>
              <a:rPr lang="es-419" sz="1100" b="0" dirty="0" err="1">
                <a:solidFill>
                  <a:srgbClr val="800000"/>
                </a:solidFill>
                <a:effectLst/>
                <a:latin typeface="Consolas" panose="020B0609020204030204" pitchFamily="49" charset="0"/>
              </a:rPr>
              <a:t>root</a:t>
            </a:r>
            <a:r>
              <a:rPr lang="es-419" sz="1100" b="0" dirty="0">
                <a:solidFill>
                  <a:srgbClr val="800000"/>
                </a:solidFill>
                <a:effectLst/>
                <a:latin typeface="Consolas" panose="020B0609020204030204" pitchFamily="49" charset="0"/>
              </a:rPr>
              <a:t>&gt;&lt;/app-</a:t>
            </a:r>
            <a:r>
              <a:rPr lang="es-419" sz="1100" b="0" dirty="0" err="1">
                <a:solidFill>
                  <a:srgbClr val="800000"/>
                </a:solidFill>
                <a:effectLst/>
                <a:latin typeface="Consolas" panose="020B0609020204030204" pitchFamily="49" charset="0"/>
              </a:rPr>
              <a:t>root</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body</a:t>
            </a:r>
            <a:r>
              <a:rPr lang="es-419" sz="1100" b="0" dirty="0">
                <a:solidFill>
                  <a:srgbClr val="800000"/>
                </a:solidFill>
                <a:effectLst/>
                <a:latin typeface="Consolas" panose="020B0609020204030204" pitchFamily="49" charset="0"/>
              </a:rPr>
              <a:t>&gt;</a:t>
            </a:r>
            <a:endParaRPr lang="es-419" sz="1100" b="0" dirty="0">
              <a:solidFill>
                <a:srgbClr val="000000"/>
              </a:solidFill>
              <a:effectLst/>
              <a:latin typeface="Consolas" panose="020B0609020204030204" pitchFamily="49" charset="0"/>
            </a:endParaRPr>
          </a:p>
          <a:p>
            <a:r>
              <a:rPr lang="es-419" sz="1100" b="0" dirty="0">
                <a:solidFill>
                  <a:srgbClr val="800000"/>
                </a:solidFill>
                <a:effectLst/>
                <a:latin typeface="Consolas" panose="020B0609020204030204" pitchFamily="49" charset="0"/>
              </a:rPr>
              <a:t>&lt;/</a:t>
            </a:r>
            <a:r>
              <a:rPr lang="es-419" sz="1100" b="0" dirty="0" err="1">
                <a:solidFill>
                  <a:srgbClr val="800000"/>
                </a:solidFill>
                <a:effectLst/>
                <a:latin typeface="Consolas" panose="020B0609020204030204" pitchFamily="49" charset="0"/>
              </a:rPr>
              <a:t>html</a:t>
            </a:r>
            <a:r>
              <a:rPr lang="es-419" sz="1100" b="0" dirty="0">
                <a:solidFill>
                  <a:srgbClr val="800000"/>
                </a:solidFill>
                <a:effectLst/>
                <a:latin typeface="Consolas" panose="020B0609020204030204" pitchFamily="49" charset="0"/>
              </a:rPr>
              <a:t>&gt;</a:t>
            </a:r>
            <a:endParaRPr lang="fr-FR" sz="1100" dirty="0">
              <a:solidFill>
                <a:srgbClr val="000000"/>
              </a:solidFill>
            </a:endParaRPr>
          </a:p>
        </p:txBody>
      </p:sp>
      <p:sp>
        <p:nvSpPr>
          <p:cNvPr id="3" name="Marcador de texto 9">
            <a:extLst>
              <a:ext uri="{FF2B5EF4-FFF2-40B4-BE49-F238E27FC236}">
                <a16:creationId xmlns:a16="http://schemas.microsoft.com/office/drawing/2014/main" id="{456CC957-9B8A-787F-3E45-BBE61AC98577}"/>
              </a:ext>
            </a:extLst>
          </p:cNvPr>
          <p:cNvSpPr txBox="1">
            <a:spLocks/>
          </p:cNvSpPr>
          <p:nvPr/>
        </p:nvSpPr>
        <p:spPr>
          <a:xfrm>
            <a:off x="827998" y="1643555"/>
            <a:ext cx="4948689" cy="387798"/>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0" dirty="0">
                <a:solidFill>
                  <a:schemeClr val="tx1"/>
                </a:solidFill>
              </a:rPr>
              <a:t>4.1 En una ventana del navegador abrir </a:t>
            </a:r>
            <a:r>
              <a:rPr lang="es-ES" b="0" dirty="0" err="1">
                <a:solidFill>
                  <a:schemeClr val="tx1"/>
                </a:solidFill>
              </a:rPr>
              <a:t>Abrir</a:t>
            </a:r>
            <a:r>
              <a:rPr lang="es-ES" b="0" dirty="0">
                <a:solidFill>
                  <a:schemeClr val="tx1"/>
                </a:solidFill>
              </a:rPr>
              <a:t>  </a:t>
            </a:r>
            <a:r>
              <a:rPr lang="es-ES" b="0" dirty="0">
                <a:solidFill>
                  <a:srgbClr val="0070C0"/>
                </a:solidFill>
              </a:rPr>
              <a:t>https://getbootstrap.com/docs/5.0/getting-started/introduction/</a:t>
            </a:r>
            <a:endParaRPr lang="es-419" b="0" dirty="0">
              <a:solidFill>
                <a:srgbClr val="0070C0"/>
              </a:solidFill>
            </a:endParaRPr>
          </a:p>
        </p:txBody>
      </p:sp>
      <p:sp>
        <p:nvSpPr>
          <p:cNvPr id="4" name="Marcador de texto 9">
            <a:extLst>
              <a:ext uri="{FF2B5EF4-FFF2-40B4-BE49-F238E27FC236}">
                <a16:creationId xmlns:a16="http://schemas.microsoft.com/office/drawing/2014/main" id="{A2F8A055-4163-4CF6-A8D4-129243EDFBED}"/>
              </a:ext>
            </a:extLst>
          </p:cNvPr>
          <p:cNvSpPr txBox="1">
            <a:spLocks/>
          </p:cNvSpPr>
          <p:nvPr/>
        </p:nvSpPr>
        <p:spPr>
          <a:xfrm>
            <a:off x="827997" y="2214559"/>
            <a:ext cx="4477533" cy="387798"/>
          </a:xfrm>
          <a:prstGeom prst="rect">
            <a:avLst/>
          </a:prstGeom>
          <a:solidFill>
            <a:schemeClr val="accent6">
              <a:lumMod val="20000"/>
              <a:lumOff val="80000"/>
            </a:schemeClr>
          </a:solidFill>
        </p:spPr>
        <p:txBody>
          <a:bodyPr vert="horz" lIns="0" tIns="0" rIns="0" bIns="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0" dirty="0">
                <a:solidFill>
                  <a:schemeClr val="tx1"/>
                </a:solidFill>
              </a:rPr>
              <a:t>4.2 Localizar la plantilla Starter </a:t>
            </a:r>
            <a:r>
              <a:rPr lang="es-ES" b="0" dirty="0" err="1">
                <a:solidFill>
                  <a:schemeClr val="tx1"/>
                </a:solidFill>
              </a:rPr>
              <a:t>template</a:t>
            </a:r>
            <a:r>
              <a:rPr lang="es-ES" b="0" dirty="0">
                <a:solidFill>
                  <a:schemeClr val="tx1"/>
                </a:solidFill>
              </a:rPr>
              <a:t> </a:t>
            </a:r>
          </a:p>
        </p:txBody>
      </p:sp>
      <p:pic>
        <p:nvPicPr>
          <p:cNvPr id="7" name="Imagen 6">
            <a:extLst>
              <a:ext uri="{FF2B5EF4-FFF2-40B4-BE49-F238E27FC236}">
                <a16:creationId xmlns:a16="http://schemas.microsoft.com/office/drawing/2014/main" id="{5923A140-5F63-40CF-7D89-737AE733F947}"/>
              </a:ext>
            </a:extLst>
          </p:cNvPr>
          <p:cNvPicPr>
            <a:picLocks noChangeAspect="1"/>
          </p:cNvPicPr>
          <p:nvPr/>
        </p:nvPicPr>
        <p:blipFill>
          <a:blip r:embed="rId2"/>
          <a:stretch>
            <a:fillRect/>
          </a:stretch>
        </p:blipFill>
        <p:spPr>
          <a:xfrm>
            <a:off x="827997" y="2785563"/>
            <a:ext cx="3506382" cy="3789408"/>
          </a:xfrm>
          <a:prstGeom prst="rect">
            <a:avLst/>
          </a:prstGeom>
        </p:spPr>
      </p:pic>
      <p:cxnSp>
        <p:nvCxnSpPr>
          <p:cNvPr id="12" name="Conector: angular 11">
            <a:extLst>
              <a:ext uri="{FF2B5EF4-FFF2-40B4-BE49-F238E27FC236}">
                <a16:creationId xmlns:a16="http://schemas.microsoft.com/office/drawing/2014/main" id="{AEEB4BB4-3C69-12CC-99FA-B82D2A20E4F8}"/>
              </a:ext>
            </a:extLst>
          </p:cNvPr>
          <p:cNvCxnSpPr/>
          <p:nvPr/>
        </p:nvCxnSpPr>
        <p:spPr>
          <a:xfrm>
            <a:off x="4334379" y="4411226"/>
            <a:ext cx="1442308" cy="592853"/>
          </a:xfrm>
          <a:prstGeom prst="bentConnector3">
            <a:avLst/>
          </a:prstGeom>
          <a:ln>
            <a:solidFill>
              <a:srgbClr val="AA286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47638757-F249-7909-06D6-2007E3517956}"/>
              </a:ext>
            </a:extLst>
          </p:cNvPr>
          <p:cNvCxnSpPr/>
          <p:nvPr/>
        </p:nvCxnSpPr>
        <p:spPr>
          <a:xfrm flipV="1">
            <a:off x="4334379" y="5335675"/>
            <a:ext cx="1454393" cy="281354"/>
          </a:xfrm>
          <a:prstGeom prst="bentConnector3">
            <a:avLst/>
          </a:prstGeom>
          <a:ln>
            <a:solidFill>
              <a:srgbClr val="AA286F"/>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F658A115-0961-9C1F-1D94-2B02C8C8F5D8}"/>
              </a:ext>
            </a:extLst>
          </p:cNvPr>
          <p:cNvSpPr txBox="1"/>
          <p:nvPr/>
        </p:nvSpPr>
        <p:spPr>
          <a:xfrm>
            <a:off x="6223161" y="6451860"/>
            <a:ext cx="5280087" cy="246221"/>
          </a:xfrm>
          <a:prstGeom prst="rect">
            <a:avLst/>
          </a:prstGeom>
          <a:noFill/>
        </p:spPr>
        <p:txBody>
          <a:bodyPr wrap="square">
            <a:spAutoFit/>
          </a:bodyPr>
          <a:lstStyle/>
          <a:p>
            <a:r>
              <a:rPr lang="es-419" sz="1000" dirty="0">
                <a:latin typeface="Courier New" panose="02070309020205020404" pitchFamily="49" charset="0"/>
                <a:cs typeface="Courier New" panose="02070309020205020404" pitchFamily="49" charset="0"/>
              </a:rPr>
              <a:t>https://gist.github.com/fararoni/b42c030b2b9f5bc9210b5e0a768448a0</a:t>
            </a:r>
          </a:p>
        </p:txBody>
      </p:sp>
    </p:spTree>
    <p:extLst>
      <p:ext uri="{BB962C8B-B14F-4D97-AF65-F5344CB8AC3E}">
        <p14:creationId xmlns:p14="http://schemas.microsoft.com/office/powerpoint/2010/main" val="397176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5974B-CE80-2530-70BA-B7CDD5AA8CA9}"/>
              </a:ext>
            </a:extLst>
          </p:cNvPr>
          <p:cNvSpPr>
            <a:spLocks noGrp="1"/>
          </p:cNvSpPr>
          <p:nvPr>
            <p:ph type="title"/>
          </p:nvPr>
        </p:nvSpPr>
        <p:spPr/>
        <p:txBody>
          <a:bodyPr/>
          <a:lstStyle/>
          <a:p>
            <a:r>
              <a:rPr lang="es-ES" dirty="0"/>
              <a:t>Ejercicio. Crear el proyecto</a:t>
            </a:r>
            <a:endParaRPr lang="es-419" dirty="0"/>
          </a:p>
        </p:txBody>
      </p:sp>
      <p:sp>
        <p:nvSpPr>
          <p:cNvPr id="3" name="Marcador de texto 2">
            <a:extLst>
              <a:ext uri="{FF2B5EF4-FFF2-40B4-BE49-F238E27FC236}">
                <a16:creationId xmlns:a16="http://schemas.microsoft.com/office/drawing/2014/main" id="{D7AF86C4-52E7-4FED-E586-35BEADBAEBF0}"/>
              </a:ext>
            </a:extLst>
          </p:cNvPr>
          <p:cNvSpPr>
            <a:spLocks noGrp="1"/>
          </p:cNvSpPr>
          <p:nvPr>
            <p:ph type="body" sz="quarter" idx="13"/>
          </p:nvPr>
        </p:nvSpPr>
        <p:spPr>
          <a:xfrm>
            <a:off x="838200" y="2051597"/>
            <a:ext cx="9766781" cy="325103"/>
          </a:xfrm>
        </p:spPr>
        <p:txBody>
          <a:bodyPr/>
          <a:lstStyle/>
          <a:p>
            <a:r>
              <a:rPr lang="en-US" dirty="0"/>
              <a:t>PS C:\MEAN\SC\app.directorio\frontend&gt; ng generate interface </a:t>
            </a:r>
            <a:r>
              <a:rPr lang="en-US" dirty="0">
                <a:solidFill>
                  <a:srgbClr val="C00000"/>
                </a:solidFill>
              </a:rPr>
              <a:t>personal/interfaces/persona</a:t>
            </a:r>
            <a:endParaRPr lang="es-419" dirty="0">
              <a:solidFill>
                <a:srgbClr val="C00000"/>
              </a:solidFill>
            </a:endParaRPr>
          </a:p>
        </p:txBody>
      </p:sp>
      <p:sp>
        <p:nvSpPr>
          <p:cNvPr id="4" name="Marcador de texto 3">
            <a:extLst>
              <a:ext uri="{FF2B5EF4-FFF2-40B4-BE49-F238E27FC236}">
                <a16:creationId xmlns:a16="http://schemas.microsoft.com/office/drawing/2014/main" id="{27DF4619-5B7F-1124-DDC7-6CDB6812B50F}"/>
              </a:ext>
            </a:extLst>
          </p:cNvPr>
          <p:cNvSpPr>
            <a:spLocks noGrp="1"/>
          </p:cNvSpPr>
          <p:nvPr>
            <p:ph type="body" sz="quarter" idx="23"/>
          </p:nvPr>
        </p:nvSpPr>
        <p:spPr/>
        <p:txBody>
          <a:bodyPr/>
          <a:lstStyle/>
          <a:p>
            <a:r>
              <a:rPr lang="es-ES" dirty="0">
                <a:solidFill>
                  <a:srgbClr val="0070C0"/>
                </a:solidFill>
              </a:rPr>
              <a:t>D. 5. Crear la interfaz persona</a:t>
            </a:r>
            <a:endParaRPr lang="es-419" dirty="0">
              <a:solidFill>
                <a:srgbClr val="0070C0"/>
              </a:solidFill>
            </a:endParaRPr>
          </a:p>
        </p:txBody>
      </p:sp>
      <p:sp>
        <p:nvSpPr>
          <p:cNvPr id="5" name="Marcador de texto 4">
            <a:extLst>
              <a:ext uri="{FF2B5EF4-FFF2-40B4-BE49-F238E27FC236}">
                <a16:creationId xmlns:a16="http://schemas.microsoft.com/office/drawing/2014/main" id="{6AA8D332-929A-6D7A-2F60-DA3212D30034}"/>
              </a:ext>
            </a:extLst>
          </p:cNvPr>
          <p:cNvSpPr>
            <a:spLocks noGrp="1"/>
          </p:cNvSpPr>
          <p:nvPr>
            <p:ph type="body" sz="quarter" idx="20"/>
          </p:nvPr>
        </p:nvSpPr>
        <p:spPr>
          <a:xfrm>
            <a:off x="838200" y="1491746"/>
            <a:ext cx="9921549" cy="558118"/>
          </a:xfrm>
        </p:spPr>
        <p:txBody>
          <a:bodyPr/>
          <a:lstStyle/>
          <a:p>
            <a:pPr marL="0" indent="0">
              <a:buNone/>
            </a:pPr>
            <a:r>
              <a:rPr lang="es-ES" dirty="0"/>
              <a:t>SIMILAR AL SERVIDOR, SE DEBE CREAR UNA INTERFAZ PARA PERSONA</a:t>
            </a:r>
          </a:p>
          <a:p>
            <a:r>
              <a:rPr lang="es-419" dirty="0"/>
              <a:t>ABRIR UNA TERMINAL EN VISUAL ESTUDIO</a:t>
            </a:r>
          </a:p>
        </p:txBody>
      </p:sp>
      <p:sp>
        <p:nvSpPr>
          <p:cNvPr id="8" name="Marcador de texto 4">
            <a:extLst>
              <a:ext uri="{FF2B5EF4-FFF2-40B4-BE49-F238E27FC236}">
                <a16:creationId xmlns:a16="http://schemas.microsoft.com/office/drawing/2014/main" id="{5CBACC0F-9A84-FB13-1C99-AEB3D170B420}"/>
              </a:ext>
            </a:extLst>
          </p:cNvPr>
          <p:cNvSpPr txBox="1">
            <a:spLocks/>
          </p:cNvSpPr>
          <p:nvPr/>
        </p:nvSpPr>
        <p:spPr>
          <a:xfrm>
            <a:off x="683432" y="3957793"/>
            <a:ext cx="9921549" cy="387798"/>
          </a:xfrm>
          <a:prstGeom prst="rect">
            <a:avLst/>
          </a:prstGeom>
        </p:spPr>
        <p:txBody>
          <a:bodyPr vert="horz"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s-ES" sz="1400" b="1" kern="1200" cap="none" baseline="0" dirty="0" smtClean="0">
                <a:solidFill>
                  <a:srgbClr val="AA286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419" dirty="0"/>
              <a:t>CAMBIAR LA TERMINAL A MODO CMD Y VOLVER A EJECUTAR EL COMANDO</a:t>
            </a:r>
          </a:p>
        </p:txBody>
      </p:sp>
      <p:pic>
        <p:nvPicPr>
          <p:cNvPr id="10" name="Imagen 9">
            <a:extLst>
              <a:ext uri="{FF2B5EF4-FFF2-40B4-BE49-F238E27FC236}">
                <a16:creationId xmlns:a16="http://schemas.microsoft.com/office/drawing/2014/main" id="{D90D2C4F-3F6D-6B54-938A-753EC7B72F84}"/>
              </a:ext>
            </a:extLst>
          </p:cNvPr>
          <p:cNvPicPr>
            <a:picLocks noChangeAspect="1"/>
          </p:cNvPicPr>
          <p:nvPr/>
        </p:nvPicPr>
        <p:blipFill>
          <a:blip r:embed="rId2"/>
          <a:stretch>
            <a:fillRect/>
          </a:stretch>
        </p:blipFill>
        <p:spPr>
          <a:xfrm>
            <a:off x="838200" y="4397621"/>
            <a:ext cx="9345329" cy="1076475"/>
          </a:xfrm>
          <a:prstGeom prst="rect">
            <a:avLst/>
          </a:prstGeom>
          <a:effectLst>
            <a:outerShdw blurRad="63500" sx="102000" sy="102000" algn="ctr" rotWithShape="0">
              <a:prstClr val="black">
                <a:alpha val="40000"/>
              </a:prstClr>
            </a:outerShdw>
          </a:effectLst>
        </p:spPr>
      </p:pic>
      <p:sp>
        <p:nvSpPr>
          <p:cNvPr id="11" name="Marcador de texto 2">
            <a:extLst>
              <a:ext uri="{FF2B5EF4-FFF2-40B4-BE49-F238E27FC236}">
                <a16:creationId xmlns:a16="http://schemas.microsoft.com/office/drawing/2014/main" id="{A0071446-E531-778E-7418-3EFA316C95E7}"/>
              </a:ext>
            </a:extLst>
          </p:cNvPr>
          <p:cNvSpPr txBox="1">
            <a:spLocks/>
          </p:cNvSpPr>
          <p:nvPr/>
        </p:nvSpPr>
        <p:spPr>
          <a:xfrm>
            <a:off x="760815" y="5764132"/>
            <a:ext cx="9766781" cy="325103"/>
          </a:xfrm>
          <a:prstGeom prst="rect">
            <a:avLst/>
          </a:prstGeom>
        </p:spPr>
        <p:txBody>
          <a:bodyPr vert="horz" wrap="square"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lang="es-ES" sz="1400" kern="1200" baseline="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C:\MEAN\SC\app.directorio\frontend&gt;</a:t>
            </a:r>
            <a:r>
              <a:rPr lang="en-US" b="1" dirty="0">
                <a:solidFill>
                  <a:srgbClr val="AA286F"/>
                </a:solidFill>
              </a:rPr>
              <a:t>ng generate interface personal/interfaces/persona</a:t>
            </a:r>
            <a:endParaRPr lang="es-419" b="1" dirty="0">
              <a:solidFill>
                <a:srgbClr val="AA286F"/>
              </a:solidFill>
            </a:endParaRPr>
          </a:p>
        </p:txBody>
      </p:sp>
      <p:sp>
        <p:nvSpPr>
          <p:cNvPr id="13" name="CuadroTexto 12">
            <a:extLst>
              <a:ext uri="{FF2B5EF4-FFF2-40B4-BE49-F238E27FC236}">
                <a16:creationId xmlns:a16="http://schemas.microsoft.com/office/drawing/2014/main" id="{33BC63B7-794A-1553-E02F-A61382DFBFB2}"/>
              </a:ext>
            </a:extLst>
          </p:cNvPr>
          <p:cNvSpPr txBox="1"/>
          <p:nvPr/>
        </p:nvSpPr>
        <p:spPr>
          <a:xfrm>
            <a:off x="760815" y="6011448"/>
            <a:ext cx="9378443" cy="325103"/>
          </a:xfrm>
          <a:prstGeom prst="rect">
            <a:avLst/>
          </a:prstGeom>
          <a:solidFill>
            <a:schemeClr val="bg1">
              <a:lumMod val="95000"/>
            </a:schemeClr>
          </a:solidFill>
        </p:spPr>
        <p:txBody>
          <a:bodyPr vert="horz" wrap="square" lIns="91440" tIns="45720" rIns="91440" bIns="45720" rtlCol="0">
            <a:noAutofit/>
          </a:bodyPr>
          <a:lstStyle>
            <a:defPPr>
              <a:defRPr lang="en-US"/>
            </a:defPPr>
            <a:lvl1pPr indent="0">
              <a:lnSpc>
                <a:spcPct val="100000"/>
              </a:lnSpc>
              <a:spcBef>
                <a:spcPts val="0"/>
              </a:spcBef>
              <a:buFont typeface="Arial" panose="020B0604020202020204" pitchFamily="34" charset="0"/>
              <a:buNone/>
              <a:defRPr sz="1400" baseline="0">
                <a:latin typeface="Courier New" panose="02070309020205020404" pitchFamily="49" charset="0"/>
                <a:cs typeface="Courier New" panose="02070309020205020404" pitchFamily="49" charset="0"/>
              </a:defRPr>
            </a:lvl1pPr>
            <a:lvl2pPr indent="0">
              <a:lnSpc>
                <a:spcPct val="90000"/>
              </a:lnSpc>
              <a:spcBef>
                <a:spcPts val="500"/>
              </a:spcBef>
              <a:buFont typeface="Arial" panose="020B0604020202020204" pitchFamily="34" charset="0"/>
              <a:buNone/>
            </a:lvl2pPr>
            <a:lvl3pPr indent="0">
              <a:lnSpc>
                <a:spcPct val="90000"/>
              </a:lnSpc>
              <a:spcBef>
                <a:spcPts val="500"/>
              </a:spcBef>
              <a:buFont typeface="Arial" panose="020B0604020202020204" pitchFamily="34" charset="0"/>
              <a:buNone/>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00B050"/>
                </a:solidFill>
              </a:rPr>
              <a:t>CREATE</a:t>
            </a:r>
            <a:r>
              <a:rPr lang="en-US" dirty="0"/>
              <a:t> </a:t>
            </a:r>
            <a:r>
              <a:rPr lang="en-US" dirty="0" err="1"/>
              <a:t>src</a:t>
            </a:r>
            <a:r>
              <a:rPr lang="en-US" dirty="0"/>
              <a:t>/app/personal/interfaces/</a:t>
            </a:r>
            <a:r>
              <a:rPr lang="en-US" dirty="0" err="1"/>
              <a:t>persona.ts</a:t>
            </a:r>
            <a:r>
              <a:rPr lang="en-US" dirty="0"/>
              <a:t> (29 bytes)</a:t>
            </a:r>
            <a:endParaRPr lang="es-419" dirty="0"/>
          </a:p>
        </p:txBody>
      </p:sp>
      <p:pic>
        <p:nvPicPr>
          <p:cNvPr id="15" name="Imagen 14">
            <a:extLst>
              <a:ext uri="{FF2B5EF4-FFF2-40B4-BE49-F238E27FC236}">
                <a16:creationId xmlns:a16="http://schemas.microsoft.com/office/drawing/2014/main" id="{8500A09E-CCAF-182A-7C7A-FDD8A0617534}"/>
              </a:ext>
            </a:extLst>
          </p:cNvPr>
          <p:cNvPicPr>
            <a:picLocks noChangeAspect="1"/>
          </p:cNvPicPr>
          <p:nvPr/>
        </p:nvPicPr>
        <p:blipFill>
          <a:blip r:embed="rId3"/>
          <a:stretch>
            <a:fillRect/>
          </a:stretch>
        </p:blipFill>
        <p:spPr>
          <a:xfrm>
            <a:off x="838200" y="2376700"/>
            <a:ext cx="7268589" cy="148610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1097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A2B51-7E03-EEE9-A56B-6AA3B9415876}"/>
              </a:ext>
            </a:extLst>
          </p:cNvPr>
          <p:cNvSpPr>
            <a:spLocks noGrp="1"/>
          </p:cNvSpPr>
          <p:nvPr>
            <p:ph type="title"/>
          </p:nvPr>
        </p:nvSpPr>
        <p:spPr>
          <a:xfrm>
            <a:off x="828000" y="684000"/>
            <a:ext cx="9921549" cy="387798"/>
          </a:xfrm>
        </p:spPr>
        <p:txBody>
          <a:bodyPr/>
          <a:lstStyle/>
          <a:p>
            <a:r>
              <a:rPr lang="es-ES" dirty="0"/>
              <a:t>Ejercicio. </a:t>
            </a:r>
            <a:r>
              <a:rPr lang="es-419" dirty="0"/>
              <a:t>Creación de información de negocio</a:t>
            </a:r>
          </a:p>
        </p:txBody>
      </p:sp>
      <p:sp>
        <p:nvSpPr>
          <p:cNvPr id="3" name="Marcador de texto 2">
            <a:extLst>
              <a:ext uri="{FF2B5EF4-FFF2-40B4-BE49-F238E27FC236}">
                <a16:creationId xmlns:a16="http://schemas.microsoft.com/office/drawing/2014/main" id="{11646A42-7163-B583-BB87-9FFEF83CC89C}"/>
              </a:ext>
            </a:extLst>
          </p:cNvPr>
          <p:cNvSpPr>
            <a:spLocks noGrp="1"/>
          </p:cNvSpPr>
          <p:nvPr>
            <p:ph type="body" sz="quarter" idx="13"/>
          </p:nvPr>
        </p:nvSpPr>
        <p:spPr>
          <a:xfrm>
            <a:off x="982767" y="2042655"/>
            <a:ext cx="4071834" cy="3517114"/>
          </a:xfrm>
          <a:solidFill>
            <a:srgbClr val="E6E6E6"/>
          </a:solidFill>
          <a:ln>
            <a:noFill/>
          </a:ln>
          <a:effectLst>
            <a:outerShdw blurRad="63500" sx="102000" sy="102000" algn="ctr" rotWithShape="0">
              <a:prstClr val="black">
                <a:alpha val="40000"/>
              </a:prstClr>
            </a:outerShdw>
          </a:effectLst>
        </p:spPr>
        <p:txBody>
          <a:bodyPr/>
          <a:lstStyle/>
          <a:p>
            <a:r>
              <a:rPr lang="es-419" b="0" dirty="0" err="1">
                <a:solidFill>
                  <a:srgbClr val="0000FF"/>
                </a:solidFill>
                <a:effectLst/>
                <a:latin typeface="Consolas" panose="020B0609020204030204" pitchFamily="49" charset="0"/>
              </a:rPr>
              <a:t>export</a:t>
            </a:r>
            <a:r>
              <a:rPr lang="es-419" b="0" dirty="0">
                <a:solidFill>
                  <a:srgbClr val="000000"/>
                </a:solidFill>
                <a:effectLst/>
                <a:latin typeface="Consolas" panose="020B0609020204030204" pitchFamily="49" charset="0"/>
              </a:rPr>
              <a:t> </a:t>
            </a:r>
            <a:r>
              <a:rPr lang="es-419" b="0" dirty="0">
                <a:solidFill>
                  <a:srgbClr val="0000FF"/>
                </a:solidFill>
                <a:effectLst/>
                <a:latin typeface="Consolas" panose="020B0609020204030204" pitchFamily="49" charset="0"/>
              </a:rPr>
              <a:t>interface</a:t>
            </a:r>
            <a:r>
              <a:rPr lang="es-419" b="0" dirty="0">
                <a:solidFill>
                  <a:srgbClr val="000000"/>
                </a:solidFill>
                <a:effectLst/>
                <a:latin typeface="Consolas" panose="020B0609020204030204" pitchFamily="49" charset="0"/>
              </a:rPr>
              <a:t> Persona {</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area</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titulo?: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nombrecompleto</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cargo?: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highlight>
                  <a:srgbClr val="FFFF00"/>
                </a:highlight>
                <a:latin typeface="Consolas" panose="020B0609020204030204" pitchFamily="49" charset="0"/>
              </a:rPr>
              <a:t>    puesto?: </a:t>
            </a:r>
            <a:r>
              <a:rPr lang="es-419" b="0" dirty="0" err="1">
                <a:solidFill>
                  <a:srgbClr val="000000"/>
                </a:solidFill>
                <a:effectLst/>
                <a:highlight>
                  <a:srgbClr val="FFFF00"/>
                </a:highlight>
                <a:latin typeface="Consolas" panose="020B0609020204030204" pitchFamily="49" charset="0"/>
              </a:rPr>
              <a:t>string</a:t>
            </a:r>
            <a:r>
              <a:rPr lang="es-419" b="0" dirty="0">
                <a:solidFill>
                  <a:srgbClr val="000000"/>
                </a:solidFill>
                <a:effectLst/>
                <a:highlight>
                  <a:srgbClr val="FFFF00"/>
                </a:highlight>
                <a:latin typeface="Consolas" panose="020B0609020204030204" pitchFamily="49" charset="0"/>
              </a:rPr>
              <a:t>;</a:t>
            </a:r>
          </a:p>
          <a:p>
            <a:r>
              <a:rPr lang="es-419" b="0" dirty="0">
                <a:solidFill>
                  <a:srgbClr val="000000"/>
                </a:solidFill>
                <a:effectLst/>
                <a:latin typeface="Consolas" panose="020B0609020204030204" pitchFamily="49" charset="0"/>
              </a:rPr>
              <a:t>    </a:t>
            </a:r>
          </a:p>
          <a:p>
            <a:r>
              <a:rPr lang="es-419" b="0" dirty="0">
                <a:solidFill>
                  <a:srgbClr val="000000"/>
                </a:solidFill>
                <a:effectLst/>
                <a:latin typeface="Consolas" panose="020B0609020204030204" pitchFamily="49" charset="0"/>
              </a:rPr>
              <a:t>    correo?: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extension</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br>
              <a:rPr lang="es-419" b="0" dirty="0">
                <a:solidFill>
                  <a:srgbClr val="000000"/>
                </a:solidFill>
                <a:effectLst/>
                <a:latin typeface="Consolas" panose="020B0609020204030204" pitchFamily="49" charset="0"/>
              </a:rPr>
            </a:br>
            <a:r>
              <a:rPr lang="es-419" b="0" dirty="0">
                <a:solidFill>
                  <a:srgbClr val="000000"/>
                </a:solidFill>
                <a:effectLst/>
                <a:latin typeface="Consolas" panose="020B0609020204030204" pitchFamily="49" charset="0"/>
              </a:rPr>
              <a:t>    edificio?: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piso?: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fotografia</a:t>
            </a:r>
            <a:r>
              <a:rPr lang="es-419" b="0" dirty="0">
                <a:solidFill>
                  <a:srgbClr val="000000"/>
                </a:solidFill>
                <a:effectLst/>
                <a:latin typeface="Consolas" panose="020B0609020204030204" pitchFamily="49" charset="0"/>
              </a:rPr>
              <a:t>?: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    _id?: </a:t>
            </a:r>
            <a:r>
              <a:rPr lang="es-419" b="0" dirty="0" err="1">
                <a:solidFill>
                  <a:srgbClr val="000000"/>
                </a:solidFill>
                <a:effectLst/>
                <a:latin typeface="Consolas" panose="020B0609020204030204" pitchFamily="49" charset="0"/>
              </a:rPr>
              <a:t>string</a:t>
            </a:r>
            <a:r>
              <a:rPr lang="es-419" b="0" dirty="0">
                <a:solidFill>
                  <a:srgbClr val="000000"/>
                </a:solidFill>
                <a:effectLst/>
                <a:latin typeface="Consolas" panose="020B0609020204030204" pitchFamily="49" charset="0"/>
              </a:rPr>
              <a:t>;</a:t>
            </a:r>
          </a:p>
          <a:p>
            <a:r>
              <a:rPr lang="es-419" b="0" dirty="0">
                <a:solidFill>
                  <a:srgbClr val="000000"/>
                </a:solidFill>
                <a:effectLst/>
                <a:latin typeface="Consolas" panose="020B0609020204030204" pitchFamily="49" charset="0"/>
              </a:rPr>
              <a:t>}</a:t>
            </a:r>
          </a:p>
          <a:p>
            <a:endParaRPr lang="es-419" dirty="0"/>
          </a:p>
        </p:txBody>
      </p:sp>
      <p:sp>
        <p:nvSpPr>
          <p:cNvPr id="5" name="Marcador de texto 4">
            <a:extLst>
              <a:ext uri="{FF2B5EF4-FFF2-40B4-BE49-F238E27FC236}">
                <a16:creationId xmlns:a16="http://schemas.microsoft.com/office/drawing/2014/main" id="{0EB0465E-DA61-9FF1-28CB-E81FB1972D2E}"/>
              </a:ext>
            </a:extLst>
          </p:cNvPr>
          <p:cNvSpPr>
            <a:spLocks noGrp="1"/>
          </p:cNvSpPr>
          <p:nvPr>
            <p:ph type="body" sz="quarter" idx="20"/>
          </p:nvPr>
        </p:nvSpPr>
        <p:spPr/>
        <p:txBody>
          <a:bodyPr/>
          <a:lstStyle/>
          <a:p>
            <a:r>
              <a:rPr lang="es-ES" b="0" dirty="0"/>
              <a:t>Localizar y editar el archivo : C:\MEAN\SC\app.directorio\frontend\src\app\personal\interfaces\persona.ts</a:t>
            </a:r>
            <a:endParaRPr lang="es-419" b="0" dirty="0"/>
          </a:p>
        </p:txBody>
      </p:sp>
      <p:sp>
        <p:nvSpPr>
          <p:cNvPr id="6" name="Marcador de texto 3">
            <a:extLst>
              <a:ext uri="{FF2B5EF4-FFF2-40B4-BE49-F238E27FC236}">
                <a16:creationId xmlns:a16="http://schemas.microsoft.com/office/drawing/2014/main" id="{DA2DAEFD-E481-5B99-C081-FDC34AC7A2F3}"/>
              </a:ext>
            </a:extLst>
          </p:cNvPr>
          <p:cNvSpPr>
            <a:spLocks noGrp="1"/>
          </p:cNvSpPr>
          <p:nvPr>
            <p:ph type="body" sz="quarter" idx="23"/>
          </p:nvPr>
        </p:nvSpPr>
        <p:spPr>
          <a:xfrm>
            <a:off x="828675" y="1165225"/>
            <a:ext cx="9920288" cy="387350"/>
          </a:xfrm>
        </p:spPr>
        <p:txBody>
          <a:bodyPr/>
          <a:lstStyle/>
          <a:p>
            <a:r>
              <a:rPr lang="es-ES" dirty="0">
                <a:solidFill>
                  <a:srgbClr val="0070C0"/>
                </a:solidFill>
              </a:rPr>
              <a:t>D. 5. editar el contenido de la interfaz persona</a:t>
            </a:r>
            <a:endParaRPr lang="es-419" dirty="0">
              <a:solidFill>
                <a:srgbClr val="0070C0"/>
              </a:solidFill>
            </a:endParaRPr>
          </a:p>
        </p:txBody>
      </p:sp>
      <p:sp>
        <p:nvSpPr>
          <p:cNvPr id="8" name="CuadroTexto 7">
            <a:extLst>
              <a:ext uri="{FF2B5EF4-FFF2-40B4-BE49-F238E27FC236}">
                <a16:creationId xmlns:a16="http://schemas.microsoft.com/office/drawing/2014/main" id="{C021C02A-FC76-73C3-A561-D123130D21E1}"/>
              </a:ext>
            </a:extLst>
          </p:cNvPr>
          <p:cNvSpPr txBox="1"/>
          <p:nvPr/>
        </p:nvSpPr>
        <p:spPr>
          <a:xfrm>
            <a:off x="698500" y="5950635"/>
            <a:ext cx="6096000" cy="307777"/>
          </a:xfrm>
          <a:prstGeom prst="rect">
            <a:avLst/>
          </a:prstGeom>
          <a:noFill/>
        </p:spPr>
        <p:txBody>
          <a:bodyPr wrap="square">
            <a:spAutoFit/>
          </a:bodyPr>
          <a:lstStyle/>
          <a:p>
            <a:r>
              <a:rPr lang="es-419" sz="1400" dirty="0"/>
              <a:t>https://gist.github.com/fararoni/29e4af1b93d293e0f03e0994bd92e137</a:t>
            </a:r>
          </a:p>
        </p:txBody>
      </p:sp>
      <p:sp>
        <p:nvSpPr>
          <p:cNvPr id="9" name="CuadroTexto 8">
            <a:extLst>
              <a:ext uri="{FF2B5EF4-FFF2-40B4-BE49-F238E27FC236}">
                <a16:creationId xmlns:a16="http://schemas.microsoft.com/office/drawing/2014/main" id="{336954F2-FF8C-3097-F2C1-B6650FA89315}"/>
              </a:ext>
            </a:extLst>
          </p:cNvPr>
          <p:cNvSpPr txBox="1"/>
          <p:nvPr/>
        </p:nvSpPr>
        <p:spPr>
          <a:xfrm>
            <a:off x="6261100" y="3314700"/>
            <a:ext cx="2749792" cy="369332"/>
          </a:xfrm>
          <a:prstGeom prst="rect">
            <a:avLst/>
          </a:prstGeom>
          <a:noFill/>
        </p:spPr>
        <p:txBody>
          <a:bodyPr wrap="none" rtlCol="0">
            <a:spAutoFit/>
          </a:bodyPr>
          <a:lstStyle/>
          <a:p>
            <a:r>
              <a:rPr lang="es-ES" b="1" dirty="0"/>
              <a:t>Agregar el atributo puesto.</a:t>
            </a:r>
            <a:endParaRPr lang="es-419" b="1" dirty="0"/>
          </a:p>
        </p:txBody>
      </p:sp>
    </p:spTree>
    <p:extLst>
      <p:ext uri="{BB962C8B-B14F-4D97-AF65-F5344CB8AC3E}">
        <p14:creationId xmlns:p14="http://schemas.microsoft.com/office/powerpoint/2010/main" val="98139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1646A42-7163-B583-BB87-9FFEF83CC89C}"/>
              </a:ext>
            </a:extLst>
          </p:cNvPr>
          <p:cNvSpPr>
            <a:spLocks noGrp="1"/>
          </p:cNvSpPr>
          <p:nvPr>
            <p:ph type="body" sz="quarter" idx="13"/>
          </p:nvPr>
        </p:nvSpPr>
        <p:spPr>
          <a:xfrm>
            <a:off x="982767" y="2042655"/>
            <a:ext cx="4071834" cy="1018045"/>
          </a:xfrm>
          <a:solidFill>
            <a:srgbClr val="E6E6E6"/>
          </a:solidFill>
          <a:ln>
            <a:noFill/>
          </a:ln>
          <a:effectLst>
            <a:outerShdw blurRad="63500" sx="102000" sy="102000" algn="ctr" rotWithShape="0">
              <a:prstClr val="black">
                <a:alpha val="40000"/>
              </a:prstClr>
            </a:outerShdw>
          </a:effectLst>
        </p:spPr>
        <p:txBody>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apiPersona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result?: string;</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directorio</a:t>
            </a:r>
            <a:r>
              <a:rPr lang="en-US" b="0" dirty="0">
                <a:solidFill>
                  <a:srgbClr val="000000"/>
                </a:solidFill>
                <a:effectLst/>
                <a:latin typeface="Consolas" panose="020B0609020204030204" pitchFamily="49" charset="0"/>
              </a:rPr>
              <a:t>?: any;</a:t>
            </a:r>
          </a:p>
          <a:p>
            <a:r>
              <a:rPr lang="en-US" b="0" dirty="0">
                <a:solidFill>
                  <a:srgbClr val="000000"/>
                </a:solidFill>
                <a:effectLst/>
                <a:latin typeface="Consolas" panose="020B0609020204030204" pitchFamily="49" charset="0"/>
              </a:rPr>
              <a:t>}</a:t>
            </a:r>
            <a:endParaRPr lang="es-419" dirty="0"/>
          </a:p>
        </p:txBody>
      </p:sp>
      <p:sp>
        <p:nvSpPr>
          <p:cNvPr id="5" name="Marcador de texto 4">
            <a:extLst>
              <a:ext uri="{FF2B5EF4-FFF2-40B4-BE49-F238E27FC236}">
                <a16:creationId xmlns:a16="http://schemas.microsoft.com/office/drawing/2014/main" id="{0EB0465E-DA61-9FF1-28CB-E81FB1972D2E}"/>
              </a:ext>
            </a:extLst>
          </p:cNvPr>
          <p:cNvSpPr>
            <a:spLocks noGrp="1"/>
          </p:cNvSpPr>
          <p:nvPr>
            <p:ph type="body" sz="quarter" idx="20"/>
          </p:nvPr>
        </p:nvSpPr>
        <p:spPr/>
        <p:txBody>
          <a:bodyPr/>
          <a:lstStyle/>
          <a:p>
            <a:r>
              <a:rPr lang="es-ES" dirty="0"/>
              <a:t>Crear el archivo : C:\MEAN\SC\app.directorio\frontend\src\app\personal\interfaces\apiPersona.ts</a:t>
            </a:r>
            <a:endParaRPr lang="es-419" dirty="0"/>
          </a:p>
        </p:txBody>
      </p:sp>
      <p:sp>
        <p:nvSpPr>
          <p:cNvPr id="6" name="Marcador de texto 3">
            <a:extLst>
              <a:ext uri="{FF2B5EF4-FFF2-40B4-BE49-F238E27FC236}">
                <a16:creationId xmlns:a16="http://schemas.microsoft.com/office/drawing/2014/main" id="{DA2DAEFD-E481-5B99-C081-FDC34AC7A2F3}"/>
              </a:ext>
            </a:extLst>
          </p:cNvPr>
          <p:cNvSpPr>
            <a:spLocks noGrp="1"/>
          </p:cNvSpPr>
          <p:nvPr>
            <p:ph type="body" sz="quarter" idx="23"/>
          </p:nvPr>
        </p:nvSpPr>
        <p:spPr>
          <a:xfrm>
            <a:off x="828675" y="1165225"/>
            <a:ext cx="9920288" cy="387350"/>
          </a:xfrm>
        </p:spPr>
        <p:txBody>
          <a:bodyPr/>
          <a:lstStyle/>
          <a:p>
            <a:r>
              <a:rPr lang="es-ES" dirty="0">
                <a:solidFill>
                  <a:srgbClr val="0070C0"/>
                </a:solidFill>
              </a:rPr>
              <a:t>D. 5. editar el contenido de la interfaz persona</a:t>
            </a:r>
            <a:endParaRPr lang="es-419" dirty="0">
              <a:solidFill>
                <a:srgbClr val="0070C0"/>
              </a:solidFill>
            </a:endParaRPr>
          </a:p>
        </p:txBody>
      </p:sp>
      <p:sp>
        <p:nvSpPr>
          <p:cNvPr id="4" name="CuadroTexto 3">
            <a:extLst>
              <a:ext uri="{FF2B5EF4-FFF2-40B4-BE49-F238E27FC236}">
                <a16:creationId xmlns:a16="http://schemas.microsoft.com/office/drawing/2014/main" id="{90DC56BC-CBF3-E172-3B39-1482CF7069B1}"/>
              </a:ext>
            </a:extLst>
          </p:cNvPr>
          <p:cNvSpPr txBox="1"/>
          <p:nvPr/>
        </p:nvSpPr>
        <p:spPr>
          <a:xfrm>
            <a:off x="5788774" y="2042655"/>
            <a:ext cx="2813539" cy="923330"/>
          </a:xfrm>
          <a:prstGeom prst="rect">
            <a:avLst/>
          </a:prstGeom>
          <a:solidFill>
            <a:srgbClr val="EDF5F9"/>
          </a:solidFill>
        </p:spPr>
        <p:txBody>
          <a:bodyPr wrap="square" rtlCol="0">
            <a:spAutoFit/>
          </a:bodyPr>
          <a:lstStyle/>
          <a:p>
            <a:r>
              <a:rPr lang="es-ES" dirty="0"/>
              <a:t>Esta interfaz se define para recibir los resultados del API del </a:t>
            </a:r>
            <a:r>
              <a:rPr lang="es-ES" dirty="0" err="1"/>
              <a:t>backend</a:t>
            </a:r>
            <a:r>
              <a:rPr lang="es-ES" dirty="0"/>
              <a:t>.</a:t>
            </a:r>
          </a:p>
        </p:txBody>
      </p:sp>
      <p:sp>
        <p:nvSpPr>
          <p:cNvPr id="10" name="Título 1">
            <a:extLst>
              <a:ext uri="{FF2B5EF4-FFF2-40B4-BE49-F238E27FC236}">
                <a16:creationId xmlns:a16="http://schemas.microsoft.com/office/drawing/2014/main" id="{932D4588-5871-8556-AD43-3DEEBF2D4062}"/>
              </a:ext>
            </a:extLst>
          </p:cNvPr>
          <p:cNvSpPr>
            <a:spLocks noGrp="1"/>
          </p:cNvSpPr>
          <p:nvPr>
            <p:ph type="title"/>
          </p:nvPr>
        </p:nvSpPr>
        <p:spPr>
          <a:xfrm>
            <a:off x="828675" y="684213"/>
            <a:ext cx="9920288" cy="387350"/>
          </a:xfrm>
        </p:spPr>
        <p:txBody>
          <a:bodyPr/>
          <a:lstStyle/>
          <a:p>
            <a:r>
              <a:rPr lang="es-ES" dirty="0"/>
              <a:t>Ejercicio. </a:t>
            </a:r>
            <a:r>
              <a:rPr lang="es-419" dirty="0"/>
              <a:t>Creación de información de negocio</a:t>
            </a:r>
          </a:p>
        </p:txBody>
      </p:sp>
    </p:spTree>
    <p:extLst>
      <p:ext uri="{BB962C8B-B14F-4D97-AF65-F5344CB8AC3E}">
        <p14:creationId xmlns:p14="http://schemas.microsoft.com/office/powerpoint/2010/main" val="141970573"/>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46FA67-F99A-4C50-B55F-7B1EC684060D}">
  <ds:schemaRefs>
    <ds:schemaRef ds:uri="http://schemas.microsoft.com/sharepoint/v3/contenttype/forms"/>
  </ds:schemaRefs>
</ds:datastoreItem>
</file>

<file path=customXml/itemProps2.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3090</TotalTime>
  <Words>6454</Words>
  <Application>Microsoft Office PowerPoint</Application>
  <PresentationFormat>Panorámica</PresentationFormat>
  <Paragraphs>725</Paragraphs>
  <Slides>43</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Adobe Gothic Std B</vt:lpstr>
      <vt:lpstr>Arial</vt:lpstr>
      <vt:lpstr>Calibri</vt:lpstr>
      <vt:lpstr>Consolas</vt:lpstr>
      <vt:lpstr>Courier New</vt:lpstr>
      <vt:lpstr>Office Theme</vt:lpstr>
      <vt:lpstr>Arquitectura MEAN stack</vt:lpstr>
      <vt:lpstr>Diagrama de Secuencia - Angular</vt:lpstr>
      <vt:lpstr>Ejercicio. Crear el proyecto</vt:lpstr>
      <vt:lpstr>Ejercicio. Crear el proyecto</vt:lpstr>
      <vt:lpstr>Ejercicio. Crear el proyecto</vt:lpstr>
      <vt:lpstr>Ejercicio. Crear el proyecto</vt:lpstr>
      <vt:lpstr>Ejercicio. Crear el proyecto</vt:lpstr>
      <vt:lpstr>Ejercicio. Creación de información de negocio</vt:lpstr>
      <vt:lpstr>Ejercicio. Creación de información de negocio</vt:lpstr>
      <vt:lpstr>Ejercicio. Creación de información de negocio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el proyecto</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Ejercicio. Crear, actualizar, editar, eliminar</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362</cp:revision>
  <dcterms:created xsi:type="dcterms:W3CDTF">2017-06-08T09:33:15Z</dcterms:created>
  <dcterms:modified xsi:type="dcterms:W3CDTF">2023-10-11T16:58:25Z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