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4"/>
  </p:notesMasterIdLst>
  <p:sldIdLst>
    <p:sldId id="272" r:id="rId5"/>
    <p:sldId id="331" r:id="rId6"/>
    <p:sldId id="345" r:id="rId7"/>
    <p:sldId id="346" r:id="rId8"/>
    <p:sldId id="349" r:id="rId9"/>
    <p:sldId id="350" r:id="rId10"/>
    <p:sldId id="332" r:id="rId11"/>
    <p:sldId id="356" r:id="rId12"/>
    <p:sldId id="344" r:id="rId13"/>
    <p:sldId id="354" r:id="rId14"/>
    <p:sldId id="355" r:id="rId15"/>
    <p:sldId id="353" r:id="rId16"/>
    <p:sldId id="351" r:id="rId17"/>
    <p:sldId id="334" r:id="rId18"/>
    <p:sldId id="358" r:id="rId19"/>
    <p:sldId id="359" r:id="rId20"/>
    <p:sldId id="360" r:id="rId21"/>
    <p:sldId id="335" r:id="rId22"/>
    <p:sldId id="362" r:id="rId23"/>
    <p:sldId id="363" r:id="rId24"/>
    <p:sldId id="366" r:id="rId25"/>
    <p:sldId id="367" r:id="rId26"/>
    <p:sldId id="368" r:id="rId27"/>
    <p:sldId id="369" r:id="rId28"/>
    <p:sldId id="370" r:id="rId29"/>
    <p:sldId id="373" r:id="rId30"/>
    <p:sldId id="336" r:id="rId31"/>
    <p:sldId id="371" r:id="rId32"/>
    <p:sldId id="372" r:id="rId33"/>
    <p:sldId id="374" r:id="rId34"/>
    <p:sldId id="337" r:id="rId35"/>
    <p:sldId id="375" r:id="rId36"/>
    <p:sldId id="376" r:id="rId37"/>
    <p:sldId id="377" r:id="rId38"/>
    <p:sldId id="378" r:id="rId39"/>
    <p:sldId id="379" r:id="rId40"/>
    <p:sldId id="380" r:id="rId41"/>
    <p:sldId id="381" r:id="rId42"/>
    <p:sldId id="384" r:id="rId43"/>
    <p:sldId id="382" r:id="rId44"/>
    <p:sldId id="385" r:id="rId45"/>
    <p:sldId id="386" r:id="rId46"/>
    <p:sldId id="387" r:id="rId47"/>
    <p:sldId id="388" r:id="rId48"/>
    <p:sldId id="389" r:id="rId49"/>
    <p:sldId id="338" r:id="rId50"/>
    <p:sldId id="390" r:id="rId51"/>
    <p:sldId id="392" r:id="rId52"/>
    <p:sldId id="393" r:id="rId53"/>
    <p:sldId id="394" r:id="rId54"/>
    <p:sldId id="397" r:id="rId55"/>
    <p:sldId id="395" r:id="rId56"/>
    <p:sldId id="398" r:id="rId57"/>
    <p:sldId id="399" r:id="rId58"/>
    <p:sldId id="400" r:id="rId59"/>
    <p:sldId id="401" r:id="rId60"/>
    <p:sldId id="340" r:id="rId61"/>
    <p:sldId id="341" r:id="rId62"/>
    <p:sldId id="403" r:id="rId63"/>
    <p:sldId id="404" r:id="rId64"/>
    <p:sldId id="406" r:id="rId65"/>
    <p:sldId id="407" r:id="rId66"/>
    <p:sldId id="408" r:id="rId67"/>
    <p:sldId id="343" r:id="rId68"/>
    <p:sldId id="265" r:id="rId69"/>
    <p:sldId id="301" r:id="rId70"/>
    <p:sldId id="267" r:id="rId71"/>
    <p:sldId id="302" r:id="rId72"/>
    <p:sldId id="269" r:id="rId73"/>
    <p:sldId id="270" r:id="rId74"/>
    <p:sldId id="276" r:id="rId75"/>
    <p:sldId id="281" r:id="rId76"/>
    <p:sldId id="288" r:id="rId77"/>
    <p:sldId id="305" r:id="rId78"/>
    <p:sldId id="306" r:id="rId79"/>
    <p:sldId id="308" r:id="rId80"/>
    <p:sldId id="314" r:id="rId81"/>
    <p:sldId id="319" r:id="rId82"/>
    <p:sldId id="32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F0F5D0"/>
    <a:srgbClr val="002060"/>
    <a:srgbClr val="1485CB"/>
    <a:srgbClr val="F7FFFF"/>
    <a:srgbClr val="AA286F"/>
    <a:srgbClr val="262A4B"/>
    <a:srgbClr val="FFF3CD"/>
    <a:srgbClr val="DCDCDC"/>
    <a:srgbClr val="5094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5800" autoAdjust="0"/>
  </p:normalViewPr>
  <p:slideViewPr>
    <p:cSldViewPr snapToGrid="0">
      <p:cViewPr>
        <p:scale>
          <a:sx n="66" d="100"/>
          <a:sy n="66" d="100"/>
        </p:scale>
        <p:origin x="1416" y="5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loopback.io/" TargetMode="External"/><Relationship Id="rId13" Type="http://schemas.openxmlformats.org/officeDocument/2006/relationships/hyperlink" Target="https://github.com/graphcool/graphql-yoga" TargetMode="External"/><Relationship Id="rId18" Type="http://schemas.openxmlformats.org/officeDocument/2006/relationships/hyperlink" Target="https://github.com/nestjs/nest" TargetMode="External"/><Relationship Id="rId3" Type="http://schemas.openxmlformats.org/officeDocument/2006/relationships/hyperlink" Target="http://feathersjs.com/" TargetMode="External"/><Relationship Id="rId7" Type="http://schemas.openxmlformats.org/officeDocument/2006/relationships/hyperlink" Target="http://krakenjs.com/" TargetMode="External"/><Relationship Id="rId12" Type="http://schemas.openxmlformats.org/officeDocument/2006/relationships/hyperlink" Target="http://locomotivejs.org/" TargetMode="External"/><Relationship Id="rId17" Type="http://schemas.openxmlformats.org/officeDocument/2006/relationships/hyperlink" Target="https://foalts.org/" TargetMode="External"/><Relationship Id="rId2" Type="http://schemas.openxmlformats.org/officeDocument/2006/relationships/slide" Target="../slides/slide3.xml"/><Relationship Id="rId16" Type="http://schemas.openxmlformats.org/officeDocument/2006/relationships/hyperlink" Target="https://kites.nodejs.vn/" TargetMode="External"/><Relationship Id="rId1" Type="http://schemas.openxmlformats.org/officeDocument/2006/relationships/notesMaster" Target="../notesMasters/notesMaster1.xml"/><Relationship Id="rId6" Type="http://schemas.openxmlformats.org/officeDocument/2006/relationships/hyperlink" Target="http://jsantell.github.io/poet" TargetMode="External"/><Relationship Id="rId11" Type="http://schemas.openxmlformats.org/officeDocument/2006/relationships/hyperlink" Target="http://github.com/onehilltech/blueprint" TargetMode="External"/><Relationship Id="rId5" Type="http://schemas.openxmlformats.org/officeDocument/2006/relationships/hyperlink" Target="http://keystonejs.com/" TargetMode="External"/><Relationship Id="rId15" Type="http://schemas.openxmlformats.org/officeDocument/2006/relationships/hyperlink" Target="https://github.com/ParallelTask/dinoloop" TargetMode="External"/><Relationship Id="rId10" Type="http://schemas.openxmlformats.org/officeDocument/2006/relationships/hyperlink" Target="https://github.com/flywheelsports/fwsp-hydra-express" TargetMode="External"/><Relationship Id="rId19" Type="http://schemas.openxmlformats.org/officeDocument/2006/relationships/hyperlink" Target="https://github.com/Zero-OneiT/expresive-tea" TargetMode="External"/><Relationship Id="rId4" Type="http://schemas.openxmlformats.org/officeDocument/2006/relationships/hyperlink" Target="https://www.itemsapi.com/" TargetMode="External"/><Relationship Id="rId9" Type="http://schemas.openxmlformats.org/officeDocument/2006/relationships/hyperlink" Target="http://sailsjs.org/" TargetMode="External"/><Relationship Id="rId14" Type="http://schemas.openxmlformats.org/officeDocument/2006/relationships/hyperlink" Target="https://express-gateway.io/"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loud.google.com/apis/design/"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apistylebook.com/design/guidelines/google-api-design-guid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1" i="0" dirty="0">
                <a:effectLst/>
                <a:latin typeface="Söhne"/>
              </a:rPr>
              <a:t>Características Principales de Express:</a:t>
            </a:r>
          </a:p>
          <a:p>
            <a:pPr algn="l">
              <a:buFont typeface="+mj-lt"/>
              <a:buAutoNum type="arabicPeriod"/>
            </a:pPr>
            <a:r>
              <a:rPr lang="es-419" b="1" i="0" dirty="0">
                <a:solidFill>
                  <a:srgbClr val="374151"/>
                </a:solidFill>
                <a:effectLst/>
                <a:latin typeface="Söhne"/>
              </a:rPr>
              <a:t>Enrutamiento:</a:t>
            </a:r>
            <a:r>
              <a:rPr lang="es-419" b="0" i="0" dirty="0">
                <a:solidFill>
                  <a:srgbClr val="374151"/>
                </a:solidFill>
                <a:effectLst/>
                <a:latin typeface="Söhne"/>
              </a:rPr>
              <a:t> Express facilita la definición de rutas para manejar solicitudes HTTP, permitiendo la creación de rutas para diferentes </a:t>
            </a:r>
            <a:r>
              <a:rPr lang="es-419" b="0" i="0" dirty="0" err="1">
                <a:solidFill>
                  <a:srgbClr val="374151"/>
                </a:solidFill>
                <a:effectLst/>
                <a:latin typeface="Söhne"/>
              </a:rPr>
              <a:t>URLs</a:t>
            </a:r>
            <a:r>
              <a:rPr lang="es-419" b="0" i="0" dirty="0">
                <a:solidFill>
                  <a:srgbClr val="374151"/>
                </a:solidFill>
                <a:effectLst/>
                <a:latin typeface="Söhne"/>
              </a:rPr>
              <a:t> y métodos HTTP.</a:t>
            </a:r>
          </a:p>
          <a:p>
            <a:pPr algn="l">
              <a:buFont typeface="+mj-lt"/>
              <a:buAutoNum type="arabicPeriod"/>
            </a:pPr>
            <a:r>
              <a:rPr lang="es-419" b="1" i="0" dirty="0">
                <a:solidFill>
                  <a:srgbClr val="374151"/>
                </a:solidFill>
                <a:effectLst/>
                <a:latin typeface="Söhne"/>
              </a:rPr>
              <a:t>Middleware:</a:t>
            </a:r>
            <a:r>
              <a:rPr lang="es-419" b="0" i="0" dirty="0">
                <a:solidFill>
                  <a:srgbClr val="374151"/>
                </a:solidFill>
                <a:effectLst/>
                <a:latin typeface="Söhne"/>
              </a:rPr>
              <a:t> Los middlewares de Express son funciones que tienen acceso tanto a los objetos de solicitud como a respuesta y pueden realizar tareas como modificar datos de solicitud o respuesta, finalizar la solicitud y respuesta, llamar a la siguiente función de middleware en la pila, y terminar el ciclo de solicitud-respuesta.</a:t>
            </a:r>
          </a:p>
          <a:p>
            <a:pPr algn="l">
              <a:buFont typeface="+mj-lt"/>
              <a:buAutoNum type="arabicPeriod"/>
            </a:pPr>
            <a:r>
              <a:rPr lang="es-419" b="1" i="0" dirty="0">
                <a:solidFill>
                  <a:srgbClr val="374151"/>
                </a:solidFill>
                <a:effectLst/>
                <a:latin typeface="Söhne"/>
              </a:rPr>
              <a:t>Manejo de Plantillas:</a:t>
            </a:r>
            <a:r>
              <a:rPr lang="es-419" b="0" i="0" dirty="0">
                <a:solidFill>
                  <a:srgbClr val="374151"/>
                </a:solidFill>
                <a:effectLst/>
                <a:latin typeface="Söhne"/>
              </a:rPr>
              <a:t> Express es compatible con varios motores de plantillas (como </a:t>
            </a:r>
            <a:r>
              <a:rPr lang="es-419" b="0" i="0" dirty="0" err="1">
                <a:solidFill>
                  <a:srgbClr val="374151"/>
                </a:solidFill>
                <a:effectLst/>
                <a:latin typeface="Söhne"/>
              </a:rPr>
              <a:t>Pug</a:t>
            </a:r>
            <a:r>
              <a:rPr lang="es-419" b="0" i="0" dirty="0">
                <a:solidFill>
                  <a:srgbClr val="374151"/>
                </a:solidFill>
                <a:effectLst/>
                <a:latin typeface="Söhne"/>
              </a:rPr>
              <a:t>, EJS, </a:t>
            </a:r>
            <a:r>
              <a:rPr lang="es-419" b="0" i="0" dirty="0" err="1">
                <a:solidFill>
                  <a:srgbClr val="374151"/>
                </a:solidFill>
                <a:effectLst/>
                <a:latin typeface="Söhne"/>
              </a:rPr>
              <a:t>Handlebars</a:t>
            </a:r>
            <a:r>
              <a:rPr lang="es-419" b="0" i="0" dirty="0">
                <a:solidFill>
                  <a:srgbClr val="374151"/>
                </a:solidFill>
                <a:effectLst/>
                <a:latin typeface="Söhne"/>
              </a:rPr>
              <a:t>) que permiten generar HTML dinámico para las respuestas del servidor.</a:t>
            </a:r>
          </a:p>
          <a:p>
            <a:pPr algn="l">
              <a:buFont typeface="+mj-lt"/>
              <a:buAutoNum type="arabicPeriod"/>
            </a:pPr>
            <a:r>
              <a:rPr lang="es-419" b="1" i="0" dirty="0">
                <a:solidFill>
                  <a:srgbClr val="374151"/>
                </a:solidFill>
                <a:effectLst/>
                <a:latin typeface="Söhne"/>
              </a:rPr>
              <a:t>Manejo de Solicitudes y Respuestas:</a:t>
            </a:r>
            <a:r>
              <a:rPr lang="es-419" b="0" i="0" dirty="0">
                <a:solidFill>
                  <a:srgbClr val="374151"/>
                </a:solidFill>
                <a:effectLst/>
                <a:latin typeface="Söhne"/>
              </a:rPr>
              <a:t> Express simplifica el manejo de datos de solicitud y respuesta, permitiendo el acceso fácil a parámetros de consulta, datos de formulario, cookies y encabezados HTTP.</a:t>
            </a:r>
          </a:p>
          <a:p>
            <a:pPr algn="l">
              <a:buFont typeface="+mj-lt"/>
              <a:buAutoNum type="arabicPeriod"/>
            </a:pPr>
            <a:r>
              <a:rPr lang="es-419" b="1" i="0" dirty="0">
                <a:solidFill>
                  <a:srgbClr val="374151"/>
                </a:solidFill>
                <a:effectLst/>
                <a:latin typeface="Söhne"/>
              </a:rPr>
              <a:t>Gestión de Archivos Estáticos:</a:t>
            </a:r>
            <a:r>
              <a:rPr lang="es-419" b="0" i="0" dirty="0">
                <a:solidFill>
                  <a:srgbClr val="374151"/>
                </a:solidFill>
                <a:effectLst/>
                <a:latin typeface="Söhne"/>
              </a:rPr>
              <a:t> Express puede servir archivos estáticos (como CSS, JavaScript e imágenes) de forma eficiente, sin necesidad de configuración adicional.</a:t>
            </a:r>
          </a:p>
          <a:p>
            <a:pPr algn="l">
              <a:buFont typeface="+mj-lt"/>
              <a:buAutoNum type="arabicPeriod"/>
            </a:pPr>
            <a:r>
              <a:rPr lang="es-419" b="1" i="0" dirty="0">
                <a:solidFill>
                  <a:srgbClr val="374151"/>
                </a:solidFill>
                <a:effectLst/>
                <a:latin typeface="Söhne"/>
              </a:rPr>
              <a:t>Controladores:</a:t>
            </a:r>
            <a:r>
              <a:rPr lang="es-419" b="0" i="0" dirty="0">
                <a:solidFill>
                  <a:srgbClr val="374151"/>
                </a:solidFill>
                <a:effectLst/>
                <a:latin typeface="Söhne"/>
              </a:rPr>
              <a:t> Permite organizar el código de manejo de rutas en controladores, facilitando la modularidad y el mantenimiento del código.</a:t>
            </a:r>
          </a:p>
          <a:p>
            <a:pPr algn="l">
              <a:buFont typeface="+mj-lt"/>
              <a:buAutoNum type="arabicPeriod"/>
            </a:pPr>
            <a:r>
              <a:rPr lang="es-419" b="1" i="0" dirty="0">
                <a:solidFill>
                  <a:srgbClr val="374151"/>
                </a:solidFill>
                <a:effectLst/>
                <a:latin typeface="Söhne"/>
              </a:rPr>
              <a:t>Middlewares de Terceros:</a:t>
            </a:r>
            <a:r>
              <a:rPr lang="es-419" b="0" i="0" dirty="0">
                <a:solidFill>
                  <a:srgbClr val="374151"/>
                </a:solidFill>
                <a:effectLst/>
                <a:latin typeface="Söhne"/>
              </a:rPr>
              <a:t> Existen numerosos middlewares de terceros que pueden ser fácilmente integrados en una aplicación Express para agregar funcionalidades adicionales, como autenticación, </a:t>
            </a:r>
            <a:r>
              <a:rPr lang="es-419" b="0" i="0" dirty="0" err="1">
                <a:solidFill>
                  <a:srgbClr val="374151"/>
                </a:solidFill>
                <a:effectLst/>
                <a:latin typeface="Söhne"/>
              </a:rPr>
              <a:t>logging</a:t>
            </a:r>
            <a:r>
              <a:rPr lang="es-419" b="0" i="0" dirty="0">
                <a:solidFill>
                  <a:srgbClr val="374151"/>
                </a:solidFill>
                <a:effectLst/>
                <a:latin typeface="Söhne"/>
              </a:rPr>
              <a:t> y compresión.</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a:t>
            </a:fld>
            <a:endParaRPr lang="en-US"/>
          </a:p>
        </p:txBody>
      </p:sp>
    </p:spTree>
    <p:extLst>
      <p:ext uri="{BB962C8B-B14F-4D97-AF65-F5344CB8AC3E}">
        <p14:creationId xmlns:p14="http://schemas.microsoft.com/office/powerpoint/2010/main" val="209926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18772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26</a:t>
            </a:fld>
            <a:endParaRPr lang="en-US"/>
          </a:p>
        </p:txBody>
      </p:sp>
    </p:spTree>
    <p:extLst>
      <p:ext uri="{BB962C8B-B14F-4D97-AF65-F5344CB8AC3E}">
        <p14:creationId xmlns:p14="http://schemas.microsoft.com/office/powerpoint/2010/main" val="177427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32</a:t>
            </a:fld>
            <a:endParaRPr lang="en-US"/>
          </a:p>
        </p:txBody>
      </p:sp>
    </p:spTree>
    <p:extLst>
      <p:ext uri="{BB962C8B-B14F-4D97-AF65-F5344CB8AC3E}">
        <p14:creationId xmlns:p14="http://schemas.microsoft.com/office/powerpoint/2010/main" val="328203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55032">
              <a:lnSpc>
                <a:spcPct val="102299"/>
              </a:lnSpc>
              <a:spcBef>
                <a:spcPts val="93"/>
              </a:spcBef>
            </a:pPr>
            <a:r>
              <a:rPr lang="es-419" sz="1200" dirty="0">
                <a:latin typeface="Arial"/>
                <a:cs typeface="Arial"/>
              </a:rPr>
              <a:t>Los</a:t>
            </a:r>
            <a:r>
              <a:rPr lang="es-419" sz="1200" spc="-40"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dividen</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programa</a:t>
            </a:r>
            <a:r>
              <a:rPr lang="es-419" sz="1200" spc="-27" dirty="0">
                <a:latin typeface="Arial"/>
                <a:cs typeface="Arial"/>
              </a:rPr>
              <a:t> </a:t>
            </a:r>
            <a:r>
              <a:rPr lang="es-419" sz="1200" dirty="0">
                <a:latin typeface="Arial"/>
                <a:cs typeface="Arial"/>
              </a:rPr>
              <a:t>grande</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diversos</a:t>
            </a:r>
            <a:r>
              <a:rPr lang="es-419" sz="1200" spc="-20" dirty="0">
                <a:latin typeface="Arial"/>
                <a:cs typeface="Arial"/>
              </a:rPr>
              <a:t> </a:t>
            </a:r>
            <a:r>
              <a:rPr lang="es-419" sz="1200" dirty="0">
                <a:latin typeface="Arial"/>
                <a:cs typeface="Arial"/>
              </a:rPr>
              <a:t>servicios</a:t>
            </a:r>
            <a:r>
              <a:rPr lang="es-419" sz="1200" spc="-20" dirty="0">
                <a:latin typeface="Arial"/>
                <a:cs typeface="Arial"/>
              </a:rPr>
              <a:t> </a:t>
            </a:r>
            <a:r>
              <a:rPr lang="es-419" sz="1200" spc="-13" dirty="0">
                <a:latin typeface="Arial"/>
                <a:cs typeface="Arial"/>
              </a:rPr>
              <a:t>independientes </a:t>
            </a:r>
            <a:r>
              <a:rPr lang="es-419" sz="1200" dirty="0">
                <a:latin typeface="Arial"/>
                <a:cs typeface="Arial"/>
              </a:rPr>
              <a:t>más</a:t>
            </a:r>
            <a:r>
              <a:rPr lang="es-419" sz="1200" spc="-47" dirty="0">
                <a:latin typeface="Arial"/>
                <a:cs typeface="Arial"/>
              </a:rPr>
              <a:t> </a:t>
            </a:r>
            <a:r>
              <a:rPr lang="es-419" sz="1200" dirty="0">
                <a:latin typeface="Arial"/>
                <a:cs typeface="Arial"/>
              </a:rPr>
              <a:t>pequeños,</a:t>
            </a:r>
            <a:r>
              <a:rPr lang="es-419" sz="1200" spc="-27"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muestra</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derecha,</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diferencia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spc="-13" dirty="0">
                <a:latin typeface="Arial"/>
                <a:cs typeface="Arial"/>
              </a:rPr>
              <a:t>aplicación </a:t>
            </a:r>
            <a:r>
              <a:rPr lang="es-419" sz="1200" dirty="0">
                <a:latin typeface="Arial"/>
                <a:cs typeface="Arial"/>
              </a:rPr>
              <a:t>monolítica,</a:t>
            </a:r>
            <a:r>
              <a:rPr lang="es-419" sz="1200" spc="-40"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implementa</a:t>
            </a:r>
            <a:r>
              <a:rPr lang="es-419" sz="1200" spc="-27" dirty="0">
                <a:latin typeface="Arial"/>
                <a:cs typeface="Arial"/>
              </a:rPr>
              <a:t> </a:t>
            </a:r>
            <a:r>
              <a:rPr lang="es-419" sz="1200" dirty="0">
                <a:latin typeface="Arial"/>
                <a:cs typeface="Arial"/>
              </a:rPr>
              <a:t>todas</a:t>
            </a:r>
            <a:r>
              <a:rPr lang="es-419" sz="1200" spc="-2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funciones</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sola</a:t>
            </a:r>
            <a:r>
              <a:rPr lang="es-419" sz="1200" spc="-27" dirty="0">
                <a:latin typeface="Arial"/>
                <a:cs typeface="Arial"/>
              </a:rPr>
              <a:t> </a:t>
            </a:r>
            <a:r>
              <a:rPr lang="es-419" sz="1200" dirty="0">
                <a:latin typeface="Arial"/>
                <a:cs typeface="Arial"/>
              </a:rPr>
              <a:t>base</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código</a:t>
            </a:r>
            <a:r>
              <a:rPr lang="es-419" sz="1200" spc="-27" dirty="0">
                <a:latin typeface="Arial"/>
                <a:cs typeface="Arial"/>
              </a:rPr>
              <a:t> </a:t>
            </a:r>
            <a:r>
              <a:rPr lang="es-419" sz="1200" dirty="0">
                <a:latin typeface="Arial"/>
                <a:cs typeface="Arial"/>
              </a:rPr>
              <a:t>con</a:t>
            </a:r>
            <a:r>
              <a:rPr lang="es-419" sz="1200" spc="-20" dirty="0">
                <a:latin typeface="Arial"/>
                <a:cs typeface="Arial"/>
              </a:rPr>
              <a:t> </a:t>
            </a:r>
            <a:r>
              <a:rPr lang="es-419" sz="1200" spc="-33" dirty="0">
                <a:latin typeface="Arial"/>
                <a:cs typeface="Arial"/>
              </a:rPr>
              <a:t>una </a:t>
            </a:r>
            <a:r>
              <a:rPr lang="es-419" sz="1200" dirty="0">
                <a:latin typeface="Arial"/>
                <a:cs typeface="Arial"/>
              </a:rPr>
              <a:t>base</a:t>
            </a:r>
            <a:r>
              <a:rPr lang="es-419" sz="1200" spc="-40"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todos</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datos,</a:t>
            </a:r>
            <a:r>
              <a:rPr lang="es-419" sz="1200" spc="-20"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muestra</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spc="-13" dirty="0">
                <a:latin typeface="Arial"/>
                <a:cs typeface="Arial"/>
              </a:rPr>
              <a:t>izquierda.</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Los</a:t>
            </a:r>
            <a:r>
              <a:rPr lang="es-419" sz="1200" spc="-40" dirty="0">
                <a:latin typeface="Arial"/>
                <a:cs typeface="Arial"/>
              </a:rPr>
              <a:t> </a:t>
            </a:r>
            <a:r>
              <a:rPr lang="es-419" sz="1200" dirty="0">
                <a:latin typeface="Arial"/>
                <a:cs typeface="Arial"/>
              </a:rPr>
              <a:t>microservicios</a:t>
            </a:r>
            <a:r>
              <a:rPr lang="es-419" sz="1200" spc="-27"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tendencia</a:t>
            </a:r>
            <a:r>
              <a:rPr lang="es-419" sz="1200" spc="-27" dirty="0">
                <a:latin typeface="Arial"/>
                <a:cs typeface="Arial"/>
              </a:rPr>
              <a:t> </a:t>
            </a:r>
            <a:r>
              <a:rPr lang="es-419" sz="1200" dirty="0">
                <a:latin typeface="Arial"/>
                <a:cs typeface="Arial"/>
              </a:rPr>
              <a:t>actual</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industria;</a:t>
            </a:r>
            <a:r>
              <a:rPr lang="es-419" sz="1200" spc="-27" dirty="0">
                <a:latin typeface="Arial"/>
                <a:cs typeface="Arial"/>
              </a:rPr>
              <a:t> </a:t>
            </a:r>
            <a:r>
              <a:rPr lang="es-419" sz="1200" dirty="0">
                <a:latin typeface="Arial"/>
                <a:cs typeface="Arial"/>
              </a:rPr>
              <a:t>sin</a:t>
            </a:r>
            <a:r>
              <a:rPr lang="es-419" sz="1200" spc="-27" dirty="0">
                <a:latin typeface="Arial"/>
                <a:cs typeface="Arial"/>
              </a:rPr>
              <a:t> </a:t>
            </a:r>
            <a:r>
              <a:rPr lang="es-419" sz="1200" dirty="0">
                <a:latin typeface="Arial"/>
                <a:cs typeface="Arial"/>
              </a:rPr>
              <a:t>embargo,</a:t>
            </a:r>
            <a:r>
              <a:rPr lang="es-419" sz="1200" spc="-27" dirty="0">
                <a:latin typeface="Arial"/>
                <a:cs typeface="Arial"/>
              </a:rPr>
              <a:t> </a:t>
            </a:r>
            <a:r>
              <a:rPr lang="es-419" sz="1200" dirty="0">
                <a:latin typeface="Arial"/>
                <a:cs typeface="Arial"/>
              </a:rPr>
              <a:t>es</a:t>
            </a:r>
            <a:r>
              <a:rPr lang="es-419" sz="1200" spc="-27" dirty="0">
                <a:latin typeface="Arial"/>
                <a:cs typeface="Arial"/>
              </a:rPr>
              <a:t> </a:t>
            </a:r>
            <a:r>
              <a:rPr lang="es-419" sz="1200" spc="-13" dirty="0">
                <a:latin typeface="Arial"/>
                <a:cs typeface="Arial"/>
              </a:rPr>
              <a:t>importante </a:t>
            </a:r>
            <a:r>
              <a:rPr lang="es-419" sz="1200" dirty="0">
                <a:latin typeface="Arial"/>
                <a:cs typeface="Arial"/>
              </a:rPr>
              <a:t>garantizar</a:t>
            </a:r>
            <a:r>
              <a:rPr lang="es-419" sz="1200" spc="-4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exista</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buen</a:t>
            </a:r>
            <a:r>
              <a:rPr lang="es-419" sz="1200" spc="-27" dirty="0">
                <a:latin typeface="Arial"/>
                <a:cs typeface="Arial"/>
              </a:rPr>
              <a:t> </a:t>
            </a:r>
            <a:r>
              <a:rPr lang="es-419" sz="1200" dirty="0">
                <a:latin typeface="Arial"/>
                <a:cs typeface="Arial"/>
              </a:rPr>
              <a:t>motivo</a:t>
            </a:r>
            <a:r>
              <a:rPr lang="es-419" sz="1200" spc="-33"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seleccionar</a:t>
            </a:r>
            <a:r>
              <a:rPr lang="es-419" sz="1200" spc="-27" dirty="0">
                <a:latin typeface="Arial"/>
                <a:cs typeface="Arial"/>
              </a:rPr>
              <a:t> </a:t>
            </a:r>
            <a:r>
              <a:rPr lang="es-419" sz="1200" dirty="0">
                <a:latin typeface="Arial"/>
                <a:cs typeface="Arial"/>
              </a:rPr>
              <a:t>esta</a:t>
            </a:r>
            <a:r>
              <a:rPr lang="es-419" sz="1200" spc="-27" dirty="0">
                <a:latin typeface="Arial"/>
                <a:cs typeface="Arial"/>
              </a:rPr>
              <a:t> </a:t>
            </a:r>
            <a:r>
              <a:rPr lang="es-419" sz="1200" dirty="0">
                <a:latin typeface="Arial"/>
                <a:cs typeface="Arial"/>
              </a:rPr>
              <a:t>arquitectura.</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spc="-13" dirty="0">
                <a:latin typeface="Arial"/>
                <a:cs typeface="Arial"/>
              </a:rPr>
              <a:t>motivo </a:t>
            </a:r>
            <a:r>
              <a:rPr lang="es-419" sz="1200" dirty="0">
                <a:latin typeface="Arial"/>
                <a:cs typeface="Arial"/>
              </a:rPr>
              <a:t>principal</a:t>
            </a:r>
            <a:r>
              <a:rPr lang="es-419" sz="1200" spc="-40"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facultar</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equipos</a:t>
            </a:r>
            <a:r>
              <a:rPr lang="es-419" sz="1200" spc="-27"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trabajen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forma</a:t>
            </a:r>
            <a:r>
              <a:rPr lang="es-419" sz="1200" spc="-27" dirty="0">
                <a:latin typeface="Arial"/>
                <a:cs typeface="Arial"/>
              </a:rPr>
              <a:t> </a:t>
            </a:r>
            <a:r>
              <a:rPr lang="es-419" sz="1200" dirty="0">
                <a:latin typeface="Arial"/>
                <a:cs typeface="Arial"/>
              </a:rPr>
              <a:t>independiente</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spc="-13" dirty="0">
                <a:latin typeface="Arial"/>
                <a:cs typeface="Arial"/>
              </a:rPr>
              <a:t>envíen </a:t>
            </a:r>
            <a:r>
              <a:rPr lang="es-419" sz="1200" dirty="0">
                <a:latin typeface="Arial"/>
                <a:cs typeface="Arial"/>
              </a:rPr>
              <a:t>su</a:t>
            </a:r>
            <a:r>
              <a:rPr lang="es-419" sz="1200" spc="-47" dirty="0">
                <a:latin typeface="Arial"/>
                <a:cs typeface="Arial"/>
              </a:rPr>
              <a:t> </a:t>
            </a:r>
            <a:r>
              <a:rPr lang="es-419" sz="1200" dirty="0">
                <a:latin typeface="Arial"/>
                <a:cs typeface="Arial"/>
              </a:rPr>
              <a:t>trabajo</a:t>
            </a:r>
            <a:r>
              <a:rPr lang="es-419" sz="1200" spc="-33"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producción</a:t>
            </a:r>
            <a:r>
              <a:rPr lang="es-419" sz="1200" spc="-33"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su</a:t>
            </a:r>
            <a:r>
              <a:rPr lang="es-419" sz="1200" spc="-33" dirty="0">
                <a:latin typeface="Arial"/>
                <a:cs typeface="Arial"/>
              </a:rPr>
              <a:t> </a:t>
            </a:r>
            <a:r>
              <a:rPr lang="es-419" sz="1200" dirty="0">
                <a:latin typeface="Arial"/>
                <a:cs typeface="Arial"/>
              </a:rPr>
              <a:t>propio</a:t>
            </a:r>
            <a:r>
              <a:rPr lang="es-419" sz="1200" spc="-33" dirty="0">
                <a:latin typeface="Arial"/>
                <a:cs typeface="Arial"/>
              </a:rPr>
              <a:t> </a:t>
            </a:r>
            <a:r>
              <a:rPr lang="es-419" sz="1200" dirty="0">
                <a:latin typeface="Arial"/>
                <a:cs typeface="Arial"/>
              </a:rPr>
              <a:t>ritmo.</a:t>
            </a:r>
            <a:r>
              <a:rPr lang="es-419" sz="1200" spc="-33" dirty="0">
                <a:latin typeface="Arial"/>
                <a:cs typeface="Arial"/>
              </a:rPr>
              <a:t> </a:t>
            </a:r>
            <a:r>
              <a:rPr lang="es-419" sz="1200" dirty="0">
                <a:latin typeface="Arial"/>
                <a:cs typeface="Arial"/>
              </a:rPr>
              <a:t>Esto</a:t>
            </a:r>
            <a:r>
              <a:rPr lang="es-419" sz="1200" spc="-33"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compatible</a:t>
            </a:r>
            <a:r>
              <a:rPr lang="es-419" sz="1200" spc="-33" dirty="0">
                <a:latin typeface="Arial"/>
                <a:cs typeface="Arial"/>
              </a:rPr>
              <a:t> </a:t>
            </a:r>
            <a:r>
              <a:rPr lang="es-419" sz="1200" dirty="0">
                <a:latin typeface="Arial"/>
                <a:cs typeface="Arial"/>
              </a:rPr>
              <a:t>con</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escalamiento</a:t>
            </a:r>
            <a:r>
              <a:rPr lang="es-419" sz="1200" spc="-27" dirty="0">
                <a:latin typeface="Arial"/>
                <a:cs typeface="Arial"/>
              </a:rPr>
              <a:t> </a:t>
            </a:r>
            <a:r>
              <a:rPr lang="es-419" sz="1200" spc="-33" dirty="0">
                <a:latin typeface="Arial"/>
                <a:cs typeface="Arial"/>
              </a:rPr>
              <a:t>de </a:t>
            </a:r>
            <a:r>
              <a:rPr lang="es-419" sz="1200" dirty="0">
                <a:latin typeface="Arial"/>
                <a:cs typeface="Arial"/>
              </a:rPr>
              <a:t>la</a:t>
            </a:r>
            <a:r>
              <a:rPr lang="es-419" sz="1200" spc="-40" dirty="0">
                <a:latin typeface="Arial"/>
                <a:cs typeface="Arial"/>
              </a:rPr>
              <a:t> </a:t>
            </a:r>
            <a:r>
              <a:rPr lang="es-419" sz="1200" dirty="0">
                <a:latin typeface="Arial"/>
                <a:cs typeface="Arial"/>
              </a:rPr>
              <a:t>organización,</a:t>
            </a:r>
            <a:r>
              <a:rPr lang="es-419" sz="1200" spc="-27"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decir,</a:t>
            </a:r>
            <a:r>
              <a:rPr lang="es-419" sz="1200" spc="-27" dirty="0">
                <a:latin typeface="Arial"/>
                <a:cs typeface="Arial"/>
              </a:rPr>
              <a:t> </a:t>
            </a:r>
            <a:r>
              <a:rPr lang="es-419" sz="1200" dirty="0">
                <a:latin typeface="Arial"/>
                <a:cs typeface="Arial"/>
              </a:rPr>
              <a:t>agregar</a:t>
            </a:r>
            <a:r>
              <a:rPr lang="es-419" sz="1200" spc="-27" dirty="0">
                <a:latin typeface="Arial"/>
                <a:cs typeface="Arial"/>
              </a:rPr>
              <a:t> </a:t>
            </a:r>
            <a:r>
              <a:rPr lang="es-419" sz="1200" dirty="0">
                <a:latin typeface="Arial"/>
                <a:cs typeface="Arial"/>
              </a:rPr>
              <a:t>más</a:t>
            </a:r>
            <a:r>
              <a:rPr lang="es-419" sz="1200" spc="-27" dirty="0">
                <a:latin typeface="Arial"/>
                <a:cs typeface="Arial"/>
              </a:rPr>
              <a:t> </a:t>
            </a:r>
            <a:r>
              <a:rPr lang="es-419" sz="1200" dirty="0">
                <a:latin typeface="Arial"/>
                <a:cs typeface="Arial"/>
              </a:rPr>
              <a:t>equipos</a:t>
            </a:r>
            <a:r>
              <a:rPr lang="es-419" sz="1200" spc="-27"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incrementar</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spc="-13" dirty="0">
                <a:latin typeface="Arial"/>
                <a:cs typeface="Arial"/>
              </a:rPr>
              <a:t>velocidad.</a:t>
            </a:r>
            <a:endParaRPr lang="es-419" sz="1200" dirty="0">
              <a:latin typeface="Arial"/>
              <a:cs typeface="Arial"/>
            </a:endParaRPr>
          </a:p>
          <a:p>
            <a:pPr marL="16933" marR="626518">
              <a:lnSpc>
                <a:spcPct val="102299"/>
              </a:lnSpc>
            </a:pPr>
            <a:r>
              <a:rPr lang="es-419" sz="1200" spc="-27" dirty="0">
                <a:latin typeface="Arial"/>
                <a:cs typeface="Arial"/>
              </a:rPr>
              <a:t>También</a:t>
            </a:r>
            <a:r>
              <a:rPr lang="es-419" sz="1200" spc="-40" dirty="0">
                <a:latin typeface="Arial"/>
                <a:cs typeface="Arial"/>
              </a:rPr>
              <a:t> </a:t>
            </a:r>
            <a:r>
              <a:rPr lang="es-419" sz="1200" dirty="0">
                <a:latin typeface="Arial"/>
                <a:cs typeface="Arial"/>
              </a:rPr>
              <a:t>hay</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beneficio</a:t>
            </a:r>
            <a:r>
              <a:rPr lang="es-419" sz="1200" spc="-20" dirty="0">
                <a:latin typeface="Arial"/>
                <a:cs typeface="Arial"/>
              </a:rPr>
              <a:t> </a:t>
            </a:r>
            <a:r>
              <a:rPr lang="es-419" sz="1200" dirty="0">
                <a:latin typeface="Arial"/>
                <a:cs typeface="Arial"/>
              </a:rPr>
              <a:t>adicional:</a:t>
            </a:r>
            <a:r>
              <a:rPr lang="es-419" sz="1200" spc="-20" dirty="0">
                <a:latin typeface="Arial"/>
                <a:cs typeface="Arial"/>
              </a:rPr>
              <a:t> </a:t>
            </a:r>
            <a:r>
              <a:rPr lang="es-419" sz="1200" dirty="0">
                <a:latin typeface="Arial"/>
                <a:cs typeface="Arial"/>
              </a:rPr>
              <a:t>poder</a:t>
            </a:r>
            <a:r>
              <a:rPr lang="es-419" sz="1200" spc="-20" dirty="0">
                <a:latin typeface="Arial"/>
                <a:cs typeface="Arial"/>
              </a:rPr>
              <a:t> </a:t>
            </a:r>
            <a:r>
              <a:rPr lang="es-419" sz="1200" dirty="0">
                <a:latin typeface="Arial"/>
                <a:cs typeface="Arial"/>
              </a:rPr>
              <a:t>escalar</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spc="-13" dirty="0">
                <a:latin typeface="Arial"/>
                <a:cs typeface="Arial"/>
              </a:rPr>
              <a:t>forma </a:t>
            </a:r>
            <a:r>
              <a:rPr lang="es-419" sz="1200" dirty="0">
                <a:latin typeface="Arial"/>
                <a:cs typeface="Arial"/>
              </a:rPr>
              <a:t>independiente</a:t>
            </a:r>
            <a:r>
              <a:rPr lang="es-419" sz="1200" spc="-47" dirty="0">
                <a:latin typeface="Arial"/>
                <a:cs typeface="Arial"/>
              </a:rPr>
              <a:t> </a:t>
            </a:r>
            <a:r>
              <a:rPr lang="es-419" sz="1200" dirty="0">
                <a:latin typeface="Arial"/>
                <a:cs typeface="Arial"/>
              </a:rPr>
              <a:t>según</a:t>
            </a:r>
            <a:r>
              <a:rPr lang="es-419" sz="1200" spc="-40" dirty="0">
                <a:latin typeface="Arial"/>
                <a:cs typeface="Arial"/>
              </a:rPr>
              <a:t> </a:t>
            </a:r>
            <a:r>
              <a:rPr lang="es-419" sz="1200" dirty="0">
                <a:latin typeface="Arial"/>
                <a:cs typeface="Arial"/>
              </a:rPr>
              <a:t>los</a:t>
            </a:r>
            <a:r>
              <a:rPr lang="es-419" sz="1200" spc="-40" dirty="0">
                <a:latin typeface="Arial"/>
                <a:cs typeface="Arial"/>
              </a:rPr>
              <a:t> </a:t>
            </a:r>
            <a:r>
              <a:rPr lang="es-419" sz="1200" spc="-13" dirty="0">
                <a:latin typeface="Arial"/>
                <a:cs typeface="Arial"/>
              </a:rPr>
              <a:t>requisitos.</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A</a:t>
            </a:r>
            <a:r>
              <a:rPr lang="es-419" sz="1200" spc="-120" dirty="0">
                <a:latin typeface="Arial"/>
                <a:cs typeface="Arial"/>
              </a:rPr>
              <a:t> </a:t>
            </a:r>
            <a:r>
              <a:rPr lang="es-419" sz="1200" dirty="0">
                <a:latin typeface="Arial"/>
                <a:cs typeface="Arial"/>
              </a:rPr>
              <a:t>nivel</a:t>
            </a:r>
            <a:r>
              <a:rPr lang="es-419" sz="1200" spc="-40"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arquitectura,</a:t>
            </a:r>
            <a:r>
              <a:rPr lang="es-419" sz="1200" spc="-33" dirty="0">
                <a:latin typeface="Arial"/>
                <a:cs typeface="Arial"/>
              </a:rPr>
              <a:t> </a:t>
            </a:r>
            <a:r>
              <a:rPr lang="es-419" sz="1200" dirty="0">
                <a:latin typeface="Arial"/>
                <a:cs typeface="Arial"/>
              </a:rPr>
              <a:t>una</a:t>
            </a:r>
            <a:r>
              <a:rPr lang="es-419" sz="1200" spc="-33" dirty="0">
                <a:latin typeface="Arial"/>
                <a:cs typeface="Arial"/>
              </a:rPr>
              <a:t> </a:t>
            </a:r>
            <a:r>
              <a:rPr lang="es-419" sz="1200" dirty="0">
                <a:latin typeface="Arial"/>
                <a:cs typeface="Arial"/>
              </a:rPr>
              <a:t>aplicación</a:t>
            </a:r>
            <a:r>
              <a:rPr lang="es-419" sz="1200" spc="-33" dirty="0">
                <a:latin typeface="Arial"/>
                <a:cs typeface="Arial"/>
              </a:rPr>
              <a:t> </a:t>
            </a:r>
            <a:r>
              <a:rPr lang="es-419" sz="1200" dirty="0">
                <a:latin typeface="Arial"/>
                <a:cs typeface="Arial"/>
              </a:rPr>
              <a:t>diseñada</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forma</a:t>
            </a:r>
            <a:r>
              <a:rPr lang="es-419" sz="1200" spc="-33" dirty="0">
                <a:latin typeface="Arial"/>
                <a:cs typeface="Arial"/>
              </a:rPr>
              <a:t> </a:t>
            </a:r>
            <a:r>
              <a:rPr lang="es-419" sz="1200" dirty="0">
                <a:latin typeface="Arial"/>
                <a:cs typeface="Arial"/>
              </a:rPr>
              <a:t>monolítica</a:t>
            </a:r>
            <a:r>
              <a:rPr lang="es-419" sz="1200" spc="-33" dirty="0">
                <a:latin typeface="Arial"/>
                <a:cs typeface="Arial"/>
              </a:rPr>
              <a:t> </a:t>
            </a:r>
            <a:r>
              <a:rPr lang="es-419" sz="1200" dirty="0">
                <a:latin typeface="Arial"/>
                <a:cs typeface="Arial"/>
              </a:rPr>
              <a:t>o</a:t>
            </a:r>
            <a:r>
              <a:rPr lang="es-419" sz="1200" spc="-33"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torno</a:t>
            </a:r>
            <a:r>
              <a:rPr lang="es-419" sz="1200" spc="-27" dirty="0">
                <a:latin typeface="Arial"/>
                <a:cs typeface="Arial"/>
              </a:rPr>
              <a:t> </a:t>
            </a:r>
            <a:r>
              <a:rPr lang="es-419" sz="1200" spc="-67" dirty="0">
                <a:latin typeface="Arial"/>
                <a:cs typeface="Arial"/>
              </a:rPr>
              <a:t>a </a:t>
            </a:r>
            <a:r>
              <a:rPr lang="es-419" sz="1200" dirty="0">
                <a:latin typeface="Arial"/>
                <a:cs typeface="Arial"/>
              </a:rPr>
              <a:t>microservicios</a:t>
            </a:r>
            <a:r>
              <a:rPr lang="es-419" sz="1200" spc="-27" dirty="0">
                <a:latin typeface="Arial"/>
                <a:cs typeface="Arial"/>
              </a:rPr>
              <a:t> </a:t>
            </a:r>
            <a:r>
              <a:rPr lang="es-419" sz="1200" dirty="0">
                <a:latin typeface="Arial"/>
                <a:cs typeface="Arial"/>
              </a:rPr>
              <a:t>debe</a:t>
            </a:r>
            <a:r>
              <a:rPr lang="es-419" sz="1200" spc="-13" dirty="0">
                <a:latin typeface="Arial"/>
                <a:cs typeface="Arial"/>
              </a:rPr>
              <a:t> </a:t>
            </a:r>
            <a:r>
              <a:rPr lang="es-419" sz="1200" dirty="0">
                <a:latin typeface="Arial"/>
                <a:cs typeface="Arial"/>
              </a:rPr>
              <a:t>consistir</a:t>
            </a:r>
            <a:r>
              <a:rPr lang="es-419" sz="1200" spc="-13" dirty="0">
                <a:latin typeface="Arial"/>
                <a:cs typeface="Arial"/>
              </a:rPr>
              <a:t> </a:t>
            </a:r>
            <a:r>
              <a:rPr lang="es-419" sz="1200" dirty="0">
                <a:latin typeface="Arial"/>
                <a:cs typeface="Arial"/>
              </a:rPr>
              <a:t>en</a:t>
            </a:r>
            <a:r>
              <a:rPr lang="es-419" sz="1200" spc="-7" dirty="0">
                <a:latin typeface="Arial"/>
                <a:cs typeface="Arial"/>
              </a:rPr>
              <a:t> </a:t>
            </a:r>
            <a:r>
              <a:rPr lang="es-419" sz="1200" dirty="0">
                <a:latin typeface="Arial"/>
                <a:cs typeface="Arial"/>
              </a:rPr>
              <a:t>componentes</a:t>
            </a:r>
            <a:r>
              <a:rPr lang="es-419" sz="1200" spc="-13" dirty="0">
                <a:latin typeface="Arial"/>
                <a:cs typeface="Arial"/>
              </a:rPr>
              <a:t> </a:t>
            </a:r>
            <a:r>
              <a:rPr lang="es-419" sz="1200" dirty="0">
                <a:latin typeface="Arial"/>
                <a:cs typeface="Arial"/>
              </a:rPr>
              <a:t>modulares</a:t>
            </a:r>
            <a:r>
              <a:rPr lang="es-419" sz="1200" spc="-13" dirty="0">
                <a:latin typeface="Arial"/>
                <a:cs typeface="Arial"/>
              </a:rPr>
              <a:t> </a:t>
            </a:r>
            <a:r>
              <a:rPr lang="es-419" sz="1200" dirty="0">
                <a:latin typeface="Arial"/>
                <a:cs typeface="Arial"/>
              </a:rPr>
              <a:t>con</a:t>
            </a:r>
            <a:r>
              <a:rPr lang="es-419" sz="1200" spc="-13" dirty="0">
                <a:latin typeface="Arial"/>
                <a:cs typeface="Arial"/>
              </a:rPr>
              <a:t> </a:t>
            </a:r>
            <a:r>
              <a:rPr lang="es-419" sz="1200" dirty="0">
                <a:latin typeface="Arial"/>
                <a:cs typeface="Arial"/>
              </a:rPr>
              <a:t>límites</a:t>
            </a:r>
            <a:r>
              <a:rPr lang="es-419" sz="1200" spc="-7" dirty="0">
                <a:latin typeface="Arial"/>
                <a:cs typeface="Arial"/>
              </a:rPr>
              <a:t> </a:t>
            </a:r>
            <a:r>
              <a:rPr lang="es-419" sz="1200" spc="-13" dirty="0">
                <a:latin typeface="Arial"/>
                <a:cs typeface="Arial"/>
              </a:rPr>
              <a:t>definidos </a:t>
            </a:r>
            <a:r>
              <a:rPr lang="es-419" sz="1200" dirty="0">
                <a:latin typeface="Arial"/>
                <a:cs typeface="Arial"/>
              </a:rPr>
              <a:t>claramente.</a:t>
            </a:r>
            <a:r>
              <a:rPr lang="es-419" sz="1200" spc="-40" dirty="0">
                <a:latin typeface="Arial"/>
                <a:cs typeface="Arial"/>
              </a:rPr>
              <a:t> </a:t>
            </a:r>
            <a:r>
              <a:rPr lang="es-419" sz="1200" dirty="0">
                <a:latin typeface="Arial"/>
                <a:cs typeface="Arial"/>
              </a:rPr>
              <a:t>Con</a:t>
            </a:r>
            <a:r>
              <a:rPr lang="es-419" sz="1200" spc="-33" dirty="0">
                <a:latin typeface="Arial"/>
                <a:cs typeface="Arial"/>
              </a:rPr>
              <a:t> </a:t>
            </a:r>
            <a:r>
              <a:rPr lang="es-419" sz="1200" dirty="0">
                <a:latin typeface="Arial"/>
                <a:cs typeface="Arial"/>
              </a:rPr>
              <a:t>una</a:t>
            </a:r>
            <a:r>
              <a:rPr lang="es-419" sz="1200" spc="-33" dirty="0">
                <a:latin typeface="Arial"/>
                <a:cs typeface="Arial"/>
              </a:rPr>
              <a:t> </a:t>
            </a:r>
            <a:r>
              <a:rPr lang="es-419" sz="1200" dirty="0">
                <a:latin typeface="Arial"/>
                <a:cs typeface="Arial"/>
              </a:rPr>
              <a:t>aplicación</a:t>
            </a:r>
            <a:r>
              <a:rPr lang="es-419" sz="1200" spc="-40" dirty="0">
                <a:latin typeface="Arial"/>
                <a:cs typeface="Arial"/>
              </a:rPr>
              <a:t> </a:t>
            </a:r>
            <a:r>
              <a:rPr lang="es-419" sz="1200" dirty="0">
                <a:latin typeface="Arial"/>
                <a:cs typeface="Arial"/>
              </a:rPr>
              <a:t>monolítica,</a:t>
            </a:r>
            <a:r>
              <a:rPr lang="es-419" sz="1200" spc="-33" dirty="0">
                <a:latin typeface="Arial"/>
                <a:cs typeface="Arial"/>
              </a:rPr>
              <a:t> </a:t>
            </a:r>
            <a:r>
              <a:rPr lang="es-419" sz="1200" dirty="0">
                <a:latin typeface="Arial"/>
                <a:cs typeface="Arial"/>
              </a:rPr>
              <a:t>todos</a:t>
            </a:r>
            <a:r>
              <a:rPr lang="es-419" sz="1200" spc="-33" dirty="0">
                <a:latin typeface="Arial"/>
                <a:cs typeface="Arial"/>
              </a:rPr>
              <a:t> </a:t>
            </a:r>
            <a:r>
              <a:rPr lang="es-419" sz="1200" dirty="0">
                <a:latin typeface="Arial"/>
                <a:cs typeface="Arial"/>
              </a:rPr>
              <a:t>los</a:t>
            </a:r>
            <a:r>
              <a:rPr lang="es-419" sz="1200" spc="-40" dirty="0">
                <a:latin typeface="Arial"/>
                <a:cs typeface="Arial"/>
              </a:rPr>
              <a:t> </a:t>
            </a:r>
            <a:r>
              <a:rPr lang="es-419" sz="1200" dirty="0">
                <a:latin typeface="Arial"/>
                <a:cs typeface="Arial"/>
              </a:rPr>
              <a:t>componentes</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empaquetan</a:t>
            </a:r>
            <a:r>
              <a:rPr lang="es-419" sz="1200" spc="-33" dirty="0">
                <a:latin typeface="Arial"/>
                <a:cs typeface="Arial"/>
              </a:rPr>
              <a:t> al </a:t>
            </a:r>
            <a:r>
              <a:rPr lang="es-419" sz="1200" dirty="0">
                <a:latin typeface="Arial"/>
                <a:cs typeface="Arial"/>
              </a:rPr>
              <a:t>momento</a:t>
            </a:r>
            <a:r>
              <a:rPr lang="es-419" sz="1200" spc="-5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la</a:t>
            </a:r>
            <a:r>
              <a:rPr lang="es-419" sz="1200" spc="-40" dirty="0">
                <a:latin typeface="Arial"/>
                <a:cs typeface="Arial"/>
              </a:rPr>
              <a:t> </a:t>
            </a:r>
            <a:r>
              <a:rPr lang="es-419" sz="1200" dirty="0">
                <a:latin typeface="Arial"/>
                <a:cs typeface="Arial"/>
              </a:rPr>
              <a:t>implementación</a:t>
            </a:r>
            <a:r>
              <a:rPr lang="es-419" sz="1200" spc="-33" dirty="0">
                <a:latin typeface="Arial"/>
                <a:cs typeface="Arial"/>
              </a:rPr>
              <a:t> </a:t>
            </a:r>
            <a:r>
              <a:rPr lang="es-419" sz="1200" dirty="0">
                <a:latin typeface="Arial"/>
                <a:cs typeface="Arial"/>
              </a:rPr>
              <a:t>y</a:t>
            </a:r>
            <a:r>
              <a:rPr lang="es-419" sz="1200" spc="-40"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aplican</a:t>
            </a:r>
            <a:r>
              <a:rPr lang="es-419" sz="1200" spc="-33" dirty="0">
                <a:latin typeface="Arial"/>
                <a:cs typeface="Arial"/>
              </a:rPr>
              <a:t> </a:t>
            </a:r>
            <a:r>
              <a:rPr lang="es-419" sz="1200" dirty="0">
                <a:latin typeface="Arial"/>
                <a:cs typeface="Arial"/>
              </a:rPr>
              <a:t>en</a:t>
            </a:r>
            <a:r>
              <a:rPr lang="es-419" sz="1200" spc="-40" dirty="0">
                <a:latin typeface="Arial"/>
                <a:cs typeface="Arial"/>
              </a:rPr>
              <a:t> </a:t>
            </a:r>
            <a:r>
              <a:rPr lang="es-419" sz="1200" dirty="0">
                <a:latin typeface="Arial"/>
                <a:cs typeface="Arial"/>
              </a:rPr>
              <a:t>conjunto.</a:t>
            </a:r>
            <a:r>
              <a:rPr lang="es-419" sz="1200" spc="-33" dirty="0">
                <a:latin typeface="Arial"/>
                <a:cs typeface="Arial"/>
              </a:rPr>
              <a:t> </a:t>
            </a:r>
            <a:r>
              <a:rPr lang="es-419" sz="1200" dirty="0">
                <a:latin typeface="Arial"/>
                <a:cs typeface="Arial"/>
              </a:rPr>
              <a:t>Con</a:t>
            </a:r>
            <a:r>
              <a:rPr lang="es-419" sz="1200" spc="-40"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microservicios,</a:t>
            </a:r>
            <a:r>
              <a:rPr lang="es-419" sz="1200" spc="-33" dirty="0">
                <a:latin typeface="Arial"/>
                <a:cs typeface="Arial"/>
              </a:rPr>
              <a:t> los </a:t>
            </a:r>
            <a:r>
              <a:rPr lang="es-419" sz="1200" dirty="0">
                <a:latin typeface="Arial"/>
                <a:cs typeface="Arial"/>
              </a:rPr>
              <a:t>componentes</a:t>
            </a:r>
            <a:r>
              <a:rPr lang="es-419" sz="1200" spc="-40" dirty="0">
                <a:latin typeface="Arial"/>
                <a:cs typeface="Arial"/>
              </a:rPr>
              <a:t> </a:t>
            </a:r>
            <a:r>
              <a:rPr lang="es-419" sz="1200" dirty="0">
                <a:latin typeface="Arial"/>
                <a:cs typeface="Arial"/>
              </a:rPr>
              <a:t>individuales</a:t>
            </a:r>
            <a:r>
              <a:rPr lang="es-419" sz="1200" spc="-40" dirty="0">
                <a:latin typeface="Arial"/>
                <a:cs typeface="Arial"/>
              </a:rPr>
              <a:t> </a:t>
            </a:r>
            <a:r>
              <a:rPr lang="es-419" sz="1200" dirty="0">
                <a:latin typeface="Arial"/>
                <a:cs typeface="Arial"/>
              </a:rPr>
              <a:t>se</a:t>
            </a:r>
            <a:r>
              <a:rPr lang="es-419" sz="1200" spc="-40" dirty="0">
                <a:latin typeface="Arial"/>
                <a:cs typeface="Arial"/>
              </a:rPr>
              <a:t> </a:t>
            </a:r>
            <a:r>
              <a:rPr lang="es-419" sz="1200" dirty="0">
                <a:latin typeface="Arial"/>
                <a:cs typeface="Arial"/>
              </a:rPr>
              <a:t>pueden</a:t>
            </a:r>
            <a:r>
              <a:rPr lang="es-419" sz="1200" spc="-33" dirty="0">
                <a:latin typeface="Arial"/>
                <a:cs typeface="Arial"/>
              </a:rPr>
              <a:t> </a:t>
            </a:r>
            <a:r>
              <a:rPr lang="es-419" sz="1200" dirty="0">
                <a:latin typeface="Arial"/>
                <a:cs typeface="Arial"/>
              </a:rPr>
              <a:t>implementar.</a:t>
            </a:r>
            <a:r>
              <a:rPr lang="es-419" sz="1200" spc="-40" dirty="0">
                <a:latin typeface="Arial"/>
                <a:cs typeface="Arial"/>
              </a:rPr>
              <a:t> </a:t>
            </a:r>
            <a:r>
              <a:rPr lang="es-419" sz="1200" dirty="0">
                <a:latin typeface="Arial"/>
                <a:cs typeface="Arial"/>
              </a:rPr>
              <a:t>Google</a:t>
            </a:r>
            <a:r>
              <a:rPr lang="es-419" sz="1200" spc="-40" dirty="0">
                <a:latin typeface="Arial"/>
                <a:cs typeface="Arial"/>
              </a:rPr>
              <a:t> </a:t>
            </a:r>
            <a:r>
              <a:rPr lang="es-419" sz="1200" dirty="0">
                <a:latin typeface="Arial"/>
                <a:cs typeface="Arial"/>
              </a:rPr>
              <a:t>Cloud</a:t>
            </a:r>
            <a:r>
              <a:rPr lang="es-419" sz="1200" spc="-40" dirty="0">
                <a:latin typeface="Arial"/>
                <a:cs typeface="Arial"/>
              </a:rPr>
              <a:t> </a:t>
            </a:r>
            <a:r>
              <a:rPr lang="es-419" sz="1200" dirty="0">
                <a:latin typeface="Arial"/>
                <a:cs typeface="Arial"/>
              </a:rPr>
              <a:t>proporciona</a:t>
            </a:r>
            <a:r>
              <a:rPr lang="es-419" sz="1200" spc="-33" dirty="0">
                <a:latin typeface="Arial"/>
                <a:cs typeface="Arial"/>
              </a:rPr>
              <a:t> </a:t>
            </a:r>
            <a:r>
              <a:rPr lang="es-419" sz="1200" spc="-13" dirty="0">
                <a:latin typeface="Arial"/>
                <a:cs typeface="Arial"/>
              </a:rPr>
              <a:t>varios </a:t>
            </a:r>
            <a:r>
              <a:rPr lang="es-419" sz="1200" dirty="0">
                <a:latin typeface="Arial"/>
                <a:cs typeface="Arial"/>
              </a:rPr>
              <a:t>servicios</a:t>
            </a:r>
            <a:r>
              <a:rPr lang="es-419" sz="1200" spc="-60" dirty="0">
                <a:latin typeface="Arial"/>
                <a:cs typeface="Arial"/>
              </a:rPr>
              <a:t> </a:t>
            </a:r>
            <a:r>
              <a:rPr lang="es-419" sz="1200" dirty="0">
                <a:latin typeface="Arial"/>
                <a:cs typeface="Arial"/>
              </a:rPr>
              <a:t>de</a:t>
            </a:r>
            <a:r>
              <a:rPr lang="es-419" sz="1200" spc="-47" dirty="0">
                <a:latin typeface="Arial"/>
                <a:cs typeface="Arial"/>
              </a:rPr>
              <a:t> </a:t>
            </a:r>
            <a:r>
              <a:rPr lang="es-419" sz="1200" dirty="0">
                <a:latin typeface="Arial"/>
                <a:cs typeface="Arial"/>
              </a:rPr>
              <a:t>procesamiento</a:t>
            </a:r>
            <a:r>
              <a:rPr lang="es-419" sz="1200" spc="-47" dirty="0">
                <a:latin typeface="Arial"/>
                <a:cs typeface="Arial"/>
              </a:rPr>
              <a:t> </a:t>
            </a:r>
            <a:r>
              <a:rPr lang="es-419" sz="1200" dirty="0">
                <a:latin typeface="Arial"/>
                <a:cs typeface="Arial"/>
              </a:rPr>
              <a:t>que</a:t>
            </a:r>
            <a:r>
              <a:rPr lang="es-419" sz="1200" spc="-47" dirty="0">
                <a:latin typeface="Arial"/>
                <a:cs typeface="Arial"/>
              </a:rPr>
              <a:t> </a:t>
            </a:r>
            <a:r>
              <a:rPr lang="es-419" sz="1200" dirty="0">
                <a:latin typeface="Arial"/>
                <a:cs typeface="Arial"/>
              </a:rPr>
              <a:t>facilitan</a:t>
            </a:r>
            <a:r>
              <a:rPr lang="es-419" sz="1200" spc="-40" dirty="0">
                <a:latin typeface="Arial"/>
                <a:cs typeface="Arial"/>
              </a:rPr>
              <a:t> </a:t>
            </a:r>
            <a:r>
              <a:rPr lang="es-419" sz="1200" dirty="0">
                <a:latin typeface="Arial"/>
                <a:cs typeface="Arial"/>
              </a:rPr>
              <a:t>la</a:t>
            </a:r>
            <a:r>
              <a:rPr lang="es-419" sz="1200" spc="-47" dirty="0">
                <a:latin typeface="Arial"/>
                <a:cs typeface="Arial"/>
              </a:rPr>
              <a:t> </a:t>
            </a:r>
            <a:r>
              <a:rPr lang="es-419" sz="1200" dirty="0">
                <a:latin typeface="Arial"/>
                <a:cs typeface="Arial"/>
              </a:rPr>
              <a:t>implementación</a:t>
            </a:r>
            <a:r>
              <a:rPr lang="es-419" sz="1200" spc="-47" dirty="0">
                <a:latin typeface="Arial"/>
                <a:cs typeface="Arial"/>
              </a:rPr>
              <a:t> </a:t>
            </a:r>
            <a:r>
              <a:rPr lang="es-419" sz="1200" dirty="0">
                <a:latin typeface="Arial"/>
                <a:cs typeface="Arial"/>
              </a:rPr>
              <a:t>de</a:t>
            </a:r>
            <a:r>
              <a:rPr lang="es-419" sz="1200" spc="-47" dirty="0">
                <a:latin typeface="Arial"/>
                <a:cs typeface="Arial"/>
              </a:rPr>
              <a:t> </a:t>
            </a:r>
            <a:r>
              <a:rPr lang="es-419" sz="1200" dirty="0">
                <a:latin typeface="Arial"/>
                <a:cs typeface="Arial"/>
              </a:rPr>
              <a:t>microservicios.</a:t>
            </a:r>
            <a:r>
              <a:rPr lang="es-419" sz="1200" spc="-40" dirty="0">
                <a:latin typeface="Arial"/>
                <a:cs typeface="Arial"/>
              </a:rPr>
              <a:t> </a:t>
            </a:r>
            <a:r>
              <a:rPr lang="es-419" sz="1200" spc="-13" dirty="0">
                <a:latin typeface="Arial"/>
                <a:cs typeface="Arial"/>
              </a:rPr>
              <a:t>Estos incluyen</a:t>
            </a:r>
            <a:r>
              <a:rPr lang="es-419" sz="1200" spc="-107" dirty="0">
                <a:latin typeface="Arial"/>
                <a:cs typeface="Arial"/>
              </a:rPr>
              <a:t> </a:t>
            </a:r>
            <a:r>
              <a:rPr lang="es-419" sz="1200" dirty="0">
                <a:latin typeface="Arial"/>
                <a:cs typeface="Arial"/>
              </a:rPr>
              <a:t>App</a:t>
            </a:r>
            <a:r>
              <a:rPr lang="es-419" sz="1200" spc="-33" dirty="0">
                <a:latin typeface="Arial"/>
                <a:cs typeface="Arial"/>
              </a:rPr>
              <a:t> </a:t>
            </a:r>
            <a:r>
              <a:rPr lang="es-419" sz="1200" dirty="0" err="1">
                <a:latin typeface="Arial"/>
                <a:cs typeface="Arial"/>
              </a:rPr>
              <a:t>Engine</a:t>
            </a:r>
            <a:r>
              <a:rPr lang="es-419" sz="1200" dirty="0">
                <a:latin typeface="Arial"/>
                <a:cs typeface="Arial"/>
              </a:rPr>
              <a:t>,</a:t>
            </a:r>
            <a:r>
              <a:rPr lang="es-419" sz="1200" spc="-27" dirty="0">
                <a:latin typeface="Arial"/>
                <a:cs typeface="Arial"/>
              </a:rPr>
              <a:t> </a:t>
            </a:r>
            <a:r>
              <a:rPr lang="es-419" sz="1200" dirty="0">
                <a:latin typeface="Arial"/>
                <a:cs typeface="Arial"/>
              </a:rPr>
              <a:t>Cloud</a:t>
            </a:r>
            <a:r>
              <a:rPr lang="es-419" sz="1200" spc="-20" dirty="0">
                <a:latin typeface="Arial"/>
                <a:cs typeface="Arial"/>
              </a:rPr>
              <a:t> </a:t>
            </a:r>
            <a:r>
              <a:rPr lang="es-419" sz="1200" dirty="0">
                <a:latin typeface="Arial"/>
                <a:cs typeface="Arial"/>
              </a:rPr>
              <a:t>Run,</a:t>
            </a:r>
            <a:r>
              <a:rPr lang="es-419" sz="1200" spc="-27" dirty="0">
                <a:latin typeface="Arial"/>
                <a:cs typeface="Arial"/>
              </a:rPr>
              <a:t> </a:t>
            </a:r>
            <a:r>
              <a:rPr lang="es-419" sz="1200" dirty="0">
                <a:latin typeface="Arial"/>
                <a:cs typeface="Arial"/>
              </a:rPr>
              <a:t>GKE</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Cloud</a:t>
            </a:r>
            <a:r>
              <a:rPr lang="es-419" sz="1200" spc="-27" dirty="0">
                <a:latin typeface="Arial"/>
                <a:cs typeface="Arial"/>
              </a:rPr>
              <a:t> </a:t>
            </a:r>
            <a:r>
              <a:rPr lang="es-419" sz="1200" dirty="0" err="1">
                <a:latin typeface="Arial"/>
                <a:cs typeface="Arial"/>
              </a:rPr>
              <a:t>Functions</a:t>
            </a:r>
            <a:r>
              <a:rPr lang="es-419" sz="1200" dirty="0">
                <a:latin typeface="Arial"/>
                <a:cs typeface="Arial"/>
              </a:rPr>
              <a:t>.</a:t>
            </a:r>
            <a:r>
              <a:rPr lang="es-419" sz="1200" spc="-27" dirty="0">
                <a:latin typeface="Arial"/>
                <a:cs typeface="Arial"/>
              </a:rPr>
              <a:t> </a:t>
            </a:r>
            <a:r>
              <a:rPr lang="es-419" sz="1200" dirty="0">
                <a:latin typeface="Arial"/>
                <a:cs typeface="Arial"/>
              </a:rPr>
              <a:t>Cada</a:t>
            </a:r>
            <a:r>
              <a:rPr lang="es-419" sz="1200" spc="-20" dirty="0">
                <a:latin typeface="Arial"/>
                <a:cs typeface="Arial"/>
              </a:rPr>
              <a:t> </a:t>
            </a:r>
            <a:r>
              <a:rPr lang="es-419" sz="1200" dirty="0">
                <a:latin typeface="Arial"/>
                <a:cs typeface="Arial"/>
              </a:rPr>
              <a:t>uno</a:t>
            </a:r>
            <a:r>
              <a:rPr lang="es-419" sz="1200" spc="-27" dirty="0">
                <a:latin typeface="Arial"/>
                <a:cs typeface="Arial"/>
              </a:rPr>
              <a:t> </a:t>
            </a:r>
            <a:r>
              <a:rPr lang="es-419" sz="1200" dirty="0">
                <a:latin typeface="Arial"/>
                <a:cs typeface="Arial"/>
              </a:rPr>
              <a:t>ofrece</a:t>
            </a:r>
            <a:r>
              <a:rPr lang="es-419" sz="1200" spc="-20" dirty="0">
                <a:latin typeface="Arial"/>
                <a:cs typeface="Arial"/>
              </a:rPr>
              <a:t> </a:t>
            </a:r>
            <a:r>
              <a:rPr lang="es-419" sz="1200" spc="-13" dirty="0">
                <a:latin typeface="Arial"/>
                <a:cs typeface="Arial"/>
              </a:rPr>
              <a:t>diferentes </a:t>
            </a:r>
            <a:r>
              <a:rPr lang="es-419" sz="1200" dirty="0">
                <a:latin typeface="Arial"/>
                <a:cs typeface="Arial"/>
              </a:rPr>
              <a:t>niveles</a:t>
            </a:r>
            <a:r>
              <a:rPr lang="es-419" sz="1200" spc="-4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detalle</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control,</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analizarán</a:t>
            </a:r>
            <a:r>
              <a:rPr lang="es-419" sz="1200" spc="-20" dirty="0">
                <a:latin typeface="Arial"/>
                <a:cs typeface="Arial"/>
              </a:rPr>
              <a:t> </a:t>
            </a:r>
            <a:r>
              <a:rPr lang="es-419" sz="1200" dirty="0">
                <a:latin typeface="Arial"/>
                <a:cs typeface="Arial"/>
              </a:rPr>
              <a:t>más</a:t>
            </a:r>
            <a:r>
              <a:rPr lang="es-419" sz="1200" spc="-27" dirty="0">
                <a:latin typeface="Arial"/>
                <a:cs typeface="Arial"/>
              </a:rPr>
              <a:t> </a:t>
            </a:r>
            <a:r>
              <a:rPr lang="es-419" sz="1200" dirty="0">
                <a:latin typeface="Arial"/>
                <a:cs typeface="Arial"/>
              </a:rPr>
              <a:t>adelante</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spc="-13" dirty="0">
                <a:latin typeface="Arial"/>
                <a:cs typeface="Arial"/>
              </a:rPr>
              <a:t>curso.</a:t>
            </a:r>
            <a:endParaRPr lang="es-419" sz="1200" dirty="0">
              <a:latin typeface="Arial"/>
              <a:cs typeface="Arial"/>
            </a:endParaRPr>
          </a:p>
          <a:p>
            <a:pPr>
              <a:spcBef>
                <a:spcPts val="40"/>
              </a:spcBef>
            </a:pPr>
            <a:endParaRPr lang="es-419" sz="1200" dirty="0">
              <a:latin typeface="Arial"/>
              <a:cs typeface="Arial"/>
            </a:endParaRPr>
          </a:p>
          <a:p>
            <a:pPr marL="16933" marR="36406" lvl="0" indent="0" algn="l" defTabSz="914400" rtl="0" eaLnBrk="1" fontAlgn="auto" latinLnBrk="0" hangingPunct="1">
              <a:lnSpc>
                <a:spcPct val="102299"/>
              </a:lnSpc>
              <a:spcBef>
                <a:spcPts val="0"/>
              </a:spcBef>
              <a:spcAft>
                <a:spcPts val="0"/>
              </a:spcAft>
              <a:buClrTx/>
              <a:buSzTx/>
              <a:buFontTx/>
              <a:buNone/>
              <a:tabLst/>
              <a:defRPr/>
            </a:pPr>
            <a:r>
              <a:rPr lang="es-419" sz="1200" dirty="0">
                <a:latin typeface="Arial"/>
                <a:cs typeface="Arial"/>
              </a:rPr>
              <a:t>Para</a:t>
            </a:r>
            <a:r>
              <a:rPr lang="es-419" sz="1200" spc="-40" dirty="0">
                <a:latin typeface="Arial"/>
                <a:cs typeface="Arial"/>
              </a:rPr>
              <a:t> </a:t>
            </a:r>
            <a:r>
              <a:rPr lang="es-419" sz="1200" dirty="0">
                <a:latin typeface="Arial"/>
                <a:cs typeface="Arial"/>
              </a:rPr>
              <a:t>lograr</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independencia</a:t>
            </a:r>
            <a:r>
              <a:rPr lang="es-419" sz="1200" spc="-27"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cada</a:t>
            </a:r>
            <a:r>
              <a:rPr lang="es-419" sz="1200" spc="-27" dirty="0">
                <a:latin typeface="Arial"/>
                <a:cs typeface="Arial"/>
              </a:rPr>
              <a:t> </a:t>
            </a:r>
            <a:r>
              <a:rPr lang="es-419" sz="1200" dirty="0">
                <a:latin typeface="Arial"/>
                <a:cs typeface="Arial"/>
              </a:rPr>
              <a:t>uno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ellos</a:t>
            </a:r>
            <a:r>
              <a:rPr lang="es-419" sz="1200" spc="-27" dirty="0">
                <a:latin typeface="Arial"/>
                <a:cs typeface="Arial"/>
              </a:rPr>
              <a:t> </a:t>
            </a:r>
            <a:r>
              <a:rPr lang="es-419" sz="1200" dirty="0">
                <a:latin typeface="Arial"/>
                <a:cs typeface="Arial"/>
              </a:rPr>
              <a:t>debe</a:t>
            </a:r>
            <a:r>
              <a:rPr lang="es-419" sz="1200" spc="-20" dirty="0">
                <a:latin typeface="Arial"/>
                <a:cs typeface="Arial"/>
              </a:rPr>
              <a:t> </a:t>
            </a:r>
            <a:r>
              <a:rPr lang="es-419" sz="1200" dirty="0">
                <a:latin typeface="Arial"/>
                <a:cs typeface="Arial"/>
              </a:rPr>
              <a:t>tener</a:t>
            </a:r>
            <a:r>
              <a:rPr lang="es-419" sz="1200" spc="-27" dirty="0">
                <a:latin typeface="Arial"/>
                <a:cs typeface="Arial"/>
              </a:rPr>
              <a:t> </a:t>
            </a:r>
            <a:r>
              <a:rPr lang="es-419" sz="1200" dirty="0">
                <a:latin typeface="Arial"/>
                <a:cs typeface="Arial"/>
              </a:rPr>
              <a:t>su</a:t>
            </a:r>
            <a:r>
              <a:rPr lang="es-419" sz="1200" spc="-20" dirty="0">
                <a:latin typeface="Arial"/>
                <a:cs typeface="Arial"/>
              </a:rPr>
              <a:t> </a:t>
            </a:r>
            <a:r>
              <a:rPr lang="es-419" sz="1200" spc="-13" dirty="0">
                <a:latin typeface="Arial"/>
                <a:cs typeface="Arial"/>
              </a:rPr>
              <a:t>propio </a:t>
            </a:r>
            <a:r>
              <a:rPr lang="es-419" sz="1200" dirty="0">
                <a:latin typeface="Arial"/>
                <a:cs typeface="Arial"/>
              </a:rPr>
              <a:t>almacén</a:t>
            </a:r>
            <a:r>
              <a:rPr lang="es-419" sz="1200" spc="-4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datos.</a:t>
            </a:r>
            <a:r>
              <a:rPr lang="es-419" sz="1200" spc="-27" dirty="0">
                <a:latin typeface="Arial"/>
                <a:cs typeface="Arial"/>
              </a:rPr>
              <a:t> </a:t>
            </a:r>
            <a:r>
              <a:rPr lang="es-419" sz="1200" dirty="0">
                <a:latin typeface="Arial"/>
                <a:cs typeface="Arial"/>
              </a:rPr>
              <a:t>Esto</a:t>
            </a:r>
            <a:r>
              <a:rPr lang="es-419" sz="1200" spc="-27" dirty="0">
                <a:latin typeface="Arial"/>
                <a:cs typeface="Arial"/>
              </a:rPr>
              <a:t> </a:t>
            </a:r>
            <a:r>
              <a:rPr lang="es-419" sz="1200" dirty="0">
                <a:latin typeface="Arial"/>
                <a:cs typeface="Arial"/>
              </a:rPr>
              <a:t>permite</a:t>
            </a:r>
            <a:r>
              <a:rPr lang="es-419" sz="1200" spc="-27" dirty="0">
                <a:latin typeface="Arial"/>
                <a:cs typeface="Arial"/>
              </a:rPr>
              <a:t> </a:t>
            </a:r>
            <a:r>
              <a:rPr lang="es-419" sz="1200" dirty="0">
                <a:latin typeface="Arial"/>
                <a:cs typeface="Arial"/>
              </a:rPr>
              <a:t>seleccionar</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mejor</a:t>
            </a:r>
            <a:r>
              <a:rPr lang="es-419" sz="1200" spc="-27" dirty="0">
                <a:latin typeface="Arial"/>
                <a:cs typeface="Arial"/>
              </a:rPr>
              <a:t> </a:t>
            </a:r>
            <a:r>
              <a:rPr lang="es-419" sz="1200" dirty="0">
                <a:latin typeface="Arial"/>
                <a:cs typeface="Arial"/>
              </a:rPr>
              <a:t>solución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almacén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spc="-13" dirty="0">
                <a:latin typeface="Arial"/>
                <a:cs typeface="Arial"/>
              </a:rPr>
              <a:t>datos </a:t>
            </a:r>
            <a:r>
              <a:rPr lang="es-419" sz="1200" dirty="0">
                <a:latin typeface="Arial"/>
                <a:cs typeface="Arial"/>
              </a:rPr>
              <a:t>para</a:t>
            </a:r>
            <a:r>
              <a:rPr lang="es-419" sz="1200" spc="-53" dirty="0">
                <a:latin typeface="Arial"/>
                <a:cs typeface="Arial"/>
              </a:rPr>
              <a:t> </a:t>
            </a:r>
            <a:r>
              <a:rPr lang="es-419" sz="1200" dirty="0">
                <a:latin typeface="Arial"/>
                <a:cs typeface="Arial"/>
              </a:rPr>
              <a:t>ese</a:t>
            </a:r>
            <a:r>
              <a:rPr lang="es-419" sz="1200" spc="-33" dirty="0">
                <a:latin typeface="Arial"/>
                <a:cs typeface="Arial"/>
              </a:rPr>
              <a:t> </a:t>
            </a:r>
            <a:r>
              <a:rPr lang="es-419" sz="1200" dirty="0">
                <a:latin typeface="Arial"/>
                <a:cs typeface="Arial"/>
              </a:rPr>
              <a:t>servicio</a:t>
            </a:r>
            <a:r>
              <a:rPr lang="es-419" sz="1200" spc="-40"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también</a:t>
            </a:r>
            <a:r>
              <a:rPr lang="es-419" sz="1200" spc="-33" dirty="0">
                <a:latin typeface="Arial"/>
                <a:cs typeface="Arial"/>
              </a:rPr>
              <a:t> </a:t>
            </a:r>
            <a:r>
              <a:rPr lang="es-419" sz="1200" dirty="0">
                <a:latin typeface="Arial"/>
                <a:cs typeface="Arial"/>
              </a:rPr>
              <a:t>mantiene</a:t>
            </a:r>
            <a:r>
              <a:rPr lang="es-419" sz="1200" spc="-40"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independencia</a:t>
            </a:r>
            <a:r>
              <a:rPr lang="es-419" sz="1200" spc="-3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servicios.</a:t>
            </a:r>
            <a:r>
              <a:rPr lang="es-419" sz="1200" spc="-33" dirty="0">
                <a:latin typeface="Arial"/>
                <a:cs typeface="Arial"/>
              </a:rPr>
              <a:t> No </a:t>
            </a:r>
            <a:r>
              <a:rPr lang="es-419" sz="1200" dirty="0">
                <a:latin typeface="Arial"/>
                <a:cs typeface="Arial"/>
              </a:rPr>
              <a:t>queremos</a:t>
            </a:r>
            <a:r>
              <a:rPr lang="es-419" sz="1200" spc="-47" dirty="0">
                <a:latin typeface="Arial"/>
                <a:cs typeface="Arial"/>
              </a:rPr>
              <a:t> </a:t>
            </a:r>
            <a:r>
              <a:rPr lang="es-419" sz="1200" dirty="0">
                <a:latin typeface="Arial"/>
                <a:cs typeface="Arial"/>
              </a:rPr>
              <a:t>introducir</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acoplamiento</a:t>
            </a:r>
            <a:r>
              <a:rPr lang="es-419" sz="1200" spc="-27" dirty="0">
                <a:latin typeface="Arial"/>
                <a:cs typeface="Arial"/>
              </a:rPr>
              <a:t> </a:t>
            </a:r>
            <a:r>
              <a:rPr lang="es-419" sz="1200" dirty="0">
                <a:latin typeface="Arial"/>
                <a:cs typeface="Arial"/>
              </a:rPr>
              <a:t>entre</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mediante</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almacén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spc="-13" dirty="0">
                <a:latin typeface="Arial"/>
                <a:cs typeface="Arial"/>
              </a:rPr>
              <a:t>datos.</a:t>
            </a:r>
            <a:endParaRPr lang="es-419" sz="1200" dirty="0">
              <a:latin typeface="Arial"/>
              <a:cs typeface="Arial"/>
            </a:endParaRPr>
          </a:p>
          <a:p>
            <a:pPr marL="16933" marR="36406">
              <a:lnSpc>
                <a:spcPct val="102299"/>
              </a:lnSpc>
            </a:pP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fld id="{350FB0AB-E091-4395-A701-21652F5498D5}" type="slidenum">
              <a:rPr lang="es-419" smtClean="0"/>
              <a:t>65</a:t>
            </a:fld>
            <a:endParaRPr lang="es-419"/>
          </a:p>
        </p:txBody>
      </p:sp>
    </p:spTree>
    <p:extLst>
      <p:ext uri="{BB962C8B-B14F-4D97-AF65-F5344CB8AC3E}">
        <p14:creationId xmlns:p14="http://schemas.microsoft.com/office/powerpoint/2010/main" val="195627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6773">
              <a:lnSpc>
                <a:spcPct val="102299"/>
              </a:lnSpc>
              <a:spcBef>
                <a:spcPts val="93"/>
              </a:spcBef>
            </a:pPr>
            <a:r>
              <a:rPr lang="es-419" sz="1200" dirty="0">
                <a:latin typeface="Arial"/>
                <a:cs typeface="Arial"/>
              </a:rPr>
              <a:t>Uno</a:t>
            </a:r>
            <a:r>
              <a:rPr lang="es-419" sz="1200" spc="-13" dirty="0">
                <a:latin typeface="Arial"/>
                <a:cs typeface="Arial"/>
              </a:rPr>
              <a:t> </a:t>
            </a:r>
            <a:r>
              <a:rPr lang="es-419" sz="1200" dirty="0">
                <a:latin typeface="Arial"/>
                <a:cs typeface="Arial"/>
              </a:rPr>
              <a:t>de</a:t>
            </a:r>
            <a:r>
              <a:rPr lang="es-419" sz="1200" spc="-7" dirty="0">
                <a:latin typeface="Arial"/>
                <a:cs typeface="Arial"/>
              </a:rPr>
              <a:t> </a:t>
            </a:r>
            <a:r>
              <a:rPr lang="es-419" sz="1200" dirty="0">
                <a:latin typeface="Arial"/>
                <a:cs typeface="Arial"/>
              </a:rPr>
              <a:t>los</a:t>
            </a:r>
            <a:r>
              <a:rPr lang="es-419" sz="1200" spc="-13" dirty="0">
                <a:latin typeface="Arial"/>
                <a:cs typeface="Arial"/>
              </a:rPr>
              <a:t> </a:t>
            </a:r>
            <a:r>
              <a:rPr lang="es-419" sz="1200" dirty="0">
                <a:latin typeface="Arial"/>
                <a:cs typeface="Arial"/>
              </a:rPr>
              <a:t>aspectos</a:t>
            </a:r>
            <a:r>
              <a:rPr lang="es-419" sz="1200" spc="-7" dirty="0">
                <a:latin typeface="Arial"/>
                <a:cs typeface="Arial"/>
              </a:rPr>
              <a:t> </a:t>
            </a:r>
            <a:r>
              <a:rPr lang="es-419" sz="1200" dirty="0">
                <a:latin typeface="Arial"/>
                <a:cs typeface="Arial"/>
              </a:rPr>
              <a:t>más</a:t>
            </a:r>
            <a:r>
              <a:rPr lang="es-419" sz="1200" spc="-13" dirty="0">
                <a:latin typeface="Arial"/>
                <a:cs typeface="Arial"/>
              </a:rPr>
              <a:t> </a:t>
            </a:r>
            <a:r>
              <a:rPr lang="es-419" sz="1200" dirty="0">
                <a:latin typeface="Arial"/>
                <a:cs typeface="Arial"/>
              </a:rPr>
              <a:t>importantes</a:t>
            </a:r>
            <a:r>
              <a:rPr lang="es-419" sz="1200" spc="-7"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las</a:t>
            </a:r>
            <a:r>
              <a:rPr lang="es-419" sz="1200" spc="-7" dirty="0">
                <a:latin typeface="Arial"/>
                <a:cs typeface="Arial"/>
              </a:rPr>
              <a:t> </a:t>
            </a:r>
            <a:r>
              <a:rPr lang="es-419" sz="1200" dirty="0">
                <a:latin typeface="Arial"/>
                <a:cs typeface="Arial"/>
              </a:rPr>
              <a:t>aplicaciones</a:t>
            </a:r>
            <a:r>
              <a:rPr lang="es-419" sz="1200" spc="-13" dirty="0">
                <a:latin typeface="Arial"/>
                <a:cs typeface="Arial"/>
              </a:rPr>
              <a:t> </a:t>
            </a:r>
            <a:r>
              <a:rPr lang="es-419" sz="1200" dirty="0">
                <a:latin typeface="Arial"/>
                <a:cs typeface="Arial"/>
              </a:rPr>
              <a:t>basadas</a:t>
            </a:r>
            <a:r>
              <a:rPr lang="es-419" sz="1200" spc="-7" dirty="0">
                <a:latin typeface="Arial"/>
                <a:cs typeface="Arial"/>
              </a:rPr>
              <a:t> </a:t>
            </a:r>
            <a:r>
              <a:rPr lang="es-419" sz="1200" dirty="0">
                <a:latin typeface="Arial"/>
                <a:cs typeface="Arial"/>
              </a:rPr>
              <a:t>en</a:t>
            </a:r>
            <a:r>
              <a:rPr lang="es-419" sz="1200" spc="-7" dirty="0">
                <a:latin typeface="Arial"/>
                <a:cs typeface="Arial"/>
              </a:rPr>
              <a:t> </a:t>
            </a:r>
            <a:r>
              <a:rPr lang="es-419" sz="1200" spc="-13" dirty="0">
                <a:latin typeface="Arial"/>
                <a:cs typeface="Arial"/>
              </a:rPr>
              <a:t>microservicios </a:t>
            </a:r>
            <a:r>
              <a:rPr lang="es-419" sz="1200" dirty="0">
                <a:latin typeface="Arial"/>
                <a:cs typeface="Arial"/>
              </a:rPr>
              <a:t>es</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capacidad</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implementar</a:t>
            </a:r>
            <a:r>
              <a:rPr lang="es-419" sz="1200" spc="-20"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sean</a:t>
            </a:r>
            <a:r>
              <a:rPr lang="es-419" sz="1200" spc="-13" dirty="0">
                <a:latin typeface="Arial"/>
                <a:cs typeface="Arial"/>
              </a:rPr>
              <a:t> completamente </a:t>
            </a:r>
            <a:r>
              <a:rPr lang="es-419" sz="1200" dirty="0">
                <a:latin typeface="Arial"/>
                <a:cs typeface="Arial"/>
              </a:rPr>
              <a:t>independientes</a:t>
            </a:r>
            <a:r>
              <a:rPr lang="es-419" sz="1200" spc="-40" dirty="0">
                <a:latin typeface="Arial"/>
                <a:cs typeface="Arial"/>
              </a:rPr>
              <a:t> </a:t>
            </a:r>
            <a:r>
              <a:rPr lang="es-419" sz="1200" dirty="0">
                <a:latin typeface="Arial"/>
                <a:cs typeface="Arial"/>
              </a:rPr>
              <a:t>entre</a:t>
            </a:r>
            <a:r>
              <a:rPr lang="es-419" sz="1200" spc="-33" dirty="0">
                <a:latin typeface="Arial"/>
                <a:cs typeface="Arial"/>
              </a:rPr>
              <a:t> </a:t>
            </a:r>
            <a:r>
              <a:rPr lang="es-419" sz="1200" dirty="0">
                <a:latin typeface="Arial"/>
                <a:cs typeface="Arial"/>
              </a:rPr>
              <a:t>sí.</a:t>
            </a:r>
            <a:r>
              <a:rPr lang="es-419" sz="1200" spc="-33" dirty="0">
                <a:latin typeface="Arial"/>
                <a:cs typeface="Arial"/>
              </a:rPr>
              <a:t> </a:t>
            </a:r>
            <a:r>
              <a:rPr lang="es-419" sz="1200" dirty="0">
                <a:latin typeface="Arial"/>
                <a:cs typeface="Arial"/>
              </a:rPr>
              <a:t>Para</a:t>
            </a:r>
            <a:r>
              <a:rPr lang="es-419" sz="1200" spc="-40" dirty="0">
                <a:latin typeface="Arial"/>
                <a:cs typeface="Arial"/>
              </a:rPr>
              <a:t> </a:t>
            </a:r>
            <a:r>
              <a:rPr lang="es-419" sz="1200" dirty="0">
                <a:latin typeface="Arial"/>
                <a:cs typeface="Arial"/>
              </a:rPr>
              <a:t>lograr</a:t>
            </a:r>
            <a:r>
              <a:rPr lang="es-419" sz="1200" spc="-33" dirty="0">
                <a:latin typeface="Arial"/>
                <a:cs typeface="Arial"/>
              </a:rPr>
              <a:t> </a:t>
            </a:r>
            <a:r>
              <a:rPr lang="es-419" sz="1200" dirty="0">
                <a:latin typeface="Arial"/>
                <a:cs typeface="Arial"/>
              </a:rPr>
              <a:t>esa</a:t>
            </a:r>
            <a:r>
              <a:rPr lang="es-419" sz="1200" spc="-33" dirty="0">
                <a:latin typeface="Arial"/>
                <a:cs typeface="Arial"/>
              </a:rPr>
              <a:t> </a:t>
            </a:r>
            <a:r>
              <a:rPr lang="es-419" sz="1200" dirty="0">
                <a:latin typeface="Arial"/>
                <a:cs typeface="Arial"/>
              </a:rPr>
              <a:t>independencia,</a:t>
            </a:r>
            <a:r>
              <a:rPr lang="es-419" sz="1200" spc="-40" dirty="0">
                <a:latin typeface="Arial"/>
                <a:cs typeface="Arial"/>
              </a:rPr>
              <a:t> </a:t>
            </a:r>
            <a:r>
              <a:rPr lang="es-419" sz="1200" dirty="0">
                <a:latin typeface="Arial"/>
                <a:cs typeface="Arial"/>
              </a:rPr>
              <a:t>cada</a:t>
            </a:r>
            <a:r>
              <a:rPr lang="es-419" sz="1200" spc="-33" dirty="0">
                <a:latin typeface="Arial"/>
                <a:cs typeface="Arial"/>
              </a:rPr>
              <a:t> </a:t>
            </a:r>
            <a:r>
              <a:rPr lang="es-419" sz="1200" dirty="0">
                <a:latin typeface="Arial"/>
                <a:cs typeface="Arial"/>
              </a:rPr>
              <a:t>microservicio</a:t>
            </a:r>
            <a:r>
              <a:rPr lang="es-419" sz="1200" spc="-33" dirty="0">
                <a:latin typeface="Arial"/>
                <a:cs typeface="Arial"/>
              </a:rPr>
              <a:t> </a:t>
            </a:r>
            <a:r>
              <a:rPr lang="es-419" sz="1200" spc="-27" dirty="0">
                <a:latin typeface="Arial"/>
                <a:cs typeface="Arial"/>
              </a:rPr>
              <a:t>debe </a:t>
            </a:r>
            <a:r>
              <a:rPr lang="es-419" sz="1200" dirty="0">
                <a:latin typeface="Arial"/>
                <a:cs typeface="Arial"/>
              </a:rPr>
              <a:t>proporcionar</a:t>
            </a:r>
            <a:r>
              <a:rPr lang="es-419" sz="1200" spc="-40"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contrato</a:t>
            </a:r>
            <a:r>
              <a:rPr lang="es-419" sz="1200" spc="-27" dirty="0">
                <a:latin typeface="Arial"/>
                <a:cs typeface="Arial"/>
              </a:rPr>
              <a:t> </a:t>
            </a:r>
            <a:r>
              <a:rPr lang="es-419" sz="1200" dirty="0">
                <a:latin typeface="Arial"/>
                <a:cs typeface="Arial"/>
              </a:rPr>
              <a:t>bien</a:t>
            </a:r>
            <a:r>
              <a:rPr lang="es-419" sz="1200" spc="-27" dirty="0">
                <a:latin typeface="Arial"/>
                <a:cs typeface="Arial"/>
              </a:rPr>
              <a:t> </a:t>
            </a:r>
            <a:r>
              <a:rPr lang="es-419" sz="1200" dirty="0">
                <a:latin typeface="Arial"/>
                <a:cs typeface="Arial"/>
              </a:rPr>
              <a:t>definido</a:t>
            </a:r>
            <a:r>
              <a:rPr lang="es-419" sz="1200" spc="-27"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control</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versiones</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sus</a:t>
            </a:r>
            <a:r>
              <a:rPr lang="es-419" sz="1200" spc="-27" dirty="0">
                <a:latin typeface="Arial"/>
                <a:cs typeface="Arial"/>
              </a:rPr>
              <a:t> </a:t>
            </a:r>
            <a:r>
              <a:rPr lang="es-419" sz="1200" dirty="0">
                <a:latin typeface="Arial"/>
                <a:cs typeface="Arial"/>
              </a:rPr>
              <a:t>clientes,</a:t>
            </a:r>
            <a:r>
              <a:rPr lang="es-419" sz="1200" spc="-20" dirty="0">
                <a:latin typeface="Arial"/>
                <a:cs typeface="Arial"/>
              </a:rPr>
              <a:t> </a:t>
            </a:r>
            <a:r>
              <a:rPr lang="es-419" sz="1200" spc="-33" dirty="0">
                <a:latin typeface="Arial"/>
                <a:cs typeface="Arial"/>
              </a:rPr>
              <a:t>que </a:t>
            </a:r>
            <a:r>
              <a:rPr lang="es-419" sz="1200" dirty="0">
                <a:latin typeface="Arial"/>
                <a:cs typeface="Arial"/>
              </a:rPr>
              <a:t>son</a:t>
            </a:r>
            <a:r>
              <a:rPr lang="es-419" sz="1200" spc="-33" dirty="0">
                <a:latin typeface="Arial"/>
                <a:cs typeface="Arial"/>
              </a:rPr>
              <a:t> </a:t>
            </a:r>
            <a:r>
              <a:rPr lang="es-419" sz="1200" dirty="0">
                <a:latin typeface="Arial"/>
                <a:cs typeface="Arial"/>
              </a:rPr>
              <a:t>otros</a:t>
            </a:r>
            <a:r>
              <a:rPr lang="es-419" sz="1200" spc="-20"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o</a:t>
            </a:r>
            <a:r>
              <a:rPr lang="es-419" sz="1200" spc="-13" dirty="0">
                <a:latin typeface="Arial"/>
                <a:cs typeface="Arial"/>
              </a:rPr>
              <a:t> </a:t>
            </a:r>
            <a:r>
              <a:rPr lang="es-419" sz="1200" dirty="0">
                <a:latin typeface="Arial"/>
                <a:cs typeface="Arial"/>
              </a:rPr>
              <a:t>aplicaciones.</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no</a:t>
            </a:r>
            <a:r>
              <a:rPr lang="es-419" sz="1200" spc="-13" dirty="0">
                <a:latin typeface="Arial"/>
                <a:cs typeface="Arial"/>
              </a:rPr>
              <a:t> </a:t>
            </a:r>
            <a:r>
              <a:rPr lang="es-419" sz="1200" dirty="0">
                <a:latin typeface="Arial"/>
                <a:cs typeface="Arial"/>
              </a:rPr>
              <a:t>deben</a:t>
            </a:r>
            <a:r>
              <a:rPr lang="es-419" sz="1200" spc="-20" dirty="0">
                <a:latin typeface="Arial"/>
                <a:cs typeface="Arial"/>
              </a:rPr>
              <a:t> </a:t>
            </a:r>
            <a:r>
              <a:rPr lang="es-419" sz="1200" dirty="0">
                <a:latin typeface="Arial"/>
                <a:cs typeface="Arial"/>
              </a:rPr>
              <a:t>poner</a:t>
            </a:r>
            <a:r>
              <a:rPr lang="es-419" sz="1200" spc="-20" dirty="0">
                <a:latin typeface="Arial"/>
                <a:cs typeface="Arial"/>
              </a:rPr>
              <a:t> </a:t>
            </a:r>
            <a:r>
              <a:rPr lang="es-419" sz="1200" dirty="0">
                <a:latin typeface="Arial"/>
                <a:cs typeface="Arial"/>
              </a:rPr>
              <a:t>fin</a:t>
            </a:r>
            <a:r>
              <a:rPr lang="es-419" sz="1200" spc="-20" dirty="0">
                <a:latin typeface="Arial"/>
                <a:cs typeface="Arial"/>
              </a:rPr>
              <a:t> </a:t>
            </a:r>
            <a:r>
              <a:rPr lang="es-419" sz="1200" dirty="0">
                <a:latin typeface="Arial"/>
                <a:cs typeface="Arial"/>
              </a:rPr>
              <a:t>a</a:t>
            </a:r>
            <a:r>
              <a:rPr lang="es-419" sz="1200" spc="-13" dirty="0">
                <a:latin typeface="Arial"/>
                <a:cs typeface="Arial"/>
              </a:rPr>
              <a:t> estos </a:t>
            </a:r>
            <a:r>
              <a:rPr lang="es-419" sz="1200" dirty="0">
                <a:latin typeface="Arial"/>
                <a:cs typeface="Arial"/>
              </a:rPr>
              <a:t>contratos</a:t>
            </a:r>
            <a:r>
              <a:rPr lang="es-419" sz="1200" spc="-40" dirty="0">
                <a:latin typeface="Arial"/>
                <a:cs typeface="Arial"/>
              </a:rPr>
              <a:t> </a:t>
            </a:r>
            <a:r>
              <a:rPr lang="es-419" sz="1200" dirty="0">
                <a:latin typeface="Arial"/>
                <a:cs typeface="Arial"/>
              </a:rPr>
              <a:t>con</a:t>
            </a:r>
            <a:r>
              <a:rPr lang="es-419" sz="1200" spc="-20" dirty="0">
                <a:latin typeface="Arial"/>
                <a:cs typeface="Arial"/>
              </a:rPr>
              <a:t> </a:t>
            </a:r>
            <a:r>
              <a:rPr lang="es-419" sz="1200" dirty="0">
                <a:latin typeface="Arial"/>
                <a:cs typeface="Arial"/>
              </a:rPr>
              <a:t>control</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versiones</a:t>
            </a:r>
            <a:r>
              <a:rPr lang="es-419" sz="1200" spc="-27" dirty="0">
                <a:latin typeface="Arial"/>
                <a:cs typeface="Arial"/>
              </a:rPr>
              <a:t> </a:t>
            </a:r>
            <a:r>
              <a:rPr lang="es-419" sz="1200" dirty="0">
                <a:latin typeface="Arial"/>
                <a:cs typeface="Arial"/>
              </a:rPr>
              <a:t>hasta</a:t>
            </a:r>
            <a:r>
              <a:rPr lang="es-419" sz="1200" spc="-2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determine</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no</a:t>
            </a:r>
            <a:r>
              <a:rPr lang="es-419" sz="1200" spc="-20" dirty="0">
                <a:latin typeface="Arial"/>
                <a:cs typeface="Arial"/>
              </a:rPr>
              <a:t> </a:t>
            </a:r>
            <a:r>
              <a:rPr lang="es-419" sz="1200" dirty="0">
                <a:latin typeface="Arial"/>
                <a:cs typeface="Arial"/>
              </a:rPr>
              <a:t>hay</a:t>
            </a:r>
            <a:r>
              <a:rPr lang="es-419" sz="1200" spc="-20" dirty="0">
                <a:latin typeface="Arial"/>
                <a:cs typeface="Arial"/>
              </a:rPr>
              <a:t> </a:t>
            </a:r>
            <a:r>
              <a:rPr lang="es-419" sz="1200" spc="-13" dirty="0">
                <a:latin typeface="Arial"/>
                <a:cs typeface="Arial"/>
              </a:rPr>
              <a:t>ningún </a:t>
            </a:r>
            <a:r>
              <a:rPr lang="es-419" sz="1200" dirty="0">
                <a:latin typeface="Arial"/>
                <a:cs typeface="Arial"/>
              </a:rPr>
              <a:t>microservicio</a:t>
            </a:r>
            <a:r>
              <a:rPr lang="es-419" sz="1200" spc="-53"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depende</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algún</a:t>
            </a:r>
            <a:r>
              <a:rPr lang="es-419" sz="1200" spc="-33" dirty="0">
                <a:latin typeface="Arial"/>
                <a:cs typeface="Arial"/>
              </a:rPr>
              <a:t> </a:t>
            </a:r>
            <a:r>
              <a:rPr lang="es-419" sz="1200" dirty="0">
                <a:latin typeface="Arial"/>
                <a:cs typeface="Arial"/>
              </a:rPr>
              <a:t>contrato</a:t>
            </a:r>
            <a:r>
              <a:rPr lang="es-419" sz="1200" spc="-33" dirty="0">
                <a:latin typeface="Arial"/>
                <a:cs typeface="Arial"/>
              </a:rPr>
              <a:t> </a:t>
            </a:r>
            <a:r>
              <a:rPr lang="es-419" sz="1200" dirty="0">
                <a:latin typeface="Arial"/>
                <a:cs typeface="Arial"/>
              </a:rPr>
              <a:t>con</a:t>
            </a:r>
            <a:r>
              <a:rPr lang="es-419" sz="1200" spc="-33" dirty="0">
                <a:latin typeface="Arial"/>
                <a:cs typeface="Arial"/>
              </a:rPr>
              <a:t> </a:t>
            </a:r>
            <a:r>
              <a:rPr lang="es-419" sz="1200" dirty="0">
                <a:latin typeface="Arial"/>
                <a:cs typeface="Arial"/>
              </a:rPr>
              <a:t>control</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versiones</a:t>
            </a:r>
            <a:r>
              <a:rPr lang="es-419" sz="1200" spc="-33" dirty="0">
                <a:latin typeface="Arial"/>
                <a:cs typeface="Arial"/>
              </a:rPr>
              <a:t> </a:t>
            </a:r>
            <a:r>
              <a:rPr lang="es-419" sz="1200" spc="-13" dirty="0">
                <a:latin typeface="Arial"/>
                <a:cs typeface="Arial"/>
              </a:rPr>
              <a:t>específico.</a:t>
            </a:r>
            <a:endParaRPr lang="es-419" sz="1200" dirty="0">
              <a:latin typeface="Arial"/>
              <a:cs typeface="Arial"/>
            </a:endParaRPr>
          </a:p>
          <a:p>
            <a:pPr marL="16933" marR="132923">
              <a:lnSpc>
                <a:spcPct val="102299"/>
              </a:lnSpc>
            </a:pPr>
            <a:r>
              <a:rPr lang="es-419" sz="1200" dirty="0">
                <a:latin typeface="Arial"/>
                <a:cs typeface="Arial"/>
              </a:rPr>
              <a:t>Recuerde</a:t>
            </a:r>
            <a:r>
              <a:rPr lang="es-419" sz="1200" spc="-4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puede</a:t>
            </a:r>
            <a:r>
              <a:rPr lang="es-419" sz="1200" spc="-20"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necesario</a:t>
            </a:r>
            <a:r>
              <a:rPr lang="es-419" sz="1200" spc="-20" dirty="0">
                <a:latin typeface="Arial"/>
                <a:cs typeface="Arial"/>
              </a:rPr>
              <a:t> </a:t>
            </a:r>
            <a:r>
              <a:rPr lang="es-419" sz="1200" dirty="0">
                <a:latin typeface="Arial"/>
                <a:cs typeface="Arial"/>
              </a:rPr>
              <a:t>revertir</a:t>
            </a:r>
            <a:r>
              <a:rPr lang="es-419" sz="1200" spc="-20" dirty="0">
                <a:latin typeface="Arial"/>
                <a:cs typeface="Arial"/>
              </a:rPr>
              <a:t> </a:t>
            </a:r>
            <a:r>
              <a:rPr lang="es-419" sz="1200" dirty="0">
                <a:latin typeface="Arial"/>
                <a:cs typeface="Arial"/>
              </a:rPr>
              <a:t>otros</a:t>
            </a:r>
            <a:r>
              <a:rPr lang="es-419" sz="1200" spc="-27"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una</a:t>
            </a:r>
            <a:r>
              <a:rPr lang="es-419" sz="1200" spc="-20" dirty="0">
                <a:latin typeface="Arial"/>
                <a:cs typeface="Arial"/>
              </a:rPr>
              <a:t> </a:t>
            </a:r>
            <a:r>
              <a:rPr lang="es-419" sz="1200" spc="-13" dirty="0">
                <a:latin typeface="Arial"/>
                <a:cs typeface="Arial"/>
              </a:rPr>
              <a:t>versión </a:t>
            </a:r>
            <a:r>
              <a:rPr lang="es-419" sz="1200" dirty="0">
                <a:latin typeface="Arial"/>
                <a:cs typeface="Arial"/>
              </a:rPr>
              <a:t>anterior</a:t>
            </a:r>
            <a:r>
              <a:rPr lang="es-419" sz="1200" spc="-47" dirty="0">
                <a:latin typeface="Arial"/>
                <a:cs typeface="Arial"/>
              </a:rPr>
              <a:t> </a:t>
            </a:r>
            <a:r>
              <a:rPr lang="es-419" sz="1200" dirty="0">
                <a:latin typeface="Arial"/>
                <a:cs typeface="Arial"/>
              </a:rPr>
              <a:t>del</a:t>
            </a:r>
            <a:r>
              <a:rPr lang="es-419" sz="1200" spc="-27" dirty="0">
                <a:latin typeface="Arial"/>
                <a:cs typeface="Arial"/>
              </a:rPr>
              <a:t> </a:t>
            </a:r>
            <a:r>
              <a:rPr lang="es-419" sz="1200" dirty="0">
                <a:latin typeface="Arial"/>
                <a:cs typeface="Arial"/>
              </a:rPr>
              <a:t>código</a:t>
            </a:r>
            <a:r>
              <a:rPr lang="es-419" sz="1200" spc="-2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requiera</a:t>
            </a:r>
            <a:r>
              <a:rPr lang="es-419" sz="1200" spc="-33"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contrato</a:t>
            </a:r>
            <a:r>
              <a:rPr lang="es-419" sz="1200" spc="-27" dirty="0">
                <a:latin typeface="Arial"/>
                <a:cs typeface="Arial"/>
              </a:rPr>
              <a:t> </a:t>
            </a:r>
            <a:r>
              <a:rPr lang="es-419" sz="1200" dirty="0">
                <a:latin typeface="Arial"/>
                <a:cs typeface="Arial"/>
              </a:rPr>
              <a:t>previo;</a:t>
            </a:r>
            <a:r>
              <a:rPr lang="es-419" sz="1200" spc="-27" dirty="0">
                <a:latin typeface="Arial"/>
                <a:cs typeface="Arial"/>
              </a:rPr>
              <a:t> </a:t>
            </a:r>
            <a:r>
              <a:rPr lang="es-419" sz="1200" dirty="0">
                <a:latin typeface="Arial"/>
                <a:cs typeface="Arial"/>
              </a:rPr>
              <a:t>por</a:t>
            </a:r>
            <a:r>
              <a:rPr lang="es-419" sz="1200" spc="-33" dirty="0">
                <a:latin typeface="Arial"/>
                <a:cs typeface="Arial"/>
              </a:rPr>
              <a:t> </a:t>
            </a:r>
            <a:r>
              <a:rPr lang="es-419" sz="1200" dirty="0">
                <a:latin typeface="Arial"/>
                <a:cs typeface="Arial"/>
              </a:rPr>
              <a:t>eso,</a:t>
            </a:r>
            <a:r>
              <a:rPr lang="es-419" sz="1200" spc="-27"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importante</a:t>
            </a:r>
            <a:r>
              <a:rPr lang="es-419" sz="1200" spc="-27" dirty="0">
                <a:latin typeface="Arial"/>
                <a:cs typeface="Arial"/>
              </a:rPr>
              <a:t> </a:t>
            </a:r>
            <a:r>
              <a:rPr lang="es-419" sz="1200" dirty="0">
                <a:latin typeface="Arial"/>
                <a:cs typeface="Arial"/>
              </a:rPr>
              <a:t>tener</a:t>
            </a:r>
            <a:r>
              <a:rPr lang="es-419" sz="1200" spc="-27" dirty="0">
                <a:latin typeface="Arial"/>
                <a:cs typeface="Arial"/>
              </a:rPr>
              <a:t> </a:t>
            </a:r>
            <a:r>
              <a:rPr lang="es-419" sz="1200" spc="-33" dirty="0">
                <a:latin typeface="Arial"/>
                <a:cs typeface="Arial"/>
              </a:rPr>
              <a:t>en </a:t>
            </a:r>
            <a:r>
              <a:rPr lang="es-419" sz="1200" dirty="0">
                <a:latin typeface="Arial"/>
                <a:cs typeface="Arial"/>
              </a:rPr>
              <a:t>cuenta</a:t>
            </a:r>
            <a:r>
              <a:rPr lang="es-419" sz="1200" spc="-40" dirty="0">
                <a:latin typeface="Arial"/>
                <a:cs typeface="Arial"/>
              </a:rPr>
              <a:t> </a:t>
            </a:r>
            <a:r>
              <a:rPr lang="es-419" sz="1200" dirty="0">
                <a:latin typeface="Arial"/>
                <a:cs typeface="Arial"/>
              </a:rPr>
              <a:t>esa</a:t>
            </a:r>
            <a:r>
              <a:rPr lang="es-419" sz="1200" spc="-27" dirty="0">
                <a:latin typeface="Arial"/>
                <a:cs typeface="Arial"/>
              </a:rPr>
              <a:t> </a:t>
            </a:r>
            <a:r>
              <a:rPr lang="es-419" sz="1200" dirty="0">
                <a:latin typeface="Arial"/>
                <a:cs typeface="Arial"/>
              </a:rPr>
              <a:t>posibilidad</a:t>
            </a:r>
            <a:r>
              <a:rPr lang="es-419" sz="1200" spc="-27"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sus</a:t>
            </a:r>
            <a:r>
              <a:rPr lang="es-419" sz="1200" spc="-27" dirty="0">
                <a:latin typeface="Arial"/>
                <a:cs typeface="Arial"/>
              </a:rPr>
              <a:t> </a:t>
            </a:r>
            <a:r>
              <a:rPr lang="es-419" sz="1200" dirty="0">
                <a:latin typeface="Arial"/>
                <a:cs typeface="Arial"/>
              </a:rPr>
              <a:t>políticas</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spc="-13" dirty="0">
                <a:latin typeface="Arial"/>
                <a:cs typeface="Arial"/>
              </a:rPr>
              <a:t>baja.</a:t>
            </a:r>
            <a:endParaRPr lang="es-419" sz="1200" dirty="0">
              <a:latin typeface="Arial"/>
              <a:cs typeface="Arial"/>
            </a:endParaRPr>
          </a:p>
          <a:p>
            <a:pPr marL="16933" marR="254840">
              <a:lnSpc>
                <a:spcPct val="102299"/>
              </a:lnSpc>
            </a:pPr>
            <a:r>
              <a:rPr lang="es-419" sz="1200" dirty="0">
                <a:solidFill>
                  <a:srgbClr val="212121"/>
                </a:solidFill>
                <a:latin typeface="Arial"/>
                <a:cs typeface="Arial"/>
              </a:rPr>
              <a:t>Lograr</a:t>
            </a:r>
            <a:r>
              <a:rPr lang="es-419" sz="1200" spc="-33" dirty="0">
                <a:solidFill>
                  <a:srgbClr val="212121"/>
                </a:solidFill>
                <a:latin typeface="Arial"/>
                <a:cs typeface="Arial"/>
              </a:rPr>
              <a:t> </a:t>
            </a:r>
            <a:r>
              <a:rPr lang="es-419" sz="1200" dirty="0">
                <a:solidFill>
                  <a:srgbClr val="212121"/>
                </a:solidFill>
                <a:latin typeface="Arial"/>
                <a:cs typeface="Arial"/>
              </a:rPr>
              <a:t>una</a:t>
            </a:r>
            <a:r>
              <a:rPr lang="es-419" sz="1200" spc="-20" dirty="0">
                <a:solidFill>
                  <a:srgbClr val="212121"/>
                </a:solidFill>
                <a:latin typeface="Arial"/>
                <a:cs typeface="Arial"/>
              </a:rPr>
              <a:t> </a:t>
            </a:r>
            <a:r>
              <a:rPr lang="es-419" sz="1200" dirty="0">
                <a:solidFill>
                  <a:srgbClr val="212121"/>
                </a:solidFill>
                <a:latin typeface="Arial"/>
                <a:cs typeface="Arial"/>
              </a:rPr>
              <a:t>cultura</a:t>
            </a:r>
            <a:r>
              <a:rPr lang="es-419" sz="1200" spc="-20" dirty="0">
                <a:solidFill>
                  <a:srgbClr val="212121"/>
                </a:solidFill>
                <a:latin typeface="Arial"/>
                <a:cs typeface="Arial"/>
              </a:rPr>
              <a:t> </a:t>
            </a:r>
            <a:r>
              <a:rPr lang="es-419" sz="1200" dirty="0">
                <a:solidFill>
                  <a:srgbClr val="212121"/>
                </a:solidFill>
                <a:latin typeface="Arial"/>
                <a:cs typeface="Arial"/>
              </a:rPr>
              <a:t>en</a:t>
            </a:r>
            <a:r>
              <a:rPr lang="es-419" sz="1200" spc="-20" dirty="0">
                <a:solidFill>
                  <a:srgbClr val="212121"/>
                </a:solidFill>
                <a:latin typeface="Arial"/>
                <a:cs typeface="Arial"/>
              </a:rPr>
              <a:t> </a:t>
            </a:r>
            <a:r>
              <a:rPr lang="es-419" sz="1200" dirty="0">
                <a:solidFill>
                  <a:srgbClr val="212121"/>
                </a:solidFill>
                <a:latin typeface="Arial"/>
                <a:cs typeface="Arial"/>
              </a:rPr>
              <a:t>torno</a:t>
            </a:r>
            <a:r>
              <a:rPr lang="es-419" sz="1200" spc="-20" dirty="0">
                <a:solidFill>
                  <a:srgbClr val="212121"/>
                </a:solidFill>
                <a:latin typeface="Arial"/>
                <a:cs typeface="Arial"/>
              </a:rPr>
              <a:t> </a:t>
            </a:r>
            <a:r>
              <a:rPr lang="es-419" sz="1200" dirty="0">
                <a:solidFill>
                  <a:srgbClr val="212121"/>
                </a:solidFill>
                <a:latin typeface="Arial"/>
                <a:cs typeface="Arial"/>
              </a:rPr>
              <a:t>a</a:t>
            </a:r>
            <a:r>
              <a:rPr lang="es-419" sz="1200" spc="-20" dirty="0">
                <a:solidFill>
                  <a:srgbClr val="212121"/>
                </a:solidFill>
                <a:latin typeface="Arial"/>
                <a:cs typeface="Arial"/>
              </a:rPr>
              <a:t> </a:t>
            </a:r>
            <a:r>
              <a:rPr lang="es-419" sz="1200" dirty="0">
                <a:solidFill>
                  <a:srgbClr val="212121"/>
                </a:solidFill>
                <a:latin typeface="Arial"/>
                <a:cs typeface="Arial"/>
              </a:rPr>
              <a:t>contratos</a:t>
            </a:r>
            <a:r>
              <a:rPr lang="es-419" sz="1200" spc="-20" dirty="0">
                <a:solidFill>
                  <a:srgbClr val="212121"/>
                </a:solidFill>
                <a:latin typeface="Arial"/>
                <a:cs typeface="Arial"/>
              </a:rPr>
              <a:t> </a:t>
            </a:r>
            <a:r>
              <a:rPr lang="es-419" sz="1200" dirty="0">
                <a:solidFill>
                  <a:srgbClr val="212121"/>
                </a:solidFill>
                <a:latin typeface="Arial"/>
                <a:cs typeface="Arial"/>
              </a:rPr>
              <a:t>bien</a:t>
            </a:r>
            <a:r>
              <a:rPr lang="es-419" sz="1200" spc="-20" dirty="0">
                <a:solidFill>
                  <a:srgbClr val="212121"/>
                </a:solidFill>
                <a:latin typeface="Arial"/>
                <a:cs typeface="Arial"/>
              </a:rPr>
              <a:t> </a:t>
            </a:r>
            <a:r>
              <a:rPr lang="es-419" sz="1200" dirty="0">
                <a:solidFill>
                  <a:srgbClr val="212121"/>
                </a:solidFill>
                <a:latin typeface="Arial"/>
                <a:cs typeface="Arial"/>
              </a:rPr>
              <a:t>definidos</a:t>
            </a:r>
            <a:r>
              <a:rPr lang="es-419" sz="1200" spc="-20" dirty="0">
                <a:solidFill>
                  <a:srgbClr val="212121"/>
                </a:solidFill>
                <a:latin typeface="Arial"/>
                <a:cs typeface="Arial"/>
              </a:rPr>
              <a:t> </a:t>
            </a:r>
            <a:r>
              <a:rPr lang="es-419" sz="1200" dirty="0">
                <a:solidFill>
                  <a:srgbClr val="212121"/>
                </a:solidFill>
                <a:latin typeface="Arial"/>
                <a:cs typeface="Arial"/>
              </a:rPr>
              <a:t>con</a:t>
            </a:r>
            <a:r>
              <a:rPr lang="es-419" sz="1200" spc="-20" dirty="0">
                <a:solidFill>
                  <a:srgbClr val="212121"/>
                </a:solidFill>
                <a:latin typeface="Arial"/>
                <a:cs typeface="Arial"/>
              </a:rPr>
              <a:t> </a:t>
            </a:r>
            <a:r>
              <a:rPr lang="es-419" sz="1200" dirty="0">
                <a:solidFill>
                  <a:srgbClr val="212121"/>
                </a:solidFill>
                <a:latin typeface="Arial"/>
                <a:cs typeface="Arial"/>
              </a:rPr>
              <a:t>control</a:t>
            </a:r>
            <a:r>
              <a:rPr lang="es-419" sz="1200" spc="-20" dirty="0">
                <a:solidFill>
                  <a:srgbClr val="212121"/>
                </a:solidFill>
                <a:latin typeface="Arial"/>
                <a:cs typeface="Arial"/>
              </a:rPr>
              <a:t> </a:t>
            </a:r>
            <a:r>
              <a:rPr lang="es-419" sz="1200" dirty="0">
                <a:solidFill>
                  <a:srgbClr val="212121"/>
                </a:solidFill>
                <a:latin typeface="Arial"/>
                <a:cs typeface="Arial"/>
              </a:rPr>
              <a:t>de</a:t>
            </a:r>
            <a:r>
              <a:rPr lang="es-419" sz="1200" spc="-20" dirty="0">
                <a:solidFill>
                  <a:srgbClr val="212121"/>
                </a:solidFill>
                <a:latin typeface="Arial"/>
                <a:cs typeface="Arial"/>
              </a:rPr>
              <a:t> </a:t>
            </a:r>
            <a:r>
              <a:rPr lang="es-419" sz="1200" dirty="0">
                <a:solidFill>
                  <a:srgbClr val="212121"/>
                </a:solidFill>
                <a:latin typeface="Arial"/>
                <a:cs typeface="Arial"/>
              </a:rPr>
              <a:t>versiones</a:t>
            </a:r>
            <a:r>
              <a:rPr lang="es-419" sz="1200" spc="-13" dirty="0">
                <a:solidFill>
                  <a:srgbClr val="212121"/>
                </a:solidFill>
                <a:latin typeface="Arial"/>
                <a:cs typeface="Arial"/>
              </a:rPr>
              <a:t> </a:t>
            </a:r>
            <a:r>
              <a:rPr lang="es-419" sz="1200" spc="-33" dirty="0">
                <a:solidFill>
                  <a:srgbClr val="212121"/>
                </a:solidFill>
                <a:latin typeface="Arial"/>
                <a:cs typeface="Arial"/>
              </a:rPr>
              <a:t>es </a:t>
            </a:r>
            <a:r>
              <a:rPr lang="es-419" sz="1200" dirty="0">
                <a:solidFill>
                  <a:srgbClr val="212121"/>
                </a:solidFill>
                <a:latin typeface="Arial"/>
                <a:cs typeface="Arial"/>
              </a:rPr>
              <a:t>probablemente</a:t>
            </a:r>
            <a:r>
              <a:rPr lang="es-419" sz="1200" spc="-47" dirty="0">
                <a:solidFill>
                  <a:srgbClr val="212121"/>
                </a:solidFill>
                <a:latin typeface="Arial"/>
                <a:cs typeface="Arial"/>
              </a:rPr>
              <a:t> </a:t>
            </a:r>
            <a:r>
              <a:rPr lang="es-419" sz="1200" dirty="0">
                <a:solidFill>
                  <a:srgbClr val="212121"/>
                </a:solidFill>
                <a:latin typeface="Arial"/>
                <a:cs typeface="Arial"/>
              </a:rPr>
              <a:t>el</a:t>
            </a:r>
            <a:r>
              <a:rPr lang="es-419" sz="1200" spc="-47" dirty="0">
                <a:solidFill>
                  <a:srgbClr val="212121"/>
                </a:solidFill>
                <a:latin typeface="Arial"/>
                <a:cs typeface="Arial"/>
              </a:rPr>
              <a:t> </a:t>
            </a:r>
            <a:r>
              <a:rPr lang="es-419" sz="1200" dirty="0">
                <a:solidFill>
                  <a:srgbClr val="212121"/>
                </a:solidFill>
                <a:latin typeface="Arial"/>
                <a:cs typeface="Arial"/>
              </a:rPr>
              <a:t>aspecto</a:t>
            </a:r>
            <a:r>
              <a:rPr lang="es-419" sz="1200" spc="-40" dirty="0">
                <a:solidFill>
                  <a:srgbClr val="212121"/>
                </a:solidFill>
                <a:latin typeface="Arial"/>
                <a:cs typeface="Arial"/>
              </a:rPr>
              <a:t> </a:t>
            </a:r>
            <a:r>
              <a:rPr lang="es-419" sz="1200" dirty="0">
                <a:solidFill>
                  <a:srgbClr val="212121"/>
                </a:solidFill>
                <a:latin typeface="Arial"/>
                <a:cs typeface="Arial"/>
              </a:rPr>
              <a:t>organizativo</a:t>
            </a:r>
            <a:r>
              <a:rPr lang="es-419" sz="1200" spc="-47" dirty="0">
                <a:solidFill>
                  <a:srgbClr val="212121"/>
                </a:solidFill>
                <a:latin typeface="Arial"/>
                <a:cs typeface="Arial"/>
              </a:rPr>
              <a:t> </a:t>
            </a:r>
            <a:r>
              <a:rPr lang="es-419" sz="1200" dirty="0">
                <a:solidFill>
                  <a:srgbClr val="212121"/>
                </a:solidFill>
                <a:latin typeface="Arial"/>
                <a:cs typeface="Arial"/>
              </a:rPr>
              <a:t>más</a:t>
            </a:r>
            <a:r>
              <a:rPr lang="es-419" sz="1200" spc="-47" dirty="0">
                <a:solidFill>
                  <a:srgbClr val="212121"/>
                </a:solidFill>
                <a:latin typeface="Arial"/>
                <a:cs typeface="Arial"/>
              </a:rPr>
              <a:t> </a:t>
            </a:r>
            <a:r>
              <a:rPr lang="es-419" sz="1200" dirty="0">
                <a:solidFill>
                  <a:srgbClr val="212121"/>
                </a:solidFill>
                <a:latin typeface="Arial"/>
                <a:cs typeface="Arial"/>
              </a:rPr>
              <a:t>desafiante</a:t>
            </a:r>
            <a:r>
              <a:rPr lang="es-419" sz="1200" spc="-40" dirty="0">
                <a:solidFill>
                  <a:srgbClr val="212121"/>
                </a:solidFill>
                <a:latin typeface="Arial"/>
                <a:cs typeface="Arial"/>
              </a:rPr>
              <a:t> </a:t>
            </a:r>
            <a:r>
              <a:rPr lang="es-419" sz="1200" dirty="0">
                <a:solidFill>
                  <a:srgbClr val="212121"/>
                </a:solidFill>
                <a:latin typeface="Arial"/>
                <a:cs typeface="Arial"/>
              </a:rPr>
              <a:t>de</a:t>
            </a:r>
            <a:r>
              <a:rPr lang="es-419" sz="1200" spc="-47" dirty="0">
                <a:solidFill>
                  <a:srgbClr val="212121"/>
                </a:solidFill>
                <a:latin typeface="Arial"/>
                <a:cs typeface="Arial"/>
              </a:rPr>
              <a:t> </a:t>
            </a:r>
            <a:r>
              <a:rPr lang="es-419" sz="1200" dirty="0">
                <a:solidFill>
                  <a:srgbClr val="212121"/>
                </a:solidFill>
                <a:latin typeface="Arial"/>
                <a:cs typeface="Arial"/>
              </a:rPr>
              <a:t>una</a:t>
            </a:r>
            <a:r>
              <a:rPr lang="es-419" sz="1200" spc="-47" dirty="0">
                <a:solidFill>
                  <a:srgbClr val="212121"/>
                </a:solidFill>
                <a:latin typeface="Arial"/>
                <a:cs typeface="Arial"/>
              </a:rPr>
              <a:t> </a:t>
            </a:r>
            <a:r>
              <a:rPr lang="es-419" sz="1200" dirty="0">
                <a:solidFill>
                  <a:srgbClr val="212121"/>
                </a:solidFill>
                <a:latin typeface="Arial"/>
                <a:cs typeface="Arial"/>
              </a:rPr>
              <a:t>aplicación</a:t>
            </a:r>
            <a:r>
              <a:rPr lang="es-419" sz="1200" spc="-40" dirty="0">
                <a:solidFill>
                  <a:srgbClr val="212121"/>
                </a:solidFill>
                <a:latin typeface="Arial"/>
                <a:cs typeface="Arial"/>
              </a:rPr>
              <a:t> </a:t>
            </a:r>
            <a:r>
              <a:rPr lang="es-419" sz="1200" spc="-13" dirty="0">
                <a:solidFill>
                  <a:srgbClr val="212121"/>
                </a:solidFill>
                <a:latin typeface="Arial"/>
                <a:cs typeface="Arial"/>
              </a:rPr>
              <a:t>estable </a:t>
            </a:r>
            <a:r>
              <a:rPr lang="es-419" sz="1200" dirty="0">
                <a:solidFill>
                  <a:srgbClr val="212121"/>
                </a:solidFill>
                <a:latin typeface="Arial"/>
                <a:cs typeface="Arial"/>
              </a:rPr>
              <a:t>basada</a:t>
            </a:r>
            <a:r>
              <a:rPr lang="es-419" sz="1200" spc="-27" dirty="0">
                <a:solidFill>
                  <a:srgbClr val="212121"/>
                </a:solidFill>
                <a:latin typeface="Arial"/>
                <a:cs typeface="Arial"/>
              </a:rPr>
              <a:t> </a:t>
            </a:r>
            <a:r>
              <a:rPr lang="es-419" sz="1200" dirty="0">
                <a:solidFill>
                  <a:srgbClr val="212121"/>
                </a:solidFill>
                <a:latin typeface="Arial"/>
                <a:cs typeface="Arial"/>
              </a:rPr>
              <a:t>en</a:t>
            </a:r>
            <a:r>
              <a:rPr lang="es-419" sz="1200" spc="-27" dirty="0">
                <a:solidFill>
                  <a:srgbClr val="212121"/>
                </a:solidFill>
                <a:latin typeface="Arial"/>
                <a:cs typeface="Arial"/>
              </a:rPr>
              <a:t> </a:t>
            </a:r>
            <a:r>
              <a:rPr lang="es-419" sz="1200" spc="-13" dirty="0">
                <a:solidFill>
                  <a:srgbClr val="212121"/>
                </a:solidFill>
                <a:latin typeface="Arial"/>
                <a:cs typeface="Arial"/>
              </a:rPr>
              <a:t>microservicios.</a:t>
            </a:r>
            <a:endParaRPr lang="es-419" sz="1200" dirty="0">
              <a:latin typeface="Arial"/>
              <a:cs typeface="Arial"/>
            </a:endParaRPr>
          </a:p>
          <a:p>
            <a:pPr>
              <a:spcBef>
                <a:spcPts val="33"/>
              </a:spcBef>
            </a:pPr>
            <a:endParaRPr lang="es-419" sz="1200" dirty="0">
              <a:latin typeface="Arial"/>
              <a:cs typeface="Arial"/>
            </a:endParaRPr>
          </a:p>
          <a:p>
            <a:pPr marL="16933" marR="18626">
              <a:lnSpc>
                <a:spcPct val="102299"/>
              </a:lnSpc>
            </a:pPr>
            <a:r>
              <a:rPr lang="es-419" sz="1200" dirty="0">
                <a:solidFill>
                  <a:srgbClr val="212121"/>
                </a:solidFill>
                <a:latin typeface="Arial"/>
                <a:cs typeface="Arial"/>
              </a:rPr>
              <a:t>En</a:t>
            </a:r>
            <a:r>
              <a:rPr lang="es-419" sz="1200" spc="-40" dirty="0">
                <a:solidFill>
                  <a:srgbClr val="212121"/>
                </a:solidFill>
                <a:latin typeface="Arial"/>
                <a:cs typeface="Arial"/>
              </a:rPr>
              <a:t> </a:t>
            </a:r>
            <a:r>
              <a:rPr lang="es-419" sz="1200" dirty="0">
                <a:solidFill>
                  <a:srgbClr val="212121"/>
                </a:solidFill>
                <a:latin typeface="Arial"/>
                <a:cs typeface="Arial"/>
              </a:rPr>
              <a:t>términos</a:t>
            </a:r>
            <a:r>
              <a:rPr lang="es-419" sz="1200" spc="-20" dirty="0">
                <a:solidFill>
                  <a:srgbClr val="212121"/>
                </a:solidFill>
                <a:latin typeface="Arial"/>
                <a:cs typeface="Arial"/>
              </a:rPr>
              <a:t> </a:t>
            </a:r>
            <a:r>
              <a:rPr lang="es-419" sz="1200" dirty="0">
                <a:solidFill>
                  <a:srgbClr val="212121"/>
                </a:solidFill>
                <a:latin typeface="Arial"/>
                <a:cs typeface="Arial"/>
              </a:rPr>
              <a:t>generales,</a:t>
            </a:r>
            <a:r>
              <a:rPr lang="es-419" sz="1200" spc="-20" dirty="0">
                <a:solidFill>
                  <a:srgbClr val="212121"/>
                </a:solidFill>
                <a:latin typeface="Arial"/>
                <a:cs typeface="Arial"/>
              </a:rPr>
              <a:t> </a:t>
            </a:r>
            <a:r>
              <a:rPr lang="es-419" sz="1200" dirty="0">
                <a:solidFill>
                  <a:srgbClr val="212121"/>
                </a:solidFill>
                <a:latin typeface="Arial"/>
                <a:cs typeface="Arial"/>
              </a:rPr>
              <a:t>los</a:t>
            </a:r>
            <a:r>
              <a:rPr lang="es-419" sz="1200" spc="-27" dirty="0">
                <a:solidFill>
                  <a:srgbClr val="212121"/>
                </a:solidFill>
                <a:latin typeface="Arial"/>
                <a:cs typeface="Arial"/>
              </a:rPr>
              <a:t> </a:t>
            </a:r>
            <a:r>
              <a:rPr lang="es-419" sz="1200" dirty="0">
                <a:solidFill>
                  <a:srgbClr val="212121"/>
                </a:solidFill>
                <a:latin typeface="Arial"/>
                <a:cs typeface="Arial"/>
              </a:rPr>
              <a:t>servicios</a:t>
            </a:r>
            <a:r>
              <a:rPr lang="es-419" sz="1200" spc="-20" dirty="0">
                <a:solidFill>
                  <a:srgbClr val="212121"/>
                </a:solidFill>
                <a:latin typeface="Arial"/>
                <a:cs typeface="Arial"/>
              </a:rPr>
              <a:t> </a:t>
            </a:r>
            <a:r>
              <a:rPr lang="es-419" sz="1200" dirty="0">
                <a:solidFill>
                  <a:srgbClr val="212121"/>
                </a:solidFill>
                <a:latin typeface="Arial"/>
                <a:cs typeface="Arial"/>
              </a:rPr>
              <a:t>se</a:t>
            </a:r>
            <a:r>
              <a:rPr lang="es-419" sz="1200" spc="-20" dirty="0">
                <a:solidFill>
                  <a:srgbClr val="212121"/>
                </a:solidFill>
                <a:latin typeface="Arial"/>
                <a:cs typeface="Arial"/>
              </a:rPr>
              <a:t> </a:t>
            </a:r>
            <a:r>
              <a:rPr lang="es-419" sz="1200" dirty="0">
                <a:solidFill>
                  <a:srgbClr val="212121"/>
                </a:solidFill>
                <a:latin typeface="Arial"/>
                <a:cs typeface="Arial"/>
              </a:rPr>
              <a:t>comunican</a:t>
            </a:r>
            <a:r>
              <a:rPr lang="es-419" sz="1200" spc="-20" dirty="0">
                <a:solidFill>
                  <a:srgbClr val="212121"/>
                </a:solidFill>
                <a:latin typeface="Arial"/>
                <a:cs typeface="Arial"/>
              </a:rPr>
              <a:t> </a:t>
            </a:r>
            <a:r>
              <a:rPr lang="es-419" sz="1200" dirty="0">
                <a:solidFill>
                  <a:srgbClr val="212121"/>
                </a:solidFill>
                <a:latin typeface="Arial"/>
                <a:cs typeface="Arial"/>
              </a:rPr>
              <a:t>con</a:t>
            </a:r>
            <a:r>
              <a:rPr lang="es-419" sz="1200" spc="-27" dirty="0">
                <a:solidFill>
                  <a:srgbClr val="212121"/>
                </a:solidFill>
                <a:latin typeface="Arial"/>
                <a:cs typeface="Arial"/>
              </a:rPr>
              <a:t> </a:t>
            </a:r>
            <a:r>
              <a:rPr lang="es-419" sz="1200" dirty="0">
                <a:solidFill>
                  <a:srgbClr val="212121"/>
                </a:solidFill>
                <a:latin typeface="Arial"/>
                <a:cs typeface="Arial"/>
              </a:rPr>
              <a:t>HTTPS</a:t>
            </a:r>
            <a:r>
              <a:rPr lang="es-419" sz="1200" spc="-20"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dirty="0">
                <a:solidFill>
                  <a:srgbClr val="212121"/>
                </a:solidFill>
                <a:latin typeface="Arial"/>
                <a:cs typeface="Arial"/>
              </a:rPr>
              <a:t>cargas</a:t>
            </a:r>
            <a:r>
              <a:rPr lang="es-419" sz="1200" spc="-20" dirty="0">
                <a:solidFill>
                  <a:srgbClr val="212121"/>
                </a:solidFill>
                <a:latin typeface="Arial"/>
                <a:cs typeface="Arial"/>
              </a:rPr>
              <a:t> </a:t>
            </a:r>
            <a:r>
              <a:rPr lang="es-419" sz="1200" spc="-13" dirty="0">
                <a:solidFill>
                  <a:srgbClr val="212121"/>
                </a:solidFill>
                <a:latin typeface="Arial"/>
                <a:cs typeface="Arial"/>
              </a:rPr>
              <a:t>útiles </a:t>
            </a:r>
            <a:r>
              <a:rPr lang="es-419" sz="1200" dirty="0">
                <a:solidFill>
                  <a:srgbClr val="212121"/>
                </a:solidFill>
                <a:latin typeface="Arial"/>
                <a:cs typeface="Arial"/>
              </a:rPr>
              <a:t>basadas</a:t>
            </a:r>
            <a:r>
              <a:rPr lang="es-419" sz="1200" spc="-33" dirty="0">
                <a:solidFill>
                  <a:srgbClr val="212121"/>
                </a:solidFill>
                <a:latin typeface="Arial"/>
                <a:cs typeface="Arial"/>
              </a:rPr>
              <a:t> </a:t>
            </a:r>
            <a:r>
              <a:rPr lang="es-419" sz="1200" dirty="0">
                <a:solidFill>
                  <a:srgbClr val="212121"/>
                </a:solidFill>
                <a:latin typeface="Arial"/>
                <a:cs typeface="Arial"/>
              </a:rPr>
              <a:t>en</a:t>
            </a:r>
            <a:r>
              <a:rPr lang="es-419" sz="1200" spc="-27" dirty="0">
                <a:solidFill>
                  <a:srgbClr val="212121"/>
                </a:solidFill>
                <a:latin typeface="Arial"/>
                <a:cs typeface="Arial"/>
              </a:rPr>
              <a:t> </a:t>
            </a:r>
            <a:r>
              <a:rPr lang="es-419" sz="1200" dirty="0">
                <a:solidFill>
                  <a:srgbClr val="212121"/>
                </a:solidFill>
                <a:latin typeface="Arial"/>
                <a:cs typeface="Arial"/>
              </a:rPr>
              <a:t>texto,</a:t>
            </a:r>
            <a:r>
              <a:rPr lang="es-419" sz="1200" spc="-20" dirty="0">
                <a:solidFill>
                  <a:srgbClr val="212121"/>
                </a:solidFill>
                <a:latin typeface="Arial"/>
                <a:cs typeface="Arial"/>
              </a:rPr>
              <a:t> </a:t>
            </a:r>
            <a:r>
              <a:rPr lang="es-419" sz="1200" dirty="0">
                <a:solidFill>
                  <a:srgbClr val="212121"/>
                </a:solidFill>
                <a:latin typeface="Arial"/>
                <a:cs typeface="Arial"/>
              </a:rPr>
              <a:t>como</a:t>
            </a:r>
            <a:r>
              <a:rPr lang="es-419" sz="1200" spc="-20" dirty="0">
                <a:solidFill>
                  <a:srgbClr val="212121"/>
                </a:solidFill>
                <a:latin typeface="Arial"/>
                <a:cs typeface="Arial"/>
              </a:rPr>
              <a:t> </a:t>
            </a:r>
            <a:r>
              <a:rPr lang="es-419" sz="1200" dirty="0">
                <a:solidFill>
                  <a:srgbClr val="212121"/>
                </a:solidFill>
                <a:latin typeface="Arial"/>
                <a:cs typeface="Arial"/>
              </a:rPr>
              <a:t>JSON</a:t>
            </a:r>
            <a:r>
              <a:rPr lang="es-419" sz="1200" spc="-20" dirty="0">
                <a:solidFill>
                  <a:srgbClr val="212121"/>
                </a:solidFill>
                <a:latin typeface="Arial"/>
                <a:cs typeface="Arial"/>
              </a:rPr>
              <a:t> </a:t>
            </a:r>
            <a:r>
              <a:rPr lang="es-419" sz="1200" dirty="0">
                <a:solidFill>
                  <a:srgbClr val="212121"/>
                </a:solidFill>
                <a:latin typeface="Arial"/>
                <a:cs typeface="Arial"/>
              </a:rPr>
              <a:t>o</a:t>
            </a:r>
            <a:r>
              <a:rPr lang="es-419" sz="1200" spc="-20" dirty="0">
                <a:solidFill>
                  <a:srgbClr val="212121"/>
                </a:solidFill>
                <a:latin typeface="Arial"/>
                <a:cs typeface="Arial"/>
              </a:rPr>
              <a:t> </a:t>
            </a:r>
            <a:r>
              <a:rPr lang="es-419" sz="1200" dirty="0">
                <a:solidFill>
                  <a:srgbClr val="212121"/>
                </a:solidFill>
                <a:latin typeface="Arial"/>
                <a:cs typeface="Arial"/>
              </a:rPr>
              <a:t>XML,</a:t>
            </a:r>
            <a:r>
              <a:rPr lang="es-419" sz="1200" spc="-20"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dirty="0">
                <a:solidFill>
                  <a:srgbClr val="212121"/>
                </a:solidFill>
                <a:latin typeface="Arial"/>
                <a:cs typeface="Arial"/>
              </a:rPr>
              <a:t>usan</a:t>
            </a:r>
            <a:r>
              <a:rPr lang="es-419" sz="1200" spc="-20" dirty="0">
                <a:solidFill>
                  <a:srgbClr val="212121"/>
                </a:solidFill>
                <a:latin typeface="Arial"/>
                <a:cs typeface="Arial"/>
              </a:rPr>
              <a:t> </a:t>
            </a:r>
            <a:r>
              <a:rPr lang="es-419" sz="1200" dirty="0">
                <a:solidFill>
                  <a:srgbClr val="212121"/>
                </a:solidFill>
                <a:latin typeface="Arial"/>
                <a:cs typeface="Arial"/>
              </a:rPr>
              <a:t>los</a:t>
            </a:r>
            <a:r>
              <a:rPr lang="es-419" sz="1200" spc="-20" dirty="0">
                <a:solidFill>
                  <a:srgbClr val="212121"/>
                </a:solidFill>
                <a:latin typeface="Arial"/>
                <a:cs typeface="Arial"/>
              </a:rPr>
              <a:t> </a:t>
            </a:r>
            <a:r>
              <a:rPr lang="es-419" sz="1200" dirty="0">
                <a:solidFill>
                  <a:srgbClr val="212121"/>
                </a:solidFill>
                <a:latin typeface="Arial"/>
                <a:cs typeface="Arial"/>
              </a:rPr>
              <a:t>verbos</a:t>
            </a:r>
            <a:r>
              <a:rPr lang="es-419" sz="1200" spc="-20" dirty="0">
                <a:solidFill>
                  <a:srgbClr val="212121"/>
                </a:solidFill>
                <a:latin typeface="Arial"/>
                <a:cs typeface="Arial"/>
              </a:rPr>
              <a:t> </a:t>
            </a:r>
            <a:r>
              <a:rPr lang="es-419" sz="1200" spc="-33" dirty="0">
                <a:solidFill>
                  <a:srgbClr val="212121"/>
                </a:solidFill>
                <a:latin typeface="Arial"/>
                <a:cs typeface="Arial"/>
              </a:rPr>
              <a:t>HTTP,</a:t>
            </a:r>
            <a:r>
              <a:rPr lang="es-419" sz="1200" spc="-20" dirty="0">
                <a:solidFill>
                  <a:srgbClr val="212121"/>
                </a:solidFill>
                <a:latin typeface="Arial"/>
                <a:cs typeface="Arial"/>
              </a:rPr>
              <a:t> </a:t>
            </a:r>
            <a:r>
              <a:rPr lang="es-419" sz="1200" dirty="0">
                <a:solidFill>
                  <a:srgbClr val="212121"/>
                </a:solidFill>
                <a:latin typeface="Arial"/>
                <a:cs typeface="Arial"/>
              </a:rPr>
              <a:t>como</a:t>
            </a:r>
            <a:r>
              <a:rPr lang="es-419" sz="1200" spc="-20" dirty="0">
                <a:solidFill>
                  <a:srgbClr val="212121"/>
                </a:solidFill>
                <a:latin typeface="Arial"/>
                <a:cs typeface="Arial"/>
              </a:rPr>
              <a:t> </a:t>
            </a:r>
            <a:r>
              <a:rPr lang="es-419" sz="1200" dirty="0">
                <a:solidFill>
                  <a:srgbClr val="212121"/>
                </a:solidFill>
                <a:latin typeface="Arial"/>
                <a:cs typeface="Arial"/>
              </a:rPr>
              <a:t>GET</a:t>
            </a:r>
            <a:r>
              <a:rPr lang="es-419" sz="1200" spc="-40"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spc="-13" dirty="0">
                <a:solidFill>
                  <a:srgbClr val="212121"/>
                </a:solidFill>
                <a:latin typeface="Arial"/>
                <a:cs typeface="Arial"/>
              </a:rPr>
              <a:t>POST, </a:t>
            </a:r>
            <a:r>
              <a:rPr lang="es-419" sz="1200" dirty="0">
                <a:solidFill>
                  <a:srgbClr val="212121"/>
                </a:solidFill>
                <a:latin typeface="Arial"/>
                <a:cs typeface="Arial"/>
              </a:rPr>
              <a:t>para</a:t>
            </a:r>
            <a:r>
              <a:rPr lang="es-419" sz="1200" spc="-33" dirty="0">
                <a:solidFill>
                  <a:srgbClr val="212121"/>
                </a:solidFill>
                <a:latin typeface="Arial"/>
                <a:cs typeface="Arial"/>
              </a:rPr>
              <a:t> </a:t>
            </a:r>
            <a:r>
              <a:rPr lang="es-419" sz="1200" dirty="0">
                <a:solidFill>
                  <a:srgbClr val="212121"/>
                </a:solidFill>
                <a:latin typeface="Arial"/>
                <a:cs typeface="Arial"/>
              </a:rPr>
              <a:t>proporcionar</a:t>
            </a:r>
            <a:r>
              <a:rPr lang="es-419" sz="1200" spc="-20" dirty="0">
                <a:solidFill>
                  <a:srgbClr val="212121"/>
                </a:solidFill>
                <a:latin typeface="Arial"/>
                <a:cs typeface="Arial"/>
              </a:rPr>
              <a:t> </a:t>
            </a:r>
            <a:r>
              <a:rPr lang="es-419" sz="1200" dirty="0">
                <a:solidFill>
                  <a:srgbClr val="212121"/>
                </a:solidFill>
                <a:latin typeface="Arial"/>
                <a:cs typeface="Arial"/>
              </a:rPr>
              <a:t>significados</a:t>
            </a:r>
            <a:r>
              <a:rPr lang="es-419" sz="1200" spc="-20" dirty="0">
                <a:solidFill>
                  <a:srgbClr val="212121"/>
                </a:solidFill>
                <a:latin typeface="Arial"/>
                <a:cs typeface="Arial"/>
              </a:rPr>
              <a:t> </a:t>
            </a:r>
            <a:r>
              <a:rPr lang="es-419" sz="1200" dirty="0">
                <a:solidFill>
                  <a:srgbClr val="212121"/>
                </a:solidFill>
                <a:latin typeface="Arial"/>
                <a:cs typeface="Arial"/>
              </a:rPr>
              <a:t>a</a:t>
            </a:r>
            <a:r>
              <a:rPr lang="es-419" sz="1200" spc="-13" dirty="0">
                <a:solidFill>
                  <a:srgbClr val="212121"/>
                </a:solidFill>
                <a:latin typeface="Arial"/>
                <a:cs typeface="Arial"/>
              </a:rPr>
              <a:t> </a:t>
            </a:r>
            <a:r>
              <a:rPr lang="es-419" sz="1200" dirty="0">
                <a:solidFill>
                  <a:srgbClr val="212121"/>
                </a:solidFill>
                <a:latin typeface="Arial"/>
                <a:cs typeface="Arial"/>
              </a:rPr>
              <a:t>las</a:t>
            </a:r>
            <a:r>
              <a:rPr lang="es-419" sz="1200" spc="-20" dirty="0">
                <a:solidFill>
                  <a:srgbClr val="212121"/>
                </a:solidFill>
                <a:latin typeface="Arial"/>
                <a:cs typeface="Arial"/>
              </a:rPr>
              <a:t> </a:t>
            </a:r>
            <a:r>
              <a:rPr lang="es-419" sz="1200" dirty="0">
                <a:solidFill>
                  <a:srgbClr val="212121"/>
                </a:solidFill>
                <a:latin typeface="Arial"/>
                <a:cs typeface="Arial"/>
              </a:rPr>
              <a:t>acciones</a:t>
            </a:r>
            <a:r>
              <a:rPr lang="es-419" sz="1200" spc="-20" dirty="0">
                <a:solidFill>
                  <a:srgbClr val="212121"/>
                </a:solidFill>
                <a:latin typeface="Arial"/>
                <a:cs typeface="Arial"/>
              </a:rPr>
              <a:t> </a:t>
            </a:r>
            <a:r>
              <a:rPr lang="es-419" sz="1200" dirty="0">
                <a:solidFill>
                  <a:srgbClr val="212121"/>
                </a:solidFill>
                <a:latin typeface="Arial"/>
                <a:cs typeface="Arial"/>
              </a:rPr>
              <a:t>solicitadas.</a:t>
            </a:r>
            <a:r>
              <a:rPr lang="es-419" sz="1200" spc="-13" dirty="0">
                <a:solidFill>
                  <a:srgbClr val="212121"/>
                </a:solidFill>
                <a:latin typeface="Arial"/>
                <a:cs typeface="Arial"/>
              </a:rPr>
              <a:t> </a:t>
            </a:r>
            <a:r>
              <a:rPr lang="es-419" sz="1200" dirty="0">
                <a:solidFill>
                  <a:srgbClr val="212121"/>
                </a:solidFill>
                <a:latin typeface="Arial"/>
                <a:cs typeface="Arial"/>
              </a:rPr>
              <a:t>Los</a:t>
            </a:r>
            <a:r>
              <a:rPr lang="es-419" sz="1200" spc="-20" dirty="0">
                <a:solidFill>
                  <a:srgbClr val="212121"/>
                </a:solidFill>
                <a:latin typeface="Arial"/>
                <a:cs typeface="Arial"/>
              </a:rPr>
              <a:t> </a:t>
            </a:r>
            <a:r>
              <a:rPr lang="es-419" sz="1200" dirty="0">
                <a:solidFill>
                  <a:srgbClr val="212121"/>
                </a:solidFill>
                <a:latin typeface="Arial"/>
                <a:cs typeface="Arial"/>
              </a:rPr>
              <a:t>clientes</a:t>
            </a:r>
            <a:r>
              <a:rPr lang="es-419" sz="1200" spc="-20" dirty="0">
                <a:solidFill>
                  <a:srgbClr val="212121"/>
                </a:solidFill>
                <a:latin typeface="Arial"/>
                <a:cs typeface="Arial"/>
              </a:rPr>
              <a:t> </a:t>
            </a:r>
            <a:r>
              <a:rPr lang="es-419" sz="1200" dirty="0">
                <a:solidFill>
                  <a:srgbClr val="212121"/>
                </a:solidFill>
                <a:latin typeface="Arial"/>
                <a:cs typeface="Arial"/>
              </a:rPr>
              <a:t>solo</a:t>
            </a:r>
            <a:r>
              <a:rPr lang="es-419" sz="1200" spc="-13" dirty="0">
                <a:solidFill>
                  <a:srgbClr val="212121"/>
                </a:solidFill>
                <a:latin typeface="Arial"/>
                <a:cs typeface="Arial"/>
              </a:rPr>
              <a:t> necesitan </a:t>
            </a:r>
            <a:r>
              <a:rPr lang="es-419" sz="1200" dirty="0">
                <a:solidFill>
                  <a:srgbClr val="212121"/>
                </a:solidFill>
                <a:latin typeface="Arial"/>
                <a:cs typeface="Arial"/>
              </a:rPr>
              <a:t>conocer</a:t>
            </a:r>
            <a:r>
              <a:rPr lang="es-419" sz="1200" spc="-40" dirty="0">
                <a:solidFill>
                  <a:srgbClr val="212121"/>
                </a:solidFill>
                <a:latin typeface="Arial"/>
                <a:cs typeface="Arial"/>
              </a:rPr>
              <a:t> </a:t>
            </a:r>
            <a:r>
              <a:rPr lang="es-419" sz="1200" dirty="0">
                <a:solidFill>
                  <a:srgbClr val="212121"/>
                </a:solidFill>
                <a:latin typeface="Arial"/>
                <a:cs typeface="Arial"/>
              </a:rPr>
              <a:t>los</a:t>
            </a:r>
            <a:r>
              <a:rPr lang="es-419" sz="1200" spc="-27" dirty="0">
                <a:solidFill>
                  <a:srgbClr val="212121"/>
                </a:solidFill>
                <a:latin typeface="Arial"/>
                <a:cs typeface="Arial"/>
              </a:rPr>
              <a:t> </a:t>
            </a:r>
            <a:r>
              <a:rPr lang="es-419" sz="1200" dirty="0">
                <a:solidFill>
                  <a:srgbClr val="212121"/>
                </a:solidFill>
                <a:latin typeface="Arial"/>
                <a:cs typeface="Arial"/>
              </a:rPr>
              <a:t>detalles</a:t>
            </a:r>
            <a:r>
              <a:rPr lang="es-419" sz="1200" spc="-20" dirty="0">
                <a:solidFill>
                  <a:srgbClr val="212121"/>
                </a:solidFill>
                <a:latin typeface="Arial"/>
                <a:cs typeface="Arial"/>
              </a:rPr>
              <a:t> </a:t>
            </a:r>
            <a:r>
              <a:rPr lang="es-419" sz="1200" dirty="0">
                <a:solidFill>
                  <a:srgbClr val="212121"/>
                </a:solidFill>
                <a:latin typeface="Arial"/>
                <a:cs typeface="Arial"/>
              </a:rPr>
              <a:t>mínimos</a:t>
            </a:r>
            <a:r>
              <a:rPr lang="es-419" sz="1200" spc="-27" dirty="0">
                <a:solidFill>
                  <a:srgbClr val="212121"/>
                </a:solidFill>
                <a:latin typeface="Arial"/>
                <a:cs typeface="Arial"/>
              </a:rPr>
              <a:t> </a:t>
            </a:r>
            <a:r>
              <a:rPr lang="es-419" sz="1200" dirty="0">
                <a:solidFill>
                  <a:srgbClr val="212121"/>
                </a:solidFill>
                <a:latin typeface="Arial"/>
                <a:cs typeface="Arial"/>
              </a:rPr>
              <a:t>para</a:t>
            </a:r>
            <a:r>
              <a:rPr lang="es-419" sz="1200" spc="-20" dirty="0">
                <a:solidFill>
                  <a:srgbClr val="212121"/>
                </a:solidFill>
                <a:latin typeface="Arial"/>
                <a:cs typeface="Arial"/>
              </a:rPr>
              <a:t> </a:t>
            </a:r>
            <a:r>
              <a:rPr lang="es-419" sz="1200" dirty="0">
                <a:solidFill>
                  <a:srgbClr val="212121"/>
                </a:solidFill>
                <a:latin typeface="Arial"/>
                <a:cs typeface="Arial"/>
              </a:rPr>
              <a:t>usar</a:t>
            </a:r>
            <a:r>
              <a:rPr lang="es-419" sz="1200" spc="-27" dirty="0">
                <a:solidFill>
                  <a:srgbClr val="212121"/>
                </a:solidFill>
                <a:latin typeface="Arial"/>
                <a:cs typeface="Arial"/>
              </a:rPr>
              <a:t> </a:t>
            </a:r>
            <a:r>
              <a:rPr lang="es-419" sz="1200" dirty="0">
                <a:solidFill>
                  <a:srgbClr val="212121"/>
                </a:solidFill>
                <a:latin typeface="Arial"/>
                <a:cs typeface="Arial"/>
              </a:rPr>
              <a:t>el</a:t>
            </a:r>
            <a:r>
              <a:rPr lang="es-419" sz="1200" spc="-20" dirty="0">
                <a:solidFill>
                  <a:srgbClr val="212121"/>
                </a:solidFill>
                <a:latin typeface="Arial"/>
                <a:cs typeface="Arial"/>
              </a:rPr>
              <a:t> </a:t>
            </a:r>
            <a:r>
              <a:rPr lang="es-419" sz="1200" dirty="0">
                <a:solidFill>
                  <a:srgbClr val="212121"/>
                </a:solidFill>
                <a:latin typeface="Arial"/>
                <a:cs typeface="Arial"/>
              </a:rPr>
              <a:t>servicio,</a:t>
            </a:r>
            <a:r>
              <a:rPr lang="es-419" sz="1200" spc="-27" dirty="0">
                <a:solidFill>
                  <a:srgbClr val="212121"/>
                </a:solidFill>
                <a:latin typeface="Arial"/>
                <a:cs typeface="Arial"/>
              </a:rPr>
              <a:t> </a:t>
            </a:r>
            <a:r>
              <a:rPr lang="es-419" sz="1200" dirty="0">
                <a:solidFill>
                  <a:srgbClr val="212121"/>
                </a:solidFill>
                <a:latin typeface="Arial"/>
                <a:cs typeface="Arial"/>
              </a:rPr>
              <a:t>es</a:t>
            </a:r>
            <a:r>
              <a:rPr lang="es-419" sz="1200" spc="-20" dirty="0">
                <a:solidFill>
                  <a:srgbClr val="212121"/>
                </a:solidFill>
                <a:latin typeface="Arial"/>
                <a:cs typeface="Arial"/>
              </a:rPr>
              <a:t> </a:t>
            </a:r>
            <a:r>
              <a:rPr lang="es-419" sz="1200" dirty="0">
                <a:solidFill>
                  <a:srgbClr val="212121"/>
                </a:solidFill>
                <a:latin typeface="Arial"/>
                <a:cs typeface="Arial"/>
              </a:rPr>
              <a:t>decir,</a:t>
            </a:r>
            <a:r>
              <a:rPr lang="es-419" sz="1200" spc="-27" dirty="0">
                <a:solidFill>
                  <a:srgbClr val="212121"/>
                </a:solidFill>
                <a:latin typeface="Arial"/>
                <a:cs typeface="Arial"/>
              </a:rPr>
              <a:t> </a:t>
            </a:r>
            <a:r>
              <a:rPr lang="es-419" sz="1200" dirty="0">
                <a:solidFill>
                  <a:srgbClr val="212121"/>
                </a:solidFill>
                <a:latin typeface="Arial"/>
                <a:cs typeface="Arial"/>
              </a:rPr>
              <a:t>el</a:t>
            </a:r>
            <a:r>
              <a:rPr lang="es-419" sz="1200" spc="-20" dirty="0">
                <a:solidFill>
                  <a:srgbClr val="212121"/>
                </a:solidFill>
                <a:latin typeface="Arial"/>
                <a:cs typeface="Arial"/>
              </a:rPr>
              <a:t> </a:t>
            </a:r>
            <a:r>
              <a:rPr lang="es-419" sz="1200" dirty="0">
                <a:solidFill>
                  <a:srgbClr val="212121"/>
                </a:solidFill>
                <a:latin typeface="Arial"/>
                <a:cs typeface="Arial"/>
              </a:rPr>
              <a:t>URI,</a:t>
            </a:r>
            <a:r>
              <a:rPr lang="es-419" sz="1200" spc="-27" dirty="0">
                <a:solidFill>
                  <a:srgbClr val="212121"/>
                </a:solidFill>
                <a:latin typeface="Arial"/>
                <a:cs typeface="Arial"/>
              </a:rPr>
              <a:t> </a:t>
            </a:r>
            <a:r>
              <a:rPr lang="es-419" sz="1200" dirty="0">
                <a:solidFill>
                  <a:srgbClr val="212121"/>
                </a:solidFill>
                <a:latin typeface="Arial"/>
                <a:cs typeface="Arial"/>
              </a:rPr>
              <a:t>la</a:t>
            </a:r>
            <a:r>
              <a:rPr lang="es-419" sz="1200" spc="-20" dirty="0">
                <a:solidFill>
                  <a:srgbClr val="212121"/>
                </a:solidFill>
                <a:latin typeface="Arial"/>
                <a:cs typeface="Arial"/>
              </a:rPr>
              <a:t> </a:t>
            </a:r>
            <a:r>
              <a:rPr lang="es-419" sz="1200" dirty="0">
                <a:solidFill>
                  <a:srgbClr val="212121"/>
                </a:solidFill>
                <a:latin typeface="Arial"/>
                <a:cs typeface="Arial"/>
              </a:rPr>
              <a:t>solicitud</a:t>
            </a:r>
            <a:r>
              <a:rPr lang="es-419" sz="1200" spc="-27"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spc="-33" dirty="0">
                <a:solidFill>
                  <a:srgbClr val="212121"/>
                </a:solidFill>
                <a:latin typeface="Arial"/>
                <a:cs typeface="Arial"/>
              </a:rPr>
              <a:t>los </a:t>
            </a:r>
            <a:r>
              <a:rPr lang="es-419" sz="1200" dirty="0">
                <a:solidFill>
                  <a:srgbClr val="212121"/>
                </a:solidFill>
                <a:latin typeface="Arial"/>
                <a:cs typeface="Arial"/>
              </a:rPr>
              <a:t>formatos</a:t>
            </a:r>
            <a:r>
              <a:rPr lang="es-419" sz="1200" spc="-13" dirty="0">
                <a:solidFill>
                  <a:srgbClr val="212121"/>
                </a:solidFill>
                <a:latin typeface="Arial"/>
                <a:cs typeface="Arial"/>
              </a:rPr>
              <a:t> </a:t>
            </a:r>
            <a:r>
              <a:rPr lang="es-419" sz="1200" dirty="0">
                <a:solidFill>
                  <a:srgbClr val="212121"/>
                </a:solidFill>
                <a:latin typeface="Arial"/>
                <a:cs typeface="Arial"/>
              </a:rPr>
              <a:t>de</a:t>
            </a:r>
            <a:r>
              <a:rPr lang="es-419" sz="1200" spc="-7" dirty="0">
                <a:solidFill>
                  <a:srgbClr val="212121"/>
                </a:solidFill>
                <a:latin typeface="Arial"/>
                <a:cs typeface="Arial"/>
              </a:rPr>
              <a:t> </a:t>
            </a:r>
            <a:r>
              <a:rPr lang="es-419" sz="1200" dirty="0">
                <a:solidFill>
                  <a:srgbClr val="212121"/>
                </a:solidFill>
                <a:latin typeface="Arial"/>
                <a:cs typeface="Arial"/>
              </a:rPr>
              <a:t>los</a:t>
            </a:r>
            <a:r>
              <a:rPr lang="es-419" sz="1200" spc="-13" dirty="0">
                <a:solidFill>
                  <a:srgbClr val="212121"/>
                </a:solidFill>
                <a:latin typeface="Arial"/>
                <a:cs typeface="Arial"/>
              </a:rPr>
              <a:t> </a:t>
            </a:r>
            <a:r>
              <a:rPr lang="es-419" sz="1200" dirty="0">
                <a:solidFill>
                  <a:srgbClr val="212121"/>
                </a:solidFill>
                <a:latin typeface="Arial"/>
                <a:cs typeface="Arial"/>
              </a:rPr>
              <a:t>mensajes</a:t>
            </a:r>
            <a:r>
              <a:rPr lang="es-419" sz="1200" spc="-7" dirty="0">
                <a:solidFill>
                  <a:srgbClr val="212121"/>
                </a:solidFill>
                <a:latin typeface="Arial"/>
                <a:cs typeface="Arial"/>
              </a:rPr>
              <a:t> </a:t>
            </a:r>
            <a:r>
              <a:rPr lang="es-419" sz="1200" dirty="0">
                <a:solidFill>
                  <a:srgbClr val="212121"/>
                </a:solidFill>
                <a:latin typeface="Arial"/>
                <a:cs typeface="Arial"/>
              </a:rPr>
              <a:t>de</a:t>
            </a:r>
            <a:r>
              <a:rPr lang="es-419" sz="1200" spc="-7" dirty="0">
                <a:solidFill>
                  <a:srgbClr val="212121"/>
                </a:solidFill>
                <a:latin typeface="Arial"/>
                <a:cs typeface="Arial"/>
              </a:rPr>
              <a:t> </a:t>
            </a:r>
            <a:r>
              <a:rPr lang="es-419" sz="1200" spc="-13" dirty="0">
                <a:solidFill>
                  <a:srgbClr val="212121"/>
                </a:solidFill>
                <a:latin typeface="Arial"/>
                <a:cs typeface="Arial"/>
              </a:rPr>
              <a:t>respuesta.</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77999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355591">
              <a:lnSpc>
                <a:spcPct val="102299"/>
              </a:lnSpc>
              <a:spcBef>
                <a:spcPts val="93"/>
              </a:spcBef>
            </a:pPr>
            <a:r>
              <a:rPr lang="es-419" sz="1200" dirty="0">
                <a:latin typeface="Arial"/>
                <a:cs typeface="Arial"/>
              </a:rPr>
              <a:t>Un</a:t>
            </a:r>
            <a:r>
              <a:rPr lang="es-419" sz="1200" spc="-40" dirty="0">
                <a:latin typeface="Arial"/>
                <a:cs typeface="Arial"/>
              </a:rPr>
              <a:t> </a:t>
            </a:r>
            <a:r>
              <a:rPr lang="es-419" sz="1200" dirty="0">
                <a:latin typeface="Arial"/>
                <a:cs typeface="Arial"/>
              </a:rPr>
              <a:t>microservicio</a:t>
            </a:r>
            <a:r>
              <a:rPr lang="es-419" sz="1200" spc="-33" dirty="0">
                <a:latin typeface="Arial"/>
                <a:cs typeface="Arial"/>
              </a:rPr>
              <a:t> </a:t>
            </a:r>
            <a:r>
              <a:rPr lang="es-419" sz="1200" dirty="0">
                <a:latin typeface="Arial"/>
                <a:cs typeface="Arial"/>
              </a:rPr>
              <a:t>diseñado</a:t>
            </a:r>
            <a:r>
              <a:rPr lang="es-419" sz="1200" spc="-33" dirty="0">
                <a:latin typeface="Arial"/>
                <a:cs typeface="Arial"/>
              </a:rPr>
              <a:t> </a:t>
            </a:r>
            <a:r>
              <a:rPr lang="es-419" sz="1200" dirty="0">
                <a:latin typeface="Arial"/>
                <a:cs typeface="Arial"/>
              </a:rPr>
              <a:t>apropiadamente</a:t>
            </a:r>
            <a:r>
              <a:rPr lang="es-419" sz="1200" spc="-33" dirty="0">
                <a:latin typeface="Arial"/>
                <a:cs typeface="Arial"/>
              </a:rPr>
              <a:t> </a:t>
            </a:r>
            <a:r>
              <a:rPr lang="es-419" sz="1200" dirty="0">
                <a:latin typeface="Arial"/>
                <a:cs typeface="Arial"/>
              </a:rPr>
              <a:t>puede</a:t>
            </a:r>
            <a:r>
              <a:rPr lang="es-419" sz="1200" spc="-33" dirty="0">
                <a:latin typeface="Arial"/>
                <a:cs typeface="Arial"/>
              </a:rPr>
              <a:t> </a:t>
            </a:r>
            <a:r>
              <a:rPr lang="es-419" sz="1200" dirty="0">
                <a:latin typeface="Arial"/>
                <a:cs typeface="Arial"/>
              </a:rPr>
              <a:t>ayudar</a:t>
            </a:r>
            <a:r>
              <a:rPr lang="es-419" sz="1200" spc="-33"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lograr</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spc="-13" dirty="0">
                <a:latin typeface="Arial"/>
                <a:cs typeface="Arial"/>
              </a:rPr>
              <a:t>siguientes objetivos:</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Definir</a:t>
            </a:r>
            <a:r>
              <a:rPr lang="es-419" sz="1200" spc="-27" dirty="0">
                <a:latin typeface="Arial"/>
                <a:cs typeface="Arial"/>
              </a:rPr>
              <a:t> </a:t>
            </a:r>
            <a:r>
              <a:rPr lang="es-419" sz="1200" dirty="0">
                <a:latin typeface="Arial"/>
                <a:cs typeface="Arial"/>
              </a:rPr>
              <a:t>contratos</a:t>
            </a:r>
            <a:r>
              <a:rPr lang="es-419" sz="1200" spc="-13" dirty="0">
                <a:latin typeface="Arial"/>
                <a:cs typeface="Arial"/>
              </a:rPr>
              <a:t> </a:t>
            </a:r>
            <a:r>
              <a:rPr lang="es-419" sz="1200" dirty="0">
                <a:latin typeface="Arial"/>
                <a:cs typeface="Arial"/>
              </a:rPr>
              <a:t>sólidos</a:t>
            </a:r>
            <a:r>
              <a:rPr lang="es-419" sz="1200" spc="-7" dirty="0">
                <a:latin typeface="Arial"/>
                <a:cs typeface="Arial"/>
              </a:rPr>
              <a:t> </a:t>
            </a:r>
            <a:r>
              <a:rPr lang="es-419" sz="1200" dirty="0">
                <a:latin typeface="Arial"/>
                <a:cs typeface="Arial"/>
              </a:rPr>
              <a:t>entre</a:t>
            </a:r>
            <a:r>
              <a:rPr lang="es-419" sz="1200" spc="-13" dirty="0">
                <a:latin typeface="Arial"/>
                <a:cs typeface="Arial"/>
              </a:rPr>
              <a:t> </a:t>
            </a:r>
            <a:r>
              <a:rPr lang="es-419" sz="1200" dirty="0">
                <a:latin typeface="Arial"/>
                <a:cs typeface="Arial"/>
              </a:rPr>
              <a:t>los</a:t>
            </a:r>
            <a:r>
              <a:rPr lang="es-419" sz="1200" spc="-13" dirty="0">
                <a:latin typeface="Arial"/>
                <a:cs typeface="Arial"/>
              </a:rPr>
              <a:t> </a:t>
            </a:r>
            <a:r>
              <a:rPr lang="es-419" sz="1200" dirty="0">
                <a:latin typeface="Arial"/>
                <a:cs typeface="Arial"/>
              </a:rPr>
              <a:t>diversos</a:t>
            </a:r>
            <a:r>
              <a:rPr lang="es-419" sz="1200" spc="-7" dirty="0">
                <a:latin typeface="Arial"/>
                <a:cs typeface="Arial"/>
              </a:rPr>
              <a:t> </a:t>
            </a:r>
            <a:r>
              <a:rPr lang="es-419" sz="1200" spc="-13" dirty="0">
                <a:latin typeface="Arial"/>
                <a:cs typeface="Arial"/>
              </a:rPr>
              <a:t>microservicios</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Permitir</a:t>
            </a:r>
            <a:r>
              <a:rPr lang="es-419" sz="1200" spc="-47" dirty="0">
                <a:latin typeface="Arial"/>
                <a:cs typeface="Arial"/>
              </a:rPr>
              <a:t> </a:t>
            </a:r>
            <a:r>
              <a:rPr lang="es-419" sz="1200" dirty="0">
                <a:latin typeface="Arial"/>
                <a:cs typeface="Arial"/>
              </a:rPr>
              <a:t>ciclos</a:t>
            </a:r>
            <a:r>
              <a:rPr lang="es-419" sz="1200" spc="-40"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implementación</a:t>
            </a:r>
            <a:r>
              <a:rPr lang="es-419" sz="1200" spc="-40" dirty="0">
                <a:latin typeface="Arial"/>
                <a:cs typeface="Arial"/>
              </a:rPr>
              <a:t> </a:t>
            </a:r>
            <a:r>
              <a:rPr lang="es-419" sz="1200" dirty="0">
                <a:latin typeface="Arial"/>
                <a:cs typeface="Arial"/>
              </a:rPr>
              <a:t>independientes,</a:t>
            </a:r>
            <a:r>
              <a:rPr lang="es-419" sz="1200" spc="-40" dirty="0">
                <a:latin typeface="Arial"/>
                <a:cs typeface="Arial"/>
              </a:rPr>
              <a:t> </a:t>
            </a:r>
            <a:r>
              <a:rPr lang="es-419" sz="1200" dirty="0">
                <a:latin typeface="Arial"/>
                <a:cs typeface="Arial"/>
              </a:rPr>
              <a:t>incluida</a:t>
            </a:r>
            <a:r>
              <a:rPr lang="es-419" sz="1200" spc="-40" dirty="0">
                <a:latin typeface="Arial"/>
                <a:cs typeface="Arial"/>
              </a:rPr>
              <a:t> </a:t>
            </a:r>
            <a:r>
              <a:rPr lang="es-419" sz="1200" dirty="0">
                <a:latin typeface="Arial"/>
                <a:cs typeface="Arial"/>
              </a:rPr>
              <a:t>la</a:t>
            </a:r>
            <a:r>
              <a:rPr lang="es-419" sz="1200" spc="-40" dirty="0">
                <a:latin typeface="Arial"/>
                <a:cs typeface="Arial"/>
              </a:rPr>
              <a:t> </a:t>
            </a:r>
            <a:r>
              <a:rPr lang="es-419" sz="1200" spc="-13" dirty="0">
                <a:latin typeface="Arial"/>
                <a:cs typeface="Arial"/>
              </a:rPr>
              <a:t>reversión</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Facilitar</a:t>
            </a:r>
            <a:r>
              <a:rPr lang="es-419" sz="1200" spc="-40" dirty="0">
                <a:latin typeface="Arial"/>
                <a:cs typeface="Arial"/>
              </a:rPr>
              <a:t> </a:t>
            </a:r>
            <a:r>
              <a:rPr lang="es-419" sz="1200" dirty="0">
                <a:latin typeface="Arial"/>
                <a:cs typeface="Arial"/>
              </a:rPr>
              <a:t>pruebas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actualización</a:t>
            </a:r>
            <a:r>
              <a:rPr lang="es-419" sz="1200" spc="-20" dirty="0">
                <a:latin typeface="Arial"/>
                <a:cs typeface="Arial"/>
              </a:rPr>
              <a:t> </a:t>
            </a:r>
            <a:r>
              <a:rPr lang="es-419" sz="1200" dirty="0">
                <a:latin typeface="Arial"/>
                <a:cs typeface="Arial"/>
              </a:rPr>
              <a:t>simultáneas</a:t>
            </a:r>
            <a:r>
              <a:rPr lang="es-419" sz="1200" spc="-20" dirty="0">
                <a:latin typeface="Arial"/>
                <a:cs typeface="Arial"/>
              </a:rPr>
              <a:t> </a:t>
            </a:r>
            <a:r>
              <a:rPr lang="es-419" sz="1200" dirty="0">
                <a:latin typeface="Arial"/>
                <a:cs typeface="Arial"/>
              </a:rPr>
              <a:t>y</a:t>
            </a:r>
            <a:r>
              <a:rPr lang="es-419" sz="1200" spc="-93" dirty="0">
                <a:latin typeface="Arial"/>
                <a:cs typeface="Arial"/>
              </a:rPr>
              <a:t> </a:t>
            </a:r>
            <a:r>
              <a:rPr lang="es-419" sz="1200" dirty="0">
                <a:latin typeface="Arial"/>
                <a:cs typeface="Arial"/>
              </a:rPr>
              <a:t>A/B</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spc="-13" dirty="0">
                <a:latin typeface="Arial"/>
                <a:cs typeface="Arial"/>
              </a:rPr>
              <a:t>subsistemas</a:t>
            </a:r>
            <a:endParaRPr lang="es-419" sz="1200" dirty="0">
              <a:latin typeface="Arial"/>
              <a:cs typeface="Arial"/>
            </a:endParaRPr>
          </a:p>
          <a:p>
            <a:pPr marL="626518" marR="77890" indent="-417396">
              <a:lnSpc>
                <a:spcPct val="102299"/>
              </a:lnSpc>
              <a:buChar char="●"/>
              <a:tabLst>
                <a:tab pos="626518" algn="l"/>
              </a:tabLst>
            </a:pPr>
            <a:r>
              <a:rPr lang="es-419" sz="1200" dirty="0">
                <a:latin typeface="Arial"/>
                <a:cs typeface="Arial"/>
              </a:rPr>
              <a:t>Reducir</a:t>
            </a:r>
            <a:r>
              <a:rPr lang="es-419" sz="1200" spc="-40"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mínimo</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automatización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pruebas</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sobrecarga</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spc="-13" dirty="0">
                <a:latin typeface="Arial"/>
                <a:cs typeface="Arial"/>
              </a:rPr>
              <a:t>garantía </a:t>
            </a:r>
            <a:r>
              <a:rPr lang="es-419" sz="1200" dirty="0">
                <a:latin typeface="Arial"/>
                <a:cs typeface="Arial"/>
              </a:rPr>
              <a:t>de</a:t>
            </a:r>
            <a:r>
              <a:rPr lang="es-419" sz="1200" spc="-13" dirty="0">
                <a:latin typeface="Arial"/>
                <a:cs typeface="Arial"/>
              </a:rPr>
              <a:t> calidad</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Mejorar</a:t>
            </a:r>
            <a:r>
              <a:rPr lang="es-419" sz="1200" spc="-33" dirty="0">
                <a:latin typeface="Arial"/>
                <a:cs typeface="Arial"/>
              </a:rPr>
              <a:t> </a:t>
            </a:r>
            <a:r>
              <a:rPr lang="es-419" sz="1200" dirty="0">
                <a:latin typeface="Arial"/>
                <a:cs typeface="Arial"/>
              </a:rPr>
              <a:t>la</a:t>
            </a:r>
            <a:r>
              <a:rPr lang="es-419" sz="1200" spc="-13" dirty="0">
                <a:latin typeface="Arial"/>
                <a:cs typeface="Arial"/>
              </a:rPr>
              <a:t> </a:t>
            </a:r>
            <a:r>
              <a:rPr lang="es-419" sz="1200" dirty="0">
                <a:latin typeface="Arial"/>
                <a:cs typeface="Arial"/>
              </a:rPr>
              <a:t>claridad</a:t>
            </a:r>
            <a:r>
              <a:rPr lang="es-419" sz="1200" spc="-13"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registros</a:t>
            </a:r>
            <a:r>
              <a:rPr lang="es-419" sz="1200" spc="-13" dirty="0">
                <a:latin typeface="Arial"/>
                <a:cs typeface="Arial"/>
              </a:rPr>
              <a:t> </a:t>
            </a:r>
            <a:r>
              <a:rPr lang="es-419" sz="1200" dirty="0">
                <a:latin typeface="Arial"/>
                <a:cs typeface="Arial"/>
              </a:rPr>
              <a:t>y</a:t>
            </a:r>
            <a:r>
              <a:rPr lang="es-419" sz="1200" spc="-13" dirty="0">
                <a:latin typeface="Arial"/>
                <a:cs typeface="Arial"/>
              </a:rPr>
              <a:t> </a:t>
            </a:r>
            <a:r>
              <a:rPr lang="es-419" sz="1200" dirty="0">
                <a:latin typeface="Arial"/>
                <a:cs typeface="Arial"/>
              </a:rPr>
              <a:t>la</a:t>
            </a:r>
            <a:r>
              <a:rPr lang="es-419" sz="1200" spc="-13" dirty="0">
                <a:latin typeface="Arial"/>
                <a:cs typeface="Arial"/>
              </a:rPr>
              <a:t> supervisión</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Proporcionar</a:t>
            </a:r>
            <a:r>
              <a:rPr lang="es-419" sz="1200" spc="-40" dirty="0">
                <a:latin typeface="Arial"/>
                <a:cs typeface="Arial"/>
              </a:rPr>
              <a:t> </a:t>
            </a:r>
            <a:r>
              <a:rPr lang="es-419" sz="1200" dirty="0">
                <a:latin typeface="Arial"/>
                <a:cs typeface="Arial"/>
              </a:rPr>
              <a:t>contabilidad</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costos</a:t>
            </a:r>
            <a:r>
              <a:rPr lang="es-419" sz="1200" spc="-27" dirty="0">
                <a:latin typeface="Arial"/>
                <a:cs typeface="Arial"/>
              </a:rPr>
              <a:t> </a:t>
            </a:r>
            <a:r>
              <a:rPr lang="es-419" sz="1200" spc="-13" dirty="0">
                <a:latin typeface="Arial"/>
                <a:cs typeface="Arial"/>
              </a:rPr>
              <a:t>detallada</a:t>
            </a:r>
            <a:endParaRPr lang="es-419" sz="1200" dirty="0">
              <a:latin typeface="Arial"/>
              <a:cs typeface="Arial"/>
            </a:endParaRPr>
          </a:p>
          <a:p>
            <a:pPr marL="626518" marR="181182" indent="-417396">
              <a:lnSpc>
                <a:spcPct val="102299"/>
              </a:lnSpc>
              <a:buChar char="●"/>
              <a:tabLst>
                <a:tab pos="626518" algn="l"/>
              </a:tabLst>
            </a:pPr>
            <a:r>
              <a:rPr lang="es-419" sz="1200" dirty="0">
                <a:latin typeface="Arial"/>
                <a:cs typeface="Arial"/>
              </a:rPr>
              <a:t>Aumentar</a:t>
            </a:r>
            <a:r>
              <a:rPr lang="es-419" sz="1200" spc="-4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escalabilidad</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confiabilidad</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aplicaciones</a:t>
            </a:r>
            <a:r>
              <a:rPr lang="es-419" sz="1200" spc="-27"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través</a:t>
            </a:r>
            <a:r>
              <a:rPr lang="es-419" sz="1200" spc="-20" dirty="0">
                <a:latin typeface="Arial"/>
                <a:cs typeface="Arial"/>
              </a:rPr>
              <a:t> </a:t>
            </a:r>
            <a:r>
              <a:rPr lang="es-419" sz="1200" spc="-33" dirty="0">
                <a:latin typeface="Arial"/>
                <a:cs typeface="Arial"/>
              </a:rPr>
              <a:t>del </a:t>
            </a:r>
            <a:r>
              <a:rPr lang="es-419" sz="1200" dirty="0">
                <a:latin typeface="Arial"/>
                <a:cs typeface="Arial"/>
              </a:rPr>
              <a:t>escalamiento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unidades</a:t>
            </a:r>
            <a:r>
              <a:rPr lang="es-419" sz="1200" spc="-27" dirty="0">
                <a:latin typeface="Arial"/>
                <a:cs typeface="Arial"/>
              </a:rPr>
              <a:t> </a:t>
            </a:r>
            <a:r>
              <a:rPr lang="es-419" sz="1200" dirty="0">
                <a:latin typeface="Arial"/>
                <a:cs typeface="Arial"/>
              </a:rPr>
              <a:t>más</a:t>
            </a:r>
            <a:r>
              <a:rPr lang="es-419" sz="1200" spc="-27" dirty="0">
                <a:latin typeface="Arial"/>
                <a:cs typeface="Arial"/>
              </a:rPr>
              <a:t> </a:t>
            </a:r>
            <a:r>
              <a:rPr lang="es-419" sz="1200" spc="-13" dirty="0">
                <a:latin typeface="Arial"/>
                <a:cs typeface="Arial"/>
              </a:rPr>
              <a:t>pequeñas</a:t>
            </a:r>
            <a:endParaRPr lang="es-419" sz="1200" dirty="0">
              <a:latin typeface="Arial"/>
              <a:cs typeface="Arial"/>
            </a:endParaRPr>
          </a:p>
          <a:p>
            <a:pPr>
              <a:spcBef>
                <a:spcPts val="33"/>
              </a:spcBef>
              <a:buFont typeface="Arial"/>
              <a:buChar char="●"/>
            </a:pPr>
            <a:endParaRPr lang="es-419" sz="1200" dirty="0">
              <a:latin typeface="Arial"/>
              <a:cs typeface="Arial"/>
            </a:endParaRPr>
          </a:p>
          <a:p>
            <a:pPr marL="16933" marR="87204">
              <a:lnSpc>
                <a:spcPct val="102299"/>
              </a:lnSpc>
            </a:pPr>
            <a:r>
              <a:rPr lang="es-419" sz="1200" dirty="0">
                <a:latin typeface="Arial"/>
                <a:cs typeface="Arial"/>
              </a:rPr>
              <a:t>Sin</a:t>
            </a:r>
            <a:r>
              <a:rPr lang="es-419" sz="1200" spc="-40" dirty="0">
                <a:latin typeface="Arial"/>
                <a:cs typeface="Arial"/>
              </a:rPr>
              <a:t> </a:t>
            </a:r>
            <a:r>
              <a:rPr lang="es-419" sz="1200" dirty="0">
                <a:latin typeface="Arial"/>
                <a:cs typeface="Arial"/>
              </a:rPr>
              <a:t>embargo,</a:t>
            </a:r>
            <a:r>
              <a:rPr lang="es-419" sz="1200" spc="-20"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ventajas</a:t>
            </a:r>
            <a:r>
              <a:rPr lang="es-419" sz="1200" spc="-20" dirty="0">
                <a:latin typeface="Arial"/>
                <a:cs typeface="Arial"/>
              </a:rPr>
              <a:t> </a:t>
            </a:r>
            <a:r>
              <a:rPr lang="es-419" sz="1200" dirty="0">
                <a:latin typeface="Arial"/>
                <a:cs typeface="Arial"/>
              </a:rPr>
              <a:t>deben</a:t>
            </a:r>
            <a:r>
              <a:rPr lang="es-419" sz="1200" spc="-27" dirty="0">
                <a:latin typeface="Arial"/>
                <a:cs typeface="Arial"/>
              </a:rPr>
              <a:t> </a:t>
            </a:r>
            <a:r>
              <a:rPr lang="es-419" sz="1200" dirty="0">
                <a:latin typeface="Arial"/>
                <a:cs typeface="Arial"/>
              </a:rPr>
              <a:t>compensar</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desafíos</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plantea</a:t>
            </a:r>
            <a:r>
              <a:rPr lang="es-419" sz="1200" spc="-27" dirty="0">
                <a:latin typeface="Arial"/>
                <a:cs typeface="Arial"/>
              </a:rPr>
              <a:t> </a:t>
            </a:r>
            <a:r>
              <a:rPr lang="es-419" sz="1200" dirty="0">
                <a:latin typeface="Arial"/>
                <a:cs typeface="Arial"/>
              </a:rPr>
              <a:t>este</a:t>
            </a:r>
            <a:r>
              <a:rPr lang="es-419" sz="1200" spc="-20" dirty="0">
                <a:latin typeface="Arial"/>
                <a:cs typeface="Arial"/>
              </a:rPr>
              <a:t> </a:t>
            </a:r>
            <a:r>
              <a:rPr lang="es-419" sz="1200" dirty="0">
                <a:latin typeface="Arial"/>
                <a:cs typeface="Arial"/>
              </a:rPr>
              <a:t>estilo</a:t>
            </a:r>
            <a:r>
              <a:rPr lang="es-419" sz="1200" spc="-20" dirty="0">
                <a:latin typeface="Arial"/>
                <a:cs typeface="Arial"/>
              </a:rPr>
              <a:t> </a:t>
            </a:r>
            <a:r>
              <a:rPr lang="es-419" sz="1200" spc="-33" dirty="0">
                <a:latin typeface="Arial"/>
                <a:cs typeface="Arial"/>
              </a:rPr>
              <a:t>de </a:t>
            </a:r>
            <a:r>
              <a:rPr lang="es-419" sz="1200" dirty="0">
                <a:latin typeface="Arial"/>
                <a:cs typeface="Arial"/>
              </a:rPr>
              <a:t>arquitectura.</a:t>
            </a:r>
            <a:r>
              <a:rPr lang="es-419" sz="1200" spc="-47" dirty="0">
                <a:latin typeface="Arial"/>
                <a:cs typeface="Arial"/>
              </a:rPr>
              <a:t> </a:t>
            </a:r>
            <a:r>
              <a:rPr lang="es-419" sz="1200" dirty="0">
                <a:latin typeface="Arial"/>
                <a:cs typeface="Arial"/>
              </a:rPr>
              <a:t>Entre</a:t>
            </a:r>
            <a:r>
              <a:rPr lang="es-419" sz="1200" spc="-27" dirty="0">
                <a:latin typeface="Arial"/>
                <a:cs typeface="Arial"/>
              </a:rPr>
              <a:t> </a:t>
            </a:r>
            <a:r>
              <a:rPr lang="es-419" sz="1200" dirty="0">
                <a:latin typeface="Arial"/>
                <a:cs typeface="Arial"/>
              </a:rPr>
              <a:t>estos</a:t>
            </a:r>
            <a:r>
              <a:rPr lang="es-419" sz="1200" spc="-33" dirty="0">
                <a:latin typeface="Arial"/>
                <a:cs typeface="Arial"/>
              </a:rPr>
              <a:t> </a:t>
            </a:r>
            <a:r>
              <a:rPr lang="es-419" sz="1200" dirty="0">
                <a:latin typeface="Arial"/>
                <a:cs typeface="Arial"/>
              </a:rPr>
              <a:t>desafíos</a:t>
            </a:r>
            <a:r>
              <a:rPr lang="es-419" sz="1200" spc="-27"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incluyen</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spc="-13" dirty="0">
                <a:latin typeface="Arial"/>
                <a:cs typeface="Arial"/>
              </a:rPr>
              <a:t>siguientes:</a:t>
            </a:r>
            <a:endParaRPr lang="es-419" sz="1200" dirty="0">
              <a:latin typeface="Arial"/>
              <a:cs typeface="Arial"/>
            </a:endParaRPr>
          </a:p>
          <a:p>
            <a:pPr marL="626518" marR="6773" indent="-417396">
              <a:lnSpc>
                <a:spcPct val="102299"/>
              </a:lnSpc>
              <a:buChar char="●"/>
              <a:tabLst>
                <a:tab pos="626518" algn="l"/>
              </a:tabLst>
            </a:pPr>
            <a:r>
              <a:rPr lang="es-419" sz="1200" dirty="0">
                <a:latin typeface="Arial"/>
                <a:cs typeface="Arial"/>
              </a:rPr>
              <a:t>Puede</a:t>
            </a:r>
            <a:r>
              <a:rPr lang="es-419" sz="1200" spc="-20" dirty="0">
                <a:latin typeface="Arial"/>
                <a:cs typeface="Arial"/>
              </a:rPr>
              <a:t> </a:t>
            </a:r>
            <a:r>
              <a:rPr lang="es-419" sz="1200" dirty="0">
                <a:latin typeface="Arial"/>
                <a:cs typeface="Arial"/>
              </a:rPr>
              <a:t>ser</a:t>
            </a:r>
            <a:r>
              <a:rPr lang="es-419" sz="1200" spc="-20" dirty="0">
                <a:latin typeface="Arial"/>
                <a:cs typeface="Arial"/>
              </a:rPr>
              <a:t> </a:t>
            </a:r>
            <a:r>
              <a:rPr lang="es-419" sz="1200" dirty="0">
                <a:latin typeface="Arial"/>
                <a:cs typeface="Arial"/>
              </a:rPr>
              <a:t>difícil</a:t>
            </a:r>
            <a:r>
              <a:rPr lang="es-419" sz="1200" spc="-13" dirty="0">
                <a:latin typeface="Arial"/>
                <a:cs typeface="Arial"/>
              </a:rPr>
              <a:t> </a:t>
            </a:r>
            <a:r>
              <a:rPr lang="es-419" sz="1200" dirty="0">
                <a:latin typeface="Arial"/>
                <a:cs typeface="Arial"/>
              </a:rPr>
              <a:t>definir</a:t>
            </a:r>
            <a:r>
              <a:rPr lang="es-419" sz="1200" spc="-20" dirty="0">
                <a:latin typeface="Arial"/>
                <a:cs typeface="Arial"/>
              </a:rPr>
              <a:t> </a:t>
            </a:r>
            <a:r>
              <a:rPr lang="es-419" sz="1200" dirty="0">
                <a:latin typeface="Arial"/>
                <a:cs typeface="Arial"/>
              </a:rPr>
              <a:t>límites</a:t>
            </a:r>
            <a:r>
              <a:rPr lang="es-419" sz="1200" spc="-20" dirty="0">
                <a:latin typeface="Arial"/>
                <a:cs typeface="Arial"/>
              </a:rPr>
              <a:t> </a:t>
            </a:r>
            <a:r>
              <a:rPr lang="es-419" sz="1200" dirty="0">
                <a:latin typeface="Arial"/>
                <a:cs typeface="Arial"/>
              </a:rPr>
              <a:t>claros</a:t>
            </a:r>
            <a:r>
              <a:rPr lang="es-419" sz="1200" spc="-13" dirty="0">
                <a:latin typeface="Arial"/>
                <a:cs typeface="Arial"/>
              </a:rPr>
              <a:t> </a:t>
            </a:r>
            <a:r>
              <a:rPr lang="es-419" sz="1200" dirty="0">
                <a:latin typeface="Arial"/>
                <a:cs typeface="Arial"/>
              </a:rPr>
              <a:t>entre</a:t>
            </a:r>
            <a:r>
              <a:rPr lang="es-419" sz="1200" spc="-20"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para</a:t>
            </a:r>
            <a:r>
              <a:rPr lang="es-419" sz="1200" spc="-13" dirty="0">
                <a:latin typeface="Arial"/>
                <a:cs typeface="Arial"/>
              </a:rPr>
              <a:t> </a:t>
            </a:r>
            <a:r>
              <a:rPr lang="es-419" sz="1200" dirty="0">
                <a:latin typeface="Arial"/>
                <a:cs typeface="Arial"/>
              </a:rPr>
              <a:t>admitir</a:t>
            </a:r>
            <a:r>
              <a:rPr lang="es-419" sz="1200" spc="-20" dirty="0">
                <a:latin typeface="Arial"/>
                <a:cs typeface="Arial"/>
              </a:rPr>
              <a:t> </a:t>
            </a:r>
            <a:r>
              <a:rPr lang="es-419" sz="1200" dirty="0">
                <a:latin typeface="Arial"/>
                <a:cs typeface="Arial"/>
              </a:rPr>
              <a:t>el</a:t>
            </a:r>
            <a:r>
              <a:rPr lang="es-419" sz="1200" spc="-13" dirty="0">
                <a:latin typeface="Arial"/>
                <a:cs typeface="Arial"/>
              </a:rPr>
              <a:t> desarrollo </a:t>
            </a:r>
            <a:r>
              <a:rPr lang="es-419" sz="1200" dirty="0">
                <a:latin typeface="Arial"/>
                <a:cs typeface="Arial"/>
              </a:rPr>
              <a:t>y</a:t>
            </a:r>
            <a:r>
              <a:rPr lang="es-419" sz="1200" spc="-40" dirty="0">
                <a:latin typeface="Arial"/>
                <a:cs typeface="Arial"/>
              </a:rPr>
              <a:t> </a:t>
            </a:r>
            <a:r>
              <a:rPr lang="es-419" sz="1200" dirty="0">
                <a:latin typeface="Arial"/>
                <a:cs typeface="Arial"/>
              </a:rPr>
              <a:t>la</a:t>
            </a:r>
            <a:r>
              <a:rPr lang="es-419" sz="1200" spc="-40" dirty="0">
                <a:latin typeface="Arial"/>
                <a:cs typeface="Arial"/>
              </a:rPr>
              <a:t> </a:t>
            </a:r>
            <a:r>
              <a:rPr lang="es-419" sz="1200" dirty="0">
                <a:latin typeface="Arial"/>
                <a:cs typeface="Arial"/>
              </a:rPr>
              <a:t>implementación</a:t>
            </a:r>
            <a:r>
              <a:rPr lang="es-419" sz="1200" spc="-33" dirty="0">
                <a:latin typeface="Arial"/>
                <a:cs typeface="Arial"/>
              </a:rPr>
              <a:t> </a:t>
            </a:r>
            <a:r>
              <a:rPr lang="es-419" sz="1200" spc="-13" dirty="0">
                <a:latin typeface="Arial"/>
                <a:cs typeface="Arial"/>
              </a:rPr>
              <a:t>independientes</a:t>
            </a:r>
            <a:endParaRPr lang="es-419" sz="1200" dirty="0">
              <a:latin typeface="Arial"/>
              <a:cs typeface="Arial"/>
            </a:endParaRPr>
          </a:p>
          <a:p>
            <a:pPr marL="626518" marR="57572" indent="-417396">
              <a:lnSpc>
                <a:spcPct val="102299"/>
              </a:lnSpc>
              <a:buChar char="●"/>
              <a:tabLst>
                <a:tab pos="626518" algn="l"/>
              </a:tabLst>
            </a:pPr>
            <a:r>
              <a:rPr lang="es-419" sz="1200" dirty="0">
                <a:latin typeface="Arial"/>
                <a:cs typeface="Arial"/>
              </a:rPr>
              <a:t>Mayor</a:t>
            </a:r>
            <a:r>
              <a:rPr lang="es-419" sz="1200" spc="-47" dirty="0">
                <a:latin typeface="Arial"/>
                <a:cs typeface="Arial"/>
              </a:rPr>
              <a:t> </a:t>
            </a:r>
            <a:r>
              <a:rPr lang="es-419" sz="1200" dirty="0">
                <a:latin typeface="Arial"/>
                <a:cs typeface="Arial"/>
              </a:rPr>
              <a:t>complejidad</a:t>
            </a:r>
            <a:r>
              <a:rPr lang="es-419" sz="1200" spc="-33"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infraestructura</a:t>
            </a:r>
            <a:r>
              <a:rPr lang="es-419" sz="1200" spc="-33" dirty="0">
                <a:latin typeface="Arial"/>
                <a:cs typeface="Arial"/>
              </a:rPr>
              <a:t> </a:t>
            </a:r>
            <a:r>
              <a:rPr lang="es-419" sz="1200" dirty="0">
                <a:latin typeface="Arial"/>
                <a:cs typeface="Arial"/>
              </a:rPr>
              <a:t>con</a:t>
            </a:r>
            <a:r>
              <a:rPr lang="es-419" sz="1200" spc="-33"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distribuidos</a:t>
            </a:r>
            <a:r>
              <a:rPr lang="es-419" sz="1200" spc="-33" dirty="0">
                <a:latin typeface="Arial"/>
                <a:cs typeface="Arial"/>
              </a:rPr>
              <a:t> </a:t>
            </a:r>
            <a:r>
              <a:rPr lang="es-419" sz="1200" dirty="0">
                <a:latin typeface="Arial"/>
                <a:cs typeface="Arial"/>
              </a:rPr>
              <a:t>que</a:t>
            </a:r>
            <a:r>
              <a:rPr lang="es-419" sz="1200" spc="-27" dirty="0">
                <a:latin typeface="Arial"/>
                <a:cs typeface="Arial"/>
              </a:rPr>
              <a:t> </a:t>
            </a:r>
            <a:r>
              <a:rPr lang="es-419" sz="1200" spc="-13" dirty="0">
                <a:latin typeface="Arial"/>
                <a:cs typeface="Arial"/>
              </a:rPr>
              <a:t>registran </a:t>
            </a:r>
            <a:r>
              <a:rPr lang="es-419" sz="1200" dirty="0">
                <a:latin typeface="Arial"/>
                <a:cs typeface="Arial"/>
              </a:rPr>
              <a:t>más</a:t>
            </a:r>
            <a:r>
              <a:rPr lang="es-419" sz="1200" spc="-13" dirty="0">
                <a:latin typeface="Arial"/>
                <a:cs typeface="Arial"/>
              </a:rPr>
              <a:t> </a:t>
            </a:r>
            <a:r>
              <a:rPr lang="es-419" sz="1200" dirty="0">
                <a:latin typeface="Arial"/>
                <a:cs typeface="Arial"/>
              </a:rPr>
              <a:t>puntos</a:t>
            </a:r>
            <a:r>
              <a:rPr lang="es-419" sz="1200" spc="-7" dirty="0">
                <a:latin typeface="Arial"/>
                <a:cs typeface="Arial"/>
              </a:rPr>
              <a:t> </a:t>
            </a:r>
            <a:r>
              <a:rPr lang="es-419" sz="1200" dirty="0">
                <a:latin typeface="Arial"/>
                <a:cs typeface="Arial"/>
              </a:rPr>
              <a:t>de</a:t>
            </a:r>
            <a:r>
              <a:rPr lang="es-419" sz="1200" spc="-7" dirty="0">
                <a:latin typeface="Arial"/>
                <a:cs typeface="Arial"/>
              </a:rPr>
              <a:t> </a:t>
            </a:r>
            <a:r>
              <a:rPr lang="es-419" sz="1200" spc="-13" dirty="0">
                <a:latin typeface="Arial"/>
                <a:cs typeface="Arial"/>
              </a:rPr>
              <a:t>fallas</a:t>
            </a:r>
            <a:endParaRPr lang="es-419" sz="1200" dirty="0">
              <a:latin typeface="Arial"/>
              <a:cs typeface="Arial"/>
            </a:endParaRPr>
          </a:p>
          <a:p>
            <a:pPr marL="626518" marR="285320" indent="-417396">
              <a:lnSpc>
                <a:spcPct val="102299"/>
              </a:lnSpc>
              <a:buChar char="●"/>
              <a:tabLst>
                <a:tab pos="626518" algn="l"/>
              </a:tabLst>
            </a:pPr>
            <a:r>
              <a:rPr lang="es-419" sz="1200" dirty="0">
                <a:latin typeface="Arial"/>
                <a:cs typeface="Arial"/>
              </a:rPr>
              <a:t>La</a:t>
            </a:r>
            <a:r>
              <a:rPr lang="es-419" sz="1200" spc="-33" dirty="0">
                <a:latin typeface="Arial"/>
                <a:cs typeface="Arial"/>
              </a:rPr>
              <a:t> </a:t>
            </a:r>
            <a:r>
              <a:rPr lang="es-419" sz="1200" dirty="0">
                <a:latin typeface="Arial"/>
                <a:cs typeface="Arial"/>
              </a:rPr>
              <a:t>latencia</a:t>
            </a:r>
            <a:r>
              <a:rPr lang="es-419" sz="1200" spc="-20" dirty="0">
                <a:latin typeface="Arial"/>
                <a:cs typeface="Arial"/>
              </a:rPr>
              <a:t> </a:t>
            </a:r>
            <a:r>
              <a:rPr lang="es-419" sz="1200" dirty="0">
                <a:latin typeface="Arial"/>
                <a:cs typeface="Arial"/>
              </a:rPr>
              <a:t>que</a:t>
            </a:r>
            <a:r>
              <a:rPr lang="es-419" sz="1200" spc="-13" dirty="0">
                <a:latin typeface="Arial"/>
                <a:cs typeface="Arial"/>
              </a:rPr>
              <a:t> </a:t>
            </a:r>
            <a:r>
              <a:rPr lang="es-419" sz="1200" dirty="0">
                <a:latin typeface="Arial"/>
                <a:cs typeface="Arial"/>
              </a:rPr>
              <a:t>introducen</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servicios</a:t>
            </a:r>
            <a:r>
              <a:rPr lang="es-419" sz="1200" spc="-13"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redes</a:t>
            </a:r>
            <a:r>
              <a:rPr lang="es-419" sz="1200" spc="-20" dirty="0">
                <a:latin typeface="Arial"/>
                <a:cs typeface="Arial"/>
              </a:rPr>
              <a:t> </a:t>
            </a:r>
            <a:r>
              <a:rPr lang="es-419" sz="1200" dirty="0">
                <a:latin typeface="Arial"/>
                <a:cs typeface="Arial"/>
              </a:rPr>
              <a:t>es</a:t>
            </a:r>
            <a:r>
              <a:rPr lang="es-419" sz="1200" spc="-13" dirty="0">
                <a:latin typeface="Arial"/>
                <a:cs typeface="Arial"/>
              </a:rPr>
              <a:t> </a:t>
            </a:r>
            <a:r>
              <a:rPr lang="es-419" sz="1200" dirty="0">
                <a:latin typeface="Arial"/>
                <a:cs typeface="Arial"/>
              </a:rPr>
              <a:t>mayor</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es</a:t>
            </a:r>
            <a:r>
              <a:rPr lang="es-419" sz="1200" spc="-13" dirty="0">
                <a:latin typeface="Arial"/>
                <a:cs typeface="Arial"/>
              </a:rPr>
              <a:t> necesario </a:t>
            </a:r>
            <a:r>
              <a:rPr lang="es-419" sz="1200" dirty="0">
                <a:latin typeface="Arial"/>
                <a:cs typeface="Arial"/>
              </a:rPr>
              <a:t>crear</a:t>
            </a:r>
            <a:r>
              <a:rPr lang="es-419" sz="1200" spc="-33" dirty="0">
                <a:latin typeface="Arial"/>
                <a:cs typeface="Arial"/>
              </a:rPr>
              <a:t> </a:t>
            </a:r>
            <a:r>
              <a:rPr lang="es-419" sz="1200" dirty="0">
                <a:latin typeface="Arial"/>
                <a:cs typeface="Arial"/>
              </a:rPr>
              <a:t>resiliencia</a:t>
            </a:r>
            <a:r>
              <a:rPr lang="es-419" sz="1200" spc="-20"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controlar</a:t>
            </a:r>
            <a:r>
              <a:rPr lang="es-419" sz="1200" spc="-20" dirty="0">
                <a:latin typeface="Arial"/>
                <a:cs typeface="Arial"/>
              </a:rPr>
              <a:t> </a:t>
            </a:r>
            <a:r>
              <a:rPr lang="es-419" sz="1200" dirty="0">
                <a:latin typeface="Arial"/>
                <a:cs typeface="Arial"/>
              </a:rPr>
              <a:t>posibles</a:t>
            </a:r>
            <a:r>
              <a:rPr lang="es-419" sz="1200" spc="-20" dirty="0">
                <a:latin typeface="Arial"/>
                <a:cs typeface="Arial"/>
              </a:rPr>
              <a:t> </a:t>
            </a:r>
            <a:r>
              <a:rPr lang="es-419" sz="1200" dirty="0">
                <a:latin typeface="Arial"/>
                <a:cs typeface="Arial"/>
              </a:rPr>
              <a:t>fallas</a:t>
            </a:r>
            <a:r>
              <a:rPr lang="es-419" sz="1200" spc="-20" dirty="0">
                <a:latin typeface="Arial"/>
                <a:cs typeface="Arial"/>
              </a:rPr>
              <a:t> </a:t>
            </a:r>
            <a:r>
              <a:rPr lang="es-419" sz="1200" dirty="0">
                <a:latin typeface="Arial"/>
                <a:cs typeface="Arial"/>
              </a:rPr>
              <a:t>y</a:t>
            </a:r>
            <a:r>
              <a:rPr lang="es-419" sz="1200" spc="-13" dirty="0">
                <a:latin typeface="Arial"/>
                <a:cs typeface="Arial"/>
              </a:rPr>
              <a:t> retrasos</a:t>
            </a:r>
            <a:endParaRPr lang="es-419" sz="1200" dirty="0">
              <a:latin typeface="Arial"/>
              <a:cs typeface="Arial"/>
            </a:endParaRPr>
          </a:p>
          <a:p>
            <a:pPr marL="626518" marR="380144" indent="-417396">
              <a:lnSpc>
                <a:spcPct val="102299"/>
              </a:lnSpc>
              <a:buChar char="●"/>
              <a:tabLst>
                <a:tab pos="626518" algn="l"/>
              </a:tabLst>
            </a:pPr>
            <a:r>
              <a:rPr lang="es-419" sz="1200" dirty="0">
                <a:latin typeface="Arial"/>
                <a:cs typeface="Arial"/>
              </a:rPr>
              <a:t>Debido</a:t>
            </a:r>
            <a:r>
              <a:rPr lang="es-419" sz="1200" spc="-47"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redes</a:t>
            </a:r>
            <a:r>
              <a:rPr lang="es-419" sz="1200" spc="-33" dirty="0">
                <a:latin typeface="Arial"/>
                <a:cs typeface="Arial"/>
              </a:rPr>
              <a:t> </a:t>
            </a:r>
            <a:r>
              <a:rPr lang="es-419" sz="1200" dirty="0">
                <a:latin typeface="Arial"/>
                <a:cs typeface="Arial"/>
              </a:rPr>
              <a:t>involucradas,</a:t>
            </a:r>
            <a:r>
              <a:rPr lang="es-419" sz="1200" spc="-27" dirty="0">
                <a:latin typeface="Arial"/>
                <a:cs typeface="Arial"/>
              </a:rPr>
              <a:t> </a:t>
            </a:r>
            <a:r>
              <a:rPr lang="es-419" sz="1200" dirty="0">
                <a:latin typeface="Arial"/>
                <a:cs typeface="Arial"/>
              </a:rPr>
              <a:t>es</a:t>
            </a:r>
            <a:r>
              <a:rPr lang="es-419" sz="1200" spc="-33" dirty="0">
                <a:latin typeface="Arial"/>
                <a:cs typeface="Arial"/>
              </a:rPr>
              <a:t> </a:t>
            </a:r>
            <a:r>
              <a:rPr lang="es-419" sz="1200" dirty="0">
                <a:latin typeface="Arial"/>
                <a:cs typeface="Arial"/>
              </a:rPr>
              <a:t>necesario</a:t>
            </a:r>
            <a:r>
              <a:rPr lang="es-419" sz="1200" spc="-33" dirty="0">
                <a:latin typeface="Arial"/>
                <a:cs typeface="Arial"/>
              </a:rPr>
              <a:t> </a:t>
            </a:r>
            <a:r>
              <a:rPr lang="es-419" sz="1200" dirty="0">
                <a:latin typeface="Arial"/>
                <a:cs typeface="Arial"/>
              </a:rPr>
              <a:t>ofrecer</a:t>
            </a:r>
            <a:r>
              <a:rPr lang="es-419" sz="1200" spc="-27" dirty="0">
                <a:latin typeface="Arial"/>
                <a:cs typeface="Arial"/>
              </a:rPr>
              <a:t> </a:t>
            </a:r>
            <a:r>
              <a:rPr lang="es-419" sz="1200" dirty="0">
                <a:latin typeface="Arial"/>
                <a:cs typeface="Arial"/>
              </a:rPr>
              <a:t>seguridad</a:t>
            </a:r>
            <a:r>
              <a:rPr lang="es-419" sz="1200" spc="-33" dirty="0">
                <a:latin typeface="Arial"/>
                <a:cs typeface="Arial"/>
              </a:rPr>
              <a:t> </a:t>
            </a:r>
            <a:r>
              <a:rPr lang="es-419" sz="1200" dirty="0">
                <a:latin typeface="Arial"/>
                <a:cs typeface="Arial"/>
              </a:rPr>
              <a:t>para</a:t>
            </a:r>
            <a:r>
              <a:rPr lang="es-419" sz="1200" spc="-27" dirty="0">
                <a:latin typeface="Arial"/>
                <a:cs typeface="Arial"/>
              </a:rPr>
              <a:t> </a:t>
            </a:r>
            <a:r>
              <a:rPr lang="es-419" sz="1200" spc="-33" dirty="0">
                <a:latin typeface="Arial"/>
                <a:cs typeface="Arial"/>
              </a:rPr>
              <a:t>la </a:t>
            </a:r>
            <a:r>
              <a:rPr lang="es-419" sz="1200" dirty="0">
                <a:latin typeface="Arial"/>
                <a:cs typeface="Arial"/>
              </a:rPr>
              <a:t>comunicación</a:t>
            </a:r>
            <a:r>
              <a:rPr lang="es-419" sz="1200" spc="-5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servicio</a:t>
            </a:r>
            <a:r>
              <a:rPr lang="es-419" sz="1200" spc="-40"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servicio,</a:t>
            </a:r>
            <a:r>
              <a:rPr lang="es-419" sz="1200" spc="-33" dirty="0">
                <a:latin typeface="Arial"/>
                <a:cs typeface="Arial"/>
              </a:rPr>
              <a:t> </a:t>
            </a:r>
            <a:r>
              <a:rPr lang="es-419" sz="1200" dirty="0">
                <a:latin typeface="Arial"/>
                <a:cs typeface="Arial"/>
              </a:rPr>
              <a:t>lo</a:t>
            </a:r>
            <a:r>
              <a:rPr lang="es-419" sz="1200" spc="-40"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aumenta</a:t>
            </a:r>
            <a:r>
              <a:rPr lang="es-419" sz="1200" spc="-33" dirty="0">
                <a:latin typeface="Arial"/>
                <a:cs typeface="Arial"/>
              </a:rPr>
              <a:t> </a:t>
            </a:r>
            <a:r>
              <a:rPr lang="es-419" sz="1200" dirty="0">
                <a:latin typeface="Arial"/>
                <a:cs typeface="Arial"/>
              </a:rPr>
              <a:t>la</a:t>
            </a:r>
            <a:r>
              <a:rPr lang="es-419" sz="1200" spc="-40" dirty="0">
                <a:latin typeface="Arial"/>
                <a:cs typeface="Arial"/>
              </a:rPr>
              <a:t> </a:t>
            </a:r>
            <a:r>
              <a:rPr lang="es-419" sz="1200" dirty="0">
                <a:latin typeface="Arial"/>
                <a:cs typeface="Arial"/>
              </a:rPr>
              <a:t>complejidad</a:t>
            </a:r>
            <a:r>
              <a:rPr lang="es-419" sz="1200" spc="-33" dirty="0">
                <a:latin typeface="Arial"/>
                <a:cs typeface="Arial"/>
              </a:rPr>
              <a:t> </a:t>
            </a:r>
            <a:r>
              <a:rPr lang="es-419" sz="1200" dirty="0">
                <a:latin typeface="Arial"/>
                <a:cs typeface="Arial"/>
              </a:rPr>
              <a:t>de</a:t>
            </a:r>
            <a:r>
              <a:rPr lang="es-419" sz="1200" spc="-33" dirty="0">
                <a:latin typeface="Arial"/>
                <a:cs typeface="Arial"/>
              </a:rPr>
              <a:t> la </a:t>
            </a:r>
            <a:r>
              <a:rPr lang="es-419" sz="1200" spc="-13" dirty="0">
                <a:latin typeface="Arial"/>
                <a:cs typeface="Arial"/>
              </a:rPr>
              <a:t>infraestructura</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Gran</a:t>
            </a:r>
            <a:r>
              <a:rPr lang="es-419" sz="1200" spc="-33" dirty="0">
                <a:latin typeface="Arial"/>
                <a:cs typeface="Arial"/>
              </a:rPr>
              <a:t> </a:t>
            </a:r>
            <a:r>
              <a:rPr lang="es-419" sz="1200" dirty="0">
                <a:latin typeface="Arial"/>
                <a:cs typeface="Arial"/>
              </a:rPr>
              <a:t>necesidad</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administrar</a:t>
            </a:r>
            <a:r>
              <a:rPr lang="es-419" sz="1200" spc="-20" dirty="0">
                <a:latin typeface="Arial"/>
                <a:cs typeface="Arial"/>
              </a:rPr>
              <a:t> </a:t>
            </a:r>
            <a:r>
              <a:rPr lang="es-419" sz="1200" dirty="0">
                <a:latin typeface="Arial"/>
                <a:cs typeface="Arial"/>
              </a:rPr>
              <a:t>interfaces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aplicarles</a:t>
            </a:r>
            <a:r>
              <a:rPr lang="es-419" sz="1200" spc="-20" dirty="0">
                <a:latin typeface="Arial"/>
                <a:cs typeface="Arial"/>
              </a:rPr>
              <a:t> </a:t>
            </a:r>
            <a:r>
              <a:rPr lang="es-419" sz="1200" dirty="0">
                <a:latin typeface="Arial"/>
                <a:cs typeface="Arial"/>
              </a:rPr>
              <a:t>control</a:t>
            </a:r>
            <a:r>
              <a:rPr lang="es-419" sz="1200" spc="-13" dirty="0">
                <a:latin typeface="Arial"/>
                <a:cs typeface="Arial"/>
              </a:rPr>
              <a:t> </a:t>
            </a:r>
            <a:r>
              <a:rPr lang="es-419" sz="1200" spc="-33" dirty="0">
                <a:latin typeface="Arial"/>
                <a:cs typeface="Arial"/>
              </a:rPr>
              <a:t>de</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6572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52492">
              <a:lnSpc>
                <a:spcPct val="102299"/>
              </a:lnSpc>
              <a:spcBef>
                <a:spcPts val="93"/>
              </a:spcBef>
            </a:pPr>
            <a:r>
              <a:rPr lang="es-419" sz="1200" dirty="0">
                <a:latin typeface="Arial"/>
                <a:cs typeface="Arial"/>
              </a:rPr>
              <a:t>La</a:t>
            </a:r>
            <a:r>
              <a:rPr lang="es-419" sz="1200" spc="-40" dirty="0">
                <a:latin typeface="Arial"/>
                <a:cs typeface="Arial"/>
              </a:rPr>
              <a:t> </a:t>
            </a:r>
            <a:r>
              <a:rPr lang="es-419" sz="1200" dirty="0">
                <a:latin typeface="Arial"/>
                <a:cs typeface="Arial"/>
              </a:rPr>
              <a:t>arquitectura</a:t>
            </a:r>
            <a:r>
              <a:rPr lang="es-419" sz="1200" spc="-40"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REST</a:t>
            </a:r>
            <a:r>
              <a:rPr lang="es-419" sz="1200" spc="-60" dirty="0">
                <a:latin typeface="Arial"/>
                <a:cs typeface="Arial"/>
              </a:rPr>
              <a:t> </a:t>
            </a:r>
            <a:r>
              <a:rPr lang="es-419" sz="1200" dirty="0">
                <a:latin typeface="Arial"/>
                <a:cs typeface="Arial"/>
              </a:rPr>
              <a:t>admite</a:t>
            </a:r>
            <a:r>
              <a:rPr lang="es-419" sz="1200" spc="-40"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acoplamiento</a:t>
            </a:r>
            <a:r>
              <a:rPr lang="es-419" sz="1200" spc="-40" dirty="0">
                <a:latin typeface="Arial"/>
                <a:cs typeface="Arial"/>
              </a:rPr>
              <a:t> </a:t>
            </a:r>
            <a:r>
              <a:rPr lang="es-419" sz="1200" dirty="0">
                <a:latin typeface="Arial"/>
                <a:cs typeface="Arial"/>
              </a:rPr>
              <a:t>bajo.</a:t>
            </a:r>
            <a:r>
              <a:rPr lang="es-419" sz="1200" spc="-33" dirty="0">
                <a:latin typeface="Arial"/>
                <a:cs typeface="Arial"/>
              </a:rPr>
              <a:t> </a:t>
            </a:r>
            <a:r>
              <a:rPr lang="es-419" sz="1200" dirty="0">
                <a:latin typeface="Arial"/>
                <a:cs typeface="Arial"/>
              </a:rPr>
              <a:t>REST</a:t>
            </a:r>
            <a:r>
              <a:rPr lang="es-419" sz="1200" spc="-60" dirty="0">
                <a:latin typeface="Arial"/>
                <a:cs typeface="Arial"/>
              </a:rPr>
              <a:t> </a:t>
            </a:r>
            <a:r>
              <a:rPr lang="es-419" sz="1200" spc="-13" dirty="0">
                <a:latin typeface="Arial"/>
                <a:cs typeface="Arial"/>
              </a:rPr>
              <a:t>significa </a:t>
            </a:r>
            <a:r>
              <a:rPr lang="es-419" sz="1200" i="1" spc="-13" dirty="0" err="1">
                <a:latin typeface="Arial"/>
                <a:cs typeface="Arial"/>
              </a:rPr>
              <a:t>Representational</a:t>
            </a:r>
            <a:r>
              <a:rPr lang="es-419" sz="1200" i="1" spc="-20" dirty="0">
                <a:latin typeface="Arial"/>
                <a:cs typeface="Arial"/>
              </a:rPr>
              <a:t> </a:t>
            </a:r>
            <a:r>
              <a:rPr lang="es-419" sz="1200" i="1" dirty="0" err="1">
                <a:latin typeface="Arial"/>
                <a:cs typeface="Arial"/>
              </a:rPr>
              <a:t>State</a:t>
            </a:r>
            <a:r>
              <a:rPr lang="es-419" sz="1200" i="1" spc="-13" dirty="0">
                <a:latin typeface="Arial"/>
                <a:cs typeface="Arial"/>
              </a:rPr>
              <a:t> Transfer </a:t>
            </a:r>
            <a:r>
              <a:rPr lang="es-419" sz="1200" i="1" dirty="0">
                <a:latin typeface="Arial"/>
                <a:cs typeface="Arial"/>
              </a:rPr>
              <a:t>(transferencia</a:t>
            </a:r>
            <a:r>
              <a:rPr lang="es-419" sz="1200" i="1" spc="-13" dirty="0">
                <a:latin typeface="Arial"/>
                <a:cs typeface="Arial"/>
              </a:rPr>
              <a:t> </a:t>
            </a:r>
            <a:r>
              <a:rPr lang="es-419" sz="1200" i="1" dirty="0">
                <a:latin typeface="Arial"/>
                <a:cs typeface="Arial"/>
              </a:rPr>
              <a:t>de</a:t>
            </a:r>
            <a:r>
              <a:rPr lang="es-419" sz="1200" i="1" spc="-20" dirty="0">
                <a:latin typeface="Arial"/>
                <a:cs typeface="Arial"/>
              </a:rPr>
              <a:t> </a:t>
            </a:r>
            <a:r>
              <a:rPr lang="es-419" sz="1200" i="1" dirty="0">
                <a:latin typeface="Arial"/>
                <a:cs typeface="Arial"/>
              </a:rPr>
              <a:t>estado</a:t>
            </a:r>
            <a:r>
              <a:rPr lang="es-419" sz="1200" i="1" spc="-13" dirty="0">
                <a:latin typeface="Arial"/>
                <a:cs typeface="Arial"/>
              </a:rPr>
              <a:t> </a:t>
            </a:r>
            <a:r>
              <a:rPr lang="es-419" sz="1200" i="1" dirty="0">
                <a:latin typeface="Arial"/>
                <a:cs typeface="Arial"/>
              </a:rPr>
              <a:t>representacional)</a:t>
            </a:r>
            <a:r>
              <a:rPr lang="es-419" sz="1200" dirty="0">
                <a:latin typeface="Arial"/>
                <a:cs typeface="Arial"/>
              </a:rPr>
              <a:t>,</a:t>
            </a:r>
            <a:r>
              <a:rPr lang="es-419" sz="1200" spc="-13" dirty="0">
                <a:latin typeface="Arial"/>
                <a:cs typeface="Arial"/>
              </a:rPr>
              <a:t> </a:t>
            </a:r>
            <a:r>
              <a:rPr lang="es-419" sz="1200" dirty="0">
                <a:latin typeface="Arial"/>
                <a:cs typeface="Arial"/>
              </a:rPr>
              <a:t>y</a:t>
            </a:r>
            <a:r>
              <a:rPr lang="es-419" sz="1200" spc="-13" dirty="0">
                <a:latin typeface="Arial"/>
                <a:cs typeface="Arial"/>
              </a:rPr>
              <a:t> </a:t>
            </a:r>
            <a:r>
              <a:rPr lang="es-419" sz="1200" spc="-33" dirty="0">
                <a:latin typeface="Arial"/>
                <a:cs typeface="Arial"/>
              </a:rPr>
              <a:t>no </a:t>
            </a:r>
            <a:r>
              <a:rPr lang="es-419" sz="1200" dirty="0">
                <a:latin typeface="Arial"/>
                <a:cs typeface="Arial"/>
              </a:rPr>
              <a:t>depende</a:t>
            </a:r>
            <a:r>
              <a:rPr lang="es-419" sz="1200" spc="-4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protocolos.</a:t>
            </a:r>
            <a:r>
              <a:rPr lang="es-419" sz="1200" spc="-27"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protocolo</a:t>
            </a:r>
            <a:r>
              <a:rPr lang="es-419" sz="1200" spc="-33" dirty="0">
                <a:latin typeface="Arial"/>
                <a:cs typeface="Arial"/>
              </a:rPr>
              <a:t> </a:t>
            </a:r>
            <a:r>
              <a:rPr lang="es-419" sz="1200" dirty="0">
                <a:latin typeface="Arial"/>
                <a:cs typeface="Arial"/>
              </a:rPr>
              <a:t>HTTP</a:t>
            </a:r>
            <a:r>
              <a:rPr lang="es-419" sz="1200" spc="-53" dirty="0">
                <a:latin typeface="Arial"/>
                <a:cs typeface="Arial"/>
              </a:rPr>
              <a:t> </a:t>
            </a:r>
            <a:r>
              <a:rPr lang="es-419" sz="1200" dirty="0">
                <a:latin typeface="Arial"/>
                <a:cs typeface="Arial"/>
              </a:rPr>
              <a:t>es</a:t>
            </a:r>
            <a:r>
              <a:rPr lang="es-419" sz="1200" spc="-33"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más</a:t>
            </a:r>
            <a:r>
              <a:rPr lang="es-419" sz="1200" spc="-33" dirty="0">
                <a:latin typeface="Arial"/>
                <a:cs typeface="Arial"/>
              </a:rPr>
              <a:t> </a:t>
            </a:r>
            <a:r>
              <a:rPr lang="es-419" sz="1200" dirty="0">
                <a:latin typeface="Arial"/>
                <a:cs typeface="Arial"/>
              </a:rPr>
              <a:t>común,</a:t>
            </a:r>
            <a:r>
              <a:rPr lang="es-419" sz="1200" spc="-33" dirty="0">
                <a:latin typeface="Arial"/>
                <a:cs typeface="Arial"/>
              </a:rPr>
              <a:t> </a:t>
            </a:r>
            <a:r>
              <a:rPr lang="es-419" sz="1200" dirty="0">
                <a:latin typeface="Arial"/>
                <a:cs typeface="Arial"/>
              </a:rPr>
              <a:t>pero</a:t>
            </a:r>
            <a:r>
              <a:rPr lang="es-419" sz="1200" spc="-27" dirty="0">
                <a:latin typeface="Arial"/>
                <a:cs typeface="Arial"/>
              </a:rPr>
              <a:t> </a:t>
            </a:r>
            <a:r>
              <a:rPr lang="es-419" sz="1200" dirty="0" err="1">
                <a:latin typeface="Arial"/>
                <a:cs typeface="Arial"/>
              </a:rPr>
              <a:t>gRPC</a:t>
            </a:r>
            <a:r>
              <a:rPr lang="es-419" sz="1200" spc="-33" dirty="0">
                <a:latin typeface="Arial"/>
                <a:cs typeface="Arial"/>
              </a:rPr>
              <a:t> </a:t>
            </a:r>
            <a:r>
              <a:rPr lang="es-419" sz="1200" dirty="0">
                <a:latin typeface="Arial"/>
                <a:cs typeface="Arial"/>
              </a:rPr>
              <a:t>también</a:t>
            </a:r>
            <a:r>
              <a:rPr lang="es-419" sz="1200" spc="-27" dirty="0">
                <a:latin typeface="Arial"/>
                <a:cs typeface="Arial"/>
              </a:rPr>
              <a:t> </a:t>
            </a:r>
            <a:r>
              <a:rPr lang="es-419" sz="1200" spc="-33" dirty="0">
                <a:latin typeface="Arial"/>
                <a:cs typeface="Arial"/>
              </a:rPr>
              <a:t>se </a:t>
            </a:r>
            <a:r>
              <a:rPr lang="es-419" sz="1200" dirty="0">
                <a:latin typeface="Arial"/>
                <a:cs typeface="Arial"/>
              </a:rPr>
              <a:t>usa</a:t>
            </a:r>
            <a:r>
              <a:rPr lang="es-419" sz="1200" spc="-33" dirty="0">
                <a:latin typeface="Arial"/>
                <a:cs typeface="Arial"/>
              </a:rPr>
              <a:t> </a:t>
            </a:r>
            <a:r>
              <a:rPr lang="es-419" sz="1200" spc="-13" dirty="0">
                <a:latin typeface="Arial"/>
                <a:cs typeface="Arial"/>
              </a:rPr>
              <a:t>ampliamente.</a:t>
            </a:r>
            <a:endParaRPr lang="es-419" sz="1200" dirty="0">
              <a:latin typeface="Arial"/>
              <a:cs typeface="Arial"/>
            </a:endParaRPr>
          </a:p>
          <a:p>
            <a:pPr>
              <a:spcBef>
                <a:spcPts val="33"/>
              </a:spcBef>
            </a:pPr>
            <a:endParaRPr lang="es-419" sz="1200" dirty="0">
              <a:latin typeface="Arial"/>
              <a:cs typeface="Arial"/>
            </a:endParaRPr>
          </a:p>
          <a:p>
            <a:pPr marL="16933" marR="50799">
              <a:lnSpc>
                <a:spcPct val="102299"/>
              </a:lnSpc>
            </a:pPr>
            <a:r>
              <a:rPr lang="es-419" sz="1200" dirty="0">
                <a:latin typeface="Arial"/>
                <a:cs typeface="Arial"/>
              </a:rPr>
              <a:t>REST</a:t>
            </a:r>
            <a:r>
              <a:rPr lang="es-419" sz="1200" spc="-67" dirty="0">
                <a:latin typeface="Arial"/>
                <a:cs typeface="Arial"/>
              </a:rPr>
              <a:t> </a:t>
            </a:r>
            <a:r>
              <a:rPr lang="es-419" sz="1200" dirty="0">
                <a:latin typeface="Arial"/>
                <a:cs typeface="Arial"/>
              </a:rPr>
              <a:t>admite</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acoplamiento</a:t>
            </a:r>
            <a:r>
              <a:rPr lang="es-419" sz="1200" spc="-40" dirty="0">
                <a:latin typeface="Arial"/>
                <a:cs typeface="Arial"/>
              </a:rPr>
              <a:t> </a:t>
            </a:r>
            <a:r>
              <a:rPr lang="es-419" sz="1200" dirty="0">
                <a:latin typeface="Arial"/>
                <a:cs typeface="Arial"/>
              </a:rPr>
              <a:t>bajo,</a:t>
            </a:r>
            <a:r>
              <a:rPr lang="es-419" sz="1200" spc="-33" dirty="0">
                <a:latin typeface="Arial"/>
                <a:cs typeface="Arial"/>
              </a:rPr>
              <a:t> </a:t>
            </a:r>
            <a:r>
              <a:rPr lang="es-419" sz="1200" dirty="0">
                <a:latin typeface="Arial"/>
                <a:cs typeface="Arial"/>
              </a:rPr>
              <a:t>pero</a:t>
            </a:r>
            <a:r>
              <a:rPr lang="es-419" sz="1200" spc="-40" dirty="0">
                <a:latin typeface="Arial"/>
                <a:cs typeface="Arial"/>
              </a:rPr>
              <a:t> </a:t>
            </a:r>
            <a:r>
              <a:rPr lang="es-419" sz="1200" dirty="0">
                <a:latin typeface="Arial"/>
                <a:cs typeface="Arial"/>
              </a:rPr>
              <a:t>igualmente</a:t>
            </a:r>
            <a:r>
              <a:rPr lang="es-419" sz="1200" spc="-33" dirty="0">
                <a:latin typeface="Arial"/>
                <a:cs typeface="Arial"/>
              </a:rPr>
              <a:t> </a:t>
            </a:r>
            <a:r>
              <a:rPr lang="es-419" sz="1200" dirty="0">
                <a:latin typeface="Arial"/>
                <a:cs typeface="Arial"/>
              </a:rPr>
              <a:t>requiere</a:t>
            </a:r>
            <a:r>
              <a:rPr lang="es-419" sz="1200" spc="-40" dirty="0">
                <a:latin typeface="Arial"/>
                <a:cs typeface="Arial"/>
              </a:rPr>
              <a:t> </a:t>
            </a:r>
            <a:r>
              <a:rPr lang="es-419" sz="1200" dirty="0">
                <a:latin typeface="Arial"/>
                <a:cs typeface="Arial"/>
              </a:rPr>
              <a:t>prácticas</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spc="-13" dirty="0">
                <a:latin typeface="Arial"/>
                <a:cs typeface="Arial"/>
              </a:rPr>
              <a:t>ingeniería </a:t>
            </a:r>
            <a:r>
              <a:rPr lang="es-419" sz="1200" dirty="0">
                <a:latin typeface="Arial"/>
                <a:cs typeface="Arial"/>
              </a:rPr>
              <a:t>robustas</a:t>
            </a:r>
            <a:r>
              <a:rPr lang="es-419" sz="1200" spc="-40"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mantener</a:t>
            </a:r>
            <a:r>
              <a:rPr lang="es-419" sz="1200" spc="-27" dirty="0">
                <a:latin typeface="Arial"/>
                <a:cs typeface="Arial"/>
              </a:rPr>
              <a:t> </a:t>
            </a:r>
            <a:r>
              <a:rPr lang="es-419" sz="1200" dirty="0">
                <a:latin typeface="Arial"/>
                <a:cs typeface="Arial"/>
              </a:rPr>
              <a:t>ese</a:t>
            </a:r>
            <a:r>
              <a:rPr lang="es-419" sz="1200" spc="-20" dirty="0">
                <a:latin typeface="Arial"/>
                <a:cs typeface="Arial"/>
              </a:rPr>
              <a:t> </a:t>
            </a:r>
            <a:r>
              <a:rPr lang="es-419" sz="1200" dirty="0">
                <a:latin typeface="Arial"/>
                <a:cs typeface="Arial"/>
              </a:rPr>
              <a:t>acoplamiento.</a:t>
            </a:r>
            <a:r>
              <a:rPr lang="es-419" sz="1200" spc="-27"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punto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partida</a:t>
            </a:r>
            <a:r>
              <a:rPr lang="es-419" sz="1200" spc="-27"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tener</a:t>
            </a:r>
            <a:r>
              <a:rPr lang="es-419" sz="1200" spc="-27" dirty="0">
                <a:latin typeface="Arial"/>
                <a:cs typeface="Arial"/>
              </a:rPr>
              <a:t> </a:t>
            </a:r>
            <a:r>
              <a:rPr lang="es-419" sz="1200" dirty="0">
                <a:latin typeface="Arial"/>
                <a:cs typeface="Arial"/>
              </a:rPr>
              <a:t>un</a:t>
            </a:r>
            <a:r>
              <a:rPr lang="es-419" sz="1200" spc="-20" dirty="0">
                <a:latin typeface="Arial"/>
                <a:cs typeface="Arial"/>
              </a:rPr>
              <a:t> </a:t>
            </a:r>
            <a:r>
              <a:rPr lang="es-419" sz="1200" spc="-13" dirty="0">
                <a:latin typeface="Arial"/>
                <a:cs typeface="Arial"/>
              </a:rPr>
              <a:t>contrato </a:t>
            </a:r>
            <a:r>
              <a:rPr lang="es-419" sz="1200" dirty="0">
                <a:latin typeface="Arial"/>
                <a:cs typeface="Arial"/>
              </a:rPr>
              <a:t>bien</a:t>
            </a:r>
            <a:r>
              <a:rPr lang="es-419" sz="1200" spc="-40" dirty="0">
                <a:latin typeface="Arial"/>
                <a:cs typeface="Arial"/>
              </a:rPr>
              <a:t> </a:t>
            </a:r>
            <a:r>
              <a:rPr lang="es-419" sz="1200" dirty="0">
                <a:latin typeface="Arial"/>
                <a:cs typeface="Arial"/>
              </a:rPr>
              <a:t>definido.</a:t>
            </a:r>
            <a:r>
              <a:rPr lang="es-419" sz="1200" spc="-20"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implementaciones</a:t>
            </a:r>
            <a:r>
              <a:rPr lang="es-419" sz="1200" spc="-20" dirty="0">
                <a:latin typeface="Arial"/>
                <a:cs typeface="Arial"/>
              </a:rPr>
              <a:t> </a:t>
            </a:r>
            <a:r>
              <a:rPr lang="es-419" sz="1200" dirty="0">
                <a:latin typeface="Arial"/>
                <a:cs typeface="Arial"/>
              </a:rPr>
              <a:t>basadas</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HTTP</a:t>
            </a:r>
            <a:r>
              <a:rPr lang="es-419" sz="1200" spc="-47" dirty="0">
                <a:latin typeface="Arial"/>
                <a:cs typeface="Arial"/>
              </a:rPr>
              <a:t> </a:t>
            </a:r>
            <a:r>
              <a:rPr lang="es-419" sz="1200" dirty="0">
                <a:latin typeface="Arial"/>
                <a:cs typeface="Arial"/>
              </a:rPr>
              <a:t>pueden</a:t>
            </a:r>
            <a:r>
              <a:rPr lang="es-419" sz="1200" spc="-20" dirty="0">
                <a:latin typeface="Arial"/>
                <a:cs typeface="Arial"/>
              </a:rPr>
              <a:t> </a:t>
            </a:r>
            <a:r>
              <a:rPr lang="es-419" sz="1200" dirty="0">
                <a:latin typeface="Arial"/>
                <a:cs typeface="Arial"/>
              </a:rPr>
              <a:t>usar</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spc="-13" dirty="0">
                <a:latin typeface="Arial"/>
                <a:cs typeface="Arial"/>
              </a:rPr>
              <a:t>estándar </a:t>
            </a:r>
            <a:r>
              <a:rPr lang="es-419" sz="1200" dirty="0">
                <a:latin typeface="Arial"/>
                <a:cs typeface="Arial"/>
              </a:rPr>
              <a:t>como</a:t>
            </a:r>
            <a:r>
              <a:rPr lang="es-419" sz="1200" spc="-47" dirty="0">
                <a:latin typeface="Arial"/>
                <a:cs typeface="Arial"/>
              </a:rPr>
              <a:t> </a:t>
            </a:r>
            <a:r>
              <a:rPr lang="es-419" sz="1200" dirty="0" err="1">
                <a:latin typeface="Arial"/>
                <a:cs typeface="Arial"/>
              </a:rPr>
              <a:t>OpenAPI</a:t>
            </a:r>
            <a:r>
              <a:rPr lang="es-419" sz="1200" dirty="0">
                <a:latin typeface="Arial"/>
                <a:cs typeface="Arial"/>
              </a:rPr>
              <a:t>,</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err="1">
                <a:latin typeface="Arial"/>
                <a:cs typeface="Arial"/>
              </a:rPr>
              <a:t>gRPC</a:t>
            </a:r>
            <a:r>
              <a:rPr lang="es-419" sz="1200" spc="-33" dirty="0">
                <a:latin typeface="Arial"/>
                <a:cs typeface="Arial"/>
              </a:rPr>
              <a:t> </a:t>
            </a:r>
            <a:r>
              <a:rPr lang="es-419" sz="1200" dirty="0">
                <a:latin typeface="Arial"/>
                <a:cs typeface="Arial"/>
              </a:rPr>
              <a:t>proporciona</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búferes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protocolo.</a:t>
            </a:r>
            <a:r>
              <a:rPr lang="es-419" sz="1200" spc="-27"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mantener</a:t>
            </a:r>
            <a:r>
              <a:rPr lang="es-419" sz="1200" spc="-27" dirty="0">
                <a:latin typeface="Arial"/>
                <a:cs typeface="Arial"/>
              </a:rPr>
              <a:t> </a:t>
            </a:r>
            <a:r>
              <a:rPr lang="es-419" sz="1200" spc="-33" dirty="0">
                <a:latin typeface="Arial"/>
                <a:cs typeface="Arial"/>
              </a:rPr>
              <a:t>el </a:t>
            </a:r>
            <a:r>
              <a:rPr lang="es-419" sz="1200" dirty="0">
                <a:latin typeface="Arial"/>
                <a:cs typeface="Arial"/>
              </a:rPr>
              <a:t>acoplamiento</a:t>
            </a:r>
            <a:r>
              <a:rPr lang="es-419" sz="1200" spc="-33" dirty="0">
                <a:latin typeface="Arial"/>
                <a:cs typeface="Arial"/>
              </a:rPr>
              <a:t> </a:t>
            </a:r>
            <a:r>
              <a:rPr lang="es-419" sz="1200" dirty="0">
                <a:latin typeface="Arial"/>
                <a:cs typeface="Arial"/>
              </a:rPr>
              <a:t>bajo,</a:t>
            </a:r>
            <a:r>
              <a:rPr lang="es-419" sz="1200" spc="-13" dirty="0">
                <a:latin typeface="Arial"/>
                <a:cs typeface="Arial"/>
              </a:rPr>
              <a:t> </a:t>
            </a:r>
            <a:r>
              <a:rPr lang="es-419" sz="1200" dirty="0">
                <a:latin typeface="Arial"/>
                <a:cs typeface="Arial"/>
              </a:rPr>
              <a:t>es</a:t>
            </a:r>
            <a:r>
              <a:rPr lang="es-419" sz="1200" spc="-13" dirty="0">
                <a:latin typeface="Arial"/>
                <a:cs typeface="Arial"/>
              </a:rPr>
              <a:t> </a:t>
            </a:r>
            <a:r>
              <a:rPr lang="es-419" sz="1200" dirty="0">
                <a:latin typeface="Arial"/>
                <a:cs typeface="Arial"/>
              </a:rPr>
              <a:t>crucial</a:t>
            </a:r>
            <a:r>
              <a:rPr lang="es-419" sz="1200" spc="-13" dirty="0">
                <a:latin typeface="Arial"/>
                <a:cs typeface="Arial"/>
              </a:rPr>
              <a:t> </a:t>
            </a:r>
            <a:r>
              <a:rPr lang="es-419" sz="1200" dirty="0">
                <a:latin typeface="Arial"/>
                <a:cs typeface="Arial"/>
              </a:rPr>
              <a:t>mantener</a:t>
            </a:r>
            <a:r>
              <a:rPr lang="es-419" sz="1200" spc="-13" dirty="0">
                <a:latin typeface="Arial"/>
                <a:cs typeface="Arial"/>
              </a:rPr>
              <a:t> </a:t>
            </a:r>
            <a:r>
              <a:rPr lang="es-419" sz="1200" dirty="0">
                <a:latin typeface="Arial"/>
                <a:cs typeface="Arial"/>
              </a:rPr>
              <a:t>la</a:t>
            </a:r>
            <a:r>
              <a:rPr lang="es-419" sz="1200" spc="-13" dirty="0">
                <a:latin typeface="Arial"/>
                <a:cs typeface="Arial"/>
              </a:rPr>
              <a:t> retrocompatibilidad </a:t>
            </a:r>
            <a:r>
              <a:rPr lang="es-419" sz="1200" dirty="0">
                <a:latin typeface="Arial"/>
                <a:cs typeface="Arial"/>
              </a:rPr>
              <a:t>del</a:t>
            </a:r>
            <a:r>
              <a:rPr lang="es-419" sz="1200" spc="-13" dirty="0">
                <a:latin typeface="Arial"/>
                <a:cs typeface="Arial"/>
              </a:rPr>
              <a:t> </a:t>
            </a:r>
            <a:r>
              <a:rPr lang="es-419" sz="1200" dirty="0">
                <a:latin typeface="Arial"/>
                <a:cs typeface="Arial"/>
              </a:rPr>
              <a:t>contrato</a:t>
            </a:r>
            <a:r>
              <a:rPr lang="es-419" sz="1200" spc="-13" dirty="0">
                <a:latin typeface="Arial"/>
                <a:cs typeface="Arial"/>
              </a:rPr>
              <a:t> </a:t>
            </a:r>
            <a:r>
              <a:rPr lang="es-419" sz="1200" dirty="0">
                <a:latin typeface="Arial"/>
                <a:cs typeface="Arial"/>
              </a:rPr>
              <a:t>y</a:t>
            </a:r>
            <a:r>
              <a:rPr lang="es-419" sz="1200" spc="-13" dirty="0">
                <a:latin typeface="Arial"/>
                <a:cs typeface="Arial"/>
              </a:rPr>
              <a:t> diseñar </a:t>
            </a:r>
            <a:r>
              <a:rPr lang="es-419" sz="1200" dirty="0">
                <a:latin typeface="Arial"/>
                <a:cs typeface="Arial"/>
              </a:rPr>
              <a:t>una</a:t>
            </a:r>
            <a:r>
              <a:rPr lang="es-419" sz="1200" spc="-113" dirty="0">
                <a:latin typeface="Arial"/>
                <a:cs typeface="Arial"/>
              </a:rPr>
              <a:t> </a:t>
            </a:r>
            <a:r>
              <a:rPr lang="es-419" sz="1200" dirty="0">
                <a:latin typeface="Arial"/>
                <a:cs typeface="Arial"/>
              </a:rPr>
              <a:t>API</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torno</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dominio</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no</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casos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uso</a:t>
            </a:r>
            <a:r>
              <a:rPr lang="es-419" sz="1200" spc="-20" dirty="0">
                <a:latin typeface="Arial"/>
                <a:cs typeface="Arial"/>
              </a:rPr>
              <a:t> </a:t>
            </a:r>
            <a:r>
              <a:rPr lang="es-419" sz="1200" dirty="0">
                <a:latin typeface="Arial"/>
                <a:cs typeface="Arial"/>
              </a:rPr>
              <a:t>o</a:t>
            </a:r>
            <a:r>
              <a:rPr lang="es-419" sz="1200" spc="-20" dirty="0">
                <a:latin typeface="Arial"/>
                <a:cs typeface="Arial"/>
              </a:rPr>
              <a:t> </a:t>
            </a:r>
            <a:r>
              <a:rPr lang="es-419" sz="1200" dirty="0">
                <a:latin typeface="Arial"/>
                <a:cs typeface="Arial"/>
              </a:rPr>
              <a:t>clientes</a:t>
            </a:r>
            <a:r>
              <a:rPr lang="es-419" sz="1200" spc="-20" dirty="0">
                <a:latin typeface="Arial"/>
                <a:cs typeface="Arial"/>
              </a:rPr>
              <a:t> </a:t>
            </a:r>
            <a:r>
              <a:rPr lang="es-419" sz="1200" dirty="0">
                <a:latin typeface="Arial"/>
                <a:cs typeface="Arial"/>
              </a:rPr>
              <a:t>particulares.</a:t>
            </a:r>
            <a:r>
              <a:rPr lang="es-419" sz="1200" spc="-20" dirty="0">
                <a:latin typeface="Arial"/>
                <a:cs typeface="Arial"/>
              </a:rPr>
              <a:t> </a:t>
            </a:r>
            <a:r>
              <a:rPr lang="es-419" sz="1200" dirty="0">
                <a:latin typeface="Arial"/>
                <a:cs typeface="Arial"/>
              </a:rPr>
              <a:t>Si</a:t>
            </a:r>
            <a:r>
              <a:rPr lang="es-419" sz="1200" spc="-13" dirty="0">
                <a:latin typeface="Arial"/>
                <a:cs typeface="Arial"/>
              </a:rPr>
              <a:t> </a:t>
            </a:r>
            <a:r>
              <a:rPr lang="es-419" sz="1200" spc="-27" dirty="0">
                <a:latin typeface="Arial"/>
                <a:cs typeface="Arial"/>
              </a:rPr>
              <a:t>hace </a:t>
            </a:r>
            <a:r>
              <a:rPr lang="es-419" sz="1200" dirty="0">
                <a:latin typeface="Arial"/>
                <a:cs typeface="Arial"/>
              </a:rPr>
              <a:t>esto</a:t>
            </a:r>
            <a:r>
              <a:rPr lang="es-419" sz="1200" spc="-53" dirty="0">
                <a:latin typeface="Arial"/>
                <a:cs typeface="Arial"/>
              </a:rPr>
              <a:t> </a:t>
            </a:r>
            <a:r>
              <a:rPr lang="es-419" sz="1200" dirty="0">
                <a:latin typeface="Arial"/>
                <a:cs typeface="Arial"/>
              </a:rPr>
              <a:t>último,</a:t>
            </a:r>
            <a:r>
              <a:rPr lang="es-419" sz="1200" spc="-27" dirty="0">
                <a:latin typeface="Arial"/>
                <a:cs typeface="Arial"/>
              </a:rPr>
              <a:t> </a:t>
            </a:r>
            <a:r>
              <a:rPr lang="es-419" sz="1200" dirty="0">
                <a:latin typeface="Arial"/>
                <a:cs typeface="Arial"/>
              </a:rPr>
              <a:t>cada</a:t>
            </a:r>
            <a:r>
              <a:rPr lang="es-419" sz="1200" spc="-20" dirty="0">
                <a:latin typeface="Arial"/>
                <a:cs typeface="Arial"/>
              </a:rPr>
              <a:t> </a:t>
            </a:r>
            <a:r>
              <a:rPr lang="es-419" sz="1200" dirty="0">
                <a:latin typeface="Arial"/>
                <a:cs typeface="Arial"/>
              </a:rPr>
              <a:t>caso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uso</a:t>
            </a:r>
            <a:r>
              <a:rPr lang="es-419" sz="1200" spc="-27" dirty="0">
                <a:latin typeface="Arial"/>
                <a:cs typeface="Arial"/>
              </a:rPr>
              <a:t> </a:t>
            </a:r>
            <a:r>
              <a:rPr lang="es-419" sz="1200" dirty="0">
                <a:latin typeface="Arial"/>
                <a:cs typeface="Arial"/>
              </a:rPr>
              <a:t>o</a:t>
            </a:r>
            <a:r>
              <a:rPr lang="es-419" sz="1200" spc="-20" dirty="0">
                <a:latin typeface="Arial"/>
                <a:cs typeface="Arial"/>
              </a:rPr>
              <a:t> </a:t>
            </a:r>
            <a:r>
              <a:rPr lang="es-419" sz="1200" dirty="0">
                <a:latin typeface="Arial"/>
                <a:cs typeface="Arial"/>
              </a:rPr>
              <a:t>aplicación</a:t>
            </a:r>
            <a:r>
              <a:rPr lang="es-419" sz="1200" spc="-27" dirty="0">
                <a:latin typeface="Arial"/>
                <a:cs typeface="Arial"/>
              </a:rPr>
              <a:t> </a:t>
            </a:r>
            <a:r>
              <a:rPr lang="es-419" sz="1200" dirty="0">
                <a:latin typeface="Arial"/>
                <a:cs typeface="Arial"/>
              </a:rPr>
              <a:t>nuevos</a:t>
            </a:r>
            <a:r>
              <a:rPr lang="es-419" sz="1200" spc="-27" dirty="0">
                <a:latin typeface="Arial"/>
                <a:cs typeface="Arial"/>
              </a:rPr>
              <a:t> </a:t>
            </a:r>
            <a:r>
              <a:rPr lang="es-419" sz="1200" dirty="0">
                <a:latin typeface="Arial"/>
                <a:cs typeface="Arial"/>
              </a:rPr>
              <a:t>requerirán</a:t>
            </a:r>
            <a:r>
              <a:rPr lang="es-419" sz="1200" spc="-20" dirty="0">
                <a:latin typeface="Arial"/>
                <a:cs typeface="Arial"/>
              </a:rPr>
              <a:t> </a:t>
            </a:r>
            <a:r>
              <a:rPr lang="es-419" sz="1200" spc="-13" dirty="0">
                <a:latin typeface="Arial"/>
                <a:cs typeface="Arial"/>
              </a:rPr>
              <a:t>otra</a:t>
            </a:r>
            <a:r>
              <a:rPr lang="es-419" sz="1200" spc="-93" dirty="0">
                <a:latin typeface="Arial"/>
                <a:cs typeface="Arial"/>
              </a:rPr>
              <a:t> </a:t>
            </a:r>
            <a:r>
              <a:rPr lang="es-419" sz="1200" dirty="0">
                <a:latin typeface="Arial"/>
                <a:cs typeface="Arial"/>
              </a:rPr>
              <a:t>API</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REST</a:t>
            </a:r>
            <a:r>
              <a:rPr lang="es-419" sz="1200" spc="-47" dirty="0">
                <a:latin typeface="Arial"/>
                <a:cs typeface="Arial"/>
              </a:rPr>
              <a:t> </a:t>
            </a:r>
            <a:r>
              <a:rPr lang="es-419" sz="1200" spc="-33" dirty="0">
                <a:latin typeface="Arial"/>
                <a:cs typeface="Arial"/>
              </a:rPr>
              <a:t>con </a:t>
            </a:r>
            <a:r>
              <a:rPr lang="es-419" sz="1200" dirty="0">
                <a:latin typeface="Arial"/>
                <a:cs typeface="Arial"/>
              </a:rPr>
              <a:t>propósito</a:t>
            </a:r>
            <a:r>
              <a:rPr lang="es-419" sz="1200" spc="-7" dirty="0">
                <a:latin typeface="Arial"/>
                <a:cs typeface="Arial"/>
              </a:rPr>
              <a:t> </a:t>
            </a:r>
            <a:r>
              <a:rPr lang="es-419" sz="1200" dirty="0">
                <a:latin typeface="Arial"/>
                <a:cs typeface="Arial"/>
              </a:rPr>
              <a:t>especial,</a:t>
            </a:r>
            <a:r>
              <a:rPr lang="es-419" sz="1200" spc="-7" dirty="0">
                <a:latin typeface="Arial"/>
                <a:cs typeface="Arial"/>
              </a:rPr>
              <a:t> </a:t>
            </a:r>
            <a:r>
              <a:rPr lang="es-419" sz="1200" spc="-13" dirty="0">
                <a:latin typeface="Arial"/>
                <a:cs typeface="Arial"/>
              </a:rPr>
              <a:t>independientemente</a:t>
            </a:r>
            <a:r>
              <a:rPr lang="es-419" sz="1200" spc="-7" dirty="0">
                <a:latin typeface="Arial"/>
                <a:cs typeface="Arial"/>
              </a:rPr>
              <a:t> </a:t>
            </a:r>
            <a:r>
              <a:rPr lang="es-419" sz="1200" dirty="0">
                <a:latin typeface="Arial"/>
                <a:cs typeface="Arial"/>
              </a:rPr>
              <a:t>del </a:t>
            </a:r>
            <a:r>
              <a:rPr lang="es-419" sz="1200" spc="-13" dirty="0">
                <a:latin typeface="Arial"/>
                <a:cs typeface="Arial"/>
              </a:rPr>
              <a:t>protocolo.</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spcBef>
                <a:spcPts val="7"/>
              </a:spcBef>
            </a:pPr>
            <a:r>
              <a:rPr lang="es-419" sz="1200" dirty="0">
                <a:latin typeface="Arial"/>
                <a:cs typeface="Arial"/>
              </a:rPr>
              <a:t>Si</a:t>
            </a:r>
            <a:r>
              <a:rPr lang="es-419" sz="1200" spc="-40" dirty="0">
                <a:latin typeface="Arial"/>
                <a:cs typeface="Arial"/>
              </a:rPr>
              <a:t> </a:t>
            </a:r>
            <a:r>
              <a:rPr lang="es-419" sz="1200" dirty="0">
                <a:latin typeface="Arial"/>
                <a:cs typeface="Arial"/>
              </a:rPr>
              <a:t>bien</a:t>
            </a:r>
            <a:r>
              <a:rPr lang="es-419" sz="1200" spc="-20"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procesamiento</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solicitudes</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respuestas</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caso</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uso</a:t>
            </a:r>
            <a:r>
              <a:rPr lang="es-419" sz="1200" spc="-20" dirty="0">
                <a:latin typeface="Arial"/>
                <a:cs typeface="Arial"/>
              </a:rPr>
              <a:t> </a:t>
            </a:r>
            <a:r>
              <a:rPr lang="es-419" sz="1200" dirty="0">
                <a:latin typeface="Arial"/>
                <a:cs typeface="Arial"/>
              </a:rPr>
              <a:t>típico,</a:t>
            </a:r>
            <a:r>
              <a:rPr lang="es-419" sz="1200" spc="-20" dirty="0">
                <a:latin typeface="Arial"/>
                <a:cs typeface="Arial"/>
              </a:rPr>
              <a:t> </a:t>
            </a:r>
            <a:r>
              <a:rPr lang="es-419" sz="1200" spc="-33" dirty="0">
                <a:latin typeface="Arial"/>
                <a:cs typeface="Arial"/>
              </a:rPr>
              <a:t>es </a:t>
            </a:r>
            <a:r>
              <a:rPr lang="es-419" sz="1200" dirty="0">
                <a:latin typeface="Arial"/>
                <a:cs typeface="Arial"/>
              </a:rPr>
              <a:t>posible</a:t>
            </a:r>
            <a:r>
              <a:rPr lang="es-419" sz="1200" spc="-47"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también</a:t>
            </a:r>
            <a:r>
              <a:rPr lang="es-419" sz="1200" spc="-27"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requieran</a:t>
            </a:r>
            <a:r>
              <a:rPr lang="es-419" sz="1200" spc="-27" dirty="0">
                <a:latin typeface="Arial"/>
                <a:cs typeface="Arial"/>
              </a:rPr>
              <a:t> </a:t>
            </a:r>
            <a:r>
              <a:rPr lang="es-419" sz="1200" dirty="0">
                <a:latin typeface="Arial"/>
                <a:cs typeface="Arial"/>
              </a:rPr>
              <a:t>transmisiones,</a:t>
            </a:r>
            <a:r>
              <a:rPr lang="es-419" sz="1200" spc="-33"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estas</a:t>
            </a:r>
            <a:r>
              <a:rPr lang="es-419" sz="1200" spc="-27" dirty="0">
                <a:latin typeface="Arial"/>
                <a:cs typeface="Arial"/>
              </a:rPr>
              <a:t> </a:t>
            </a:r>
            <a:r>
              <a:rPr lang="es-419" sz="1200" dirty="0">
                <a:latin typeface="Arial"/>
                <a:cs typeface="Arial"/>
              </a:rPr>
              <a:t>pueden</a:t>
            </a:r>
            <a:r>
              <a:rPr lang="es-419" sz="1200" spc="-33" dirty="0">
                <a:latin typeface="Arial"/>
                <a:cs typeface="Arial"/>
              </a:rPr>
              <a:t> </a:t>
            </a:r>
            <a:r>
              <a:rPr lang="es-419" sz="1200" dirty="0">
                <a:latin typeface="Arial"/>
                <a:cs typeface="Arial"/>
              </a:rPr>
              <a:t>influir</a:t>
            </a:r>
            <a:r>
              <a:rPr lang="es-419" sz="1200" spc="-27"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la</a:t>
            </a:r>
            <a:r>
              <a:rPr lang="es-419" sz="1200" spc="-27" dirty="0">
                <a:latin typeface="Arial"/>
                <a:cs typeface="Arial"/>
              </a:rPr>
              <a:t> </a:t>
            </a:r>
            <a:r>
              <a:rPr lang="es-419" sz="1200" spc="-13" dirty="0">
                <a:latin typeface="Arial"/>
                <a:cs typeface="Arial"/>
              </a:rPr>
              <a:t>elección </a:t>
            </a:r>
            <a:r>
              <a:rPr lang="es-419" sz="1200" dirty="0">
                <a:latin typeface="Arial"/>
                <a:cs typeface="Arial"/>
              </a:rPr>
              <a:t>del</a:t>
            </a:r>
            <a:r>
              <a:rPr lang="es-419" sz="1200" spc="-47" dirty="0">
                <a:latin typeface="Arial"/>
                <a:cs typeface="Arial"/>
              </a:rPr>
              <a:t> </a:t>
            </a:r>
            <a:r>
              <a:rPr lang="es-419" sz="1200" dirty="0">
                <a:latin typeface="Arial"/>
                <a:cs typeface="Arial"/>
              </a:rPr>
              <a:t>protocolo.</a:t>
            </a:r>
            <a:r>
              <a:rPr lang="es-419" sz="1200" spc="-33" dirty="0">
                <a:latin typeface="Arial"/>
                <a:cs typeface="Arial"/>
              </a:rPr>
              <a:t> </a:t>
            </a:r>
            <a:r>
              <a:rPr lang="es-419" sz="1200" dirty="0">
                <a:latin typeface="Arial"/>
                <a:cs typeface="Arial"/>
              </a:rPr>
              <a:t>Por</a:t>
            </a:r>
            <a:r>
              <a:rPr lang="es-419" sz="1200" spc="-33" dirty="0">
                <a:latin typeface="Arial"/>
                <a:cs typeface="Arial"/>
              </a:rPr>
              <a:t> </a:t>
            </a:r>
            <a:r>
              <a:rPr lang="es-419" sz="1200" dirty="0">
                <a:latin typeface="Arial"/>
                <a:cs typeface="Arial"/>
              </a:rPr>
              <a:t>ejemplo,</a:t>
            </a:r>
            <a:r>
              <a:rPr lang="es-419" sz="1200" spc="-27" dirty="0">
                <a:latin typeface="Arial"/>
                <a:cs typeface="Arial"/>
              </a:rPr>
              <a:t> </a:t>
            </a:r>
            <a:r>
              <a:rPr lang="es-419" sz="1200" dirty="0" err="1">
                <a:latin typeface="Arial"/>
                <a:cs typeface="Arial"/>
              </a:rPr>
              <a:t>gRPC</a:t>
            </a:r>
            <a:r>
              <a:rPr lang="es-419" sz="1200" spc="-33" dirty="0">
                <a:latin typeface="Arial"/>
                <a:cs typeface="Arial"/>
              </a:rPr>
              <a:t> </a:t>
            </a:r>
            <a:r>
              <a:rPr lang="es-419" sz="1200" dirty="0">
                <a:latin typeface="Arial"/>
                <a:cs typeface="Arial"/>
              </a:rPr>
              <a:t>admite</a:t>
            </a:r>
            <a:r>
              <a:rPr lang="es-419" sz="1200" spc="-33" dirty="0">
                <a:latin typeface="Arial"/>
                <a:cs typeface="Arial"/>
              </a:rPr>
              <a:t> </a:t>
            </a:r>
            <a:r>
              <a:rPr lang="es-419" sz="1200" dirty="0">
                <a:latin typeface="Arial"/>
                <a:cs typeface="Arial"/>
              </a:rPr>
              <a:t>las</a:t>
            </a:r>
            <a:r>
              <a:rPr lang="es-419" sz="1200" spc="-27" dirty="0">
                <a:latin typeface="Arial"/>
                <a:cs typeface="Arial"/>
              </a:rPr>
              <a:t> </a:t>
            </a:r>
            <a:r>
              <a:rPr lang="es-419" sz="1200" spc="-13" dirty="0">
                <a:latin typeface="Arial"/>
                <a:cs typeface="Arial"/>
              </a:rPr>
              <a:t>transmisiones.</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8303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44872">
              <a:lnSpc>
                <a:spcPct val="102299"/>
              </a:lnSpc>
              <a:spcBef>
                <a:spcPts val="93"/>
              </a:spcBef>
            </a:pPr>
            <a:r>
              <a:rPr lang="es-419" sz="1200" dirty="0">
                <a:latin typeface="Arial"/>
                <a:cs typeface="Arial"/>
              </a:rPr>
              <a:t>Ahora</a:t>
            </a:r>
            <a:r>
              <a:rPr lang="es-419" sz="1200" spc="-33" dirty="0">
                <a:latin typeface="Arial"/>
                <a:cs typeface="Arial"/>
              </a:rPr>
              <a:t> </a:t>
            </a:r>
            <a:r>
              <a:rPr lang="es-419" sz="1200" dirty="0">
                <a:latin typeface="Arial"/>
                <a:cs typeface="Arial"/>
              </a:rPr>
              <a:t>bien,</a:t>
            </a:r>
            <a:r>
              <a:rPr lang="es-419" sz="1200" spc="-13" dirty="0">
                <a:latin typeface="Arial"/>
                <a:cs typeface="Arial"/>
              </a:rPr>
              <a:t> </a:t>
            </a:r>
            <a:r>
              <a:rPr lang="es-419" sz="1200" dirty="0">
                <a:latin typeface="Arial"/>
                <a:cs typeface="Arial"/>
              </a:rPr>
              <a:t>desglosar</a:t>
            </a:r>
            <a:r>
              <a:rPr lang="es-419" sz="1200" spc="-13" dirty="0">
                <a:latin typeface="Arial"/>
                <a:cs typeface="Arial"/>
              </a:rPr>
              <a:t> </a:t>
            </a:r>
            <a:r>
              <a:rPr lang="es-419" sz="1200" dirty="0">
                <a:latin typeface="Arial"/>
                <a:cs typeface="Arial"/>
              </a:rPr>
              <a:t>aplicaciones</a:t>
            </a:r>
            <a:r>
              <a:rPr lang="es-419" sz="1200" spc="-13" dirty="0">
                <a:latin typeface="Arial"/>
                <a:cs typeface="Arial"/>
              </a:rPr>
              <a:t> </a:t>
            </a:r>
            <a:r>
              <a:rPr lang="es-419" sz="1200" dirty="0">
                <a:latin typeface="Arial"/>
                <a:cs typeface="Arial"/>
              </a:rPr>
              <a:t>en</a:t>
            </a:r>
            <a:r>
              <a:rPr lang="es-419" sz="1200" spc="-13" dirty="0">
                <a:latin typeface="Arial"/>
                <a:cs typeface="Arial"/>
              </a:rPr>
              <a:t> </a:t>
            </a:r>
            <a:r>
              <a:rPr lang="es-419" sz="1200" dirty="0">
                <a:latin typeface="Arial"/>
                <a:cs typeface="Arial"/>
              </a:rPr>
              <a:t>microservicios</a:t>
            </a:r>
            <a:r>
              <a:rPr lang="es-419" sz="1200" spc="-13" dirty="0">
                <a:latin typeface="Arial"/>
                <a:cs typeface="Arial"/>
              </a:rPr>
              <a:t> </a:t>
            </a:r>
            <a:r>
              <a:rPr lang="es-419" sz="1200" dirty="0">
                <a:latin typeface="Arial"/>
                <a:cs typeface="Arial"/>
              </a:rPr>
              <a:t>es</a:t>
            </a:r>
            <a:r>
              <a:rPr lang="es-419" sz="1200" spc="-13" dirty="0">
                <a:latin typeface="Arial"/>
                <a:cs typeface="Arial"/>
              </a:rPr>
              <a:t> </a:t>
            </a:r>
            <a:r>
              <a:rPr lang="es-419" sz="1200" dirty="0">
                <a:latin typeface="Arial"/>
                <a:cs typeface="Arial"/>
              </a:rPr>
              <a:t>uno</a:t>
            </a:r>
            <a:r>
              <a:rPr lang="es-419" sz="1200" spc="-13"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los</a:t>
            </a:r>
            <a:r>
              <a:rPr lang="es-419" sz="1200" spc="-13" dirty="0">
                <a:latin typeface="Arial"/>
                <a:cs typeface="Arial"/>
              </a:rPr>
              <a:t> </a:t>
            </a:r>
            <a:r>
              <a:rPr lang="es-419" sz="1200" dirty="0">
                <a:latin typeface="Arial"/>
                <a:cs typeface="Arial"/>
              </a:rPr>
              <a:t>desafíos</a:t>
            </a:r>
            <a:r>
              <a:rPr lang="es-419" sz="1200" spc="-13" dirty="0">
                <a:latin typeface="Arial"/>
                <a:cs typeface="Arial"/>
              </a:rPr>
              <a:t> técnicos </a:t>
            </a:r>
            <a:r>
              <a:rPr lang="es-419" sz="1200" dirty="0">
                <a:latin typeface="Arial"/>
                <a:cs typeface="Arial"/>
              </a:rPr>
              <a:t>más</a:t>
            </a:r>
            <a:r>
              <a:rPr lang="es-419" sz="1200" spc="-40" dirty="0">
                <a:latin typeface="Arial"/>
                <a:cs typeface="Arial"/>
              </a:rPr>
              <a:t> </a:t>
            </a:r>
            <a:r>
              <a:rPr lang="es-419" sz="1200" dirty="0">
                <a:latin typeface="Arial"/>
                <a:cs typeface="Arial"/>
              </a:rPr>
              <a:t>grandes</a:t>
            </a:r>
            <a:r>
              <a:rPr lang="es-419" sz="1200" spc="-20" dirty="0">
                <a:latin typeface="Arial"/>
                <a:cs typeface="Arial"/>
              </a:rPr>
              <a:t> </a:t>
            </a:r>
            <a:r>
              <a:rPr lang="es-419" sz="1200" dirty="0">
                <a:latin typeface="Arial"/>
                <a:cs typeface="Arial"/>
              </a:rPr>
              <a:t>del</a:t>
            </a:r>
            <a:r>
              <a:rPr lang="es-419" sz="1200" spc="-27" dirty="0">
                <a:latin typeface="Arial"/>
                <a:cs typeface="Arial"/>
              </a:rPr>
              <a:t> </a:t>
            </a:r>
            <a:r>
              <a:rPr lang="es-419" sz="1200" dirty="0">
                <a:latin typeface="Arial"/>
                <a:cs typeface="Arial"/>
              </a:rPr>
              <a:t>diseño</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aplicaciones.</a:t>
            </a:r>
            <a:r>
              <a:rPr lang="es-419" sz="1200" spc="-2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este</a:t>
            </a:r>
            <a:r>
              <a:rPr lang="es-419" sz="1200" spc="-20" dirty="0">
                <a:latin typeface="Arial"/>
                <a:cs typeface="Arial"/>
              </a:rPr>
              <a:t> </a:t>
            </a:r>
            <a:r>
              <a:rPr lang="es-419" sz="1200" dirty="0">
                <a:latin typeface="Arial"/>
                <a:cs typeface="Arial"/>
              </a:rPr>
              <a:t>caso,</a:t>
            </a:r>
            <a:r>
              <a:rPr lang="es-419" sz="1200" spc="-27"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técnicas</a:t>
            </a:r>
            <a:r>
              <a:rPr lang="es-419" sz="1200" spc="-27" dirty="0">
                <a:latin typeface="Arial"/>
                <a:cs typeface="Arial"/>
              </a:rPr>
              <a:t> </a:t>
            </a:r>
            <a:r>
              <a:rPr lang="es-419" sz="1200" dirty="0">
                <a:latin typeface="Arial"/>
                <a:cs typeface="Arial"/>
              </a:rPr>
              <a:t>como</a:t>
            </a:r>
            <a:r>
              <a:rPr lang="es-419" sz="1200" spc="-20" dirty="0">
                <a:latin typeface="Arial"/>
                <a:cs typeface="Arial"/>
              </a:rPr>
              <a:t> </a:t>
            </a:r>
            <a:r>
              <a:rPr lang="es-419" sz="1200" dirty="0">
                <a:latin typeface="Arial"/>
                <a:cs typeface="Arial"/>
              </a:rPr>
              <a:t>el</a:t>
            </a:r>
            <a:r>
              <a:rPr lang="es-419" sz="1200" spc="-20" dirty="0">
                <a:latin typeface="Arial"/>
                <a:cs typeface="Arial"/>
              </a:rPr>
              <a:t> </a:t>
            </a:r>
            <a:r>
              <a:rPr lang="es-419" sz="1200" spc="-13" dirty="0">
                <a:latin typeface="Arial"/>
                <a:cs typeface="Arial"/>
              </a:rPr>
              <a:t>diseño </a:t>
            </a:r>
            <a:r>
              <a:rPr lang="es-419" sz="1200" dirty="0">
                <a:latin typeface="Arial"/>
                <a:cs typeface="Arial"/>
              </a:rPr>
              <a:t>basado</a:t>
            </a:r>
            <a:r>
              <a:rPr lang="es-419" sz="1200" spc="-4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dominios</a:t>
            </a:r>
            <a:r>
              <a:rPr lang="es-419" sz="1200" spc="-20"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extremadamente</a:t>
            </a:r>
            <a:r>
              <a:rPr lang="es-419" sz="1200" spc="-27" dirty="0">
                <a:latin typeface="Arial"/>
                <a:cs typeface="Arial"/>
              </a:rPr>
              <a:t> </a:t>
            </a:r>
            <a:r>
              <a:rPr lang="es-419" sz="1200" dirty="0">
                <a:latin typeface="Arial"/>
                <a:cs typeface="Arial"/>
              </a:rPr>
              <a:t>útiles</a:t>
            </a:r>
            <a:r>
              <a:rPr lang="es-419" sz="1200" spc="-20"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identificar</a:t>
            </a:r>
            <a:r>
              <a:rPr lang="es-419" sz="1200" spc="-27" dirty="0">
                <a:latin typeface="Arial"/>
                <a:cs typeface="Arial"/>
              </a:rPr>
              <a:t> </a:t>
            </a:r>
            <a:r>
              <a:rPr lang="es-419" sz="1200" dirty="0">
                <a:latin typeface="Arial"/>
                <a:cs typeface="Arial"/>
              </a:rPr>
              <a:t>grupos</a:t>
            </a:r>
            <a:r>
              <a:rPr lang="es-419" sz="1200" spc="-20" dirty="0">
                <a:latin typeface="Arial"/>
                <a:cs typeface="Arial"/>
              </a:rPr>
              <a:t> </a:t>
            </a:r>
            <a:r>
              <a:rPr lang="es-419" sz="1200" spc="-13" dirty="0">
                <a:latin typeface="Arial"/>
                <a:cs typeface="Arial"/>
              </a:rPr>
              <a:t>funcionales lógicos.</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El</a:t>
            </a:r>
            <a:r>
              <a:rPr lang="es-419" sz="1200" spc="-40" dirty="0">
                <a:latin typeface="Arial"/>
                <a:cs typeface="Arial"/>
              </a:rPr>
              <a:t> </a:t>
            </a:r>
            <a:r>
              <a:rPr lang="es-419" sz="1200" dirty="0">
                <a:latin typeface="Arial"/>
                <a:cs typeface="Arial"/>
              </a:rPr>
              <a:t>primer</a:t>
            </a:r>
            <a:r>
              <a:rPr lang="es-419" sz="1200" spc="-27" dirty="0">
                <a:latin typeface="Arial"/>
                <a:cs typeface="Arial"/>
              </a:rPr>
              <a:t> </a:t>
            </a:r>
            <a:r>
              <a:rPr lang="es-419" sz="1200" dirty="0">
                <a:latin typeface="Arial"/>
                <a:cs typeface="Arial"/>
              </a:rPr>
              <a:t>paso</a:t>
            </a:r>
            <a:r>
              <a:rPr lang="es-419" sz="1200" spc="-20"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desglosar</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aplicación</a:t>
            </a:r>
            <a:r>
              <a:rPr lang="es-419" sz="1200" spc="-27" dirty="0">
                <a:latin typeface="Arial"/>
                <a:cs typeface="Arial"/>
              </a:rPr>
              <a:t> </a:t>
            </a:r>
            <a:r>
              <a:rPr lang="es-419" sz="1200" dirty="0">
                <a:latin typeface="Arial"/>
                <a:cs typeface="Arial"/>
              </a:rPr>
              <a:t>por</a:t>
            </a:r>
            <a:r>
              <a:rPr lang="es-419" sz="1200" spc="-27" dirty="0">
                <a:latin typeface="Arial"/>
                <a:cs typeface="Arial"/>
              </a:rPr>
              <a:t> </a:t>
            </a:r>
            <a:r>
              <a:rPr lang="es-419" sz="1200" dirty="0">
                <a:latin typeface="Arial"/>
                <a:cs typeface="Arial"/>
              </a:rPr>
              <a:t>función</a:t>
            </a:r>
            <a:r>
              <a:rPr lang="es-419" sz="1200" spc="-20" dirty="0">
                <a:latin typeface="Arial"/>
                <a:cs typeface="Arial"/>
              </a:rPr>
              <a:t> </a:t>
            </a:r>
            <a:r>
              <a:rPr lang="es-419" sz="1200" dirty="0">
                <a:latin typeface="Arial"/>
                <a:cs typeface="Arial"/>
              </a:rPr>
              <a:t>o</a:t>
            </a:r>
            <a:r>
              <a:rPr lang="es-419" sz="1200" spc="-27" dirty="0">
                <a:latin typeface="Arial"/>
                <a:cs typeface="Arial"/>
              </a:rPr>
              <a:t> </a:t>
            </a:r>
            <a:r>
              <a:rPr lang="es-419" sz="1200" dirty="0">
                <a:latin typeface="Arial"/>
                <a:cs typeface="Arial"/>
              </a:rPr>
              <a:t>grupo</a:t>
            </a:r>
            <a:r>
              <a:rPr lang="es-419" sz="1200" spc="-27" dirty="0">
                <a:latin typeface="Arial"/>
                <a:cs typeface="Arial"/>
              </a:rPr>
              <a:t> </a:t>
            </a:r>
            <a:r>
              <a:rPr lang="es-419" sz="1200" dirty="0">
                <a:latin typeface="Arial"/>
                <a:cs typeface="Arial"/>
              </a:rPr>
              <a:t>funcional</a:t>
            </a:r>
            <a:r>
              <a:rPr lang="es-419" sz="1200" spc="-20" dirty="0">
                <a:latin typeface="Arial"/>
                <a:cs typeface="Arial"/>
              </a:rPr>
              <a:t> </a:t>
            </a:r>
            <a:r>
              <a:rPr lang="es-419" sz="1200" spc="-27" dirty="0">
                <a:latin typeface="Arial"/>
                <a:cs typeface="Arial"/>
              </a:rPr>
              <a:t>para</a:t>
            </a:r>
            <a:r>
              <a:rPr lang="es-419" sz="1200" spc="667" dirty="0">
                <a:latin typeface="Arial"/>
                <a:cs typeface="Arial"/>
              </a:rPr>
              <a:t> </a:t>
            </a:r>
            <a:r>
              <a:rPr lang="es-419" sz="1200" dirty="0">
                <a:latin typeface="Arial"/>
                <a:cs typeface="Arial"/>
              </a:rPr>
              <a:t>minimizar</a:t>
            </a:r>
            <a:r>
              <a:rPr lang="es-419" sz="1200" spc="-53" dirty="0">
                <a:latin typeface="Arial"/>
                <a:cs typeface="Arial"/>
              </a:rPr>
              <a:t> </a:t>
            </a:r>
            <a:r>
              <a:rPr lang="es-419" sz="1200" dirty="0">
                <a:latin typeface="Arial"/>
                <a:cs typeface="Arial"/>
              </a:rPr>
              <a:t>las</a:t>
            </a:r>
            <a:r>
              <a:rPr lang="es-419" sz="1200" spc="-33" dirty="0">
                <a:latin typeface="Arial"/>
                <a:cs typeface="Arial"/>
              </a:rPr>
              <a:t> </a:t>
            </a:r>
            <a:r>
              <a:rPr lang="es-419" sz="1200" dirty="0">
                <a:latin typeface="Arial"/>
                <a:cs typeface="Arial"/>
              </a:rPr>
              <a:t>dependencias.</a:t>
            </a:r>
            <a:r>
              <a:rPr lang="es-419" sz="1200" spc="-33" dirty="0">
                <a:latin typeface="Arial"/>
                <a:cs typeface="Arial"/>
              </a:rPr>
              <a:t> </a:t>
            </a:r>
            <a:r>
              <a:rPr lang="es-419" sz="1200" dirty="0">
                <a:latin typeface="Arial"/>
                <a:cs typeface="Arial"/>
              </a:rPr>
              <a:t>Por</a:t>
            </a:r>
            <a:r>
              <a:rPr lang="es-419" sz="1200" spc="-40" dirty="0">
                <a:latin typeface="Arial"/>
                <a:cs typeface="Arial"/>
              </a:rPr>
              <a:t> </a:t>
            </a:r>
            <a:r>
              <a:rPr lang="es-419" sz="1200" dirty="0">
                <a:latin typeface="Arial"/>
                <a:cs typeface="Arial"/>
              </a:rPr>
              <a:t>ejemplo,</a:t>
            </a:r>
            <a:r>
              <a:rPr lang="es-419" sz="1200" spc="-33" dirty="0">
                <a:latin typeface="Arial"/>
                <a:cs typeface="Arial"/>
              </a:rPr>
              <a:t> </a:t>
            </a:r>
            <a:r>
              <a:rPr lang="es-419" sz="1200" dirty="0">
                <a:latin typeface="Arial"/>
                <a:cs typeface="Arial"/>
              </a:rPr>
              <a:t>considere</a:t>
            </a:r>
            <a:r>
              <a:rPr lang="es-419" sz="1200" spc="-33" dirty="0">
                <a:latin typeface="Arial"/>
                <a:cs typeface="Arial"/>
              </a:rPr>
              <a:t> </a:t>
            </a:r>
            <a:r>
              <a:rPr lang="es-419" sz="1200" dirty="0">
                <a:latin typeface="Arial"/>
                <a:cs typeface="Arial"/>
              </a:rPr>
              <a:t>una</a:t>
            </a:r>
            <a:r>
              <a:rPr lang="es-419" sz="1200" spc="-40" dirty="0">
                <a:latin typeface="Arial"/>
                <a:cs typeface="Arial"/>
              </a:rPr>
              <a:t> </a:t>
            </a:r>
            <a:r>
              <a:rPr lang="es-419" sz="1200" dirty="0">
                <a:latin typeface="Arial"/>
                <a:cs typeface="Arial"/>
              </a:rPr>
              <a:t>aplicación</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spc="-13" dirty="0">
                <a:latin typeface="Arial"/>
                <a:cs typeface="Arial"/>
              </a:rPr>
              <a:t>venta</a:t>
            </a:r>
            <a:r>
              <a:rPr lang="es-419" sz="1200" spc="667" dirty="0">
                <a:latin typeface="Arial"/>
                <a:cs typeface="Arial"/>
              </a:rPr>
              <a:t> </a:t>
            </a:r>
            <a:r>
              <a:rPr lang="es-419" sz="1200" dirty="0">
                <a:latin typeface="Arial"/>
                <a:cs typeface="Arial"/>
              </a:rPr>
              <a:t>minorista</a:t>
            </a:r>
            <a:r>
              <a:rPr lang="es-419" sz="1200" spc="-47"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línea.</a:t>
            </a:r>
            <a:r>
              <a:rPr lang="es-419" sz="1200" spc="-27"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grupos</a:t>
            </a:r>
            <a:r>
              <a:rPr lang="es-419" sz="1200" spc="-27" dirty="0">
                <a:latin typeface="Arial"/>
                <a:cs typeface="Arial"/>
              </a:rPr>
              <a:t> </a:t>
            </a:r>
            <a:r>
              <a:rPr lang="es-419" sz="1200" dirty="0">
                <a:latin typeface="Arial"/>
                <a:cs typeface="Arial"/>
              </a:rPr>
              <a:t>funcionales</a:t>
            </a:r>
            <a:r>
              <a:rPr lang="es-419" sz="1200" spc="-33" dirty="0">
                <a:latin typeface="Arial"/>
                <a:cs typeface="Arial"/>
              </a:rPr>
              <a:t> </a:t>
            </a:r>
            <a:r>
              <a:rPr lang="es-419" sz="1200" dirty="0">
                <a:latin typeface="Arial"/>
                <a:cs typeface="Arial"/>
              </a:rPr>
              <a:t>lógicos</a:t>
            </a:r>
            <a:r>
              <a:rPr lang="es-419" sz="1200" spc="-33" dirty="0">
                <a:latin typeface="Arial"/>
                <a:cs typeface="Arial"/>
              </a:rPr>
              <a:t> </a:t>
            </a:r>
            <a:r>
              <a:rPr lang="es-419" sz="1200" dirty="0">
                <a:latin typeface="Arial"/>
                <a:cs typeface="Arial"/>
              </a:rPr>
              <a:t>podrían</a:t>
            </a:r>
            <a:r>
              <a:rPr lang="es-419" sz="1200" spc="-27" dirty="0">
                <a:latin typeface="Arial"/>
                <a:cs typeface="Arial"/>
              </a:rPr>
              <a:t> </a:t>
            </a:r>
            <a:r>
              <a:rPr lang="es-419" sz="1200" dirty="0">
                <a:latin typeface="Arial"/>
                <a:cs typeface="Arial"/>
              </a:rPr>
              <a:t>ser:</a:t>
            </a:r>
            <a:r>
              <a:rPr lang="es-419" sz="1200" spc="-33" dirty="0">
                <a:latin typeface="Arial"/>
                <a:cs typeface="Arial"/>
              </a:rPr>
              <a:t> </a:t>
            </a:r>
            <a:r>
              <a:rPr lang="es-419" sz="1200" dirty="0">
                <a:latin typeface="Arial"/>
                <a:cs typeface="Arial"/>
              </a:rPr>
              <a:t>administración</a:t>
            </a:r>
            <a:r>
              <a:rPr lang="es-419" sz="1200" spc="-27" dirty="0">
                <a:latin typeface="Arial"/>
                <a:cs typeface="Arial"/>
              </a:rPr>
              <a:t> </a:t>
            </a:r>
            <a:r>
              <a:rPr lang="es-419" sz="1200" spc="-33" dirty="0">
                <a:latin typeface="Arial"/>
                <a:cs typeface="Arial"/>
              </a:rPr>
              <a:t>de </a:t>
            </a:r>
            <a:r>
              <a:rPr lang="es-419" sz="1200" dirty="0">
                <a:latin typeface="Arial"/>
                <a:cs typeface="Arial"/>
              </a:rPr>
              <a:t>productos,</a:t>
            </a:r>
            <a:r>
              <a:rPr lang="es-419" sz="1200" spc="-47" dirty="0">
                <a:latin typeface="Arial"/>
                <a:cs typeface="Arial"/>
              </a:rPr>
              <a:t> </a:t>
            </a:r>
            <a:r>
              <a:rPr lang="es-419" sz="1200" dirty="0">
                <a:latin typeface="Arial"/>
                <a:cs typeface="Arial"/>
              </a:rPr>
              <a:t>opiniones,</a:t>
            </a:r>
            <a:r>
              <a:rPr lang="es-419" sz="1200" spc="-33" dirty="0">
                <a:latin typeface="Arial"/>
                <a:cs typeface="Arial"/>
              </a:rPr>
              <a:t> </a:t>
            </a:r>
            <a:r>
              <a:rPr lang="es-419" sz="1200" dirty="0">
                <a:latin typeface="Arial"/>
                <a:cs typeface="Arial"/>
              </a:rPr>
              <a:t>cuentas</a:t>
            </a:r>
            <a:r>
              <a:rPr lang="es-419" sz="1200" spc="-33"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pedidos.</a:t>
            </a:r>
            <a:r>
              <a:rPr lang="es-419" sz="1200" spc="-27" dirty="0">
                <a:latin typeface="Arial"/>
                <a:cs typeface="Arial"/>
              </a:rPr>
              <a:t> </a:t>
            </a:r>
            <a:r>
              <a:rPr lang="es-419" sz="1200" dirty="0">
                <a:latin typeface="Arial"/>
                <a:cs typeface="Arial"/>
              </a:rPr>
              <a:t>Estos</a:t>
            </a:r>
            <a:r>
              <a:rPr lang="es-419" sz="1200" spc="-33" dirty="0">
                <a:latin typeface="Arial"/>
                <a:cs typeface="Arial"/>
              </a:rPr>
              <a:t> </a:t>
            </a:r>
            <a:r>
              <a:rPr lang="es-419" sz="1200" dirty="0">
                <a:latin typeface="Arial"/>
                <a:cs typeface="Arial"/>
              </a:rPr>
              <a:t>grupos</a:t>
            </a:r>
            <a:r>
              <a:rPr lang="es-419" sz="1200" spc="-33" dirty="0">
                <a:latin typeface="Arial"/>
                <a:cs typeface="Arial"/>
              </a:rPr>
              <a:t> </a:t>
            </a:r>
            <a:r>
              <a:rPr lang="es-419" sz="1200" dirty="0">
                <a:latin typeface="Arial"/>
                <a:cs typeface="Arial"/>
              </a:rPr>
              <a:t>luego</a:t>
            </a:r>
            <a:r>
              <a:rPr lang="es-419" sz="1200" spc="-33" dirty="0">
                <a:latin typeface="Arial"/>
                <a:cs typeface="Arial"/>
              </a:rPr>
              <a:t> </a:t>
            </a:r>
            <a:r>
              <a:rPr lang="es-419" sz="1200" dirty="0">
                <a:latin typeface="Arial"/>
                <a:cs typeface="Arial"/>
              </a:rPr>
              <a:t>forman</a:t>
            </a:r>
            <a:r>
              <a:rPr lang="es-419" sz="1200" spc="-27" dirty="0">
                <a:latin typeface="Arial"/>
                <a:cs typeface="Arial"/>
              </a:rPr>
              <a:t> </a:t>
            </a:r>
            <a:r>
              <a:rPr lang="es-419" sz="1200" spc="-13" dirty="0">
                <a:latin typeface="Arial"/>
                <a:cs typeface="Arial"/>
              </a:rPr>
              <a:t>miniaplicaciones </a:t>
            </a:r>
            <a:r>
              <a:rPr lang="es-419" sz="1200" dirty="0">
                <a:latin typeface="Arial"/>
                <a:cs typeface="Arial"/>
              </a:rPr>
              <a:t>que</a:t>
            </a:r>
            <a:r>
              <a:rPr lang="es-419" sz="1200" spc="-67" dirty="0">
                <a:latin typeface="Arial"/>
                <a:cs typeface="Arial"/>
              </a:rPr>
              <a:t> </a:t>
            </a:r>
            <a:r>
              <a:rPr lang="es-419" sz="1200" dirty="0">
                <a:latin typeface="Arial"/>
                <a:cs typeface="Arial"/>
              </a:rPr>
              <a:t>exponen</a:t>
            </a:r>
            <a:r>
              <a:rPr lang="es-419" sz="1200" spc="-33" dirty="0">
                <a:latin typeface="Arial"/>
                <a:cs typeface="Arial"/>
              </a:rPr>
              <a:t> </a:t>
            </a:r>
            <a:r>
              <a:rPr lang="es-419" sz="1200" dirty="0">
                <a:latin typeface="Arial"/>
                <a:cs typeface="Arial"/>
              </a:rPr>
              <a:t>una</a:t>
            </a:r>
            <a:r>
              <a:rPr lang="es-419" sz="1200" spc="-107" dirty="0">
                <a:latin typeface="Arial"/>
                <a:cs typeface="Arial"/>
              </a:rPr>
              <a:t> </a:t>
            </a:r>
            <a:r>
              <a:rPr lang="es-419" sz="1200" dirty="0">
                <a:latin typeface="Arial"/>
                <a:cs typeface="Arial"/>
              </a:rPr>
              <a:t>API.</a:t>
            </a:r>
            <a:r>
              <a:rPr lang="es-419" sz="1200" spc="-40" dirty="0">
                <a:latin typeface="Arial"/>
                <a:cs typeface="Arial"/>
              </a:rPr>
              <a:t> </a:t>
            </a:r>
            <a:r>
              <a:rPr lang="es-419" sz="1200" dirty="0">
                <a:latin typeface="Arial"/>
                <a:cs typeface="Arial"/>
              </a:rPr>
              <a:t>Posiblemente,</a:t>
            </a:r>
            <a:r>
              <a:rPr lang="es-419" sz="1200" spc="-33" dirty="0">
                <a:latin typeface="Arial"/>
                <a:cs typeface="Arial"/>
              </a:rPr>
              <a:t> </a:t>
            </a:r>
            <a:r>
              <a:rPr lang="es-419" sz="1200" dirty="0">
                <a:latin typeface="Arial"/>
                <a:cs typeface="Arial"/>
              </a:rPr>
              <a:t>múltiples</a:t>
            </a:r>
            <a:r>
              <a:rPr lang="es-419" sz="1200" spc="-40" dirty="0">
                <a:latin typeface="Arial"/>
                <a:cs typeface="Arial"/>
              </a:rPr>
              <a:t> </a:t>
            </a:r>
            <a:r>
              <a:rPr lang="es-419" sz="1200" dirty="0">
                <a:latin typeface="Arial"/>
                <a:cs typeface="Arial"/>
              </a:rPr>
              <a:t>microservicios</a:t>
            </a:r>
            <a:r>
              <a:rPr lang="es-419" sz="1200" spc="-40" dirty="0">
                <a:latin typeface="Arial"/>
                <a:cs typeface="Arial"/>
              </a:rPr>
              <a:t> </a:t>
            </a:r>
            <a:r>
              <a:rPr lang="es-419" sz="1200" dirty="0">
                <a:latin typeface="Arial"/>
                <a:cs typeface="Arial"/>
              </a:rPr>
              <a:t>implementarán</a:t>
            </a:r>
            <a:r>
              <a:rPr lang="es-419" sz="1200" spc="-33" dirty="0">
                <a:latin typeface="Arial"/>
                <a:cs typeface="Arial"/>
              </a:rPr>
              <a:t> </a:t>
            </a:r>
            <a:r>
              <a:rPr lang="es-419" sz="1200" spc="-27" dirty="0">
                <a:latin typeface="Arial"/>
                <a:cs typeface="Arial"/>
              </a:rPr>
              <a:t>cada </a:t>
            </a:r>
            <a:r>
              <a:rPr lang="es-419" sz="1200" dirty="0">
                <a:latin typeface="Arial"/>
                <a:cs typeface="Arial"/>
              </a:rPr>
              <a:t>una</a:t>
            </a:r>
            <a:r>
              <a:rPr lang="es-419" sz="1200" spc="-4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estas</a:t>
            </a:r>
            <a:r>
              <a:rPr lang="es-419" sz="1200" spc="-27" dirty="0">
                <a:latin typeface="Arial"/>
                <a:cs typeface="Arial"/>
              </a:rPr>
              <a:t> </a:t>
            </a:r>
            <a:r>
              <a:rPr lang="es-419" sz="1200" dirty="0">
                <a:latin typeface="Arial"/>
                <a:cs typeface="Arial"/>
              </a:rPr>
              <a:t>miniaplicaciones</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nivel</a:t>
            </a:r>
            <a:r>
              <a:rPr lang="es-419" sz="1200" spc="-27" dirty="0">
                <a:latin typeface="Arial"/>
                <a:cs typeface="Arial"/>
              </a:rPr>
              <a:t> </a:t>
            </a:r>
            <a:r>
              <a:rPr lang="es-419" sz="1200" dirty="0">
                <a:latin typeface="Arial"/>
                <a:cs typeface="Arial"/>
              </a:rPr>
              <a:t>interno.</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ese</a:t>
            </a:r>
            <a:r>
              <a:rPr lang="es-419" sz="1200" spc="-27" dirty="0">
                <a:latin typeface="Arial"/>
                <a:cs typeface="Arial"/>
              </a:rPr>
              <a:t> </a:t>
            </a:r>
            <a:r>
              <a:rPr lang="es-419" sz="1200" dirty="0">
                <a:latin typeface="Arial"/>
                <a:cs typeface="Arial"/>
              </a:rPr>
              <a:t>mismo</a:t>
            </a:r>
            <a:r>
              <a:rPr lang="es-419" sz="1200" spc="-20" dirty="0">
                <a:latin typeface="Arial"/>
                <a:cs typeface="Arial"/>
              </a:rPr>
              <a:t> </a:t>
            </a:r>
            <a:r>
              <a:rPr lang="es-419" sz="1200" dirty="0">
                <a:latin typeface="Arial"/>
                <a:cs typeface="Arial"/>
              </a:rPr>
              <a:t>nivel,</a:t>
            </a:r>
            <a:r>
              <a:rPr lang="es-419" sz="1200" spc="-20" dirty="0">
                <a:latin typeface="Arial"/>
                <a:cs typeface="Arial"/>
              </a:rPr>
              <a:t> </a:t>
            </a:r>
            <a:r>
              <a:rPr lang="es-419" sz="1200" spc="-13" dirty="0">
                <a:latin typeface="Arial"/>
                <a:cs typeface="Arial"/>
              </a:rPr>
              <a:t>estos </a:t>
            </a:r>
            <a:r>
              <a:rPr lang="es-419" sz="1200" dirty="0">
                <a:latin typeface="Arial"/>
                <a:cs typeface="Arial"/>
              </a:rPr>
              <a:t>microservicios</a:t>
            </a:r>
            <a:r>
              <a:rPr lang="es-419" sz="1200" spc="-4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organizan</a:t>
            </a:r>
            <a:r>
              <a:rPr lang="es-419" sz="1200" spc="-27" dirty="0">
                <a:latin typeface="Arial"/>
                <a:cs typeface="Arial"/>
              </a:rPr>
              <a:t> </a:t>
            </a:r>
            <a:r>
              <a:rPr lang="es-419" sz="1200" dirty="0">
                <a:latin typeface="Arial"/>
                <a:cs typeface="Arial"/>
              </a:rPr>
              <a:t>por</a:t>
            </a:r>
            <a:r>
              <a:rPr lang="es-419" sz="1200" spc="-33" dirty="0">
                <a:latin typeface="Arial"/>
                <a:cs typeface="Arial"/>
              </a:rPr>
              <a:t> </a:t>
            </a:r>
            <a:r>
              <a:rPr lang="es-419" sz="1200" dirty="0">
                <a:latin typeface="Arial"/>
                <a:cs typeface="Arial"/>
              </a:rPr>
              <a:t>capa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arquitectura,</a:t>
            </a:r>
            <a:r>
              <a:rPr lang="es-419" sz="1200" spc="-27"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cada</a:t>
            </a:r>
            <a:r>
              <a:rPr lang="es-419" sz="1200" spc="-27" dirty="0">
                <a:latin typeface="Arial"/>
                <a:cs typeface="Arial"/>
              </a:rPr>
              <a:t> </a:t>
            </a:r>
            <a:r>
              <a:rPr lang="es-419" sz="1200" dirty="0">
                <a:latin typeface="Arial"/>
                <a:cs typeface="Arial"/>
              </a:rPr>
              <a:t>uno</a:t>
            </a:r>
            <a:r>
              <a:rPr lang="es-419" sz="1200" spc="-27" dirty="0">
                <a:latin typeface="Arial"/>
                <a:cs typeface="Arial"/>
              </a:rPr>
              <a:t> </a:t>
            </a:r>
            <a:r>
              <a:rPr lang="es-419" sz="1200" dirty="0">
                <a:latin typeface="Arial"/>
                <a:cs typeface="Arial"/>
              </a:rPr>
              <a:t>debería</a:t>
            </a:r>
            <a:r>
              <a:rPr lang="es-419" sz="1200" spc="-27" dirty="0">
                <a:latin typeface="Arial"/>
                <a:cs typeface="Arial"/>
              </a:rPr>
              <a:t> </a:t>
            </a:r>
            <a:r>
              <a:rPr lang="es-419" sz="1200" spc="-13" dirty="0">
                <a:latin typeface="Arial"/>
                <a:cs typeface="Arial"/>
              </a:rPr>
              <a:t>poder </a:t>
            </a:r>
            <a:r>
              <a:rPr lang="es-419" sz="1200" dirty="0">
                <a:latin typeface="Arial"/>
                <a:cs typeface="Arial"/>
              </a:rPr>
              <a:t>implementarse</a:t>
            </a:r>
            <a:r>
              <a:rPr lang="es-419" sz="1200" spc="-40" dirty="0">
                <a:latin typeface="Arial"/>
                <a:cs typeface="Arial"/>
              </a:rPr>
              <a:t> </a:t>
            </a:r>
            <a:r>
              <a:rPr lang="es-419" sz="1200" dirty="0">
                <a:latin typeface="Arial"/>
                <a:cs typeface="Arial"/>
              </a:rPr>
              <a:t>y</a:t>
            </a:r>
            <a:r>
              <a:rPr lang="es-419" sz="1200" spc="-40" dirty="0">
                <a:latin typeface="Arial"/>
                <a:cs typeface="Arial"/>
              </a:rPr>
              <a:t> </a:t>
            </a:r>
            <a:r>
              <a:rPr lang="es-419" sz="1200" dirty="0">
                <a:latin typeface="Arial"/>
                <a:cs typeface="Arial"/>
              </a:rPr>
              <a:t>escalarse</a:t>
            </a:r>
            <a:r>
              <a:rPr lang="es-419" sz="1200" spc="-40"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forma</a:t>
            </a:r>
            <a:r>
              <a:rPr lang="es-419" sz="1200" spc="-40" dirty="0">
                <a:latin typeface="Arial"/>
                <a:cs typeface="Arial"/>
              </a:rPr>
              <a:t> </a:t>
            </a:r>
            <a:r>
              <a:rPr lang="es-419" sz="1200" spc="-13" dirty="0">
                <a:latin typeface="Arial"/>
                <a:cs typeface="Arial"/>
              </a:rPr>
              <a:t>independiente.</a:t>
            </a:r>
            <a:endParaRPr lang="es-419" sz="1200" dirty="0">
              <a:latin typeface="Arial"/>
              <a:cs typeface="Arial"/>
            </a:endParaRPr>
          </a:p>
          <a:p>
            <a:pPr>
              <a:spcBef>
                <a:spcPts val="33"/>
              </a:spcBef>
            </a:pPr>
            <a:endParaRPr lang="es-419" sz="1200" dirty="0">
              <a:latin typeface="Arial"/>
              <a:cs typeface="Arial"/>
            </a:endParaRPr>
          </a:p>
          <a:p>
            <a:pPr marL="16933" marR="429249">
              <a:lnSpc>
                <a:spcPct val="102299"/>
              </a:lnSpc>
              <a:spcBef>
                <a:spcPts val="7"/>
              </a:spcBef>
            </a:pPr>
            <a:r>
              <a:rPr lang="es-419" sz="1200" dirty="0">
                <a:latin typeface="Arial"/>
                <a:cs typeface="Arial"/>
              </a:rPr>
              <a:t>Cualquier</a:t>
            </a:r>
            <a:r>
              <a:rPr lang="es-419" sz="1200" spc="-47" dirty="0">
                <a:latin typeface="Arial"/>
                <a:cs typeface="Arial"/>
              </a:rPr>
              <a:t> </a:t>
            </a:r>
            <a:r>
              <a:rPr lang="es-419" sz="1200" dirty="0">
                <a:latin typeface="Arial"/>
                <a:cs typeface="Arial"/>
              </a:rPr>
              <a:t>análisis</a:t>
            </a:r>
            <a:r>
              <a:rPr lang="es-419" sz="1200" spc="-33" dirty="0">
                <a:latin typeface="Arial"/>
                <a:cs typeface="Arial"/>
              </a:rPr>
              <a:t> </a:t>
            </a:r>
            <a:r>
              <a:rPr lang="es-419" sz="1200" dirty="0">
                <a:latin typeface="Arial"/>
                <a:cs typeface="Arial"/>
              </a:rPr>
              <a:t>también</a:t>
            </a:r>
            <a:r>
              <a:rPr lang="es-419" sz="1200" spc="-33" dirty="0">
                <a:latin typeface="Arial"/>
                <a:cs typeface="Arial"/>
              </a:rPr>
              <a:t> </a:t>
            </a:r>
            <a:r>
              <a:rPr lang="es-419" sz="1200" dirty="0">
                <a:latin typeface="Arial"/>
                <a:cs typeface="Arial"/>
              </a:rPr>
              <a:t>identificará</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servicios</a:t>
            </a:r>
            <a:r>
              <a:rPr lang="es-419" sz="1200" spc="-33" dirty="0">
                <a:latin typeface="Arial"/>
                <a:cs typeface="Arial"/>
              </a:rPr>
              <a:t> </a:t>
            </a:r>
            <a:r>
              <a:rPr lang="es-419" sz="1200" dirty="0">
                <a:latin typeface="Arial"/>
                <a:cs typeface="Arial"/>
              </a:rPr>
              <a:t>compartidos,</a:t>
            </a:r>
            <a:r>
              <a:rPr lang="es-419" sz="1200" spc="-33" dirty="0">
                <a:latin typeface="Arial"/>
                <a:cs typeface="Arial"/>
              </a:rPr>
              <a:t> </a:t>
            </a:r>
            <a:r>
              <a:rPr lang="es-419" sz="1200" dirty="0">
                <a:latin typeface="Arial"/>
                <a:cs typeface="Arial"/>
              </a:rPr>
              <a:t>como</a:t>
            </a:r>
            <a:r>
              <a:rPr lang="es-419" sz="1200" spc="-27" dirty="0">
                <a:latin typeface="Arial"/>
                <a:cs typeface="Arial"/>
              </a:rPr>
              <a:t> </a:t>
            </a:r>
            <a:r>
              <a:rPr lang="es-419" sz="1200" spc="-33" dirty="0">
                <a:latin typeface="Arial"/>
                <a:cs typeface="Arial"/>
              </a:rPr>
              <a:t>la </a:t>
            </a:r>
            <a:r>
              <a:rPr lang="es-419" sz="1200" dirty="0">
                <a:latin typeface="Arial"/>
                <a:cs typeface="Arial"/>
              </a:rPr>
              <a:t>autenticación,</a:t>
            </a:r>
            <a:r>
              <a:rPr lang="es-419" sz="1200" spc="-40" dirty="0">
                <a:latin typeface="Arial"/>
                <a:cs typeface="Arial"/>
              </a:rPr>
              <a:t> </a:t>
            </a:r>
            <a:r>
              <a:rPr lang="es-419" sz="1200" dirty="0">
                <a:latin typeface="Arial"/>
                <a:cs typeface="Arial"/>
              </a:rPr>
              <a:t>que</a:t>
            </a:r>
            <a:r>
              <a:rPr lang="es-419" sz="1200" spc="-40" dirty="0">
                <a:latin typeface="Arial"/>
                <a:cs typeface="Arial"/>
              </a:rPr>
              <a:t> </a:t>
            </a:r>
            <a:r>
              <a:rPr lang="es-419" sz="1200" dirty="0">
                <a:latin typeface="Arial"/>
                <a:cs typeface="Arial"/>
              </a:rPr>
              <a:t>luego</a:t>
            </a:r>
            <a:r>
              <a:rPr lang="es-419" sz="1200" spc="-40" dirty="0">
                <a:latin typeface="Arial"/>
                <a:cs typeface="Arial"/>
              </a:rPr>
              <a:t> </a:t>
            </a:r>
            <a:r>
              <a:rPr lang="es-419" sz="1200" dirty="0">
                <a:latin typeface="Arial"/>
                <a:cs typeface="Arial"/>
              </a:rPr>
              <a:t>se</a:t>
            </a:r>
            <a:r>
              <a:rPr lang="es-419" sz="1200" spc="-40" dirty="0">
                <a:latin typeface="Arial"/>
                <a:cs typeface="Arial"/>
              </a:rPr>
              <a:t> </a:t>
            </a:r>
            <a:r>
              <a:rPr lang="es-419" sz="1200" dirty="0">
                <a:latin typeface="Arial"/>
                <a:cs typeface="Arial"/>
              </a:rPr>
              <a:t>aíslan</a:t>
            </a:r>
            <a:r>
              <a:rPr lang="es-419" sz="1200" spc="-40" dirty="0">
                <a:latin typeface="Arial"/>
                <a:cs typeface="Arial"/>
              </a:rPr>
              <a:t> </a:t>
            </a:r>
            <a:r>
              <a:rPr lang="es-419" sz="1200" dirty="0">
                <a:latin typeface="Arial"/>
                <a:cs typeface="Arial"/>
              </a:rPr>
              <a:t>e</a:t>
            </a:r>
            <a:r>
              <a:rPr lang="es-419" sz="1200" spc="-33" dirty="0">
                <a:latin typeface="Arial"/>
                <a:cs typeface="Arial"/>
              </a:rPr>
              <a:t> </a:t>
            </a:r>
            <a:r>
              <a:rPr lang="es-419" sz="1200" dirty="0">
                <a:latin typeface="Arial"/>
                <a:cs typeface="Arial"/>
              </a:rPr>
              <a:t>implementan</a:t>
            </a:r>
            <a:r>
              <a:rPr lang="es-419" sz="1200" spc="-40"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forma</a:t>
            </a:r>
            <a:r>
              <a:rPr lang="es-419" sz="1200" spc="-40" dirty="0">
                <a:latin typeface="Arial"/>
                <a:cs typeface="Arial"/>
              </a:rPr>
              <a:t> </a:t>
            </a:r>
            <a:r>
              <a:rPr lang="es-419" sz="1200" dirty="0">
                <a:latin typeface="Arial"/>
                <a:cs typeface="Arial"/>
              </a:rPr>
              <a:t>independiente</a:t>
            </a:r>
            <a:r>
              <a:rPr lang="es-419" sz="1200" spc="-40" dirty="0">
                <a:latin typeface="Arial"/>
                <a:cs typeface="Arial"/>
              </a:rPr>
              <a:t> </a:t>
            </a:r>
            <a:r>
              <a:rPr lang="es-419" sz="1200" dirty="0">
                <a:latin typeface="Arial"/>
                <a:cs typeface="Arial"/>
              </a:rPr>
              <a:t>de</a:t>
            </a:r>
            <a:r>
              <a:rPr lang="es-419" sz="1200" spc="-33" dirty="0">
                <a:latin typeface="Arial"/>
                <a:cs typeface="Arial"/>
              </a:rPr>
              <a:t> las </a:t>
            </a:r>
            <a:r>
              <a:rPr lang="es-419" sz="1200" spc="-13" dirty="0">
                <a:latin typeface="Arial"/>
                <a:cs typeface="Arial"/>
              </a:rPr>
              <a:t>miniaplicaciones.</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67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6773">
              <a:lnSpc>
                <a:spcPct val="102299"/>
              </a:lnSpc>
              <a:spcBef>
                <a:spcPts val="93"/>
              </a:spcBef>
            </a:pPr>
            <a:r>
              <a:rPr lang="es-419" sz="1200" dirty="0">
                <a:latin typeface="Arial"/>
                <a:cs typeface="Arial"/>
              </a:rPr>
              <a:t>Cuando</a:t>
            </a:r>
            <a:r>
              <a:rPr lang="es-419" sz="1200" spc="-47" dirty="0">
                <a:latin typeface="Arial"/>
                <a:cs typeface="Arial"/>
              </a:rPr>
              <a:t> </a:t>
            </a:r>
            <a:r>
              <a:rPr lang="es-419" sz="1200" dirty="0">
                <a:latin typeface="Arial"/>
                <a:cs typeface="Arial"/>
              </a:rPr>
              <a:t>diseña</a:t>
            </a:r>
            <a:r>
              <a:rPr lang="es-419" sz="1200" spc="-33" dirty="0">
                <a:latin typeface="Arial"/>
                <a:cs typeface="Arial"/>
              </a:rPr>
              <a:t> </a:t>
            </a:r>
            <a:r>
              <a:rPr lang="es-419" sz="1200" dirty="0">
                <a:latin typeface="Arial"/>
                <a:cs typeface="Arial"/>
              </a:rPr>
              <a:t>microservicios,</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servicios</a:t>
            </a:r>
            <a:r>
              <a:rPr lang="es-419" sz="1200" spc="-33"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no</a:t>
            </a:r>
            <a:r>
              <a:rPr lang="es-419" sz="1200" spc="-33" dirty="0">
                <a:latin typeface="Arial"/>
                <a:cs typeface="Arial"/>
              </a:rPr>
              <a:t> </a:t>
            </a:r>
            <a:r>
              <a:rPr lang="es-419" sz="1200" dirty="0">
                <a:latin typeface="Arial"/>
                <a:cs typeface="Arial"/>
              </a:rPr>
              <a:t>mantienen</a:t>
            </a:r>
            <a:r>
              <a:rPr lang="es-419" sz="1200" spc="-33" dirty="0">
                <a:latin typeface="Arial"/>
                <a:cs typeface="Arial"/>
              </a:rPr>
              <a:t> </a:t>
            </a:r>
            <a:r>
              <a:rPr lang="es-419" sz="1200" dirty="0">
                <a:latin typeface="Arial"/>
                <a:cs typeface="Arial"/>
              </a:rPr>
              <a:t>un</a:t>
            </a:r>
            <a:r>
              <a:rPr lang="es-419" sz="1200" spc="-33" dirty="0">
                <a:latin typeface="Arial"/>
                <a:cs typeface="Arial"/>
              </a:rPr>
              <a:t> </a:t>
            </a:r>
            <a:r>
              <a:rPr lang="es-419" sz="1200" dirty="0">
                <a:latin typeface="Arial"/>
                <a:cs typeface="Arial"/>
              </a:rPr>
              <a:t>estado,</a:t>
            </a:r>
            <a:r>
              <a:rPr lang="es-419" sz="1200" spc="-33" dirty="0">
                <a:latin typeface="Arial"/>
                <a:cs typeface="Arial"/>
              </a:rPr>
              <a:t> </a:t>
            </a:r>
            <a:r>
              <a:rPr lang="es-419" sz="1200" dirty="0">
                <a:latin typeface="Arial"/>
                <a:cs typeface="Arial"/>
              </a:rPr>
              <a:t>sino</a:t>
            </a:r>
            <a:r>
              <a:rPr lang="es-419" sz="1200" spc="-33" dirty="0">
                <a:latin typeface="Arial"/>
                <a:cs typeface="Arial"/>
              </a:rPr>
              <a:t> </a:t>
            </a:r>
            <a:r>
              <a:rPr lang="es-419" sz="1200" dirty="0">
                <a:latin typeface="Arial"/>
                <a:cs typeface="Arial"/>
              </a:rPr>
              <a:t>que</a:t>
            </a:r>
            <a:r>
              <a:rPr lang="es-419" sz="1200" spc="-27" dirty="0">
                <a:latin typeface="Arial"/>
                <a:cs typeface="Arial"/>
              </a:rPr>
              <a:t> </a:t>
            </a:r>
            <a:r>
              <a:rPr lang="es-419" sz="1200" spc="-33" dirty="0">
                <a:latin typeface="Arial"/>
                <a:cs typeface="Arial"/>
              </a:rPr>
              <a:t>lo </a:t>
            </a:r>
            <a:r>
              <a:rPr lang="es-419" sz="1200" dirty="0">
                <a:latin typeface="Arial"/>
                <a:cs typeface="Arial"/>
              </a:rPr>
              <a:t>obtienen</a:t>
            </a:r>
            <a:r>
              <a:rPr lang="es-419" sz="1200" spc="-47" dirty="0">
                <a:latin typeface="Arial"/>
                <a:cs typeface="Arial"/>
              </a:rPr>
              <a:t> </a:t>
            </a:r>
            <a:r>
              <a:rPr lang="es-419" sz="1200" dirty="0">
                <a:latin typeface="Arial"/>
                <a:cs typeface="Arial"/>
              </a:rPr>
              <a:t>del</a:t>
            </a:r>
            <a:r>
              <a:rPr lang="es-419" sz="1200" spc="-27" dirty="0">
                <a:latin typeface="Arial"/>
                <a:cs typeface="Arial"/>
              </a:rPr>
              <a:t> </a:t>
            </a:r>
            <a:r>
              <a:rPr lang="es-419" sz="1200" dirty="0">
                <a:latin typeface="Arial"/>
                <a:cs typeface="Arial"/>
              </a:rPr>
              <a:t>entorno</a:t>
            </a:r>
            <a:r>
              <a:rPr lang="es-419" sz="1200" spc="-27" dirty="0">
                <a:latin typeface="Arial"/>
                <a:cs typeface="Arial"/>
              </a:rPr>
              <a:t> </a:t>
            </a:r>
            <a:r>
              <a:rPr lang="es-419" sz="1200" dirty="0">
                <a:latin typeface="Arial"/>
                <a:cs typeface="Arial"/>
              </a:rPr>
              <a:t>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sin</a:t>
            </a:r>
            <a:r>
              <a:rPr lang="es-419" sz="1200" spc="-27" dirty="0">
                <a:latin typeface="Arial"/>
                <a:cs typeface="Arial"/>
              </a:rPr>
              <a:t> </a:t>
            </a:r>
            <a:r>
              <a:rPr lang="es-419" sz="1200" dirty="0">
                <a:latin typeface="Arial"/>
                <a:cs typeface="Arial"/>
              </a:rPr>
              <a:t>estado,</a:t>
            </a:r>
            <a:r>
              <a:rPr lang="es-419" sz="1200" spc="-27"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más</a:t>
            </a:r>
            <a:r>
              <a:rPr lang="es-419" sz="1200" spc="-27" dirty="0">
                <a:latin typeface="Arial"/>
                <a:cs typeface="Arial"/>
              </a:rPr>
              <a:t> </a:t>
            </a:r>
            <a:r>
              <a:rPr lang="es-419" sz="1200" dirty="0">
                <a:latin typeface="Arial"/>
                <a:cs typeface="Arial"/>
              </a:rPr>
              <a:t>fáciles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administrar.</a:t>
            </a:r>
            <a:r>
              <a:rPr lang="es-419" sz="1200" spc="-27" dirty="0">
                <a:latin typeface="Arial"/>
                <a:cs typeface="Arial"/>
              </a:rPr>
              <a:t> </a:t>
            </a:r>
            <a:r>
              <a:rPr lang="es-419" sz="1200" spc="-33" dirty="0">
                <a:latin typeface="Arial"/>
                <a:cs typeface="Arial"/>
              </a:rPr>
              <a:t>Es </a:t>
            </a:r>
            <a:r>
              <a:rPr lang="es-419" sz="1200" dirty="0">
                <a:latin typeface="Arial"/>
                <a:cs typeface="Arial"/>
              </a:rPr>
              <a:t>decir,</a:t>
            </a:r>
            <a:r>
              <a:rPr lang="es-419" sz="1200" spc="-40"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más</a:t>
            </a:r>
            <a:r>
              <a:rPr lang="es-419" sz="1200" spc="-27" dirty="0">
                <a:latin typeface="Arial"/>
                <a:cs typeface="Arial"/>
              </a:rPr>
              <a:t> </a:t>
            </a:r>
            <a:r>
              <a:rPr lang="es-419" sz="1200" dirty="0">
                <a:latin typeface="Arial"/>
                <a:cs typeface="Arial"/>
              </a:rPr>
              <a:t>fáciles</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escalar</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administrar,</a:t>
            </a:r>
            <a:r>
              <a:rPr lang="es-419" sz="1200" spc="-27" dirty="0">
                <a:latin typeface="Arial"/>
                <a:cs typeface="Arial"/>
              </a:rPr>
              <a:t> </a:t>
            </a:r>
            <a:r>
              <a:rPr lang="es-419" sz="1200" dirty="0">
                <a:latin typeface="Arial"/>
                <a:cs typeface="Arial"/>
              </a:rPr>
              <a:t>así</a:t>
            </a:r>
            <a:r>
              <a:rPr lang="es-419" sz="1200" spc="-27" dirty="0">
                <a:latin typeface="Arial"/>
                <a:cs typeface="Arial"/>
              </a:rPr>
              <a:t> </a:t>
            </a:r>
            <a:r>
              <a:rPr lang="es-419" sz="1200" dirty="0">
                <a:latin typeface="Arial"/>
                <a:cs typeface="Arial"/>
              </a:rPr>
              <a:t>como</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migrar</a:t>
            </a:r>
            <a:r>
              <a:rPr lang="es-419" sz="1200" spc="-27" dirty="0">
                <a:latin typeface="Arial"/>
                <a:cs typeface="Arial"/>
              </a:rPr>
              <a:t> </a:t>
            </a:r>
            <a:r>
              <a:rPr lang="es-419" sz="1200" dirty="0">
                <a:latin typeface="Arial"/>
                <a:cs typeface="Arial"/>
              </a:rPr>
              <a:t>a</a:t>
            </a:r>
            <a:r>
              <a:rPr lang="es-419" sz="1200" spc="-20" dirty="0">
                <a:latin typeface="Arial"/>
                <a:cs typeface="Arial"/>
              </a:rPr>
              <a:t> </a:t>
            </a:r>
            <a:r>
              <a:rPr lang="es-419" sz="1200" spc="-13" dirty="0">
                <a:latin typeface="Arial"/>
                <a:cs typeface="Arial"/>
              </a:rPr>
              <a:t>versiones </a:t>
            </a:r>
            <a:r>
              <a:rPr lang="es-419" sz="1200" dirty="0">
                <a:latin typeface="Arial"/>
                <a:cs typeface="Arial"/>
              </a:rPr>
              <a:t>nuevas</a:t>
            </a:r>
            <a:r>
              <a:rPr lang="es-419" sz="1200" spc="-27" dirty="0">
                <a:latin typeface="Arial"/>
                <a:cs typeface="Arial"/>
              </a:rPr>
              <a:t> </a:t>
            </a:r>
            <a:r>
              <a:rPr lang="es-419" sz="1200" dirty="0">
                <a:latin typeface="Arial"/>
                <a:cs typeface="Arial"/>
              </a:rPr>
              <a:t>gracias</a:t>
            </a:r>
            <a:r>
              <a:rPr lang="es-419" sz="1200" spc="-13" dirty="0">
                <a:latin typeface="Arial"/>
                <a:cs typeface="Arial"/>
              </a:rPr>
              <a:t> </a:t>
            </a:r>
            <a:r>
              <a:rPr lang="es-419" sz="1200" dirty="0">
                <a:latin typeface="Arial"/>
                <a:cs typeface="Arial"/>
              </a:rPr>
              <a:t>a</a:t>
            </a:r>
            <a:r>
              <a:rPr lang="es-419" sz="1200" spc="-13" dirty="0">
                <a:latin typeface="Arial"/>
                <a:cs typeface="Arial"/>
              </a:rPr>
              <a:t> </a:t>
            </a:r>
            <a:r>
              <a:rPr lang="es-419" sz="1200" dirty="0">
                <a:latin typeface="Arial"/>
                <a:cs typeface="Arial"/>
              </a:rPr>
              <a:t>su</a:t>
            </a:r>
            <a:r>
              <a:rPr lang="es-419" sz="1200" spc="-13" dirty="0">
                <a:latin typeface="Arial"/>
                <a:cs typeface="Arial"/>
              </a:rPr>
              <a:t> </a:t>
            </a:r>
            <a:r>
              <a:rPr lang="es-419" sz="1200" dirty="0">
                <a:latin typeface="Arial"/>
                <a:cs typeface="Arial"/>
              </a:rPr>
              <a:t>falta</a:t>
            </a:r>
            <a:r>
              <a:rPr lang="es-419" sz="1200" spc="-13" dirty="0">
                <a:latin typeface="Arial"/>
                <a:cs typeface="Arial"/>
              </a:rPr>
              <a:t> </a:t>
            </a:r>
            <a:r>
              <a:rPr lang="es-419" sz="1200" dirty="0">
                <a:latin typeface="Arial"/>
                <a:cs typeface="Arial"/>
              </a:rPr>
              <a:t>de</a:t>
            </a:r>
            <a:r>
              <a:rPr lang="es-419" sz="1200" spc="-13" dirty="0">
                <a:latin typeface="Arial"/>
                <a:cs typeface="Arial"/>
              </a:rPr>
              <a:t> estado.</a:t>
            </a:r>
            <a:endParaRPr lang="es-419" sz="1200" dirty="0">
              <a:latin typeface="Arial"/>
              <a:cs typeface="Arial"/>
            </a:endParaRPr>
          </a:p>
          <a:p>
            <a:pPr>
              <a:spcBef>
                <a:spcPts val="33"/>
              </a:spcBef>
            </a:pPr>
            <a:endParaRPr lang="es-419" sz="1200" dirty="0">
              <a:latin typeface="Arial"/>
              <a:cs typeface="Arial"/>
            </a:endParaRPr>
          </a:p>
          <a:p>
            <a:pPr marL="16933" marR="55879">
              <a:lnSpc>
                <a:spcPct val="102299"/>
              </a:lnSpc>
            </a:pPr>
            <a:r>
              <a:rPr lang="es-419" sz="1200" dirty="0">
                <a:latin typeface="Arial"/>
                <a:cs typeface="Arial"/>
              </a:rPr>
              <a:t>Sin</a:t>
            </a:r>
            <a:r>
              <a:rPr lang="es-419" sz="1200" spc="-40" dirty="0">
                <a:latin typeface="Arial"/>
                <a:cs typeface="Arial"/>
              </a:rPr>
              <a:t> </a:t>
            </a:r>
            <a:r>
              <a:rPr lang="es-419" sz="1200" dirty="0">
                <a:latin typeface="Arial"/>
                <a:cs typeface="Arial"/>
              </a:rPr>
              <a:t>embargo,</a:t>
            </a:r>
            <a:r>
              <a:rPr lang="es-419" sz="1200" spc="-20" dirty="0">
                <a:latin typeface="Arial"/>
                <a:cs typeface="Arial"/>
              </a:rPr>
              <a:t> </a:t>
            </a:r>
            <a:r>
              <a:rPr lang="es-419" sz="1200" dirty="0">
                <a:latin typeface="Arial"/>
                <a:cs typeface="Arial"/>
              </a:rPr>
              <a:t>por</a:t>
            </a:r>
            <a:r>
              <a:rPr lang="es-419" sz="1200" spc="-20" dirty="0">
                <a:latin typeface="Arial"/>
                <a:cs typeface="Arial"/>
              </a:rPr>
              <a:t> </a:t>
            </a:r>
            <a:r>
              <a:rPr lang="es-419" sz="1200" dirty="0">
                <a:latin typeface="Arial"/>
                <a:cs typeface="Arial"/>
              </a:rPr>
              <a:t>lo</a:t>
            </a:r>
            <a:r>
              <a:rPr lang="es-419" sz="1200" spc="-27" dirty="0">
                <a:latin typeface="Arial"/>
                <a:cs typeface="Arial"/>
              </a:rPr>
              <a:t> </a:t>
            </a:r>
            <a:r>
              <a:rPr lang="es-419" sz="1200" dirty="0">
                <a:latin typeface="Arial"/>
                <a:cs typeface="Arial"/>
              </a:rPr>
              <a:t>general,</a:t>
            </a:r>
            <a:r>
              <a:rPr lang="es-419" sz="1200" spc="-20" dirty="0">
                <a:latin typeface="Arial"/>
                <a:cs typeface="Arial"/>
              </a:rPr>
              <a:t> </a:t>
            </a:r>
            <a:r>
              <a:rPr lang="es-419" sz="1200" dirty="0">
                <a:latin typeface="Arial"/>
                <a:cs typeface="Arial"/>
              </a:rPr>
              <a:t>no</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posible</a:t>
            </a:r>
            <a:r>
              <a:rPr lang="es-419" sz="1200" spc="-27" dirty="0">
                <a:latin typeface="Arial"/>
                <a:cs typeface="Arial"/>
              </a:rPr>
              <a:t> </a:t>
            </a:r>
            <a:r>
              <a:rPr lang="es-419" sz="1200" dirty="0">
                <a:latin typeface="Arial"/>
                <a:cs typeface="Arial"/>
              </a:rPr>
              <a:t>evitar</a:t>
            </a:r>
            <a:r>
              <a:rPr lang="es-419" sz="1200" spc="-20" dirty="0">
                <a:latin typeface="Arial"/>
                <a:cs typeface="Arial"/>
              </a:rPr>
              <a:t> </a:t>
            </a:r>
            <a:r>
              <a:rPr lang="es-419" sz="1200" dirty="0">
                <a:latin typeface="Arial"/>
                <a:cs typeface="Arial"/>
              </a:rPr>
              <a:t>usar</a:t>
            </a:r>
            <a:r>
              <a:rPr lang="es-419" sz="1200" spc="-20"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con</a:t>
            </a:r>
            <a:r>
              <a:rPr lang="es-419" sz="1200" spc="-20" dirty="0">
                <a:latin typeface="Arial"/>
                <a:cs typeface="Arial"/>
              </a:rPr>
              <a:t> </a:t>
            </a:r>
            <a:r>
              <a:rPr lang="es-419" sz="1200" dirty="0">
                <a:latin typeface="Arial"/>
                <a:cs typeface="Arial"/>
              </a:rPr>
              <a:t>estado</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spc="-13" dirty="0">
                <a:latin typeface="Arial"/>
                <a:cs typeface="Arial"/>
              </a:rPr>
              <a:t>algún </a:t>
            </a:r>
            <a:r>
              <a:rPr lang="es-419" sz="1200" dirty="0">
                <a:latin typeface="Arial"/>
                <a:cs typeface="Arial"/>
              </a:rPr>
              <a:t>punto</a:t>
            </a:r>
            <a:r>
              <a:rPr lang="es-419" sz="1200" spc="-47"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una</a:t>
            </a:r>
            <a:r>
              <a:rPr lang="es-419" sz="1200" spc="-33" dirty="0">
                <a:latin typeface="Arial"/>
                <a:cs typeface="Arial"/>
              </a:rPr>
              <a:t> </a:t>
            </a:r>
            <a:r>
              <a:rPr lang="es-419" sz="1200" dirty="0">
                <a:latin typeface="Arial"/>
                <a:cs typeface="Arial"/>
              </a:rPr>
              <a:t>aplicación</a:t>
            </a:r>
            <a:r>
              <a:rPr lang="es-419" sz="1200" spc="-33" dirty="0">
                <a:latin typeface="Arial"/>
                <a:cs typeface="Arial"/>
              </a:rPr>
              <a:t> </a:t>
            </a:r>
            <a:r>
              <a:rPr lang="es-419" sz="1200" dirty="0">
                <a:latin typeface="Arial"/>
                <a:cs typeface="Arial"/>
              </a:rPr>
              <a:t>basada</a:t>
            </a:r>
            <a:r>
              <a:rPr lang="es-419" sz="1200" spc="-33"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microservicios.</a:t>
            </a:r>
            <a:r>
              <a:rPr lang="es-419" sz="1200" spc="-33" dirty="0">
                <a:latin typeface="Arial"/>
                <a:cs typeface="Arial"/>
              </a:rPr>
              <a:t> </a:t>
            </a:r>
            <a:r>
              <a:rPr lang="es-419" sz="1200" dirty="0">
                <a:latin typeface="Arial"/>
                <a:cs typeface="Arial"/>
              </a:rPr>
              <a:t>Por</a:t>
            </a:r>
            <a:r>
              <a:rPr lang="es-419" sz="1200" spc="-33" dirty="0">
                <a:latin typeface="Arial"/>
                <a:cs typeface="Arial"/>
              </a:rPr>
              <a:t> </a:t>
            </a:r>
            <a:r>
              <a:rPr lang="es-419" sz="1200" dirty="0">
                <a:latin typeface="Arial"/>
                <a:cs typeface="Arial"/>
              </a:rPr>
              <a:t>lo</a:t>
            </a:r>
            <a:r>
              <a:rPr lang="es-419" sz="1200" spc="-33" dirty="0">
                <a:latin typeface="Arial"/>
                <a:cs typeface="Arial"/>
              </a:rPr>
              <a:t> </a:t>
            </a:r>
            <a:r>
              <a:rPr lang="es-419" sz="1200" dirty="0">
                <a:latin typeface="Arial"/>
                <a:cs typeface="Arial"/>
              </a:rPr>
              <a:t>tanto,</a:t>
            </a:r>
            <a:r>
              <a:rPr lang="es-419" sz="1200" spc="-33" dirty="0">
                <a:latin typeface="Arial"/>
                <a:cs typeface="Arial"/>
              </a:rPr>
              <a:t> </a:t>
            </a:r>
            <a:r>
              <a:rPr lang="es-419" sz="1200" dirty="0">
                <a:latin typeface="Arial"/>
                <a:cs typeface="Arial"/>
              </a:rPr>
              <a:t>es</a:t>
            </a:r>
            <a:r>
              <a:rPr lang="es-419" sz="1200" spc="-27" dirty="0">
                <a:latin typeface="Arial"/>
                <a:cs typeface="Arial"/>
              </a:rPr>
              <a:t> </a:t>
            </a:r>
            <a:r>
              <a:rPr lang="es-419" sz="1200" spc="-13" dirty="0">
                <a:latin typeface="Arial"/>
                <a:cs typeface="Arial"/>
              </a:rPr>
              <a:t>importante </a:t>
            </a:r>
            <a:r>
              <a:rPr lang="es-419" sz="1200" dirty="0">
                <a:latin typeface="Arial"/>
                <a:cs typeface="Arial"/>
              </a:rPr>
              <a:t>entender</a:t>
            </a:r>
            <a:r>
              <a:rPr lang="es-419" sz="1200" spc="-33"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implicaciones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tener</a:t>
            </a:r>
            <a:r>
              <a:rPr lang="es-419" sz="1200" spc="-20"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con</a:t>
            </a:r>
            <a:r>
              <a:rPr lang="es-419" sz="1200" spc="-20" dirty="0">
                <a:latin typeface="Arial"/>
                <a:cs typeface="Arial"/>
              </a:rPr>
              <a:t> </a:t>
            </a:r>
            <a:r>
              <a:rPr lang="es-419" sz="1200" dirty="0">
                <a:latin typeface="Arial"/>
                <a:cs typeface="Arial"/>
              </a:rPr>
              <a:t>estado</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arquitectura</a:t>
            </a:r>
            <a:r>
              <a:rPr lang="es-419" sz="1200" spc="-13" dirty="0">
                <a:latin typeface="Arial"/>
                <a:cs typeface="Arial"/>
              </a:rPr>
              <a:t> </a:t>
            </a:r>
            <a:r>
              <a:rPr lang="es-419" sz="1200" spc="-33" dirty="0">
                <a:latin typeface="Arial"/>
                <a:cs typeface="Arial"/>
              </a:rPr>
              <a:t>del </a:t>
            </a:r>
            <a:r>
              <a:rPr lang="es-419" sz="1200" dirty="0">
                <a:latin typeface="Arial"/>
                <a:cs typeface="Arial"/>
              </a:rPr>
              <a:t>sistema.</a:t>
            </a:r>
            <a:r>
              <a:rPr lang="es-419" sz="1200" spc="-47" dirty="0">
                <a:latin typeface="Arial"/>
                <a:cs typeface="Arial"/>
              </a:rPr>
              <a:t> </a:t>
            </a:r>
            <a:r>
              <a:rPr lang="es-419" sz="1200" dirty="0">
                <a:latin typeface="Arial"/>
                <a:cs typeface="Arial"/>
              </a:rPr>
              <a:t>Esto</a:t>
            </a:r>
            <a:r>
              <a:rPr lang="es-419" sz="1200" spc="-27" dirty="0">
                <a:latin typeface="Arial"/>
                <a:cs typeface="Arial"/>
              </a:rPr>
              <a:t> </a:t>
            </a:r>
            <a:r>
              <a:rPr lang="es-419" sz="1200" dirty="0">
                <a:latin typeface="Arial"/>
                <a:cs typeface="Arial"/>
              </a:rPr>
              <a:t>incluye</a:t>
            </a:r>
            <a:r>
              <a:rPr lang="es-419" sz="1200" spc="-27" dirty="0">
                <a:latin typeface="Arial"/>
                <a:cs typeface="Arial"/>
              </a:rPr>
              <a:t> </a:t>
            </a:r>
            <a:r>
              <a:rPr lang="es-419" sz="1200" dirty="0">
                <a:latin typeface="Arial"/>
                <a:cs typeface="Arial"/>
              </a:rPr>
              <a:t>plantear</a:t>
            </a:r>
            <a:r>
              <a:rPr lang="es-419" sz="1200" spc="-27" dirty="0">
                <a:latin typeface="Arial"/>
                <a:cs typeface="Arial"/>
              </a:rPr>
              <a:t> </a:t>
            </a:r>
            <a:r>
              <a:rPr lang="es-419" sz="1200" dirty="0">
                <a:latin typeface="Arial"/>
                <a:cs typeface="Arial"/>
              </a:rPr>
              <a:t>desafíos</a:t>
            </a:r>
            <a:r>
              <a:rPr lang="es-419" sz="1200" spc="-27" dirty="0">
                <a:latin typeface="Arial"/>
                <a:cs typeface="Arial"/>
              </a:rPr>
              <a:t> </a:t>
            </a:r>
            <a:r>
              <a:rPr lang="es-419" sz="1200" dirty="0">
                <a:latin typeface="Arial"/>
                <a:cs typeface="Arial"/>
              </a:rPr>
              <a:t>significativos</a:t>
            </a:r>
            <a:r>
              <a:rPr lang="es-419" sz="1200" spc="-27"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respecto</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capacidad</a:t>
            </a:r>
            <a:r>
              <a:rPr lang="es-419" sz="1200" spc="-27" dirty="0">
                <a:latin typeface="Arial"/>
                <a:cs typeface="Arial"/>
              </a:rPr>
              <a:t> </a:t>
            </a:r>
            <a:r>
              <a:rPr lang="es-419" sz="1200" spc="-33" dirty="0">
                <a:latin typeface="Arial"/>
                <a:cs typeface="Arial"/>
              </a:rPr>
              <a:t>de </a:t>
            </a:r>
            <a:r>
              <a:rPr lang="es-419" sz="1200" dirty="0">
                <a:latin typeface="Arial"/>
                <a:cs typeface="Arial"/>
              </a:rPr>
              <a:t>escalar</a:t>
            </a:r>
            <a:r>
              <a:rPr lang="es-419" sz="1200" spc="-7" dirty="0">
                <a:latin typeface="Arial"/>
                <a:cs typeface="Arial"/>
              </a:rPr>
              <a:t> </a:t>
            </a:r>
            <a:r>
              <a:rPr lang="es-419" sz="1200" dirty="0">
                <a:latin typeface="Arial"/>
                <a:cs typeface="Arial"/>
              </a:rPr>
              <a:t>y</a:t>
            </a:r>
            <a:r>
              <a:rPr lang="es-419" sz="1200" spc="-7" dirty="0">
                <a:latin typeface="Arial"/>
                <a:cs typeface="Arial"/>
              </a:rPr>
              <a:t> </a:t>
            </a:r>
            <a:r>
              <a:rPr lang="es-419" sz="1200" dirty="0">
                <a:latin typeface="Arial"/>
                <a:cs typeface="Arial"/>
              </a:rPr>
              <a:t>mejorar</a:t>
            </a:r>
            <a:r>
              <a:rPr lang="es-419" sz="1200" spc="-7" dirty="0">
                <a:latin typeface="Arial"/>
                <a:cs typeface="Arial"/>
              </a:rPr>
              <a:t> </a:t>
            </a:r>
            <a:r>
              <a:rPr lang="es-419" sz="1200" dirty="0">
                <a:latin typeface="Arial"/>
                <a:cs typeface="Arial"/>
              </a:rPr>
              <a:t>los</a:t>
            </a:r>
            <a:r>
              <a:rPr lang="es-419" sz="1200" spc="-7" dirty="0">
                <a:latin typeface="Arial"/>
                <a:cs typeface="Arial"/>
              </a:rPr>
              <a:t> </a:t>
            </a:r>
            <a:r>
              <a:rPr lang="es-419" sz="1200" spc="-13" dirty="0">
                <a:latin typeface="Arial"/>
                <a:cs typeface="Arial"/>
              </a:rPr>
              <a:t>servicios.</a:t>
            </a:r>
            <a:endParaRPr lang="es-419" sz="1200" dirty="0">
              <a:latin typeface="Arial"/>
              <a:cs typeface="Arial"/>
            </a:endParaRPr>
          </a:p>
          <a:p>
            <a:pPr>
              <a:spcBef>
                <a:spcPts val="33"/>
              </a:spcBef>
            </a:pPr>
            <a:endParaRPr lang="es-419" sz="1200" dirty="0">
              <a:latin typeface="Arial"/>
              <a:cs typeface="Arial"/>
            </a:endParaRPr>
          </a:p>
          <a:p>
            <a:pPr marL="16933" marR="160863">
              <a:lnSpc>
                <a:spcPct val="102299"/>
              </a:lnSpc>
              <a:spcBef>
                <a:spcPts val="7"/>
              </a:spcBef>
            </a:pPr>
            <a:r>
              <a:rPr lang="es-419" sz="1200" dirty="0">
                <a:latin typeface="Arial"/>
                <a:cs typeface="Arial"/>
              </a:rPr>
              <a:t>En</a:t>
            </a:r>
            <a:r>
              <a:rPr lang="es-419" sz="1200" spc="-40"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primeras</a:t>
            </a:r>
            <a:r>
              <a:rPr lang="es-419" sz="1200" spc="-20" dirty="0">
                <a:latin typeface="Arial"/>
                <a:cs typeface="Arial"/>
              </a:rPr>
              <a:t> </a:t>
            </a:r>
            <a:r>
              <a:rPr lang="es-419" sz="1200" dirty="0">
                <a:latin typeface="Arial"/>
                <a:cs typeface="Arial"/>
              </a:rPr>
              <a:t>etapas</a:t>
            </a:r>
            <a:r>
              <a:rPr lang="es-419" sz="1200" spc="-20" dirty="0">
                <a:latin typeface="Arial"/>
                <a:cs typeface="Arial"/>
              </a:rPr>
              <a:t> </a:t>
            </a:r>
            <a:r>
              <a:rPr lang="es-419" sz="1200" dirty="0">
                <a:latin typeface="Arial"/>
                <a:cs typeface="Arial"/>
              </a:rPr>
              <a:t>del</a:t>
            </a:r>
            <a:r>
              <a:rPr lang="es-419" sz="1200" spc="-20" dirty="0">
                <a:latin typeface="Arial"/>
                <a:cs typeface="Arial"/>
              </a:rPr>
              <a:t> </a:t>
            </a:r>
            <a:r>
              <a:rPr lang="es-419" sz="1200" dirty="0">
                <a:latin typeface="Arial"/>
                <a:cs typeface="Arial"/>
              </a:rPr>
              <a:t>diseño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aplicaciones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microservicios,</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spc="-13" dirty="0">
                <a:latin typeface="Arial"/>
                <a:cs typeface="Arial"/>
              </a:rPr>
              <a:t>importante </a:t>
            </a:r>
            <a:r>
              <a:rPr lang="es-419" sz="1200" dirty="0">
                <a:latin typeface="Arial"/>
                <a:cs typeface="Arial"/>
              </a:rPr>
              <a:t>estar</a:t>
            </a:r>
            <a:r>
              <a:rPr lang="es-419" sz="1200" spc="-47" dirty="0">
                <a:latin typeface="Arial"/>
                <a:cs typeface="Arial"/>
              </a:rPr>
              <a:t> </a:t>
            </a:r>
            <a:r>
              <a:rPr lang="es-419" sz="1200" dirty="0">
                <a:latin typeface="Arial"/>
                <a:cs typeface="Arial"/>
              </a:rPr>
              <a:t>conscientes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cómo</a:t>
            </a:r>
            <a:r>
              <a:rPr lang="es-419" sz="1200" spc="-33"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administrará</a:t>
            </a:r>
            <a:r>
              <a:rPr lang="es-419" sz="1200" spc="-27"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estado.</a:t>
            </a:r>
            <a:r>
              <a:rPr lang="es-419" sz="1200" spc="-27" dirty="0">
                <a:latin typeface="Arial"/>
                <a:cs typeface="Arial"/>
              </a:rPr>
              <a:t> </a:t>
            </a:r>
            <a:r>
              <a:rPr lang="es-419" sz="1200" dirty="0">
                <a:latin typeface="Arial"/>
                <a:cs typeface="Arial"/>
              </a:rPr>
              <a:t>Le</a:t>
            </a:r>
            <a:r>
              <a:rPr lang="es-419" sz="1200" spc="-27" dirty="0">
                <a:latin typeface="Arial"/>
                <a:cs typeface="Arial"/>
              </a:rPr>
              <a:t> </a:t>
            </a:r>
            <a:r>
              <a:rPr lang="es-419" sz="1200" dirty="0">
                <a:latin typeface="Arial"/>
                <a:cs typeface="Arial"/>
              </a:rPr>
              <a:t>presentaré</a:t>
            </a:r>
            <a:r>
              <a:rPr lang="es-419" sz="1200" spc="-27" dirty="0">
                <a:latin typeface="Arial"/>
                <a:cs typeface="Arial"/>
              </a:rPr>
              <a:t> </a:t>
            </a:r>
            <a:r>
              <a:rPr lang="es-419" sz="1200" spc="-13" dirty="0">
                <a:latin typeface="Arial"/>
                <a:cs typeface="Arial"/>
              </a:rPr>
              <a:t>algunas </a:t>
            </a:r>
            <a:r>
              <a:rPr lang="es-419" sz="1200" dirty="0">
                <a:latin typeface="Arial"/>
                <a:cs typeface="Arial"/>
              </a:rPr>
              <a:t>sugerencias</a:t>
            </a:r>
            <a:r>
              <a:rPr lang="es-419" sz="1200" spc="-27" dirty="0">
                <a:latin typeface="Arial"/>
                <a:cs typeface="Arial"/>
              </a:rPr>
              <a:t> </a:t>
            </a:r>
            <a:r>
              <a:rPr lang="es-419" sz="1200" dirty="0">
                <a:latin typeface="Arial"/>
                <a:cs typeface="Arial"/>
              </a:rPr>
              <a:t>y</a:t>
            </a:r>
            <a:r>
              <a:rPr lang="es-419" sz="1200" spc="-13" dirty="0">
                <a:latin typeface="Arial"/>
                <a:cs typeface="Arial"/>
              </a:rPr>
              <a:t> </a:t>
            </a:r>
            <a:r>
              <a:rPr lang="es-419" sz="1200" dirty="0">
                <a:latin typeface="Arial"/>
                <a:cs typeface="Arial"/>
              </a:rPr>
              <a:t>prácticas</a:t>
            </a:r>
            <a:r>
              <a:rPr lang="es-419" sz="1200" spc="-7" dirty="0">
                <a:latin typeface="Arial"/>
                <a:cs typeface="Arial"/>
              </a:rPr>
              <a:t> </a:t>
            </a:r>
            <a:r>
              <a:rPr lang="es-419" sz="1200" dirty="0">
                <a:latin typeface="Arial"/>
                <a:cs typeface="Arial"/>
              </a:rPr>
              <a:t>recomendadas</a:t>
            </a:r>
            <a:r>
              <a:rPr lang="es-419" sz="1200" spc="-13" dirty="0">
                <a:latin typeface="Arial"/>
                <a:cs typeface="Arial"/>
              </a:rPr>
              <a:t> </a:t>
            </a:r>
            <a:r>
              <a:rPr lang="es-419" sz="1200" dirty="0">
                <a:latin typeface="Arial"/>
                <a:cs typeface="Arial"/>
              </a:rPr>
              <a:t>para</a:t>
            </a:r>
            <a:r>
              <a:rPr lang="es-419" sz="1200" spc="-7" dirty="0">
                <a:latin typeface="Arial"/>
                <a:cs typeface="Arial"/>
              </a:rPr>
              <a:t> </a:t>
            </a:r>
            <a:r>
              <a:rPr lang="es-419" sz="1200" spc="-13" dirty="0">
                <a:latin typeface="Arial"/>
                <a:cs typeface="Arial"/>
              </a:rPr>
              <a:t>lograrlo.</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2833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38099" algn="just">
              <a:lnSpc>
                <a:spcPct val="102299"/>
              </a:lnSpc>
              <a:spcBef>
                <a:spcPts val="93"/>
              </a:spcBef>
            </a:pPr>
            <a:r>
              <a:rPr lang="es-419" sz="1200" dirty="0">
                <a:latin typeface="Arial"/>
                <a:cs typeface="Arial"/>
              </a:rPr>
              <a:t>El</a:t>
            </a:r>
            <a:r>
              <a:rPr lang="es-419" sz="1200" spc="-33" dirty="0">
                <a:latin typeface="Arial"/>
                <a:cs typeface="Arial"/>
              </a:rPr>
              <a:t> </a:t>
            </a:r>
            <a:r>
              <a:rPr lang="es-419" sz="1200" dirty="0">
                <a:latin typeface="Arial"/>
                <a:cs typeface="Arial"/>
              </a:rPr>
              <a:t>primer</a:t>
            </a:r>
            <a:r>
              <a:rPr lang="es-419" sz="1200" spc="-20" dirty="0">
                <a:latin typeface="Arial"/>
                <a:cs typeface="Arial"/>
              </a:rPr>
              <a:t> </a:t>
            </a:r>
            <a:r>
              <a:rPr lang="es-419" sz="1200" dirty="0">
                <a:latin typeface="Arial"/>
                <a:cs typeface="Arial"/>
              </a:rPr>
              <a:t>factor</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base</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código.</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debe</a:t>
            </a:r>
            <a:r>
              <a:rPr lang="es-419" sz="1200" spc="-20" dirty="0">
                <a:latin typeface="Arial"/>
                <a:cs typeface="Arial"/>
              </a:rPr>
              <a:t> </a:t>
            </a:r>
            <a:r>
              <a:rPr lang="es-419" sz="1200" dirty="0">
                <a:latin typeface="Arial"/>
                <a:cs typeface="Arial"/>
              </a:rPr>
              <a:t>realizar</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seguimiento</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base</a:t>
            </a:r>
            <a:r>
              <a:rPr lang="es-419" sz="1200" spc="-20" dirty="0">
                <a:latin typeface="Arial"/>
                <a:cs typeface="Arial"/>
              </a:rPr>
              <a:t> </a:t>
            </a:r>
            <a:r>
              <a:rPr lang="es-419" sz="1200" spc="-33" dirty="0">
                <a:latin typeface="Arial"/>
                <a:cs typeface="Arial"/>
              </a:rPr>
              <a:t>de </a:t>
            </a:r>
            <a:r>
              <a:rPr lang="es-419" sz="1200" dirty="0">
                <a:latin typeface="Arial"/>
                <a:cs typeface="Arial"/>
              </a:rPr>
              <a:t>código</a:t>
            </a:r>
            <a:r>
              <a:rPr lang="es-419" sz="1200" spc="-4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control</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versiones</a:t>
            </a:r>
            <a:r>
              <a:rPr lang="es-419" sz="1200" spc="-20"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Git.</a:t>
            </a:r>
            <a:r>
              <a:rPr lang="es-419" sz="1200" spc="-27" dirty="0">
                <a:latin typeface="Arial"/>
                <a:cs typeface="Arial"/>
              </a:rPr>
              <a:t> </a:t>
            </a:r>
            <a:r>
              <a:rPr lang="es-419" sz="1200" dirty="0">
                <a:latin typeface="Arial"/>
                <a:cs typeface="Arial"/>
              </a:rPr>
              <a:t>Cloud</a:t>
            </a:r>
            <a:r>
              <a:rPr lang="es-419" sz="1200" spc="-20" dirty="0">
                <a:latin typeface="Arial"/>
                <a:cs typeface="Arial"/>
              </a:rPr>
              <a:t> </a:t>
            </a:r>
            <a:r>
              <a:rPr lang="es-419" sz="1200" dirty="0" err="1">
                <a:latin typeface="Arial"/>
                <a:cs typeface="Arial"/>
              </a:rPr>
              <a:t>Source</a:t>
            </a:r>
            <a:r>
              <a:rPr lang="es-419" sz="1200" spc="-27" dirty="0">
                <a:latin typeface="Arial"/>
                <a:cs typeface="Arial"/>
              </a:rPr>
              <a:t> </a:t>
            </a:r>
            <a:r>
              <a:rPr lang="es-419" sz="1200" dirty="0" err="1">
                <a:latin typeface="Arial"/>
                <a:cs typeface="Arial"/>
              </a:rPr>
              <a:t>Repositories</a:t>
            </a:r>
            <a:r>
              <a:rPr lang="es-419" sz="1200" spc="-20" dirty="0">
                <a:latin typeface="Arial"/>
                <a:cs typeface="Arial"/>
              </a:rPr>
              <a:t> </a:t>
            </a:r>
            <a:r>
              <a:rPr lang="es-419" sz="1200" spc="-13" dirty="0">
                <a:latin typeface="Arial"/>
                <a:cs typeface="Arial"/>
              </a:rPr>
              <a:t>proporciona </a:t>
            </a:r>
            <a:r>
              <a:rPr lang="es-419" sz="1200" dirty="0">
                <a:latin typeface="Arial"/>
                <a:cs typeface="Arial"/>
              </a:rPr>
              <a:t>repositorios</a:t>
            </a:r>
            <a:r>
              <a:rPr lang="es-419" sz="1200" spc="-13" dirty="0">
                <a:latin typeface="Arial"/>
                <a:cs typeface="Arial"/>
              </a:rPr>
              <a:t> </a:t>
            </a:r>
            <a:r>
              <a:rPr lang="es-419" sz="1200" dirty="0">
                <a:latin typeface="Arial"/>
                <a:cs typeface="Arial"/>
              </a:rPr>
              <a:t>privados</a:t>
            </a:r>
            <a:r>
              <a:rPr lang="es-419" sz="1200" spc="-7" dirty="0">
                <a:latin typeface="Arial"/>
                <a:cs typeface="Arial"/>
              </a:rPr>
              <a:t> </a:t>
            </a:r>
            <a:r>
              <a:rPr lang="es-419" sz="1200" dirty="0">
                <a:latin typeface="Arial"/>
                <a:cs typeface="Arial"/>
              </a:rPr>
              <a:t>con</a:t>
            </a:r>
            <a:r>
              <a:rPr lang="es-419" sz="1200" spc="-13" dirty="0">
                <a:latin typeface="Arial"/>
                <a:cs typeface="Arial"/>
              </a:rPr>
              <a:t> </a:t>
            </a:r>
            <a:r>
              <a:rPr lang="es-419" sz="1200" dirty="0">
                <a:latin typeface="Arial"/>
                <a:cs typeface="Arial"/>
              </a:rPr>
              <a:t>todas</a:t>
            </a:r>
            <a:r>
              <a:rPr lang="es-419" sz="1200" spc="-7" dirty="0">
                <a:latin typeface="Arial"/>
                <a:cs typeface="Arial"/>
              </a:rPr>
              <a:t> </a:t>
            </a:r>
            <a:r>
              <a:rPr lang="es-419" sz="1200" dirty="0">
                <a:latin typeface="Arial"/>
                <a:cs typeface="Arial"/>
              </a:rPr>
              <a:t>las</a:t>
            </a:r>
            <a:r>
              <a:rPr lang="es-419" sz="1200" spc="-7" dirty="0">
                <a:latin typeface="Arial"/>
                <a:cs typeface="Arial"/>
              </a:rPr>
              <a:t> </a:t>
            </a:r>
            <a:r>
              <a:rPr lang="es-419" sz="1200" spc="-13" dirty="0">
                <a:latin typeface="Arial"/>
                <a:cs typeface="Arial"/>
              </a:rPr>
              <a:t>funciones.</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El</a:t>
            </a:r>
            <a:r>
              <a:rPr lang="es-419" sz="1200" spc="-40" dirty="0">
                <a:latin typeface="Arial"/>
                <a:cs typeface="Arial"/>
              </a:rPr>
              <a:t> </a:t>
            </a:r>
            <a:r>
              <a:rPr lang="es-419" sz="1200" dirty="0">
                <a:latin typeface="Arial"/>
                <a:cs typeface="Arial"/>
              </a:rPr>
              <a:t>segundo</a:t>
            </a:r>
            <a:r>
              <a:rPr lang="es-419" sz="1200" spc="-20" dirty="0">
                <a:latin typeface="Arial"/>
                <a:cs typeface="Arial"/>
              </a:rPr>
              <a:t> </a:t>
            </a:r>
            <a:r>
              <a:rPr lang="es-419" sz="1200" dirty="0">
                <a:latin typeface="Arial"/>
                <a:cs typeface="Arial"/>
              </a:rPr>
              <a:t>factor</a:t>
            </a:r>
            <a:r>
              <a:rPr lang="es-419" sz="1200" spc="-20" dirty="0">
                <a:latin typeface="Arial"/>
                <a:cs typeface="Arial"/>
              </a:rPr>
              <a:t> </a:t>
            </a:r>
            <a:r>
              <a:rPr lang="es-419" sz="1200" dirty="0">
                <a:latin typeface="Arial"/>
                <a:cs typeface="Arial"/>
              </a:rPr>
              <a:t>son</a:t>
            </a:r>
            <a:r>
              <a:rPr lang="es-419" sz="1200" spc="-20"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dependencias.</a:t>
            </a:r>
            <a:r>
              <a:rPr lang="es-419" sz="1200" spc="-20" dirty="0">
                <a:latin typeface="Arial"/>
                <a:cs typeface="Arial"/>
              </a:rPr>
              <a:t> </a:t>
            </a:r>
            <a:r>
              <a:rPr lang="es-419" sz="1200" dirty="0">
                <a:latin typeface="Arial"/>
                <a:cs typeface="Arial"/>
              </a:rPr>
              <a:t>Hay</a:t>
            </a:r>
            <a:r>
              <a:rPr lang="es-419" sz="1200" spc="-20" dirty="0">
                <a:latin typeface="Arial"/>
                <a:cs typeface="Arial"/>
              </a:rPr>
              <a:t> </a:t>
            </a:r>
            <a:r>
              <a:rPr lang="es-419" sz="1200" dirty="0">
                <a:latin typeface="Arial"/>
                <a:cs typeface="Arial"/>
              </a:rPr>
              <a:t>dos</a:t>
            </a:r>
            <a:r>
              <a:rPr lang="es-419" sz="1200" spc="-20" dirty="0">
                <a:latin typeface="Arial"/>
                <a:cs typeface="Arial"/>
              </a:rPr>
              <a:t> </a:t>
            </a:r>
            <a:r>
              <a:rPr lang="es-419" sz="1200" dirty="0">
                <a:latin typeface="Arial"/>
                <a:cs typeface="Arial"/>
              </a:rPr>
              <a:t>grandes</a:t>
            </a:r>
            <a:r>
              <a:rPr lang="es-419" sz="1200" spc="-20" dirty="0">
                <a:latin typeface="Arial"/>
                <a:cs typeface="Arial"/>
              </a:rPr>
              <a:t> </a:t>
            </a:r>
            <a:r>
              <a:rPr lang="es-419" sz="1200" dirty="0">
                <a:latin typeface="Arial"/>
                <a:cs typeface="Arial"/>
              </a:rPr>
              <a:t>consideraciones</a:t>
            </a:r>
            <a:r>
              <a:rPr lang="es-419" sz="1200" spc="-20" dirty="0">
                <a:latin typeface="Arial"/>
                <a:cs typeface="Arial"/>
              </a:rPr>
              <a:t> </a:t>
            </a:r>
            <a:r>
              <a:rPr lang="es-419" sz="1200" spc="-33" dirty="0">
                <a:latin typeface="Arial"/>
                <a:cs typeface="Arial"/>
              </a:rPr>
              <a:t>en </a:t>
            </a:r>
            <a:r>
              <a:rPr lang="es-419" sz="1200" dirty="0">
                <a:latin typeface="Arial"/>
                <a:cs typeface="Arial"/>
              </a:rPr>
              <a:t>términos</a:t>
            </a:r>
            <a:r>
              <a:rPr lang="es-419" sz="1200" spc="-4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dependencias</a:t>
            </a:r>
            <a:r>
              <a:rPr lang="es-419" sz="1200" spc="-20"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apps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12</a:t>
            </a:r>
            <a:r>
              <a:rPr lang="es-419" sz="1200" spc="-27" dirty="0">
                <a:latin typeface="Arial"/>
                <a:cs typeface="Arial"/>
              </a:rPr>
              <a:t> </a:t>
            </a:r>
            <a:r>
              <a:rPr lang="es-419" sz="1200" dirty="0">
                <a:latin typeface="Arial"/>
                <a:cs typeface="Arial"/>
              </a:rPr>
              <a:t>factores:</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declaración</a:t>
            </a:r>
            <a:r>
              <a:rPr lang="es-419" sz="1200" spc="-20" dirty="0">
                <a:latin typeface="Arial"/>
                <a:cs typeface="Arial"/>
              </a:rPr>
              <a:t> </a:t>
            </a:r>
            <a:r>
              <a:rPr lang="es-419" sz="1200" spc="-33" dirty="0">
                <a:latin typeface="Arial"/>
                <a:cs typeface="Arial"/>
              </a:rPr>
              <a:t>de </a:t>
            </a:r>
            <a:r>
              <a:rPr lang="es-419" sz="1200" dirty="0">
                <a:latin typeface="Arial"/>
                <a:cs typeface="Arial"/>
              </a:rPr>
              <a:t>dependencia</a:t>
            </a:r>
            <a:r>
              <a:rPr lang="es-419" sz="1200" spc="-47"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aislamiento</a:t>
            </a:r>
            <a:r>
              <a:rPr lang="es-419" sz="1200" spc="-33"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dependencia.</a:t>
            </a:r>
            <a:r>
              <a:rPr lang="es-419" sz="1200" spc="-33" dirty="0">
                <a:latin typeface="Arial"/>
                <a:cs typeface="Arial"/>
              </a:rPr>
              <a:t> </a:t>
            </a:r>
            <a:r>
              <a:rPr lang="es-419" sz="1200" dirty="0">
                <a:latin typeface="Arial"/>
                <a:cs typeface="Arial"/>
              </a:rPr>
              <a:t>Las</a:t>
            </a:r>
            <a:r>
              <a:rPr lang="es-419" sz="1200" spc="-33" dirty="0">
                <a:latin typeface="Arial"/>
                <a:cs typeface="Arial"/>
              </a:rPr>
              <a:t> </a:t>
            </a:r>
            <a:r>
              <a:rPr lang="es-419" sz="1200" dirty="0">
                <a:latin typeface="Arial"/>
                <a:cs typeface="Arial"/>
              </a:rPr>
              <a:t>dependencias</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deben</a:t>
            </a:r>
            <a:r>
              <a:rPr lang="es-419" sz="1200" spc="-27" dirty="0">
                <a:latin typeface="Arial"/>
                <a:cs typeface="Arial"/>
              </a:rPr>
              <a:t> </a:t>
            </a:r>
            <a:r>
              <a:rPr lang="es-419" sz="1200" spc="-13" dirty="0">
                <a:latin typeface="Arial"/>
                <a:cs typeface="Arial"/>
              </a:rPr>
              <a:t>declarar </a:t>
            </a:r>
            <a:r>
              <a:rPr lang="es-419" sz="1200" dirty="0">
                <a:latin typeface="Arial"/>
                <a:cs typeface="Arial"/>
              </a:rPr>
              <a:t>explícitamente</a:t>
            </a:r>
            <a:r>
              <a:rPr lang="es-419" sz="1200" spc="-60" dirty="0">
                <a:latin typeface="Arial"/>
                <a:cs typeface="Arial"/>
              </a:rPr>
              <a:t> </a:t>
            </a:r>
            <a:r>
              <a:rPr lang="es-419" sz="1200" dirty="0">
                <a:latin typeface="Arial"/>
                <a:cs typeface="Arial"/>
              </a:rPr>
              <a:t>y</a:t>
            </a:r>
            <a:r>
              <a:rPr lang="es-419" sz="1200" spc="-40" dirty="0">
                <a:latin typeface="Arial"/>
                <a:cs typeface="Arial"/>
              </a:rPr>
              <a:t> </a:t>
            </a:r>
            <a:r>
              <a:rPr lang="es-419" sz="1200" dirty="0">
                <a:latin typeface="Arial"/>
                <a:cs typeface="Arial"/>
              </a:rPr>
              <a:t>almacenarse</a:t>
            </a:r>
            <a:r>
              <a:rPr lang="es-419" sz="1200" spc="-40" dirty="0">
                <a:latin typeface="Arial"/>
                <a:cs typeface="Arial"/>
              </a:rPr>
              <a:t> </a:t>
            </a:r>
            <a:r>
              <a:rPr lang="es-419" sz="1200" dirty="0">
                <a:latin typeface="Arial"/>
                <a:cs typeface="Arial"/>
              </a:rPr>
              <a:t>en</a:t>
            </a:r>
            <a:r>
              <a:rPr lang="es-419" sz="1200" spc="-40" dirty="0">
                <a:latin typeface="Arial"/>
                <a:cs typeface="Arial"/>
              </a:rPr>
              <a:t> </a:t>
            </a:r>
            <a:r>
              <a:rPr lang="es-419" sz="1200" dirty="0">
                <a:latin typeface="Arial"/>
                <a:cs typeface="Arial"/>
              </a:rPr>
              <a:t>el</a:t>
            </a:r>
            <a:r>
              <a:rPr lang="es-419" sz="1200" spc="-40" dirty="0">
                <a:latin typeface="Arial"/>
                <a:cs typeface="Arial"/>
              </a:rPr>
              <a:t> </a:t>
            </a:r>
            <a:r>
              <a:rPr lang="es-419" sz="1200" dirty="0">
                <a:latin typeface="Arial"/>
                <a:cs typeface="Arial"/>
              </a:rPr>
              <a:t>control</a:t>
            </a:r>
            <a:r>
              <a:rPr lang="es-419" sz="1200" spc="-47"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versiones.</a:t>
            </a:r>
            <a:r>
              <a:rPr lang="es-419" sz="1200" spc="-40" dirty="0">
                <a:latin typeface="Arial"/>
                <a:cs typeface="Arial"/>
              </a:rPr>
              <a:t> </a:t>
            </a:r>
            <a:r>
              <a:rPr lang="es-419" sz="1200" dirty="0">
                <a:latin typeface="Arial"/>
                <a:cs typeface="Arial"/>
              </a:rPr>
              <a:t>El</a:t>
            </a:r>
            <a:r>
              <a:rPr lang="es-419" sz="1200" spc="-40" dirty="0">
                <a:latin typeface="Arial"/>
                <a:cs typeface="Arial"/>
              </a:rPr>
              <a:t> </a:t>
            </a:r>
            <a:r>
              <a:rPr lang="es-419" sz="1200" dirty="0">
                <a:latin typeface="Arial"/>
                <a:cs typeface="Arial"/>
              </a:rPr>
              <a:t>seguimiento</a:t>
            </a:r>
            <a:r>
              <a:rPr lang="es-419" sz="1200" spc="-40" dirty="0">
                <a:latin typeface="Arial"/>
                <a:cs typeface="Arial"/>
              </a:rPr>
              <a:t> </a:t>
            </a:r>
            <a:r>
              <a:rPr lang="es-419" sz="1200" spc="-33" dirty="0">
                <a:latin typeface="Arial"/>
                <a:cs typeface="Arial"/>
              </a:rPr>
              <a:t>de </a:t>
            </a:r>
            <a:r>
              <a:rPr lang="es-419" sz="1200" dirty="0">
                <a:latin typeface="Arial"/>
                <a:cs typeface="Arial"/>
              </a:rPr>
              <a:t>dependencias</a:t>
            </a:r>
            <a:r>
              <a:rPr lang="es-419" sz="1200" spc="-4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realiza</a:t>
            </a:r>
            <a:r>
              <a:rPr lang="es-419" sz="1200" spc="-33"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herramientas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lenguaje</a:t>
            </a:r>
            <a:r>
              <a:rPr lang="es-419" sz="1200" spc="-27" dirty="0">
                <a:latin typeface="Arial"/>
                <a:cs typeface="Arial"/>
              </a:rPr>
              <a:t> </a:t>
            </a:r>
            <a:r>
              <a:rPr lang="es-419" sz="1200" dirty="0">
                <a:latin typeface="Arial"/>
                <a:cs typeface="Arial"/>
              </a:rPr>
              <a:t>específico,</a:t>
            </a:r>
            <a:r>
              <a:rPr lang="es-419" sz="1200" spc="-33"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Maven</a:t>
            </a:r>
            <a:r>
              <a:rPr lang="es-419" sz="1200" spc="-27" dirty="0">
                <a:latin typeface="Arial"/>
                <a:cs typeface="Arial"/>
              </a:rPr>
              <a:t> para </a:t>
            </a:r>
            <a:r>
              <a:rPr lang="es-419" sz="1200" dirty="0">
                <a:latin typeface="Arial"/>
                <a:cs typeface="Arial"/>
              </a:rPr>
              <a:t>Java</a:t>
            </a:r>
            <a:r>
              <a:rPr lang="es-419" sz="1200" spc="-33" dirty="0">
                <a:latin typeface="Arial"/>
                <a:cs typeface="Arial"/>
              </a:rPr>
              <a:t> </a:t>
            </a:r>
            <a:r>
              <a:rPr lang="es-419" sz="1200" dirty="0">
                <a:latin typeface="Arial"/>
                <a:cs typeface="Arial"/>
              </a:rPr>
              <a:t>y</a:t>
            </a:r>
            <a:r>
              <a:rPr lang="es-419" sz="1200" spc="-20" dirty="0">
                <a:latin typeface="Arial"/>
                <a:cs typeface="Arial"/>
              </a:rPr>
              <a:t> </a:t>
            </a:r>
            <a:r>
              <a:rPr lang="es-419" sz="1200" dirty="0" err="1">
                <a:latin typeface="Arial"/>
                <a:cs typeface="Arial"/>
              </a:rPr>
              <a:t>Pip</a:t>
            </a:r>
            <a:r>
              <a:rPr lang="es-419" sz="1200" spc="-20"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Python.</a:t>
            </a:r>
            <a:r>
              <a:rPr lang="es-419" sz="1200" spc="-20" dirty="0">
                <a:latin typeface="Arial"/>
                <a:cs typeface="Arial"/>
              </a:rPr>
              <a:t> </a:t>
            </a:r>
            <a:r>
              <a:rPr lang="es-419" sz="1200" dirty="0">
                <a:latin typeface="Arial"/>
                <a:cs typeface="Arial"/>
              </a:rPr>
              <a:t>Una</a:t>
            </a:r>
            <a:r>
              <a:rPr lang="es-419" sz="1200" spc="-20" dirty="0">
                <a:latin typeface="Arial"/>
                <a:cs typeface="Arial"/>
              </a:rPr>
              <a:t> </a:t>
            </a:r>
            <a:r>
              <a:rPr lang="es-419" sz="1200" dirty="0">
                <a:latin typeface="Arial"/>
                <a:cs typeface="Arial"/>
              </a:rPr>
              <a:t>app</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sus</a:t>
            </a:r>
            <a:r>
              <a:rPr lang="es-419" sz="1200" spc="-20" dirty="0">
                <a:latin typeface="Arial"/>
                <a:cs typeface="Arial"/>
              </a:rPr>
              <a:t> </a:t>
            </a:r>
            <a:r>
              <a:rPr lang="es-419" sz="1200" dirty="0">
                <a:latin typeface="Arial"/>
                <a:cs typeface="Arial"/>
              </a:rPr>
              <a:t>dependencias</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pueden</a:t>
            </a:r>
            <a:r>
              <a:rPr lang="es-419" sz="1200" spc="-20" dirty="0">
                <a:latin typeface="Arial"/>
                <a:cs typeface="Arial"/>
              </a:rPr>
              <a:t> </a:t>
            </a:r>
            <a:r>
              <a:rPr lang="es-419" sz="1200" spc="-13" dirty="0">
                <a:latin typeface="Arial"/>
                <a:cs typeface="Arial"/>
              </a:rPr>
              <a:t>aislar </a:t>
            </a:r>
            <a:r>
              <a:rPr lang="es-419" sz="1200" dirty="0">
                <a:latin typeface="Arial"/>
                <a:cs typeface="Arial"/>
              </a:rPr>
              <a:t>empaquetándolas</a:t>
            </a:r>
            <a:r>
              <a:rPr lang="es-419" sz="1200" spc="-4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contenedor.</a:t>
            </a:r>
            <a:r>
              <a:rPr lang="es-419" sz="1200" spc="-20"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puede</a:t>
            </a:r>
            <a:r>
              <a:rPr lang="es-419" sz="1200" spc="-20" dirty="0">
                <a:latin typeface="Arial"/>
                <a:cs typeface="Arial"/>
              </a:rPr>
              <a:t> </a:t>
            </a:r>
            <a:r>
              <a:rPr lang="es-419" sz="1200" dirty="0">
                <a:latin typeface="Arial"/>
                <a:cs typeface="Arial"/>
              </a:rPr>
              <a:t>usar</a:t>
            </a:r>
            <a:r>
              <a:rPr lang="es-419" sz="1200" spc="-20" dirty="0">
                <a:latin typeface="Arial"/>
                <a:cs typeface="Arial"/>
              </a:rPr>
              <a:t> </a:t>
            </a:r>
            <a:r>
              <a:rPr lang="es-419" sz="1200" dirty="0">
                <a:latin typeface="Arial"/>
                <a:cs typeface="Arial"/>
              </a:rPr>
              <a:t>Container</a:t>
            </a:r>
            <a:r>
              <a:rPr lang="es-419" sz="1200" spc="-20" dirty="0">
                <a:latin typeface="Arial"/>
                <a:cs typeface="Arial"/>
              </a:rPr>
              <a:t> </a:t>
            </a:r>
            <a:r>
              <a:rPr lang="es-419" sz="1200" dirty="0" err="1">
                <a:latin typeface="Arial"/>
                <a:cs typeface="Arial"/>
              </a:rPr>
              <a:t>Registry</a:t>
            </a:r>
            <a:r>
              <a:rPr lang="es-419" sz="1200" spc="-20" dirty="0">
                <a:latin typeface="Arial"/>
                <a:cs typeface="Arial"/>
              </a:rPr>
              <a:t> </a:t>
            </a:r>
            <a:r>
              <a:rPr lang="es-419" sz="1200" spc="-27" dirty="0">
                <a:latin typeface="Arial"/>
                <a:cs typeface="Arial"/>
              </a:rPr>
              <a:t>para </a:t>
            </a:r>
            <a:r>
              <a:rPr lang="es-419" sz="1200" dirty="0">
                <a:latin typeface="Arial"/>
                <a:cs typeface="Arial"/>
              </a:rPr>
              <a:t>almacenar</a:t>
            </a:r>
            <a:r>
              <a:rPr lang="es-419" sz="1200" spc="-33" dirty="0">
                <a:latin typeface="Arial"/>
                <a:cs typeface="Arial"/>
              </a:rPr>
              <a:t> </a:t>
            </a:r>
            <a:r>
              <a:rPr lang="es-419" sz="1200" dirty="0">
                <a:latin typeface="Arial"/>
                <a:cs typeface="Arial"/>
              </a:rPr>
              <a:t>las</a:t>
            </a:r>
            <a:r>
              <a:rPr lang="es-419" sz="1200" spc="-13" dirty="0">
                <a:latin typeface="Arial"/>
                <a:cs typeface="Arial"/>
              </a:rPr>
              <a:t> </a:t>
            </a:r>
            <a:r>
              <a:rPr lang="es-419" sz="1200" dirty="0">
                <a:latin typeface="Arial"/>
                <a:cs typeface="Arial"/>
              </a:rPr>
              <a:t>imágenes</a:t>
            </a:r>
            <a:r>
              <a:rPr lang="es-419" sz="1200" spc="-20" dirty="0">
                <a:latin typeface="Arial"/>
                <a:cs typeface="Arial"/>
              </a:rPr>
              <a:t> </a:t>
            </a:r>
            <a:r>
              <a:rPr lang="es-419" sz="1200" dirty="0">
                <a:latin typeface="Arial"/>
                <a:cs typeface="Arial"/>
              </a:rPr>
              <a:t>y</a:t>
            </a:r>
            <a:r>
              <a:rPr lang="es-419" sz="1200" spc="-13" dirty="0">
                <a:latin typeface="Arial"/>
                <a:cs typeface="Arial"/>
              </a:rPr>
              <a:t> </a:t>
            </a:r>
            <a:r>
              <a:rPr lang="es-419" sz="1200" dirty="0">
                <a:latin typeface="Arial"/>
                <a:cs typeface="Arial"/>
              </a:rPr>
              <a:t>proporcionar</a:t>
            </a:r>
            <a:r>
              <a:rPr lang="es-419" sz="1200" spc="-20" dirty="0">
                <a:latin typeface="Arial"/>
                <a:cs typeface="Arial"/>
              </a:rPr>
              <a:t> </a:t>
            </a:r>
            <a:r>
              <a:rPr lang="es-419" sz="1200" dirty="0">
                <a:latin typeface="Arial"/>
                <a:cs typeface="Arial"/>
              </a:rPr>
              <a:t>un</a:t>
            </a:r>
            <a:r>
              <a:rPr lang="es-419" sz="1200" spc="-13" dirty="0">
                <a:latin typeface="Arial"/>
                <a:cs typeface="Arial"/>
              </a:rPr>
              <a:t> </a:t>
            </a:r>
            <a:r>
              <a:rPr lang="es-419" sz="1200" dirty="0">
                <a:latin typeface="Arial"/>
                <a:cs typeface="Arial"/>
              </a:rPr>
              <a:t>control</a:t>
            </a:r>
            <a:r>
              <a:rPr lang="es-419" sz="1200" spc="-20"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acceso</a:t>
            </a:r>
            <a:r>
              <a:rPr lang="es-419" sz="1200" spc="-13" dirty="0">
                <a:latin typeface="Arial"/>
                <a:cs typeface="Arial"/>
              </a:rPr>
              <a:t> detallado.</a:t>
            </a:r>
            <a:endParaRPr lang="es-419" sz="1200" dirty="0">
              <a:latin typeface="Arial"/>
              <a:cs typeface="Arial"/>
            </a:endParaRPr>
          </a:p>
          <a:p>
            <a:pPr algn="ctr">
              <a:spcBef>
                <a:spcPts val="33"/>
              </a:spcBef>
            </a:pPr>
            <a:endParaRPr lang="es-419" sz="1200" dirty="0">
              <a:latin typeface="Arial"/>
              <a:cs typeface="Arial"/>
            </a:endParaRPr>
          </a:p>
          <a:p>
            <a:pPr marL="16933" marR="9313">
              <a:lnSpc>
                <a:spcPct val="102299"/>
              </a:lnSpc>
              <a:spcBef>
                <a:spcPts val="7"/>
              </a:spcBef>
            </a:pPr>
            <a:r>
              <a:rPr lang="es-419" sz="1200" dirty="0">
                <a:latin typeface="Arial"/>
                <a:cs typeface="Arial"/>
              </a:rPr>
              <a:t>El</a:t>
            </a:r>
            <a:r>
              <a:rPr lang="es-419" sz="1200" spc="-53" dirty="0">
                <a:latin typeface="Arial"/>
                <a:cs typeface="Arial"/>
              </a:rPr>
              <a:t> </a:t>
            </a:r>
            <a:r>
              <a:rPr lang="es-419" sz="1200" dirty="0">
                <a:latin typeface="Arial"/>
                <a:cs typeface="Arial"/>
              </a:rPr>
              <a:t>tercer</a:t>
            </a:r>
            <a:r>
              <a:rPr lang="es-419" sz="1200" spc="-33" dirty="0">
                <a:latin typeface="Arial"/>
                <a:cs typeface="Arial"/>
              </a:rPr>
              <a:t> </a:t>
            </a:r>
            <a:r>
              <a:rPr lang="es-419" sz="1200" dirty="0">
                <a:latin typeface="Arial"/>
                <a:cs typeface="Arial"/>
              </a:rPr>
              <a:t>factor</a:t>
            </a:r>
            <a:r>
              <a:rPr lang="es-419" sz="1200" spc="-33" dirty="0">
                <a:latin typeface="Arial"/>
                <a:cs typeface="Arial"/>
              </a:rPr>
              <a:t> </a:t>
            </a:r>
            <a:r>
              <a:rPr lang="es-419" sz="1200" dirty="0">
                <a:latin typeface="Arial"/>
                <a:cs typeface="Arial"/>
              </a:rPr>
              <a:t>es</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configuración.</a:t>
            </a:r>
            <a:r>
              <a:rPr lang="es-419" sz="1200" spc="-33" dirty="0">
                <a:latin typeface="Arial"/>
                <a:cs typeface="Arial"/>
              </a:rPr>
              <a:t> </a:t>
            </a:r>
            <a:r>
              <a:rPr lang="es-419" sz="1200" dirty="0">
                <a:latin typeface="Arial"/>
                <a:cs typeface="Arial"/>
              </a:rPr>
              <a:t>Cada</a:t>
            </a:r>
            <a:r>
              <a:rPr lang="es-419" sz="1200" spc="-33" dirty="0">
                <a:latin typeface="Arial"/>
                <a:cs typeface="Arial"/>
              </a:rPr>
              <a:t> </a:t>
            </a:r>
            <a:r>
              <a:rPr lang="es-419" sz="1200" dirty="0">
                <a:latin typeface="Arial"/>
                <a:cs typeface="Arial"/>
              </a:rPr>
              <a:t>aplicación</a:t>
            </a:r>
            <a:r>
              <a:rPr lang="es-419" sz="1200" spc="-33" dirty="0">
                <a:latin typeface="Arial"/>
                <a:cs typeface="Arial"/>
              </a:rPr>
              <a:t> </a:t>
            </a:r>
            <a:r>
              <a:rPr lang="es-419" sz="1200" dirty="0">
                <a:latin typeface="Arial"/>
                <a:cs typeface="Arial"/>
              </a:rPr>
              <a:t>tiene</a:t>
            </a:r>
            <a:r>
              <a:rPr lang="es-419" sz="1200" spc="-33" dirty="0">
                <a:latin typeface="Arial"/>
                <a:cs typeface="Arial"/>
              </a:rPr>
              <a:t> </a:t>
            </a:r>
            <a:r>
              <a:rPr lang="es-419" sz="1200" dirty="0">
                <a:latin typeface="Arial"/>
                <a:cs typeface="Arial"/>
              </a:rPr>
              <a:t>una</a:t>
            </a:r>
            <a:r>
              <a:rPr lang="es-419" sz="1200" spc="-33" dirty="0">
                <a:latin typeface="Arial"/>
                <a:cs typeface="Arial"/>
              </a:rPr>
              <a:t> </a:t>
            </a:r>
            <a:r>
              <a:rPr lang="es-419" sz="1200" dirty="0">
                <a:latin typeface="Arial"/>
                <a:cs typeface="Arial"/>
              </a:rPr>
              <a:t>configuración</a:t>
            </a:r>
            <a:r>
              <a:rPr lang="es-419" sz="1200" spc="-33" dirty="0">
                <a:latin typeface="Arial"/>
                <a:cs typeface="Arial"/>
              </a:rPr>
              <a:t> </a:t>
            </a:r>
            <a:r>
              <a:rPr lang="es-419" sz="1200" spc="-27" dirty="0">
                <a:latin typeface="Arial"/>
                <a:cs typeface="Arial"/>
              </a:rPr>
              <a:t>para </a:t>
            </a:r>
            <a:r>
              <a:rPr lang="es-419" sz="1200" dirty="0">
                <a:latin typeface="Arial"/>
                <a:cs typeface="Arial"/>
              </a:rPr>
              <a:t>diferentes</a:t>
            </a:r>
            <a:r>
              <a:rPr lang="es-419" sz="1200" spc="-47" dirty="0">
                <a:latin typeface="Arial"/>
                <a:cs typeface="Arial"/>
              </a:rPr>
              <a:t> </a:t>
            </a:r>
            <a:r>
              <a:rPr lang="es-419" sz="1200" dirty="0">
                <a:latin typeface="Arial"/>
                <a:cs typeface="Arial"/>
              </a:rPr>
              <a:t>entornos,</a:t>
            </a:r>
            <a:r>
              <a:rPr lang="es-419" sz="1200" spc="-33" dirty="0">
                <a:latin typeface="Arial"/>
                <a:cs typeface="Arial"/>
              </a:rPr>
              <a:t> </a:t>
            </a:r>
            <a:r>
              <a:rPr lang="es-419" sz="1200" dirty="0">
                <a:latin typeface="Arial"/>
                <a:cs typeface="Arial"/>
              </a:rPr>
              <a:t>como</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prueba,</a:t>
            </a:r>
            <a:r>
              <a:rPr lang="es-419" sz="1200" spc="-33" dirty="0">
                <a:latin typeface="Arial"/>
                <a:cs typeface="Arial"/>
              </a:rPr>
              <a:t> </a:t>
            </a:r>
            <a:r>
              <a:rPr lang="es-419" sz="1200" dirty="0">
                <a:latin typeface="Arial"/>
                <a:cs typeface="Arial"/>
              </a:rPr>
              <a:t>producción</a:t>
            </a:r>
            <a:r>
              <a:rPr lang="es-419" sz="1200" spc="-33"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desarrollo.</a:t>
            </a:r>
            <a:r>
              <a:rPr lang="es-419" sz="1200" spc="-33" dirty="0">
                <a:latin typeface="Arial"/>
                <a:cs typeface="Arial"/>
              </a:rPr>
              <a:t> </a:t>
            </a:r>
            <a:r>
              <a:rPr lang="es-419" sz="1200" dirty="0">
                <a:latin typeface="Arial"/>
                <a:cs typeface="Arial"/>
              </a:rPr>
              <a:t>Esta</a:t>
            </a:r>
            <a:r>
              <a:rPr lang="es-419" sz="1200" spc="-33" dirty="0">
                <a:latin typeface="Arial"/>
                <a:cs typeface="Arial"/>
              </a:rPr>
              <a:t> </a:t>
            </a:r>
            <a:r>
              <a:rPr lang="es-419" sz="1200" spc="-13" dirty="0">
                <a:latin typeface="Arial"/>
                <a:cs typeface="Arial"/>
              </a:rPr>
              <a:t>configuración </a:t>
            </a:r>
            <a:r>
              <a:rPr lang="es-419" sz="1200" dirty="0">
                <a:latin typeface="Arial"/>
                <a:cs typeface="Arial"/>
              </a:rPr>
              <a:t>debe</a:t>
            </a:r>
            <a:r>
              <a:rPr lang="es-419" sz="1200" spc="-40"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externa</a:t>
            </a:r>
            <a:r>
              <a:rPr lang="es-419" sz="1200" spc="-27"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código</a:t>
            </a:r>
            <a:r>
              <a:rPr lang="es-419" sz="1200" spc="-20"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suele</a:t>
            </a:r>
            <a:r>
              <a:rPr lang="es-419" sz="1200" spc="-27" dirty="0">
                <a:latin typeface="Arial"/>
                <a:cs typeface="Arial"/>
              </a:rPr>
              <a:t> </a:t>
            </a:r>
            <a:r>
              <a:rPr lang="es-419" sz="1200" dirty="0">
                <a:latin typeface="Arial"/>
                <a:cs typeface="Arial"/>
              </a:rPr>
              <a:t>mantenerse</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las</a:t>
            </a:r>
            <a:r>
              <a:rPr lang="es-419" sz="1200" spc="-20" dirty="0">
                <a:latin typeface="Arial"/>
                <a:cs typeface="Arial"/>
              </a:rPr>
              <a:t> </a:t>
            </a:r>
            <a:r>
              <a:rPr lang="es-419" sz="1200" dirty="0">
                <a:latin typeface="Arial"/>
                <a:cs typeface="Arial"/>
              </a:rPr>
              <a:t>variables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entorno</a:t>
            </a:r>
            <a:r>
              <a:rPr lang="es-419" sz="1200" spc="-27" dirty="0">
                <a:latin typeface="Arial"/>
                <a:cs typeface="Arial"/>
              </a:rPr>
              <a:t> </a:t>
            </a:r>
            <a:r>
              <a:rPr lang="es-419" sz="1200" dirty="0">
                <a:latin typeface="Arial"/>
                <a:cs typeface="Arial"/>
              </a:rPr>
              <a:t>para</a:t>
            </a:r>
            <a:r>
              <a:rPr lang="es-419" sz="1200" spc="-20" dirty="0">
                <a:latin typeface="Arial"/>
                <a:cs typeface="Arial"/>
              </a:rPr>
              <a:t> </a:t>
            </a:r>
            <a:r>
              <a:rPr lang="es-419" sz="1200" spc="-33" dirty="0">
                <a:latin typeface="Arial"/>
                <a:cs typeface="Arial"/>
              </a:rPr>
              <a:t>la </a:t>
            </a:r>
            <a:r>
              <a:rPr lang="es-419" sz="1200" dirty="0">
                <a:latin typeface="Arial"/>
                <a:cs typeface="Arial"/>
              </a:rPr>
              <a:t>flexibilidad</a:t>
            </a:r>
            <a:r>
              <a:rPr lang="es-419" sz="1200" spc="-40"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spc="-13" dirty="0">
                <a:latin typeface="Arial"/>
                <a:cs typeface="Arial"/>
              </a:rPr>
              <a:t>implementación.</a:t>
            </a:r>
            <a:endParaRPr lang="es-419" sz="1200" dirty="0">
              <a:latin typeface="Arial"/>
              <a:cs typeface="Arial"/>
            </a:endParaRPr>
          </a:p>
          <a:p>
            <a:pPr>
              <a:spcBef>
                <a:spcPts val="33"/>
              </a:spcBef>
            </a:pPr>
            <a:endParaRPr lang="es-419" sz="1200" dirty="0">
              <a:latin typeface="Arial"/>
              <a:cs typeface="Arial"/>
            </a:endParaRPr>
          </a:p>
          <a:p>
            <a:pPr marL="16933" marR="132923">
              <a:lnSpc>
                <a:spcPct val="102299"/>
              </a:lnSpc>
            </a:pPr>
            <a:r>
              <a:rPr lang="es-419" sz="1200" dirty="0">
                <a:latin typeface="Arial"/>
                <a:cs typeface="Arial"/>
              </a:rPr>
              <a:t>El</a:t>
            </a:r>
            <a:r>
              <a:rPr lang="es-419" sz="1200" spc="-40" dirty="0">
                <a:latin typeface="Arial"/>
                <a:cs typeface="Arial"/>
              </a:rPr>
              <a:t> </a:t>
            </a:r>
            <a:r>
              <a:rPr lang="es-419" sz="1200" dirty="0">
                <a:latin typeface="Arial"/>
                <a:cs typeface="Arial"/>
              </a:rPr>
              <a:t>cuarto</a:t>
            </a:r>
            <a:r>
              <a:rPr lang="es-419" sz="1200" spc="-27" dirty="0">
                <a:latin typeface="Arial"/>
                <a:cs typeface="Arial"/>
              </a:rPr>
              <a:t> </a:t>
            </a:r>
            <a:r>
              <a:rPr lang="es-419" sz="1200" dirty="0">
                <a:latin typeface="Arial"/>
                <a:cs typeface="Arial"/>
              </a:rPr>
              <a:t>factor</a:t>
            </a:r>
            <a:r>
              <a:rPr lang="es-419" sz="1200" spc="-27"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Cada</a:t>
            </a:r>
            <a:r>
              <a:rPr lang="es-419" sz="1200" spc="-27"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como</a:t>
            </a:r>
            <a:r>
              <a:rPr lang="es-419" sz="1200" spc="-27" dirty="0">
                <a:latin typeface="Arial"/>
                <a:cs typeface="Arial"/>
              </a:rPr>
              <a:t> </a:t>
            </a:r>
            <a:r>
              <a:rPr lang="es-419" sz="1200" spc="-33" dirty="0">
                <a:latin typeface="Arial"/>
                <a:cs typeface="Arial"/>
              </a:rPr>
              <a:t>una </a:t>
            </a:r>
            <a:r>
              <a:rPr lang="es-419" sz="1200" dirty="0">
                <a:latin typeface="Arial"/>
                <a:cs typeface="Arial"/>
              </a:rPr>
              <a:t>base</a:t>
            </a:r>
            <a:r>
              <a:rPr lang="es-419" sz="1200" spc="-4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datos,</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caché</a:t>
            </a:r>
            <a:r>
              <a:rPr lang="es-419" sz="1200" spc="-33" dirty="0">
                <a:latin typeface="Arial"/>
                <a:cs typeface="Arial"/>
              </a:rPr>
              <a:t> </a:t>
            </a:r>
            <a:r>
              <a:rPr lang="es-419" sz="1200" dirty="0">
                <a:latin typeface="Arial"/>
                <a:cs typeface="Arial"/>
              </a:rPr>
              <a:t>o</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mensajería,</a:t>
            </a:r>
            <a:r>
              <a:rPr lang="es-419" sz="1200" spc="-33" dirty="0">
                <a:latin typeface="Arial"/>
                <a:cs typeface="Arial"/>
              </a:rPr>
              <a:t> </a:t>
            </a:r>
            <a:r>
              <a:rPr lang="es-419" sz="1200" dirty="0">
                <a:latin typeface="Arial"/>
                <a:cs typeface="Arial"/>
              </a:rPr>
              <a:t>debe</a:t>
            </a:r>
            <a:r>
              <a:rPr lang="es-419" sz="1200" spc="-27"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accesible</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spc="-13" dirty="0">
                <a:latin typeface="Arial"/>
                <a:cs typeface="Arial"/>
              </a:rPr>
              <a:t>través </a:t>
            </a:r>
            <a:r>
              <a:rPr lang="es-419" sz="1200" dirty="0">
                <a:latin typeface="Arial"/>
                <a:cs typeface="Arial"/>
              </a:rPr>
              <a:t>de</a:t>
            </a:r>
            <a:r>
              <a:rPr lang="es-419" sz="1200" spc="-47" dirty="0">
                <a:latin typeface="Arial"/>
                <a:cs typeface="Arial"/>
              </a:rPr>
              <a:t> </a:t>
            </a:r>
            <a:r>
              <a:rPr lang="es-419" sz="1200" dirty="0" err="1">
                <a:latin typeface="Arial"/>
                <a:cs typeface="Arial"/>
              </a:rPr>
              <a:t>URLs</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definirse</a:t>
            </a:r>
            <a:r>
              <a:rPr lang="es-419" sz="1200" spc="-33" dirty="0">
                <a:latin typeface="Arial"/>
                <a:cs typeface="Arial"/>
              </a:rPr>
              <a:t> </a:t>
            </a:r>
            <a:r>
              <a:rPr lang="es-419" sz="1200" dirty="0">
                <a:latin typeface="Arial"/>
                <a:cs typeface="Arial"/>
              </a:rPr>
              <a:t>según</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configuración.</a:t>
            </a:r>
            <a:r>
              <a:rPr lang="es-419" sz="1200" spc="-33"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actúan</a:t>
            </a:r>
            <a:r>
              <a:rPr lang="es-419" sz="1200" spc="-27" dirty="0">
                <a:latin typeface="Arial"/>
                <a:cs typeface="Arial"/>
              </a:rPr>
              <a:t> como </a:t>
            </a:r>
            <a:r>
              <a:rPr lang="es-419" sz="1200" dirty="0">
                <a:latin typeface="Arial"/>
                <a:cs typeface="Arial"/>
              </a:rPr>
              <a:t>abstracciones</a:t>
            </a:r>
            <a:r>
              <a:rPr lang="es-419" sz="1200" spc="-40"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recurso</a:t>
            </a:r>
            <a:r>
              <a:rPr lang="es-419" sz="1200" spc="-27" dirty="0">
                <a:latin typeface="Arial"/>
                <a:cs typeface="Arial"/>
              </a:rPr>
              <a:t> </a:t>
            </a:r>
            <a:r>
              <a:rPr lang="es-419" sz="1200" dirty="0">
                <a:latin typeface="Arial"/>
                <a:cs typeface="Arial"/>
              </a:rPr>
              <a:t>subyacente.</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propósito</a:t>
            </a:r>
            <a:r>
              <a:rPr lang="es-419" sz="1200" spc="-27"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poder</a:t>
            </a:r>
            <a:r>
              <a:rPr lang="es-419" sz="1200" spc="-27" dirty="0">
                <a:latin typeface="Arial"/>
                <a:cs typeface="Arial"/>
              </a:rPr>
              <a:t> </a:t>
            </a:r>
            <a:r>
              <a:rPr lang="es-419" sz="1200" dirty="0">
                <a:latin typeface="Arial"/>
                <a:cs typeface="Arial"/>
              </a:rPr>
              <a:t>intercambiar</a:t>
            </a:r>
            <a:r>
              <a:rPr lang="es-419" sz="1200" spc="-20" dirty="0">
                <a:latin typeface="Arial"/>
                <a:cs typeface="Arial"/>
              </a:rPr>
              <a:t> </a:t>
            </a:r>
            <a:r>
              <a:rPr lang="es-419" sz="1200" spc="-33" dirty="0">
                <a:latin typeface="Arial"/>
                <a:cs typeface="Arial"/>
              </a:rPr>
              <a:t>un </a:t>
            </a:r>
            <a:r>
              <a:rPr lang="es-419" sz="1200" dirty="0">
                <a:latin typeface="Arial"/>
                <a:cs typeface="Arial"/>
              </a:rPr>
              <a:t>servicio</a:t>
            </a:r>
            <a:r>
              <a:rPr lang="es-419" sz="1200" spc="-5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respaldo</a:t>
            </a:r>
            <a:r>
              <a:rPr lang="es-419" sz="1200" spc="-40" dirty="0">
                <a:latin typeface="Arial"/>
                <a:cs typeface="Arial"/>
              </a:rPr>
              <a:t> </a:t>
            </a:r>
            <a:r>
              <a:rPr lang="es-419" sz="1200" dirty="0">
                <a:latin typeface="Arial"/>
                <a:cs typeface="Arial"/>
              </a:rPr>
              <a:t>por</a:t>
            </a:r>
            <a:r>
              <a:rPr lang="es-419" sz="1200" spc="-40" dirty="0">
                <a:latin typeface="Arial"/>
                <a:cs typeface="Arial"/>
              </a:rPr>
              <a:t> </a:t>
            </a:r>
            <a:r>
              <a:rPr lang="es-419" sz="1200" dirty="0">
                <a:latin typeface="Arial"/>
                <a:cs typeface="Arial"/>
              </a:rPr>
              <a:t>una</a:t>
            </a:r>
            <a:r>
              <a:rPr lang="es-419" sz="1200" spc="-40" dirty="0">
                <a:latin typeface="Arial"/>
                <a:cs typeface="Arial"/>
              </a:rPr>
              <a:t> </a:t>
            </a:r>
            <a:r>
              <a:rPr lang="es-419" sz="1200" dirty="0">
                <a:latin typeface="Arial"/>
                <a:cs typeface="Arial"/>
              </a:rPr>
              <a:t>implementación</a:t>
            </a:r>
            <a:r>
              <a:rPr lang="es-419" sz="1200" spc="-40" dirty="0">
                <a:latin typeface="Arial"/>
                <a:cs typeface="Arial"/>
              </a:rPr>
              <a:t> </a:t>
            </a:r>
            <a:r>
              <a:rPr lang="es-419" sz="1200" dirty="0">
                <a:latin typeface="Arial"/>
                <a:cs typeface="Arial"/>
              </a:rPr>
              <a:t>diferente</a:t>
            </a:r>
            <a:r>
              <a:rPr lang="es-419" sz="1200" spc="-40"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manera</a:t>
            </a:r>
            <a:r>
              <a:rPr lang="es-419" sz="1200" spc="-33" dirty="0">
                <a:latin typeface="Arial"/>
                <a:cs typeface="Arial"/>
              </a:rPr>
              <a:t> </a:t>
            </a:r>
            <a:r>
              <a:rPr lang="es-419" sz="1200" spc="-13" dirty="0">
                <a:latin typeface="Arial"/>
                <a:cs typeface="Arial"/>
              </a:rPr>
              <a:t>sencilla.</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9801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1" i="0" dirty="0">
                <a:solidFill>
                  <a:srgbClr val="353535"/>
                </a:solidFill>
                <a:effectLst/>
                <a:latin typeface="Open Sans" panose="020B0606030504020204" pitchFamily="34" charset="0"/>
              </a:rPr>
              <a:t>https://expressjs.com/en/resources/frameworks.html</a:t>
            </a:r>
          </a:p>
          <a:p>
            <a:pPr algn="l"/>
            <a:r>
              <a:rPr lang="en-US" b="1" i="0" dirty="0">
                <a:solidFill>
                  <a:srgbClr val="353535"/>
                </a:solidFill>
                <a:effectLst/>
                <a:latin typeface="Open Sans" panose="020B0606030504020204" pitchFamily="34" charset="0"/>
              </a:rPr>
              <a:t>Frameworks built on Express</a:t>
            </a:r>
          </a:p>
          <a:p>
            <a:pPr algn="l"/>
            <a:r>
              <a:rPr lang="en-US" b="1" i="0" dirty="0">
                <a:solidFill>
                  <a:srgbClr val="555555"/>
                </a:solidFill>
                <a:effectLst/>
                <a:latin typeface="Open Sans" panose="020B0606030504020204" pitchFamily="34" charset="0"/>
              </a:rPr>
              <a:t>Warning</a:t>
            </a:r>
            <a:r>
              <a:rPr lang="en-US" b="0" i="0" dirty="0">
                <a:solidFill>
                  <a:srgbClr val="555555"/>
                </a:solidFill>
                <a:effectLst/>
                <a:latin typeface="Open Sans" panose="020B0606030504020204" pitchFamily="34" charset="0"/>
              </a:rPr>
              <a:t>: This information refers to third-party sites, products, or modules that are not maintained by the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 team. Listing here does not constitute an endorsement or recommendation from the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 project team.</a:t>
            </a:r>
          </a:p>
          <a:p>
            <a:pPr algn="l"/>
            <a:r>
              <a:rPr lang="en-US" b="0" i="0" dirty="0">
                <a:solidFill>
                  <a:srgbClr val="555555"/>
                </a:solidFill>
                <a:effectLst/>
                <a:latin typeface="Open Sans" panose="020B0606030504020204" pitchFamily="34" charset="0"/>
              </a:rPr>
              <a:t>Several popular Node.js frameworks are built on Express: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3"/>
              </a:rPr>
              <a:t>Feathers</a:t>
            </a:r>
            <a:r>
              <a:rPr lang="en-US" b="0" i="0" dirty="0">
                <a:solidFill>
                  <a:srgbClr val="555555"/>
                </a:solidFill>
                <a:effectLst/>
                <a:latin typeface="Open Sans" panose="020B0606030504020204" pitchFamily="34" charset="0"/>
              </a:rPr>
              <a:t>: Build prototypes in minutes and production ready real-time apps in days.</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4"/>
              </a:rPr>
              <a:t>ItemsAPI</a:t>
            </a:r>
            <a:r>
              <a:rPr lang="en-US" b="0" i="0" dirty="0">
                <a:solidFill>
                  <a:srgbClr val="555555"/>
                </a:solidFill>
                <a:effectLst/>
                <a:latin typeface="Open Sans" panose="020B0606030504020204" pitchFamily="34" charset="0"/>
              </a:rPr>
              <a:t>: Search backend for web and mobile applications built on Express and Elasticsearch.</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5"/>
              </a:rPr>
              <a:t>KeystoneJS</a:t>
            </a:r>
            <a:r>
              <a:rPr lang="en-US" b="0" i="0" dirty="0">
                <a:solidFill>
                  <a:srgbClr val="555555"/>
                </a:solidFill>
                <a:effectLst/>
                <a:latin typeface="Open Sans" panose="020B0606030504020204" pitchFamily="34" charset="0"/>
              </a:rPr>
              <a:t>: Website and API Application Framework / CMS with an auto-generated React.js Admin UI.</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6"/>
              </a:rPr>
              <a:t>Poet</a:t>
            </a:r>
            <a:r>
              <a:rPr lang="en-US" b="0" i="0" dirty="0">
                <a:solidFill>
                  <a:srgbClr val="555555"/>
                </a:solidFill>
                <a:effectLst/>
                <a:latin typeface="Open Sans" panose="020B0606030504020204" pitchFamily="34" charset="0"/>
              </a:rPr>
              <a:t>: Lightweight Markdown Blog Engine with instant pagination, tag and category views.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7"/>
              </a:rPr>
              <a:t>Kraken</a:t>
            </a:r>
            <a:r>
              <a:rPr lang="en-US" b="0" i="0" dirty="0">
                <a:solidFill>
                  <a:srgbClr val="555555"/>
                </a:solidFill>
                <a:effectLst/>
                <a:latin typeface="Open Sans" panose="020B0606030504020204" pitchFamily="34" charset="0"/>
              </a:rPr>
              <a:t>: Secure and scalable layer that extends Express by providing structure and convention.</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8"/>
              </a:rPr>
              <a:t>LoopBack</a:t>
            </a:r>
            <a:r>
              <a:rPr lang="en-US" b="0" i="0" dirty="0">
                <a:solidFill>
                  <a:srgbClr val="555555"/>
                </a:solidFill>
                <a:effectLst/>
                <a:latin typeface="Open Sans" panose="020B0606030504020204" pitchFamily="34" charset="0"/>
              </a:rPr>
              <a:t>: Highly-extensible, open-source Node.js framework for quickly creating dynamic end-to-end REST APIs.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9"/>
              </a:rPr>
              <a:t>Sails</a:t>
            </a:r>
            <a:r>
              <a:rPr lang="en-US" b="0" i="0" dirty="0">
                <a:solidFill>
                  <a:srgbClr val="555555"/>
                </a:solidFill>
                <a:effectLst/>
                <a:latin typeface="Open Sans" panose="020B0606030504020204" pitchFamily="34" charset="0"/>
              </a:rPr>
              <a:t>: MVC framework for Node.js for building practical, production-ready apps.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0"/>
              </a:rPr>
              <a:t>Hydra-Express</a:t>
            </a:r>
            <a:r>
              <a:rPr lang="en-US" b="0" i="0" dirty="0">
                <a:solidFill>
                  <a:srgbClr val="555555"/>
                </a:solidFill>
                <a:effectLst/>
                <a:latin typeface="Open Sans" panose="020B0606030504020204" pitchFamily="34" charset="0"/>
              </a:rPr>
              <a:t>: Hydra-Express is a light-weight library which facilitates building Node.js Microservices using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1"/>
              </a:rPr>
              <a:t>Blueprint</a:t>
            </a:r>
            <a:r>
              <a:rPr lang="en-US" b="0" i="0" dirty="0">
                <a:solidFill>
                  <a:srgbClr val="555555"/>
                </a:solidFill>
                <a:effectLst/>
                <a:latin typeface="Open Sans" panose="020B0606030504020204" pitchFamily="34" charset="0"/>
              </a:rPr>
              <a:t>: a SOLID framework for building APIs and backend services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2"/>
              </a:rPr>
              <a:t>Locomotive</a:t>
            </a:r>
            <a:r>
              <a:rPr lang="en-US" b="0" i="0" dirty="0">
                <a:solidFill>
                  <a:srgbClr val="555555"/>
                </a:solidFill>
                <a:effectLst/>
                <a:latin typeface="Open Sans" panose="020B0606030504020204" pitchFamily="34" charset="0"/>
              </a:rPr>
              <a:t>: Powerful MVC web framework for Node.js from the maker of Passport.js</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3"/>
              </a:rPr>
              <a:t>graphql</a:t>
            </a:r>
            <a:r>
              <a:rPr lang="en-US" b="1" i="0" u="none" strike="noStrike" dirty="0">
                <a:solidFill>
                  <a:srgbClr val="259DFF"/>
                </a:solidFill>
                <a:effectLst/>
                <a:latin typeface="Open Sans" panose="020B0606030504020204" pitchFamily="34" charset="0"/>
                <a:hlinkClick r:id="rId13"/>
              </a:rPr>
              <a:t>-yoga</a:t>
            </a:r>
            <a:r>
              <a:rPr lang="en-US" b="0" i="0" dirty="0">
                <a:solidFill>
                  <a:srgbClr val="555555"/>
                </a:solidFill>
                <a:effectLst/>
                <a:latin typeface="Open Sans" panose="020B0606030504020204" pitchFamily="34" charset="0"/>
              </a:rPr>
              <a:t>: Fully-featured, yet simple and lightweight </a:t>
            </a:r>
            <a:r>
              <a:rPr lang="en-US" b="0" i="0" dirty="0" err="1">
                <a:solidFill>
                  <a:srgbClr val="555555"/>
                </a:solidFill>
                <a:effectLst/>
                <a:latin typeface="Open Sans" panose="020B0606030504020204" pitchFamily="34" charset="0"/>
              </a:rPr>
              <a:t>GraphQL</a:t>
            </a:r>
            <a:r>
              <a:rPr lang="en-US" b="0" i="0" dirty="0">
                <a:solidFill>
                  <a:srgbClr val="555555"/>
                </a:solidFill>
                <a:effectLst/>
                <a:latin typeface="Open Sans" panose="020B0606030504020204" pitchFamily="34" charset="0"/>
              </a:rPr>
              <a:t> server</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4"/>
              </a:rPr>
              <a:t>Express Gateway</a:t>
            </a:r>
            <a:r>
              <a:rPr lang="en-US" b="0" i="0" dirty="0">
                <a:solidFill>
                  <a:srgbClr val="555555"/>
                </a:solidFill>
                <a:effectLst/>
                <a:latin typeface="Open Sans" panose="020B0606030504020204" pitchFamily="34" charset="0"/>
              </a:rPr>
              <a:t>: Fully-featured and extensible API Gateway using Express as foundation</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5"/>
              </a:rPr>
              <a:t>Dinoloop</a:t>
            </a:r>
            <a:r>
              <a:rPr lang="en-US" b="0" i="0" dirty="0">
                <a:solidFill>
                  <a:srgbClr val="555555"/>
                </a:solidFill>
                <a:effectLst/>
                <a:latin typeface="Open Sans" panose="020B0606030504020204" pitchFamily="34" charset="0"/>
              </a:rPr>
              <a:t>: Rest API Application Framework powered by typescript with dependency injection</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6"/>
              </a:rPr>
              <a:t>Kites</a:t>
            </a:r>
            <a:r>
              <a:rPr lang="en-US" b="0" i="0" dirty="0">
                <a:solidFill>
                  <a:srgbClr val="555555"/>
                </a:solidFill>
                <a:effectLst/>
                <a:latin typeface="Open Sans" panose="020B0606030504020204" pitchFamily="34" charset="0"/>
              </a:rPr>
              <a:t>: Template-based Web Application Framework</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7"/>
              </a:rPr>
              <a:t>FoalTS</a:t>
            </a:r>
            <a:r>
              <a:rPr lang="en-US" b="0" i="0" dirty="0">
                <a:solidFill>
                  <a:srgbClr val="555555"/>
                </a:solidFill>
                <a:effectLst/>
                <a:latin typeface="Open Sans" panose="020B0606030504020204" pitchFamily="34" charset="0"/>
              </a:rPr>
              <a:t>: Elegant and all-inclusive </a:t>
            </a:r>
            <a:r>
              <a:rPr lang="en-US" b="0" i="0" dirty="0" err="1">
                <a:solidFill>
                  <a:srgbClr val="555555"/>
                </a:solidFill>
                <a:effectLst/>
                <a:latin typeface="Open Sans" panose="020B0606030504020204" pitchFamily="34" charset="0"/>
              </a:rPr>
              <a:t>Node.Js</a:t>
            </a:r>
            <a:r>
              <a:rPr lang="en-US" b="0" i="0" dirty="0">
                <a:solidFill>
                  <a:srgbClr val="555555"/>
                </a:solidFill>
                <a:effectLst/>
                <a:latin typeface="Open Sans" panose="020B0606030504020204" pitchFamily="34" charset="0"/>
              </a:rPr>
              <a:t> web framework based on TypeScript.</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8"/>
              </a:rPr>
              <a:t>NestJs</a:t>
            </a:r>
            <a:r>
              <a:rPr lang="en-US" b="0" i="0" dirty="0">
                <a:solidFill>
                  <a:srgbClr val="555555"/>
                </a:solidFill>
                <a:effectLst/>
                <a:latin typeface="Open Sans" panose="020B0606030504020204" pitchFamily="34" charset="0"/>
              </a:rPr>
              <a:t>: A progressive Node.js framework for building efficient, scalable, and enterprise-grade server-side applications on top of TypeScript &amp; JavaScript (ES6, ES7, ES8)</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9"/>
              </a:rPr>
              <a:t>Expressive Tea</a:t>
            </a:r>
            <a:r>
              <a:rPr lang="en-US" b="0" i="0" dirty="0">
                <a:solidFill>
                  <a:srgbClr val="555555"/>
                </a:solidFill>
                <a:effectLst/>
                <a:latin typeface="Open Sans" panose="020B0606030504020204" pitchFamily="34" charset="0"/>
              </a:rPr>
              <a:t>: A Small framework for building modulable, clean, fast and descriptive server-side applications with Typescript and Express out of the box.</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a:t>
            </a:fld>
            <a:endParaRPr lang="en-US"/>
          </a:p>
        </p:txBody>
      </p:sp>
    </p:spTree>
    <p:extLst>
      <p:ext uri="{BB962C8B-B14F-4D97-AF65-F5344CB8AC3E}">
        <p14:creationId xmlns:p14="http://schemas.microsoft.com/office/powerpoint/2010/main" val="296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latin typeface="Arial"/>
                <a:cs typeface="Arial"/>
              </a:rPr>
              <a:t>El</a:t>
            </a:r>
            <a:r>
              <a:rPr lang="es-419" sz="1200" spc="-40" dirty="0">
                <a:latin typeface="Arial"/>
                <a:cs typeface="Arial"/>
              </a:rPr>
              <a:t> </a:t>
            </a:r>
            <a:r>
              <a:rPr lang="es-419" sz="1200" dirty="0">
                <a:latin typeface="Arial"/>
                <a:cs typeface="Arial"/>
              </a:rPr>
              <a:t>cuarto</a:t>
            </a:r>
            <a:r>
              <a:rPr lang="es-419" sz="1200" spc="-27" dirty="0">
                <a:latin typeface="Arial"/>
                <a:cs typeface="Arial"/>
              </a:rPr>
              <a:t> </a:t>
            </a:r>
            <a:r>
              <a:rPr lang="es-419" sz="1200" dirty="0">
                <a:latin typeface="Arial"/>
                <a:cs typeface="Arial"/>
              </a:rPr>
              <a:t>factor</a:t>
            </a:r>
            <a:r>
              <a:rPr lang="es-419" sz="1200" spc="-27" dirty="0">
                <a:latin typeface="Arial"/>
                <a:cs typeface="Arial"/>
              </a:rPr>
              <a:t> </a:t>
            </a:r>
            <a:r>
              <a:rPr lang="es-419" sz="1200" dirty="0">
                <a:latin typeface="Arial"/>
                <a:cs typeface="Arial"/>
              </a:rPr>
              <a:t>son</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Cada</a:t>
            </a:r>
            <a:r>
              <a:rPr lang="es-419" sz="1200" spc="-27"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como</a:t>
            </a:r>
            <a:r>
              <a:rPr lang="es-419" sz="1200" spc="-27" dirty="0">
                <a:latin typeface="Arial"/>
                <a:cs typeface="Arial"/>
              </a:rPr>
              <a:t> </a:t>
            </a:r>
            <a:r>
              <a:rPr lang="es-419" sz="1200" spc="-33" dirty="0">
                <a:latin typeface="Arial"/>
                <a:cs typeface="Arial"/>
              </a:rPr>
              <a:t>una </a:t>
            </a:r>
            <a:r>
              <a:rPr lang="es-419" sz="1200" dirty="0">
                <a:latin typeface="Arial"/>
                <a:cs typeface="Arial"/>
              </a:rPr>
              <a:t>base</a:t>
            </a:r>
            <a:r>
              <a:rPr lang="es-419" sz="1200" spc="-4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datos,</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caché</a:t>
            </a:r>
            <a:r>
              <a:rPr lang="es-419" sz="1200" spc="-33" dirty="0">
                <a:latin typeface="Arial"/>
                <a:cs typeface="Arial"/>
              </a:rPr>
              <a:t> </a:t>
            </a:r>
            <a:r>
              <a:rPr lang="es-419" sz="1200" dirty="0">
                <a:latin typeface="Arial"/>
                <a:cs typeface="Arial"/>
              </a:rPr>
              <a:t>o</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mensajería,</a:t>
            </a:r>
            <a:r>
              <a:rPr lang="es-419" sz="1200" spc="-33" dirty="0">
                <a:latin typeface="Arial"/>
                <a:cs typeface="Arial"/>
              </a:rPr>
              <a:t> </a:t>
            </a:r>
            <a:r>
              <a:rPr lang="es-419" sz="1200" dirty="0">
                <a:latin typeface="Arial"/>
                <a:cs typeface="Arial"/>
              </a:rPr>
              <a:t>debe</a:t>
            </a:r>
            <a:r>
              <a:rPr lang="es-419" sz="1200" spc="-27"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accesible</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spc="-13" dirty="0">
                <a:latin typeface="Arial"/>
                <a:cs typeface="Arial"/>
              </a:rPr>
              <a:t>través </a:t>
            </a:r>
            <a:r>
              <a:rPr lang="es-419" sz="1200" dirty="0">
                <a:latin typeface="Arial"/>
                <a:cs typeface="Arial"/>
              </a:rPr>
              <a:t>de</a:t>
            </a:r>
            <a:r>
              <a:rPr lang="es-419" sz="1200" spc="-47" dirty="0">
                <a:latin typeface="Arial"/>
                <a:cs typeface="Arial"/>
              </a:rPr>
              <a:t> </a:t>
            </a:r>
            <a:r>
              <a:rPr lang="es-419" sz="1200" dirty="0" err="1">
                <a:latin typeface="Arial"/>
                <a:cs typeface="Arial"/>
              </a:rPr>
              <a:t>URLs</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definirse</a:t>
            </a:r>
            <a:r>
              <a:rPr lang="es-419" sz="1200" spc="-33" dirty="0">
                <a:latin typeface="Arial"/>
                <a:cs typeface="Arial"/>
              </a:rPr>
              <a:t> </a:t>
            </a:r>
            <a:r>
              <a:rPr lang="es-419" sz="1200" dirty="0">
                <a:latin typeface="Arial"/>
                <a:cs typeface="Arial"/>
              </a:rPr>
              <a:t>según</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configuración.</a:t>
            </a:r>
            <a:r>
              <a:rPr lang="es-419" sz="1200" spc="-33"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respaldo</a:t>
            </a:r>
            <a:r>
              <a:rPr lang="es-419" sz="1200" spc="-27" dirty="0">
                <a:latin typeface="Arial"/>
                <a:cs typeface="Arial"/>
              </a:rPr>
              <a:t> </a:t>
            </a:r>
            <a:r>
              <a:rPr lang="es-419" sz="1200" dirty="0">
                <a:latin typeface="Arial"/>
                <a:cs typeface="Arial"/>
              </a:rPr>
              <a:t>actúan</a:t>
            </a:r>
            <a:r>
              <a:rPr lang="es-419" sz="1200" spc="-27" dirty="0">
                <a:latin typeface="Arial"/>
                <a:cs typeface="Arial"/>
              </a:rPr>
              <a:t> como </a:t>
            </a:r>
            <a:r>
              <a:rPr lang="es-419" sz="1200" dirty="0">
                <a:latin typeface="Arial"/>
                <a:cs typeface="Arial"/>
              </a:rPr>
              <a:t>abstracciones</a:t>
            </a:r>
            <a:r>
              <a:rPr lang="es-419" sz="1200" spc="-40"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recurso</a:t>
            </a:r>
            <a:r>
              <a:rPr lang="es-419" sz="1200" spc="-27" dirty="0">
                <a:latin typeface="Arial"/>
                <a:cs typeface="Arial"/>
              </a:rPr>
              <a:t> </a:t>
            </a:r>
            <a:r>
              <a:rPr lang="es-419" sz="1200" dirty="0">
                <a:latin typeface="Arial"/>
                <a:cs typeface="Arial"/>
              </a:rPr>
              <a:t>subyacente.</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propósito</a:t>
            </a:r>
            <a:r>
              <a:rPr lang="es-419" sz="1200" spc="-27" dirty="0">
                <a:latin typeface="Arial"/>
                <a:cs typeface="Arial"/>
              </a:rPr>
              <a:t> </a:t>
            </a:r>
            <a:r>
              <a:rPr lang="es-419" sz="1200" dirty="0">
                <a:latin typeface="Arial"/>
                <a:cs typeface="Arial"/>
              </a:rPr>
              <a:t>es</a:t>
            </a:r>
            <a:r>
              <a:rPr lang="es-419" sz="1200" spc="-27" dirty="0">
                <a:latin typeface="Arial"/>
                <a:cs typeface="Arial"/>
              </a:rPr>
              <a:t> </a:t>
            </a:r>
            <a:r>
              <a:rPr lang="es-419" sz="1200" dirty="0">
                <a:latin typeface="Arial"/>
                <a:cs typeface="Arial"/>
              </a:rPr>
              <a:t>poder</a:t>
            </a:r>
            <a:r>
              <a:rPr lang="es-419" sz="1200" spc="-27" dirty="0">
                <a:latin typeface="Arial"/>
                <a:cs typeface="Arial"/>
              </a:rPr>
              <a:t> </a:t>
            </a:r>
            <a:r>
              <a:rPr lang="es-419" sz="1200" dirty="0">
                <a:latin typeface="Arial"/>
                <a:cs typeface="Arial"/>
              </a:rPr>
              <a:t>intercambiar</a:t>
            </a:r>
            <a:r>
              <a:rPr lang="es-419" sz="1200" spc="-20" dirty="0">
                <a:latin typeface="Arial"/>
                <a:cs typeface="Arial"/>
              </a:rPr>
              <a:t> </a:t>
            </a:r>
            <a:r>
              <a:rPr lang="es-419" sz="1200" spc="-33" dirty="0">
                <a:latin typeface="Arial"/>
                <a:cs typeface="Arial"/>
              </a:rPr>
              <a:t>un </a:t>
            </a:r>
            <a:r>
              <a:rPr lang="es-419" sz="1200" dirty="0">
                <a:latin typeface="Arial"/>
                <a:cs typeface="Arial"/>
              </a:rPr>
              <a:t>servicio</a:t>
            </a:r>
            <a:r>
              <a:rPr lang="es-419" sz="1200" spc="-5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respaldo</a:t>
            </a:r>
            <a:r>
              <a:rPr lang="es-419" sz="1200" spc="-40" dirty="0">
                <a:latin typeface="Arial"/>
                <a:cs typeface="Arial"/>
              </a:rPr>
              <a:t> </a:t>
            </a:r>
            <a:r>
              <a:rPr lang="es-419" sz="1200" dirty="0">
                <a:latin typeface="Arial"/>
                <a:cs typeface="Arial"/>
              </a:rPr>
              <a:t>por</a:t>
            </a:r>
            <a:r>
              <a:rPr lang="es-419" sz="1200" spc="-40" dirty="0">
                <a:latin typeface="Arial"/>
                <a:cs typeface="Arial"/>
              </a:rPr>
              <a:t> </a:t>
            </a:r>
            <a:r>
              <a:rPr lang="es-419" sz="1200" dirty="0">
                <a:latin typeface="Arial"/>
                <a:cs typeface="Arial"/>
              </a:rPr>
              <a:t>una</a:t>
            </a:r>
            <a:r>
              <a:rPr lang="es-419" sz="1200" spc="-40" dirty="0">
                <a:latin typeface="Arial"/>
                <a:cs typeface="Arial"/>
              </a:rPr>
              <a:t> </a:t>
            </a:r>
            <a:r>
              <a:rPr lang="es-419" sz="1200" dirty="0">
                <a:latin typeface="Arial"/>
                <a:cs typeface="Arial"/>
              </a:rPr>
              <a:t>implementación</a:t>
            </a:r>
            <a:r>
              <a:rPr lang="es-419" sz="1200" spc="-40" dirty="0">
                <a:latin typeface="Arial"/>
                <a:cs typeface="Arial"/>
              </a:rPr>
              <a:t> </a:t>
            </a:r>
            <a:r>
              <a:rPr lang="es-419" sz="1200" dirty="0">
                <a:latin typeface="Arial"/>
                <a:cs typeface="Arial"/>
              </a:rPr>
              <a:t>diferente</a:t>
            </a:r>
            <a:r>
              <a:rPr lang="es-419" sz="1200" spc="-40"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manera</a:t>
            </a:r>
            <a:r>
              <a:rPr lang="es-419" sz="1200" spc="-33" dirty="0">
                <a:latin typeface="Arial"/>
                <a:cs typeface="Arial"/>
              </a:rPr>
              <a:t> </a:t>
            </a:r>
            <a:r>
              <a:rPr lang="es-419" sz="1200" spc="-13" dirty="0">
                <a:latin typeface="Arial"/>
                <a:cs typeface="Arial"/>
              </a:rPr>
              <a:t>sencilla.</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05023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100751">
              <a:lnSpc>
                <a:spcPct val="102299"/>
              </a:lnSpc>
              <a:spcBef>
                <a:spcPts val="93"/>
              </a:spcBef>
            </a:pPr>
            <a:r>
              <a:rPr lang="es-419" sz="1200" dirty="0">
                <a:solidFill>
                  <a:srgbClr val="212121"/>
                </a:solidFill>
                <a:latin typeface="Arial"/>
                <a:cs typeface="Arial"/>
              </a:rPr>
              <a:t>El</a:t>
            </a:r>
            <a:r>
              <a:rPr lang="es-419" sz="1200" spc="-40" dirty="0">
                <a:solidFill>
                  <a:srgbClr val="212121"/>
                </a:solidFill>
                <a:latin typeface="Arial"/>
                <a:cs typeface="Arial"/>
              </a:rPr>
              <a:t> </a:t>
            </a:r>
            <a:r>
              <a:rPr lang="es-419" sz="1200" dirty="0">
                <a:solidFill>
                  <a:srgbClr val="212121"/>
                </a:solidFill>
                <a:latin typeface="Arial"/>
                <a:cs typeface="Arial"/>
              </a:rPr>
              <a:t>noveno</a:t>
            </a:r>
            <a:r>
              <a:rPr lang="es-419" sz="1200" spc="-20" dirty="0">
                <a:solidFill>
                  <a:srgbClr val="212121"/>
                </a:solidFill>
                <a:latin typeface="Arial"/>
                <a:cs typeface="Arial"/>
              </a:rPr>
              <a:t> </a:t>
            </a:r>
            <a:r>
              <a:rPr lang="es-419" sz="1200" dirty="0">
                <a:solidFill>
                  <a:srgbClr val="212121"/>
                </a:solidFill>
                <a:latin typeface="Arial"/>
                <a:cs typeface="Arial"/>
              </a:rPr>
              <a:t>factor</a:t>
            </a:r>
            <a:r>
              <a:rPr lang="es-419" sz="1200" spc="-27" dirty="0">
                <a:solidFill>
                  <a:srgbClr val="212121"/>
                </a:solidFill>
                <a:latin typeface="Arial"/>
                <a:cs typeface="Arial"/>
              </a:rPr>
              <a:t> </a:t>
            </a:r>
            <a:r>
              <a:rPr lang="es-419" sz="1200" dirty="0">
                <a:solidFill>
                  <a:srgbClr val="212121"/>
                </a:solidFill>
                <a:latin typeface="Arial"/>
                <a:cs typeface="Arial"/>
              </a:rPr>
              <a:t>es</a:t>
            </a:r>
            <a:r>
              <a:rPr lang="es-419" sz="1200" spc="-20" dirty="0">
                <a:solidFill>
                  <a:srgbClr val="212121"/>
                </a:solidFill>
                <a:latin typeface="Arial"/>
                <a:cs typeface="Arial"/>
              </a:rPr>
              <a:t> </a:t>
            </a:r>
            <a:r>
              <a:rPr lang="es-419" sz="1200" dirty="0">
                <a:solidFill>
                  <a:srgbClr val="212121"/>
                </a:solidFill>
                <a:latin typeface="Arial"/>
                <a:cs typeface="Arial"/>
              </a:rPr>
              <a:t>la</a:t>
            </a:r>
            <a:r>
              <a:rPr lang="es-419" sz="1200" spc="-27" dirty="0">
                <a:solidFill>
                  <a:srgbClr val="212121"/>
                </a:solidFill>
                <a:latin typeface="Arial"/>
                <a:cs typeface="Arial"/>
              </a:rPr>
              <a:t> </a:t>
            </a:r>
            <a:r>
              <a:rPr lang="es-419" sz="1200" b="1" dirty="0">
                <a:latin typeface="Arial"/>
                <a:cs typeface="Arial"/>
              </a:rPr>
              <a:t>capacidad</a:t>
            </a:r>
            <a:r>
              <a:rPr lang="es-419" sz="1200" b="1" spc="-20" dirty="0">
                <a:latin typeface="Arial"/>
                <a:cs typeface="Arial"/>
              </a:rPr>
              <a:t> </a:t>
            </a:r>
            <a:r>
              <a:rPr lang="es-419" sz="1200" b="1" dirty="0">
                <a:latin typeface="Arial"/>
                <a:cs typeface="Arial"/>
              </a:rPr>
              <a:t>de</a:t>
            </a:r>
            <a:r>
              <a:rPr lang="es-419" sz="1200" b="1" spc="-20" dirty="0">
                <a:latin typeface="Arial"/>
                <a:cs typeface="Arial"/>
              </a:rPr>
              <a:t> </a:t>
            </a:r>
            <a:r>
              <a:rPr lang="es-419" sz="1200" b="1" dirty="0">
                <a:latin typeface="Arial"/>
                <a:cs typeface="Arial"/>
              </a:rPr>
              <a:t>ser</a:t>
            </a:r>
            <a:r>
              <a:rPr lang="es-419" sz="1200" b="1" spc="-27" dirty="0">
                <a:latin typeface="Arial"/>
                <a:cs typeface="Arial"/>
              </a:rPr>
              <a:t> </a:t>
            </a:r>
            <a:r>
              <a:rPr lang="es-419" sz="1200" b="1" dirty="0">
                <a:latin typeface="Arial"/>
                <a:cs typeface="Arial"/>
              </a:rPr>
              <a:t>desechable.</a:t>
            </a:r>
            <a:r>
              <a:rPr lang="es-419" sz="1200" b="1" spc="-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aplicaciones</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spc="-13" dirty="0">
                <a:latin typeface="Arial"/>
                <a:cs typeface="Arial"/>
              </a:rPr>
              <a:t>deben </a:t>
            </a:r>
            <a:r>
              <a:rPr lang="es-419" sz="1200" dirty="0">
                <a:latin typeface="Arial"/>
                <a:cs typeface="Arial"/>
              </a:rPr>
              <a:t>escribir</a:t>
            </a:r>
            <a:r>
              <a:rPr lang="es-419" sz="1200" spc="-4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tal</a:t>
            </a:r>
            <a:r>
              <a:rPr lang="es-419" sz="1200" spc="-27" dirty="0">
                <a:latin typeface="Arial"/>
                <a:cs typeface="Arial"/>
              </a:rPr>
              <a:t> </a:t>
            </a:r>
            <a:r>
              <a:rPr lang="es-419" sz="1200" dirty="0">
                <a:latin typeface="Arial"/>
                <a:cs typeface="Arial"/>
              </a:rPr>
              <a:t>manera</a:t>
            </a:r>
            <a:r>
              <a:rPr lang="es-419" sz="1200" spc="-27"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sean</a:t>
            </a:r>
            <a:r>
              <a:rPr lang="es-419" sz="1200" spc="-27" dirty="0">
                <a:latin typeface="Arial"/>
                <a:cs typeface="Arial"/>
              </a:rPr>
              <a:t> </a:t>
            </a:r>
            <a:r>
              <a:rPr lang="es-419" sz="1200" dirty="0">
                <a:latin typeface="Arial"/>
                <a:cs typeface="Arial"/>
              </a:rPr>
              <a:t>más</a:t>
            </a:r>
            <a:r>
              <a:rPr lang="es-419" sz="1200" spc="-27" dirty="0">
                <a:latin typeface="Arial"/>
                <a:cs typeface="Arial"/>
              </a:rPr>
              <a:t> </a:t>
            </a:r>
            <a:r>
              <a:rPr lang="es-419" sz="1200" dirty="0">
                <a:latin typeface="Arial"/>
                <a:cs typeface="Arial"/>
              </a:rPr>
              <a:t>confiables</a:t>
            </a:r>
            <a:r>
              <a:rPr lang="es-419" sz="1200" spc="-27"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infraestructura</a:t>
            </a:r>
            <a:r>
              <a:rPr lang="es-419" sz="1200" spc="-27" dirty="0">
                <a:latin typeface="Arial"/>
                <a:cs typeface="Arial"/>
              </a:rPr>
              <a:t> </a:t>
            </a:r>
            <a:r>
              <a:rPr lang="es-419" sz="1200" dirty="0">
                <a:latin typeface="Arial"/>
                <a:cs typeface="Arial"/>
              </a:rPr>
              <a:t>subyacente</a:t>
            </a:r>
            <a:r>
              <a:rPr lang="es-419" sz="1200" spc="-27" dirty="0">
                <a:latin typeface="Arial"/>
                <a:cs typeface="Arial"/>
              </a:rPr>
              <a:t> </a:t>
            </a:r>
            <a:r>
              <a:rPr lang="es-419" sz="1200" spc="-33" dirty="0">
                <a:latin typeface="Arial"/>
                <a:cs typeface="Arial"/>
              </a:rPr>
              <a:t>en </a:t>
            </a:r>
            <a:r>
              <a:rPr lang="es-419" sz="1200" dirty="0">
                <a:latin typeface="Arial"/>
                <a:cs typeface="Arial"/>
              </a:rPr>
              <a:t>la</a:t>
            </a:r>
            <a:r>
              <a:rPr lang="es-419" sz="1200" spc="-4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ejecutan.</a:t>
            </a:r>
            <a:r>
              <a:rPr lang="es-419" sz="1200" spc="-20" dirty="0">
                <a:latin typeface="Arial"/>
                <a:cs typeface="Arial"/>
              </a:rPr>
              <a:t> </a:t>
            </a:r>
            <a:r>
              <a:rPr lang="es-419" sz="1200" dirty="0">
                <a:latin typeface="Arial"/>
                <a:cs typeface="Arial"/>
              </a:rPr>
              <a:t>Esto</a:t>
            </a:r>
            <a:r>
              <a:rPr lang="es-419" sz="1200" spc="-27" dirty="0">
                <a:latin typeface="Arial"/>
                <a:cs typeface="Arial"/>
              </a:rPr>
              <a:t> </a:t>
            </a:r>
            <a:r>
              <a:rPr lang="es-419" sz="1200" dirty="0">
                <a:latin typeface="Arial"/>
                <a:cs typeface="Arial"/>
              </a:rPr>
              <a:t>significa</a:t>
            </a:r>
            <a:r>
              <a:rPr lang="es-419" sz="1200" spc="-20"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deben</a:t>
            </a:r>
            <a:r>
              <a:rPr lang="es-419" sz="1200" spc="-20"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capaces</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controlar</a:t>
            </a:r>
            <a:r>
              <a:rPr lang="es-419" sz="1200" spc="-20" dirty="0">
                <a:latin typeface="Arial"/>
                <a:cs typeface="Arial"/>
              </a:rPr>
              <a:t> </a:t>
            </a:r>
            <a:r>
              <a:rPr lang="es-419" sz="1200" spc="-13" dirty="0">
                <a:latin typeface="Arial"/>
                <a:cs typeface="Arial"/>
              </a:rPr>
              <a:t>fallas </a:t>
            </a:r>
            <a:r>
              <a:rPr lang="es-419" sz="1200" dirty="0">
                <a:latin typeface="Arial"/>
                <a:cs typeface="Arial"/>
              </a:rPr>
              <a:t>temporales</a:t>
            </a:r>
            <a:r>
              <a:rPr lang="es-419" sz="1200" spc="-47"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infraestructura</a:t>
            </a:r>
            <a:r>
              <a:rPr lang="es-419" sz="1200" spc="-33" dirty="0">
                <a:latin typeface="Arial"/>
                <a:cs typeface="Arial"/>
              </a:rPr>
              <a:t> </a:t>
            </a:r>
            <a:r>
              <a:rPr lang="es-419" sz="1200" dirty="0">
                <a:latin typeface="Arial"/>
                <a:cs typeface="Arial"/>
              </a:rPr>
              <a:t>subyacente,</a:t>
            </a:r>
            <a:r>
              <a:rPr lang="es-419" sz="1200" spc="-33" dirty="0">
                <a:latin typeface="Arial"/>
                <a:cs typeface="Arial"/>
              </a:rPr>
              <a:t> </a:t>
            </a:r>
            <a:r>
              <a:rPr lang="es-419" sz="1200" dirty="0">
                <a:latin typeface="Arial"/>
                <a:cs typeface="Arial"/>
              </a:rPr>
              <a:t>además</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cerrarse</a:t>
            </a:r>
            <a:r>
              <a:rPr lang="es-419" sz="1200" spc="-33"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orden</a:t>
            </a:r>
            <a:r>
              <a:rPr lang="es-419" sz="1200" spc="-27" dirty="0">
                <a:latin typeface="Arial"/>
                <a:cs typeface="Arial"/>
              </a:rPr>
              <a:t> </a:t>
            </a:r>
            <a:r>
              <a:rPr lang="es-419" sz="1200" spc="-67" dirty="0">
                <a:latin typeface="Arial"/>
                <a:cs typeface="Arial"/>
              </a:rPr>
              <a:t>y </a:t>
            </a:r>
            <a:r>
              <a:rPr lang="es-419" sz="1200" dirty="0">
                <a:latin typeface="Arial"/>
                <a:cs typeface="Arial"/>
              </a:rPr>
              <a:t>reiniciarse</a:t>
            </a:r>
            <a:r>
              <a:rPr lang="es-419" sz="1200" spc="-40"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rapidez.</a:t>
            </a:r>
            <a:r>
              <a:rPr lang="es-419" sz="1200" spc="-2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aplicaciones</a:t>
            </a:r>
            <a:r>
              <a:rPr lang="es-419" sz="1200" spc="-27" dirty="0">
                <a:latin typeface="Arial"/>
                <a:cs typeface="Arial"/>
              </a:rPr>
              <a:t> </a:t>
            </a:r>
            <a:r>
              <a:rPr lang="es-419" sz="1200" dirty="0">
                <a:latin typeface="Arial"/>
                <a:cs typeface="Arial"/>
              </a:rPr>
              <a:t>también</a:t>
            </a:r>
            <a:r>
              <a:rPr lang="es-419" sz="1200" spc="-27" dirty="0">
                <a:latin typeface="Arial"/>
                <a:cs typeface="Arial"/>
              </a:rPr>
              <a:t> </a:t>
            </a:r>
            <a:r>
              <a:rPr lang="es-419" sz="1200" dirty="0">
                <a:latin typeface="Arial"/>
                <a:cs typeface="Arial"/>
              </a:rPr>
              <a:t>deben</a:t>
            </a:r>
            <a:r>
              <a:rPr lang="es-419" sz="1200" spc="-27" dirty="0">
                <a:latin typeface="Arial"/>
                <a:cs typeface="Arial"/>
              </a:rPr>
              <a:t> </a:t>
            </a:r>
            <a:r>
              <a:rPr lang="es-419" sz="1200" dirty="0">
                <a:latin typeface="Arial"/>
                <a:cs typeface="Arial"/>
              </a:rPr>
              <a:t>ser</a:t>
            </a:r>
            <a:r>
              <a:rPr lang="es-419" sz="1200" spc="-27" dirty="0">
                <a:latin typeface="Arial"/>
                <a:cs typeface="Arial"/>
              </a:rPr>
              <a:t> </a:t>
            </a:r>
            <a:r>
              <a:rPr lang="es-419" sz="1200" dirty="0">
                <a:latin typeface="Arial"/>
                <a:cs typeface="Arial"/>
              </a:rPr>
              <a:t>capaces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spc="-13" dirty="0">
                <a:latin typeface="Arial"/>
                <a:cs typeface="Arial"/>
              </a:rPr>
              <a:t>escalar </a:t>
            </a:r>
            <a:r>
              <a:rPr lang="es-419" sz="1200" dirty="0">
                <a:latin typeface="Arial"/>
                <a:cs typeface="Arial"/>
              </a:rPr>
              <a:t>verticalmente</a:t>
            </a:r>
            <a:r>
              <a:rPr lang="es-419" sz="1200" spc="-40" dirty="0">
                <a:latin typeface="Arial"/>
                <a:cs typeface="Arial"/>
              </a:rPr>
              <a:t> </a:t>
            </a:r>
            <a:r>
              <a:rPr lang="es-419" sz="1200" dirty="0">
                <a:latin typeface="Arial"/>
                <a:cs typeface="Arial"/>
              </a:rPr>
              <a:t>con</a:t>
            </a:r>
            <a:r>
              <a:rPr lang="es-419" sz="1200" spc="-40" dirty="0">
                <a:latin typeface="Arial"/>
                <a:cs typeface="Arial"/>
              </a:rPr>
              <a:t> </a:t>
            </a:r>
            <a:r>
              <a:rPr lang="es-419" sz="1200" dirty="0">
                <a:latin typeface="Arial"/>
                <a:cs typeface="Arial"/>
              </a:rPr>
              <a:t>rapidez,</a:t>
            </a:r>
            <a:r>
              <a:rPr lang="es-419" sz="1200" spc="-40" dirty="0">
                <a:latin typeface="Arial"/>
                <a:cs typeface="Arial"/>
              </a:rPr>
              <a:t> </a:t>
            </a:r>
            <a:r>
              <a:rPr lang="es-419" sz="1200" dirty="0">
                <a:latin typeface="Arial"/>
                <a:cs typeface="Arial"/>
              </a:rPr>
              <a:t>adquiriendo</a:t>
            </a:r>
            <a:r>
              <a:rPr lang="es-419" sz="1200" spc="-40" dirty="0">
                <a:latin typeface="Arial"/>
                <a:cs typeface="Arial"/>
              </a:rPr>
              <a:t> </a:t>
            </a:r>
            <a:r>
              <a:rPr lang="es-419" sz="1200" dirty="0">
                <a:latin typeface="Arial"/>
                <a:cs typeface="Arial"/>
              </a:rPr>
              <a:t>y</a:t>
            </a:r>
            <a:r>
              <a:rPr lang="es-419" sz="1200" spc="-40" dirty="0">
                <a:latin typeface="Arial"/>
                <a:cs typeface="Arial"/>
              </a:rPr>
              <a:t> </a:t>
            </a:r>
            <a:r>
              <a:rPr lang="es-419" sz="1200" dirty="0">
                <a:latin typeface="Arial"/>
                <a:cs typeface="Arial"/>
              </a:rPr>
              <a:t>liberando</a:t>
            </a:r>
            <a:r>
              <a:rPr lang="es-419" sz="1200" spc="-40" dirty="0">
                <a:latin typeface="Arial"/>
                <a:cs typeface="Arial"/>
              </a:rPr>
              <a:t> </a:t>
            </a:r>
            <a:r>
              <a:rPr lang="es-419" sz="1200" dirty="0">
                <a:latin typeface="Arial"/>
                <a:cs typeface="Arial"/>
              </a:rPr>
              <a:t>recursos</a:t>
            </a:r>
            <a:r>
              <a:rPr lang="es-419" sz="1200" spc="-40" dirty="0">
                <a:latin typeface="Arial"/>
                <a:cs typeface="Arial"/>
              </a:rPr>
              <a:t> </a:t>
            </a:r>
            <a:r>
              <a:rPr lang="es-419" sz="1200" dirty="0">
                <a:latin typeface="Arial"/>
                <a:cs typeface="Arial"/>
              </a:rPr>
              <a:t>según</a:t>
            </a:r>
            <a:r>
              <a:rPr lang="es-419" sz="1200" spc="-40" dirty="0">
                <a:latin typeface="Arial"/>
                <a:cs typeface="Arial"/>
              </a:rPr>
              <a:t> </a:t>
            </a:r>
            <a:r>
              <a:rPr lang="es-419" sz="1200" dirty="0">
                <a:latin typeface="Arial"/>
                <a:cs typeface="Arial"/>
              </a:rPr>
              <a:t>sea</a:t>
            </a:r>
            <a:r>
              <a:rPr lang="es-419" sz="1200" spc="-40" dirty="0">
                <a:latin typeface="Arial"/>
                <a:cs typeface="Arial"/>
              </a:rPr>
              <a:t> </a:t>
            </a:r>
            <a:r>
              <a:rPr lang="es-419" sz="1200" spc="-13" dirty="0">
                <a:latin typeface="Arial"/>
                <a:cs typeface="Arial"/>
              </a:rPr>
              <a:t>necesario.</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solidFill>
                  <a:srgbClr val="212121"/>
                </a:solidFill>
                <a:latin typeface="Arial"/>
                <a:cs typeface="Arial"/>
              </a:rPr>
              <a:t>El</a:t>
            </a:r>
            <a:r>
              <a:rPr lang="es-419" sz="1200" spc="-47" dirty="0">
                <a:solidFill>
                  <a:srgbClr val="212121"/>
                </a:solidFill>
                <a:latin typeface="Arial"/>
                <a:cs typeface="Arial"/>
              </a:rPr>
              <a:t> </a:t>
            </a:r>
            <a:r>
              <a:rPr lang="es-419" sz="1200" dirty="0">
                <a:solidFill>
                  <a:srgbClr val="212121"/>
                </a:solidFill>
                <a:latin typeface="Arial"/>
                <a:cs typeface="Arial"/>
              </a:rPr>
              <a:t>décimo</a:t>
            </a:r>
            <a:r>
              <a:rPr lang="es-419" sz="1200" spc="-33" dirty="0">
                <a:solidFill>
                  <a:srgbClr val="212121"/>
                </a:solidFill>
                <a:latin typeface="Arial"/>
                <a:cs typeface="Arial"/>
              </a:rPr>
              <a:t> </a:t>
            </a:r>
            <a:r>
              <a:rPr lang="es-419" sz="1200" dirty="0">
                <a:solidFill>
                  <a:srgbClr val="212121"/>
                </a:solidFill>
                <a:latin typeface="Arial"/>
                <a:cs typeface="Arial"/>
              </a:rPr>
              <a:t>factor</a:t>
            </a:r>
            <a:r>
              <a:rPr lang="es-419" sz="1200" spc="-27" dirty="0">
                <a:solidFill>
                  <a:srgbClr val="212121"/>
                </a:solidFill>
                <a:latin typeface="Arial"/>
                <a:cs typeface="Arial"/>
              </a:rPr>
              <a:t> </a:t>
            </a:r>
            <a:r>
              <a:rPr lang="es-419" sz="1200" dirty="0">
                <a:solidFill>
                  <a:srgbClr val="212121"/>
                </a:solidFill>
                <a:latin typeface="Arial"/>
                <a:cs typeface="Arial"/>
              </a:rPr>
              <a:t>es</a:t>
            </a:r>
            <a:r>
              <a:rPr lang="es-419" sz="1200" spc="-33" dirty="0">
                <a:solidFill>
                  <a:srgbClr val="212121"/>
                </a:solidFill>
                <a:latin typeface="Arial"/>
                <a:cs typeface="Arial"/>
              </a:rPr>
              <a:t> </a:t>
            </a:r>
            <a:r>
              <a:rPr lang="es-419" sz="1200" dirty="0">
                <a:solidFill>
                  <a:srgbClr val="212121"/>
                </a:solidFill>
                <a:latin typeface="Arial"/>
                <a:cs typeface="Arial"/>
              </a:rPr>
              <a:t>la</a:t>
            </a:r>
            <a:r>
              <a:rPr lang="es-419" sz="1200" spc="-27" dirty="0">
                <a:solidFill>
                  <a:srgbClr val="212121"/>
                </a:solidFill>
                <a:latin typeface="Arial"/>
                <a:cs typeface="Arial"/>
              </a:rPr>
              <a:t> </a:t>
            </a:r>
            <a:r>
              <a:rPr lang="es-419" sz="1200" b="1" dirty="0">
                <a:latin typeface="Arial"/>
                <a:cs typeface="Arial"/>
              </a:rPr>
              <a:t>paridad</a:t>
            </a:r>
            <a:r>
              <a:rPr lang="es-419" sz="1200" b="1" spc="-33" dirty="0">
                <a:latin typeface="Arial"/>
                <a:cs typeface="Arial"/>
              </a:rPr>
              <a:t> </a:t>
            </a:r>
            <a:r>
              <a:rPr lang="es-419" sz="1200" b="1" dirty="0">
                <a:latin typeface="Arial"/>
                <a:cs typeface="Arial"/>
              </a:rPr>
              <a:t>entre</a:t>
            </a:r>
            <a:r>
              <a:rPr lang="es-419" sz="1200" b="1" spc="-33" dirty="0">
                <a:latin typeface="Arial"/>
                <a:cs typeface="Arial"/>
              </a:rPr>
              <a:t> </a:t>
            </a:r>
            <a:r>
              <a:rPr lang="es-419" sz="1200" b="1" dirty="0">
                <a:latin typeface="Arial"/>
                <a:cs typeface="Arial"/>
              </a:rPr>
              <a:t>desarrollo</a:t>
            </a:r>
            <a:r>
              <a:rPr lang="es-419" sz="1200" b="1" spc="-27" dirty="0">
                <a:latin typeface="Arial"/>
                <a:cs typeface="Arial"/>
              </a:rPr>
              <a:t> </a:t>
            </a:r>
            <a:r>
              <a:rPr lang="es-419" sz="1200" b="1" dirty="0">
                <a:latin typeface="Arial"/>
                <a:cs typeface="Arial"/>
              </a:rPr>
              <a:t>y</a:t>
            </a:r>
            <a:r>
              <a:rPr lang="es-419" sz="1200" b="1" spc="-33" dirty="0">
                <a:latin typeface="Arial"/>
                <a:cs typeface="Arial"/>
              </a:rPr>
              <a:t> </a:t>
            </a:r>
            <a:r>
              <a:rPr lang="es-419" sz="1200" b="1" dirty="0">
                <a:latin typeface="Arial"/>
                <a:cs typeface="Arial"/>
              </a:rPr>
              <a:t>producción.</a:t>
            </a:r>
            <a:r>
              <a:rPr lang="es-419" sz="1200" b="1" spc="-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objetivo</a:t>
            </a:r>
            <a:r>
              <a:rPr lang="es-419" sz="1200" spc="-33" dirty="0">
                <a:latin typeface="Arial"/>
                <a:cs typeface="Arial"/>
              </a:rPr>
              <a:t> </a:t>
            </a:r>
            <a:r>
              <a:rPr lang="es-419" sz="1200" dirty="0">
                <a:latin typeface="Arial"/>
                <a:cs typeface="Arial"/>
              </a:rPr>
              <a:t>debe</a:t>
            </a:r>
            <a:r>
              <a:rPr lang="es-419" sz="1200" spc="-27" dirty="0">
                <a:latin typeface="Arial"/>
                <a:cs typeface="Arial"/>
              </a:rPr>
              <a:t> </a:t>
            </a:r>
            <a:r>
              <a:rPr lang="es-419" sz="1200" spc="-33" dirty="0">
                <a:latin typeface="Arial"/>
                <a:cs typeface="Arial"/>
              </a:rPr>
              <a:t>ser </a:t>
            </a:r>
            <a:r>
              <a:rPr lang="es-419" sz="1200" dirty="0">
                <a:latin typeface="Arial"/>
                <a:cs typeface="Arial"/>
              </a:rPr>
              <a:t>utilizar</a:t>
            </a:r>
            <a:r>
              <a:rPr lang="es-419" sz="1200" spc="-33" dirty="0">
                <a:latin typeface="Arial"/>
                <a:cs typeface="Arial"/>
              </a:rPr>
              <a:t> </a:t>
            </a:r>
            <a:r>
              <a:rPr lang="es-419" sz="1200" dirty="0">
                <a:latin typeface="Arial"/>
                <a:cs typeface="Arial"/>
              </a:rPr>
              <a:t>en</a:t>
            </a:r>
            <a:r>
              <a:rPr lang="es-419" sz="1200" spc="-13"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desarrollo</a:t>
            </a:r>
            <a:r>
              <a:rPr lang="es-419" sz="1200" spc="-13"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la</a:t>
            </a:r>
            <a:r>
              <a:rPr lang="es-419" sz="1200" spc="-13" dirty="0">
                <a:latin typeface="Arial"/>
                <a:cs typeface="Arial"/>
              </a:rPr>
              <a:t> </a:t>
            </a:r>
            <a:r>
              <a:rPr lang="es-419" sz="1200" dirty="0">
                <a:latin typeface="Arial"/>
                <a:cs typeface="Arial"/>
              </a:rPr>
              <a:t>etapa</a:t>
            </a:r>
            <a:r>
              <a:rPr lang="es-419" sz="1200" spc="-20"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pruebas</a:t>
            </a:r>
            <a:r>
              <a:rPr lang="es-419" sz="1200" spc="-20" dirty="0">
                <a:latin typeface="Arial"/>
                <a:cs typeface="Arial"/>
              </a:rPr>
              <a:t> </a:t>
            </a:r>
            <a:r>
              <a:rPr lang="es-419" sz="1200" dirty="0">
                <a:latin typeface="Arial"/>
                <a:cs typeface="Arial"/>
              </a:rPr>
              <a:t>los</a:t>
            </a:r>
            <a:r>
              <a:rPr lang="es-419" sz="1200" spc="-13" dirty="0">
                <a:latin typeface="Arial"/>
                <a:cs typeface="Arial"/>
              </a:rPr>
              <a:t> </a:t>
            </a:r>
            <a:r>
              <a:rPr lang="es-419" sz="1200" dirty="0">
                <a:latin typeface="Arial"/>
                <a:cs typeface="Arial"/>
              </a:rPr>
              <a:t>mismos</a:t>
            </a:r>
            <a:r>
              <a:rPr lang="es-419" sz="1200" spc="-20" dirty="0">
                <a:latin typeface="Arial"/>
                <a:cs typeface="Arial"/>
              </a:rPr>
              <a:t> </a:t>
            </a:r>
            <a:r>
              <a:rPr lang="es-419" sz="1200" dirty="0">
                <a:latin typeface="Arial"/>
                <a:cs typeface="Arial"/>
              </a:rPr>
              <a:t>entornos</a:t>
            </a:r>
            <a:r>
              <a:rPr lang="es-419" sz="1200" spc="-13"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se</a:t>
            </a:r>
            <a:r>
              <a:rPr lang="es-419" sz="1200" spc="-13" dirty="0">
                <a:latin typeface="Arial"/>
                <a:cs typeface="Arial"/>
              </a:rPr>
              <a:t> </a:t>
            </a:r>
            <a:r>
              <a:rPr lang="es-419" sz="1200" dirty="0">
                <a:latin typeface="Arial"/>
                <a:cs typeface="Arial"/>
              </a:rPr>
              <a:t>usan</a:t>
            </a:r>
            <a:r>
              <a:rPr lang="es-419" sz="1200" spc="-20" dirty="0">
                <a:latin typeface="Arial"/>
                <a:cs typeface="Arial"/>
              </a:rPr>
              <a:t> </a:t>
            </a:r>
            <a:r>
              <a:rPr lang="es-419" sz="1200" dirty="0">
                <a:latin typeface="Arial"/>
                <a:cs typeface="Arial"/>
              </a:rPr>
              <a:t>en</a:t>
            </a:r>
            <a:r>
              <a:rPr lang="es-419" sz="1200" spc="-13" dirty="0">
                <a:latin typeface="Arial"/>
                <a:cs typeface="Arial"/>
              </a:rPr>
              <a:t> </a:t>
            </a:r>
            <a:r>
              <a:rPr lang="es-419" sz="1200" spc="-33" dirty="0">
                <a:latin typeface="Arial"/>
                <a:cs typeface="Arial"/>
              </a:rPr>
              <a:t>la </a:t>
            </a:r>
            <a:r>
              <a:rPr lang="es-419" sz="1200" dirty="0">
                <a:latin typeface="Arial"/>
                <a:cs typeface="Arial"/>
              </a:rPr>
              <a:t>producción.</a:t>
            </a:r>
            <a:r>
              <a:rPr lang="es-419" sz="1200" spc="-4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infraestructura</a:t>
            </a:r>
            <a:r>
              <a:rPr lang="es-419" sz="1200" spc="-33"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código</a:t>
            </a:r>
            <a:r>
              <a:rPr lang="es-419" sz="1200" spc="-27"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contenedores</a:t>
            </a:r>
            <a:r>
              <a:rPr lang="es-419" sz="1200" spc="-33"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Docker</a:t>
            </a:r>
            <a:r>
              <a:rPr lang="es-419" sz="1200" spc="-27" dirty="0">
                <a:latin typeface="Arial"/>
                <a:cs typeface="Arial"/>
              </a:rPr>
              <a:t> </a:t>
            </a:r>
            <a:r>
              <a:rPr lang="es-419" sz="1200" spc="-13" dirty="0">
                <a:latin typeface="Arial"/>
                <a:cs typeface="Arial"/>
              </a:rPr>
              <a:t>facilitan </a:t>
            </a:r>
            <a:r>
              <a:rPr lang="es-419" sz="1200" dirty="0">
                <a:latin typeface="Arial"/>
                <a:cs typeface="Arial"/>
              </a:rPr>
              <a:t>esta</a:t>
            </a:r>
            <a:r>
              <a:rPr lang="es-419" sz="1200" spc="-20" dirty="0">
                <a:latin typeface="Arial"/>
                <a:cs typeface="Arial"/>
              </a:rPr>
              <a:t> </a:t>
            </a:r>
            <a:r>
              <a:rPr lang="es-419" sz="1200" dirty="0">
                <a:latin typeface="Arial"/>
                <a:cs typeface="Arial"/>
              </a:rPr>
              <a:t>tarea.</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entornos</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pueden</a:t>
            </a:r>
            <a:r>
              <a:rPr lang="es-419" sz="1200" spc="-20" dirty="0">
                <a:latin typeface="Arial"/>
                <a:cs typeface="Arial"/>
              </a:rPr>
              <a:t> </a:t>
            </a:r>
            <a:r>
              <a:rPr lang="es-419" sz="1200" dirty="0">
                <a:latin typeface="Arial"/>
                <a:cs typeface="Arial"/>
              </a:rPr>
              <a:t>aprovisionar</a:t>
            </a:r>
            <a:r>
              <a:rPr lang="es-419" sz="1200" spc="-2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configurar</a:t>
            </a:r>
            <a:r>
              <a:rPr lang="es-419" sz="1200" spc="-20" dirty="0">
                <a:latin typeface="Arial"/>
                <a:cs typeface="Arial"/>
              </a:rPr>
              <a:t> </a:t>
            </a:r>
            <a:r>
              <a:rPr lang="es-419" sz="1200" dirty="0">
                <a:latin typeface="Arial"/>
                <a:cs typeface="Arial"/>
              </a:rPr>
              <a:t>rápida</a:t>
            </a:r>
            <a:r>
              <a:rPr lang="es-419" sz="1200" spc="-13" dirty="0">
                <a:latin typeface="Arial"/>
                <a:cs typeface="Arial"/>
              </a:rPr>
              <a:t> </a:t>
            </a:r>
            <a:r>
              <a:rPr lang="es-419" sz="1200" spc="-67" dirty="0">
                <a:latin typeface="Arial"/>
                <a:cs typeface="Arial"/>
              </a:rPr>
              <a:t>y</a:t>
            </a:r>
            <a:r>
              <a:rPr lang="es-419" sz="1200" dirty="0">
                <a:latin typeface="Arial"/>
                <a:cs typeface="Arial"/>
              </a:rPr>
              <a:t> coherentemente</a:t>
            </a:r>
            <a:r>
              <a:rPr lang="es-419" sz="1200" spc="-47"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través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variables</a:t>
            </a:r>
            <a:r>
              <a:rPr lang="es-419" sz="1200" spc="-2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entorno.</a:t>
            </a:r>
            <a:r>
              <a:rPr lang="es-419" sz="1200" spc="-33" dirty="0">
                <a:latin typeface="Arial"/>
                <a:cs typeface="Arial"/>
              </a:rPr>
              <a:t> </a:t>
            </a:r>
            <a:r>
              <a:rPr lang="es-419" sz="1200" dirty="0">
                <a:latin typeface="Arial"/>
                <a:cs typeface="Arial"/>
              </a:rPr>
              <a:t>Google</a:t>
            </a:r>
            <a:r>
              <a:rPr lang="es-419" sz="1200" spc="-27" dirty="0">
                <a:latin typeface="Arial"/>
                <a:cs typeface="Arial"/>
              </a:rPr>
              <a:t> </a:t>
            </a:r>
            <a:r>
              <a:rPr lang="es-419" sz="1200" dirty="0">
                <a:latin typeface="Arial"/>
                <a:cs typeface="Arial"/>
              </a:rPr>
              <a:t>Cloud</a:t>
            </a:r>
            <a:r>
              <a:rPr lang="es-419" sz="1200" spc="-33" dirty="0">
                <a:latin typeface="Arial"/>
                <a:cs typeface="Arial"/>
              </a:rPr>
              <a:t> </a:t>
            </a:r>
            <a:r>
              <a:rPr lang="es-419" sz="1200" dirty="0">
                <a:latin typeface="Arial"/>
                <a:cs typeface="Arial"/>
              </a:rPr>
              <a:t>ofrece</a:t>
            </a:r>
            <a:r>
              <a:rPr lang="es-419" sz="1200" spc="-27" dirty="0">
                <a:latin typeface="Arial"/>
                <a:cs typeface="Arial"/>
              </a:rPr>
              <a:t> </a:t>
            </a:r>
            <a:r>
              <a:rPr lang="es-419" sz="1200" spc="-13" dirty="0">
                <a:latin typeface="Arial"/>
                <a:cs typeface="Arial"/>
              </a:rPr>
              <a:t>varias </a:t>
            </a:r>
            <a:r>
              <a:rPr lang="es-419" sz="1200" dirty="0">
                <a:latin typeface="Arial"/>
                <a:cs typeface="Arial"/>
              </a:rPr>
              <a:t>herramientas</a:t>
            </a:r>
            <a:r>
              <a:rPr lang="es-419" sz="1200" spc="-4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pueden</a:t>
            </a:r>
            <a:r>
              <a:rPr lang="es-419" sz="1200" spc="-27" dirty="0">
                <a:latin typeface="Arial"/>
                <a:cs typeface="Arial"/>
              </a:rPr>
              <a:t> </a:t>
            </a:r>
            <a:r>
              <a:rPr lang="es-419" sz="1200" dirty="0">
                <a:latin typeface="Arial"/>
                <a:cs typeface="Arial"/>
              </a:rPr>
              <a:t>usar</a:t>
            </a:r>
            <a:r>
              <a:rPr lang="es-419" sz="1200" spc="-20"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crear</a:t>
            </a:r>
            <a:r>
              <a:rPr lang="es-419" sz="1200" spc="-27" dirty="0">
                <a:latin typeface="Arial"/>
                <a:cs typeface="Arial"/>
              </a:rPr>
              <a:t> </a:t>
            </a:r>
            <a:r>
              <a:rPr lang="es-419" sz="1200" dirty="0">
                <a:latin typeface="Arial"/>
                <a:cs typeface="Arial"/>
              </a:rPr>
              <a:t>flujos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trabajo</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mantengan</a:t>
            </a:r>
            <a:r>
              <a:rPr lang="es-419" sz="1200" spc="-20" dirty="0">
                <a:latin typeface="Arial"/>
                <a:cs typeface="Arial"/>
              </a:rPr>
              <a:t> </a:t>
            </a:r>
            <a:r>
              <a:rPr lang="es-419" sz="1200" spc="-33" dirty="0">
                <a:latin typeface="Arial"/>
                <a:cs typeface="Arial"/>
              </a:rPr>
              <a:t>la </a:t>
            </a:r>
            <a:r>
              <a:rPr lang="es-419" sz="1200" dirty="0">
                <a:latin typeface="Arial"/>
                <a:cs typeface="Arial"/>
              </a:rPr>
              <a:t>coherencia</a:t>
            </a:r>
            <a:r>
              <a:rPr lang="es-419" sz="1200" spc="-47"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entornos.</a:t>
            </a:r>
            <a:r>
              <a:rPr lang="es-419" sz="1200" spc="-33" dirty="0">
                <a:latin typeface="Arial"/>
                <a:cs typeface="Arial"/>
              </a:rPr>
              <a:t> </a:t>
            </a:r>
            <a:r>
              <a:rPr lang="es-419" sz="1200" dirty="0">
                <a:latin typeface="Arial"/>
                <a:cs typeface="Arial"/>
              </a:rPr>
              <a:t>Estas</a:t>
            </a:r>
            <a:r>
              <a:rPr lang="es-419" sz="1200" spc="-27" dirty="0">
                <a:latin typeface="Arial"/>
                <a:cs typeface="Arial"/>
              </a:rPr>
              <a:t> </a:t>
            </a:r>
            <a:r>
              <a:rPr lang="es-419" sz="1200" dirty="0">
                <a:latin typeface="Arial"/>
                <a:cs typeface="Arial"/>
              </a:rPr>
              <a:t>herramientas</a:t>
            </a:r>
            <a:r>
              <a:rPr lang="es-419" sz="1200" spc="-33" dirty="0">
                <a:latin typeface="Arial"/>
                <a:cs typeface="Arial"/>
              </a:rPr>
              <a:t> </a:t>
            </a:r>
            <a:r>
              <a:rPr lang="es-419" sz="1200" dirty="0">
                <a:latin typeface="Arial"/>
                <a:cs typeface="Arial"/>
              </a:rPr>
              <a:t>incluyen</a:t>
            </a:r>
            <a:r>
              <a:rPr lang="es-419" sz="1200" spc="-33" dirty="0">
                <a:latin typeface="Arial"/>
                <a:cs typeface="Arial"/>
              </a:rPr>
              <a:t> </a:t>
            </a:r>
            <a:r>
              <a:rPr lang="es-419" sz="1200" dirty="0">
                <a:latin typeface="Arial"/>
                <a:cs typeface="Arial"/>
              </a:rPr>
              <a:t>Cloud</a:t>
            </a:r>
            <a:r>
              <a:rPr lang="es-419" sz="1200" spc="-33" dirty="0">
                <a:latin typeface="Arial"/>
                <a:cs typeface="Arial"/>
              </a:rPr>
              <a:t> </a:t>
            </a:r>
            <a:r>
              <a:rPr lang="es-419" sz="1200" dirty="0" err="1">
                <a:latin typeface="Arial"/>
                <a:cs typeface="Arial"/>
              </a:rPr>
              <a:t>Source</a:t>
            </a:r>
            <a:r>
              <a:rPr lang="es-419" sz="1200" spc="-27" dirty="0">
                <a:latin typeface="Arial"/>
                <a:cs typeface="Arial"/>
              </a:rPr>
              <a:t> </a:t>
            </a:r>
            <a:r>
              <a:rPr lang="es-419" sz="1200" spc="-13" dirty="0" err="1">
                <a:latin typeface="Arial"/>
                <a:cs typeface="Arial"/>
              </a:rPr>
              <a:t>Repositories</a:t>
            </a:r>
            <a:r>
              <a:rPr lang="es-419" sz="1200" spc="-13" dirty="0">
                <a:latin typeface="Arial"/>
                <a:cs typeface="Arial"/>
              </a:rPr>
              <a:t>, </a:t>
            </a:r>
            <a:r>
              <a:rPr lang="es-419" sz="1200" dirty="0">
                <a:latin typeface="Arial"/>
                <a:cs typeface="Arial"/>
              </a:rPr>
              <a:t>Cloud</a:t>
            </a:r>
            <a:r>
              <a:rPr lang="es-419" sz="1200" spc="-20" dirty="0">
                <a:latin typeface="Arial"/>
                <a:cs typeface="Arial"/>
              </a:rPr>
              <a:t> </a:t>
            </a:r>
            <a:r>
              <a:rPr lang="es-419" sz="1200" dirty="0">
                <a:latin typeface="Arial"/>
                <a:cs typeface="Arial"/>
              </a:rPr>
              <a:t>Storage,</a:t>
            </a:r>
            <a:r>
              <a:rPr lang="es-419" sz="1200" spc="-13" dirty="0">
                <a:latin typeface="Arial"/>
                <a:cs typeface="Arial"/>
              </a:rPr>
              <a:t> </a:t>
            </a:r>
            <a:r>
              <a:rPr lang="es-419" sz="1200" dirty="0">
                <a:latin typeface="Arial"/>
                <a:cs typeface="Arial"/>
              </a:rPr>
              <a:t>Container</a:t>
            </a:r>
            <a:r>
              <a:rPr lang="es-419" sz="1200" spc="-20" dirty="0">
                <a:latin typeface="Arial"/>
                <a:cs typeface="Arial"/>
              </a:rPr>
              <a:t> </a:t>
            </a:r>
            <a:r>
              <a:rPr lang="es-419" sz="1200" dirty="0" err="1">
                <a:latin typeface="Arial"/>
                <a:cs typeface="Arial"/>
              </a:rPr>
              <a:t>Registry</a:t>
            </a:r>
            <a:r>
              <a:rPr lang="es-419" sz="1200" spc="-13" dirty="0">
                <a:latin typeface="Arial"/>
                <a:cs typeface="Arial"/>
              </a:rPr>
              <a:t> </a:t>
            </a:r>
            <a:r>
              <a:rPr lang="es-419" sz="1200" dirty="0">
                <a:latin typeface="Arial"/>
                <a:cs typeface="Arial"/>
              </a:rPr>
              <a:t>y</a:t>
            </a:r>
            <a:r>
              <a:rPr lang="es-419" sz="1200" spc="-40" dirty="0">
                <a:latin typeface="Arial"/>
                <a:cs typeface="Arial"/>
              </a:rPr>
              <a:t> </a:t>
            </a:r>
            <a:r>
              <a:rPr lang="es-419" sz="1200" spc="-27" dirty="0" err="1">
                <a:latin typeface="Arial"/>
                <a:cs typeface="Arial"/>
              </a:rPr>
              <a:t>Terraform</a:t>
            </a:r>
            <a:r>
              <a:rPr lang="es-419" sz="1200" spc="-27" dirty="0">
                <a:latin typeface="Arial"/>
                <a:cs typeface="Arial"/>
              </a:rPr>
              <a:t>.</a:t>
            </a:r>
            <a:r>
              <a:rPr lang="es-419" sz="1200" spc="-47" dirty="0">
                <a:latin typeface="Arial"/>
                <a:cs typeface="Arial"/>
              </a:rPr>
              <a:t> </a:t>
            </a:r>
            <a:r>
              <a:rPr lang="es-419" sz="1200" spc="-13" dirty="0" err="1">
                <a:latin typeface="Arial"/>
                <a:cs typeface="Arial"/>
              </a:rPr>
              <a:t>Terraform</a:t>
            </a:r>
            <a:r>
              <a:rPr lang="es-419" sz="1200" spc="-13" dirty="0">
                <a:latin typeface="Arial"/>
                <a:cs typeface="Arial"/>
              </a:rPr>
              <a:t> </a:t>
            </a:r>
            <a:r>
              <a:rPr lang="es-419" sz="1200" dirty="0">
                <a:latin typeface="Arial"/>
                <a:cs typeface="Arial"/>
              </a:rPr>
              <a:t>usa</a:t>
            </a:r>
            <a:r>
              <a:rPr lang="es-419" sz="1200" spc="-20" dirty="0">
                <a:latin typeface="Arial"/>
                <a:cs typeface="Arial"/>
              </a:rPr>
              <a:t> </a:t>
            </a:r>
            <a:r>
              <a:rPr lang="es-419" sz="1200" dirty="0">
                <a:latin typeface="Arial"/>
                <a:cs typeface="Arial"/>
              </a:rPr>
              <a:t>las</a:t>
            </a:r>
            <a:r>
              <a:rPr lang="es-419" sz="1200" spc="-93" dirty="0">
                <a:latin typeface="Arial"/>
                <a:cs typeface="Arial"/>
              </a:rPr>
              <a:t> </a:t>
            </a:r>
            <a:r>
              <a:rPr lang="es-419" sz="1200" dirty="0">
                <a:latin typeface="Arial"/>
                <a:cs typeface="Arial"/>
              </a:rPr>
              <a:t>API</a:t>
            </a:r>
            <a:r>
              <a:rPr lang="es-419" sz="1200" spc="-13" dirty="0">
                <a:latin typeface="Arial"/>
                <a:cs typeface="Arial"/>
              </a:rPr>
              <a:t> </a:t>
            </a:r>
            <a:r>
              <a:rPr lang="es-419" sz="1200" dirty="0">
                <a:latin typeface="Arial"/>
                <a:cs typeface="Arial"/>
              </a:rPr>
              <a:t>subyacentes</a:t>
            </a:r>
            <a:r>
              <a:rPr lang="es-419" sz="1200" spc="-13" dirty="0">
                <a:latin typeface="Arial"/>
                <a:cs typeface="Arial"/>
              </a:rPr>
              <a:t> </a:t>
            </a:r>
            <a:r>
              <a:rPr lang="es-419" sz="1200" spc="-33" dirty="0">
                <a:latin typeface="Arial"/>
                <a:cs typeface="Arial"/>
              </a:rPr>
              <a:t>de </a:t>
            </a:r>
            <a:r>
              <a:rPr lang="es-419" sz="1200" dirty="0">
                <a:latin typeface="Arial"/>
                <a:cs typeface="Arial"/>
              </a:rPr>
              <a:t>cada</a:t>
            </a:r>
            <a:r>
              <a:rPr lang="es-419" sz="1200" spc="-40"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Google</a:t>
            </a:r>
            <a:r>
              <a:rPr lang="es-419" sz="1200" spc="-27" dirty="0">
                <a:latin typeface="Arial"/>
                <a:cs typeface="Arial"/>
              </a:rPr>
              <a:t> </a:t>
            </a:r>
            <a:r>
              <a:rPr lang="es-419" sz="1200" dirty="0">
                <a:latin typeface="Arial"/>
                <a:cs typeface="Arial"/>
              </a:rPr>
              <a:t>Cloud</a:t>
            </a:r>
            <a:r>
              <a:rPr lang="es-419" sz="1200" spc="-27"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implementar</a:t>
            </a:r>
            <a:r>
              <a:rPr lang="es-419" sz="1200" spc="-27" dirty="0">
                <a:latin typeface="Arial"/>
                <a:cs typeface="Arial"/>
              </a:rPr>
              <a:t> </a:t>
            </a:r>
            <a:r>
              <a:rPr lang="es-419" sz="1200" dirty="0">
                <a:latin typeface="Arial"/>
                <a:cs typeface="Arial"/>
              </a:rPr>
              <a:t>sus</a:t>
            </a:r>
            <a:r>
              <a:rPr lang="es-419" sz="1200" spc="-20" dirty="0">
                <a:latin typeface="Arial"/>
                <a:cs typeface="Arial"/>
              </a:rPr>
              <a:t> </a:t>
            </a:r>
            <a:r>
              <a:rPr lang="es-419" sz="1200" spc="-13" dirty="0">
                <a:latin typeface="Arial"/>
                <a:cs typeface="Arial"/>
              </a:rPr>
              <a:t>recursos.</a:t>
            </a:r>
            <a:endParaRPr lang="es-419" sz="1200" dirty="0">
              <a:latin typeface="Arial"/>
              <a:cs typeface="Arial"/>
            </a:endParaRPr>
          </a:p>
          <a:p>
            <a:pPr>
              <a:spcBef>
                <a:spcPts val="33"/>
              </a:spcBef>
            </a:pPr>
            <a:endParaRPr lang="es-419" sz="1200" dirty="0">
              <a:latin typeface="Arial"/>
              <a:cs typeface="Arial"/>
            </a:endParaRPr>
          </a:p>
          <a:p>
            <a:pPr marL="16933" marR="71118">
              <a:lnSpc>
                <a:spcPct val="102299"/>
              </a:lnSpc>
              <a:spcBef>
                <a:spcPts val="93"/>
              </a:spcBef>
            </a:pPr>
            <a:r>
              <a:rPr lang="es-419" sz="1200" dirty="0">
                <a:solidFill>
                  <a:srgbClr val="212121"/>
                </a:solidFill>
                <a:latin typeface="Arial"/>
                <a:cs typeface="Arial"/>
              </a:rPr>
              <a:t>El</a:t>
            </a:r>
            <a:r>
              <a:rPr lang="es-419" sz="1200" spc="-40" dirty="0">
                <a:solidFill>
                  <a:srgbClr val="212121"/>
                </a:solidFill>
                <a:latin typeface="Arial"/>
                <a:cs typeface="Arial"/>
              </a:rPr>
              <a:t> </a:t>
            </a:r>
            <a:r>
              <a:rPr lang="es-419" sz="1200" dirty="0">
                <a:solidFill>
                  <a:srgbClr val="212121"/>
                </a:solidFill>
                <a:latin typeface="Arial"/>
                <a:cs typeface="Arial"/>
              </a:rPr>
              <a:t>decimoprimer</a:t>
            </a:r>
            <a:r>
              <a:rPr lang="es-419" sz="1200" spc="-27" dirty="0">
                <a:solidFill>
                  <a:srgbClr val="212121"/>
                </a:solidFill>
                <a:latin typeface="Arial"/>
                <a:cs typeface="Arial"/>
              </a:rPr>
              <a:t> </a:t>
            </a:r>
            <a:r>
              <a:rPr lang="es-419" sz="1200" dirty="0">
                <a:solidFill>
                  <a:srgbClr val="212121"/>
                </a:solidFill>
                <a:latin typeface="Arial"/>
                <a:cs typeface="Arial"/>
              </a:rPr>
              <a:t>factor</a:t>
            </a:r>
            <a:r>
              <a:rPr lang="es-419" sz="1200" spc="-20" dirty="0">
                <a:solidFill>
                  <a:srgbClr val="212121"/>
                </a:solidFill>
                <a:latin typeface="Arial"/>
                <a:cs typeface="Arial"/>
              </a:rPr>
              <a:t> </a:t>
            </a:r>
            <a:r>
              <a:rPr lang="es-419" sz="1200" dirty="0">
                <a:solidFill>
                  <a:srgbClr val="212121"/>
                </a:solidFill>
                <a:latin typeface="Arial"/>
                <a:cs typeface="Arial"/>
              </a:rPr>
              <a:t>son</a:t>
            </a:r>
            <a:r>
              <a:rPr lang="es-419" sz="1200" spc="-27" dirty="0">
                <a:solidFill>
                  <a:srgbClr val="212121"/>
                </a:solidFill>
                <a:latin typeface="Arial"/>
                <a:cs typeface="Arial"/>
              </a:rPr>
              <a:t> </a:t>
            </a:r>
            <a:r>
              <a:rPr lang="es-419" sz="1200" dirty="0">
                <a:solidFill>
                  <a:srgbClr val="212121"/>
                </a:solidFill>
                <a:latin typeface="Arial"/>
                <a:cs typeface="Arial"/>
              </a:rPr>
              <a:t>los</a:t>
            </a:r>
            <a:r>
              <a:rPr lang="es-419" sz="1200" spc="-27" dirty="0">
                <a:solidFill>
                  <a:srgbClr val="212121"/>
                </a:solidFill>
                <a:latin typeface="Arial"/>
                <a:cs typeface="Arial"/>
              </a:rPr>
              <a:t> </a:t>
            </a:r>
            <a:r>
              <a:rPr lang="es-419" sz="1200" b="1" dirty="0">
                <a:latin typeface="Arial"/>
                <a:cs typeface="Arial"/>
              </a:rPr>
              <a:t>registros.</a:t>
            </a:r>
            <a:r>
              <a:rPr lang="es-419" sz="1200" b="1"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registros</a:t>
            </a:r>
            <a:r>
              <a:rPr lang="es-419" sz="1200" spc="-27" dirty="0">
                <a:latin typeface="Arial"/>
                <a:cs typeface="Arial"/>
              </a:rPr>
              <a:t> </a:t>
            </a:r>
            <a:r>
              <a:rPr lang="es-419" sz="1200" dirty="0">
                <a:latin typeface="Arial"/>
                <a:cs typeface="Arial"/>
              </a:rPr>
              <a:t>proporcionan</a:t>
            </a:r>
            <a:r>
              <a:rPr lang="es-419" sz="1200" spc="-20" dirty="0">
                <a:latin typeface="Arial"/>
                <a:cs typeface="Arial"/>
              </a:rPr>
              <a:t> </a:t>
            </a:r>
            <a:r>
              <a:rPr lang="es-419" sz="1200" spc="-33" dirty="0">
                <a:latin typeface="Arial"/>
                <a:cs typeface="Arial"/>
              </a:rPr>
              <a:t>un </a:t>
            </a:r>
            <a:r>
              <a:rPr lang="es-419" sz="1200" dirty="0">
                <a:latin typeface="Arial"/>
                <a:cs typeface="Arial"/>
              </a:rPr>
              <a:t>reconocimiento</a:t>
            </a:r>
            <a:r>
              <a:rPr lang="es-419" sz="1200" spc="-40" dirty="0">
                <a:latin typeface="Arial"/>
                <a:cs typeface="Arial"/>
              </a:rPr>
              <a:t> </a:t>
            </a:r>
            <a:r>
              <a:rPr lang="es-419" sz="1200" dirty="0">
                <a:latin typeface="Arial"/>
                <a:cs typeface="Arial"/>
              </a:rPr>
              <a:t>del</a:t>
            </a:r>
            <a:r>
              <a:rPr lang="es-419" sz="1200" spc="-33" dirty="0">
                <a:latin typeface="Arial"/>
                <a:cs typeface="Arial"/>
              </a:rPr>
              <a:t> </a:t>
            </a:r>
            <a:r>
              <a:rPr lang="es-419" sz="1200" dirty="0">
                <a:latin typeface="Arial"/>
                <a:cs typeface="Arial"/>
              </a:rPr>
              <a:t>estado</a:t>
            </a:r>
            <a:r>
              <a:rPr lang="es-419" sz="1200" spc="-3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sus</a:t>
            </a:r>
            <a:r>
              <a:rPr lang="es-419" sz="1200" spc="-33" dirty="0">
                <a:latin typeface="Arial"/>
                <a:cs typeface="Arial"/>
              </a:rPr>
              <a:t> </a:t>
            </a:r>
            <a:r>
              <a:rPr lang="es-419" sz="1200" dirty="0">
                <a:latin typeface="Arial"/>
                <a:cs typeface="Arial"/>
              </a:rPr>
              <a:t>apps.</a:t>
            </a:r>
            <a:r>
              <a:rPr lang="es-419" sz="1200" spc="-33" dirty="0">
                <a:latin typeface="Arial"/>
                <a:cs typeface="Arial"/>
              </a:rPr>
              <a:t> </a:t>
            </a:r>
            <a:r>
              <a:rPr lang="es-419" sz="1200" dirty="0">
                <a:latin typeface="Arial"/>
                <a:cs typeface="Arial"/>
              </a:rPr>
              <a:t>Es</a:t>
            </a:r>
            <a:r>
              <a:rPr lang="es-419" sz="1200" spc="-33" dirty="0">
                <a:latin typeface="Arial"/>
                <a:cs typeface="Arial"/>
              </a:rPr>
              <a:t> </a:t>
            </a:r>
            <a:r>
              <a:rPr lang="es-419" sz="1200" dirty="0">
                <a:latin typeface="Arial"/>
                <a:cs typeface="Arial"/>
              </a:rPr>
              <a:t>importante</a:t>
            </a:r>
            <a:r>
              <a:rPr lang="es-419" sz="1200" spc="-40" dirty="0">
                <a:latin typeface="Arial"/>
                <a:cs typeface="Arial"/>
              </a:rPr>
              <a:t> </a:t>
            </a:r>
            <a:r>
              <a:rPr lang="es-419" sz="1200" dirty="0">
                <a:latin typeface="Arial"/>
                <a:cs typeface="Arial"/>
              </a:rPr>
              <a:t>separar</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recopilación,</a:t>
            </a:r>
            <a:r>
              <a:rPr lang="es-419" sz="1200" spc="-33" dirty="0">
                <a:latin typeface="Arial"/>
                <a:cs typeface="Arial"/>
              </a:rPr>
              <a:t> el </a:t>
            </a:r>
            <a:r>
              <a:rPr lang="es-419" sz="1200" dirty="0">
                <a:latin typeface="Arial"/>
                <a:cs typeface="Arial"/>
              </a:rPr>
              <a:t>procesamiento</a:t>
            </a:r>
            <a:r>
              <a:rPr lang="es-419" sz="1200" spc="-40"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análisis</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registros</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lógica</a:t>
            </a:r>
            <a:r>
              <a:rPr lang="es-419" sz="1200" spc="-27" dirty="0">
                <a:latin typeface="Arial"/>
                <a:cs typeface="Arial"/>
              </a:rPr>
              <a:t> </a:t>
            </a:r>
            <a:r>
              <a:rPr lang="es-419" sz="1200" dirty="0">
                <a:latin typeface="Arial"/>
                <a:cs typeface="Arial"/>
              </a:rPr>
              <a:t>central</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sus</a:t>
            </a:r>
            <a:r>
              <a:rPr lang="es-419" sz="1200" spc="-20" dirty="0">
                <a:latin typeface="Arial"/>
                <a:cs typeface="Arial"/>
              </a:rPr>
              <a:t> </a:t>
            </a:r>
            <a:r>
              <a:rPr lang="es-419" sz="1200" dirty="0">
                <a:latin typeface="Arial"/>
                <a:cs typeface="Arial"/>
              </a:rPr>
              <a:t>apps.</a:t>
            </a:r>
            <a:r>
              <a:rPr lang="es-419" sz="1200" spc="-20" dirty="0">
                <a:latin typeface="Arial"/>
                <a:cs typeface="Arial"/>
              </a:rPr>
              <a:t> </a:t>
            </a:r>
            <a:r>
              <a:rPr lang="es-419" sz="1200" spc="-33" dirty="0">
                <a:latin typeface="Arial"/>
                <a:cs typeface="Arial"/>
              </a:rPr>
              <a:t>Los </a:t>
            </a:r>
            <a:r>
              <a:rPr lang="es-419" sz="1200" dirty="0">
                <a:latin typeface="Arial"/>
                <a:cs typeface="Arial"/>
              </a:rPr>
              <a:t>registros</a:t>
            </a:r>
            <a:r>
              <a:rPr lang="es-419" sz="1200" spc="-47" dirty="0">
                <a:latin typeface="Arial"/>
                <a:cs typeface="Arial"/>
              </a:rPr>
              <a:t> </a:t>
            </a:r>
            <a:r>
              <a:rPr lang="es-419" sz="1200" dirty="0">
                <a:latin typeface="Arial"/>
                <a:cs typeface="Arial"/>
              </a:rPr>
              <a:t>deben</a:t>
            </a:r>
            <a:r>
              <a:rPr lang="es-419" sz="1200" spc="-27" dirty="0">
                <a:latin typeface="Arial"/>
                <a:cs typeface="Arial"/>
              </a:rPr>
              <a:t> </a:t>
            </a:r>
            <a:r>
              <a:rPr lang="es-419" sz="1200" dirty="0">
                <a:latin typeface="Arial"/>
                <a:cs typeface="Arial"/>
              </a:rPr>
              <a:t>escribirse</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resultado</a:t>
            </a:r>
            <a:r>
              <a:rPr lang="es-419" sz="1200" spc="-27" dirty="0">
                <a:latin typeface="Arial"/>
                <a:cs typeface="Arial"/>
              </a:rPr>
              <a:t> </a:t>
            </a:r>
            <a:r>
              <a:rPr lang="es-419" sz="1200" dirty="0">
                <a:latin typeface="Arial"/>
                <a:cs typeface="Arial"/>
              </a:rPr>
              <a:t>estándar</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agregarse</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sola</a:t>
            </a:r>
            <a:r>
              <a:rPr lang="es-419" sz="1200" spc="-27" dirty="0">
                <a:latin typeface="Arial"/>
                <a:cs typeface="Arial"/>
              </a:rPr>
              <a:t> </a:t>
            </a:r>
            <a:r>
              <a:rPr lang="es-419" sz="1200" spc="-13" dirty="0">
                <a:latin typeface="Arial"/>
                <a:cs typeface="Arial"/>
              </a:rPr>
              <a:t>fuente. </a:t>
            </a:r>
            <a:r>
              <a:rPr lang="es-419" sz="1200" dirty="0">
                <a:latin typeface="Arial"/>
                <a:cs typeface="Arial"/>
              </a:rPr>
              <a:t>Esto</a:t>
            </a:r>
            <a:r>
              <a:rPr lang="es-419" sz="1200" spc="-40" dirty="0">
                <a:latin typeface="Arial"/>
                <a:cs typeface="Arial"/>
              </a:rPr>
              <a:t> </a:t>
            </a:r>
            <a:r>
              <a:rPr lang="es-419" sz="1200" dirty="0">
                <a:latin typeface="Arial"/>
                <a:cs typeface="Arial"/>
              </a:rPr>
              <a:t>es</a:t>
            </a:r>
            <a:r>
              <a:rPr lang="es-419" sz="1200" spc="-40" dirty="0">
                <a:latin typeface="Arial"/>
                <a:cs typeface="Arial"/>
              </a:rPr>
              <a:t> </a:t>
            </a:r>
            <a:r>
              <a:rPr lang="es-419" sz="1200" dirty="0">
                <a:latin typeface="Arial"/>
                <a:cs typeface="Arial"/>
              </a:rPr>
              <a:t>particularmente</a:t>
            </a:r>
            <a:r>
              <a:rPr lang="es-419" sz="1200" spc="-40" dirty="0">
                <a:latin typeface="Arial"/>
                <a:cs typeface="Arial"/>
              </a:rPr>
              <a:t> </a:t>
            </a:r>
            <a:r>
              <a:rPr lang="es-419" sz="1200" dirty="0">
                <a:latin typeface="Arial"/>
                <a:cs typeface="Arial"/>
              </a:rPr>
              <a:t>útil</a:t>
            </a:r>
            <a:r>
              <a:rPr lang="es-419" sz="1200" spc="-33" dirty="0">
                <a:latin typeface="Arial"/>
                <a:cs typeface="Arial"/>
              </a:rPr>
              <a:t> </a:t>
            </a:r>
            <a:r>
              <a:rPr lang="es-419" sz="1200" dirty="0">
                <a:latin typeface="Arial"/>
                <a:cs typeface="Arial"/>
              </a:rPr>
              <a:t>cuando</a:t>
            </a:r>
            <a:r>
              <a:rPr lang="es-419" sz="1200" spc="-40" dirty="0">
                <a:latin typeface="Arial"/>
                <a:cs typeface="Arial"/>
              </a:rPr>
              <a:t> </a:t>
            </a:r>
            <a:r>
              <a:rPr lang="es-419" sz="1200" dirty="0">
                <a:latin typeface="Arial"/>
                <a:cs typeface="Arial"/>
              </a:rPr>
              <a:t>sus</a:t>
            </a:r>
            <a:r>
              <a:rPr lang="es-419" sz="1200" spc="-40" dirty="0">
                <a:latin typeface="Arial"/>
                <a:cs typeface="Arial"/>
              </a:rPr>
              <a:t> </a:t>
            </a:r>
            <a:r>
              <a:rPr lang="es-419" sz="1200" dirty="0">
                <a:latin typeface="Arial"/>
                <a:cs typeface="Arial"/>
              </a:rPr>
              <a:t>apps</a:t>
            </a:r>
            <a:r>
              <a:rPr lang="es-419" sz="1200" spc="-40" dirty="0">
                <a:latin typeface="Arial"/>
                <a:cs typeface="Arial"/>
              </a:rPr>
              <a:t> </a:t>
            </a:r>
            <a:r>
              <a:rPr lang="es-419" sz="1200" dirty="0">
                <a:latin typeface="Arial"/>
                <a:cs typeface="Arial"/>
              </a:rPr>
              <a:t>requieren</a:t>
            </a:r>
            <a:r>
              <a:rPr lang="es-419" sz="1200" spc="-33" dirty="0">
                <a:latin typeface="Arial"/>
                <a:cs typeface="Arial"/>
              </a:rPr>
              <a:t> </a:t>
            </a:r>
            <a:r>
              <a:rPr lang="es-419" sz="1200" dirty="0">
                <a:latin typeface="Arial"/>
                <a:cs typeface="Arial"/>
              </a:rPr>
              <a:t>un</a:t>
            </a:r>
            <a:r>
              <a:rPr lang="es-419" sz="1200" spc="-40" dirty="0">
                <a:latin typeface="Arial"/>
                <a:cs typeface="Arial"/>
              </a:rPr>
              <a:t> </a:t>
            </a:r>
            <a:r>
              <a:rPr lang="es-419" sz="1200" dirty="0">
                <a:latin typeface="Arial"/>
                <a:cs typeface="Arial"/>
              </a:rPr>
              <a:t>escalamiento</a:t>
            </a:r>
            <a:r>
              <a:rPr lang="es-419" sz="1200" spc="-40" dirty="0">
                <a:latin typeface="Arial"/>
                <a:cs typeface="Arial"/>
              </a:rPr>
              <a:t> </a:t>
            </a:r>
            <a:r>
              <a:rPr lang="es-419" sz="1200" dirty="0">
                <a:latin typeface="Arial"/>
                <a:cs typeface="Arial"/>
              </a:rPr>
              <a:t>dinámico</a:t>
            </a:r>
            <a:r>
              <a:rPr lang="es-419" sz="1200" spc="-33" dirty="0">
                <a:latin typeface="Arial"/>
                <a:cs typeface="Arial"/>
              </a:rPr>
              <a:t> </a:t>
            </a:r>
            <a:r>
              <a:rPr lang="es-419" sz="1200" spc="-67" dirty="0">
                <a:latin typeface="Arial"/>
                <a:cs typeface="Arial"/>
              </a:rPr>
              <a:t>y </a:t>
            </a:r>
            <a:r>
              <a:rPr lang="es-419" sz="1200" dirty="0">
                <a:latin typeface="Arial"/>
                <a:cs typeface="Arial"/>
              </a:rPr>
              <a:t>se</a:t>
            </a:r>
            <a:r>
              <a:rPr lang="es-419" sz="1200" spc="-40" dirty="0">
                <a:latin typeface="Arial"/>
                <a:cs typeface="Arial"/>
              </a:rPr>
              <a:t> </a:t>
            </a:r>
            <a:r>
              <a:rPr lang="es-419" sz="1200" dirty="0">
                <a:latin typeface="Arial"/>
                <a:cs typeface="Arial"/>
              </a:rPr>
              <a:t>ejecutan</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nubes</a:t>
            </a:r>
            <a:r>
              <a:rPr lang="es-419" sz="1200" spc="-27" dirty="0">
                <a:latin typeface="Arial"/>
                <a:cs typeface="Arial"/>
              </a:rPr>
              <a:t> </a:t>
            </a:r>
            <a:r>
              <a:rPr lang="es-419" sz="1200" dirty="0">
                <a:latin typeface="Arial"/>
                <a:cs typeface="Arial"/>
              </a:rPr>
              <a:t>públicas</a:t>
            </a:r>
            <a:r>
              <a:rPr lang="es-419" sz="1200" spc="-27" dirty="0">
                <a:latin typeface="Arial"/>
                <a:cs typeface="Arial"/>
              </a:rPr>
              <a:t> </a:t>
            </a:r>
            <a:r>
              <a:rPr lang="es-419" sz="1200" dirty="0">
                <a:latin typeface="Arial"/>
                <a:cs typeface="Arial"/>
              </a:rPr>
              <a:t>porque</a:t>
            </a:r>
            <a:r>
              <a:rPr lang="es-419" sz="1200" spc="-20" dirty="0">
                <a:latin typeface="Arial"/>
                <a:cs typeface="Arial"/>
              </a:rPr>
              <a:t> </a:t>
            </a:r>
            <a:r>
              <a:rPr lang="es-419" sz="1200" dirty="0">
                <a:latin typeface="Arial"/>
                <a:cs typeface="Arial"/>
              </a:rPr>
              <a:t>elimina</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sobrecarga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administrar</a:t>
            </a:r>
            <a:r>
              <a:rPr lang="es-419" sz="1200" spc="-20" dirty="0">
                <a:latin typeface="Arial"/>
                <a:cs typeface="Arial"/>
              </a:rPr>
              <a:t> </a:t>
            </a:r>
            <a:r>
              <a:rPr lang="es-419" sz="1200" spc="-33" dirty="0">
                <a:latin typeface="Arial"/>
                <a:cs typeface="Arial"/>
              </a:rPr>
              <a:t>la </a:t>
            </a:r>
            <a:r>
              <a:rPr lang="es-419" sz="1200" dirty="0">
                <a:latin typeface="Arial"/>
                <a:cs typeface="Arial"/>
              </a:rPr>
              <a:t>ubicación</a:t>
            </a:r>
            <a:r>
              <a:rPr lang="es-419" sz="1200" spc="-47" dirty="0">
                <a:latin typeface="Arial"/>
                <a:cs typeface="Arial"/>
              </a:rPr>
              <a:t> </a:t>
            </a:r>
            <a:r>
              <a:rPr lang="es-419" sz="1200" dirty="0">
                <a:latin typeface="Arial"/>
                <a:cs typeface="Arial"/>
              </a:rPr>
              <a:t>del</a:t>
            </a:r>
            <a:r>
              <a:rPr lang="es-419" sz="1200" spc="-27" dirty="0">
                <a:latin typeface="Arial"/>
                <a:cs typeface="Arial"/>
              </a:rPr>
              <a:t> </a:t>
            </a:r>
            <a:r>
              <a:rPr lang="es-419" sz="1200" dirty="0">
                <a:latin typeface="Arial"/>
                <a:cs typeface="Arial"/>
              </a:rPr>
              <a:t>almacenamiento</a:t>
            </a:r>
            <a:r>
              <a:rPr lang="es-419" sz="1200" spc="-33"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registros</a:t>
            </a:r>
            <a:r>
              <a:rPr lang="es-419" sz="1200" spc="-33"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agregación</a:t>
            </a:r>
            <a:r>
              <a:rPr lang="es-419" sz="1200" spc="-33"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VM</a:t>
            </a:r>
            <a:r>
              <a:rPr lang="es-419" sz="1200" spc="-27" dirty="0">
                <a:latin typeface="Arial"/>
                <a:cs typeface="Arial"/>
              </a:rPr>
              <a:t> </a:t>
            </a:r>
            <a:r>
              <a:rPr lang="es-419" sz="1200" spc="-67" dirty="0">
                <a:latin typeface="Arial"/>
                <a:cs typeface="Arial"/>
              </a:rPr>
              <a:t>o </a:t>
            </a:r>
            <a:r>
              <a:rPr lang="es-419" sz="1200" dirty="0">
                <a:latin typeface="Arial"/>
                <a:cs typeface="Arial"/>
              </a:rPr>
              <a:t>contenedores</a:t>
            </a:r>
            <a:r>
              <a:rPr lang="es-419" sz="1200" spc="-53" dirty="0">
                <a:latin typeface="Arial"/>
                <a:cs typeface="Arial"/>
              </a:rPr>
              <a:t> </a:t>
            </a:r>
            <a:r>
              <a:rPr lang="es-419" sz="1200" dirty="0">
                <a:latin typeface="Arial"/>
                <a:cs typeface="Arial"/>
              </a:rPr>
              <a:t>distribuidos</a:t>
            </a:r>
            <a:r>
              <a:rPr lang="es-419" sz="1200" spc="-33" dirty="0">
                <a:latin typeface="Arial"/>
                <a:cs typeface="Arial"/>
              </a:rPr>
              <a:t> </a:t>
            </a:r>
            <a:r>
              <a:rPr lang="es-419" sz="1200" spc="-13" dirty="0">
                <a:latin typeface="Arial"/>
                <a:cs typeface="Arial"/>
              </a:rPr>
              <a:t>(y,</a:t>
            </a:r>
            <a:r>
              <a:rPr lang="es-419" sz="1200" spc="-33"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menudo,</a:t>
            </a:r>
            <a:r>
              <a:rPr lang="es-419" sz="1200" spc="-33" dirty="0">
                <a:latin typeface="Arial"/>
                <a:cs typeface="Arial"/>
              </a:rPr>
              <a:t> </a:t>
            </a:r>
            <a:r>
              <a:rPr lang="es-419" sz="1200" dirty="0">
                <a:latin typeface="Arial"/>
                <a:cs typeface="Arial"/>
              </a:rPr>
              <a:t>efímeros).</a:t>
            </a:r>
            <a:r>
              <a:rPr lang="es-419" sz="1200" spc="-27" dirty="0">
                <a:latin typeface="Arial"/>
                <a:cs typeface="Arial"/>
              </a:rPr>
              <a:t> </a:t>
            </a:r>
            <a:r>
              <a:rPr lang="es-419" sz="1200" dirty="0">
                <a:solidFill>
                  <a:srgbClr val="212121"/>
                </a:solidFill>
                <a:latin typeface="Arial"/>
                <a:cs typeface="Arial"/>
              </a:rPr>
              <a:t>Google</a:t>
            </a:r>
            <a:r>
              <a:rPr lang="es-419" sz="1200" spc="-33" dirty="0">
                <a:solidFill>
                  <a:srgbClr val="212121"/>
                </a:solidFill>
                <a:latin typeface="Arial"/>
                <a:cs typeface="Arial"/>
              </a:rPr>
              <a:t> </a:t>
            </a:r>
            <a:r>
              <a:rPr lang="es-419" sz="1200" dirty="0">
                <a:solidFill>
                  <a:srgbClr val="212121"/>
                </a:solidFill>
                <a:latin typeface="Arial"/>
                <a:cs typeface="Arial"/>
              </a:rPr>
              <a:t>Cloud</a:t>
            </a:r>
            <a:r>
              <a:rPr lang="es-419" sz="1200" spc="-33" dirty="0">
                <a:solidFill>
                  <a:srgbClr val="212121"/>
                </a:solidFill>
                <a:latin typeface="Arial"/>
                <a:cs typeface="Arial"/>
              </a:rPr>
              <a:t> </a:t>
            </a:r>
            <a:r>
              <a:rPr lang="es-419" sz="1200" dirty="0">
                <a:solidFill>
                  <a:srgbClr val="212121"/>
                </a:solidFill>
                <a:latin typeface="Arial"/>
                <a:cs typeface="Arial"/>
              </a:rPr>
              <a:t>ofrece</a:t>
            </a:r>
            <a:r>
              <a:rPr lang="es-419" sz="1200" spc="-33" dirty="0">
                <a:solidFill>
                  <a:srgbClr val="212121"/>
                </a:solidFill>
                <a:latin typeface="Arial"/>
                <a:cs typeface="Arial"/>
              </a:rPr>
              <a:t> </a:t>
            </a:r>
            <a:r>
              <a:rPr lang="es-419" sz="1200" dirty="0">
                <a:solidFill>
                  <a:srgbClr val="212121"/>
                </a:solidFill>
                <a:latin typeface="Arial"/>
                <a:cs typeface="Arial"/>
              </a:rPr>
              <a:t>un</a:t>
            </a:r>
            <a:r>
              <a:rPr lang="es-419" sz="1200" spc="-33" dirty="0">
                <a:solidFill>
                  <a:srgbClr val="212121"/>
                </a:solidFill>
                <a:latin typeface="Arial"/>
                <a:cs typeface="Arial"/>
              </a:rPr>
              <a:t> </a:t>
            </a:r>
            <a:r>
              <a:rPr lang="es-419" sz="1200" spc="-13" dirty="0">
                <a:solidFill>
                  <a:srgbClr val="212121"/>
                </a:solidFill>
                <a:latin typeface="Arial"/>
                <a:cs typeface="Arial"/>
              </a:rPr>
              <a:t>paquete </a:t>
            </a:r>
            <a:r>
              <a:rPr lang="es-419" sz="1200" dirty="0">
                <a:solidFill>
                  <a:srgbClr val="212121"/>
                </a:solidFill>
                <a:latin typeface="Arial"/>
                <a:cs typeface="Arial"/>
              </a:rPr>
              <a:t>de</a:t>
            </a:r>
            <a:r>
              <a:rPr lang="es-419" sz="1200" spc="-47" dirty="0">
                <a:solidFill>
                  <a:srgbClr val="212121"/>
                </a:solidFill>
                <a:latin typeface="Arial"/>
                <a:cs typeface="Arial"/>
              </a:rPr>
              <a:t> </a:t>
            </a:r>
            <a:r>
              <a:rPr lang="es-419" sz="1200" dirty="0">
                <a:solidFill>
                  <a:srgbClr val="212121"/>
                </a:solidFill>
                <a:latin typeface="Arial"/>
                <a:cs typeface="Arial"/>
              </a:rPr>
              <a:t>herramientas</a:t>
            </a:r>
            <a:r>
              <a:rPr lang="es-419" sz="1200" spc="-27" dirty="0">
                <a:solidFill>
                  <a:srgbClr val="212121"/>
                </a:solidFill>
                <a:latin typeface="Arial"/>
                <a:cs typeface="Arial"/>
              </a:rPr>
              <a:t> </a:t>
            </a:r>
            <a:r>
              <a:rPr lang="es-419" sz="1200" dirty="0">
                <a:solidFill>
                  <a:srgbClr val="212121"/>
                </a:solidFill>
                <a:latin typeface="Arial"/>
                <a:cs typeface="Arial"/>
              </a:rPr>
              <a:t>que</a:t>
            </a:r>
            <a:r>
              <a:rPr lang="es-419" sz="1200" spc="-27" dirty="0">
                <a:solidFill>
                  <a:srgbClr val="212121"/>
                </a:solidFill>
                <a:latin typeface="Arial"/>
                <a:cs typeface="Arial"/>
              </a:rPr>
              <a:t> </a:t>
            </a:r>
            <a:r>
              <a:rPr lang="es-419" sz="1200" dirty="0">
                <a:solidFill>
                  <a:srgbClr val="212121"/>
                </a:solidFill>
                <a:latin typeface="Arial"/>
                <a:cs typeface="Arial"/>
              </a:rPr>
              <a:t>lo</a:t>
            </a:r>
            <a:r>
              <a:rPr lang="es-419" sz="1200" spc="-27" dirty="0">
                <a:solidFill>
                  <a:srgbClr val="212121"/>
                </a:solidFill>
                <a:latin typeface="Arial"/>
                <a:cs typeface="Arial"/>
              </a:rPr>
              <a:t> </a:t>
            </a:r>
            <a:r>
              <a:rPr lang="es-419" sz="1200" dirty="0">
                <a:solidFill>
                  <a:srgbClr val="212121"/>
                </a:solidFill>
                <a:latin typeface="Arial"/>
                <a:cs typeface="Arial"/>
              </a:rPr>
              <a:t>ayudan</a:t>
            </a:r>
            <a:r>
              <a:rPr lang="es-419" sz="1200" spc="-27" dirty="0">
                <a:solidFill>
                  <a:srgbClr val="212121"/>
                </a:solidFill>
                <a:latin typeface="Arial"/>
                <a:cs typeface="Arial"/>
              </a:rPr>
              <a:t> </a:t>
            </a:r>
            <a:r>
              <a:rPr lang="es-419" sz="1200" dirty="0">
                <a:solidFill>
                  <a:srgbClr val="212121"/>
                </a:solidFill>
                <a:latin typeface="Arial"/>
                <a:cs typeface="Arial"/>
              </a:rPr>
              <a:t>con</a:t>
            </a:r>
            <a:r>
              <a:rPr lang="es-419" sz="1200" spc="-27" dirty="0">
                <a:solidFill>
                  <a:srgbClr val="212121"/>
                </a:solidFill>
                <a:latin typeface="Arial"/>
                <a:cs typeface="Arial"/>
              </a:rPr>
              <a:t> </a:t>
            </a:r>
            <a:r>
              <a:rPr lang="es-419" sz="1200" dirty="0">
                <a:solidFill>
                  <a:srgbClr val="212121"/>
                </a:solidFill>
                <a:latin typeface="Arial"/>
                <a:cs typeface="Arial"/>
              </a:rPr>
              <a:t>la</a:t>
            </a:r>
            <a:r>
              <a:rPr lang="es-419" sz="1200" spc="-33" dirty="0">
                <a:solidFill>
                  <a:srgbClr val="212121"/>
                </a:solidFill>
                <a:latin typeface="Arial"/>
                <a:cs typeface="Arial"/>
              </a:rPr>
              <a:t> </a:t>
            </a:r>
            <a:r>
              <a:rPr lang="es-419" sz="1200" dirty="0">
                <a:solidFill>
                  <a:srgbClr val="212121"/>
                </a:solidFill>
                <a:latin typeface="Arial"/>
                <a:cs typeface="Arial"/>
              </a:rPr>
              <a:t>recopilación,</a:t>
            </a:r>
            <a:r>
              <a:rPr lang="es-419" sz="1200" spc="-27" dirty="0">
                <a:solidFill>
                  <a:srgbClr val="212121"/>
                </a:solidFill>
                <a:latin typeface="Arial"/>
                <a:cs typeface="Arial"/>
              </a:rPr>
              <a:t> </a:t>
            </a:r>
            <a:r>
              <a:rPr lang="es-419" sz="1200" dirty="0">
                <a:solidFill>
                  <a:srgbClr val="212121"/>
                </a:solidFill>
                <a:latin typeface="Arial"/>
                <a:cs typeface="Arial"/>
              </a:rPr>
              <a:t>el</a:t>
            </a:r>
            <a:r>
              <a:rPr lang="es-419" sz="1200" spc="-27" dirty="0">
                <a:solidFill>
                  <a:srgbClr val="212121"/>
                </a:solidFill>
                <a:latin typeface="Arial"/>
                <a:cs typeface="Arial"/>
              </a:rPr>
              <a:t> </a:t>
            </a:r>
            <a:r>
              <a:rPr lang="es-419" sz="1200" dirty="0">
                <a:solidFill>
                  <a:srgbClr val="212121"/>
                </a:solidFill>
                <a:latin typeface="Arial"/>
                <a:cs typeface="Arial"/>
              </a:rPr>
              <a:t>procesamiento</a:t>
            </a:r>
            <a:r>
              <a:rPr lang="es-419" sz="1200" spc="-27" dirty="0">
                <a:solidFill>
                  <a:srgbClr val="212121"/>
                </a:solidFill>
                <a:latin typeface="Arial"/>
                <a:cs typeface="Arial"/>
              </a:rPr>
              <a:t> </a:t>
            </a:r>
            <a:r>
              <a:rPr lang="es-419" sz="1200" dirty="0">
                <a:solidFill>
                  <a:srgbClr val="212121"/>
                </a:solidFill>
                <a:latin typeface="Arial"/>
                <a:cs typeface="Arial"/>
              </a:rPr>
              <a:t>y</a:t>
            </a:r>
            <a:r>
              <a:rPr lang="es-419" sz="1200" spc="-27" dirty="0">
                <a:solidFill>
                  <a:srgbClr val="212121"/>
                </a:solidFill>
                <a:latin typeface="Arial"/>
                <a:cs typeface="Arial"/>
              </a:rPr>
              <a:t> </a:t>
            </a:r>
            <a:r>
              <a:rPr lang="es-419" sz="1200" dirty="0">
                <a:solidFill>
                  <a:srgbClr val="212121"/>
                </a:solidFill>
                <a:latin typeface="Arial"/>
                <a:cs typeface="Arial"/>
              </a:rPr>
              <a:t>el</a:t>
            </a:r>
            <a:r>
              <a:rPr lang="es-419" sz="1200" spc="-27" dirty="0">
                <a:solidFill>
                  <a:srgbClr val="212121"/>
                </a:solidFill>
                <a:latin typeface="Arial"/>
                <a:cs typeface="Arial"/>
              </a:rPr>
              <a:t> </a:t>
            </a:r>
            <a:r>
              <a:rPr lang="es-419" sz="1200" spc="-13" dirty="0">
                <a:solidFill>
                  <a:srgbClr val="212121"/>
                </a:solidFill>
                <a:latin typeface="Arial"/>
                <a:cs typeface="Arial"/>
              </a:rPr>
              <a:t>análisis </a:t>
            </a:r>
            <a:r>
              <a:rPr lang="es-419" sz="1200" dirty="0">
                <a:solidFill>
                  <a:srgbClr val="212121"/>
                </a:solidFill>
                <a:latin typeface="Arial"/>
                <a:cs typeface="Arial"/>
              </a:rPr>
              <a:t>estructurado</a:t>
            </a:r>
            <a:r>
              <a:rPr lang="es-419" sz="1200" spc="-33" dirty="0">
                <a:solidFill>
                  <a:srgbClr val="212121"/>
                </a:solidFill>
                <a:latin typeface="Arial"/>
                <a:cs typeface="Arial"/>
              </a:rPr>
              <a:t> </a:t>
            </a:r>
            <a:r>
              <a:rPr lang="es-419" sz="1200" dirty="0">
                <a:solidFill>
                  <a:srgbClr val="212121"/>
                </a:solidFill>
                <a:latin typeface="Arial"/>
                <a:cs typeface="Arial"/>
              </a:rPr>
              <a:t>de</a:t>
            </a:r>
            <a:r>
              <a:rPr lang="es-419" sz="1200" spc="-33" dirty="0">
                <a:solidFill>
                  <a:srgbClr val="212121"/>
                </a:solidFill>
                <a:latin typeface="Arial"/>
                <a:cs typeface="Arial"/>
              </a:rPr>
              <a:t> </a:t>
            </a:r>
            <a:r>
              <a:rPr lang="es-419" sz="1200" dirty="0">
                <a:solidFill>
                  <a:srgbClr val="212121"/>
                </a:solidFill>
                <a:latin typeface="Arial"/>
                <a:cs typeface="Arial"/>
              </a:rPr>
              <a:t>los</a:t>
            </a:r>
            <a:r>
              <a:rPr lang="es-419" sz="1200" spc="-33" dirty="0">
                <a:solidFill>
                  <a:srgbClr val="212121"/>
                </a:solidFill>
                <a:latin typeface="Arial"/>
                <a:cs typeface="Arial"/>
              </a:rPr>
              <a:t> </a:t>
            </a:r>
            <a:r>
              <a:rPr lang="es-419" sz="1200" spc="-13" dirty="0">
                <a:solidFill>
                  <a:srgbClr val="212121"/>
                </a:solidFill>
                <a:latin typeface="Arial"/>
                <a:cs typeface="Arial"/>
              </a:rPr>
              <a:t>registros.</a:t>
            </a:r>
            <a:endParaRPr lang="es-419" sz="1200" dirty="0">
              <a:latin typeface="Arial"/>
              <a:cs typeface="Arial"/>
            </a:endParaRPr>
          </a:p>
          <a:p>
            <a:pPr>
              <a:spcBef>
                <a:spcPts val="33"/>
              </a:spcBef>
            </a:pPr>
            <a:endParaRPr lang="es-419" sz="1200" dirty="0">
              <a:latin typeface="Arial"/>
              <a:cs typeface="Arial"/>
            </a:endParaRPr>
          </a:p>
          <a:p>
            <a:pPr marL="16933" marR="132077">
              <a:lnSpc>
                <a:spcPct val="102299"/>
              </a:lnSpc>
            </a:pPr>
            <a:r>
              <a:rPr lang="es-419" sz="1200" dirty="0">
                <a:solidFill>
                  <a:srgbClr val="212121"/>
                </a:solidFill>
                <a:latin typeface="Arial"/>
                <a:cs typeface="Arial"/>
              </a:rPr>
              <a:t>El</a:t>
            </a:r>
            <a:r>
              <a:rPr lang="es-419" sz="1200" spc="-47" dirty="0">
                <a:solidFill>
                  <a:srgbClr val="212121"/>
                </a:solidFill>
                <a:latin typeface="Arial"/>
                <a:cs typeface="Arial"/>
              </a:rPr>
              <a:t> </a:t>
            </a:r>
            <a:r>
              <a:rPr lang="es-419" sz="1200" dirty="0">
                <a:solidFill>
                  <a:srgbClr val="212121"/>
                </a:solidFill>
                <a:latin typeface="Arial"/>
                <a:cs typeface="Arial"/>
              </a:rPr>
              <a:t>decimosegundo</a:t>
            </a:r>
            <a:r>
              <a:rPr lang="es-419" sz="1200" spc="-33" dirty="0">
                <a:solidFill>
                  <a:srgbClr val="212121"/>
                </a:solidFill>
                <a:latin typeface="Arial"/>
                <a:cs typeface="Arial"/>
              </a:rPr>
              <a:t> </a:t>
            </a:r>
            <a:r>
              <a:rPr lang="es-419" sz="1200" dirty="0">
                <a:solidFill>
                  <a:srgbClr val="212121"/>
                </a:solidFill>
                <a:latin typeface="Arial"/>
                <a:cs typeface="Arial"/>
              </a:rPr>
              <a:t>factor</a:t>
            </a:r>
            <a:r>
              <a:rPr lang="es-419" sz="1200" spc="-27" dirty="0">
                <a:solidFill>
                  <a:srgbClr val="212121"/>
                </a:solidFill>
                <a:latin typeface="Arial"/>
                <a:cs typeface="Arial"/>
              </a:rPr>
              <a:t> </a:t>
            </a:r>
            <a:r>
              <a:rPr lang="es-419" sz="1200" dirty="0">
                <a:solidFill>
                  <a:srgbClr val="212121"/>
                </a:solidFill>
                <a:latin typeface="Arial"/>
                <a:cs typeface="Arial"/>
              </a:rPr>
              <a:t>son</a:t>
            </a:r>
            <a:r>
              <a:rPr lang="es-419" sz="1200" spc="-33" dirty="0">
                <a:solidFill>
                  <a:srgbClr val="212121"/>
                </a:solidFill>
                <a:latin typeface="Arial"/>
                <a:cs typeface="Arial"/>
              </a:rPr>
              <a:t> </a:t>
            </a:r>
            <a:r>
              <a:rPr lang="es-419" sz="1200" dirty="0">
                <a:solidFill>
                  <a:srgbClr val="212121"/>
                </a:solidFill>
                <a:latin typeface="Arial"/>
                <a:cs typeface="Arial"/>
              </a:rPr>
              <a:t>los</a:t>
            </a:r>
            <a:r>
              <a:rPr lang="es-419" sz="1200" spc="-33" dirty="0">
                <a:solidFill>
                  <a:srgbClr val="212121"/>
                </a:solidFill>
                <a:latin typeface="Arial"/>
                <a:cs typeface="Arial"/>
              </a:rPr>
              <a:t> </a:t>
            </a:r>
            <a:r>
              <a:rPr lang="es-419" sz="1200" b="1" dirty="0">
                <a:solidFill>
                  <a:srgbClr val="212121"/>
                </a:solidFill>
                <a:latin typeface="Arial"/>
                <a:cs typeface="Arial"/>
              </a:rPr>
              <a:t>procesos</a:t>
            </a:r>
            <a:r>
              <a:rPr lang="es-419" sz="1200" b="1" spc="-27" dirty="0">
                <a:solidFill>
                  <a:srgbClr val="212121"/>
                </a:solidFill>
                <a:latin typeface="Arial"/>
                <a:cs typeface="Arial"/>
              </a:rPr>
              <a:t> </a:t>
            </a:r>
            <a:r>
              <a:rPr lang="es-419" sz="1200" b="1" dirty="0">
                <a:solidFill>
                  <a:srgbClr val="212121"/>
                </a:solidFill>
                <a:latin typeface="Arial"/>
                <a:cs typeface="Arial"/>
              </a:rPr>
              <a:t>de</a:t>
            </a:r>
            <a:r>
              <a:rPr lang="es-419" sz="1200" b="1" spc="-33" dirty="0">
                <a:solidFill>
                  <a:srgbClr val="212121"/>
                </a:solidFill>
                <a:latin typeface="Arial"/>
                <a:cs typeface="Arial"/>
              </a:rPr>
              <a:t> </a:t>
            </a:r>
            <a:r>
              <a:rPr lang="es-419" sz="1200" b="1" dirty="0">
                <a:solidFill>
                  <a:srgbClr val="212121"/>
                </a:solidFill>
                <a:latin typeface="Arial"/>
                <a:cs typeface="Arial"/>
              </a:rPr>
              <a:t>administración</a:t>
            </a:r>
            <a:r>
              <a:rPr lang="es-419" sz="1200" b="1" spc="-27" dirty="0">
                <a:solidFill>
                  <a:srgbClr val="212121"/>
                </a:solidFill>
                <a:latin typeface="Arial"/>
                <a:cs typeface="Arial"/>
              </a:rPr>
              <a:t> </a:t>
            </a:r>
            <a:r>
              <a:rPr lang="es-419" sz="1200" dirty="0">
                <a:solidFill>
                  <a:srgbClr val="212121"/>
                </a:solidFill>
                <a:latin typeface="Arial"/>
                <a:cs typeface="Arial"/>
              </a:rPr>
              <a:t>que,</a:t>
            </a:r>
            <a:r>
              <a:rPr lang="es-419" sz="1200" spc="-27" dirty="0">
                <a:solidFill>
                  <a:srgbClr val="212121"/>
                </a:solidFill>
                <a:latin typeface="Arial"/>
                <a:cs typeface="Arial"/>
              </a:rPr>
              <a:t> </a:t>
            </a:r>
            <a:r>
              <a:rPr lang="es-419" sz="1200" dirty="0">
                <a:solidFill>
                  <a:srgbClr val="212121"/>
                </a:solidFill>
                <a:latin typeface="Arial"/>
                <a:cs typeface="Arial"/>
              </a:rPr>
              <a:t>por</a:t>
            </a:r>
            <a:r>
              <a:rPr lang="es-419" sz="1200" spc="-33" dirty="0">
                <a:solidFill>
                  <a:srgbClr val="212121"/>
                </a:solidFill>
                <a:latin typeface="Arial"/>
                <a:cs typeface="Arial"/>
              </a:rPr>
              <a:t> </a:t>
            </a:r>
            <a:r>
              <a:rPr lang="es-419" sz="1200" dirty="0">
                <a:solidFill>
                  <a:srgbClr val="212121"/>
                </a:solidFill>
                <a:latin typeface="Arial"/>
                <a:cs typeface="Arial"/>
              </a:rPr>
              <a:t>lo</a:t>
            </a:r>
            <a:r>
              <a:rPr lang="es-419" sz="1200" spc="-27" dirty="0">
                <a:solidFill>
                  <a:srgbClr val="212121"/>
                </a:solidFill>
                <a:latin typeface="Arial"/>
                <a:cs typeface="Arial"/>
              </a:rPr>
              <a:t> </a:t>
            </a:r>
            <a:r>
              <a:rPr lang="es-419" sz="1200" spc="-13" dirty="0">
                <a:solidFill>
                  <a:srgbClr val="212121"/>
                </a:solidFill>
                <a:latin typeface="Arial"/>
                <a:cs typeface="Arial"/>
              </a:rPr>
              <a:t>general, </a:t>
            </a:r>
            <a:r>
              <a:rPr lang="es-419" sz="1200" dirty="0">
                <a:solidFill>
                  <a:srgbClr val="212121"/>
                </a:solidFill>
                <a:latin typeface="Arial"/>
                <a:cs typeface="Arial"/>
              </a:rPr>
              <a:t>son</a:t>
            </a:r>
            <a:r>
              <a:rPr lang="es-419" sz="1200" spc="-40" dirty="0">
                <a:solidFill>
                  <a:srgbClr val="212121"/>
                </a:solidFill>
                <a:latin typeface="Arial"/>
                <a:cs typeface="Arial"/>
              </a:rPr>
              <a:t> </a:t>
            </a:r>
            <a:r>
              <a:rPr lang="es-419" sz="1200" dirty="0">
                <a:solidFill>
                  <a:srgbClr val="212121"/>
                </a:solidFill>
                <a:latin typeface="Arial"/>
                <a:cs typeface="Arial"/>
              </a:rPr>
              <a:t>procesos</a:t>
            </a:r>
            <a:r>
              <a:rPr lang="es-419" sz="1200" spc="-27" dirty="0">
                <a:solidFill>
                  <a:srgbClr val="212121"/>
                </a:solidFill>
                <a:latin typeface="Arial"/>
                <a:cs typeface="Arial"/>
              </a:rPr>
              <a:t> </a:t>
            </a:r>
            <a:r>
              <a:rPr lang="es-419" sz="1200" dirty="0">
                <a:solidFill>
                  <a:srgbClr val="212121"/>
                </a:solidFill>
                <a:latin typeface="Arial"/>
                <a:cs typeface="Arial"/>
              </a:rPr>
              <a:t>únicos</a:t>
            </a:r>
            <a:r>
              <a:rPr lang="es-419" sz="1200" spc="-27"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dirty="0">
                <a:solidFill>
                  <a:srgbClr val="212121"/>
                </a:solidFill>
                <a:latin typeface="Arial"/>
                <a:cs typeface="Arial"/>
              </a:rPr>
              <a:t>deben</a:t>
            </a:r>
            <a:r>
              <a:rPr lang="es-419" sz="1200" spc="-27" dirty="0">
                <a:solidFill>
                  <a:srgbClr val="212121"/>
                </a:solidFill>
                <a:latin typeface="Arial"/>
                <a:cs typeface="Arial"/>
              </a:rPr>
              <a:t> </a:t>
            </a:r>
            <a:r>
              <a:rPr lang="es-419" sz="1200" dirty="0">
                <a:solidFill>
                  <a:srgbClr val="212121"/>
                </a:solidFill>
                <a:latin typeface="Arial"/>
                <a:cs typeface="Arial"/>
              </a:rPr>
              <a:t>separarse</a:t>
            </a:r>
            <a:r>
              <a:rPr lang="es-419" sz="1200" spc="-27" dirty="0">
                <a:solidFill>
                  <a:srgbClr val="212121"/>
                </a:solidFill>
                <a:latin typeface="Arial"/>
                <a:cs typeface="Arial"/>
              </a:rPr>
              <a:t> </a:t>
            </a:r>
            <a:r>
              <a:rPr lang="es-419" sz="1200" dirty="0">
                <a:solidFill>
                  <a:srgbClr val="212121"/>
                </a:solidFill>
                <a:latin typeface="Arial"/>
                <a:cs typeface="Arial"/>
              </a:rPr>
              <a:t>de</a:t>
            </a:r>
            <a:r>
              <a:rPr lang="es-419" sz="1200" spc="-27" dirty="0">
                <a:solidFill>
                  <a:srgbClr val="212121"/>
                </a:solidFill>
                <a:latin typeface="Arial"/>
                <a:cs typeface="Arial"/>
              </a:rPr>
              <a:t> </a:t>
            </a:r>
            <a:r>
              <a:rPr lang="es-419" sz="1200" dirty="0">
                <a:solidFill>
                  <a:srgbClr val="212121"/>
                </a:solidFill>
                <a:latin typeface="Arial"/>
                <a:cs typeface="Arial"/>
              </a:rPr>
              <a:t>la</a:t>
            </a:r>
            <a:r>
              <a:rPr lang="es-419" sz="1200" spc="-20" dirty="0">
                <a:solidFill>
                  <a:srgbClr val="212121"/>
                </a:solidFill>
                <a:latin typeface="Arial"/>
                <a:cs typeface="Arial"/>
              </a:rPr>
              <a:t> </a:t>
            </a:r>
            <a:r>
              <a:rPr lang="es-419" sz="1200" dirty="0">
                <a:solidFill>
                  <a:srgbClr val="212121"/>
                </a:solidFill>
                <a:latin typeface="Arial"/>
                <a:cs typeface="Arial"/>
              </a:rPr>
              <a:t>aplicación.</a:t>
            </a:r>
            <a:r>
              <a:rPr lang="es-419" sz="1200" spc="-27" dirty="0">
                <a:solidFill>
                  <a:srgbClr val="212121"/>
                </a:solidFill>
                <a:latin typeface="Arial"/>
                <a:cs typeface="Arial"/>
              </a:rPr>
              <a:t> </a:t>
            </a:r>
            <a:r>
              <a:rPr lang="es-419" sz="1200" dirty="0">
                <a:solidFill>
                  <a:srgbClr val="212121"/>
                </a:solidFill>
                <a:latin typeface="Arial"/>
                <a:cs typeface="Arial"/>
              </a:rPr>
              <a:t>Deben</a:t>
            </a:r>
            <a:r>
              <a:rPr lang="es-419" sz="1200" spc="-27" dirty="0">
                <a:solidFill>
                  <a:srgbClr val="212121"/>
                </a:solidFill>
                <a:latin typeface="Arial"/>
                <a:cs typeface="Arial"/>
              </a:rPr>
              <a:t> </a:t>
            </a:r>
            <a:r>
              <a:rPr lang="es-419" sz="1200" dirty="0">
                <a:solidFill>
                  <a:srgbClr val="212121"/>
                </a:solidFill>
                <a:latin typeface="Arial"/>
                <a:cs typeface="Arial"/>
              </a:rPr>
              <a:t>ser</a:t>
            </a:r>
            <a:r>
              <a:rPr lang="es-419" sz="1200" spc="-20" dirty="0">
                <a:solidFill>
                  <a:srgbClr val="212121"/>
                </a:solidFill>
                <a:latin typeface="Arial"/>
                <a:cs typeface="Arial"/>
              </a:rPr>
              <a:t> </a:t>
            </a:r>
            <a:r>
              <a:rPr lang="es-419" sz="1200" spc="-13" dirty="0">
                <a:solidFill>
                  <a:srgbClr val="212121"/>
                </a:solidFill>
                <a:latin typeface="Arial"/>
                <a:cs typeface="Arial"/>
              </a:rPr>
              <a:t>procesos </a:t>
            </a:r>
            <a:r>
              <a:rPr lang="es-419" sz="1200" dirty="0">
                <a:solidFill>
                  <a:srgbClr val="212121"/>
                </a:solidFill>
                <a:latin typeface="Arial"/>
                <a:cs typeface="Arial"/>
              </a:rPr>
              <a:t>automatizados</a:t>
            </a:r>
            <a:r>
              <a:rPr lang="es-419" sz="1200" spc="-53" dirty="0">
                <a:solidFill>
                  <a:srgbClr val="212121"/>
                </a:solidFill>
                <a:latin typeface="Arial"/>
                <a:cs typeface="Arial"/>
              </a:rPr>
              <a:t> </a:t>
            </a:r>
            <a:r>
              <a:rPr lang="es-419" sz="1200" dirty="0">
                <a:solidFill>
                  <a:srgbClr val="212121"/>
                </a:solidFill>
                <a:latin typeface="Arial"/>
                <a:cs typeface="Arial"/>
              </a:rPr>
              <a:t>y</a:t>
            </a:r>
            <a:r>
              <a:rPr lang="es-419" sz="1200" spc="-40" dirty="0">
                <a:solidFill>
                  <a:srgbClr val="212121"/>
                </a:solidFill>
                <a:latin typeface="Arial"/>
                <a:cs typeface="Arial"/>
              </a:rPr>
              <a:t> </a:t>
            </a:r>
            <a:r>
              <a:rPr lang="es-419" sz="1200" dirty="0">
                <a:solidFill>
                  <a:srgbClr val="212121"/>
                </a:solidFill>
                <a:latin typeface="Arial"/>
                <a:cs typeface="Arial"/>
              </a:rPr>
              <a:t>repetibles,</a:t>
            </a:r>
            <a:r>
              <a:rPr lang="es-419" sz="1200" spc="-33" dirty="0">
                <a:solidFill>
                  <a:srgbClr val="212121"/>
                </a:solidFill>
                <a:latin typeface="Arial"/>
                <a:cs typeface="Arial"/>
              </a:rPr>
              <a:t> </a:t>
            </a:r>
            <a:r>
              <a:rPr lang="es-419" sz="1200" dirty="0">
                <a:solidFill>
                  <a:srgbClr val="212121"/>
                </a:solidFill>
                <a:latin typeface="Arial"/>
                <a:cs typeface="Arial"/>
              </a:rPr>
              <a:t>no</a:t>
            </a:r>
            <a:r>
              <a:rPr lang="es-419" sz="1200" spc="-40" dirty="0">
                <a:solidFill>
                  <a:srgbClr val="212121"/>
                </a:solidFill>
                <a:latin typeface="Arial"/>
                <a:cs typeface="Arial"/>
              </a:rPr>
              <a:t> </a:t>
            </a:r>
            <a:r>
              <a:rPr lang="es-419" sz="1200" dirty="0">
                <a:solidFill>
                  <a:srgbClr val="212121"/>
                </a:solidFill>
                <a:latin typeface="Arial"/>
                <a:cs typeface="Arial"/>
              </a:rPr>
              <a:t>manuales.</a:t>
            </a:r>
            <a:r>
              <a:rPr lang="es-419" sz="1200" spc="-40" dirty="0">
                <a:solidFill>
                  <a:srgbClr val="212121"/>
                </a:solidFill>
                <a:latin typeface="Arial"/>
                <a:cs typeface="Arial"/>
              </a:rPr>
              <a:t> </a:t>
            </a:r>
            <a:r>
              <a:rPr lang="es-419" sz="1200" dirty="0">
                <a:solidFill>
                  <a:srgbClr val="212121"/>
                </a:solidFill>
                <a:latin typeface="Arial"/>
                <a:cs typeface="Arial"/>
              </a:rPr>
              <a:t>Según</a:t>
            </a:r>
            <a:r>
              <a:rPr lang="es-419" sz="1200" spc="-33" dirty="0">
                <a:solidFill>
                  <a:srgbClr val="212121"/>
                </a:solidFill>
                <a:latin typeface="Arial"/>
                <a:cs typeface="Arial"/>
              </a:rPr>
              <a:t> </a:t>
            </a:r>
            <a:r>
              <a:rPr lang="es-419" sz="1200" dirty="0">
                <a:solidFill>
                  <a:srgbClr val="212121"/>
                </a:solidFill>
                <a:latin typeface="Arial"/>
                <a:cs typeface="Arial"/>
              </a:rPr>
              <a:t>su</a:t>
            </a:r>
            <a:r>
              <a:rPr lang="es-419" sz="1200" spc="-40" dirty="0">
                <a:solidFill>
                  <a:srgbClr val="212121"/>
                </a:solidFill>
                <a:latin typeface="Arial"/>
                <a:cs typeface="Arial"/>
              </a:rPr>
              <a:t> </a:t>
            </a:r>
            <a:r>
              <a:rPr lang="es-419" sz="1200" dirty="0">
                <a:solidFill>
                  <a:srgbClr val="212121"/>
                </a:solidFill>
                <a:latin typeface="Arial"/>
                <a:cs typeface="Arial"/>
              </a:rPr>
              <a:t>implementación</a:t>
            </a:r>
            <a:r>
              <a:rPr lang="es-419" sz="1200" spc="-33" dirty="0">
                <a:solidFill>
                  <a:srgbClr val="212121"/>
                </a:solidFill>
                <a:latin typeface="Arial"/>
                <a:cs typeface="Arial"/>
              </a:rPr>
              <a:t> en</a:t>
            </a:r>
            <a:endParaRPr lang="es-419" sz="1200" dirty="0">
              <a:latin typeface="Arial"/>
              <a:cs typeface="Arial"/>
            </a:endParaRPr>
          </a:p>
          <a:p>
            <a:pPr marL="16933" marR="6773">
              <a:lnSpc>
                <a:spcPct val="102299"/>
              </a:lnSpc>
            </a:pPr>
            <a:r>
              <a:rPr lang="es-419" sz="1200" dirty="0">
                <a:solidFill>
                  <a:srgbClr val="212121"/>
                </a:solidFill>
                <a:latin typeface="Arial"/>
                <a:cs typeface="Arial"/>
              </a:rPr>
              <a:t>Google</a:t>
            </a:r>
            <a:r>
              <a:rPr lang="es-419" sz="1200" spc="-40" dirty="0">
                <a:solidFill>
                  <a:srgbClr val="212121"/>
                </a:solidFill>
                <a:latin typeface="Arial"/>
                <a:cs typeface="Arial"/>
              </a:rPr>
              <a:t> </a:t>
            </a:r>
            <a:r>
              <a:rPr lang="es-419" sz="1200" dirty="0">
                <a:solidFill>
                  <a:srgbClr val="212121"/>
                </a:solidFill>
                <a:latin typeface="Arial"/>
                <a:cs typeface="Arial"/>
              </a:rPr>
              <a:t>Cloud,</a:t>
            </a:r>
            <a:r>
              <a:rPr lang="es-419" sz="1200" spc="-20" dirty="0">
                <a:solidFill>
                  <a:srgbClr val="212121"/>
                </a:solidFill>
                <a:latin typeface="Arial"/>
                <a:cs typeface="Arial"/>
              </a:rPr>
              <a:t> </a:t>
            </a:r>
            <a:r>
              <a:rPr lang="es-419" sz="1200" dirty="0">
                <a:solidFill>
                  <a:srgbClr val="212121"/>
                </a:solidFill>
                <a:latin typeface="Arial"/>
                <a:cs typeface="Arial"/>
              </a:rPr>
              <a:t>hay</a:t>
            </a:r>
            <a:r>
              <a:rPr lang="es-419" sz="1200" spc="-27" dirty="0">
                <a:solidFill>
                  <a:srgbClr val="212121"/>
                </a:solidFill>
                <a:latin typeface="Arial"/>
                <a:cs typeface="Arial"/>
              </a:rPr>
              <a:t> </a:t>
            </a:r>
            <a:r>
              <a:rPr lang="es-419" sz="1200" dirty="0">
                <a:solidFill>
                  <a:srgbClr val="212121"/>
                </a:solidFill>
                <a:latin typeface="Arial"/>
                <a:cs typeface="Arial"/>
              </a:rPr>
              <a:t>muchas</a:t>
            </a:r>
            <a:r>
              <a:rPr lang="es-419" sz="1200" spc="-20" dirty="0">
                <a:solidFill>
                  <a:srgbClr val="212121"/>
                </a:solidFill>
                <a:latin typeface="Arial"/>
                <a:cs typeface="Arial"/>
              </a:rPr>
              <a:t> </a:t>
            </a:r>
            <a:r>
              <a:rPr lang="es-419" sz="1200" dirty="0">
                <a:solidFill>
                  <a:srgbClr val="212121"/>
                </a:solidFill>
                <a:latin typeface="Arial"/>
                <a:cs typeface="Arial"/>
              </a:rPr>
              <a:t>opciones</a:t>
            </a:r>
            <a:r>
              <a:rPr lang="es-419" sz="1200" spc="-27" dirty="0">
                <a:solidFill>
                  <a:srgbClr val="212121"/>
                </a:solidFill>
                <a:latin typeface="Arial"/>
                <a:cs typeface="Arial"/>
              </a:rPr>
              <a:t> </a:t>
            </a:r>
            <a:r>
              <a:rPr lang="es-419" sz="1200" dirty="0">
                <a:solidFill>
                  <a:srgbClr val="212121"/>
                </a:solidFill>
                <a:latin typeface="Arial"/>
                <a:cs typeface="Arial"/>
              </a:rPr>
              <a:t>para</a:t>
            </a:r>
            <a:r>
              <a:rPr lang="es-419" sz="1200" spc="-20" dirty="0">
                <a:solidFill>
                  <a:srgbClr val="212121"/>
                </a:solidFill>
                <a:latin typeface="Arial"/>
                <a:cs typeface="Arial"/>
              </a:rPr>
              <a:t> </a:t>
            </a:r>
            <a:r>
              <a:rPr lang="es-419" sz="1200" dirty="0">
                <a:solidFill>
                  <a:srgbClr val="212121"/>
                </a:solidFill>
                <a:latin typeface="Arial"/>
                <a:cs typeface="Arial"/>
              </a:rPr>
              <a:t>ello,</a:t>
            </a:r>
            <a:r>
              <a:rPr lang="es-419" sz="1200" spc="-27" dirty="0">
                <a:solidFill>
                  <a:srgbClr val="212121"/>
                </a:solidFill>
                <a:latin typeface="Arial"/>
                <a:cs typeface="Arial"/>
              </a:rPr>
              <a:t> </a:t>
            </a:r>
            <a:r>
              <a:rPr lang="es-419" sz="1200" dirty="0">
                <a:solidFill>
                  <a:srgbClr val="212121"/>
                </a:solidFill>
                <a:latin typeface="Arial"/>
                <a:cs typeface="Arial"/>
              </a:rPr>
              <a:t>incluidas</a:t>
            </a:r>
            <a:r>
              <a:rPr lang="es-419" sz="1200" spc="-20" dirty="0">
                <a:solidFill>
                  <a:srgbClr val="212121"/>
                </a:solidFill>
                <a:latin typeface="Arial"/>
                <a:cs typeface="Arial"/>
              </a:rPr>
              <a:t> </a:t>
            </a:r>
            <a:r>
              <a:rPr lang="es-419" sz="1200" dirty="0">
                <a:solidFill>
                  <a:srgbClr val="212121"/>
                </a:solidFill>
                <a:latin typeface="Arial"/>
                <a:cs typeface="Arial"/>
              </a:rPr>
              <a:t>las</a:t>
            </a:r>
            <a:r>
              <a:rPr lang="es-419" sz="1200" spc="-27" dirty="0">
                <a:solidFill>
                  <a:srgbClr val="212121"/>
                </a:solidFill>
                <a:latin typeface="Arial"/>
                <a:cs typeface="Arial"/>
              </a:rPr>
              <a:t> </a:t>
            </a:r>
            <a:r>
              <a:rPr lang="es-419" sz="1200" dirty="0">
                <a:solidFill>
                  <a:srgbClr val="212121"/>
                </a:solidFill>
                <a:latin typeface="Arial"/>
                <a:cs typeface="Arial"/>
              </a:rPr>
              <a:t>siguientes:</a:t>
            </a:r>
            <a:r>
              <a:rPr lang="es-419" sz="1200" spc="-20" dirty="0">
                <a:solidFill>
                  <a:srgbClr val="212121"/>
                </a:solidFill>
                <a:latin typeface="Arial"/>
                <a:cs typeface="Arial"/>
              </a:rPr>
              <a:t> </a:t>
            </a:r>
            <a:r>
              <a:rPr lang="es-419" sz="1200" dirty="0">
                <a:solidFill>
                  <a:srgbClr val="212121"/>
                </a:solidFill>
                <a:latin typeface="Arial"/>
                <a:cs typeface="Arial"/>
              </a:rPr>
              <a:t>trabajos</a:t>
            </a:r>
            <a:r>
              <a:rPr lang="es-419" sz="1200" spc="-20" dirty="0">
                <a:solidFill>
                  <a:srgbClr val="212121"/>
                </a:solidFill>
                <a:latin typeface="Arial"/>
                <a:cs typeface="Arial"/>
              </a:rPr>
              <a:t> </a:t>
            </a:r>
            <a:r>
              <a:rPr lang="es-419" sz="1200" spc="-27" dirty="0">
                <a:solidFill>
                  <a:srgbClr val="212121"/>
                </a:solidFill>
                <a:latin typeface="Arial"/>
                <a:cs typeface="Arial"/>
              </a:rPr>
              <a:t>cron </a:t>
            </a:r>
            <a:r>
              <a:rPr lang="es-419" sz="1200" dirty="0">
                <a:solidFill>
                  <a:srgbClr val="212121"/>
                </a:solidFill>
                <a:latin typeface="Arial"/>
                <a:cs typeface="Arial"/>
              </a:rPr>
              <a:t>en</a:t>
            </a:r>
            <a:r>
              <a:rPr lang="es-419" sz="1200" spc="-33" dirty="0">
                <a:solidFill>
                  <a:srgbClr val="212121"/>
                </a:solidFill>
                <a:latin typeface="Arial"/>
                <a:cs typeface="Arial"/>
              </a:rPr>
              <a:t> </a:t>
            </a:r>
            <a:r>
              <a:rPr lang="es-419" sz="1200" dirty="0">
                <a:solidFill>
                  <a:srgbClr val="212121"/>
                </a:solidFill>
                <a:latin typeface="Arial"/>
                <a:cs typeface="Arial"/>
              </a:rPr>
              <a:t>GKE,</a:t>
            </a:r>
            <a:r>
              <a:rPr lang="es-419" sz="1200" spc="-20" dirty="0">
                <a:solidFill>
                  <a:srgbClr val="212121"/>
                </a:solidFill>
                <a:latin typeface="Arial"/>
                <a:cs typeface="Arial"/>
              </a:rPr>
              <a:t> </a:t>
            </a:r>
            <a:r>
              <a:rPr lang="es-419" sz="1200" dirty="0">
                <a:solidFill>
                  <a:srgbClr val="212121"/>
                </a:solidFill>
                <a:latin typeface="Arial"/>
                <a:cs typeface="Arial"/>
              </a:rPr>
              <a:t>tareas</a:t>
            </a:r>
            <a:r>
              <a:rPr lang="es-419" sz="1200" spc="-20" dirty="0">
                <a:solidFill>
                  <a:srgbClr val="212121"/>
                </a:solidFill>
                <a:latin typeface="Arial"/>
                <a:cs typeface="Arial"/>
              </a:rPr>
              <a:t> </a:t>
            </a:r>
            <a:r>
              <a:rPr lang="es-419" sz="1200" dirty="0">
                <a:solidFill>
                  <a:srgbClr val="212121"/>
                </a:solidFill>
                <a:latin typeface="Arial"/>
                <a:cs typeface="Arial"/>
              </a:rPr>
              <a:t>en</a:t>
            </a:r>
            <a:r>
              <a:rPr lang="es-419" sz="1200" spc="-20" dirty="0">
                <a:solidFill>
                  <a:srgbClr val="212121"/>
                </a:solidFill>
                <a:latin typeface="Arial"/>
                <a:cs typeface="Arial"/>
              </a:rPr>
              <a:t> </a:t>
            </a:r>
            <a:r>
              <a:rPr lang="es-419" sz="1200" dirty="0">
                <a:solidFill>
                  <a:srgbClr val="212121"/>
                </a:solidFill>
                <a:latin typeface="Arial"/>
                <a:cs typeface="Arial"/>
              </a:rPr>
              <a:t>la</a:t>
            </a:r>
            <a:r>
              <a:rPr lang="es-419" sz="1200" spc="-20" dirty="0">
                <a:solidFill>
                  <a:srgbClr val="212121"/>
                </a:solidFill>
                <a:latin typeface="Arial"/>
                <a:cs typeface="Arial"/>
              </a:rPr>
              <a:t> </a:t>
            </a:r>
            <a:r>
              <a:rPr lang="es-419" sz="1200" dirty="0">
                <a:solidFill>
                  <a:srgbClr val="212121"/>
                </a:solidFill>
                <a:latin typeface="Arial"/>
                <a:cs typeface="Arial"/>
              </a:rPr>
              <a:t>nube</a:t>
            </a:r>
            <a:r>
              <a:rPr lang="es-419" sz="1200" spc="-20" dirty="0">
                <a:solidFill>
                  <a:srgbClr val="212121"/>
                </a:solidFill>
                <a:latin typeface="Arial"/>
                <a:cs typeface="Arial"/>
              </a:rPr>
              <a:t> </a:t>
            </a:r>
            <a:r>
              <a:rPr lang="es-419" sz="1200" dirty="0">
                <a:solidFill>
                  <a:srgbClr val="212121"/>
                </a:solidFill>
                <a:latin typeface="Arial"/>
                <a:cs typeface="Arial"/>
              </a:rPr>
              <a:t>en</a:t>
            </a:r>
            <a:r>
              <a:rPr lang="es-419" sz="1200" spc="-100" dirty="0">
                <a:solidFill>
                  <a:srgbClr val="212121"/>
                </a:solidFill>
                <a:latin typeface="Arial"/>
                <a:cs typeface="Arial"/>
              </a:rPr>
              <a:t> </a:t>
            </a:r>
            <a:r>
              <a:rPr lang="es-419" sz="1200" dirty="0">
                <a:solidFill>
                  <a:srgbClr val="212121"/>
                </a:solidFill>
                <a:latin typeface="Arial"/>
                <a:cs typeface="Arial"/>
              </a:rPr>
              <a:t>App</a:t>
            </a:r>
            <a:r>
              <a:rPr lang="es-419" sz="1200" spc="-20" dirty="0">
                <a:solidFill>
                  <a:srgbClr val="212121"/>
                </a:solidFill>
                <a:latin typeface="Arial"/>
                <a:cs typeface="Arial"/>
              </a:rPr>
              <a:t> </a:t>
            </a:r>
            <a:r>
              <a:rPr lang="es-419" sz="1200" dirty="0" err="1">
                <a:solidFill>
                  <a:srgbClr val="212121"/>
                </a:solidFill>
                <a:latin typeface="Arial"/>
                <a:cs typeface="Arial"/>
              </a:rPr>
              <a:t>Engine</a:t>
            </a:r>
            <a:r>
              <a:rPr lang="es-419" sz="1200" spc="-20" dirty="0">
                <a:solidFill>
                  <a:srgbClr val="212121"/>
                </a:solidFill>
                <a:latin typeface="Arial"/>
                <a:cs typeface="Arial"/>
              </a:rPr>
              <a:t> </a:t>
            </a:r>
            <a:r>
              <a:rPr lang="es-419" sz="1200" dirty="0">
                <a:solidFill>
                  <a:srgbClr val="212121"/>
                </a:solidFill>
                <a:latin typeface="Arial"/>
                <a:cs typeface="Arial"/>
              </a:rPr>
              <a:t>y</a:t>
            </a:r>
            <a:r>
              <a:rPr lang="es-419" sz="1200" spc="-20" dirty="0">
                <a:solidFill>
                  <a:srgbClr val="212121"/>
                </a:solidFill>
                <a:latin typeface="Arial"/>
                <a:cs typeface="Arial"/>
              </a:rPr>
              <a:t> </a:t>
            </a:r>
            <a:r>
              <a:rPr lang="es-419" sz="1200" dirty="0">
                <a:solidFill>
                  <a:srgbClr val="212121"/>
                </a:solidFill>
                <a:latin typeface="Arial"/>
                <a:cs typeface="Arial"/>
              </a:rPr>
              <a:t>Cloud</a:t>
            </a:r>
            <a:r>
              <a:rPr lang="es-419" sz="1200" spc="-13" dirty="0">
                <a:solidFill>
                  <a:srgbClr val="212121"/>
                </a:solidFill>
                <a:latin typeface="Arial"/>
                <a:cs typeface="Arial"/>
              </a:rPr>
              <a:t> </a:t>
            </a:r>
            <a:r>
              <a:rPr lang="es-419" sz="1200" spc="-13" dirty="0" err="1">
                <a:solidFill>
                  <a:srgbClr val="212121"/>
                </a:solidFill>
                <a:latin typeface="Arial"/>
                <a:cs typeface="Arial"/>
              </a:rPr>
              <a:t>Scheduler</a:t>
            </a:r>
            <a:r>
              <a:rPr lang="es-419" sz="1200" spc="-13" dirty="0">
                <a:solidFill>
                  <a:srgbClr val="212121"/>
                </a:solidFill>
                <a:latin typeface="Arial"/>
                <a:cs typeface="Arial"/>
              </a:rPr>
              <a:t>.</a:t>
            </a:r>
            <a:endParaRPr lang="es-419" sz="1200" dirty="0">
              <a:latin typeface="Arial"/>
              <a:cs typeface="Arial"/>
            </a:endParaRPr>
          </a:p>
          <a:p>
            <a:pPr marL="16933" marR="173562">
              <a:lnSpc>
                <a:spcPct val="102299"/>
              </a:lnSpc>
              <a:spcBef>
                <a:spcPts val="7"/>
              </a:spcBef>
            </a:pP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8840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171869">
              <a:lnSpc>
                <a:spcPct val="102299"/>
              </a:lnSpc>
              <a:spcBef>
                <a:spcPts val="93"/>
              </a:spcBef>
            </a:pPr>
            <a:r>
              <a:rPr lang="es-419" sz="1200" dirty="0">
                <a:latin typeface="Arial"/>
                <a:cs typeface="Arial"/>
              </a:rPr>
              <a:t>Cuando</a:t>
            </a:r>
            <a:r>
              <a:rPr lang="es-419" sz="1200" spc="-47" dirty="0">
                <a:latin typeface="Arial"/>
                <a:cs typeface="Arial"/>
              </a:rPr>
              <a:t> </a:t>
            </a:r>
            <a:r>
              <a:rPr lang="es-419" sz="1200" dirty="0">
                <a:latin typeface="Arial"/>
                <a:cs typeface="Arial"/>
              </a:rPr>
              <a:t>un</a:t>
            </a:r>
            <a:r>
              <a:rPr lang="es-419" sz="1200" spc="-33" dirty="0">
                <a:latin typeface="Arial"/>
                <a:cs typeface="Arial"/>
              </a:rPr>
              <a:t> </a:t>
            </a:r>
            <a:r>
              <a:rPr lang="es-419" sz="1200" dirty="0">
                <a:latin typeface="Arial"/>
                <a:cs typeface="Arial"/>
              </a:rPr>
              <a:t>cliente</a:t>
            </a:r>
            <a:r>
              <a:rPr lang="es-419" sz="1200" spc="-27" dirty="0">
                <a:latin typeface="Arial"/>
                <a:cs typeface="Arial"/>
              </a:rPr>
              <a:t> </a:t>
            </a:r>
            <a:r>
              <a:rPr lang="es-419" sz="1200" dirty="0">
                <a:latin typeface="Arial"/>
                <a:cs typeface="Arial"/>
              </a:rPr>
              <a:t>accede</a:t>
            </a:r>
            <a:r>
              <a:rPr lang="es-419" sz="1200" spc="-33" dirty="0">
                <a:latin typeface="Arial"/>
                <a:cs typeface="Arial"/>
              </a:rPr>
              <a:t> </a:t>
            </a:r>
            <a:r>
              <a:rPr lang="es-419" sz="1200" dirty="0">
                <a:latin typeface="Arial"/>
                <a:cs typeface="Arial"/>
              </a:rPr>
              <a:t>a</a:t>
            </a:r>
            <a:r>
              <a:rPr lang="es-419" sz="1200" spc="-33"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33" dirty="0">
                <a:latin typeface="Arial"/>
                <a:cs typeface="Arial"/>
              </a:rPr>
              <a:t> HTTP,</a:t>
            </a:r>
            <a:r>
              <a:rPr lang="es-419" sz="1200" spc="-27"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forma</a:t>
            </a:r>
            <a:r>
              <a:rPr lang="es-419" sz="1200" spc="-33"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solicitud</a:t>
            </a:r>
            <a:r>
              <a:rPr lang="es-419" sz="1200" spc="-33" dirty="0">
                <a:latin typeface="Arial"/>
                <a:cs typeface="Arial"/>
              </a:rPr>
              <a:t> HTTP.</a:t>
            </a:r>
            <a:r>
              <a:rPr lang="es-419" sz="1200" spc="-27" dirty="0">
                <a:latin typeface="Arial"/>
                <a:cs typeface="Arial"/>
              </a:rPr>
              <a:t> Este </a:t>
            </a:r>
            <a:r>
              <a:rPr lang="es-419" sz="1200" dirty="0">
                <a:latin typeface="Arial"/>
                <a:cs typeface="Arial"/>
              </a:rPr>
              <a:t>tipo</a:t>
            </a:r>
            <a:r>
              <a:rPr lang="es-419" sz="1200" spc="-4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crea</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tres</a:t>
            </a:r>
            <a:r>
              <a:rPr lang="es-419" sz="1200" spc="-20" dirty="0">
                <a:latin typeface="Arial"/>
                <a:cs typeface="Arial"/>
              </a:rPr>
              <a:t> </a:t>
            </a:r>
            <a:r>
              <a:rPr lang="es-419" sz="1200" dirty="0">
                <a:latin typeface="Arial"/>
                <a:cs typeface="Arial"/>
              </a:rPr>
              <a:t>partes:</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línea</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variables</a:t>
            </a:r>
            <a:r>
              <a:rPr lang="es-419" sz="1200" spc="-20" dirty="0">
                <a:latin typeface="Arial"/>
                <a:cs typeface="Arial"/>
              </a:rPr>
              <a:t> </a:t>
            </a:r>
            <a:r>
              <a:rPr lang="es-419" sz="1200" spc="-33" dirty="0">
                <a:latin typeface="Arial"/>
                <a:cs typeface="Arial"/>
              </a:rPr>
              <a:t>de </a:t>
            </a:r>
            <a:r>
              <a:rPr lang="es-419" sz="1200" dirty="0">
                <a:latin typeface="Arial"/>
                <a:cs typeface="Arial"/>
              </a:rPr>
              <a:t>encabezado</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cuerpo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spc="-13" dirty="0">
                <a:latin typeface="Arial"/>
                <a:cs typeface="Arial"/>
              </a:rPr>
              <a:t>solicitud.</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La</a:t>
            </a:r>
            <a:r>
              <a:rPr lang="es-419" sz="1200" spc="-53" dirty="0">
                <a:latin typeface="Arial"/>
                <a:cs typeface="Arial"/>
              </a:rPr>
              <a:t> </a:t>
            </a:r>
            <a:r>
              <a:rPr lang="es-419" sz="1200" dirty="0">
                <a:latin typeface="Arial"/>
                <a:cs typeface="Arial"/>
              </a:rPr>
              <a:t>línea</a:t>
            </a:r>
            <a:r>
              <a:rPr lang="es-419" sz="1200" spc="-3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solicitud</a:t>
            </a:r>
            <a:r>
              <a:rPr lang="es-419" sz="1200" spc="-33" dirty="0">
                <a:latin typeface="Arial"/>
                <a:cs typeface="Arial"/>
              </a:rPr>
              <a:t> </a:t>
            </a:r>
            <a:r>
              <a:rPr lang="es-419" sz="1200" dirty="0">
                <a:latin typeface="Arial"/>
                <a:cs typeface="Arial"/>
              </a:rPr>
              <a:t>tiene</a:t>
            </a:r>
            <a:r>
              <a:rPr lang="es-419" sz="1200" spc="-40"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verbo</a:t>
            </a:r>
            <a:r>
              <a:rPr lang="es-419" sz="1200" spc="-33" dirty="0">
                <a:latin typeface="Arial"/>
                <a:cs typeface="Arial"/>
              </a:rPr>
              <a:t> </a:t>
            </a:r>
            <a:r>
              <a:rPr lang="es-419" sz="1200" dirty="0">
                <a:latin typeface="Arial"/>
                <a:cs typeface="Arial"/>
              </a:rPr>
              <a:t>HTTP</a:t>
            </a:r>
            <a:r>
              <a:rPr lang="es-419" sz="1200" spc="-67" dirty="0">
                <a:latin typeface="Arial"/>
                <a:cs typeface="Arial"/>
              </a:rPr>
              <a:t> </a:t>
            </a:r>
            <a:r>
              <a:rPr lang="es-419" sz="1200" spc="-27" dirty="0">
                <a:latin typeface="Arial"/>
                <a:cs typeface="Arial"/>
              </a:rPr>
              <a:t>(GET,</a:t>
            </a:r>
            <a:r>
              <a:rPr lang="es-419" sz="1200" spc="-33" dirty="0">
                <a:latin typeface="Arial"/>
                <a:cs typeface="Arial"/>
              </a:rPr>
              <a:t> </a:t>
            </a:r>
            <a:r>
              <a:rPr lang="es-419" sz="1200" spc="-27" dirty="0">
                <a:latin typeface="Arial"/>
                <a:cs typeface="Arial"/>
              </a:rPr>
              <a:t>POST,</a:t>
            </a:r>
            <a:r>
              <a:rPr lang="es-419" sz="1200" spc="-33" dirty="0">
                <a:latin typeface="Arial"/>
                <a:cs typeface="Arial"/>
              </a:rPr>
              <a:t> PUT,</a:t>
            </a:r>
            <a:r>
              <a:rPr lang="es-419" sz="1200" spc="-40" dirty="0">
                <a:latin typeface="Arial"/>
                <a:cs typeface="Arial"/>
              </a:rPr>
              <a:t> </a:t>
            </a:r>
            <a:r>
              <a:rPr lang="es-419" sz="1200" dirty="0">
                <a:latin typeface="Arial"/>
                <a:cs typeface="Arial"/>
              </a:rPr>
              <a:t>etc.),</a:t>
            </a:r>
            <a:r>
              <a:rPr lang="es-419" sz="1200" spc="-33" dirty="0">
                <a:latin typeface="Arial"/>
                <a:cs typeface="Arial"/>
              </a:rPr>
              <a:t> </a:t>
            </a:r>
            <a:r>
              <a:rPr lang="es-419" sz="1200" dirty="0">
                <a:latin typeface="Arial"/>
                <a:cs typeface="Arial"/>
              </a:rPr>
              <a:t>el</a:t>
            </a:r>
            <a:r>
              <a:rPr lang="es-419" sz="1200" spc="-40" dirty="0">
                <a:latin typeface="Arial"/>
                <a:cs typeface="Arial"/>
              </a:rPr>
              <a:t> </a:t>
            </a:r>
            <a:r>
              <a:rPr lang="es-419" sz="1200" dirty="0">
                <a:latin typeface="Arial"/>
                <a:cs typeface="Arial"/>
              </a:rPr>
              <a:t>URI</a:t>
            </a:r>
            <a:r>
              <a:rPr lang="es-419" sz="1200" spc="-33" dirty="0">
                <a:latin typeface="Arial"/>
                <a:cs typeface="Arial"/>
              </a:rPr>
              <a:t> </a:t>
            </a:r>
            <a:r>
              <a:rPr lang="es-419" sz="1200" dirty="0">
                <a:latin typeface="Arial"/>
                <a:cs typeface="Arial"/>
              </a:rPr>
              <a:t>solicitado</a:t>
            </a:r>
            <a:r>
              <a:rPr lang="es-419" sz="1200" spc="-33" dirty="0">
                <a:latin typeface="Arial"/>
                <a:cs typeface="Arial"/>
              </a:rPr>
              <a:t> </a:t>
            </a:r>
            <a:r>
              <a:rPr lang="es-419" sz="1200" spc="-67" dirty="0">
                <a:latin typeface="Arial"/>
                <a:cs typeface="Arial"/>
              </a:rPr>
              <a:t>y </a:t>
            </a:r>
            <a:r>
              <a:rPr lang="es-419" sz="1200" dirty="0">
                <a:latin typeface="Arial"/>
                <a:cs typeface="Arial"/>
              </a:rPr>
              <a:t>la</a:t>
            </a:r>
            <a:r>
              <a:rPr lang="es-419" sz="1200" spc="-27" dirty="0">
                <a:latin typeface="Arial"/>
                <a:cs typeface="Arial"/>
              </a:rPr>
              <a:t> </a:t>
            </a:r>
            <a:r>
              <a:rPr lang="es-419" sz="1200" dirty="0">
                <a:latin typeface="Arial"/>
                <a:cs typeface="Arial"/>
              </a:rPr>
              <a:t>versión</a:t>
            </a:r>
            <a:r>
              <a:rPr lang="es-419" sz="1200" spc="-27" dirty="0">
                <a:latin typeface="Arial"/>
                <a:cs typeface="Arial"/>
              </a:rPr>
              <a:t> </a:t>
            </a:r>
            <a:r>
              <a:rPr lang="es-419" sz="1200" dirty="0">
                <a:latin typeface="Arial"/>
                <a:cs typeface="Arial"/>
              </a:rPr>
              <a:t>del</a:t>
            </a:r>
            <a:r>
              <a:rPr lang="es-419" sz="1200" spc="-27" dirty="0">
                <a:latin typeface="Arial"/>
                <a:cs typeface="Arial"/>
              </a:rPr>
              <a:t> </a:t>
            </a:r>
            <a:r>
              <a:rPr lang="es-419" sz="1200" spc="-13" dirty="0">
                <a:latin typeface="Arial"/>
                <a:cs typeface="Arial"/>
              </a:rPr>
              <a:t>protocolo.</a:t>
            </a:r>
            <a:endParaRPr lang="es-419" sz="1200" dirty="0">
              <a:latin typeface="Arial"/>
              <a:cs typeface="Arial"/>
            </a:endParaRPr>
          </a:p>
          <a:p>
            <a:pPr>
              <a:spcBef>
                <a:spcPts val="33"/>
              </a:spcBef>
            </a:pPr>
            <a:endParaRPr lang="es-419" sz="1200" dirty="0">
              <a:latin typeface="Arial"/>
              <a:cs typeface="Arial"/>
            </a:endParaRPr>
          </a:p>
          <a:p>
            <a:pPr marL="16933" marR="80431">
              <a:lnSpc>
                <a:spcPct val="102299"/>
              </a:lnSpc>
              <a:spcBef>
                <a:spcPts val="7"/>
              </a:spcBef>
            </a:pPr>
            <a:r>
              <a:rPr lang="es-419" sz="1200" dirty="0">
                <a:latin typeface="Arial"/>
                <a:cs typeface="Arial"/>
              </a:rPr>
              <a:t>Las</a:t>
            </a:r>
            <a:r>
              <a:rPr lang="es-419" sz="1200" spc="-20" dirty="0">
                <a:latin typeface="Arial"/>
                <a:cs typeface="Arial"/>
              </a:rPr>
              <a:t> </a:t>
            </a:r>
            <a:r>
              <a:rPr lang="es-419" sz="1200" dirty="0">
                <a:latin typeface="Arial"/>
                <a:cs typeface="Arial"/>
              </a:rPr>
              <a:t>variables</a:t>
            </a:r>
            <a:r>
              <a:rPr lang="es-419" sz="1200" spc="-13"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encabezado</a:t>
            </a:r>
            <a:r>
              <a:rPr lang="es-419" sz="1200" spc="-7" dirty="0">
                <a:latin typeface="Arial"/>
                <a:cs typeface="Arial"/>
              </a:rPr>
              <a:t> </a:t>
            </a:r>
            <a:r>
              <a:rPr lang="es-419" sz="1200" dirty="0">
                <a:latin typeface="Arial"/>
                <a:cs typeface="Arial"/>
              </a:rPr>
              <a:t>contienen</a:t>
            </a:r>
            <a:r>
              <a:rPr lang="es-419" sz="1200" spc="-13" dirty="0">
                <a:latin typeface="Arial"/>
                <a:cs typeface="Arial"/>
              </a:rPr>
              <a:t> </a:t>
            </a:r>
            <a:r>
              <a:rPr lang="es-419" sz="1200" dirty="0">
                <a:latin typeface="Arial"/>
                <a:cs typeface="Arial"/>
              </a:rPr>
              <a:t>pares</a:t>
            </a:r>
            <a:r>
              <a:rPr lang="es-419" sz="1200" spc="-13" dirty="0">
                <a:latin typeface="Arial"/>
                <a:cs typeface="Arial"/>
              </a:rPr>
              <a:t> </a:t>
            </a:r>
            <a:r>
              <a:rPr lang="es-419" sz="1200" dirty="0">
                <a:latin typeface="Arial"/>
                <a:cs typeface="Arial"/>
              </a:rPr>
              <a:t>clave-</a:t>
            </a:r>
            <a:r>
              <a:rPr lang="es-419" sz="1200" spc="-27" dirty="0">
                <a:latin typeface="Arial"/>
                <a:cs typeface="Arial"/>
              </a:rPr>
              <a:t>valor.</a:t>
            </a:r>
            <a:r>
              <a:rPr lang="es-419" sz="1200" spc="-87" dirty="0">
                <a:latin typeface="Arial"/>
                <a:cs typeface="Arial"/>
              </a:rPr>
              <a:t> </a:t>
            </a:r>
            <a:r>
              <a:rPr lang="es-419" sz="1200" dirty="0">
                <a:latin typeface="Arial"/>
                <a:cs typeface="Arial"/>
              </a:rPr>
              <a:t>Algunas</a:t>
            </a:r>
            <a:r>
              <a:rPr lang="es-419" sz="1200" spc="-13" dirty="0">
                <a:latin typeface="Arial"/>
                <a:cs typeface="Arial"/>
              </a:rPr>
              <a:t> </a:t>
            </a:r>
            <a:r>
              <a:rPr lang="es-419" sz="1200" dirty="0">
                <a:latin typeface="Arial"/>
                <a:cs typeface="Arial"/>
              </a:rPr>
              <a:t>de</a:t>
            </a:r>
            <a:r>
              <a:rPr lang="es-419" sz="1200" spc="-13" dirty="0">
                <a:latin typeface="Arial"/>
                <a:cs typeface="Arial"/>
              </a:rPr>
              <a:t> </a:t>
            </a:r>
            <a:r>
              <a:rPr lang="es-419" sz="1200" dirty="0">
                <a:latin typeface="Arial"/>
                <a:cs typeface="Arial"/>
              </a:rPr>
              <a:t>ellas</a:t>
            </a:r>
            <a:r>
              <a:rPr lang="es-419" sz="1200" spc="-7" dirty="0">
                <a:latin typeface="Arial"/>
                <a:cs typeface="Arial"/>
              </a:rPr>
              <a:t> </a:t>
            </a:r>
            <a:r>
              <a:rPr lang="es-419" sz="1200" spc="-33" dirty="0">
                <a:latin typeface="Arial"/>
                <a:cs typeface="Arial"/>
              </a:rPr>
              <a:t>son </a:t>
            </a:r>
            <a:r>
              <a:rPr lang="es-419" sz="1200" dirty="0">
                <a:latin typeface="Arial"/>
                <a:cs typeface="Arial"/>
              </a:rPr>
              <a:t>estándar,</a:t>
            </a:r>
            <a:r>
              <a:rPr lang="es-419" sz="1200" spc="-40" dirty="0">
                <a:latin typeface="Arial"/>
                <a:cs typeface="Arial"/>
              </a:rPr>
              <a:t> </a:t>
            </a:r>
            <a:r>
              <a:rPr lang="es-419" sz="1200" dirty="0">
                <a:latin typeface="Arial"/>
                <a:cs typeface="Arial"/>
              </a:rPr>
              <a:t>como</a:t>
            </a:r>
            <a:r>
              <a:rPr lang="es-419" sz="1200" spc="-20" dirty="0">
                <a:latin typeface="Arial"/>
                <a:cs typeface="Arial"/>
              </a:rPr>
              <a:t> </a:t>
            </a:r>
            <a:r>
              <a:rPr lang="es-419" sz="1200" dirty="0">
                <a:latin typeface="Arial"/>
                <a:cs typeface="Arial"/>
              </a:rPr>
              <a:t>el</a:t>
            </a:r>
            <a:r>
              <a:rPr lang="es-419" sz="1200" spc="-20" dirty="0">
                <a:latin typeface="Arial"/>
                <a:cs typeface="Arial"/>
              </a:rPr>
              <a:t> </a:t>
            </a:r>
            <a:r>
              <a:rPr lang="es-419" sz="1200" spc="-13" dirty="0">
                <a:latin typeface="Arial"/>
                <a:cs typeface="Arial"/>
              </a:rPr>
              <a:t>usuario-</a:t>
            </a:r>
            <a:r>
              <a:rPr lang="es-419" sz="1200" dirty="0">
                <a:latin typeface="Arial"/>
                <a:cs typeface="Arial"/>
              </a:rPr>
              <a:t>agente,</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ayuda</a:t>
            </a:r>
            <a:r>
              <a:rPr lang="es-419" sz="1200" spc="-20"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receptor</a:t>
            </a:r>
            <a:r>
              <a:rPr lang="es-419" sz="1200" spc="-20" dirty="0">
                <a:latin typeface="Arial"/>
                <a:cs typeface="Arial"/>
              </a:rPr>
              <a:t> </a:t>
            </a:r>
            <a:r>
              <a:rPr lang="es-419" sz="1200" dirty="0">
                <a:latin typeface="Arial"/>
                <a:cs typeface="Arial"/>
              </a:rPr>
              <a:t>a</a:t>
            </a:r>
            <a:r>
              <a:rPr lang="es-419" sz="1200" spc="-20" dirty="0">
                <a:latin typeface="Arial"/>
                <a:cs typeface="Arial"/>
              </a:rPr>
              <a:t> </a:t>
            </a:r>
            <a:r>
              <a:rPr lang="es-419" sz="1200" dirty="0">
                <a:latin typeface="Arial"/>
                <a:cs typeface="Arial"/>
              </a:rPr>
              <a:t>identificar</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agente</a:t>
            </a:r>
            <a:r>
              <a:rPr lang="es-419" sz="1200" spc="-20" dirty="0">
                <a:latin typeface="Arial"/>
                <a:cs typeface="Arial"/>
              </a:rPr>
              <a:t> </a:t>
            </a:r>
            <a:r>
              <a:rPr lang="es-419" sz="1200" spc="-33" dirty="0">
                <a:latin typeface="Arial"/>
                <a:cs typeface="Arial"/>
              </a:rPr>
              <a:t>de </a:t>
            </a:r>
            <a:r>
              <a:rPr lang="es-419" sz="1200" dirty="0">
                <a:latin typeface="Arial"/>
                <a:cs typeface="Arial"/>
              </a:rPr>
              <a:t>software</a:t>
            </a:r>
            <a:r>
              <a:rPr lang="es-419" sz="1200" spc="-40" dirty="0">
                <a:latin typeface="Arial"/>
                <a:cs typeface="Arial"/>
              </a:rPr>
              <a:t> </a:t>
            </a:r>
            <a:r>
              <a:rPr lang="es-419" sz="1200" dirty="0">
                <a:latin typeface="Arial"/>
                <a:cs typeface="Arial"/>
              </a:rPr>
              <a:t>solicitante.</a:t>
            </a:r>
            <a:r>
              <a:rPr lang="es-419" sz="1200" spc="-27"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caso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servicios</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REST</a:t>
            </a:r>
            <a:r>
              <a:rPr lang="es-419" sz="1200" spc="-53" dirty="0">
                <a:latin typeface="Arial"/>
                <a:cs typeface="Arial"/>
              </a:rPr>
              <a:t> </a:t>
            </a:r>
            <a:r>
              <a:rPr lang="es-419" sz="1200" dirty="0">
                <a:latin typeface="Arial"/>
                <a:cs typeface="Arial"/>
              </a:rPr>
              <a:t>basados</a:t>
            </a:r>
            <a:r>
              <a:rPr lang="es-419" sz="1200" spc="-2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HTTPS,</a:t>
            </a:r>
            <a:r>
              <a:rPr lang="es-419" sz="1200" spc="-20" dirty="0">
                <a:latin typeface="Arial"/>
                <a:cs typeface="Arial"/>
              </a:rPr>
              <a:t> </a:t>
            </a:r>
            <a:r>
              <a:rPr lang="es-419" sz="1200" spc="-27" dirty="0">
                <a:latin typeface="Arial"/>
                <a:cs typeface="Arial"/>
              </a:rPr>
              <a:t>esta </a:t>
            </a:r>
            <a:r>
              <a:rPr lang="es-419" sz="1200" dirty="0">
                <a:latin typeface="Arial"/>
                <a:cs typeface="Arial"/>
              </a:rPr>
              <a:t>variable</a:t>
            </a:r>
            <a:r>
              <a:rPr lang="es-419" sz="1200" spc="-47" dirty="0">
                <a:latin typeface="Arial"/>
                <a:cs typeface="Arial"/>
              </a:rPr>
              <a:t> </a:t>
            </a:r>
            <a:r>
              <a:rPr lang="es-419" sz="1200" dirty="0">
                <a:latin typeface="Arial"/>
                <a:cs typeface="Arial"/>
              </a:rPr>
              <a:t>también</a:t>
            </a:r>
            <a:r>
              <a:rPr lang="es-419" sz="1200" spc="-27" dirty="0">
                <a:latin typeface="Arial"/>
                <a:cs typeface="Arial"/>
              </a:rPr>
              <a:t> </a:t>
            </a:r>
            <a:r>
              <a:rPr lang="es-419" sz="1200" dirty="0">
                <a:latin typeface="Arial"/>
                <a:cs typeface="Arial"/>
              </a:rPr>
              <a:t>incluye</a:t>
            </a:r>
            <a:r>
              <a:rPr lang="es-419" sz="1200" spc="-27" dirty="0">
                <a:latin typeface="Arial"/>
                <a:cs typeface="Arial"/>
              </a:rPr>
              <a:t> </a:t>
            </a:r>
            <a:r>
              <a:rPr lang="es-419" sz="1200" dirty="0">
                <a:latin typeface="Arial"/>
                <a:cs typeface="Arial"/>
              </a:rPr>
              <a:t>metadatos</a:t>
            </a:r>
            <a:r>
              <a:rPr lang="es-419" sz="1200" spc="-27" dirty="0">
                <a:latin typeface="Arial"/>
                <a:cs typeface="Arial"/>
              </a:rPr>
              <a:t> </a:t>
            </a:r>
            <a:r>
              <a:rPr lang="es-419" sz="1200" dirty="0">
                <a:latin typeface="Arial"/>
                <a:cs typeface="Arial"/>
              </a:rPr>
              <a:t>sobre</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formato</a:t>
            </a:r>
            <a:r>
              <a:rPr lang="es-419" sz="1200" spc="-33" dirty="0">
                <a:latin typeface="Arial"/>
                <a:cs typeface="Arial"/>
              </a:rPr>
              <a:t> </a:t>
            </a:r>
            <a:r>
              <a:rPr lang="es-419" sz="1200" dirty="0">
                <a:latin typeface="Arial"/>
                <a:cs typeface="Arial"/>
              </a:rPr>
              <a:t>del</a:t>
            </a:r>
            <a:r>
              <a:rPr lang="es-419" sz="1200" spc="-27" dirty="0">
                <a:latin typeface="Arial"/>
                <a:cs typeface="Arial"/>
              </a:rPr>
              <a:t> </a:t>
            </a:r>
            <a:r>
              <a:rPr lang="es-419" sz="1200" dirty="0">
                <a:latin typeface="Arial"/>
                <a:cs typeface="Arial"/>
              </a:rPr>
              <a:t>mensaje</a:t>
            </a:r>
            <a:r>
              <a:rPr lang="es-419" sz="1200" spc="-27" dirty="0">
                <a:latin typeface="Arial"/>
                <a:cs typeface="Arial"/>
              </a:rPr>
              <a:t> </a:t>
            </a:r>
            <a:r>
              <a:rPr lang="es-419" sz="1200" dirty="0">
                <a:latin typeface="Arial"/>
                <a:cs typeface="Arial"/>
              </a:rPr>
              <a:t>o</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formatos</a:t>
            </a:r>
            <a:r>
              <a:rPr lang="es-419" sz="1200" spc="-27" dirty="0">
                <a:latin typeface="Arial"/>
                <a:cs typeface="Arial"/>
              </a:rPr>
              <a:t> </a:t>
            </a:r>
            <a:r>
              <a:rPr lang="es-419" sz="1200" spc="-33" dirty="0">
                <a:latin typeface="Arial"/>
                <a:cs typeface="Arial"/>
              </a:rPr>
              <a:t>de </a:t>
            </a:r>
            <a:r>
              <a:rPr lang="es-419" sz="1200" dirty="0">
                <a:latin typeface="Arial"/>
                <a:cs typeface="Arial"/>
              </a:rPr>
              <a:t>mensaje</a:t>
            </a:r>
            <a:r>
              <a:rPr lang="es-419" sz="1200" spc="-13" dirty="0">
                <a:latin typeface="Arial"/>
                <a:cs typeface="Arial"/>
              </a:rPr>
              <a:t> preferidos.</a:t>
            </a:r>
            <a:r>
              <a:rPr lang="es-419" sz="1200" spc="-87" dirty="0">
                <a:latin typeface="Arial"/>
                <a:cs typeface="Arial"/>
              </a:rPr>
              <a:t> </a:t>
            </a:r>
            <a:r>
              <a:rPr lang="es-419" sz="1200" dirty="0">
                <a:latin typeface="Arial"/>
                <a:cs typeface="Arial"/>
              </a:rPr>
              <a:t>Aquí,</a:t>
            </a:r>
            <a:r>
              <a:rPr lang="es-419" sz="1200" spc="-7" dirty="0">
                <a:latin typeface="Arial"/>
                <a:cs typeface="Arial"/>
              </a:rPr>
              <a:t> </a:t>
            </a:r>
            <a:r>
              <a:rPr lang="es-419" sz="1200" dirty="0">
                <a:latin typeface="Arial"/>
                <a:cs typeface="Arial"/>
              </a:rPr>
              <a:t>puede</a:t>
            </a:r>
            <a:r>
              <a:rPr lang="es-419" sz="1200" spc="-13" dirty="0">
                <a:latin typeface="Arial"/>
                <a:cs typeface="Arial"/>
              </a:rPr>
              <a:t> </a:t>
            </a:r>
            <a:r>
              <a:rPr lang="es-419" sz="1200" dirty="0">
                <a:latin typeface="Arial"/>
                <a:cs typeface="Arial"/>
              </a:rPr>
              <a:t>agregar</a:t>
            </a:r>
            <a:r>
              <a:rPr lang="es-419" sz="1200" spc="-7" dirty="0">
                <a:latin typeface="Arial"/>
                <a:cs typeface="Arial"/>
              </a:rPr>
              <a:t> </a:t>
            </a:r>
            <a:r>
              <a:rPr lang="es-419" sz="1200" dirty="0">
                <a:latin typeface="Arial"/>
                <a:cs typeface="Arial"/>
              </a:rPr>
              <a:t>encabezados</a:t>
            </a:r>
            <a:r>
              <a:rPr lang="es-419" sz="1200" spc="-7" dirty="0">
                <a:latin typeface="Arial"/>
                <a:cs typeface="Arial"/>
              </a:rPr>
              <a:t> </a:t>
            </a:r>
            <a:r>
              <a:rPr lang="es-419" sz="1200" spc="-13" dirty="0">
                <a:latin typeface="Arial"/>
                <a:cs typeface="Arial"/>
              </a:rPr>
              <a:t>personalizados.</a:t>
            </a:r>
            <a:endParaRPr lang="es-419" sz="1200" dirty="0">
              <a:latin typeface="Arial"/>
              <a:cs typeface="Arial"/>
            </a:endParaRPr>
          </a:p>
          <a:p>
            <a:pPr>
              <a:spcBef>
                <a:spcPts val="33"/>
              </a:spcBef>
            </a:pPr>
            <a:endParaRPr lang="es-419" sz="1200" dirty="0">
              <a:latin typeface="Arial"/>
              <a:cs typeface="Arial"/>
            </a:endParaRPr>
          </a:p>
          <a:p>
            <a:pPr marL="16933" marR="588419">
              <a:lnSpc>
                <a:spcPct val="102299"/>
              </a:lnSpc>
            </a:pPr>
            <a:r>
              <a:rPr lang="es-419" sz="1200" dirty="0">
                <a:latin typeface="Arial"/>
                <a:cs typeface="Arial"/>
              </a:rPr>
              <a:t>El</a:t>
            </a:r>
            <a:r>
              <a:rPr lang="es-419" sz="1200" spc="-47" dirty="0">
                <a:latin typeface="Arial"/>
                <a:cs typeface="Arial"/>
              </a:rPr>
              <a:t> </a:t>
            </a:r>
            <a:r>
              <a:rPr lang="es-419" sz="1200" dirty="0">
                <a:latin typeface="Arial"/>
                <a:cs typeface="Arial"/>
              </a:rPr>
              <a:t>cuerpo</a:t>
            </a:r>
            <a:r>
              <a:rPr lang="es-419" sz="1200" spc="-33"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contiene</a:t>
            </a:r>
            <a:r>
              <a:rPr lang="es-419" sz="1200" spc="-33" dirty="0">
                <a:latin typeface="Arial"/>
                <a:cs typeface="Arial"/>
              </a:rPr>
              <a:t> </a:t>
            </a:r>
            <a:r>
              <a:rPr lang="es-419" sz="1200" dirty="0">
                <a:latin typeface="Arial"/>
                <a:cs typeface="Arial"/>
              </a:rPr>
              <a:t>datos</a:t>
            </a:r>
            <a:r>
              <a:rPr lang="es-419" sz="1200" spc="-27"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enviarán</a:t>
            </a:r>
            <a:r>
              <a:rPr lang="es-419" sz="1200" spc="-27" dirty="0">
                <a:latin typeface="Arial"/>
                <a:cs typeface="Arial"/>
              </a:rPr>
              <a:t> </a:t>
            </a:r>
            <a:r>
              <a:rPr lang="es-419" sz="1200" dirty="0">
                <a:latin typeface="Arial"/>
                <a:cs typeface="Arial"/>
              </a:rPr>
              <a:t>al</a:t>
            </a:r>
            <a:r>
              <a:rPr lang="es-419" sz="1200" spc="-33" dirty="0">
                <a:latin typeface="Arial"/>
                <a:cs typeface="Arial"/>
              </a:rPr>
              <a:t> </a:t>
            </a:r>
            <a:r>
              <a:rPr lang="es-419" sz="1200" dirty="0">
                <a:latin typeface="Arial"/>
                <a:cs typeface="Arial"/>
              </a:rPr>
              <a:t>servidor,</a:t>
            </a:r>
            <a:r>
              <a:rPr lang="es-419" sz="1200" spc="-27"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solo</a:t>
            </a:r>
            <a:r>
              <a:rPr lang="es-419" sz="1200" spc="-27" dirty="0">
                <a:latin typeface="Arial"/>
                <a:cs typeface="Arial"/>
              </a:rPr>
              <a:t> </a:t>
            </a:r>
            <a:r>
              <a:rPr lang="es-419" sz="1200" spc="-33" dirty="0">
                <a:latin typeface="Arial"/>
                <a:cs typeface="Arial"/>
              </a:rPr>
              <a:t>es </a:t>
            </a:r>
            <a:r>
              <a:rPr lang="es-419" sz="1200" dirty="0">
                <a:latin typeface="Arial"/>
                <a:cs typeface="Arial"/>
              </a:rPr>
              <a:t>relevante</a:t>
            </a:r>
            <a:r>
              <a:rPr lang="es-419" sz="1200" spc="-27"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comandos</a:t>
            </a:r>
            <a:r>
              <a:rPr lang="es-419" sz="1200" spc="-27" dirty="0">
                <a:latin typeface="Arial"/>
                <a:cs typeface="Arial"/>
              </a:rPr>
              <a:t> </a:t>
            </a:r>
            <a:r>
              <a:rPr lang="es-419" sz="1200" dirty="0">
                <a:latin typeface="Arial"/>
                <a:cs typeface="Arial"/>
              </a:rPr>
              <a:t>HTTP</a:t>
            </a:r>
            <a:r>
              <a:rPr lang="es-419" sz="1200" spc="-4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envían</a:t>
            </a:r>
            <a:r>
              <a:rPr lang="es-419" sz="1200" spc="-27" dirty="0">
                <a:latin typeface="Arial"/>
                <a:cs typeface="Arial"/>
              </a:rPr>
              <a:t> </a:t>
            </a:r>
            <a:r>
              <a:rPr lang="es-419" sz="1200" dirty="0">
                <a:latin typeface="Arial"/>
                <a:cs typeface="Arial"/>
              </a:rPr>
              <a:t>datos</a:t>
            </a:r>
            <a:r>
              <a:rPr lang="es-419" sz="1200" spc="-20" dirty="0">
                <a:latin typeface="Arial"/>
                <a:cs typeface="Arial"/>
              </a:rPr>
              <a:t> </a:t>
            </a:r>
            <a:r>
              <a:rPr lang="es-419" sz="1200" dirty="0">
                <a:latin typeface="Arial"/>
                <a:cs typeface="Arial"/>
              </a:rPr>
              <a:t>como</a:t>
            </a:r>
            <a:r>
              <a:rPr lang="es-419" sz="1200" spc="-27" dirty="0">
                <a:latin typeface="Arial"/>
                <a:cs typeface="Arial"/>
              </a:rPr>
              <a:t> </a:t>
            </a:r>
            <a:r>
              <a:rPr lang="es-419" sz="1200" dirty="0">
                <a:latin typeface="Arial"/>
                <a:cs typeface="Arial"/>
              </a:rPr>
              <a:t>POST</a:t>
            </a:r>
            <a:r>
              <a:rPr lang="es-419" sz="1200" spc="-53" dirty="0">
                <a:latin typeface="Arial"/>
                <a:cs typeface="Arial"/>
              </a:rPr>
              <a:t> </a:t>
            </a:r>
            <a:r>
              <a:rPr lang="es-419" sz="1200" dirty="0">
                <a:latin typeface="Arial"/>
                <a:cs typeface="Arial"/>
              </a:rPr>
              <a:t>y</a:t>
            </a:r>
            <a:r>
              <a:rPr lang="es-419" sz="1200" spc="-20" dirty="0">
                <a:latin typeface="Arial"/>
                <a:cs typeface="Arial"/>
              </a:rPr>
              <a:t> </a:t>
            </a:r>
            <a:r>
              <a:rPr lang="es-419" sz="1200" spc="-27" dirty="0">
                <a:latin typeface="Arial"/>
                <a:cs typeface="Arial"/>
              </a:rPr>
              <a:t>PUT.</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6924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216741">
              <a:lnSpc>
                <a:spcPct val="102299"/>
              </a:lnSpc>
              <a:spcBef>
                <a:spcPts val="93"/>
              </a:spcBef>
            </a:pPr>
            <a:r>
              <a:rPr lang="es-419" sz="1200" dirty="0">
                <a:latin typeface="Arial"/>
                <a:cs typeface="Arial"/>
              </a:rPr>
              <a:t>Como</a:t>
            </a:r>
            <a:r>
              <a:rPr lang="es-419" sz="1200" spc="-40" dirty="0">
                <a:latin typeface="Arial"/>
                <a:cs typeface="Arial"/>
              </a:rPr>
              <a:t> </a:t>
            </a:r>
            <a:r>
              <a:rPr lang="es-419" sz="1200" dirty="0">
                <a:latin typeface="Arial"/>
                <a:cs typeface="Arial"/>
              </a:rPr>
              <a:t>parte</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verbo</a:t>
            </a:r>
            <a:r>
              <a:rPr lang="es-419" sz="1200" spc="-27" dirty="0">
                <a:latin typeface="Arial"/>
                <a:cs typeface="Arial"/>
              </a:rPr>
              <a:t> </a:t>
            </a:r>
            <a:r>
              <a:rPr lang="es-419" sz="1200" dirty="0">
                <a:latin typeface="Arial"/>
                <a:cs typeface="Arial"/>
              </a:rPr>
              <a:t>HTTP</a:t>
            </a:r>
            <a:r>
              <a:rPr lang="es-419" sz="1200" spc="-53" dirty="0">
                <a:latin typeface="Arial"/>
                <a:cs typeface="Arial"/>
              </a:rPr>
              <a:t> </a:t>
            </a:r>
            <a:r>
              <a:rPr lang="es-419" sz="1200" dirty="0">
                <a:latin typeface="Arial"/>
                <a:cs typeface="Arial"/>
              </a:rPr>
              <a:t>le</a:t>
            </a:r>
            <a:r>
              <a:rPr lang="es-419" sz="1200" spc="-27" dirty="0">
                <a:latin typeface="Arial"/>
                <a:cs typeface="Arial"/>
              </a:rPr>
              <a:t> </a:t>
            </a:r>
            <a:r>
              <a:rPr lang="es-419" sz="1200" dirty="0">
                <a:latin typeface="Arial"/>
                <a:cs typeface="Arial"/>
              </a:rPr>
              <a:t>indica</a:t>
            </a:r>
            <a:r>
              <a:rPr lang="es-419" sz="1200" spc="-20"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servidor</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acción</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spc="-27" dirty="0">
                <a:latin typeface="Arial"/>
                <a:cs typeface="Arial"/>
              </a:rPr>
              <a:t>debe </a:t>
            </a:r>
            <a:r>
              <a:rPr lang="es-419" sz="1200" dirty="0">
                <a:latin typeface="Arial"/>
                <a:cs typeface="Arial"/>
              </a:rPr>
              <a:t>realizar</a:t>
            </a:r>
            <a:r>
              <a:rPr lang="es-419" sz="1200" spc="-13" dirty="0">
                <a:latin typeface="Arial"/>
                <a:cs typeface="Arial"/>
              </a:rPr>
              <a:t> </a:t>
            </a:r>
            <a:r>
              <a:rPr lang="es-419" sz="1200" dirty="0">
                <a:latin typeface="Arial"/>
                <a:cs typeface="Arial"/>
              </a:rPr>
              <a:t>en</a:t>
            </a:r>
            <a:r>
              <a:rPr lang="es-419" sz="1200" spc="-13" dirty="0">
                <a:latin typeface="Arial"/>
                <a:cs typeface="Arial"/>
              </a:rPr>
              <a:t> </a:t>
            </a:r>
            <a:r>
              <a:rPr lang="es-419" sz="1200" dirty="0">
                <a:latin typeface="Arial"/>
                <a:cs typeface="Arial"/>
              </a:rPr>
              <a:t>un</a:t>
            </a:r>
            <a:r>
              <a:rPr lang="es-419" sz="1200" spc="-7" dirty="0">
                <a:latin typeface="Arial"/>
                <a:cs typeface="Arial"/>
              </a:rPr>
              <a:t> </a:t>
            </a:r>
            <a:r>
              <a:rPr lang="es-419" sz="1200" spc="-13" dirty="0">
                <a:latin typeface="Arial"/>
                <a:cs typeface="Arial"/>
              </a:rPr>
              <a:t>recurso.</a:t>
            </a:r>
            <a:endParaRPr lang="es-419" sz="1200" dirty="0">
              <a:latin typeface="Arial"/>
              <a:cs typeface="Arial"/>
            </a:endParaRPr>
          </a:p>
          <a:p>
            <a:pPr>
              <a:spcBef>
                <a:spcPts val="33"/>
              </a:spcBef>
            </a:pPr>
            <a:endParaRPr lang="es-419" sz="1200" dirty="0">
              <a:latin typeface="Arial"/>
              <a:cs typeface="Arial"/>
            </a:endParaRPr>
          </a:p>
          <a:p>
            <a:pPr marL="16933" marR="102444">
              <a:lnSpc>
                <a:spcPct val="102299"/>
              </a:lnSpc>
            </a:pPr>
            <a:r>
              <a:rPr lang="es-419" sz="1200" dirty="0">
                <a:latin typeface="Arial"/>
                <a:cs typeface="Arial"/>
              </a:rPr>
              <a:t>HTTP</a:t>
            </a:r>
            <a:r>
              <a:rPr lang="es-419" sz="1200" spc="-73" dirty="0">
                <a:latin typeface="Arial"/>
                <a:cs typeface="Arial"/>
              </a:rPr>
              <a:t> </a:t>
            </a:r>
            <a:r>
              <a:rPr lang="es-419" sz="1200" dirty="0">
                <a:latin typeface="Arial"/>
                <a:cs typeface="Arial"/>
              </a:rPr>
              <a:t>como</a:t>
            </a:r>
            <a:r>
              <a:rPr lang="es-419" sz="1200" spc="-33" dirty="0">
                <a:latin typeface="Arial"/>
                <a:cs typeface="Arial"/>
              </a:rPr>
              <a:t> </a:t>
            </a:r>
            <a:r>
              <a:rPr lang="es-419" sz="1200" dirty="0">
                <a:latin typeface="Arial"/>
                <a:cs typeface="Arial"/>
              </a:rPr>
              <a:t>protocolo</a:t>
            </a:r>
            <a:r>
              <a:rPr lang="es-419" sz="1200" spc="-33" dirty="0">
                <a:latin typeface="Arial"/>
                <a:cs typeface="Arial"/>
              </a:rPr>
              <a:t> </a:t>
            </a:r>
            <a:r>
              <a:rPr lang="es-419" sz="1200" dirty="0">
                <a:latin typeface="Arial"/>
                <a:cs typeface="Arial"/>
              </a:rPr>
              <a:t>proporciona</a:t>
            </a:r>
            <a:r>
              <a:rPr lang="es-419" sz="1200" spc="-33" dirty="0">
                <a:latin typeface="Arial"/>
                <a:cs typeface="Arial"/>
              </a:rPr>
              <a:t> </a:t>
            </a:r>
            <a:r>
              <a:rPr lang="es-419" sz="1200" dirty="0">
                <a:latin typeface="Arial"/>
                <a:cs typeface="Arial"/>
              </a:rPr>
              <a:t>nueve</a:t>
            </a:r>
            <a:r>
              <a:rPr lang="es-419" sz="1200" spc="-33" dirty="0">
                <a:latin typeface="Arial"/>
                <a:cs typeface="Arial"/>
              </a:rPr>
              <a:t> </a:t>
            </a:r>
            <a:r>
              <a:rPr lang="es-419" sz="1200" dirty="0">
                <a:latin typeface="Arial"/>
                <a:cs typeface="Arial"/>
              </a:rPr>
              <a:t>verbos,</a:t>
            </a:r>
            <a:r>
              <a:rPr lang="es-419" sz="1200" spc="-33" dirty="0">
                <a:latin typeface="Arial"/>
                <a:cs typeface="Arial"/>
              </a:rPr>
              <a:t> </a:t>
            </a:r>
            <a:r>
              <a:rPr lang="es-419" sz="1200" dirty="0">
                <a:latin typeface="Arial"/>
                <a:cs typeface="Arial"/>
              </a:rPr>
              <a:t>pero</a:t>
            </a:r>
            <a:r>
              <a:rPr lang="es-419" sz="1200" spc="-33" dirty="0">
                <a:latin typeface="Arial"/>
                <a:cs typeface="Arial"/>
              </a:rPr>
              <a:t> </a:t>
            </a:r>
            <a:r>
              <a:rPr lang="es-419" sz="1200" dirty="0">
                <a:latin typeface="Arial"/>
                <a:cs typeface="Arial"/>
              </a:rPr>
              <a:t>solo</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cuatro</a:t>
            </a:r>
            <a:r>
              <a:rPr lang="es-419" sz="1200" spc="-33"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spc="-13" dirty="0">
                <a:latin typeface="Arial"/>
                <a:cs typeface="Arial"/>
              </a:rPr>
              <a:t>indican </a:t>
            </a:r>
            <a:r>
              <a:rPr lang="es-419" sz="1200" dirty="0">
                <a:latin typeface="Arial"/>
                <a:cs typeface="Arial"/>
              </a:rPr>
              <a:t>aquí</a:t>
            </a:r>
            <a:r>
              <a:rPr lang="es-419" sz="1200" spc="-20" dirty="0">
                <a:latin typeface="Arial"/>
                <a:cs typeface="Arial"/>
              </a:rPr>
              <a:t> </a:t>
            </a:r>
            <a:r>
              <a:rPr lang="es-419" sz="1200" dirty="0">
                <a:latin typeface="Arial"/>
                <a:cs typeface="Arial"/>
              </a:rPr>
              <a:t>son</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suele</a:t>
            </a:r>
            <a:r>
              <a:rPr lang="es-419" sz="1200" spc="-20" dirty="0">
                <a:latin typeface="Arial"/>
                <a:cs typeface="Arial"/>
              </a:rPr>
              <a:t> </a:t>
            </a:r>
            <a:r>
              <a:rPr lang="es-419" sz="1200" dirty="0">
                <a:latin typeface="Arial"/>
                <a:cs typeface="Arial"/>
              </a:rPr>
              <a:t>usar</a:t>
            </a:r>
            <a:r>
              <a:rPr lang="es-419" sz="1200" spc="-13" dirty="0">
                <a:latin typeface="Arial"/>
                <a:cs typeface="Arial"/>
              </a:rPr>
              <a:t> </a:t>
            </a:r>
            <a:r>
              <a:rPr lang="es-419" sz="1200" spc="-27" dirty="0">
                <a:latin typeface="Arial"/>
                <a:cs typeface="Arial"/>
              </a:rPr>
              <a:t>REST.</a:t>
            </a:r>
            <a:endParaRPr lang="es-419" sz="1200" dirty="0">
              <a:latin typeface="Arial"/>
              <a:cs typeface="Arial"/>
            </a:endParaRPr>
          </a:p>
          <a:p>
            <a:pPr>
              <a:lnSpc>
                <a:spcPct val="100000"/>
              </a:lnSpc>
            </a:pPr>
            <a:endParaRPr lang="es-419" sz="1200" dirty="0">
              <a:latin typeface="Arial"/>
              <a:cs typeface="Arial"/>
            </a:endParaRPr>
          </a:p>
          <a:p>
            <a:pPr marL="625671" indent="-416550" algn="just">
              <a:buChar char="●"/>
              <a:tabLst>
                <a:tab pos="625671" algn="l"/>
              </a:tabLst>
            </a:pPr>
            <a:r>
              <a:rPr lang="es-419" sz="1200" dirty="0">
                <a:latin typeface="Arial"/>
                <a:cs typeface="Arial"/>
              </a:rPr>
              <a:t>GET</a:t>
            </a:r>
            <a:r>
              <a:rPr lang="es-419" sz="1200" spc="-6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usa</a:t>
            </a:r>
            <a:r>
              <a:rPr lang="es-419" sz="1200" spc="-13"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recuperar</a:t>
            </a:r>
            <a:r>
              <a:rPr lang="es-419" sz="1200" spc="-13" dirty="0">
                <a:latin typeface="Arial"/>
                <a:cs typeface="Arial"/>
              </a:rPr>
              <a:t> recursos.</a:t>
            </a:r>
            <a:endParaRPr lang="es-419" sz="1200" dirty="0">
              <a:latin typeface="Arial"/>
              <a:cs typeface="Arial"/>
            </a:endParaRPr>
          </a:p>
          <a:p>
            <a:pPr marL="626518" marR="114297" indent="-417396" algn="just">
              <a:lnSpc>
                <a:spcPct val="102299"/>
              </a:lnSpc>
              <a:buChar char="●"/>
              <a:tabLst>
                <a:tab pos="626518" algn="l"/>
              </a:tabLst>
            </a:pPr>
            <a:r>
              <a:rPr lang="es-419" sz="1200" dirty="0">
                <a:latin typeface="Arial"/>
                <a:cs typeface="Arial"/>
              </a:rPr>
              <a:t>POST</a:t>
            </a:r>
            <a:r>
              <a:rPr lang="es-419" sz="1200" spc="-6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usa</a:t>
            </a:r>
            <a:r>
              <a:rPr lang="es-419" sz="1200" spc="-27"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solicitar</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creación</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recurso</a:t>
            </a:r>
            <a:r>
              <a:rPr lang="es-419" sz="1200" spc="-27" dirty="0">
                <a:latin typeface="Arial"/>
                <a:cs typeface="Arial"/>
              </a:rPr>
              <a:t> </a:t>
            </a:r>
            <a:r>
              <a:rPr lang="es-419" sz="1200" dirty="0">
                <a:latin typeface="Arial"/>
                <a:cs typeface="Arial"/>
              </a:rPr>
              <a:t>nuevo.</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servicio</a:t>
            </a:r>
            <a:r>
              <a:rPr lang="es-419" sz="1200" spc="-20" dirty="0">
                <a:latin typeface="Arial"/>
                <a:cs typeface="Arial"/>
              </a:rPr>
              <a:t> </a:t>
            </a:r>
            <a:r>
              <a:rPr lang="es-419" sz="1200" spc="-13" dirty="0">
                <a:latin typeface="Arial"/>
                <a:cs typeface="Arial"/>
              </a:rPr>
              <a:t>luego </a:t>
            </a:r>
            <a:r>
              <a:rPr lang="es-419" sz="1200" dirty="0">
                <a:latin typeface="Arial"/>
                <a:cs typeface="Arial"/>
              </a:rPr>
              <a:t>crea</a:t>
            </a:r>
            <a:r>
              <a:rPr lang="es-419" sz="1200" spc="-47"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recurso</a:t>
            </a:r>
            <a:r>
              <a:rPr lang="es-419" sz="1200" spc="-33" dirty="0">
                <a:latin typeface="Arial"/>
                <a:cs typeface="Arial"/>
              </a:rPr>
              <a:t> </a:t>
            </a:r>
            <a:r>
              <a:rPr lang="es-419" sz="1200" spc="-27" dirty="0">
                <a:latin typeface="Arial"/>
                <a:cs typeface="Arial"/>
              </a:rPr>
              <a:t>y,</a:t>
            </a:r>
            <a:r>
              <a:rPr lang="es-419" sz="1200" spc="-33" dirty="0">
                <a:latin typeface="Arial"/>
                <a:cs typeface="Arial"/>
              </a:rPr>
              <a:t> </a:t>
            </a:r>
            <a:r>
              <a:rPr lang="es-419" sz="1200" dirty="0">
                <a:latin typeface="Arial"/>
                <a:cs typeface="Arial"/>
              </a:rPr>
              <a:t>por</a:t>
            </a:r>
            <a:r>
              <a:rPr lang="es-419" sz="1200" spc="-27" dirty="0">
                <a:latin typeface="Arial"/>
                <a:cs typeface="Arial"/>
              </a:rPr>
              <a:t> </a:t>
            </a:r>
            <a:r>
              <a:rPr lang="es-419" sz="1200" dirty="0">
                <a:latin typeface="Arial"/>
                <a:cs typeface="Arial"/>
              </a:rPr>
              <a:t>lo</a:t>
            </a:r>
            <a:r>
              <a:rPr lang="es-419" sz="1200" spc="-33" dirty="0">
                <a:latin typeface="Arial"/>
                <a:cs typeface="Arial"/>
              </a:rPr>
              <a:t> </a:t>
            </a:r>
            <a:r>
              <a:rPr lang="es-419" sz="1200" dirty="0">
                <a:latin typeface="Arial"/>
                <a:cs typeface="Arial"/>
              </a:rPr>
              <a:t>general,</a:t>
            </a:r>
            <a:r>
              <a:rPr lang="es-419" sz="1200" spc="-33" dirty="0">
                <a:latin typeface="Arial"/>
                <a:cs typeface="Arial"/>
              </a:rPr>
              <a:t> </a:t>
            </a:r>
            <a:r>
              <a:rPr lang="es-419" sz="1200" dirty="0">
                <a:latin typeface="Arial"/>
                <a:cs typeface="Arial"/>
              </a:rPr>
              <a:t>muestra</a:t>
            </a:r>
            <a:r>
              <a:rPr lang="es-419" sz="1200" spc="-33" dirty="0">
                <a:latin typeface="Arial"/>
                <a:cs typeface="Arial"/>
              </a:rPr>
              <a:t> </a:t>
            </a:r>
            <a:r>
              <a:rPr lang="es-419" sz="1200" dirty="0">
                <a:latin typeface="Arial"/>
                <a:cs typeface="Arial"/>
              </a:rPr>
              <a:t>al</a:t>
            </a:r>
            <a:r>
              <a:rPr lang="es-419" sz="1200" spc="-33" dirty="0">
                <a:latin typeface="Arial"/>
                <a:cs typeface="Arial"/>
              </a:rPr>
              <a:t> </a:t>
            </a:r>
            <a:r>
              <a:rPr lang="es-419" sz="1200" dirty="0">
                <a:latin typeface="Arial"/>
                <a:cs typeface="Arial"/>
              </a:rPr>
              <a:t>cliente</a:t>
            </a:r>
            <a:r>
              <a:rPr lang="es-419" sz="1200" spc="-27"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ID</a:t>
            </a:r>
            <a:r>
              <a:rPr lang="es-419" sz="1200" spc="-33" dirty="0">
                <a:latin typeface="Arial"/>
                <a:cs typeface="Arial"/>
              </a:rPr>
              <a:t> </a:t>
            </a:r>
            <a:r>
              <a:rPr lang="es-419" sz="1200" dirty="0">
                <a:latin typeface="Arial"/>
                <a:cs typeface="Arial"/>
              </a:rPr>
              <a:t>único</a:t>
            </a:r>
            <a:r>
              <a:rPr lang="es-419" sz="1200" spc="-33" dirty="0">
                <a:latin typeface="Arial"/>
                <a:cs typeface="Arial"/>
              </a:rPr>
              <a:t> </a:t>
            </a:r>
            <a:r>
              <a:rPr lang="es-419" sz="1200" dirty="0">
                <a:latin typeface="Arial"/>
                <a:cs typeface="Arial"/>
              </a:rPr>
              <a:t>generado</a:t>
            </a:r>
            <a:r>
              <a:rPr lang="es-419" sz="1200" spc="-27" dirty="0">
                <a:latin typeface="Arial"/>
                <a:cs typeface="Arial"/>
              </a:rPr>
              <a:t> para </a:t>
            </a:r>
            <a:r>
              <a:rPr lang="es-419" sz="1200" dirty="0">
                <a:latin typeface="Arial"/>
                <a:cs typeface="Arial"/>
              </a:rPr>
              <a:t>el</a:t>
            </a:r>
            <a:r>
              <a:rPr lang="es-419" sz="1200" spc="-33" dirty="0">
                <a:latin typeface="Arial"/>
                <a:cs typeface="Arial"/>
              </a:rPr>
              <a:t> </a:t>
            </a:r>
            <a:r>
              <a:rPr lang="es-419" sz="1200" dirty="0">
                <a:latin typeface="Arial"/>
                <a:cs typeface="Arial"/>
              </a:rPr>
              <a:t>recurso</a:t>
            </a:r>
            <a:r>
              <a:rPr lang="es-419" sz="1200" spc="-27" dirty="0">
                <a:latin typeface="Arial"/>
                <a:cs typeface="Arial"/>
              </a:rPr>
              <a:t> </a:t>
            </a:r>
            <a:r>
              <a:rPr lang="es-419" sz="1200" spc="-13" dirty="0">
                <a:latin typeface="Arial"/>
                <a:cs typeface="Arial"/>
              </a:rPr>
              <a:t>nuevo.</a:t>
            </a:r>
            <a:endParaRPr lang="es-419" sz="1200" dirty="0">
              <a:latin typeface="Arial"/>
              <a:cs typeface="Arial"/>
            </a:endParaRPr>
          </a:p>
          <a:p>
            <a:pPr marL="626518" marR="6773" indent="-417396">
              <a:lnSpc>
                <a:spcPct val="102299"/>
              </a:lnSpc>
              <a:buChar char="●"/>
              <a:tabLst>
                <a:tab pos="626518" algn="l"/>
              </a:tabLst>
            </a:pPr>
            <a:r>
              <a:rPr lang="es-419" sz="1200" dirty="0">
                <a:latin typeface="Arial"/>
                <a:cs typeface="Arial"/>
              </a:rPr>
              <a:t>PUT</a:t>
            </a:r>
            <a:r>
              <a:rPr lang="es-419" sz="1200" spc="-60"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usa</a:t>
            </a:r>
            <a:r>
              <a:rPr lang="es-419" sz="1200" spc="-13"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crear</a:t>
            </a:r>
            <a:r>
              <a:rPr lang="es-419" sz="1200" spc="-13"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recurso</a:t>
            </a:r>
            <a:r>
              <a:rPr lang="es-419" sz="1200" spc="-20" dirty="0">
                <a:latin typeface="Arial"/>
                <a:cs typeface="Arial"/>
              </a:rPr>
              <a:t> </a:t>
            </a:r>
            <a:r>
              <a:rPr lang="es-419" sz="1200" dirty="0">
                <a:latin typeface="Arial"/>
                <a:cs typeface="Arial"/>
              </a:rPr>
              <a:t>nuevo</a:t>
            </a:r>
            <a:r>
              <a:rPr lang="es-419" sz="1200" spc="-13" dirty="0">
                <a:latin typeface="Arial"/>
                <a:cs typeface="Arial"/>
              </a:rPr>
              <a:t> </a:t>
            </a:r>
            <a:r>
              <a:rPr lang="es-419" sz="1200" dirty="0">
                <a:latin typeface="Arial"/>
                <a:cs typeface="Arial"/>
              </a:rPr>
              <a:t>o</a:t>
            </a:r>
            <a:r>
              <a:rPr lang="es-419" sz="1200" spc="-20" dirty="0">
                <a:latin typeface="Arial"/>
                <a:cs typeface="Arial"/>
              </a:rPr>
              <a:t> </a:t>
            </a:r>
            <a:r>
              <a:rPr lang="es-419" sz="1200" dirty="0">
                <a:latin typeface="Arial"/>
                <a:cs typeface="Arial"/>
              </a:rPr>
              <a:t>hacer</a:t>
            </a:r>
            <a:r>
              <a:rPr lang="es-419" sz="1200" spc="-13" dirty="0">
                <a:latin typeface="Arial"/>
                <a:cs typeface="Arial"/>
              </a:rPr>
              <a:t> </a:t>
            </a:r>
            <a:r>
              <a:rPr lang="es-419" sz="1200" dirty="0">
                <a:latin typeface="Arial"/>
                <a:cs typeface="Arial"/>
              </a:rPr>
              <a:t>modificaciones</a:t>
            </a:r>
            <a:r>
              <a:rPr lang="es-419" sz="1200" spc="-20" dirty="0">
                <a:latin typeface="Arial"/>
                <a:cs typeface="Arial"/>
              </a:rPr>
              <a:t> </a:t>
            </a:r>
            <a:r>
              <a:rPr lang="es-419" sz="1200" dirty="0">
                <a:latin typeface="Arial"/>
                <a:cs typeface="Arial"/>
              </a:rPr>
              <a:t>a</a:t>
            </a:r>
            <a:r>
              <a:rPr lang="es-419" sz="1200" spc="-13" dirty="0">
                <a:latin typeface="Arial"/>
                <a:cs typeface="Arial"/>
              </a:rPr>
              <a:t> </a:t>
            </a:r>
            <a:r>
              <a:rPr lang="es-419" sz="1200" spc="-33" dirty="0">
                <a:latin typeface="Arial"/>
                <a:cs typeface="Arial"/>
              </a:rPr>
              <a:t>uno </a:t>
            </a:r>
            <a:r>
              <a:rPr lang="es-419" sz="1200" dirty="0">
                <a:latin typeface="Arial"/>
                <a:cs typeface="Arial"/>
              </a:rPr>
              <a:t>existente.</a:t>
            </a:r>
            <a:r>
              <a:rPr lang="es-419" sz="1200" spc="-47" dirty="0">
                <a:latin typeface="Arial"/>
                <a:cs typeface="Arial"/>
              </a:rPr>
              <a:t> </a:t>
            </a:r>
            <a:r>
              <a:rPr lang="es-419" sz="1200" dirty="0">
                <a:latin typeface="Arial"/>
                <a:cs typeface="Arial"/>
              </a:rPr>
              <a:t>Las</a:t>
            </a:r>
            <a:r>
              <a:rPr lang="es-419" sz="1200" spc="-33" dirty="0">
                <a:latin typeface="Arial"/>
                <a:cs typeface="Arial"/>
              </a:rPr>
              <a:t> </a:t>
            </a:r>
            <a:r>
              <a:rPr lang="es-419" sz="1200" dirty="0">
                <a:latin typeface="Arial"/>
                <a:cs typeface="Arial"/>
              </a:rPr>
              <a:t>solicitudes</a:t>
            </a:r>
            <a:r>
              <a:rPr lang="es-419" sz="1200" spc="-33" dirty="0">
                <a:latin typeface="Arial"/>
                <a:cs typeface="Arial"/>
              </a:rPr>
              <a:t> </a:t>
            </a:r>
            <a:r>
              <a:rPr lang="es-419" sz="1200" dirty="0">
                <a:latin typeface="Arial"/>
                <a:cs typeface="Arial"/>
              </a:rPr>
              <a:t>PUT</a:t>
            </a:r>
            <a:r>
              <a:rPr lang="es-419" sz="1200" spc="-60" dirty="0">
                <a:latin typeface="Arial"/>
                <a:cs typeface="Arial"/>
              </a:rPr>
              <a:t> </a:t>
            </a:r>
            <a:r>
              <a:rPr lang="es-419" sz="1200" dirty="0">
                <a:latin typeface="Arial"/>
                <a:cs typeface="Arial"/>
              </a:rPr>
              <a:t>deben</a:t>
            </a:r>
            <a:r>
              <a:rPr lang="es-419" sz="1200" spc="-27" dirty="0">
                <a:latin typeface="Arial"/>
                <a:cs typeface="Arial"/>
              </a:rPr>
              <a:t> </a:t>
            </a:r>
            <a:r>
              <a:rPr lang="es-419" sz="1200" dirty="0">
                <a:latin typeface="Arial"/>
                <a:cs typeface="Arial"/>
              </a:rPr>
              <a:t>ser</a:t>
            </a:r>
            <a:r>
              <a:rPr lang="es-419" sz="1200" spc="-33" dirty="0">
                <a:latin typeface="Arial"/>
                <a:cs typeface="Arial"/>
              </a:rPr>
              <a:t> </a:t>
            </a:r>
            <a:r>
              <a:rPr lang="es-419" sz="1200" dirty="0">
                <a:latin typeface="Arial"/>
                <a:cs typeface="Arial"/>
              </a:rPr>
              <a:t>idempotentes,</a:t>
            </a:r>
            <a:r>
              <a:rPr lang="es-419" sz="1200" spc="-33" dirty="0">
                <a:latin typeface="Arial"/>
                <a:cs typeface="Arial"/>
              </a:rPr>
              <a:t> </a:t>
            </a:r>
            <a:r>
              <a:rPr lang="es-419" sz="1200" dirty="0">
                <a:latin typeface="Arial"/>
                <a:cs typeface="Arial"/>
              </a:rPr>
              <a:t>lo</a:t>
            </a:r>
            <a:r>
              <a:rPr lang="es-419" sz="1200" spc="-33"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significa</a:t>
            </a:r>
            <a:r>
              <a:rPr lang="es-419" sz="1200" spc="-27" dirty="0">
                <a:latin typeface="Arial"/>
                <a:cs typeface="Arial"/>
              </a:rPr>
              <a:t> que, </a:t>
            </a:r>
            <a:r>
              <a:rPr lang="es-419" sz="1200" dirty="0">
                <a:latin typeface="Arial"/>
                <a:cs typeface="Arial"/>
              </a:rPr>
              <a:t>sin</a:t>
            </a:r>
            <a:r>
              <a:rPr lang="es-419" sz="1200" spc="-40" dirty="0">
                <a:latin typeface="Arial"/>
                <a:cs typeface="Arial"/>
              </a:rPr>
              <a:t> </a:t>
            </a:r>
            <a:r>
              <a:rPr lang="es-419" sz="1200" dirty="0">
                <a:latin typeface="Arial"/>
                <a:cs typeface="Arial"/>
              </a:rPr>
              <a:t>importar</a:t>
            </a:r>
            <a:r>
              <a:rPr lang="es-419" sz="1200" spc="-20" dirty="0">
                <a:latin typeface="Arial"/>
                <a:cs typeface="Arial"/>
              </a:rPr>
              <a:t> </a:t>
            </a:r>
            <a:r>
              <a:rPr lang="es-419" sz="1200" dirty="0">
                <a:latin typeface="Arial"/>
                <a:cs typeface="Arial"/>
              </a:rPr>
              <a:t>cuántas</a:t>
            </a:r>
            <a:r>
              <a:rPr lang="es-419" sz="1200" spc="-20" dirty="0">
                <a:latin typeface="Arial"/>
                <a:cs typeface="Arial"/>
              </a:rPr>
              <a:t> </a:t>
            </a:r>
            <a:r>
              <a:rPr lang="es-419" sz="1200" dirty="0">
                <a:latin typeface="Arial"/>
                <a:cs typeface="Arial"/>
              </a:rPr>
              <a:t>veces</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cliente</a:t>
            </a:r>
            <a:r>
              <a:rPr lang="es-419" sz="1200" spc="-20" dirty="0">
                <a:latin typeface="Arial"/>
                <a:cs typeface="Arial"/>
              </a:rPr>
              <a:t> </a:t>
            </a:r>
            <a:r>
              <a:rPr lang="es-419" sz="1200" dirty="0">
                <a:latin typeface="Arial"/>
                <a:cs typeface="Arial"/>
              </a:rPr>
              <a:t>haga</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solicitud</a:t>
            </a:r>
            <a:r>
              <a:rPr lang="es-419" sz="1200" spc="-20"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servicio,</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spc="-13" dirty="0">
                <a:latin typeface="Arial"/>
                <a:cs typeface="Arial"/>
              </a:rPr>
              <a:t>efectos </a:t>
            </a:r>
            <a:r>
              <a:rPr lang="es-419" sz="1200" dirty="0">
                <a:latin typeface="Arial"/>
                <a:cs typeface="Arial"/>
              </a:rPr>
              <a:t>en</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recurso</a:t>
            </a:r>
            <a:r>
              <a:rPr lang="es-419" sz="1200" spc="-33" dirty="0">
                <a:latin typeface="Arial"/>
                <a:cs typeface="Arial"/>
              </a:rPr>
              <a:t> </a:t>
            </a:r>
            <a:r>
              <a:rPr lang="es-419" sz="1200" dirty="0">
                <a:latin typeface="Arial"/>
                <a:cs typeface="Arial"/>
              </a:rPr>
              <a:t>siempre</a:t>
            </a:r>
            <a:r>
              <a:rPr lang="es-419" sz="1200" spc="-33" dirty="0">
                <a:latin typeface="Arial"/>
                <a:cs typeface="Arial"/>
              </a:rPr>
              <a:t> </a:t>
            </a:r>
            <a:r>
              <a:rPr lang="es-419" sz="1200" dirty="0">
                <a:latin typeface="Arial"/>
                <a:cs typeface="Arial"/>
              </a:rPr>
              <a:t>serán</a:t>
            </a:r>
            <a:r>
              <a:rPr lang="es-419" sz="1200" spc="-33" dirty="0">
                <a:latin typeface="Arial"/>
                <a:cs typeface="Arial"/>
              </a:rPr>
              <a:t> </a:t>
            </a:r>
            <a:r>
              <a:rPr lang="es-419" sz="1200" dirty="0">
                <a:latin typeface="Arial"/>
                <a:cs typeface="Arial"/>
              </a:rPr>
              <a:t>exactamente</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spc="-13" dirty="0">
                <a:latin typeface="Arial"/>
                <a:cs typeface="Arial"/>
              </a:rPr>
              <a:t>mismos.</a:t>
            </a:r>
            <a:endParaRPr lang="es-419" sz="1200" dirty="0">
              <a:latin typeface="Arial"/>
              <a:cs typeface="Arial"/>
            </a:endParaRPr>
          </a:p>
          <a:p>
            <a:pPr marL="625671" indent="-416550">
              <a:spcBef>
                <a:spcPts val="40"/>
              </a:spcBef>
              <a:buChar char="●"/>
              <a:tabLst>
                <a:tab pos="625671" algn="l"/>
              </a:tabLst>
            </a:pPr>
            <a:r>
              <a:rPr lang="es-419" sz="1200" dirty="0">
                <a:latin typeface="Arial"/>
                <a:cs typeface="Arial"/>
              </a:rPr>
              <a:t>Finalmente,</a:t>
            </a:r>
            <a:r>
              <a:rPr lang="es-419" sz="1200" spc="-47" dirty="0">
                <a:latin typeface="Arial"/>
                <a:cs typeface="Arial"/>
              </a:rPr>
              <a:t> </a:t>
            </a:r>
            <a:r>
              <a:rPr lang="es-419" sz="1200" dirty="0">
                <a:latin typeface="Arial"/>
                <a:cs typeface="Arial"/>
              </a:rPr>
              <a:t>una</a:t>
            </a:r>
            <a:r>
              <a:rPr lang="es-419" sz="1200" spc="-33"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DELETE</a:t>
            </a:r>
            <a:r>
              <a:rPr lang="es-419" sz="1200" spc="-33"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usa</a:t>
            </a:r>
            <a:r>
              <a:rPr lang="es-419" sz="1200" spc="-33" dirty="0">
                <a:latin typeface="Arial"/>
                <a:cs typeface="Arial"/>
              </a:rPr>
              <a:t> </a:t>
            </a:r>
            <a:r>
              <a:rPr lang="es-419" sz="1200" dirty="0">
                <a:latin typeface="Arial"/>
                <a:cs typeface="Arial"/>
              </a:rPr>
              <a:t>para</a:t>
            </a:r>
            <a:r>
              <a:rPr lang="es-419" sz="1200" spc="-27" dirty="0">
                <a:latin typeface="Arial"/>
                <a:cs typeface="Arial"/>
              </a:rPr>
              <a:t> </a:t>
            </a:r>
            <a:r>
              <a:rPr lang="es-419" sz="1200" dirty="0">
                <a:latin typeface="Arial"/>
                <a:cs typeface="Arial"/>
              </a:rPr>
              <a:t>quitar</a:t>
            </a:r>
            <a:r>
              <a:rPr lang="es-419" sz="1200" spc="-33" dirty="0">
                <a:latin typeface="Arial"/>
                <a:cs typeface="Arial"/>
              </a:rPr>
              <a:t> </a:t>
            </a:r>
            <a:r>
              <a:rPr lang="es-419" sz="1200" dirty="0">
                <a:latin typeface="Arial"/>
                <a:cs typeface="Arial"/>
              </a:rPr>
              <a:t>un</a:t>
            </a:r>
            <a:r>
              <a:rPr lang="es-419" sz="1200" spc="-27" dirty="0">
                <a:latin typeface="Arial"/>
                <a:cs typeface="Arial"/>
              </a:rPr>
              <a:t> </a:t>
            </a:r>
            <a:r>
              <a:rPr lang="es-419" sz="1200" spc="-13" dirty="0">
                <a:latin typeface="Arial"/>
                <a:cs typeface="Arial"/>
              </a:rPr>
              <a:t>recurso.</a:t>
            </a:r>
          </a:p>
          <a:p>
            <a:pPr marL="209121" indent="0">
              <a:spcBef>
                <a:spcPts val="40"/>
              </a:spcBef>
              <a:buNone/>
              <a:tabLst>
                <a:tab pos="625671" algn="l"/>
              </a:tabLst>
            </a:pPr>
            <a:endParaRPr lang="es-419" sz="1200" dirty="0">
              <a:latin typeface="Arial"/>
              <a:cs typeface="Arial"/>
            </a:endParaRPr>
          </a:p>
          <a:p>
            <a:pPr marL="16933" marR="121070">
              <a:lnSpc>
                <a:spcPct val="102299"/>
              </a:lnSpc>
              <a:spcBef>
                <a:spcPts val="93"/>
              </a:spcBef>
            </a:pPr>
            <a:r>
              <a:rPr lang="es-419" sz="1200" dirty="0">
                <a:latin typeface="Arial"/>
                <a:cs typeface="Arial"/>
              </a:rPr>
              <a:t>Como</a:t>
            </a:r>
            <a:r>
              <a:rPr lang="es-419" sz="1200" spc="-40" dirty="0">
                <a:latin typeface="Arial"/>
                <a:cs typeface="Arial"/>
              </a:rPr>
              <a:t> </a:t>
            </a:r>
            <a:r>
              <a:rPr lang="es-419" sz="1200" dirty="0">
                <a:latin typeface="Arial"/>
                <a:cs typeface="Arial"/>
              </a:rPr>
              <a:t>parte</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verbo</a:t>
            </a:r>
            <a:r>
              <a:rPr lang="es-419" sz="1200" spc="-27" dirty="0">
                <a:latin typeface="Arial"/>
                <a:cs typeface="Arial"/>
              </a:rPr>
              <a:t> </a:t>
            </a:r>
            <a:r>
              <a:rPr lang="es-419" sz="1200" dirty="0">
                <a:latin typeface="Arial"/>
                <a:cs typeface="Arial"/>
              </a:rPr>
              <a:t>HTTP</a:t>
            </a:r>
            <a:r>
              <a:rPr lang="es-419" sz="1200" spc="-53" dirty="0">
                <a:latin typeface="Arial"/>
                <a:cs typeface="Arial"/>
              </a:rPr>
              <a:t> </a:t>
            </a:r>
            <a:r>
              <a:rPr lang="es-419" sz="1200" dirty="0">
                <a:latin typeface="Arial"/>
                <a:cs typeface="Arial"/>
              </a:rPr>
              <a:t>le</a:t>
            </a:r>
            <a:r>
              <a:rPr lang="es-419" sz="1200" spc="-27" dirty="0">
                <a:latin typeface="Arial"/>
                <a:cs typeface="Arial"/>
              </a:rPr>
              <a:t> </a:t>
            </a:r>
            <a:r>
              <a:rPr lang="es-419" sz="1200" dirty="0">
                <a:latin typeface="Arial"/>
                <a:cs typeface="Arial"/>
              </a:rPr>
              <a:t>indica</a:t>
            </a:r>
            <a:r>
              <a:rPr lang="es-419" sz="1200" spc="-20"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servidor</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acción</a:t>
            </a:r>
            <a:r>
              <a:rPr lang="es-419" sz="1200" spc="-27" dirty="0">
                <a:latin typeface="Arial"/>
                <a:cs typeface="Arial"/>
              </a:rPr>
              <a:t> </a:t>
            </a:r>
            <a:r>
              <a:rPr lang="es-419" sz="1200" dirty="0">
                <a:latin typeface="Arial"/>
                <a:cs typeface="Arial"/>
              </a:rPr>
              <a:t>que</a:t>
            </a:r>
            <a:r>
              <a:rPr lang="es-419" sz="1200" spc="-20" dirty="0">
                <a:latin typeface="Arial"/>
                <a:cs typeface="Arial"/>
              </a:rPr>
              <a:t> </a:t>
            </a:r>
            <a:r>
              <a:rPr lang="es-419" sz="1200" spc="-27" dirty="0">
                <a:latin typeface="Arial"/>
                <a:cs typeface="Arial"/>
              </a:rPr>
              <a:t>debe </a:t>
            </a:r>
            <a:r>
              <a:rPr lang="es-419" sz="1200" dirty="0">
                <a:latin typeface="Arial"/>
                <a:cs typeface="Arial"/>
              </a:rPr>
              <a:t>realizar</a:t>
            </a:r>
            <a:r>
              <a:rPr lang="es-419" sz="1200" spc="-13" dirty="0">
                <a:latin typeface="Arial"/>
                <a:cs typeface="Arial"/>
              </a:rPr>
              <a:t> </a:t>
            </a:r>
            <a:r>
              <a:rPr lang="es-419" sz="1200" dirty="0">
                <a:latin typeface="Arial"/>
                <a:cs typeface="Arial"/>
              </a:rPr>
              <a:t>en</a:t>
            </a:r>
            <a:r>
              <a:rPr lang="es-419" sz="1200" spc="-13" dirty="0">
                <a:latin typeface="Arial"/>
                <a:cs typeface="Arial"/>
              </a:rPr>
              <a:t> </a:t>
            </a:r>
            <a:r>
              <a:rPr lang="es-419" sz="1200" dirty="0">
                <a:latin typeface="Arial"/>
                <a:cs typeface="Arial"/>
              </a:rPr>
              <a:t>un</a:t>
            </a:r>
            <a:r>
              <a:rPr lang="es-419" sz="1200" spc="-7" dirty="0">
                <a:latin typeface="Arial"/>
                <a:cs typeface="Arial"/>
              </a:rPr>
              <a:t> </a:t>
            </a:r>
            <a:r>
              <a:rPr lang="es-419" sz="1200" spc="-13" dirty="0">
                <a:latin typeface="Arial"/>
                <a:cs typeface="Arial"/>
              </a:rPr>
              <a:t>recurso.</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HTTP</a:t>
            </a:r>
            <a:r>
              <a:rPr lang="es-419" sz="1200" spc="-73" dirty="0">
                <a:latin typeface="Arial"/>
                <a:cs typeface="Arial"/>
              </a:rPr>
              <a:t> </a:t>
            </a:r>
            <a:r>
              <a:rPr lang="es-419" sz="1200" dirty="0">
                <a:latin typeface="Arial"/>
                <a:cs typeface="Arial"/>
              </a:rPr>
              <a:t>como</a:t>
            </a:r>
            <a:r>
              <a:rPr lang="es-419" sz="1200" spc="-33" dirty="0">
                <a:latin typeface="Arial"/>
                <a:cs typeface="Arial"/>
              </a:rPr>
              <a:t> </a:t>
            </a:r>
            <a:r>
              <a:rPr lang="es-419" sz="1200" dirty="0">
                <a:latin typeface="Arial"/>
                <a:cs typeface="Arial"/>
              </a:rPr>
              <a:t>protocolo</a:t>
            </a:r>
            <a:r>
              <a:rPr lang="es-419" sz="1200" spc="-33" dirty="0">
                <a:latin typeface="Arial"/>
                <a:cs typeface="Arial"/>
              </a:rPr>
              <a:t> </a:t>
            </a:r>
            <a:r>
              <a:rPr lang="es-419" sz="1200" dirty="0">
                <a:latin typeface="Arial"/>
                <a:cs typeface="Arial"/>
              </a:rPr>
              <a:t>proporciona</a:t>
            </a:r>
            <a:r>
              <a:rPr lang="es-419" sz="1200" spc="-33" dirty="0">
                <a:latin typeface="Arial"/>
                <a:cs typeface="Arial"/>
              </a:rPr>
              <a:t> </a:t>
            </a:r>
            <a:r>
              <a:rPr lang="es-419" sz="1200" dirty="0">
                <a:latin typeface="Arial"/>
                <a:cs typeface="Arial"/>
              </a:rPr>
              <a:t>nueve</a:t>
            </a:r>
            <a:r>
              <a:rPr lang="es-419" sz="1200" spc="-33" dirty="0">
                <a:latin typeface="Arial"/>
                <a:cs typeface="Arial"/>
              </a:rPr>
              <a:t> </a:t>
            </a:r>
            <a:r>
              <a:rPr lang="es-419" sz="1200" dirty="0">
                <a:latin typeface="Arial"/>
                <a:cs typeface="Arial"/>
              </a:rPr>
              <a:t>verbos,</a:t>
            </a:r>
            <a:r>
              <a:rPr lang="es-419" sz="1200" spc="-33" dirty="0">
                <a:latin typeface="Arial"/>
                <a:cs typeface="Arial"/>
              </a:rPr>
              <a:t> </a:t>
            </a:r>
            <a:r>
              <a:rPr lang="es-419" sz="1200" dirty="0">
                <a:latin typeface="Arial"/>
                <a:cs typeface="Arial"/>
              </a:rPr>
              <a:t>pero</a:t>
            </a:r>
            <a:r>
              <a:rPr lang="es-419" sz="1200" spc="-33" dirty="0">
                <a:latin typeface="Arial"/>
                <a:cs typeface="Arial"/>
              </a:rPr>
              <a:t> </a:t>
            </a:r>
            <a:r>
              <a:rPr lang="es-419" sz="1200" dirty="0">
                <a:latin typeface="Arial"/>
                <a:cs typeface="Arial"/>
              </a:rPr>
              <a:t>solo</a:t>
            </a:r>
            <a:r>
              <a:rPr lang="es-419" sz="1200" spc="-33" dirty="0">
                <a:latin typeface="Arial"/>
                <a:cs typeface="Arial"/>
              </a:rPr>
              <a:t> </a:t>
            </a:r>
            <a:r>
              <a:rPr lang="es-419" sz="1200" dirty="0">
                <a:latin typeface="Arial"/>
                <a:cs typeface="Arial"/>
              </a:rPr>
              <a:t>los</a:t>
            </a:r>
            <a:r>
              <a:rPr lang="es-419" sz="1200" spc="-33" dirty="0">
                <a:latin typeface="Arial"/>
                <a:cs typeface="Arial"/>
              </a:rPr>
              <a:t> </a:t>
            </a:r>
            <a:r>
              <a:rPr lang="es-419" sz="1200" dirty="0">
                <a:latin typeface="Arial"/>
                <a:cs typeface="Arial"/>
              </a:rPr>
              <a:t>cuatro</a:t>
            </a:r>
            <a:r>
              <a:rPr lang="es-419" sz="1200" spc="-33"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spc="-13" dirty="0">
                <a:latin typeface="Arial"/>
                <a:cs typeface="Arial"/>
              </a:rPr>
              <a:t>indican </a:t>
            </a:r>
            <a:r>
              <a:rPr lang="es-419" sz="1200" dirty="0">
                <a:latin typeface="Arial"/>
                <a:cs typeface="Arial"/>
              </a:rPr>
              <a:t>aquí</a:t>
            </a:r>
            <a:r>
              <a:rPr lang="es-419" sz="1200" spc="-20" dirty="0">
                <a:latin typeface="Arial"/>
                <a:cs typeface="Arial"/>
              </a:rPr>
              <a:t> </a:t>
            </a:r>
            <a:r>
              <a:rPr lang="es-419" sz="1200" dirty="0">
                <a:latin typeface="Arial"/>
                <a:cs typeface="Arial"/>
              </a:rPr>
              <a:t>son</a:t>
            </a:r>
            <a:r>
              <a:rPr lang="es-419" sz="1200" spc="-20"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suele</a:t>
            </a:r>
            <a:r>
              <a:rPr lang="es-419" sz="1200" spc="-20" dirty="0">
                <a:latin typeface="Arial"/>
                <a:cs typeface="Arial"/>
              </a:rPr>
              <a:t> </a:t>
            </a:r>
            <a:r>
              <a:rPr lang="es-419" sz="1200" dirty="0">
                <a:latin typeface="Arial"/>
                <a:cs typeface="Arial"/>
              </a:rPr>
              <a:t>usar</a:t>
            </a:r>
            <a:r>
              <a:rPr lang="es-419" sz="1200" spc="-13" dirty="0">
                <a:latin typeface="Arial"/>
                <a:cs typeface="Arial"/>
              </a:rPr>
              <a:t> </a:t>
            </a:r>
            <a:r>
              <a:rPr lang="es-419" sz="1200" spc="-27" dirty="0">
                <a:latin typeface="Arial"/>
                <a:cs typeface="Arial"/>
              </a:rPr>
              <a:t>REST.</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76</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8580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marR="526614">
              <a:lnSpc>
                <a:spcPct val="102299"/>
              </a:lnSpc>
              <a:spcBef>
                <a:spcPts val="93"/>
              </a:spcBef>
            </a:pPr>
            <a:r>
              <a:rPr lang="es-419" sz="1200" dirty="0">
                <a:latin typeface="Arial"/>
                <a:cs typeface="Arial"/>
              </a:rPr>
              <a:t>Los</a:t>
            </a:r>
            <a:r>
              <a:rPr lang="es-419" sz="1200" spc="-33" dirty="0">
                <a:latin typeface="Arial"/>
                <a:cs typeface="Arial"/>
              </a:rPr>
              <a:t> </a:t>
            </a:r>
            <a:r>
              <a:rPr lang="es-419" sz="1200" dirty="0">
                <a:latin typeface="Arial"/>
                <a:cs typeface="Arial"/>
              </a:rPr>
              <a:t>servicios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HTTP</a:t>
            </a:r>
            <a:r>
              <a:rPr lang="es-419" sz="1200" spc="-47" dirty="0">
                <a:latin typeface="Arial"/>
                <a:cs typeface="Arial"/>
              </a:rPr>
              <a:t> </a:t>
            </a:r>
            <a:r>
              <a:rPr lang="es-419" sz="1200" dirty="0">
                <a:latin typeface="Arial"/>
                <a:cs typeface="Arial"/>
              </a:rPr>
              <a:t>muestran</a:t>
            </a:r>
            <a:r>
              <a:rPr lang="es-419" sz="1200" spc="-20" dirty="0">
                <a:latin typeface="Arial"/>
                <a:cs typeface="Arial"/>
              </a:rPr>
              <a:t> </a:t>
            </a:r>
            <a:r>
              <a:rPr lang="es-419" sz="1200" dirty="0">
                <a:latin typeface="Arial"/>
                <a:cs typeface="Arial"/>
              </a:rPr>
              <a:t>respuestas</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formato</a:t>
            </a:r>
            <a:r>
              <a:rPr lang="es-419" sz="1200" spc="-20" dirty="0">
                <a:latin typeface="Arial"/>
                <a:cs typeface="Arial"/>
              </a:rPr>
              <a:t> </a:t>
            </a:r>
            <a:r>
              <a:rPr lang="es-419" sz="1200" dirty="0">
                <a:latin typeface="Arial"/>
                <a:cs typeface="Arial"/>
              </a:rPr>
              <a:t>estándar</a:t>
            </a:r>
            <a:r>
              <a:rPr lang="es-419" sz="1200" spc="-20" dirty="0">
                <a:latin typeface="Arial"/>
                <a:cs typeface="Arial"/>
              </a:rPr>
              <a:t> </a:t>
            </a:r>
            <a:r>
              <a:rPr lang="es-419" sz="1200" dirty="0">
                <a:latin typeface="Arial"/>
                <a:cs typeface="Arial"/>
              </a:rPr>
              <a:t>que</a:t>
            </a:r>
            <a:r>
              <a:rPr lang="es-419" sz="1200" spc="-13" dirty="0">
                <a:latin typeface="Arial"/>
                <a:cs typeface="Arial"/>
              </a:rPr>
              <a:t> define HTTP.</a:t>
            </a:r>
            <a:endParaRPr lang="es-419" sz="1200" dirty="0">
              <a:latin typeface="Arial"/>
              <a:cs typeface="Arial"/>
            </a:endParaRPr>
          </a:p>
          <a:p>
            <a:pPr marL="16933" marR="198115" algn="just">
              <a:lnSpc>
                <a:spcPct val="102299"/>
              </a:lnSpc>
            </a:pPr>
            <a:r>
              <a:rPr lang="es-419" sz="1200" dirty="0">
                <a:latin typeface="Arial"/>
                <a:cs typeface="Arial"/>
              </a:rPr>
              <a:t>Estas</a:t>
            </a:r>
            <a:r>
              <a:rPr lang="es-419" sz="1200" spc="-40" dirty="0">
                <a:latin typeface="Arial"/>
                <a:cs typeface="Arial"/>
              </a:rPr>
              <a:t> </a:t>
            </a:r>
            <a:r>
              <a:rPr lang="es-419" sz="1200" dirty="0">
                <a:latin typeface="Arial"/>
                <a:cs typeface="Arial"/>
              </a:rPr>
              <a:t>respuestas</a:t>
            </a:r>
            <a:r>
              <a:rPr lang="es-419" sz="1200" spc="-20" dirty="0">
                <a:latin typeface="Arial"/>
                <a:cs typeface="Arial"/>
              </a:rPr>
              <a:t> </a:t>
            </a:r>
            <a:r>
              <a:rPr lang="es-419" sz="1200" dirty="0">
                <a:latin typeface="Arial"/>
                <a:cs typeface="Arial"/>
              </a:rPr>
              <a:t>HTTP</a:t>
            </a:r>
            <a:r>
              <a:rPr lang="es-419" sz="1200" spc="-4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crean</a:t>
            </a:r>
            <a:r>
              <a:rPr lang="es-419" sz="1200" spc="-20"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tres</a:t>
            </a:r>
            <a:r>
              <a:rPr lang="es-419" sz="1200" spc="-27" dirty="0">
                <a:latin typeface="Arial"/>
                <a:cs typeface="Arial"/>
              </a:rPr>
              <a:t> </a:t>
            </a:r>
            <a:r>
              <a:rPr lang="es-419" sz="1200" dirty="0">
                <a:latin typeface="Arial"/>
                <a:cs typeface="Arial"/>
              </a:rPr>
              <a:t>partes:</a:t>
            </a:r>
            <a:r>
              <a:rPr lang="es-419" sz="1200" spc="-20"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línea</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respuesta,</a:t>
            </a:r>
            <a:r>
              <a:rPr lang="es-419" sz="1200" spc="-20" dirty="0">
                <a:latin typeface="Arial"/>
                <a:cs typeface="Arial"/>
              </a:rPr>
              <a:t> </a:t>
            </a:r>
            <a:r>
              <a:rPr lang="es-419" sz="1200" dirty="0">
                <a:latin typeface="Arial"/>
                <a:cs typeface="Arial"/>
              </a:rPr>
              <a:t>las</a:t>
            </a:r>
            <a:r>
              <a:rPr lang="es-419" sz="1200" spc="-20" dirty="0">
                <a:latin typeface="Arial"/>
                <a:cs typeface="Arial"/>
              </a:rPr>
              <a:t> </a:t>
            </a:r>
            <a:r>
              <a:rPr lang="es-419" sz="1200" spc="-13" dirty="0">
                <a:latin typeface="Arial"/>
                <a:cs typeface="Arial"/>
              </a:rPr>
              <a:t>variables </a:t>
            </a:r>
            <a:r>
              <a:rPr lang="es-419" sz="1200" dirty="0">
                <a:latin typeface="Arial"/>
                <a:cs typeface="Arial"/>
              </a:rPr>
              <a:t>de</a:t>
            </a:r>
            <a:r>
              <a:rPr lang="es-419" sz="1200" spc="-40" dirty="0">
                <a:latin typeface="Arial"/>
                <a:cs typeface="Arial"/>
              </a:rPr>
              <a:t> </a:t>
            </a:r>
            <a:r>
              <a:rPr lang="es-419" sz="1200" dirty="0">
                <a:latin typeface="Arial"/>
                <a:cs typeface="Arial"/>
              </a:rPr>
              <a:t>encabezado</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cuerpo</a:t>
            </a:r>
            <a:r>
              <a:rPr lang="es-419" sz="1200" spc="-20"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spc="-13" dirty="0">
                <a:latin typeface="Arial"/>
                <a:cs typeface="Arial"/>
              </a:rPr>
              <a:t>respuesta.</a:t>
            </a:r>
            <a:endParaRPr lang="es-419" sz="1200" dirty="0">
              <a:latin typeface="Arial"/>
              <a:cs typeface="Arial"/>
            </a:endParaRPr>
          </a:p>
          <a:p>
            <a:pPr>
              <a:spcBef>
                <a:spcPts val="53"/>
              </a:spcBef>
            </a:pPr>
            <a:endParaRPr lang="es-419" sz="1200" dirty="0">
              <a:latin typeface="Arial"/>
              <a:cs typeface="Arial"/>
            </a:endParaRPr>
          </a:p>
          <a:p>
            <a:pPr marL="16933" marR="227748" algn="just">
              <a:lnSpc>
                <a:spcPct val="102299"/>
              </a:lnSpc>
              <a:spcBef>
                <a:spcPts val="7"/>
              </a:spcBef>
            </a:pPr>
            <a:r>
              <a:rPr lang="es-419" sz="1200" dirty="0">
                <a:latin typeface="Arial"/>
                <a:cs typeface="Arial"/>
              </a:rPr>
              <a:t>La</a:t>
            </a:r>
            <a:r>
              <a:rPr lang="es-419" sz="1200" spc="-47" dirty="0">
                <a:latin typeface="Arial"/>
                <a:cs typeface="Arial"/>
              </a:rPr>
              <a:t> </a:t>
            </a:r>
            <a:r>
              <a:rPr lang="es-419" sz="1200" dirty="0">
                <a:latin typeface="Arial"/>
                <a:cs typeface="Arial"/>
              </a:rPr>
              <a:t>línea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respuesta</a:t>
            </a:r>
            <a:r>
              <a:rPr lang="es-419" sz="1200" spc="-27" dirty="0">
                <a:latin typeface="Arial"/>
                <a:cs typeface="Arial"/>
              </a:rPr>
              <a:t> </a:t>
            </a:r>
            <a:r>
              <a:rPr lang="es-419" sz="1200" dirty="0">
                <a:latin typeface="Arial"/>
                <a:cs typeface="Arial"/>
              </a:rPr>
              <a:t>tiene</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versión</a:t>
            </a:r>
            <a:r>
              <a:rPr lang="es-419" sz="1200" spc="-33" dirty="0">
                <a:latin typeface="Arial"/>
                <a:cs typeface="Arial"/>
              </a:rPr>
              <a:t> </a:t>
            </a:r>
            <a:r>
              <a:rPr lang="es-419" sz="1200" dirty="0">
                <a:latin typeface="Arial"/>
                <a:cs typeface="Arial"/>
              </a:rPr>
              <a:t>HTTP</a:t>
            </a:r>
            <a:r>
              <a:rPr lang="es-419" sz="1200" spc="-53"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dirty="0">
                <a:latin typeface="Arial"/>
                <a:cs typeface="Arial"/>
              </a:rPr>
              <a:t>código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respuesta.</a:t>
            </a:r>
            <a:r>
              <a:rPr lang="es-419" sz="1200" spc="-27" dirty="0">
                <a:latin typeface="Arial"/>
                <a:cs typeface="Arial"/>
              </a:rPr>
              <a:t> </a:t>
            </a:r>
            <a:r>
              <a:rPr lang="es-419" sz="1200" dirty="0">
                <a:latin typeface="Arial"/>
                <a:cs typeface="Arial"/>
              </a:rPr>
              <a:t>Los</a:t>
            </a:r>
            <a:r>
              <a:rPr lang="es-419" sz="1200" spc="-27" dirty="0">
                <a:latin typeface="Arial"/>
                <a:cs typeface="Arial"/>
              </a:rPr>
              <a:t> </a:t>
            </a:r>
            <a:r>
              <a:rPr lang="es-419" sz="1200" spc="-13" dirty="0">
                <a:latin typeface="Arial"/>
                <a:cs typeface="Arial"/>
              </a:rPr>
              <a:t>códigos </a:t>
            </a:r>
            <a:r>
              <a:rPr lang="es-419" sz="1200" dirty="0">
                <a:latin typeface="Arial"/>
                <a:cs typeface="Arial"/>
              </a:rPr>
              <a:t>de</a:t>
            </a:r>
            <a:r>
              <a:rPr lang="es-419" sz="1200" spc="-33" dirty="0">
                <a:latin typeface="Arial"/>
                <a:cs typeface="Arial"/>
              </a:rPr>
              <a:t> </a:t>
            </a:r>
            <a:r>
              <a:rPr lang="es-419" sz="1200" dirty="0">
                <a:latin typeface="Arial"/>
                <a:cs typeface="Arial"/>
              </a:rPr>
              <a:t>respuesta</a:t>
            </a:r>
            <a:r>
              <a:rPr lang="es-419" sz="1200" spc="-13" dirty="0">
                <a:latin typeface="Arial"/>
                <a:cs typeface="Arial"/>
              </a:rPr>
              <a:t> </a:t>
            </a:r>
            <a:r>
              <a:rPr lang="es-419" sz="1200" dirty="0">
                <a:latin typeface="Arial"/>
                <a:cs typeface="Arial"/>
              </a:rPr>
              <a:t>se</a:t>
            </a:r>
            <a:r>
              <a:rPr lang="es-419" sz="1200" spc="-13" dirty="0">
                <a:latin typeface="Arial"/>
                <a:cs typeface="Arial"/>
              </a:rPr>
              <a:t> </a:t>
            </a:r>
            <a:r>
              <a:rPr lang="es-419" sz="1200" dirty="0">
                <a:latin typeface="Arial"/>
                <a:cs typeface="Arial"/>
              </a:rPr>
              <a:t>ven</a:t>
            </a:r>
            <a:r>
              <a:rPr lang="es-419" sz="1200" spc="-20" dirty="0">
                <a:latin typeface="Arial"/>
                <a:cs typeface="Arial"/>
              </a:rPr>
              <a:t> </a:t>
            </a:r>
            <a:r>
              <a:rPr lang="es-419" sz="1200" dirty="0">
                <a:latin typeface="Arial"/>
                <a:cs typeface="Arial"/>
              </a:rPr>
              <a:t>afectados</a:t>
            </a:r>
            <a:r>
              <a:rPr lang="es-419" sz="1200" spc="-13" dirty="0">
                <a:latin typeface="Arial"/>
                <a:cs typeface="Arial"/>
              </a:rPr>
              <a:t> </a:t>
            </a:r>
            <a:r>
              <a:rPr lang="es-419" sz="1200" dirty="0">
                <a:latin typeface="Arial"/>
                <a:cs typeface="Arial"/>
              </a:rPr>
              <a:t>en</a:t>
            </a:r>
            <a:r>
              <a:rPr lang="es-419" sz="1200" spc="-13" dirty="0">
                <a:latin typeface="Arial"/>
                <a:cs typeface="Arial"/>
              </a:rPr>
              <a:t> </a:t>
            </a:r>
            <a:r>
              <a:rPr lang="es-419" sz="1200" dirty="0">
                <a:latin typeface="Arial"/>
                <a:cs typeface="Arial"/>
              </a:rPr>
              <a:t>los</a:t>
            </a:r>
            <a:r>
              <a:rPr lang="es-419" sz="1200" spc="-20" dirty="0">
                <a:latin typeface="Arial"/>
                <a:cs typeface="Arial"/>
              </a:rPr>
              <a:t> </a:t>
            </a:r>
            <a:r>
              <a:rPr lang="es-419" sz="1200" dirty="0">
                <a:latin typeface="Arial"/>
                <a:cs typeface="Arial"/>
              </a:rPr>
              <a:t>límites</a:t>
            </a:r>
            <a:r>
              <a:rPr lang="es-419" sz="1200" spc="-13" dirty="0">
                <a:latin typeface="Arial"/>
                <a:cs typeface="Arial"/>
              </a:rPr>
              <a:t> </a:t>
            </a:r>
            <a:r>
              <a:rPr lang="es-419" sz="1200" dirty="0">
                <a:latin typeface="Arial"/>
                <a:cs typeface="Arial"/>
              </a:rPr>
              <a:t>cercanos</a:t>
            </a:r>
            <a:r>
              <a:rPr lang="es-419" sz="1200" spc="-13" dirty="0">
                <a:latin typeface="Arial"/>
                <a:cs typeface="Arial"/>
              </a:rPr>
              <a:t> </a:t>
            </a:r>
            <a:r>
              <a:rPr lang="es-419" sz="1200" dirty="0">
                <a:latin typeface="Arial"/>
                <a:cs typeface="Arial"/>
              </a:rPr>
              <a:t>a</a:t>
            </a:r>
            <a:r>
              <a:rPr lang="es-419" sz="1200" spc="-13" dirty="0">
                <a:latin typeface="Arial"/>
                <a:cs typeface="Arial"/>
              </a:rPr>
              <a:t> </a:t>
            </a:r>
            <a:r>
              <a:rPr lang="es-419" sz="1200" spc="-27" dirty="0">
                <a:latin typeface="Arial"/>
                <a:cs typeface="Arial"/>
              </a:rPr>
              <a:t>100.</a:t>
            </a:r>
            <a:endParaRPr lang="es-419" sz="1200" dirty="0">
              <a:latin typeface="Arial"/>
              <a:cs typeface="Arial"/>
            </a:endParaRPr>
          </a:p>
          <a:p>
            <a:pPr marL="626518" marR="153243" indent="-417396" algn="just">
              <a:lnSpc>
                <a:spcPct val="102299"/>
              </a:lnSpc>
              <a:buChar char="●"/>
              <a:tabLst>
                <a:tab pos="626518" algn="l"/>
              </a:tabLst>
            </a:pPr>
            <a:r>
              <a:rPr lang="es-419" sz="1200" dirty="0">
                <a:latin typeface="Arial"/>
                <a:cs typeface="Arial"/>
              </a:rPr>
              <a:t>El</a:t>
            </a:r>
            <a:r>
              <a:rPr lang="es-419" sz="1200" spc="-47" dirty="0">
                <a:latin typeface="Arial"/>
                <a:cs typeface="Arial"/>
              </a:rPr>
              <a:t> </a:t>
            </a:r>
            <a:r>
              <a:rPr lang="es-419" sz="1200" dirty="0">
                <a:latin typeface="Arial"/>
                <a:cs typeface="Arial"/>
              </a:rPr>
              <a:t>rango</a:t>
            </a:r>
            <a:r>
              <a:rPr lang="es-419" sz="1200" spc="-33" dirty="0">
                <a:latin typeface="Arial"/>
                <a:cs typeface="Arial"/>
              </a:rPr>
              <a:t> </a:t>
            </a:r>
            <a:r>
              <a:rPr lang="es-419" sz="1200" dirty="0">
                <a:latin typeface="Arial"/>
                <a:cs typeface="Arial"/>
              </a:rPr>
              <a:t>200</a:t>
            </a:r>
            <a:r>
              <a:rPr lang="es-419" sz="1200" spc="-33" dirty="0">
                <a:latin typeface="Arial"/>
                <a:cs typeface="Arial"/>
              </a:rPr>
              <a:t> </a:t>
            </a:r>
            <a:r>
              <a:rPr lang="es-419" sz="1200" dirty="0">
                <a:latin typeface="Arial"/>
                <a:cs typeface="Arial"/>
              </a:rPr>
              <a:t>indica</a:t>
            </a:r>
            <a:r>
              <a:rPr lang="es-419" sz="1200" spc="-27" dirty="0">
                <a:latin typeface="Arial"/>
                <a:cs typeface="Arial"/>
              </a:rPr>
              <a:t> </a:t>
            </a:r>
            <a:r>
              <a:rPr lang="es-419" sz="1200" dirty="0">
                <a:latin typeface="Arial"/>
                <a:cs typeface="Arial"/>
              </a:rPr>
              <a:t>que</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tuvo</a:t>
            </a:r>
            <a:r>
              <a:rPr lang="es-419" sz="1200" spc="-33" dirty="0">
                <a:latin typeface="Arial"/>
                <a:cs typeface="Arial"/>
              </a:rPr>
              <a:t> </a:t>
            </a:r>
            <a:r>
              <a:rPr lang="es-419" sz="1200" dirty="0">
                <a:latin typeface="Arial"/>
                <a:cs typeface="Arial"/>
              </a:rPr>
              <a:t>éxito.</a:t>
            </a:r>
            <a:r>
              <a:rPr lang="es-419" sz="1200" spc="-33" dirty="0">
                <a:latin typeface="Arial"/>
                <a:cs typeface="Arial"/>
              </a:rPr>
              <a:t> </a:t>
            </a:r>
            <a:r>
              <a:rPr lang="es-419" sz="1200" dirty="0">
                <a:latin typeface="Arial"/>
                <a:cs typeface="Arial"/>
              </a:rPr>
              <a:t>Por</a:t>
            </a:r>
            <a:r>
              <a:rPr lang="es-419" sz="1200" spc="-27" dirty="0">
                <a:latin typeface="Arial"/>
                <a:cs typeface="Arial"/>
              </a:rPr>
              <a:t> </a:t>
            </a:r>
            <a:r>
              <a:rPr lang="es-419" sz="1200" dirty="0">
                <a:latin typeface="Arial"/>
                <a:cs typeface="Arial"/>
              </a:rPr>
              <a:t>ejemplo,</a:t>
            </a:r>
            <a:r>
              <a:rPr lang="es-419" sz="1200" spc="-33" dirty="0">
                <a:latin typeface="Arial"/>
                <a:cs typeface="Arial"/>
              </a:rPr>
              <a:t> </a:t>
            </a:r>
            <a:r>
              <a:rPr lang="es-419" sz="1200" dirty="0">
                <a:latin typeface="Arial"/>
                <a:cs typeface="Arial"/>
              </a:rPr>
              <a:t>200</a:t>
            </a:r>
            <a:r>
              <a:rPr lang="es-419" sz="1200" spc="-33" dirty="0">
                <a:latin typeface="Arial"/>
                <a:cs typeface="Arial"/>
              </a:rPr>
              <a:t> </a:t>
            </a:r>
            <a:r>
              <a:rPr lang="es-419" sz="1200" dirty="0">
                <a:latin typeface="Arial"/>
                <a:cs typeface="Arial"/>
              </a:rPr>
              <a:t>significa</a:t>
            </a:r>
            <a:r>
              <a:rPr lang="es-419" sz="1200" spc="-27" dirty="0">
                <a:latin typeface="Arial"/>
                <a:cs typeface="Arial"/>
              </a:rPr>
              <a:t> </a:t>
            </a:r>
            <a:r>
              <a:rPr lang="es-419" sz="1200" spc="-33" dirty="0">
                <a:latin typeface="Arial"/>
                <a:cs typeface="Arial"/>
              </a:rPr>
              <a:t>que </a:t>
            </a:r>
            <a:r>
              <a:rPr lang="es-419" sz="1200" dirty="0">
                <a:latin typeface="Arial"/>
                <a:cs typeface="Arial"/>
              </a:rPr>
              <a:t>la</a:t>
            </a:r>
            <a:r>
              <a:rPr lang="es-419" sz="1200" spc="-47"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tuvo</a:t>
            </a:r>
            <a:r>
              <a:rPr lang="es-419" sz="1200" spc="-27" dirty="0">
                <a:latin typeface="Arial"/>
                <a:cs typeface="Arial"/>
              </a:rPr>
              <a:t> </a:t>
            </a:r>
            <a:r>
              <a:rPr lang="es-419" sz="1200" dirty="0">
                <a:latin typeface="Arial"/>
                <a:cs typeface="Arial"/>
              </a:rPr>
              <a:t>éxito,</a:t>
            </a:r>
            <a:r>
              <a:rPr lang="es-419" sz="1200" spc="-27"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201</a:t>
            </a:r>
            <a:r>
              <a:rPr lang="es-419" sz="1200" spc="-27" dirty="0">
                <a:latin typeface="Arial"/>
                <a:cs typeface="Arial"/>
              </a:rPr>
              <a:t> </a:t>
            </a:r>
            <a:r>
              <a:rPr lang="es-419" sz="1200" dirty="0">
                <a:latin typeface="Arial"/>
                <a:cs typeface="Arial"/>
              </a:rPr>
              <a:t>significa</a:t>
            </a:r>
            <a:r>
              <a:rPr lang="es-419" sz="1200" spc="-2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creó</a:t>
            </a:r>
            <a:r>
              <a:rPr lang="es-419" sz="1200" spc="-27" dirty="0">
                <a:latin typeface="Arial"/>
                <a:cs typeface="Arial"/>
              </a:rPr>
              <a:t> </a:t>
            </a:r>
            <a:r>
              <a:rPr lang="es-419" sz="1200" dirty="0">
                <a:latin typeface="Arial"/>
                <a:cs typeface="Arial"/>
              </a:rPr>
              <a:t>un</a:t>
            </a:r>
            <a:r>
              <a:rPr lang="es-419" sz="1200" spc="-27" dirty="0">
                <a:latin typeface="Arial"/>
                <a:cs typeface="Arial"/>
              </a:rPr>
              <a:t> </a:t>
            </a:r>
            <a:r>
              <a:rPr lang="es-419" sz="1200" spc="-13" dirty="0">
                <a:latin typeface="Arial"/>
                <a:cs typeface="Arial"/>
              </a:rPr>
              <a:t>recurso.</a:t>
            </a:r>
            <a:endParaRPr lang="es-419" sz="1200" dirty="0">
              <a:latin typeface="Arial"/>
              <a:cs typeface="Arial"/>
            </a:endParaRPr>
          </a:p>
          <a:p>
            <a:pPr marL="626518" marR="6773" indent="-417396" algn="just">
              <a:lnSpc>
                <a:spcPct val="102299"/>
              </a:lnSpc>
              <a:buChar char="●"/>
              <a:tabLst>
                <a:tab pos="626518" algn="l"/>
              </a:tabLst>
            </a:pPr>
            <a:r>
              <a:rPr lang="es-419" sz="1200" dirty="0">
                <a:latin typeface="Arial"/>
                <a:cs typeface="Arial"/>
              </a:rPr>
              <a:t>El</a:t>
            </a:r>
            <a:r>
              <a:rPr lang="es-419" sz="1200" spc="-47" dirty="0">
                <a:latin typeface="Arial"/>
                <a:cs typeface="Arial"/>
              </a:rPr>
              <a:t> </a:t>
            </a:r>
            <a:r>
              <a:rPr lang="es-419" sz="1200" dirty="0">
                <a:latin typeface="Arial"/>
                <a:cs typeface="Arial"/>
              </a:rPr>
              <a:t>rango</a:t>
            </a:r>
            <a:r>
              <a:rPr lang="es-419" sz="1200" spc="-33" dirty="0">
                <a:latin typeface="Arial"/>
                <a:cs typeface="Arial"/>
              </a:rPr>
              <a:t> </a:t>
            </a:r>
            <a:r>
              <a:rPr lang="es-419" sz="1200" dirty="0">
                <a:latin typeface="Arial"/>
                <a:cs typeface="Arial"/>
              </a:rPr>
              <a:t>400</a:t>
            </a:r>
            <a:r>
              <a:rPr lang="es-419" sz="1200" spc="-27" dirty="0">
                <a:latin typeface="Arial"/>
                <a:cs typeface="Arial"/>
              </a:rPr>
              <a:t> </a:t>
            </a:r>
            <a:r>
              <a:rPr lang="es-419" sz="1200" dirty="0">
                <a:latin typeface="Arial"/>
                <a:cs typeface="Arial"/>
              </a:rPr>
              <a:t>significa</a:t>
            </a:r>
            <a:r>
              <a:rPr lang="es-419" sz="1200" spc="-33"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del</a:t>
            </a:r>
            <a:r>
              <a:rPr lang="es-419" sz="1200" spc="-33" dirty="0">
                <a:latin typeface="Arial"/>
                <a:cs typeface="Arial"/>
              </a:rPr>
              <a:t> </a:t>
            </a:r>
            <a:r>
              <a:rPr lang="es-419" sz="1200" dirty="0">
                <a:latin typeface="Arial"/>
                <a:cs typeface="Arial"/>
              </a:rPr>
              <a:t>cliente</a:t>
            </a:r>
            <a:r>
              <a:rPr lang="es-419" sz="1200" spc="-33"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encuentra</a:t>
            </a:r>
            <a:r>
              <a:rPr lang="es-419" sz="1200" spc="-33"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un</a:t>
            </a:r>
            <a:r>
              <a:rPr lang="es-419" sz="1200" spc="-33" dirty="0">
                <a:latin typeface="Arial"/>
                <a:cs typeface="Arial"/>
              </a:rPr>
              <a:t> </a:t>
            </a:r>
            <a:r>
              <a:rPr lang="es-419" sz="1200" dirty="0">
                <a:latin typeface="Arial"/>
                <a:cs typeface="Arial"/>
              </a:rPr>
              <a:t>estado</a:t>
            </a:r>
            <a:r>
              <a:rPr lang="es-419" sz="1200" spc="-27" dirty="0">
                <a:latin typeface="Arial"/>
                <a:cs typeface="Arial"/>
              </a:rPr>
              <a:t> </a:t>
            </a:r>
            <a:r>
              <a:rPr lang="es-419" sz="1200" spc="-33" dirty="0">
                <a:latin typeface="Arial"/>
                <a:cs typeface="Arial"/>
              </a:rPr>
              <a:t>de </a:t>
            </a:r>
            <a:r>
              <a:rPr lang="es-419" sz="1200" dirty="0">
                <a:latin typeface="Arial"/>
                <a:cs typeface="Arial"/>
              </a:rPr>
              <a:t>error.</a:t>
            </a:r>
            <a:r>
              <a:rPr lang="es-419" sz="1200" spc="-53" dirty="0">
                <a:latin typeface="Arial"/>
                <a:cs typeface="Arial"/>
              </a:rPr>
              <a:t> </a:t>
            </a:r>
            <a:r>
              <a:rPr lang="es-419" sz="1200" dirty="0">
                <a:latin typeface="Arial"/>
                <a:cs typeface="Arial"/>
              </a:rPr>
              <a:t>Por</a:t>
            </a:r>
            <a:r>
              <a:rPr lang="es-419" sz="1200" spc="-40" dirty="0">
                <a:latin typeface="Arial"/>
                <a:cs typeface="Arial"/>
              </a:rPr>
              <a:t> </a:t>
            </a:r>
            <a:r>
              <a:rPr lang="es-419" sz="1200" dirty="0">
                <a:latin typeface="Arial"/>
                <a:cs typeface="Arial"/>
              </a:rPr>
              <a:t>ejemplo,</a:t>
            </a:r>
            <a:r>
              <a:rPr lang="es-419" sz="1200" spc="-40" dirty="0">
                <a:latin typeface="Arial"/>
                <a:cs typeface="Arial"/>
              </a:rPr>
              <a:t> </a:t>
            </a:r>
            <a:r>
              <a:rPr lang="es-419" sz="1200" dirty="0">
                <a:latin typeface="Arial"/>
                <a:cs typeface="Arial"/>
              </a:rPr>
              <a:t>403</a:t>
            </a:r>
            <a:r>
              <a:rPr lang="es-419" sz="1200" spc="-40" dirty="0">
                <a:latin typeface="Arial"/>
                <a:cs typeface="Arial"/>
              </a:rPr>
              <a:t> </a:t>
            </a:r>
            <a:r>
              <a:rPr lang="es-419" sz="1200" dirty="0">
                <a:latin typeface="Arial"/>
                <a:cs typeface="Arial"/>
              </a:rPr>
              <a:t>significa</a:t>
            </a:r>
            <a:r>
              <a:rPr lang="es-419" sz="1200" spc="-40" dirty="0">
                <a:latin typeface="Arial"/>
                <a:cs typeface="Arial"/>
              </a:rPr>
              <a:t> </a:t>
            </a:r>
            <a:r>
              <a:rPr lang="es-419" sz="1200" dirty="0">
                <a:latin typeface="Arial"/>
                <a:cs typeface="Arial"/>
              </a:rPr>
              <a:t>“prohibido</a:t>
            </a:r>
            <a:r>
              <a:rPr lang="es-419" sz="1200" spc="-33" dirty="0">
                <a:latin typeface="Arial"/>
                <a:cs typeface="Arial"/>
              </a:rPr>
              <a:t> </a:t>
            </a:r>
            <a:r>
              <a:rPr lang="es-419" sz="1200" dirty="0">
                <a:latin typeface="Arial"/>
                <a:cs typeface="Arial"/>
              </a:rPr>
              <a:t>debido</a:t>
            </a:r>
            <a:r>
              <a:rPr lang="es-419" sz="1200" spc="-40" dirty="0">
                <a:latin typeface="Arial"/>
                <a:cs typeface="Arial"/>
              </a:rPr>
              <a:t> </a:t>
            </a:r>
            <a:r>
              <a:rPr lang="es-419" sz="1200" dirty="0">
                <a:latin typeface="Arial"/>
                <a:cs typeface="Arial"/>
              </a:rPr>
              <a:t>a</a:t>
            </a:r>
            <a:r>
              <a:rPr lang="es-419" sz="1200" spc="-40" dirty="0">
                <a:latin typeface="Arial"/>
                <a:cs typeface="Arial"/>
              </a:rPr>
              <a:t> </a:t>
            </a:r>
            <a:r>
              <a:rPr lang="es-419" sz="1200" dirty="0">
                <a:latin typeface="Arial"/>
                <a:cs typeface="Arial"/>
              </a:rPr>
              <a:t>que</a:t>
            </a:r>
            <a:r>
              <a:rPr lang="es-419" sz="1200" spc="-40" dirty="0">
                <a:latin typeface="Arial"/>
                <a:cs typeface="Arial"/>
              </a:rPr>
              <a:t> </a:t>
            </a:r>
            <a:r>
              <a:rPr lang="es-419" sz="1200" dirty="0">
                <a:latin typeface="Arial"/>
                <a:cs typeface="Arial"/>
              </a:rPr>
              <a:t>el</a:t>
            </a:r>
            <a:r>
              <a:rPr lang="es-419" sz="1200" spc="-40" dirty="0">
                <a:latin typeface="Arial"/>
                <a:cs typeface="Arial"/>
              </a:rPr>
              <a:t> </a:t>
            </a:r>
            <a:r>
              <a:rPr lang="es-419" sz="1200" dirty="0">
                <a:latin typeface="Arial"/>
                <a:cs typeface="Arial"/>
              </a:rPr>
              <a:t>solicitante</a:t>
            </a:r>
            <a:r>
              <a:rPr lang="es-419" sz="1200" spc="-40" dirty="0">
                <a:latin typeface="Arial"/>
                <a:cs typeface="Arial"/>
              </a:rPr>
              <a:t> </a:t>
            </a:r>
            <a:r>
              <a:rPr lang="es-419" sz="1200" dirty="0">
                <a:latin typeface="Arial"/>
                <a:cs typeface="Arial"/>
              </a:rPr>
              <a:t>no</a:t>
            </a:r>
            <a:r>
              <a:rPr lang="es-419" sz="1200" spc="-33" dirty="0">
                <a:latin typeface="Arial"/>
                <a:cs typeface="Arial"/>
              </a:rPr>
              <a:t> </a:t>
            </a:r>
            <a:r>
              <a:rPr lang="es-419" sz="1200" spc="-13" dirty="0">
                <a:latin typeface="Arial"/>
                <a:cs typeface="Arial"/>
              </a:rPr>
              <a:t>tiene </a:t>
            </a:r>
            <a:r>
              <a:rPr lang="es-419" sz="1200" dirty="0">
                <a:latin typeface="Arial"/>
                <a:cs typeface="Arial"/>
              </a:rPr>
              <a:t>los</a:t>
            </a:r>
            <a:r>
              <a:rPr lang="es-419" sz="1200" spc="-47" dirty="0">
                <a:latin typeface="Arial"/>
                <a:cs typeface="Arial"/>
              </a:rPr>
              <a:t> </a:t>
            </a:r>
            <a:r>
              <a:rPr lang="es-419" sz="1200" dirty="0">
                <a:latin typeface="Arial"/>
                <a:cs typeface="Arial"/>
              </a:rPr>
              <a:t>permisos</a:t>
            </a:r>
            <a:r>
              <a:rPr lang="es-419" sz="1200" spc="-33" dirty="0">
                <a:latin typeface="Arial"/>
                <a:cs typeface="Arial"/>
              </a:rPr>
              <a:t> </a:t>
            </a:r>
            <a:r>
              <a:rPr lang="es-419" sz="1200" dirty="0">
                <a:latin typeface="Arial"/>
                <a:cs typeface="Arial"/>
              </a:rPr>
              <a:t>necesarios”.</a:t>
            </a:r>
            <a:r>
              <a:rPr lang="es-419" sz="1200" spc="-33" dirty="0">
                <a:latin typeface="Arial"/>
                <a:cs typeface="Arial"/>
              </a:rPr>
              <a:t> </a:t>
            </a:r>
            <a:r>
              <a:rPr lang="es-419" sz="1200" dirty="0">
                <a:latin typeface="Arial"/>
                <a:cs typeface="Arial"/>
              </a:rPr>
              <a:t>404</a:t>
            </a:r>
            <a:r>
              <a:rPr lang="es-419" sz="1200" spc="-33" dirty="0">
                <a:latin typeface="Arial"/>
                <a:cs typeface="Arial"/>
              </a:rPr>
              <a:t> </a:t>
            </a:r>
            <a:r>
              <a:rPr lang="es-419" sz="1200" dirty="0">
                <a:latin typeface="Arial"/>
                <a:cs typeface="Arial"/>
              </a:rPr>
              <a:t>significa</a:t>
            </a:r>
            <a:r>
              <a:rPr lang="es-419" sz="1200" spc="-27" dirty="0">
                <a:latin typeface="Arial"/>
                <a:cs typeface="Arial"/>
              </a:rPr>
              <a:t> </a:t>
            </a:r>
            <a:r>
              <a:rPr lang="es-419" sz="1200" dirty="0">
                <a:latin typeface="Arial"/>
                <a:cs typeface="Arial"/>
              </a:rPr>
              <a:t>“no</a:t>
            </a:r>
            <a:r>
              <a:rPr lang="es-419" sz="1200" spc="-33" dirty="0">
                <a:latin typeface="Arial"/>
                <a:cs typeface="Arial"/>
              </a:rPr>
              <a:t> </a:t>
            </a:r>
            <a:r>
              <a:rPr lang="es-419" sz="1200" dirty="0">
                <a:latin typeface="Arial"/>
                <a:cs typeface="Arial"/>
              </a:rPr>
              <a:t>se</a:t>
            </a:r>
            <a:r>
              <a:rPr lang="es-419" sz="1200" spc="-33" dirty="0">
                <a:latin typeface="Arial"/>
                <a:cs typeface="Arial"/>
              </a:rPr>
              <a:t> </a:t>
            </a:r>
            <a:r>
              <a:rPr lang="es-419" sz="1200" dirty="0">
                <a:latin typeface="Arial"/>
                <a:cs typeface="Arial"/>
              </a:rPr>
              <a:t>encontró</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recurso</a:t>
            </a:r>
            <a:r>
              <a:rPr lang="es-419" sz="1200" spc="-27" dirty="0">
                <a:latin typeface="Arial"/>
                <a:cs typeface="Arial"/>
              </a:rPr>
              <a:t> </a:t>
            </a:r>
            <a:r>
              <a:rPr lang="es-419" sz="1200" spc="-13" dirty="0">
                <a:latin typeface="Arial"/>
                <a:cs typeface="Arial"/>
              </a:rPr>
              <a:t>solicitado”.</a:t>
            </a:r>
            <a:endParaRPr lang="es-419" sz="1200" dirty="0">
              <a:latin typeface="Arial"/>
              <a:cs typeface="Arial"/>
            </a:endParaRPr>
          </a:p>
          <a:p>
            <a:pPr marL="626518" marR="192189" indent="-417396">
              <a:lnSpc>
                <a:spcPct val="102299"/>
              </a:lnSpc>
              <a:buChar char="●"/>
              <a:tabLst>
                <a:tab pos="626518" algn="l"/>
              </a:tabLst>
            </a:pPr>
            <a:r>
              <a:rPr lang="es-419" sz="1200" dirty="0">
                <a:latin typeface="Arial"/>
                <a:cs typeface="Arial"/>
              </a:rPr>
              <a:t>El</a:t>
            </a:r>
            <a:r>
              <a:rPr lang="es-419" sz="1200" spc="-40" dirty="0">
                <a:latin typeface="Arial"/>
                <a:cs typeface="Arial"/>
              </a:rPr>
              <a:t> </a:t>
            </a:r>
            <a:r>
              <a:rPr lang="es-419" sz="1200" dirty="0">
                <a:latin typeface="Arial"/>
                <a:cs typeface="Arial"/>
              </a:rPr>
              <a:t>rango</a:t>
            </a:r>
            <a:r>
              <a:rPr lang="es-419" sz="1200" spc="-20" dirty="0">
                <a:latin typeface="Arial"/>
                <a:cs typeface="Arial"/>
              </a:rPr>
              <a:t> </a:t>
            </a:r>
            <a:r>
              <a:rPr lang="es-419" sz="1200" dirty="0">
                <a:latin typeface="Arial"/>
                <a:cs typeface="Arial"/>
              </a:rPr>
              <a:t>500</a:t>
            </a:r>
            <a:r>
              <a:rPr lang="es-419" sz="1200" spc="-27" dirty="0">
                <a:latin typeface="Arial"/>
                <a:cs typeface="Arial"/>
              </a:rPr>
              <a:t> </a:t>
            </a:r>
            <a:r>
              <a:rPr lang="es-419" sz="1200" dirty="0">
                <a:latin typeface="Arial"/>
                <a:cs typeface="Arial"/>
              </a:rPr>
              <a:t>significa</a:t>
            </a:r>
            <a:r>
              <a:rPr lang="es-419" sz="1200" spc="-20" dirty="0">
                <a:latin typeface="Arial"/>
                <a:cs typeface="Arial"/>
              </a:rPr>
              <a:t> </a:t>
            </a:r>
            <a:r>
              <a:rPr lang="es-419" sz="1200" dirty="0">
                <a:latin typeface="Arial"/>
                <a:cs typeface="Arial"/>
              </a:rPr>
              <a:t>que</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servidor</a:t>
            </a:r>
            <a:r>
              <a:rPr lang="es-419" sz="1200" spc="-20" dirty="0">
                <a:latin typeface="Arial"/>
                <a:cs typeface="Arial"/>
              </a:rPr>
              <a:t> </a:t>
            </a:r>
            <a:r>
              <a:rPr lang="es-419" sz="1200" dirty="0">
                <a:latin typeface="Arial"/>
                <a:cs typeface="Arial"/>
              </a:rPr>
              <a:t>encontró</a:t>
            </a:r>
            <a:r>
              <a:rPr lang="es-419" sz="1200" spc="-27" dirty="0">
                <a:latin typeface="Arial"/>
                <a:cs typeface="Arial"/>
              </a:rPr>
              <a:t> </a:t>
            </a:r>
            <a:r>
              <a:rPr lang="es-419" sz="1200" dirty="0">
                <a:latin typeface="Arial"/>
                <a:cs typeface="Arial"/>
              </a:rPr>
              <a:t>un</a:t>
            </a:r>
            <a:r>
              <a:rPr lang="es-419" sz="1200" spc="-20" dirty="0">
                <a:latin typeface="Arial"/>
                <a:cs typeface="Arial"/>
              </a:rPr>
              <a:t> </a:t>
            </a:r>
            <a:r>
              <a:rPr lang="es-419" sz="1200" dirty="0">
                <a:latin typeface="Arial"/>
                <a:cs typeface="Arial"/>
              </a:rPr>
              <a:t>error</a:t>
            </a:r>
            <a:r>
              <a:rPr lang="es-419" sz="1200" spc="-20" dirty="0">
                <a:latin typeface="Arial"/>
                <a:cs typeface="Arial"/>
              </a:rPr>
              <a:t> </a:t>
            </a:r>
            <a:r>
              <a:rPr lang="es-419" sz="1200" dirty="0">
                <a:latin typeface="Arial"/>
                <a:cs typeface="Arial"/>
              </a:rPr>
              <a:t>y</a:t>
            </a:r>
            <a:r>
              <a:rPr lang="es-419" sz="1200" spc="-27" dirty="0">
                <a:latin typeface="Arial"/>
                <a:cs typeface="Arial"/>
              </a:rPr>
              <a:t> </a:t>
            </a:r>
            <a:r>
              <a:rPr lang="es-419" sz="1200" dirty="0">
                <a:latin typeface="Arial"/>
                <a:cs typeface="Arial"/>
              </a:rPr>
              <a:t>no</a:t>
            </a:r>
            <a:r>
              <a:rPr lang="es-419" sz="1200" spc="-20" dirty="0">
                <a:latin typeface="Arial"/>
                <a:cs typeface="Arial"/>
              </a:rPr>
              <a:t> </a:t>
            </a:r>
            <a:r>
              <a:rPr lang="es-419" sz="1200" dirty="0">
                <a:latin typeface="Arial"/>
                <a:cs typeface="Arial"/>
              </a:rPr>
              <a:t>puede</a:t>
            </a:r>
            <a:r>
              <a:rPr lang="es-419" sz="1200" spc="-20" dirty="0">
                <a:latin typeface="Arial"/>
                <a:cs typeface="Arial"/>
              </a:rPr>
              <a:t> </a:t>
            </a:r>
            <a:r>
              <a:rPr lang="es-419" sz="1200" spc="-13" dirty="0">
                <a:latin typeface="Arial"/>
                <a:cs typeface="Arial"/>
              </a:rPr>
              <a:t>procesar </a:t>
            </a:r>
            <a:r>
              <a:rPr lang="es-419" sz="1200" dirty="0">
                <a:latin typeface="Arial"/>
                <a:cs typeface="Arial"/>
              </a:rPr>
              <a:t>la</a:t>
            </a:r>
            <a:r>
              <a:rPr lang="es-419" sz="1200" spc="-53" dirty="0">
                <a:latin typeface="Arial"/>
                <a:cs typeface="Arial"/>
              </a:rPr>
              <a:t> </a:t>
            </a:r>
            <a:r>
              <a:rPr lang="es-419" sz="1200" dirty="0">
                <a:latin typeface="Arial"/>
                <a:cs typeface="Arial"/>
              </a:rPr>
              <a:t>solicitud.</a:t>
            </a:r>
            <a:r>
              <a:rPr lang="es-419" sz="1200" spc="-33" dirty="0">
                <a:latin typeface="Arial"/>
                <a:cs typeface="Arial"/>
              </a:rPr>
              <a:t> </a:t>
            </a:r>
            <a:r>
              <a:rPr lang="es-419" sz="1200" dirty="0">
                <a:latin typeface="Arial"/>
                <a:cs typeface="Arial"/>
              </a:rPr>
              <a:t>Por</a:t>
            </a:r>
            <a:r>
              <a:rPr lang="es-419" sz="1200" spc="-33" dirty="0">
                <a:latin typeface="Arial"/>
                <a:cs typeface="Arial"/>
              </a:rPr>
              <a:t> </a:t>
            </a:r>
            <a:r>
              <a:rPr lang="es-419" sz="1200" dirty="0">
                <a:latin typeface="Arial"/>
                <a:cs typeface="Arial"/>
              </a:rPr>
              <a:t>ejemplo,</a:t>
            </a:r>
            <a:r>
              <a:rPr lang="es-419" sz="1200" spc="-33" dirty="0">
                <a:latin typeface="Arial"/>
                <a:cs typeface="Arial"/>
              </a:rPr>
              <a:t> </a:t>
            </a:r>
            <a:r>
              <a:rPr lang="es-419" sz="1200" dirty="0">
                <a:latin typeface="Arial"/>
                <a:cs typeface="Arial"/>
              </a:rPr>
              <a:t>500</a:t>
            </a:r>
            <a:r>
              <a:rPr lang="es-419" sz="1200" spc="-33" dirty="0">
                <a:latin typeface="Arial"/>
                <a:cs typeface="Arial"/>
              </a:rPr>
              <a:t> </a:t>
            </a:r>
            <a:r>
              <a:rPr lang="es-419" sz="1200" dirty="0">
                <a:latin typeface="Arial"/>
                <a:cs typeface="Arial"/>
              </a:rPr>
              <a:t>significa</a:t>
            </a:r>
            <a:r>
              <a:rPr lang="es-419" sz="1200" spc="-40" dirty="0">
                <a:latin typeface="Arial"/>
                <a:cs typeface="Arial"/>
              </a:rPr>
              <a:t> </a:t>
            </a:r>
            <a:r>
              <a:rPr lang="es-419" sz="1200" dirty="0">
                <a:latin typeface="Arial"/>
                <a:cs typeface="Arial"/>
              </a:rPr>
              <a:t>“error</a:t>
            </a:r>
            <a:r>
              <a:rPr lang="es-419" sz="1200" spc="-33" dirty="0">
                <a:latin typeface="Arial"/>
                <a:cs typeface="Arial"/>
              </a:rPr>
              <a:t> </a:t>
            </a:r>
            <a:r>
              <a:rPr lang="es-419" sz="1200" dirty="0">
                <a:latin typeface="Arial"/>
                <a:cs typeface="Arial"/>
              </a:rPr>
              <a:t>interno</a:t>
            </a:r>
            <a:r>
              <a:rPr lang="es-419" sz="1200" spc="-33" dirty="0">
                <a:latin typeface="Arial"/>
                <a:cs typeface="Arial"/>
              </a:rPr>
              <a:t> </a:t>
            </a:r>
            <a:r>
              <a:rPr lang="es-419" sz="1200" dirty="0">
                <a:latin typeface="Arial"/>
                <a:cs typeface="Arial"/>
              </a:rPr>
              <a:t>del</a:t>
            </a:r>
            <a:r>
              <a:rPr lang="es-419" sz="1200" spc="-33" dirty="0">
                <a:latin typeface="Arial"/>
                <a:cs typeface="Arial"/>
              </a:rPr>
              <a:t> </a:t>
            </a:r>
            <a:r>
              <a:rPr lang="es-419" sz="1200" dirty="0">
                <a:latin typeface="Arial"/>
                <a:cs typeface="Arial"/>
              </a:rPr>
              <a:t>servidor”.</a:t>
            </a:r>
            <a:r>
              <a:rPr lang="es-419" sz="1200" spc="-33" dirty="0">
                <a:latin typeface="Arial"/>
                <a:cs typeface="Arial"/>
              </a:rPr>
              <a:t> </a:t>
            </a:r>
            <a:r>
              <a:rPr lang="es-419" sz="1200" dirty="0">
                <a:latin typeface="Arial"/>
                <a:cs typeface="Arial"/>
              </a:rPr>
              <a:t>503</a:t>
            </a:r>
            <a:r>
              <a:rPr lang="es-419" sz="1200" spc="-33" dirty="0">
                <a:latin typeface="Arial"/>
                <a:cs typeface="Arial"/>
              </a:rPr>
              <a:t> se </a:t>
            </a:r>
            <a:r>
              <a:rPr lang="es-419" sz="1200" dirty="0">
                <a:latin typeface="Arial"/>
                <a:cs typeface="Arial"/>
              </a:rPr>
              <a:t>refiere</a:t>
            </a:r>
            <a:r>
              <a:rPr lang="es-419" sz="1200" spc="-4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“no</a:t>
            </a:r>
            <a:r>
              <a:rPr lang="es-419" sz="1200" spc="-27" dirty="0">
                <a:latin typeface="Arial"/>
                <a:cs typeface="Arial"/>
              </a:rPr>
              <a:t> </a:t>
            </a:r>
            <a:r>
              <a:rPr lang="es-419" sz="1200" dirty="0">
                <a:latin typeface="Arial"/>
                <a:cs typeface="Arial"/>
              </a:rPr>
              <a:t>disponible”,</a:t>
            </a:r>
            <a:r>
              <a:rPr lang="es-419" sz="1200" spc="-33"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menudo</a:t>
            </a:r>
            <a:r>
              <a:rPr lang="es-419" sz="1200" spc="-27" dirty="0">
                <a:latin typeface="Arial"/>
                <a:cs typeface="Arial"/>
              </a:rPr>
              <a:t> </a:t>
            </a:r>
            <a:r>
              <a:rPr lang="es-419" sz="1200" dirty="0">
                <a:latin typeface="Arial"/>
                <a:cs typeface="Arial"/>
              </a:rPr>
              <a:t>porque</a:t>
            </a:r>
            <a:r>
              <a:rPr lang="es-419" sz="1200" spc="-33"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servidor</a:t>
            </a:r>
            <a:r>
              <a:rPr lang="es-419" sz="1200" spc="-27" dirty="0">
                <a:latin typeface="Arial"/>
                <a:cs typeface="Arial"/>
              </a:rPr>
              <a:t> </a:t>
            </a:r>
            <a:r>
              <a:rPr lang="es-419" sz="1200" dirty="0">
                <a:latin typeface="Arial"/>
                <a:cs typeface="Arial"/>
              </a:rPr>
              <a:t>está</a:t>
            </a:r>
            <a:r>
              <a:rPr lang="es-419" sz="1200" spc="-27" dirty="0">
                <a:latin typeface="Arial"/>
                <a:cs typeface="Arial"/>
              </a:rPr>
              <a:t> </a:t>
            </a:r>
            <a:r>
              <a:rPr lang="es-419" sz="1200" spc="-13" dirty="0">
                <a:latin typeface="Arial"/>
                <a:cs typeface="Arial"/>
              </a:rPr>
              <a:t>sobrecargado.</a:t>
            </a:r>
            <a:endParaRPr lang="es-419" sz="1200" dirty="0">
              <a:latin typeface="Arial"/>
              <a:cs typeface="Arial"/>
            </a:endParaRPr>
          </a:p>
          <a:p>
            <a:pPr>
              <a:lnSpc>
                <a:spcPct val="100000"/>
              </a:lnSpc>
            </a:pPr>
            <a:endParaRPr lang="es-419" sz="1200" dirty="0">
              <a:latin typeface="Arial"/>
              <a:cs typeface="Arial"/>
            </a:endParaRPr>
          </a:p>
          <a:p>
            <a:pPr>
              <a:spcBef>
                <a:spcPts val="40"/>
              </a:spcBef>
            </a:pPr>
            <a:endParaRPr lang="es-419" sz="1400" dirty="0">
              <a:latin typeface="Arial"/>
              <a:cs typeface="Arial"/>
            </a:endParaRPr>
          </a:p>
          <a:p>
            <a:pPr marL="16933" marR="265000">
              <a:lnSpc>
                <a:spcPct val="102299"/>
              </a:lnSpc>
            </a:pPr>
            <a:r>
              <a:rPr lang="es-419" sz="1200" dirty="0">
                <a:latin typeface="Arial"/>
                <a:cs typeface="Arial"/>
              </a:rPr>
              <a:t>El</a:t>
            </a:r>
            <a:r>
              <a:rPr lang="es-419" sz="1200" spc="-47" dirty="0">
                <a:latin typeface="Arial"/>
                <a:cs typeface="Arial"/>
              </a:rPr>
              <a:t> </a:t>
            </a:r>
            <a:r>
              <a:rPr lang="es-419" sz="1200" dirty="0">
                <a:latin typeface="Arial"/>
                <a:cs typeface="Arial"/>
              </a:rPr>
              <a:t>encabezado</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respuesta</a:t>
            </a:r>
            <a:r>
              <a:rPr lang="es-419" sz="1200" spc="-33" dirty="0">
                <a:latin typeface="Arial"/>
                <a:cs typeface="Arial"/>
              </a:rPr>
              <a:t> </a:t>
            </a:r>
            <a:r>
              <a:rPr lang="es-419" sz="1200" dirty="0">
                <a:latin typeface="Arial"/>
                <a:cs typeface="Arial"/>
              </a:rPr>
              <a:t>es</a:t>
            </a:r>
            <a:r>
              <a:rPr lang="es-419" sz="1200" spc="-33" dirty="0">
                <a:latin typeface="Arial"/>
                <a:cs typeface="Arial"/>
              </a:rPr>
              <a:t> </a:t>
            </a:r>
            <a:r>
              <a:rPr lang="es-419" sz="1200" dirty="0">
                <a:latin typeface="Arial"/>
                <a:cs typeface="Arial"/>
              </a:rPr>
              <a:t>un</a:t>
            </a:r>
            <a:r>
              <a:rPr lang="es-419" sz="1200" spc="-33" dirty="0">
                <a:latin typeface="Arial"/>
                <a:cs typeface="Arial"/>
              </a:rPr>
              <a:t> </a:t>
            </a:r>
            <a:r>
              <a:rPr lang="es-419" sz="1200" dirty="0">
                <a:latin typeface="Arial"/>
                <a:cs typeface="Arial"/>
              </a:rPr>
              <a:t>conjunto</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pares</a:t>
            </a:r>
            <a:r>
              <a:rPr lang="es-419" sz="1200" spc="-33" dirty="0">
                <a:latin typeface="Arial"/>
                <a:cs typeface="Arial"/>
              </a:rPr>
              <a:t> </a:t>
            </a:r>
            <a:r>
              <a:rPr lang="es-419" sz="1200" dirty="0">
                <a:latin typeface="Arial"/>
                <a:cs typeface="Arial"/>
              </a:rPr>
              <a:t>clave-valor,</a:t>
            </a:r>
            <a:r>
              <a:rPr lang="es-419" sz="1200" spc="-33" dirty="0">
                <a:latin typeface="Arial"/>
                <a:cs typeface="Arial"/>
              </a:rPr>
              <a:t> </a:t>
            </a:r>
            <a:r>
              <a:rPr lang="es-419" sz="1200" dirty="0">
                <a:latin typeface="Arial"/>
                <a:cs typeface="Arial"/>
              </a:rPr>
              <a:t>como</a:t>
            </a:r>
            <a:r>
              <a:rPr lang="es-419" sz="1200" spc="-33" dirty="0">
                <a:latin typeface="Arial"/>
                <a:cs typeface="Arial"/>
              </a:rPr>
              <a:t> </a:t>
            </a:r>
            <a:r>
              <a:rPr lang="es-419" sz="1200" dirty="0">
                <a:latin typeface="Arial"/>
                <a:cs typeface="Arial"/>
              </a:rPr>
              <a:t>tipo</a:t>
            </a:r>
            <a:r>
              <a:rPr lang="es-419" sz="1200" spc="-27" dirty="0">
                <a:latin typeface="Arial"/>
                <a:cs typeface="Arial"/>
              </a:rPr>
              <a:t> </a:t>
            </a:r>
            <a:r>
              <a:rPr lang="es-419" sz="1200" spc="-33" dirty="0">
                <a:latin typeface="Arial"/>
                <a:cs typeface="Arial"/>
              </a:rPr>
              <a:t>de </a:t>
            </a:r>
            <a:r>
              <a:rPr lang="es-419" sz="1200" dirty="0">
                <a:latin typeface="Arial"/>
                <a:cs typeface="Arial"/>
              </a:rPr>
              <a:t>contenido,</a:t>
            </a:r>
            <a:r>
              <a:rPr lang="es-419" sz="1200" spc="-4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le</a:t>
            </a:r>
            <a:r>
              <a:rPr lang="es-419" sz="1200" spc="-27" dirty="0">
                <a:latin typeface="Arial"/>
                <a:cs typeface="Arial"/>
              </a:rPr>
              <a:t> </a:t>
            </a:r>
            <a:r>
              <a:rPr lang="es-419" sz="1200" dirty="0">
                <a:latin typeface="Arial"/>
                <a:cs typeface="Arial"/>
              </a:rPr>
              <a:t>indica</a:t>
            </a:r>
            <a:r>
              <a:rPr lang="es-419" sz="1200" spc="-27" dirty="0">
                <a:latin typeface="Arial"/>
                <a:cs typeface="Arial"/>
              </a:rPr>
              <a:t> </a:t>
            </a:r>
            <a:r>
              <a:rPr lang="es-419" sz="1200" dirty="0">
                <a:latin typeface="Arial"/>
                <a:cs typeface="Arial"/>
              </a:rPr>
              <a:t>al</a:t>
            </a:r>
            <a:r>
              <a:rPr lang="es-419" sz="1200" spc="-27" dirty="0">
                <a:latin typeface="Arial"/>
                <a:cs typeface="Arial"/>
              </a:rPr>
              <a:t> </a:t>
            </a:r>
            <a:r>
              <a:rPr lang="es-419" sz="1200" dirty="0">
                <a:latin typeface="Arial"/>
                <a:cs typeface="Arial"/>
              </a:rPr>
              <a:t>receptor</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tipo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contenido</a:t>
            </a:r>
            <a:r>
              <a:rPr lang="es-419" sz="1200" spc="-27"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incluye</a:t>
            </a:r>
            <a:r>
              <a:rPr lang="es-419" sz="1200" spc="-27"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cuerpo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spc="-33" dirty="0">
                <a:latin typeface="Arial"/>
                <a:cs typeface="Arial"/>
              </a:rPr>
              <a:t>la </a:t>
            </a:r>
            <a:r>
              <a:rPr lang="es-419" sz="1200" spc="-13" dirty="0">
                <a:latin typeface="Arial"/>
                <a:cs typeface="Arial"/>
              </a:rPr>
              <a:t>respuesta.</a:t>
            </a:r>
            <a:endParaRPr lang="es-419" sz="1200" dirty="0">
              <a:latin typeface="Arial"/>
              <a:cs typeface="Arial"/>
            </a:endParaRPr>
          </a:p>
          <a:p>
            <a:pPr>
              <a:spcBef>
                <a:spcPts val="60"/>
              </a:spcBef>
            </a:pPr>
            <a:endParaRPr lang="es-419" sz="1200" dirty="0">
              <a:latin typeface="Arial"/>
              <a:cs typeface="Arial"/>
            </a:endParaRPr>
          </a:p>
          <a:p>
            <a:pPr marL="16933" marR="140543">
              <a:lnSpc>
                <a:spcPct val="102299"/>
              </a:lnSpc>
            </a:pPr>
            <a:r>
              <a:rPr lang="es-419" sz="1200" dirty="0">
                <a:latin typeface="Arial"/>
                <a:cs typeface="Arial"/>
              </a:rPr>
              <a:t>El</a:t>
            </a:r>
            <a:r>
              <a:rPr lang="es-419" sz="1200" spc="-47" dirty="0">
                <a:latin typeface="Arial"/>
                <a:cs typeface="Arial"/>
              </a:rPr>
              <a:t> </a:t>
            </a:r>
            <a:r>
              <a:rPr lang="es-419" sz="1200" dirty="0">
                <a:latin typeface="Arial"/>
                <a:cs typeface="Arial"/>
              </a:rPr>
              <a:t>cuerpo</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respuesta</a:t>
            </a:r>
            <a:r>
              <a:rPr lang="es-419" sz="1200" spc="-33" dirty="0">
                <a:latin typeface="Arial"/>
                <a:cs typeface="Arial"/>
              </a:rPr>
              <a:t> </a:t>
            </a:r>
            <a:r>
              <a:rPr lang="es-419" sz="1200" dirty="0">
                <a:latin typeface="Arial"/>
                <a:cs typeface="Arial"/>
              </a:rPr>
              <a:t>tiene</a:t>
            </a:r>
            <a:r>
              <a:rPr lang="es-419" sz="1200" spc="-33" dirty="0">
                <a:latin typeface="Arial"/>
                <a:cs typeface="Arial"/>
              </a:rPr>
              <a:t> </a:t>
            </a:r>
            <a:r>
              <a:rPr lang="es-419" sz="1200" dirty="0">
                <a:latin typeface="Arial"/>
                <a:cs typeface="Arial"/>
              </a:rPr>
              <a:t>la</a:t>
            </a:r>
            <a:r>
              <a:rPr lang="es-419" sz="1200" spc="-33" dirty="0">
                <a:latin typeface="Arial"/>
                <a:cs typeface="Arial"/>
              </a:rPr>
              <a:t> </a:t>
            </a:r>
            <a:r>
              <a:rPr lang="es-419" sz="1200" dirty="0">
                <a:latin typeface="Arial"/>
                <a:cs typeface="Arial"/>
              </a:rPr>
              <a:t>representación</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recurso</a:t>
            </a:r>
            <a:r>
              <a:rPr lang="es-419" sz="1200" spc="-33" dirty="0">
                <a:latin typeface="Arial"/>
                <a:cs typeface="Arial"/>
              </a:rPr>
              <a:t> </a:t>
            </a:r>
            <a:r>
              <a:rPr lang="es-419" sz="1200" dirty="0">
                <a:latin typeface="Arial"/>
                <a:cs typeface="Arial"/>
              </a:rPr>
              <a:t>solicitada</a:t>
            </a:r>
            <a:r>
              <a:rPr lang="es-419" sz="1200" spc="-33" dirty="0">
                <a:latin typeface="Arial"/>
                <a:cs typeface="Arial"/>
              </a:rPr>
              <a:t> </a:t>
            </a:r>
            <a:r>
              <a:rPr lang="es-419" sz="1200" dirty="0">
                <a:latin typeface="Arial"/>
                <a:cs typeface="Arial"/>
              </a:rPr>
              <a:t>en</a:t>
            </a:r>
            <a:r>
              <a:rPr lang="es-419" sz="1200" spc="-33" dirty="0">
                <a:latin typeface="Arial"/>
                <a:cs typeface="Arial"/>
              </a:rPr>
              <a:t> </a:t>
            </a:r>
            <a:r>
              <a:rPr lang="es-419" sz="1200" dirty="0">
                <a:latin typeface="Arial"/>
                <a:cs typeface="Arial"/>
              </a:rPr>
              <a:t>el</a:t>
            </a:r>
            <a:r>
              <a:rPr lang="es-419" sz="1200" spc="-33" dirty="0">
                <a:latin typeface="Arial"/>
                <a:cs typeface="Arial"/>
              </a:rPr>
              <a:t> </a:t>
            </a:r>
            <a:r>
              <a:rPr lang="es-419" sz="1200" spc="-13" dirty="0">
                <a:latin typeface="Arial"/>
                <a:cs typeface="Arial"/>
              </a:rPr>
              <a:t>formato </a:t>
            </a:r>
            <a:r>
              <a:rPr lang="es-419" sz="1200" dirty="0">
                <a:latin typeface="Arial"/>
                <a:cs typeface="Arial"/>
              </a:rPr>
              <a:t>especificado</a:t>
            </a:r>
            <a:r>
              <a:rPr lang="es-419" sz="1200" spc="-4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el</a:t>
            </a:r>
            <a:r>
              <a:rPr lang="es-419" sz="1200" spc="-33" dirty="0">
                <a:latin typeface="Arial"/>
                <a:cs typeface="Arial"/>
              </a:rPr>
              <a:t> </a:t>
            </a:r>
            <a:r>
              <a:rPr lang="es-419" sz="1200" dirty="0">
                <a:latin typeface="Arial"/>
                <a:cs typeface="Arial"/>
              </a:rPr>
              <a:t>encabezado</a:t>
            </a:r>
            <a:r>
              <a:rPr lang="es-419" sz="1200" spc="-27" dirty="0">
                <a:latin typeface="Arial"/>
                <a:cs typeface="Arial"/>
              </a:rPr>
              <a:t> </a:t>
            </a:r>
            <a:r>
              <a:rPr lang="es-419" sz="1200" spc="-13" dirty="0">
                <a:latin typeface="Arial"/>
                <a:cs typeface="Arial"/>
              </a:rPr>
              <a:t>Content-</a:t>
            </a:r>
            <a:r>
              <a:rPr lang="es-419" sz="1200" spc="-13" dirty="0" err="1">
                <a:latin typeface="Arial"/>
                <a:cs typeface="Arial"/>
              </a:rPr>
              <a:t>Type</a:t>
            </a:r>
            <a:r>
              <a:rPr lang="es-419" sz="1200" spc="-13" dirty="0">
                <a:latin typeface="Arial"/>
                <a:cs typeface="Arial"/>
              </a:rPr>
              <a:t>,</a:t>
            </a:r>
            <a:r>
              <a:rPr lang="es-419" sz="1200" spc="-27" dirty="0">
                <a:latin typeface="Arial"/>
                <a:cs typeface="Arial"/>
              </a:rPr>
              <a:t> </a:t>
            </a:r>
            <a:r>
              <a:rPr lang="es-419" sz="1200" dirty="0">
                <a:latin typeface="Arial"/>
                <a:cs typeface="Arial"/>
              </a:rPr>
              <a:t>y</a:t>
            </a:r>
            <a:r>
              <a:rPr lang="es-419" sz="1200" spc="-33" dirty="0">
                <a:latin typeface="Arial"/>
                <a:cs typeface="Arial"/>
              </a:rPr>
              <a:t> </a:t>
            </a:r>
            <a:r>
              <a:rPr lang="es-419" sz="1200" dirty="0">
                <a:latin typeface="Arial"/>
                <a:cs typeface="Arial"/>
              </a:rPr>
              <a:t>puede</a:t>
            </a:r>
            <a:r>
              <a:rPr lang="es-419" sz="1200" spc="-27" dirty="0">
                <a:latin typeface="Arial"/>
                <a:cs typeface="Arial"/>
              </a:rPr>
              <a:t> </a:t>
            </a:r>
            <a:r>
              <a:rPr lang="es-419" sz="1200" dirty="0">
                <a:latin typeface="Arial"/>
                <a:cs typeface="Arial"/>
              </a:rPr>
              <a:t>tener</a:t>
            </a:r>
            <a:r>
              <a:rPr lang="es-419" sz="1200" spc="-33" dirty="0">
                <a:latin typeface="Arial"/>
                <a:cs typeface="Arial"/>
              </a:rPr>
              <a:t> </a:t>
            </a:r>
            <a:r>
              <a:rPr lang="es-419" sz="1200" dirty="0">
                <a:latin typeface="Arial"/>
                <a:cs typeface="Arial"/>
              </a:rPr>
              <a:t>formato</a:t>
            </a:r>
            <a:r>
              <a:rPr lang="es-419" sz="1200" spc="-27" dirty="0">
                <a:latin typeface="Arial"/>
                <a:cs typeface="Arial"/>
              </a:rPr>
              <a:t> </a:t>
            </a:r>
            <a:r>
              <a:rPr lang="es-419" sz="1200" dirty="0">
                <a:latin typeface="Arial"/>
                <a:cs typeface="Arial"/>
              </a:rPr>
              <a:t>JSON,</a:t>
            </a:r>
            <a:r>
              <a:rPr lang="es-419" sz="1200" spc="-27" dirty="0">
                <a:latin typeface="Arial"/>
                <a:cs typeface="Arial"/>
              </a:rPr>
              <a:t> XML,</a:t>
            </a:r>
            <a:endParaRPr lang="es-419"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latin typeface="Arial"/>
                <a:cs typeface="Arial"/>
              </a:rPr>
              <a:t>HTML,</a:t>
            </a:r>
            <a:r>
              <a:rPr lang="es-419" sz="1200" spc="-33" dirty="0">
                <a:latin typeface="Arial"/>
                <a:cs typeface="Arial"/>
              </a:rPr>
              <a:t> </a:t>
            </a:r>
            <a:r>
              <a:rPr lang="es-419" sz="1200" spc="-13" dirty="0">
                <a:latin typeface="Arial"/>
                <a:cs typeface="Arial"/>
              </a:rPr>
              <a:t>etcétera.</a:t>
            </a: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77</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7100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6933">
              <a:spcBef>
                <a:spcPts val="133"/>
              </a:spcBef>
            </a:pPr>
            <a:r>
              <a:rPr lang="es-419" sz="1200" dirty="0">
                <a:latin typeface="Arial"/>
                <a:cs typeface="Arial"/>
              </a:rPr>
              <a:t>Es</a:t>
            </a:r>
            <a:r>
              <a:rPr lang="es-419" sz="1200" spc="-27" dirty="0">
                <a:latin typeface="Arial"/>
                <a:cs typeface="Arial"/>
              </a:rPr>
              <a:t> </a:t>
            </a:r>
            <a:r>
              <a:rPr lang="es-419" sz="1200" dirty="0">
                <a:latin typeface="Arial"/>
                <a:cs typeface="Arial"/>
              </a:rPr>
              <a:t>importante</a:t>
            </a:r>
            <a:r>
              <a:rPr lang="es-419" sz="1200" spc="-20" dirty="0">
                <a:latin typeface="Arial"/>
                <a:cs typeface="Arial"/>
              </a:rPr>
              <a:t> </a:t>
            </a:r>
            <a:r>
              <a:rPr lang="es-419" sz="1200" dirty="0">
                <a:latin typeface="Arial"/>
                <a:cs typeface="Arial"/>
              </a:rPr>
              <a:t>diseñar</a:t>
            </a:r>
            <a:r>
              <a:rPr lang="es-419" sz="1200" spc="-100" dirty="0">
                <a:latin typeface="Arial"/>
                <a:cs typeface="Arial"/>
              </a:rPr>
              <a:t> </a:t>
            </a:r>
            <a:r>
              <a:rPr lang="es-419" sz="1200" dirty="0">
                <a:latin typeface="Arial"/>
                <a:cs typeface="Arial"/>
              </a:rPr>
              <a:t>API</a:t>
            </a:r>
            <a:r>
              <a:rPr lang="es-419" sz="1200" spc="-27" dirty="0">
                <a:latin typeface="Arial"/>
                <a:cs typeface="Arial"/>
              </a:rPr>
              <a:t> </a:t>
            </a:r>
            <a:r>
              <a:rPr lang="es-419" sz="1200" dirty="0">
                <a:latin typeface="Arial"/>
                <a:cs typeface="Arial"/>
              </a:rPr>
              <a:t>coherentes</a:t>
            </a:r>
            <a:r>
              <a:rPr lang="es-419" sz="1200" spc="-20" dirty="0">
                <a:latin typeface="Arial"/>
                <a:cs typeface="Arial"/>
              </a:rPr>
              <a:t> </a:t>
            </a:r>
            <a:r>
              <a:rPr lang="es-419" sz="1200" dirty="0">
                <a:latin typeface="Arial"/>
                <a:cs typeface="Arial"/>
              </a:rPr>
              <a:t>para</a:t>
            </a:r>
            <a:r>
              <a:rPr lang="es-419" sz="1200" spc="-20" dirty="0">
                <a:latin typeface="Arial"/>
                <a:cs typeface="Arial"/>
              </a:rPr>
              <a:t> </a:t>
            </a:r>
            <a:r>
              <a:rPr lang="es-419" sz="1200" spc="-13" dirty="0">
                <a:latin typeface="Arial"/>
                <a:cs typeface="Arial"/>
              </a:rPr>
              <a:t>servicios.</a:t>
            </a:r>
            <a:endParaRPr lang="es-419" sz="1200" dirty="0">
              <a:latin typeface="Arial"/>
              <a:cs typeface="Arial"/>
            </a:endParaRPr>
          </a:p>
          <a:p>
            <a:pPr>
              <a:spcBef>
                <a:spcPts val="33"/>
              </a:spcBef>
            </a:pPr>
            <a:endParaRPr lang="es-419" sz="1200" dirty="0">
              <a:latin typeface="Arial"/>
              <a:cs typeface="Arial"/>
            </a:endParaRPr>
          </a:p>
          <a:p>
            <a:pPr marL="16933" marR="288706">
              <a:lnSpc>
                <a:spcPct val="102299"/>
              </a:lnSpc>
            </a:pPr>
            <a:r>
              <a:rPr lang="es-419" sz="1200" dirty="0">
                <a:latin typeface="Arial"/>
                <a:cs typeface="Arial"/>
              </a:rPr>
              <a:t>Google</a:t>
            </a:r>
            <a:r>
              <a:rPr lang="es-419" sz="1200" spc="-40" dirty="0">
                <a:latin typeface="Arial"/>
                <a:cs typeface="Arial"/>
              </a:rPr>
              <a:t> </a:t>
            </a:r>
            <a:r>
              <a:rPr lang="es-419" sz="1200" dirty="0">
                <a:latin typeface="Arial"/>
                <a:cs typeface="Arial"/>
              </a:rPr>
              <a:t>ofrece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diseño</a:t>
            </a:r>
            <a:r>
              <a:rPr lang="es-419" sz="1200" spc="-27" dirty="0">
                <a:latin typeface="Arial"/>
                <a:cs typeface="Arial"/>
              </a:rPr>
              <a:t> </a:t>
            </a:r>
            <a:r>
              <a:rPr lang="es-419" sz="1200" dirty="0">
                <a:latin typeface="Arial"/>
                <a:cs typeface="Arial"/>
              </a:rPr>
              <a:t>de</a:t>
            </a:r>
            <a:r>
              <a:rPr lang="es-419" sz="1200" spc="-100" dirty="0">
                <a:latin typeface="Arial"/>
                <a:cs typeface="Arial"/>
              </a:rPr>
              <a:t> </a:t>
            </a:r>
            <a:r>
              <a:rPr lang="es-419" sz="1200" dirty="0">
                <a:latin typeface="Arial"/>
                <a:cs typeface="Arial"/>
              </a:rPr>
              <a:t>API</a:t>
            </a:r>
            <a:r>
              <a:rPr lang="es-419" sz="1200" spc="-27"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recomendaciones</a:t>
            </a:r>
            <a:r>
              <a:rPr lang="es-419" sz="1200" spc="-27" dirty="0">
                <a:latin typeface="Arial"/>
                <a:cs typeface="Arial"/>
              </a:rPr>
              <a:t> </a:t>
            </a:r>
            <a:r>
              <a:rPr lang="es-419" sz="1200" dirty="0">
                <a:latin typeface="Arial"/>
                <a:cs typeface="Arial"/>
              </a:rPr>
              <a:t>sobre</a:t>
            </a:r>
            <a:r>
              <a:rPr lang="es-419" sz="1200" spc="-20" dirty="0">
                <a:latin typeface="Arial"/>
                <a:cs typeface="Arial"/>
              </a:rPr>
              <a:t> </a:t>
            </a:r>
            <a:r>
              <a:rPr lang="es-419" sz="1200" spc="-13" dirty="0">
                <a:latin typeface="Arial"/>
                <a:cs typeface="Arial"/>
              </a:rPr>
              <a:t>elementos, </a:t>
            </a:r>
            <a:r>
              <a:rPr lang="es-419" sz="1200" dirty="0">
                <a:latin typeface="Arial"/>
                <a:cs typeface="Arial"/>
              </a:rPr>
              <a:t>como</a:t>
            </a:r>
            <a:r>
              <a:rPr lang="es-419" sz="1200" spc="-53" dirty="0">
                <a:latin typeface="Arial"/>
                <a:cs typeface="Arial"/>
              </a:rPr>
              <a:t> </a:t>
            </a:r>
            <a:r>
              <a:rPr lang="es-419" sz="1200" dirty="0">
                <a:latin typeface="Arial"/>
                <a:cs typeface="Arial"/>
              </a:rPr>
              <a:t>nombres,</a:t>
            </a:r>
            <a:r>
              <a:rPr lang="es-419" sz="1200" spc="-33" dirty="0">
                <a:latin typeface="Arial"/>
                <a:cs typeface="Arial"/>
              </a:rPr>
              <a:t> </a:t>
            </a:r>
            <a:r>
              <a:rPr lang="es-419" sz="1200" dirty="0">
                <a:latin typeface="Arial"/>
                <a:cs typeface="Arial"/>
              </a:rPr>
              <a:t>documentación</a:t>
            </a:r>
            <a:r>
              <a:rPr lang="es-419" sz="1200" spc="-3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manejo</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errores,</a:t>
            </a:r>
            <a:r>
              <a:rPr lang="es-419" sz="1200" spc="-40" dirty="0">
                <a:latin typeface="Arial"/>
                <a:cs typeface="Arial"/>
              </a:rPr>
              <a:t> </a:t>
            </a:r>
            <a:r>
              <a:rPr lang="es-419" sz="1200" dirty="0">
                <a:latin typeface="Arial"/>
                <a:cs typeface="Arial"/>
              </a:rPr>
              <a:t>control</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versiones</a:t>
            </a:r>
            <a:r>
              <a:rPr lang="es-419" sz="1200" spc="-33" dirty="0">
                <a:latin typeface="Arial"/>
                <a:cs typeface="Arial"/>
              </a:rPr>
              <a:t> </a:t>
            </a:r>
            <a:r>
              <a:rPr lang="es-419" sz="1200" spc="-67" dirty="0">
                <a:latin typeface="Arial"/>
                <a:cs typeface="Arial"/>
              </a:rPr>
              <a:t>y </a:t>
            </a:r>
            <a:r>
              <a:rPr lang="es-419" sz="1200" dirty="0">
                <a:latin typeface="Arial"/>
                <a:cs typeface="Arial"/>
              </a:rPr>
              <a:t>compatibilidad.</a:t>
            </a:r>
            <a:r>
              <a:rPr lang="es-419" sz="1200" spc="-4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diapositivas,</a:t>
            </a:r>
            <a:r>
              <a:rPr lang="es-419" sz="1200" spc="-27" dirty="0">
                <a:latin typeface="Arial"/>
                <a:cs typeface="Arial"/>
              </a:rPr>
              <a:t> </a:t>
            </a:r>
            <a:r>
              <a:rPr lang="es-419" sz="1200" dirty="0">
                <a:latin typeface="Arial"/>
                <a:cs typeface="Arial"/>
              </a:rPr>
              <a:t>hay</a:t>
            </a:r>
            <a:r>
              <a:rPr lang="es-419" sz="1200" spc="-20" dirty="0">
                <a:latin typeface="Arial"/>
                <a:cs typeface="Arial"/>
              </a:rPr>
              <a:t> </a:t>
            </a:r>
            <a:r>
              <a:rPr lang="es-419" sz="1200" dirty="0">
                <a:latin typeface="Arial"/>
                <a:cs typeface="Arial"/>
              </a:rPr>
              <a:t>vínculos</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estilo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spc="-33" dirty="0">
                <a:latin typeface="Arial"/>
                <a:cs typeface="Arial"/>
              </a:rPr>
              <a:t>las </a:t>
            </a:r>
            <a:r>
              <a:rPr lang="es-419" sz="1200" spc="-27" dirty="0">
                <a:latin typeface="Arial"/>
                <a:cs typeface="Arial"/>
              </a:rPr>
              <a:t>API.</a:t>
            </a:r>
            <a:endParaRPr lang="es-419" sz="1200" dirty="0">
              <a:latin typeface="Arial"/>
              <a:cs typeface="Arial"/>
            </a:endParaRPr>
          </a:p>
          <a:p>
            <a:pPr marL="16933" marR="1527348">
              <a:lnSpc>
                <a:spcPct val="102299"/>
              </a:lnSpc>
            </a:pPr>
            <a:r>
              <a:rPr lang="es-419" sz="1200" spc="-13" dirty="0">
                <a:latin typeface="Arial"/>
                <a:cs typeface="Arial"/>
              </a:rPr>
              <a:t>[</a:t>
            </a:r>
            <a:r>
              <a:rPr lang="es-419" sz="1200" u="sng" spc="-13" dirty="0">
                <a:solidFill>
                  <a:srgbClr val="2200CC"/>
                </a:solidFill>
                <a:uFill>
                  <a:solidFill>
                    <a:srgbClr val="2200CC"/>
                  </a:solidFill>
                </a:uFill>
                <a:latin typeface="Arial"/>
                <a:cs typeface="Arial"/>
                <a:hlinkClick r:id="rId3"/>
              </a:rPr>
              <a:t>https://cloud.google.com/apis/design/</a:t>
            </a:r>
            <a:r>
              <a:rPr lang="es-419" sz="1200" spc="-13" dirty="0">
                <a:latin typeface="Arial"/>
                <a:cs typeface="Arial"/>
              </a:rPr>
              <a:t>] [</a:t>
            </a:r>
            <a:r>
              <a:rPr lang="es-419" sz="1200" u="sng" spc="-13" dirty="0">
                <a:solidFill>
                  <a:srgbClr val="2200CC"/>
                </a:solidFill>
                <a:uFill>
                  <a:solidFill>
                    <a:srgbClr val="2200CC"/>
                  </a:solidFill>
                </a:uFill>
                <a:latin typeface="Arial"/>
                <a:cs typeface="Arial"/>
                <a:hlinkClick r:id="rId4"/>
              </a:rPr>
              <a:t>http://apistylebook.com/design/guidelines/google-api-design-guide</a:t>
            </a:r>
            <a:r>
              <a:rPr lang="es-419" sz="1200" spc="-13" dirty="0">
                <a:latin typeface="Arial"/>
                <a:cs typeface="Arial"/>
              </a:rPr>
              <a:t>]</a:t>
            </a:r>
            <a:endParaRPr lang="es-419" sz="1200" dirty="0">
              <a:latin typeface="Arial"/>
              <a:cs typeface="Arial"/>
            </a:endParaRPr>
          </a:p>
          <a:p>
            <a:pPr>
              <a:spcBef>
                <a:spcPts val="33"/>
              </a:spcBef>
            </a:pPr>
            <a:endParaRPr lang="es-419" sz="1200" dirty="0">
              <a:latin typeface="Arial"/>
              <a:cs typeface="Arial"/>
            </a:endParaRPr>
          </a:p>
          <a:p>
            <a:pPr marL="16933" marR="916917">
              <a:lnSpc>
                <a:spcPct val="102299"/>
              </a:lnSpc>
              <a:spcBef>
                <a:spcPts val="7"/>
              </a:spcBef>
            </a:pPr>
            <a:r>
              <a:rPr lang="es-419" sz="1200" dirty="0">
                <a:latin typeface="Arial"/>
                <a:cs typeface="Arial"/>
              </a:rPr>
              <a:t>Si</a:t>
            </a:r>
            <a:r>
              <a:rPr lang="es-419" sz="1200" spc="-40" dirty="0">
                <a:latin typeface="Arial"/>
                <a:cs typeface="Arial"/>
              </a:rPr>
              <a:t> </a:t>
            </a:r>
            <a:r>
              <a:rPr lang="es-419" sz="1200" dirty="0">
                <a:latin typeface="Arial"/>
                <a:cs typeface="Arial"/>
              </a:rPr>
              <a:t>desea</a:t>
            </a:r>
            <a:r>
              <a:rPr lang="es-419" sz="1200" spc="-20" dirty="0">
                <a:latin typeface="Arial"/>
                <a:cs typeface="Arial"/>
              </a:rPr>
              <a:t> </a:t>
            </a:r>
            <a:r>
              <a:rPr lang="es-419" sz="1200" dirty="0">
                <a:latin typeface="Arial"/>
                <a:cs typeface="Arial"/>
              </a:rPr>
              <a:t>consultar</a:t>
            </a:r>
            <a:r>
              <a:rPr lang="es-419" sz="1200" spc="-20" dirty="0">
                <a:latin typeface="Arial"/>
                <a:cs typeface="Arial"/>
              </a:rPr>
              <a:t> </a:t>
            </a:r>
            <a:r>
              <a:rPr lang="es-419" sz="1200" dirty="0">
                <a:latin typeface="Arial"/>
                <a:cs typeface="Arial"/>
              </a:rPr>
              <a:t>ejemplos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prácticas</a:t>
            </a:r>
            <a:r>
              <a:rPr lang="es-419" sz="1200" spc="-20" dirty="0">
                <a:latin typeface="Arial"/>
                <a:cs typeface="Arial"/>
              </a:rPr>
              <a:t> </a:t>
            </a:r>
            <a:r>
              <a:rPr lang="es-419" sz="1200" dirty="0">
                <a:latin typeface="Arial"/>
                <a:cs typeface="Arial"/>
              </a:rPr>
              <a:t>recomendadas,</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útil</a:t>
            </a:r>
            <a:r>
              <a:rPr lang="es-419" sz="1200" spc="-20" dirty="0">
                <a:latin typeface="Arial"/>
                <a:cs typeface="Arial"/>
              </a:rPr>
              <a:t> </a:t>
            </a:r>
            <a:r>
              <a:rPr lang="es-419" sz="1200" dirty="0">
                <a:latin typeface="Arial"/>
                <a:cs typeface="Arial"/>
              </a:rPr>
              <a:t>revisar</a:t>
            </a:r>
            <a:r>
              <a:rPr lang="es-419" sz="1200" spc="-20" dirty="0">
                <a:latin typeface="Arial"/>
                <a:cs typeface="Arial"/>
              </a:rPr>
              <a:t> </a:t>
            </a:r>
            <a:r>
              <a:rPr lang="es-419" sz="1200" spc="-33" dirty="0">
                <a:latin typeface="Arial"/>
                <a:cs typeface="Arial"/>
              </a:rPr>
              <a:t>las </a:t>
            </a:r>
            <a:r>
              <a:rPr lang="es-419" sz="1200" dirty="0">
                <a:latin typeface="Arial"/>
                <a:cs typeface="Arial"/>
              </a:rPr>
              <a:t>API</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Google</a:t>
            </a:r>
            <a:r>
              <a:rPr lang="es-419" sz="1200" spc="-20" dirty="0">
                <a:latin typeface="Arial"/>
                <a:cs typeface="Arial"/>
              </a:rPr>
              <a:t> </a:t>
            </a:r>
            <a:r>
              <a:rPr lang="es-419" sz="1200" spc="-13" dirty="0">
                <a:latin typeface="Arial"/>
                <a:cs typeface="Arial"/>
              </a:rPr>
              <a:t>Cloud.</a:t>
            </a:r>
            <a:endParaRPr lang="es-419" sz="1200" dirty="0">
              <a:latin typeface="Arial"/>
              <a:cs typeface="Arial"/>
            </a:endParaRPr>
          </a:p>
          <a:p>
            <a:pPr>
              <a:spcBef>
                <a:spcPts val="33"/>
              </a:spcBef>
            </a:pPr>
            <a:endParaRPr lang="es-419" sz="1200" dirty="0">
              <a:latin typeface="Arial"/>
              <a:cs typeface="Arial"/>
            </a:endParaRPr>
          </a:p>
          <a:p>
            <a:pPr marL="16933" marR="181182">
              <a:lnSpc>
                <a:spcPct val="102299"/>
              </a:lnSpc>
            </a:pPr>
            <a:r>
              <a:rPr lang="es-419" sz="1200" dirty="0">
                <a:latin typeface="Arial"/>
                <a:cs typeface="Arial"/>
              </a:rPr>
              <a:t>Cada</a:t>
            </a:r>
            <a:r>
              <a:rPr lang="es-419" sz="1200" spc="-47" dirty="0">
                <a:latin typeface="Arial"/>
                <a:cs typeface="Arial"/>
              </a:rPr>
              <a:t> </a:t>
            </a:r>
            <a:r>
              <a:rPr lang="es-419" sz="1200" dirty="0">
                <a:latin typeface="Arial"/>
                <a:cs typeface="Arial"/>
              </a:rPr>
              <a:t>servicio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Google</a:t>
            </a:r>
            <a:r>
              <a:rPr lang="es-419" sz="1200" spc="-27" dirty="0">
                <a:latin typeface="Arial"/>
                <a:cs typeface="Arial"/>
              </a:rPr>
              <a:t> </a:t>
            </a:r>
            <a:r>
              <a:rPr lang="es-419" sz="1200" dirty="0">
                <a:latin typeface="Arial"/>
                <a:cs typeface="Arial"/>
              </a:rPr>
              <a:t>Cloud</a:t>
            </a:r>
            <a:r>
              <a:rPr lang="es-419" sz="1200" spc="-27" dirty="0">
                <a:latin typeface="Arial"/>
                <a:cs typeface="Arial"/>
              </a:rPr>
              <a:t> </a:t>
            </a:r>
            <a:r>
              <a:rPr lang="es-419" sz="1200" dirty="0">
                <a:latin typeface="Arial"/>
                <a:cs typeface="Arial"/>
              </a:rPr>
              <a:t>expone</a:t>
            </a:r>
            <a:r>
              <a:rPr lang="es-419" sz="1200" spc="-27" dirty="0">
                <a:latin typeface="Arial"/>
                <a:cs typeface="Arial"/>
              </a:rPr>
              <a:t> </a:t>
            </a:r>
            <a:r>
              <a:rPr lang="es-419" sz="1200" dirty="0">
                <a:latin typeface="Arial"/>
                <a:cs typeface="Arial"/>
              </a:rPr>
              <a:t>una</a:t>
            </a:r>
            <a:r>
              <a:rPr lang="es-419" sz="1200" spc="-100" dirty="0">
                <a:latin typeface="Arial"/>
                <a:cs typeface="Arial"/>
              </a:rPr>
              <a:t> </a:t>
            </a:r>
            <a:r>
              <a:rPr lang="es-419" sz="1200" dirty="0">
                <a:latin typeface="Arial"/>
                <a:cs typeface="Arial"/>
              </a:rPr>
              <a:t>API</a:t>
            </a:r>
            <a:r>
              <a:rPr lang="es-419" sz="1200" spc="-27" dirty="0">
                <a:latin typeface="Arial"/>
                <a:cs typeface="Arial"/>
              </a:rPr>
              <a:t> </a:t>
            </a:r>
            <a:r>
              <a:rPr lang="es-419" sz="1200" dirty="0">
                <a:latin typeface="Arial"/>
                <a:cs typeface="Arial"/>
              </a:rPr>
              <a:t>de</a:t>
            </a:r>
            <a:r>
              <a:rPr lang="es-419" sz="1200" spc="-27" dirty="0">
                <a:latin typeface="Arial"/>
                <a:cs typeface="Arial"/>
              </a:rPr>
              <a:t> REST. </a:t>
            </a:r>
            <a:r>
              <a:rPr lang="es-419" sz="1200" dirty="0">
                <a:latin typeface="Arial"/>
                <a:cs typeface="Arial"/>
              </a:rPr>
              <a:t>Las</a:t>
            </a:r>
            <a:r>
              <a:rPr lang="es-419" sz="1200" spc="-27" dirty="0">
                <a:latin typeface="Arial"/>
                <a:cs typeface="Arial"/>
              </a:rPr>
              <a:t> </a:t>
            </a:r>
            <a:r>
              <a:rPr lang="es-419" sz="1200" dirty="0">
                <a:latin typeface="Arial"/>
                <a:cs typeface="Arial"/>
              </a:rPr>
              <a:t>funciones</a:t>
            </a:r>
            <a:r>
              <a:rPr lang="es-419" sz="1200" spc="-27" dirty="0">
                <a:latin typeface="Arial"/>
                <a:cs typeface="Arial"/>
              </a:rPr>
              <a:t> </a:t>
            </a:r>
            <a:r>
              <a:rPr lang="es-419" sz="1200" dirty="0">
                <a:latin typeface="Arial"/>
                <a:cs typeface="Arial"/>
              </a:rPr>
              <a:t>se</a:t>
            </a:r>
            <a:r>
              <a:rPr lang="es-419" sz="1200" spc="-27" dirty="0">
                <a:latin typeface="Arial"/>
                <a:cs typeface="Arial"/>
              </a:rPr>
              <a:t> </a:t>
            </a:r>
            <a:r>
              <a:rPr lang="es-419" sz="1200" spc="-13" dirty="0">
                <a:latin typeface="Arial"/>
                <a:cs typeface="Arial"/>
              </a:rPr>
              <a:t>definen </a:t>
            </a:r>
            <a:r>
              <a:rPr lang="es-419" sz="1200" dirty="0">
                <a:latin typeface="Arial"/>
                <a:cs typeface="Arial"/>
              </a:rPr>
              <a:t>en</a:t>
            </a:r>
            <a:r>
              <a:rPr lang="es-419" sz="1200" spc="-27" dirty="0">
                <a:latin typeface="Arial"/>
                <a:cs typeface="Arial"/>
              </a:rPr>
              <a:t> </a:t>
            </a:r>
            <a:r>
              <a:rPr lang="es-419" sz="1200" dirty="0">
                <a:latin typeface="Arial"/>
                <a:cs typeface="Arial"/>
              </a:rPr>
              <a:t>el</a:t>
            </a:r>
            <a:r>
              <a:rPr lang="es-419" sz="1200" spc="-13" dirty="0">
                <a:latin typeface="Arial"/>
                <a:cs typeface="Arial"/>
              </a:rPr>
              <a:t> </a:t>
            </a:r>
            <a:r>
              <a:rPr lang="es-419" sz="1200" dirty="0">
                <a:latin typeface="Arial"/>
                <a:cs typeface="Arial"/>
              </a:rPr>
              <a:t>formato</a:t>
            </a:r>
            <a:r>
              <a:rPr lang="es-419" sz="1200" spc="-13" dirty="0">
                <a:latin typeface="Arial"/>
                <a:cs typeface="Arial"/>
              </a:rPr>
              <a:t> </a:t>
            </a:r>
            <a:r>
              <a:rPr lang="es-419" sz="1200" spc="-13" dirty="0" err="1">
                <a:latin typeface="Arial"/>
                <a:cs typeface="Arial"/>
              </a:rPr>
              <a:t>service.collection.verb</a:t>
            </a:r>
            <a:r>
              <a:rPr lang="es-419" sz="1200" spc="-13" dirty="0">
                <a:latin typeface="Arial"/>
                <a:cs typeface="Arial"/>
              </a:rPr>
              <a:t>. </a:t>
            </a:r>
            <a:r>
              <a:rPr lang="es-419" sz="1200" dirty="0">
                <a:latin typeface="Arial"/>
                <a:cs typeface="Arial"/>
              </a:rPr>
              <a:t>El</a:t>
            </a:r>
            <a:r>
              <a:rPr lang="es-419" sz="1200" spc="-13" dirty="0">
                <a:latin typeface="Arial"/>
                <a:cs typeface="Arial"/>
              </a:rPr>
              <a:t> </a:t>
            </a:r>
            <a:r>
              <a:rPr lang="es-419" sz="1200" dirty="0">
                <a:latin typeface="Arial"/>
                <a:cs typeface="Arial"/>
              </a:rPr>
              <a:t>servicio</a:t>
            </a:r>
            <a:r>
              <a:rPr lang="es-419" sz="1200" spc="-13" dirty="0">
                <a:latin typeface="Arial"/>
                <a:cs typeface="Arial"/>
              </a:rPr>
              <a:t> </a:t>
            </a:r>
            <a:r>
              <a:rPr lang="es-419" sz="1200" dirty="0">
                <a:latin typeface="Arial"/>
                <a:cs typeface="Arial"/>
              </a:rPr>
              <a:t>representa</a:t>
            </a:r>
            <a:r>
              <a:rPr lang="es-419" sz="1200" spc="-13" dirty="0">
                <a:latin typeface="Arial"/>
                <a:cs typeface="Arial"/>
              </a:rPr>
              <a:t> </a:t>
            </a:r>
            <a:r>
              <a:rPr lang="es-419" sz="1200" dirty="0">
                <a:latin typeface="Arial"/>
                <a:cs typeface="Arial"/>
              </a:rPr>
              <a:t>el</a:t>
            </a:r>
            <a:r>
              <a:rPr lang="es-419" sz="1200" spc="-13" dirty="0">
                <a:latin typeface="Arial"/>
                <a:cs typeface="Arial"/>
              </a:rPr>
              <a:t> </a:t>
            </a:r>
            <a:r>
              <a:rPr lang="es-419" sz="1200" dirty="0">
                <a:latin typeface="Arial"/>
                <a:cs typeface="Arial"/>
              </a:rPr>
              <a:t>extremo</a:t>
            </a:r>
            <a:r>
              <a:rPr lang="es-419" sz="1200" spc="-13" dirty="0">
                <a:latin typeface="Arial"/>
                <a:cs typeface="Arial"/>
              </a:rPr>
              <a:t> </a:t>
            </a:r>
            <a:r>
              <a:rPr lang="es-419" sz="1200" dirty="0">
                <a:latin typeface="Arial"/>
                <a:cs typeface="Arial"/>
              </a:rPr>
              <a:t>del</a:t>
            </a:r>
            <a:r>
              <a:rPr lang="es-419" sz="1200" spc="-7" dirty="0">
                <a:latin typeface="Arial"/>
                <a:cs typeface="Arial"/>
              </a:rPr>
              <a:t> </a:t>
            </a:r>
            <a:r>
              <a:rPr lang="es-419" sz="1200" spc="-13" dirty="0">
                <a:latin typeface="Arial"/>
                <a:cs typeface="Arial"/>
              </a:rPr>
              <a:t>servicio;</a:t>
            </a:r>
            <a:endParaRPr lang="es-419" sz="1200" dirty="0">
              <a:latin typeface="Arial"/>
              <a:cs typeface="Arial"/>
            </a:endParaRPr>
          </a:p>
          <a:p>
            <a:pPr marL="16933" marR="1414745">
              <a:lnSpc>
                <a:spcPct val="102299"/>
              </a:lnSpc>
            </a:pPr>
            <a:r>
              <a:rPr lang="es-419" sz="1200" dirty="0">
                <a:latin typeface="Arial"/>
                <a:cs typeface="Arial"/>
              </a:rPr>
              <a:t>p.</a:t>
            </a:r>
            <a:r>
              <a:rPr lang="es-419" sz="1200" spc="-47" dirty="0">
                <a:latin typeface="Arial"/>
                <a:cs typeface="Arial"/>
              </a:rPr>
              <a:t> </a:t>
            </a:r>
            <a:r>
              <a:rPr lang="es-419" sz="1200" dirty="0">
                <a:latin typeface="Arial"/>
                <a:cs typeface="Arial"/>
              </a:rPr>
              <a:t>ej.,</a:t>
            </a:r>
            <a:r>
              <a:rPr lang="es-419" sz="1200" spc="-27" dirty="0">
                <a:latin typeface="Arial"/>
                <a:cs typeface="Arial"/>
              </a:rPr>
              <a:t> </a:t>
            </a:r>
            <a:r>
              <a:rPr lang="es-419" sz="1200" dirty="0">
                <a:latin typeface="Arial"/>
                <a:cs typeface="Arial"/>
              </a:rPr>
              <a:t>para</a:t>
            </a:r>
            <a:r>
              <a:rPr lang="es-419" sz="1200" spc="-20" dirty="0">
                <a:latin typeface="Arial"/>
                <a:cs typeface="Arial"/>
              </a:rPr>
              <a:t> </a:t>
            </a:r>
            <a:r>
              <a:rPr lang="es-419" sz="1200" dirty="0">
                <a:latin typeface="Arial"/>
                <a:cs typeface="Arial"/>
              </a:rPr>
              <a:t>la</a:t>
            </a:r>
            <a:r>
              <a:rPr lang="es-419" sz="1200" spc="-100" dirty="0">
                <a:latin typeface="Arial"/>
                <a:cs typeface="Arial"/>
              </a:rPr>
              <a:t> </a:t>
            </a:r>
            <a:r>
              <a:rPr lang="es-419" sz="1200" dirty="0">
                <a:latin typeface="Arial"/>
                <a:cs typeface="Arial"/>
              </a:rPr>
              <a:t>API</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Compute</a:t>
            </a:r>
            <a:r>
              <a:rPr lang="es-419" sz="1200" spc="-27" dirty="0">
                <a:latin typeface="Arial"/>
                <a:cs typeface="Arial"/>
              </a:rPr>
              <a:t> </a:t>
            </a:r>
            <a:r>
              <a:rPr lang="es-419" sz="1200" spc="-13" dirty="0" err="1">
                <a:latin typeface="Arial"/>
                <a:cs typeface="Arial"/>
              </a:rPr>
              <a:t>Engine</a:t>
            </a:r>
            <a:r>
              <a:rPr lang="es-419" sz="1200" spc="-87" dirty="0">
                <a:latin typeface="Arial"/>
                <a:cs typeface="Arial"/>
              </a:rPr>
              <a:t> </a:t>
            </a:r>
            <a:r>
              <a:rPr lang="es-419" sz="1200" dirty="0">
                <a:latin typeface="Arial"/>
                <a:cs typeface="Arial"/>
              </a:rPr>
              <a:t>API,</a:t>
            </a:r>
            <a:r>
              <a:rPr lang="es-419" sz="1200" spc="-20" dirty="0">
                <a:latin typeface="Arial"/>
                <a:cs typeface="Arial"/>
              </a:rPr>
              <a:t> </a:t>
            </a:r>
            <a:r>
              <a:rPr lang="es-419" sz="1200" dirty="0">
                <a:latin typeface="Arial"/>
                <a:cs typeface="Arial"/>
              </a:rPr>
              <a:t>el</a:t>
            </a:r>
            <a:r>
              <a:rPr lang="es-419" sz="1200" spc="-27" dirty="0">
                <a:latin typeface="Arial"/>
                <a:cs typeface="Arial"/>
              </a:rPr>
              <a:t> </a:t>
            </a:r>
            <a:r>
              <a:rPr lang="es-419" sz="1200" dirty="0">
                <a:latin typeface="Arial"/>
                <a:cs typeface="Arial"/>
              </a:rPr>
              <a:t>extremo</a:t>
            </a:r>
            <a:r>
              <a:rPr lang="es-419" sz="1200" spc="-20" dirty="0">
                <a:latin typeface="Arial"/>
                <a:cs typeface="Arial"/>
              </a:rPr>
              <a:t> </a:t>
            </a:r>
            <a:r>
              <a:rPr lang="es-419" sz="1200" dirty="0">
                <a:latin typeface="Arial"/>
                <a:cs typeface="Arial"/>
              </a:rPr>
              <a:t>del</a:t>
            </a:r>
            <a:r>
              <a:rPr lang="es-419" sz="1200" spc="-20" dirty="0">
                <a:latin typeface="Arial"/>
                <a:cs typeface="Arial"/>
              </a:rPr>
              <a:t> </a:t>
            </a:r>
            <a:r>
              <a:rPr lang="es-419" sz="1200" dirty="0">
                <a:latin typeface="Arial"/>
                <a:cs typeface="Arial"/>
              </a:rPr>
              <a:t>servicio</a:t>
            </a:r>
            <a:r>
              <a:rPr lang="es-419" sz="1200" spc="-20" dirty="0">
                <a:latin typeface="Arial"/>
                <a:cs typeface="Arial"/>
              </a:rPr>
              <a:t> </a:t>
            </a:r>
            <a:r>
              <a:rPr lang="es-419" sz="1200" spc="-33" dirty="0">
                <a:latin typeface="Arial"/>
                <a:cs typeface="Arial"/>
              </a:rPr>
              <a:t>es </a:t>
            </a:r>
            <a:r>
              <a:rPr lang="es-419" sz="1200" spc="-13" dirty="0">
                <a:latin typeface="Arial"/>
                <a:cs typeface="Arial"/>
              </a:rPr>
              <a:t>https://compute.googleapis.com.</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Las</a:t>
            </a:r>
            <a:r>
              <a:rPr lang="es-419" sz="1200" spc="-27" dirty="0">
                <a:latin typeface="Arial"/>
                <a:cs typeface="Arial"/>
              </a:rPr>
              <a:t> </a:t>
            </a:r>
            <a:r>
              <a:rPr lang="es-419" sz="1200" dirty="0">
                <a:latin typeface="Arial"/>
                <a:cs typeface="Arial"/>
              </a:rPr>
              <a:t>colecciones</a:t>
            </a:r>
            <a:r>
              <a:rPr lang="es-419" sz="1200" spc="-27" dirty="0">
                <a:latin typeface="Arial"/>
                <a:cs typeface="Arial"/>
              </a:rPr>
              <a:t> </a:t>
            </a:r>
            <a:r>
              <a:rPr lang="es-419" sz="1200" dirty="0">
                <a:latin typeface="Arial"/>
                <a:cs typeface="Arial"/>
              </a:rPr>
              <a:t>incluyen</a:t>
            </a:r>
            <a:r>
              <a:rPr lang="es-419" sz="1200" spc="-20" dirty="0">
                <a:latin typeface="Arial"/>
                <a:cs typeface="Arial"/>
              </a:rPr>
              <a:t> </a:t>
            </a:r>
            <a:r>
              <a:rPr lang="es-419" sz="1200" dirty="0" err="1">
                <a:latin typeface="Arial"/>
                <a:cs typeface="Arial"/>
              </a:rPr>
              <a:t>instances</a:t>
            </a:r>
            <a:r>
              <a:rPr lang="es-419" sz="1200" dirty="0">
                <a:latin typeface="Arial"/>
                <a:cs typeface="Arial"/>
              </a:rPr>
              <a:t>,</a:t>
            </a:r>
            <a:r>
              <a:rPr lang="es-419" sz="1200" spc="-27" dirty="0">
                <a:latin typeface="Arial"/>
                <a:cs typeface="Arial"/>
              </a:rPr>
              <a:t> </a:t>
            </a:r>
            <a:r>
              <a:rPr lang="es-419" sz="1200" dirty="0" err="1">
                <a:latin typeface="Arial"/>
                <a:cs typeface="Arial"/>
              </a:rPr>
              <a:t>instanceGroups</a:t>
            </a:r>
            <a:r>
              <a:rPr lang="es-419" sz="1200" spc="-27" dirty="0">
                <a:latin typeface="Arial"/>
                <a:cs typeface="Arial"/>
              </a:rPr>
              <a:t> </a:t>
            </a:r>
            <a:r>
              <a:rPr lang="es-419" sz="1200" dirty="0">
                <a:latin typeface="Arial"/>
                <a:cs typeface="Arial"/>
              </a:rPr>
              <a:t>e</a:t>
            </a:r>
            <a:r>
              <a:rPr lang="es-419" sz="1200" spc="-20" dirty="0">
                <a:latin typeface="Arial"/>
                <a:cs typeface="Arial"/>
              </a:rPr>
              <a:t> </a:t>
            </a:r>
            <a:r>
              <a:rPr lang="es-419" sz="1200" spc="-13" dirty="0" err="1">
                <a:latin typeface="Arial"/>
                <a:cs typeface="Arial"/>
              </a:rPr>
              <a:t>instanceTemplates</a:t>
            </a:r>
            <a:r>
              <a:rPr lang="es-419" sz="1200" spc="-13" dirty="0">
                <a:latin typeface="Arial"/>
                <a:cs typeface="Arial"/>
              </a:rPr>
              <a:t>.</a:t>
            </a:r>
            <a:r>
              <a:rPr lang="es-419" sz="1200" spc="-27" dirty="0">
                <a:latin typeface="Arial"/>
                <a:cs typeface="Arial"/>
              </a:rPr>
              <a:t> </a:t>
            </a:r>
            <a:r>
              <a:rPr lang="es-419" sz="1200" dirty="0">
                <a:latin typeface="Arial"/>
                <a:cs typeface="Arial"/>
              </a:rPr>
              <a:t>Los</a:t>
            </a:r>
            <a:r>
              <a:rPr lang="es-419" sz="1200" spc="-7" dirty="0">
                <a:latin typeface="Arial"/>
                <a:cs typeface="Arial"/>
              </a:rPr>
              <a:t> </a:t>
            </a:r>
            <a:r>
              <a:rPr lang="es-419" sz="1200" spc="-13" dirty="0">
                <a:latin typeface="Arial"/>
                <a:cs typeface="Arial"/>
              </a:rPr>
              <a:t>verbos </a:t>
            </a:r>
            <a:r>
              <a:rPr lang="es-419" sz="1200" dirty="0">
                <a:latin typeface="Arial"/>
                <a:cs typeface="Arial"/>
              </a:rPr>
              <a:t>incluyen</a:t>
            </a:r>
            <a:r>
              <a:rPr lang="es-419" sz="1200" spc="-60" dirty="0">
                <a:latin typeface="Arial"/>
                <a:cs typeface="Arial"/>
              </a:rPr>
              <a:t> </a:t>
            </a:r>
            <a:r>
              <a:rPr lang="es-419" sz="1200" spc="-27" dirty="0">
                <a:latin typeface="Arial"/>
                <a:cs typeface="Arial"/>
              </a:rPr>
              <a:t>LIST,</a:t>
            </a:r>
            <a:r>
              <a:rPr lang="es-419" sz="1200" spc="-40" dirty="0">
                <a:latin typeface="Arial"/>
                <a:cs typeface="Arial"/>
              </a:rPr>
              <a:t> </a:t>
            </a:r>
            <a:r>
              <a:rPr lang="es-419" sz="1200" dirty="0">
                <a:latin typeface="Arial"/>
                <a:cs typeface="Arial"/>
              </a:rPr>
              <a:t>INSERT</a:t>
            </a:r>
            <a:r>
              <a:rPr lang="es-419" sz="1200" spc="-60" dirty="0">
                <a:latin typeface="Arial"/>
                <a:cs typeface="Arial"/>
              </a:rPr>
              <a:t> </a:t>
            </a:r>
            <a:r>
              <a:rPr lang="es-419" sz="1200" dirty="0">
                <a:latin typeface="Arial"/>
                <a:cs typeface="Arial"/>
              </a:rPr>
              <a:t>y</a:t>
            </a:r>
            <a:r>
              <a:rPr lang="es-419" sz="1200" spc="-40" dirty="0">
                <a:latin typeface="Arial"/>
                <a:cs typeface="Arial"/>
              </a:rPr>
              <a:t> </a:t>
            </a:r>
            <a:r>
              <a:rPr lang="es-419" sz="1200" spc="-33" dirty="0">
                <a:latin typeface="Arial"/>
                <a:cs typeface="Arial"/>
              </a:rPr>
              <a:t>GET,</a:t>
            </a:r>
            <a:r>
              <a:rPr lang="es-419" sz="1200" spc="-40" dirty="0">
                <a:latin typeface="Arial"/>
                <a:cs typeface="Arial"/>
              </a:rPr>
              <a:t> </a:t>
            </a:r>
            <a:r>
              <a:rPr lang="es-419" sz="1200" dirty="0">
                <a:latin typeface="Arial"/>
                <a:cs typeface="Arial"/>
              </a:rPr>
              <a:t>por</a:t>
            </a:r>
            <a:r>
              <a:rPr lang="es-419" sz="1200" spc="-40" dirty="0">
                <a:latin typeface="Arial"/>
                <a:cs typeface="Arial"/>
              </a:rPr>
              <a:t> </a:t>
            </a:r>
            <a:r>
              <a:rPr lang="es-419" sz="1200" spc="-13" dirty="0">
                <a:latin typeface="Arial"/>
                <a:cs typeface="Arial"/>
              </a:rPr>
              <a:t>ejemplo.</a:t>
            </a:r>
            <a:endParaRPr lang="es-419" sz="1200" dirty="0">
              <a:latin typeface="Arial"/>
              <a:cs typeface="Arial"/>
            </a:endParaRPr>
          </a:p>
          <a:p>
            <a:pPr>
              <a:spcBef>
                <a:spcPts val="40"/>
              </a:spcBef>
            </a:pPr>
            <a:endParaRPr lang="es-419" sz="1200" dirty="0">
              <a:latin typeface="Arial"/>
              <a:cs typeface="Arial"/>
            </a:endParaRPr>
          </a:p>
          <a:p>
            <a:pPr marL="16933" marR="79585">
              <a:lnSpc>
                <a:spcPct val="102299"/>
              </a:lnSpc>
            </a:pPr>
            <a:r>
              <a:rPr lang="es-419" sz="1200" dirty="0">
                <a:latin typeface="Arial"/>
                <a:cs typeface="Arial"/>
              </a:rPr>
              <a:t>Para</a:t>
            </a:r>
            <a:r>
              <a:rPr lang="es-419" sz="1200" spc="-40" dirty="0">
                <a:latin typeface="Arial"/>
                <a:cs typeface="Arial"/>
              </a:rPr>
              <a:t> </a:t>
            </a:r>
            <a:r>
              <a:rPr lang="es-419" sz="1200" dirty="0">
                <a:latin typeface="Arial"/>
                <a:cs typeface="Arial"/>
              </a:rPr>
              <a:t>ver</a:t>
            </a:r>
            <a:r>
              <a:rPr lang="es-419" sz="1200" spc="-27" dirty="0">
                <a:latin typeface="Arial"/>
                <a:cs typeface="Arial"/>
              </a:rPr>
              <a:t> </a:t>
            </a:r>
            <a:r>
              <a:rPr lang="es-419" sz="1200" dirty="0">
                <a:latin typeface="Arial"/>
                <a:cs typeface="Arial"/>
              </a:rPr>
              <a:t>todas</a:t>
            </a:r>
            <a:r>
              <a:rPr lang="es-419" sz="1200" spc="-27" dirty="0">
                <a:latin typeface="Arial"/>
                <a:cs typeface="Arial"/>
              </a:rPr>
              <a:t> </a:t>
            </a:r>
            <a:r>
              <a:rPr lang="es-419" sz="1200" dirty="0">
                <a:latin typeface="Arial"/>
                <a:cs typeface="Arial"/>
              </a:rPr>
              <a:t>sus</a:t>
            </a:r>
            <a:r>
              <a:rPr lang="es-419" sz="1200" spc="-27" dirty="0">
                <a:latin typeface="Arial"/>
                <a:cs typeface="Arial"/>
              </a:rPr>
              <a:t> </a:t>
            </a:r>
            <a:r>
              <a:rPr lang="es-419" sz="1200" dirty="0">
                <a:latin typeface="Arial"/>
                <a:cs typeface="Arial"/>
              </a:rPr>
              <a:t>instancias</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Compute</a:t>
            </a:r>
            <a:r>
              <a:rPr lang="es-419" sz="1200" spc="-20" dirty="0">
                <a:latin typeface="Arial"/>
                <a:cs typeface="Arial"/>
              </a:rPr>
              <a:t> </a:t>
            </a:r>
            <a:r>
              <a:rPr lang="es-419" sz="1200" dirty="0" err="1">
                <a:latin typeface="Arial"/>
                <a:cs typeface="Arial"/>
              </a:rPr>
              <a:t>Engine</a:t>
            </a:r>
            <a:r>
              <a:rPr lang="es-419" sz="1200" dirty="0">
                <a:latin typeface="Arial"/>
                <a:cs typeface="Arial"/>
              </a:rPr>
              <a:t>,</a:t>
            </a:r>
            <a:r>
              <a:rPr lang="es-419" sz="1200" spc="-27" dirty="0">
                <a:latin typeface="Arial"/>
                <a:cs typeface="Arial"/>
              </a:rPr>
              <a:t> </a:t>
            </a:r>
            <a:r>
              <a:rPr lang="es-419" sz="1200" dirty="0">
                <a:latin typeface="Arial"/>
                <a:cs typeface="Arial"/>
              </a:rPr>
              <a:t>realice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GET</a:t>
            </a:r>
            <a:r>
              <a:rPr lang="es-419" sz="1200" spc="-47" dirty="0">
                <a:latin typeface="Arial"/>
                <a:cs typeface="Arial"/>
              </a:rPr>
              <a:t> </a:t>
            </a:r>
            <a:r>
              <a:rPr lang="es-419" sz="1200" spc="-33" dirty="0">
                <a:latin typeface="Arial"/>
                <a:cs typeface="Arial"/>
              </a:rPr>
              <a:t>al </a:t>
            </a:r>
            <a:r>
              <a:rPr lang="es-419" sz="1200" dirty="0">
                <a:latin typeface="Arial"/>
                <a:cs typeface="Arial"/>
              </a:rPr>
              <a:t>vínculo</a:t>
            </a:r>
            <a:r>
              <a:rPr lang="es-419" sz="1200" spc="-40" dirty="0">
                <a:latin typeface="Arial"/>
                <a:cs typeface="Arial"/>
              </a:rPr>
              <a:t> </a:t>
            </a:r>
            <a:r>
              <a:rPr lang="es-419" sz="1200" dirty="0">
                <a:latin typeface="Arial"/>
                <a:cs typeface="Arial"/>
              </a:rPr>
              <a:t>que</a:t>
            </a:r>
            <a:r>
              <a:rPr lang="es-419" sz="1200" spc="-27" dirty="0">
                <a:latin typeface="Arial"/>
                <a:cs typeface="Arial"/>
              </a:rPr>
              <a:t> </a:t>
            </a:r>
            <a:r>
              <a:rPr lang="es-419" sz="1200" dirty="0">
                <a:latin typeface="Arial"/>
                <a:cs typeface="Arial"/>
              </a:rPr>
              <a:t>se</a:t>
            </a:r>
            <a:r>
              <a:rPr lang="es-419" sz="1200" spc="-20" dirty="0">
                <a:latin typeface="Arial"/>
                <a:cs typeface="Arial"/>
              </a:rPr>
              <a:t> </a:t>
            </a:r>
            <a:r>
              <a:rPr lang="es-419" sz="1200" dirty="0">
                <a:latin typeface="Arial"/>
                <a:cs typeface="Arial"/>
              </a:rPr>
              <a:t>muestra</a:t>
            </a:r>
            <a:r>
              <a:rPr lang="es-419" sz="1200" spc="-27" dirty="0">
                <a:latin typeface="Arial"/>
                <a:cs typeface="Arial"/>
              </a:rPr>
              <a:t> </a:t>
            </a:r>
            <a:r>
              <a:rPr lang="es-419" sz="1200" dirty="0">
                <a:latin typeface="Arial"/>
                <a:cs typeface="Arial"/>
              </a:rPr>
              <a:t>en</a:t>
            </a:r>
            <a:r>
              <a:rPr lang="es-419" sz="1200" spc="-20"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diapositiva.</a:t>
            </a:r>
            <a:r>
              <a:rPr lang="es-419" sz="1200" spc="-20" dirty="0">
                <a:latin typeface="Arial"/>
                <a:cs typeface="Arial"/>
              </a:rPr>
              <a:t> </a:t>
            </a:r>
            <a:r>
              <a:rPr lang="es-419" sz="1200" dirty="0">
                <a:latin typeface="Arial"/>
                <a:cs typeface="Arial"/>
              </a:rPr>
              <a:t>Los</a:t>
            </a:r>
            <a:r>
              <a:rPr lang="es-419" sz="1200" spc="-27" dirty="0">
                <a:latin typeface="Arial"/>
                <a:cs typeface="Arial"/>
              </a:rPr>
              <a:t> </a:t>
            </a:r>
            <a:r>
              <a:rPr lang="es-419" sz="1200" dirty="0">
                <a:latin typeface="Arial"/>
                <a:cs typeface="Arial"/>
              </a:rPr>
              <a:t>parámetros</a:t>
            </a:r>
            <a:r>
              <a:rPr lang="es-419" sz="1200" spc="-20" dirty="0">
                <a:latin typeface="Arial"/>
                <a:cs typeface="Arial"/>
              </a:rPr>
              <a:t> </a:t>
            </a:r>
            <a:r>
              <a:rPr lang="es-419" sz="1200" dirty="0">
                <a:latin typeface="Arial"/>
                <a:cs typeface="Arial"/>
              </a:rPr>
              <a:t>se</a:t>
            </a:r>
            <a:r>
              <a:rPr lang="es-419" sz="1200" spc="-27" dirty="0">
                <a:latin typeface="Arial"/>
                <a:cs typeface="Arial"/>
              </a:rPr>
              <a:t> </a:t>
            </a:r>
            <a:r>
              <a:rPr lang="es-419" sz="1200" dirty="0">
                <a:latin typeface="Arial"/>
                <a:cs typeface="Arial"/>
              </a:rPr>
              <a:t>pasan</a:t>
            </a:r>
            <a:r>
              <a:rPr lang="es-419" sz="1200" spc="-20" dirty="0">
                <a:latin typeface="Arial"/>
                <a:cs typeface="Arial"/>
              </a:rPr>
              <a:t> </a:t>
            </a:r>
            <a:r>
              <a:rPr lang="es-419" sz="1200" dirty="0">
                <a:latin typeface="Arial"/>
                <a:cs typeface="Arial"/>
              </a:rPr>
              <a:t>ya</a:t>
            </a:r>
            <a:r>
              <a:rPr lang="es-419" sz="1200" spc="-27" dirty="0">
                <a:latin typeface="Arial"/>
                <a:cs typeface="Arial"/>
              </a:rPr>
              <a:t> </a:t>
            </a:r>
            <a:r>
              <a:rPr lang="es-419" sz="1200" dirty="0">
                <a:latin typeface="Arial"/>
                <a:cs typeface="Arial"/>
              </a:rPr>
              <a:t>sea</a:t>
            </a:r>
            <a:r>
              <a:rPr lang="es-419" sz="1200" spc="-2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spc="-33" dirty="0">
                <a:latin typeface="Arial"/>
                <a:cs typeface="Arial"/>
              </a:rPr>
              <a:t>URL </a:t>
            </a:r>
            <a:r>
              <a:rPr lang="es-419" sz="1200" dirty="0">
                <a:latin typeface="Arial"/>
                <a:cs typeface="Arial"/>
              </a:rPr>
              <a:t>o</a:t>
            </a:r>
            <a:r>
              <a:rPr lang="es-419" sz="1200" spc="-4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el</a:t>
            </a:r>
            <a:r>
              <a:rPr lang="es-419" sz="1200" spc="-20" dirty="0">
                <a:latin typeface="Arial"/>
                <a:cs typeface="Arial"/>
              </a:rPr>
              <a:t> </a:t>
            </a:r>
            <a:r>
              <a:rPr lang="es-419" sz="1200" dirty="0">
                <a:latin typeface="Arial"/>
                <a:cs typeface="Arial"/>
              </a:rPr>
              <a:t>cuerpo</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la</a:t>
            </a:r>
            <a:r>
              <a:rPr lang="es-419" sz="1200" spc="-20" dirty="0">
                <a:latin typeface="Arial"/>
                <a:cs typeface="Arial"/>
              </a:rPr>
              <a:t> </a:t>
            </a:r>
            <a:r>
              <a:rPr lang="es-419" sz="1200" dirty="0">
                <a:latin typeface="Arial"/>
                <a:cs typeface="Arial"/>
              </a:rPr>
              <a:t>solicitud</a:t>
            </a:r>
            <a:r>
              <a:rPr lang="es-419" sz="1200" spc="-27"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formato</a:t>
            </a:r>
            <a:r>
              <a:rPr lang="es-419" sz="1200" spc="-20" dirty="0">
                <a:latin typeface="Arial"/>
                <a:cs typeface="Arial"/>
              </a:rPr>
              <a:t> </a:t>
            </a:r>
            <a:r>
              <a:rPr lang="es-419" sz="1200" spc="-13" dirty="0">
                <a:latin typeface="Arial"/>
                <a:cs typeface="Arial"/>
              </a:rPr>
              <a:t>JSON.</a:t>
            </a:r>
          </a:p>
          <a:p>
            <a:pPr marL="16933" marR="79585">
              <a:lnSpc>
                <a:spcPct val="102299"/>
              </a:lnSpc>
            </a:pPr>
            <a:endParaRPr lang="es-419" sz="1200" spc="-13" dirty="0">
              <a:latin typeface="Arial"/>
              <a:cs typeface="Arial"/>
            </a:endParaRPr>
          </a:p>
          <a:p>
            <a:pPr marL="16933">
              <a:spcBef>
                <a:spcPts val="133"/>
              </a:spcBef>
            </a:pPr>
            <a:r>
              <a:rPr lang="es-419" sz="1200" dirty="0">
                <a:latin typeface="Arial"/>
                <a:cs typeface="Arial"/>
              </a:rPr>
              <a:t>Es</a:t>
            </a:r>
            <a:r>
              <a:rPr lang="es-419" sz="1200" spc="-27" dirty="0">
                <a:latin typeface="Arial"/>
                <a:cs typeface="Arial"/>
              </a:rPr>
              <a:t> </a:t>
            </a:r>
            <a:r>
              <a:rPr lang="es-419" sz="1200" dirty="0">
                <a:latin typeface="Arial"/>
                <a:cs typeface="Arial"/>
              </a:rPr>
              <a:t>importante</a:t>
            </a:r>
            <a:r>
              <a:rPr lang="es-419" sz="1200" spc="-20" dirty="0">
                <a:latin typeface="Arial"/>
                <a:cs typeface="Arial"/>
              </a:rPr>
              <a:t> </a:t>
            </a:r>
            <a:r>
              <a:rPr lang="es-419" sz="1200" dirty="0">
                <a:latin typeface="Arial"/>
                <a:cs typeface="Arial"/>
              </a:rPr>
              <a:t>diseñar</a:t>
            </a:r>
            <a:r>
              <a:rPr lang="es-419" sz="1200" spc="-100" dirty="0">
                <a:latin typeface="Arial"/>
                <a:cs typeface="Arial"/>
              </a:rPr>
              <a:t> </a:t>
            </a:r>
            <a:r>
              <a:rPr lang="es-419" sz="1200" dirty="0">
                <a:latin typeface="Arial"/>
                <a:cs typeface="Arial"/>
              </a:rPr>
              <a:t>API</a:t>
            </a:r>
            <a:r>
              <a:rPr lang="es-419" sz="1200" spc="-27" dirty="0">
                <a:latin typeface="Arial"/>
                <a:cs typeface="Arial"/>
              </a:rPr>
              <a:t> </a:t>
            </a:r>
            <a:r>
              <a:rPr lang="es-419" sz="1200" dirty="0">
                <a:latin typeface="Arial"/>
                <a:cs typeface="Arial"/>
              </a:rPr>
              <a:t>coherentes</a:t>
            </a:r>
            <a:r>
              <a:rPr lang="es-419" sz="1200" spc="-20" dirty="0">
                <a:latin typeface="Arial"/>
                <a:cs typeface="Arial"/>
              </a:rPr>
              <a:t> </a:t>
            </a:r>
            <a:r>
              <a:rPr lang="es-419" sz="1200" dirty="0">
                <a:latin typeface="Arial"/>
                <a:cs typeface="Arial"/>
              </a:rPr>
              <a:t>para</a:t>
            </a:r>
            <a:r>
              <a:rPr lang="es-419" sz="1200" spc="-20" dirty="0">
                <a:latin typeface="Arial"/>
                <a:cs typeface="Arial"/>
              </a:rPr>
              <a:t> </a:t>
            </a:r>
            <a:r>
              <a:rPr lang="es-419" sz="1200" spc="-13" dirty="0">
                <a:latin typeface="Arial"/>
                <a:cs typeface="Arial"/>
              </a:rPr>
              <a:t>servicios.</a:t>
            </a:r>
            <a:endParaRPr lang="es-419" sz="1200" dirty="0">
              <a:latin typeface="Arial"/>
              <a:cs typeface="Arial"/>
            </a:endParaRPr>
          </a:p>
          <a:p>
            <a:pPr>
              <a:spcBef>
                <a:spcPts val="33"/>
              </a:spcBef>
            </a:pPr>
            <a:endParaRPr lang="es-419" sz="1200" dirty="0">
              <a:latin typeface="Arial"/>
              <a:cs typeface="Arial"/>
            </a:endParaRPr>
          </a:p>
          <a:p>
            <a:pPr marL="16933" marR="6773">
              <a:lnSpc>
                <a:spcPct val="102299"/>
              </a:lnSpc>
            </a:pPr>
            <a:r>
              <a:rPr lang="es-419" sz="1200" dirty="0">
                <a:latin typeface="Arial"/>
                <a:cs typeface="Arial"/>
              </a:rPr>
              <a:t>Google</a:t>
            </a:r>
            <a:r>
              <a:rPr lang="es-419" sz="1200" spc="-40" dirty="0">
                <a:latin typeface="Arial"/>
                <a:cs typeface="Arial"/>
              </a:rPr>
              <a:t> </a:t>
            </a:r>
            <a:r>
              <a:rPr lang="es-419" sz="1200" dirty="0">
                <a:latin typeface="Arial"/>
                <a:cs typeface="Arial"/>
              </a:rPr>
              <a:t>ofrece</a:t>
            </a:r>
            <a:r>
              <a:rPr lang="es-419" sz="1200" spc="-27" dirty="0">
                <a:latin typeface="Arial"/>
                <a:cs typeface="Arial"/>
              </a:rPr>
              <a:t> </a:t>
            </a:r>
            <a:r>
              <a:rPr lang="es-419" sz="1200" dirty="0">
                <a:latin typeface="Arial"/>
                <a:cs typeface="Arial"/>
              </a:rPr>
              <a:t>una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diseño</a:t>
            </a:r>
            <a:r>
              <a:rPr lang="es-419" sz="1200" spc="-27" dirty="0">
                <a:latin typeface="Arial"/>
                <a:cs typeface="Arial"/>
              </a:rPr>
              <a:t> </a:t>
            </a:r>
            <a:r>
              <a:rPr lang="es-419" sz="1200" dirty="0">
                <a:latin typeface="Arial"/>
                <a:cs typeface="Arial"/>
              </a:rPr>
              <a:t>de</a:t>
            </a:r>
            <a:r>
              <a:rPr lang="es-419" sz="1200" spc="-100" dirty="0">
                <a:latin typeface="Arial"/>
                <a:cs typeface="Arial"/>
              </a:rPr>
              <a:t> </a:t>
            </a:r>
            <a:r>
              <a:rPr lang="es-419" sz="1200" dirty="0">
                <a:latin typeface="Arial"/>
                <a:cs typeface="Arial"/>
              </a:rPr>
              <a:t>API</a:t>
            </a:r>
            <a:r>
              <a:rPr lang="es-419" sz="1200" spc="-27" dirty="0">
                <a:latin typeface="Arial"/>
                <a:cs typeface="Arial"/>
              </a:rPr>
              <a:t> </a:t>
            </a:r>
            <a:r>
              <a:rPr lang="es-419" sz="1200" dirty="0">
                <a:latin typeface="Arial"/>
                <a:cs typeface="Arial"/>
              </a:rPr>
              <a:t>con</a:t>
            </a:r>
            <a:r>
              <a:rPr lang="es-419" sz="1200" spc="-27" dirty="0">
                <a:latin typeface="Arial"/>
                <a:cs typeface="Arial"/>
              </a:rPr>
              <a:t> </a:t>
            </a:r>
            <a:r>
              <a:rPr lang="es-419" sz="1200" dirty="0">
                <a:latin typeface="Arial"/>
                <a:cs typeface="Arial"/>
              </a:rPr>
              <a:t>recomendaciones</a:t>
            </a:r>
            <a:r>
              <a:rPr lang="es-419" sz="1200" spc="-27" dirty="0">
                <a:latin typeface="Arial"/>
                <a:cs typeface="Arial"/>
              </a:rPr>
              <a:t> </a:t>
            </a:r>
            <a:r>
              <a:rPr lang="es-419" sz="1200" dirty="0">
                <a:latin typeface="Arial"/>
                <a:cs typeface="Arial"/>
              </a:rPr>
              <a:t>sobre</a:t>
            </a:r>
            <a:r>
              <a:rPr lang="es-419" sz="1200" spc="-20" dirty="0">
                <a:latin typeface="Arial"/>
                <a:cs typeface="Arial"/>
              </a:rPr>
              <a:t> </a:t>
            </a:r>
            <a:r>
              <a:rPr lang="es-419" sz="1200" spc="-13" dirty="0">
                <a:latin typeface="Arial"/>
                <a:cs typeface="Arial"/>
              </a:rPr>
              <a:t>elementos, </a:t>
            </a:r>
            <a:r>
              <a:rPr lang="es-419" sz="1200" dirty="0">
                <a:latin typeface="Arial"/>
                <a:cs typeface="Arial"/>
              </a:rPr>
              <a:t>como</a:t>
            </a:r>
            <a:r>
              <a:rPr lang="es-419" sz="1200" spc="-53" dirty="0">
                <a:latin typeface="Arial"/>
                <a:cs typeface="Arial"/>
              </a:rPr>
              <a:t> </a:t>
            </a:r>
            <a:r>
              <a:rPr lang="es-419" sz="1200" dirty="0">
                <a:latin typeface="Arial"/>
                <a:cs typeface="Arial"/>
              </a:rPr>
              <a:t>nombres,</a:t>
            </a:r>
            <a:r>
              <a:rPr lang="es-419" sz="1200" spc="-33" dirty="0">
                <a:latin typeface="Arial"/>
                <a:cs typeface="Arial"/>
              </a:rPr>
              <a:t> </a:t>
            </a:r>
            <a:r>
              <a:rPr lang="es-419" sz="1200" dirty="0">
                <a:latin typeface="Arial"/>
                <a:cs typeface="Arial"/>
              </a:rPr>
              <a:t>documentación</a:t>
            </a:r>
            <a:r>
              <a:rPr lang="es-419" sz="1200" spc="-33" dirty="0">
                <a:latin typeface="Arial"/>
                <a:cs typeface="Arial"/>
              </a:rPr>
              <a:t> </a:t>
            </a:r>
            <a:r>
              <a:rPr lang="es-419" sz="1200" dirty="0">
                <a:latin typeface="Arial"/>
                <a:cs typeface="Arial"/>
              </a:rPr>
              <a:t>de</a:t>
            </a:r>
            <a:r>
              <a:rPr lang="es-419" sz="1200" spc="-40" dirty="0">
                <a:latin typeface="Arial"/>
                <a:cs typeface="Arial"/>
              </a:rPr>
              <a:t> </a:t>
            </a:r>
            <a:r>
              <a:rPr lang="es-419" sz="1200" dirty="0">
                <a:latin typeface="Arial"/>
                <a:cs typeface="Arial"/>
              </a:rPr>
              <a:t>manejo</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errores,</a:t>
            </a:r>
            <a:r>
              <a:rPr lang="es-419" sz="1200" spc="-40" dirty="0">
                <a:latin typeface="Arial"/>
                <a:cs typeface="Arial"/>
              </a:rPr>
              <a:t> </a:t>
            </a:r>
            <a:r>
              <a:rPr lang="es-419" sz="1200" dirty="0">
                <a:latin typeface="Arial"/>
                <a:cs typeface="Arial"/>
              </a:rPr>
              <a:t>control</a:t>
            </a:r>
            <a:r>
              <a:rPr lang="es-419" sz="1200" spc="-33" dirty="0">
                <a:latin typeface="Arial"/>
                <a:cs typeface="Arial"/>
              </a:rPr>
              <a:t> </a:t>
            </a:r>
            <a:r>
              <a:rPr lang="es-419" sz="1200" dirty="0">
                <a:latin typeface="Arial"/>
                <a:cs typeface="Arial"/>
              </a:rPr>
              <a:t>de</a:t>
            </a:r>
            <a:r>
              <a:rPr lang="es-419" sz="1200" spc="-33" dirty="0">
                <a:latin typeface="Arial"/>
                <a:cs typeface="Arial"/>
              </a:rPr>
              <a:t> </a:t>
            </a:r>
            <a:r>
              <a:rPr lang="es-419" sz="1200" dirty="0">
                <a:latin typeface="Arial"/>
                <a:cs typeface="Arial"/>
              </a:rPr>
              <a:t>versiones</a:t>
            </a:r>
            <a:r>
              <a:rPr lang="es-419" sz="1200" spc="-33" dirty="0">
                <a:latin typeface="Arial"/>
                <a:cs typeface="Arial"/>
              </a:rPr>
              <a:t> </a:t>
            </a:r>
            <a:r>
              <a:rPr lang="es-419" sz="1200" spc="-67" dirty="0">
                <a:latin typeface="Arial"/>
                <a:cs typeface="Arial"/>
              </a:rPr>
              <a:t>y </a:t>
            </a:r>
            <a:r>
              <a:rPr lang="es-419" sz="1200" dirty="0">
                <a:latin typeface="Arial"/>
                <a:cs typeface="Arial"/>
              </a:rPr>
              <a:t>compatibilidad.</a:t>
            </a:r>
            <a:r>
              <a:rPr lang="es-419" sz="1200" spc="-40" dirty="0">
                <a:latin typeface="Arial"/>
                <a:cs typeface="Arial"/>
              </a:rPr>
              <a:t> </a:t>
            </a:r>
            <a:r>
              <a:rPr lang="es-419" sz="1200" dirty="0">
                <a:latin typeface="Arial"/>
                <a:cs typeface="Arial"/>
              </a:rPr>
              <a:t>En</a:t>
            </a:r>
            <a:r>
              <a:rPr lang="es-419" sz="1200" spc="-27" dirty="0">
                <a:latin typeface="Arial"/>
                <a:cs typeface="Arial"/>
              </a:rPr>
              <a:t> </a:t>
            </a:r>
            <a:r>
              <a:rPr lang="es-419" sz="1200" dirty="0">
                <a:latin typeface="Arial"/>
                <a:cs typeface="Arial"/>
              </a:rPr>
              <a:t>las</a:t>
            </a:r>
            <a:r>
              <a:rPr lang="es-419" sz="1200" spc="-27" dirty="0">
                <a:latin typeface="Arial"/>
                <a:cs typeface="Arial"/>
              </a:rPr>
              <a:t> </a:t>
            </a:r>
            <a:r>
              <a:rPr lang="es-419" sz="1200" dirty="0">
                <a:latin typeface="Arial"/>
                <a:cs typeface="Arial"/>
              </a:rPr>
              <a:t>diapositivas,</a:t>
            </a:r>
            <a:r>
              <a:rPr lang="es-419" sz="1200" spc="-27" dirty="0">
                <a:latin typeface="Arial"/>
                <a:cs typeface="Arial"/>
              </a:rPr>
              <a:t> </a:t>
            </a:r>
            <a:r>
              <a:rPr lang="es-419" sz="1200" dirty="0">
                <a:latin typeface="Arial"/>
                <a:cs typeface="Arial"/>
              </a:rPr>
              <a:t>hay</a:t>
            </a:r>
            <a:r>
              <a:rPr lang="es-419" sz="1200" spc="-20" dirty="0">
                <a:latin typeface="Arial"/>
                <a:cs typeface="Arial"/>
              </a:rPr>
              <a:t> </a:t>
            </a:r>
            <a:r>
              <a:rPr lang="es-419" sz="1200" dirty="0">
                <a:latin typeface="Arial"/>
                <a:cs typeface="Arial"/>
              </a:rPr>
              <a:t>vínculos</a:t>
            </a:r>
            <a:r>
              <a:rPr lang="es-419" sz="1200" spc="-27" dirty="0">
                <a:latin typeface="Arial"/>
                <a:cs typeface="Arial"/>
              </a:rPr>
              <a:t> </a:t>
            </a:r>
            <a:r>
              <a:rPr lang="es-419" sz="1200" dirty="0">
                <a:latin typeface="Arial"/>
                <a:cs typeface="Arial"/>
              </a:rPr>
              <a:t>a</a:t>
            </a:r>
            <a:r>
              <a:rPr lang="es-419" sz="1200" spc="-27"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y</a:t>
            </a:r>
            <a:r>
              <a:rPr lang="es-419" sz="1200" spc="-20" dirty="0">
                <a:latin typeface="Arial"/>
                <a:cs typeface="Arial"/>
              </a:rPr>
              <a:t> </a:t>
            </a:r>
            <a:r>
              <a:rPr lang="es-419" sz="1200" dirty="0">
                <a:latin typeface="Arial"/>
                <a:cs typeface="Arial"/>
              </a:rPr>
              <a:t>la</a:t>
            </a:r>
            <a:r>
              <a:rPr lang="es-419" sz="1200" spc="-27" dirty="0">
                <a:latin typeface="Arial"/>
                <a:cs typeface="Arial"/>
              </a:rPr>
              <a:t> </a:t>
            </a:r>
            <a:r>
              <a:rPr lang="es-419" sz="1200" dirty="0">
                <a:latin typeface="Arial"/>
                <a:cs typeface="Arial"/>
              </a:rPr>
              <a:t>guía</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estilo</a:t>
            </a:r>
            <a:r>
              <a:rPr lang="es-419" sz="1200" spc="-27" dirty="0">
                <a:latin typeface="Arial"/>
                <a:cs typeface="Arial"/>
              </a:rPr>
              <a:t> </a:t>
            </a:r>
            <a:r>
              <a:rPr lang="es-419" sz="1200" dirty="0">
                <a:latin typeface="Arial"/>
                <a:cs typeface="Arial"/>
              </a:rPr>
              <a:t>de</a:t>
            </a:r>
            <a:r>
              <a:rPr lang="es-419" sz="1200" spc="-20" dirty="0">
                <a:latin typeface="Arial"/>
                <a:cs typeface="Arial"/>
              </a:rPr>
              <a:t> </a:t>
            </a:r>
            <a:r>
              <a:rPr lang="es-419" sz="1200" spc="-33" dirty="0">
                <a:latin typeface="Arial"/>
                <a:cs typeface="Arial"/>
              </a:rPr>
              <a:t>las </a:t>
            </a:r>
            <a:r>
              <a:rPr lang="es-419" sz="1200" spc="-27" dirty="0">
                <a:latin typeface="Arial"/>
                <a:cs typeface="Arial"/>
              </a:rPr>
              <a:t>API.</a:t>
            </a:r>
            <a:endParaRPr lang="es-419" sz="1200" dirty="0">
              <a:latin typeface="Arial"/>
              <a:cs typeface="Arial"/>
            </a:endParaRPr>
          </a:p>
          <a:p>
            <a:pPr marL="16933" marR="1245416">
              <a:lnSpc>
                <a:spcPct val="102299"/>
              </a:lnSpc>
            </a:pPr>
            <a:r>
              <a:rPr lang="es-419" sz="1200" spc="-13" dirty="0">
                <a:latin typeface="Arial"/>
                <a:cs typeface="Arial"/>
              </a:rPr>
              <a:t>[</a:t>
            </a:r>
            <a:r>
              <a:rPr lang="es-419" sz="1200" u="sng" spc="-13" dirty="0">
                <a:solidFill>
                  <a:srgbClr val="2200CC"/>
                </a:solidFill>
                <a:uFill>
                  <a:solidFill>
                    <a:srgbClr val="2200CC"/>
                  </a:solidFill>
                </a:uFill>
                <a:latin typeface="Arial"/>
                <a:cs typeface="Arial"/>
                <a:hlinkClick r:id="rId3"/>
              </a:rPr>
              <a:t>https://cloud.google.com/apis/design/</a:t>
            </a:r>
            <a:r>
              <a:rPr lang="es-419" sz="1200" spc="-13" dirty="0">
                <a:latin typeface="Arial"/>
                <a:cs typeface="Arial"/>
              </a:rPr>
              <a:t>] [</a:t>
            </a:r>
            <a:r>
              <a:rPr lang="es-419" sz="1200" u="sng" spc="-13" dirty="0">
                <a:solidFill>
                  <a:srgbClr val="2200CC"/>
                </a:solidFill>
                <a:uFill>
                  <a:solidFill>
                    <a:srgbClr val="2200CC"/>
                  </a:solidFill>
                </a:uFill>
                <a:latin typeface="Arial"/>
                <a:cs typeface="Arial"/>
                <a:hlinkClick r:id="rId4"/>
              </a:rPr>
              <a:t>http://apistylebook.com/design/guidelines/google-api-design-guide</a:t>
            </a:r>
            <a:r>
              <a:rPr lang="es-419" sz="1200" spc="-13" dirty="0">
                <a:latin typeface="Arial"/>
                <a:cs typeface="Arial"/>
              </a:rPr>
              <a:t>]</a:t>
            </a:r>
            <a:endParaRPr lang="es-419" sz="1200" dirty="0">
              <a:latin typeface="Arial"/>
              <a:cs typeface="Arial"/>
            </a:endParaRPr>
          </a:p>
          <a:p>
            <a:pPr>
              <a:spcBef>
                <a:spcPts val="33"/>
              </a:spcBef>
            </a:pPr>
            <a:endParaRPr lang="es-419" sz="1200" dirty="0">
              <a:latin typeface="Arial"/>
              <a:cs typeface="Arial"/>
            </a:endParaRPr>
          </a:p>
          <a:p>
            <a:pPr marL="16933" marR="634984">
              <a:lnSpc>
                <a:spcPct val="102299"/>
              </a:lnSpc>
              <a:spcBef>
                <a:spcPts val="7"/>
              </a:spcBef>
            </a:pPr>
            <a:r>
              <a:rPr lang="es-419" sz="1200" dirty="0">
                <a:latin typeface="Arial"/>
                <a:cs typeface="Arial"/>
              </a:rPr>
              <a:t>Si</a:t>
            </a:r>
            <a:r>
              <a:rPr lang="es-419" sz="1200" spc="-40" dirty="0">
                <a:latin typeface="Arial"/>
                <a:cs typeface="Arial"/>
              </a:rPr>
              <a:t> </a:t>
            </a:r>
            <a:r>
              <a:rPr lang="es-419" sz="1200" dirty="0">
                <a:latin typeface="Arial"/>
                <a:cs typeface="Arial"/>
              </a:rPr>
              <a:t>desea</a:t>
            </a:r>
            <a:r>
              <a:rPr lang="es-419" sz="1200" spc="-20" dirty="0">
                <a:latin typeface="Arial"/>
                <a:cs typeface="Arial"/>
              </a:rPr>
              <a:t> </a:t>
            </a:r>
            <a:r>
              <a:rPr lang="es-419" sz="1200" dirty="0">
                <a:latin typeface="Arial"/>
                <a:cs typeface="Arial"/>
              </a:rPr>
              <a:t>consultar</a:t>
            </a:r>
            <a:r>
              <a:rPr lang="es-419" sz="1200" spc="-20" dirty="0">
                <a:latin typeface="Arial"/>
                <a:cs typeface="Arial"/>
              </a:rPr>
              <a:t> </a:t>
            </a:r>
            <a:r>
              <a:rPr lang="es-419" sz="1200" dirty="0">
                <a:latin typeface="Arial"/>
                <a:cs typeface="Arial"/>
              </a:rPr>
              <a:t>ejemplos</a:t>
            </a:r>
            <a:r>
              <a:rPr lang="es-419" sz="1200" spc="-20" dirty="0">
                <a:latin typeface="Arial"/>
                <a:cs typeface="Arial"/>
              </a:rPr>
              <a:t> </a:t>
            </a:r>
            <a:r>
              <a:rPr lang="es-419" sz="1200" dirty="0">
                <a:latin typeface="Arial"/>
                <a:cs typeface="Arial"/>
              </a:rPr>
              <a:t>de</a:t>
            </a:r>
            <a:r>
              <a:rPr lang="es-419" sz="1200" spc="-20" dirty="0">
                <a:latin typeface="Arial"/>
                <a:cs typeface="Arial"/>
              </a:rPr>
              <a:t> </a:t>
            </a:r>
            <a:r>
              <a:rPr lang="es-419" sz="1200" dirty="0">
                <a:latin typeface="Arial"/>
                <a:cs typeface="Arial"/>
              </a:rPr>
              <a:t>prácticas</a:t>
            </a:r>
            <a:r>
              <a:rPr lang="es-419" sz="1200" spc="-20" dirty="0">
                <a:latin typeface="Arial"/>
                <a:cs typeface="Arial"/>
              </a:rPr>
              <a:t> </a:t>
            </a:r>
            <a:r>
              <a:rPr lang="es-419" sz="1200" dirty="0">
                <a:latin typeface="Arial"/>
                <a:cs typeface="Arial"/>
              </a:rPr>
              <a:t>recomendadas,</a:t>
            </a:r>
            <a:r>
              <a:rPr lang="es-419" sz="1200" spc="-20" dirty="0">
                <a:latin typeface="Arial"/>
                <a:cs typeface="Arial"/>
              </a:rPr>
              <a:t> </a:t>
            </a:r>
            <a:r>
              <a:rPr lang="es-419" sz="1200" dirty="0">
                <a:latin typeface="Arial"/>
                <a:cs typeface="Arial"/>
              </a:rPr>
              <a:t>es</a:t>
            </a:r>
            <a:r>
              <a:rPr lang="es-419" sz="1200" spc="-20" dirty="0">
                <a:latin typeface="Arial"/>
                <a:cs typeface="Arial"/>
              </a:rPr>
              <a:t> </a:t>
            </a:r>
            <a:r>
              <a:rPr lang="es-419" sz="1200" dirty="0">
                <a:latin typeface="Arial"/>
                <a:cs typeface="Arial"/>
              </a:rPr>
              <a:t>útil</a:t>
            </a:r>
            <a:r>
              <a:rPr lang="es-419" sz="1200" spc="-20" dirty="0">
                <a:latin typeface="Arial"/>
                <a:cs typeface="Arial"/>
              </a:rPr>
              <a:t> </a:t>
            </a:r>
            <a:r>
              <a:rPr lang="es-419" sz="1200" dirty="0">
                <a:latin typeface="Arial"/>
                <a:cs typeface="Arial"/>
              </a:rPr>
              <a:t>revisar</a:t>
            </a:r>
            <a:r>
              <a:rPr lang="es-419" sz="1200" spc="-20" dirty="0">
                <a:latin typeface="Arial"/>
                <a:cs typeface="Arial"/>
              </a:rPr>
              <a:t> </a:t>
            </a:r>
            <a:r>
              <a:rPr lang="es-419" sz="1200" spc="-33" dirty="0">
                <a:latin typeface="Arial"/>
                <a:cs typeface="Arial"/>
              </a:rPr>
              <a:t>las </a:t>
            </a:r>
            <a:r>
              <a:rPr lang="es-419" sz="1200" dirty="0">
                <a:latin typeface="Arial"/>
                <a:cs typeface="Arial"/>
              </a:rPr>
              <a:t>API</a:t>
            </a:r>
            <a:r>
              <a:rPr lang="es-419" sz="1200" spc="-27" dirty="0">
                <a:latin typeface="Arial"/>
                <a:cs typeface="Arial"/>
              </a:rPr>
              <a:t> </a:t>
            </a:r>
            <a:r>
              <a:rPr lang="es-419" sz="1200" dirty="0">
                <a:latin typeface="Arial"/>
                <a:cs typeface="Arial"/>
              </a:rPr>
              <a:t>de</a:t>
            </a:r>
            <a:r>
              <a:rPr lang="es-419" sz="1200" spc="-27" dirty="0">
                <a:latin typeface="Arial"/>
                <a:cs typeface="Arial"/>
              </a:rPr>
              <a:t> </a:t>
            </a:r>
            <a:r>
              <a:rPr lang="es-419" sz="1200" dirty="0">
                <a:latin typeface="Arial"/>
                <a:cs typeface="Arial"/>
              </a:rPr>
              <a:t>Google</a:t>
            </a:r>
            <a:r>
              <a:rPr lang="es-419" sz="1200" spc="-20" dirty="0">
                <a:latin typeface="Arial"/>
                <a:cs typeface="Arial"/>
              </a:rPr>
              <a:t> </a:t>
            </a:r>
            <a:r>
              <a:rPr lang="es-419" sz="1200" spc="-13" dirty="0">
                <a:latin typeface="Arial"/>
                <a:cs typeface="Arial"/>
              </a:rPr>
              <a:t>Cloud.</a:t>
            </a:r>
            <a:endParaRPr lang="es-419" sz="1200" dirty="0">
              <a:latin typeface="Arial"/>
              <a:cs typeface="Arial"/>
            </a:endParaRPr>
          </a:p>
          <a:p>
            <a:pPr marL="16933" marR="79585">
              <a:lnSpc>
                <a:spcPct val="102299"/>
              </a:lnSpc>
            </a:pPr>
            <a:endParaRPr lang="es-419" sz="1200" dirty="0">
              <a:latin typeface="Arial"/>
              <a:cs typeface="Arial"/>
            </a:endParaRPr>
          </a:p>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50FB0AB-E091-4395-A701-21652F5498D5}" type="slidenum">
              <a:rPr kumimoji="0" lang="es-419"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78</a:t>
            </a:fld>
            <a:endParaRPr kumimoji="0" lang="es-419"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3374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Modelo de un solo hilo (single </a:t>
            </a:r>
            <a:r>
              <a:rPr lang="es-ES" b="1" dirty="0" err="1"/>
              <a:t>thread</a:t>
            </a:r>
            <a:r>
              <a:rPr lang="es-ES" b="1" dirty="0"/>
              <a:t> </a:t>
            </a:r>
            <a:r>
              <a:rPr lang="es-ES" b="1" dirty="0" err="1"/>
              <a:t>model</a:t>
            </a:r>
            <a:r>
              <a:rPr lang="es-ES" b="1" dirty="0"/>
              <a:t>)</a:t>
            </a:r>
          </a:p>
          <a:p>
            <a:endParaRPr lang="es-ES" b="0" i="0" dirty="0">
              <a:solidFill>
                <a:srgbClr val="374151"/>
              </a:solidFill>
              <a:effectLst/>
              <a:latin typeface="Söhne"/>
            </a:endParaRPr>
          </a:p>
          <a:p>
            <a:pPr algn="l" rtl="0"/>
            <a:r>
              <a:rPr lang="es-419" b="0" i="0" dirty="0">
                <a:effectLst/>
                <a:latin typeface="Google Sans"/>
              </a:rPr>
              <a:t>El modelo de un solo hilo de Node.js es un modelo de programación que permite que Node.js ejecute una sola tarea a la vez. Este modelo se basa en la ejecución asíncrona y orientada a eventos, lo que permite que Node.js maneje un gran número de solicitudes HTTP de forma simultánea.</a:t>
            </a:r>
          </a:p>
          <a:p>
            <a:pPr algn="l" rtl="0"/>
            <a:endParaRPr lang="es-419" b="0" i="0" dirty="0">
              <a:effectLst/>
              <a:latin typeface="Google Sans"/>
            </a:endParaRPr>
          </a:p>
          <a:p>
            <a:pPr algn="l" rtl="0"/>
            <a:r>
              <a:rPr lang="es-419" b="0" i="0" dirty="0">
                <a:effectLst/>
                <a:latin typeface="Google Sans"/>
              </a:rPr>
              <a:t>En el modelo de un solo hilo, Node.js utiliza un bucle de eventos para manejar las solicitudes HTTP. Cada vez que se recibe una solicitud HTTP, se añade a la cola de eventos. El bucle de eventos se ejecuta continuamente y, cuando encuentra una solicitud HTTP en la cola, la ejecuta.</a:t>
            </a:r>
          </a:p>
          <a:p>
            <a:endParaRPr lang="es-419" b="0" i="0" dirty="0">
              <a:solidFill>
                <a:srgbClr val="374151"/>
              </a:solidFill>
              <a:effectLst/>
              <a:latin typeface="Söhne"/>
            </a:endParaRPr>
          </a:p>
          <a:p>
            <a:r>
              <a:rPr lang="es-419" b="0" i="0" dirty="0">
                <a:solidFill>
                  <a:srgbClr val="374151"/>
                </a:solidFill>
                <a:effectLst/>
                <a:latin typeface="Söhne"/>
              </a:rPr>
              <a:t>Aunque esto puede parecer un enfoque limitante, Node.js compensa esta aparente limitación utilizando operaciones de entrada/salida (I/O) no bloqueantes y eventos.</a:t>
            </a:r>
          </a:p>
          <a:p>
            <a:endParaRPr lang="es-419" b="0" i="0" dirty="0">
              <a:solidFill>
                <a:srgbClr val="374151"/>
              </a:solidFill>
              <a:effectLst/>
              <a:latin typeface="Söhne"/>
            </a:endParaRPr>
          </a:p>
          <a:p>
            <a:pPr algn="l"/>
            <a:r>
              <a:rPr lang="es-419" b="0" i="0" dirty="0">
                <a:solidFill>
                  <a:srgbClr val="374151"/>
                </a:solidFill>
                <a:effectLst/>
                <a:latin typeface="Söhne"/>
              </a:rPr>
              <a:t>En lugar de esperar a que las operaciones de entrada/salida se completen antes de pasar a la siguiente tarea (como suele ocurrir en los entornos de programación síncrona), Node.js utiliza operaciones de E/S asincrónicas y </a:t>
            </a:r>
            <a:r>
              <a:rPr lang="es-419" b="0" i="0" dirty="0" err="1">
                <a:solidFill>
                  <a:srgbClr val="374151"/>
                </a:solidFill>
                <a:effectLst/>
                <a:latin typeface="Söhne"/>
              </a:rPr>
              <a:t>callbacks</a:t>
            </a:r>
            <a:r>
              <a:rPr lang="es-419" b="0" i="0" dirty="0">
                <a:solidFill>
                  <a:srgbClr val="374151"/>
                </a:solidFill>
                <a:effectLst/>
                <a:latin typeface="Söhne"/>
              </a:rPr>
              <a:t> para manejar múltiples tareas simultáneamente. </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Node.js se encuentra con una operación de E/S, como la lectura de un archivo o la consulta de una base de datos, en lugar de bloquear el hilo y esperar a que se complete la operación, delega la operación al sistema operativo y continúa con la ejecución de otras tareas.</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la operación de E/S se completa, se genera un evento que activa el correspondiente </a:t>
            </a:r>
            <a:r>
              <a:rPr lang="es-419" b="0" i="0" dirty="0" err="1">
                <a:solidFill>
                  <a:srgbClr val="374151"/>
                </a:solidFill>
                <a:effectLst/>
                <a:latin typeface="Söhne"/>
              </a:rPr>
              <a:t>callback</a:t>
            </a:r>
            <a:r>
              <a:rPr lang="es-419" b="0" i="0" dirty="0">
                <a:solidFill>
                  <a:srgbClr val="374151"/>
                </a:solidFill>
                <a:effectLst/>
                <a:latin typeface="Söhne"/>
              </a:rPr>
              <a:t>. Este modelo basado en eventos permite a Node.js manejar muchas conexiones simultáneamente sin la necesidad de crear un hilo para cada conexión. Esto resulta en una alta eficiencia y capacidad de respuesta para las aplicaciones en tiempo real y otras aplicaciones web que necesitan manejar múltiples conexiones concurrentes</a:t>
            </a:r>
          </a:p>
          <a:p>
            <a:pPr algn="l"/>
            <a:endParaRPr lang="es-419" b="0" i="0" dirty="0">
              <a:solidFill>
                <a:srgbClr val="374151"/>
              </a:solidFill>
              <a:effectLst/>
              <a:latin typeface="Söhne"/>
            </a:endParaRPr>
          </a:p>
          <a:p>
            <a:pPr algn="l"/>
            <a:r>
              <a:rPr lang="es-419" b="0" i="0" dirty="0">
                <a:solidFill>
                  <a:srgbClr val="1F1F1F"/>
                </a:solidFill>
                <a:effectLst/>
                <a:latin typeface="Google Sans"/>
              </a:rPr>
              <a:t>El modelo de un solo hilo tiene una serie de ventajas, incluida la simplicidad y la eficiencia. El modelo es simple porque solo hay un hilo que gestionar, lo que lo hace más fácil de entender y de programar. El modelo es eficiente porque no tiene que cambiar de contexto entre hilos, lo que lo hace más rápido.</a:t>
            </a:r>
            <a:endParaRPr lang="es-419" b="0" i="0" dirty="0">
              <a:solidFill>
                <a:srgbClr val="374151"/>
              </a:solidFill>
              <a:effectLst/>
              <a:latin typeface="Söhne"/>
            </a:endParaRPr>
          </a:p>
          <a:p>
            <a:pPr algn="l"/>
            <a:endParaRPr lang="es-419" b="0" i="0" dirty="0">
              <a:solidFill>
                <a:srgbClr val="374151"/>
              </a:solidFill>
              <a:effectLst/>
              <a:latin typeface="Söhne"/>
            </a:endParaRPr>
          </a:p>
          <a:p>
            <a:pPr algn="l"/>
            <a:r>
              <a:rPr lang="es-419" b="0" i="0" dirty="0">
                <a:solidFill>
                  <a:srgbClr val="1F1F1F"/>
                </a:solidFill>
                <a:effectLst/>
                <a:latin typeface="Google Sans"/>
              </a:rPr>
              <a:t>Sin embargo, el modelo de un solo hilo también tiene algunas desventajas, incluida la limitación de un solo hilo. El modelo solo puede manejar una sola tarea a la vez, lo que puede ser un problema para las aplicaciones que necesitan realizar tareas que bloquean el hilo, como la lectura o escritura de archivos.</a:t>
            </a:r>
          </a:p>
          <a:p>
            <a:pPr algn="l"/>
            <a:r>
              <a:rPr lang="es-419" b="0" i="0" dirty="0">
                <a:solidFill>
                  <a:srgbClr val="1F1F1F"/>
                </a:solidFill>
                <a:effectLst/>
                <a:latin typeface="Google Sans"/>
              </a:rPr>
              <a:t>Ventajas del modelo de un solo hilo de Node.js</a:t>
            </a:r>
          </a:p>
          <a:p>
            <a:pPr algn="l">
              <a:buFont typeface="Arial" panose="020B0604020202020204" pitchFamily="34" charset="0"/>
              <a:buChar char="•"/>
            </a:pPr>
            <a:r>
              <a:rPr lang="es-419" b="0" i="0" dirty="0">
                <a:solidFill>
                  <a:srgbClr val="1F1F1F"/>
                </a:solidFill>
                <a:effectLst/>
                <a:latin typeface="Google Sans"/>
              </a:rPr>
              <a:t>Simplicidad: el modelo es simple porque solo hay un hilo que gestionar.</a:t>
            </a:r>
          </a:p>
          <a:p>
            <a:pPr algn="l">
              <a:buFont typeface="Arial" panose="020B0604020202020204" pitchFamily="34" charset="0"/>
              <a:buChar char="•"/>
            </a:pPr>
            <a:r>
              <a:rPr lang="es-419" b="0" i="0" dirty="0">
                <a:solidFill>
                  <a:srgbClr val="1F1F1F"/>
                </a:solidFill>
                <a:effectLst/>
                <a:latin typeface="Google Sans"/>
              </a:rPr>
              <a:t>Eficiencia: el modelo es eficiente porque no tiene que cambiar de contexto entre hilos.</a:t>
            </a:r>
          </a:p>
          <a:p>
            <a:pPr algn="l"/>
            <a:r>
              <a:rPr lang="es-419" b="0" i="0" dirty="0">
                <a:solidFill>
                  <a:srgbClr val="1F1F1F"/>
                </a:solidFill>
                <a:effectLst/>
                <a:latin typeface="Google Sans"/>
              </a:rPr>
              <a:t>Desventajas del modelo de un solo hilo de Node.js</a:t>
            </a:r>
          </a:p>
          <a:p>
            <a:pPr algn="l">
              <a:buFont typeface="Arial" panose="020B0604020202020204" pitchFamily="34" charset="0"/>
              <a:buChar char="•"/>
            </a:pPr>
            <a:r>
              <a:rPr lang="es-419" b="0" i="0" dirty="0">
                <a:solidFill>
                  <a:srgbClr val="1F1F1F"/>
                </a:solidFill>
                <a:effectLst/>
                <a:latin typeface="Google Sans"/>
              </a:rPr>
              <a:t>Limitación de un solo hilo: el modelo solo puede manejar una sola tarea a la vez.</a:t>
            </a:r>
          </a:p>
          <a:p>
            <a:pPr algn="l"/>
            <a:endParaRPr lang="es-419" b="0" i="0" dirty="0">
              <a:solidFill>
                <a:srgbClr val="374151"/>
              </a:solidFill>
              <a:effectLst/>
              <a:latin typeface="Söhne"/>
            </a:endParaRPr>
          </a:p>
          <a:p>
            <a:endParaRPr lang="es-ES"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a:t>
            </a:fld>
            <a:endParaRPr lang="en-US"/>
          </a:p>
        </p:txBody>
      </p:sp>
    </p:spTree>
    <p:extLst>
      <p:ext uri="{BB962C8B-B14F-4D97-AF65-F5344CB8AC3E}">
        <p14:creationId xmlns:p14="http://schemas.microsoft.com/office/powerpoint/2010/main" val="366616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5</a:t>
            </a:fld>
            <a:endParaRPr lang="en-US"/>
          </a:p>
        </p:txBody>
      </p:sp>
    </p:spTree>
    <p:extLst>
      <p:ext uri="{BB962C8B-B14F-4D97-AF65-F5344CB8AC3E}">
        <p14:creationId xmlns:p14="http://schemas.microsoft.com/office/powerpoint/2010/main" val="400390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https://freecontent.manning.com/get-programming-with-node-js-routing-and-analyzing-request-data/</a:t>
            </a:r>
          </a:p>
        </p:txBody>
      </p:sp>
      <p:sp>
        <p:nvSpPr>
          <p:cNvPr id="4" name="Marcador de número de diapositiva 3"/>
          <p:cNvSpPr>
            <a:spLocks noGrp="1"/>
          </p:cNvSpPr>
          <p:nvPr>
            <p:ph type="sldNum" sz="quarter" idx="5"/>
          </p:nvPr>
        </p:nvSpPr>
        <p:spPr/>
        <p:txBody>
          <a:bodyPr/>
          <a:lstStyle/>
          <a:p>
            <a:fld id="{11D62295-C31D-4FF8-8426-D07586DC7C66}" type="slidenum">
              <a:rPr lang="en-US" smtClean="0"/>
              <a:t>6</a:t>
            </a:fld>
            <a:endParaRPr lang="en-US"/>
          </a:p>
        </p:txBody>
      </p:sp>
    </p:spTree>
    <p:extLst>
      <p:ext uri="{BB962C8B-B14F-4D97-AF65-F5344CB8AC3E}">
        <p14:creationId xmlns:p14="http://schemas.microsoft.com/office/powerpoint/2010/main" val="128724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15</a:t>
            </a:fld>
            <a:endParaRPr lang="en-US"/>
          </a:p>
        </p:txBody>
      </p:sp>
    </p:spTree>
    <p:extLst>
      <p:ext uri="{BB962C8B-B14F-4D97-AF65-F5344CB8AC3E}">
        <p14:creationId xmlns:p14="http://schemas.microsoft.com/office/powerpoint/2010/main" val="281362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20</a:t>
            </a:fld>
            <a:endParaRPr lang="en-US"/>
          </a:p>
        </p:txBody>
      </p:sp>
    </p:spTree>
    <p:extLst>
      <p:ext uri="{BB962C8B-B14F-4D97-AF65-F5344CB8AC3E}">
        <p14:creationId xmlns:p14="http://schemas.microsoft.com/office/powerpoint/2010/main" val="379986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21</a:t>
            </a:fld>
            <a:endParaRPr lang="en-US"/>
          </a:p>
        </p:txBody>
      </p:sp>
    </p:spTree>
    <p:extLst>
      <p:ext uri="{BB962C8B-B14F-4D97-AF65-F5344CB8AC3E}">
        <p14:creationId xmlns:p14="http://schemas.microsoft.com/office/powerpoint/2010/main" val="323192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22</a:t>
            </a:fld>
            <a:endParaRPr lang="en-US"/>
          </a:p>
        </p:txBody>
      </p:sp>
    </p:spTree>
    <p:extLst>
      <p:ext uri="{BB962C8B-B14F-4D97-AF65-F5344CB8AC3E}">
        <p14:creationId xmlns:p14="http://schemas.microsoft.com/office/powerpoint/2010/main" val="381227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1">
            <a:extLst>
              <a:ext uri="{FF2B5EF4-FFF2-40B4-BE49-F238E27FC236}">
                <a16:creationId xmlns:a16="http://schemas.microsoft.com/office/drawing/2014/main" id="{F0C7BB8A-73D8-151E-2FC6-5254A2B2243B}"/>
              </a:ext>
            </a:extLst>
          </p:cNvPr>
          <p:cNvGrpSpPr/>
          <p:nvPr userDrawn="1"/>
        </p:nvGrpSpPr>
        <p:grpSpPr>
          <a:xfrm>
            <a:off x="157113" y="152399"/>
            <a:ext cx="382637" cy="117500"/>
            <a:chOff x="5401469" y="1583"/>
            <a:chExt cx="1389063" cy="540243"/>
          </a:xfrm>
          <a:solidFill>
            <a:schemeClr val="accent3"/>
          </a:solidFill>
        </p:grpSpPr>
        <p:sp>
          <p:nvSpPr>
            <p:cNvPr id="11" name="Freeform 5">
              <a:extLst>
                <a:ext uri="{FF2B5EF4-FFF2-40B4-BE49-F238E27FC236}">
                  <a16:creationId xmlns:a16="http://schemas.microsoft.com/office/drawing/2014/main" id="{F1DF9261-261B-01FF-3769-1EDB6307CA74}"/>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52944D4-B5B2-B405-C3F7-A21898898274}"/>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51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localhost:3000/directorio/"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apistylebook.com/design/guidelines/google-api-design-guide" TargetMode="External"/><Relationship Id="rId2" Type="http://schemas.openxmlformats.org/officeDocument/2006/relationships/hyperlink" Target="https://cloud.google.com/apis/design/" TargetMode="External"/><Relationship Id="rId1" Type="http://schemas.openxmlformats.org/officeDocument/2006/relationships/slideLayout" Target="../slideLayouts/slideLayout2.xml"/><Relationship Id="rId4" Type="http://schemas.openxmlformats.org/officeDocument/2006/relationships/hyperlink" Target="https://youtu.be/4PgX3yBJEyw"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hyperlink" Target="http://petstore.swagger.io/v1" TargetMode="External"/><Relationship Id="rId2" Type="http://schemas.openxmlformats.org/officeDocument/2006/relationships/image" Target="../media/image5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III. Desarrollo de lado del servidor con </a:t>
            </a:r>
            <a:r>
              <a:rPr lang="es-419" dirty="0" err="1"/>
              <a:t>ExpressJS</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2C213ED3-E942-DC21-8E4D-F72C0EB18827}"/>
              </a:ext>
            </a:extLst>
          </p:cNvPr>
          <p:cNvPicPr>
            <a:picLocks noChangeAspect="1"/>
          </p:cNvPicPr>
          <p:nvPr/>
        </p:nvPicPr>
        <p:blipFill>
          <a:blip r:embed="rId2"/>
          <a:stretch>
            <a:fillRect/>
          </a:stretch>
        </p:blipFill>
        <p:spPr>
          <a:xfrm>
            <a:off x="2947382" y="3882372"/>
            <a:ext cx="1078667" cy="1232252"/>
          </a:xfrm>
          <a:prstGeom prst="rect">
            <a:avLst/>
          </a:prstGeom>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D2BED1EA-3009-C333-F975-DEDCC8B0B60C}"/>
              </a:ext>
            </a:extLst>
          </p:cNvPr>
          <p:cNvSpPr txBox="1"/>
          <p:nvPr/>
        </p:nvSpPr>
        <p:spPr>
          <a:xfrm>
            <a:off x="667578" y="2774840"/>
            <a:ext cx="10626063" cy="369332"/>
          </a:xfrm>
          <a:prstGeom prst="rect">
            <a:avLst/>
          </a:prstGeom>
          <a:noFill/>
        </p:spPr>
        <p:txBody>
          <a:bodyPr wrap="square">
            <a:spAutoFit/>
          </a:bodyPr>
          <a:lstStyle/>
          <a:p>
            <a:pPr marL="0" algn="just"/>
            <a:r>
              <a:rPr lang="es-419" sz="1800" dirty="0">
                <a:solidFill>
                  <a:srgbClr val="002060"/>
                </a:solidFill>
              </a:rPr>
              <a:t>Inicializar un paquete de </a:t>
            </a:r>
            <a:r>
              <a:rPr lang="es-419" sz="1800" dirty="0" err="1">
                <a:solidFill>
                  <a:srgbClr val="002060"/>
                </a:solidFill>
              </a:rPr>
              <a:t>node</a:t>
            </a:r>
            <a:r>
              <a:rPr lang="es-419" sz="1800" dirty="0">
                <a:solidFill>
                  <a:srgbClr val="002060"/>
                </a:solidFill>
              </a:rPr>
              <a:t> (</a:t>
            </a:r>
            <a:r>
              <a:rPr lang="es-419" sz="1800" dirty="0" err="1">
                <a:solidFill>
                  <a:srgbClr val="002060"/>
                </a:solidFill>
              </a:rPr>
              <a:t>package.json</a:t>
            </a:r>
            <a:r>
              <a:rPr lang="es-419" sz="1800" dirty="0">
                <a:solidFill>
                  <a:srgbClr val="002060"/>
                </a:solidFill>
              </a:rPr>
              <a:t>) con los valores por default:</a:t>
            </a:r>
            <a:r>
              <a:rPr lang="en-US" sz="1800" dirty="0">
                <a:solidFill>
                  <a:srgbClr val="C00000"/>
                </a:solidFill>
                <a:latin typeface="Courier New" panose="02070309020205020404" pitchFamily="49" charset="0"/>
                <a:cs typeface="Courier New" panose="02070309020205020404" pitchFamily="49" charset="0"/>
              </a:rPr>
              <a: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a:t>
            </a:r>
            <a:r>
              <a:rPr lang="en-US" sz="1800" dirty="0" err="1">
                <a:solidFill>
                  <a:srgbClr val="C00000"/>
                </a:solidFill>
                <a:latin typeface="Courier New" panose="02070309020205020404" pitchFamily="49" charset="0"/>
                <a:cs typeface="Courier New" panose="02070309020205020404" pitchFamily="49" charset="0"/>
              </a:rPr>
              <a:t>init</a:t>
            </a:r>
            <a:endParaRPr lang="es-419" sz="18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667579" y="1184655"/>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667579" y="1540219"/>
            <a:ext cx="6096000" cy="1200329"/>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s-ES" sz="1800" dirty="0">
                <a:latin typeface="Courier New" panose="02070309020205020404" pitchFamily="49" charset="0"/>
                <a:cs typeface="Courier New" panose="02070309020205020404" pitchFamily="49" charset="0"/>
              </a:rPr>
              <a:t>Coloque el cursor en la terminal de visual </a:t>
            </a:r>
            <a:r>
              <a:rPr lang="es-ES" sz="1800" dirty="0" err="1">
                <a:latin typeface="Courier New" panose="02070309020205020404" pitchFamily="49" charset="0"/>
                <a:cs typeface="Courier New" panose="02070309020205020404" pitchFamily="49" charset="0"/>
              </a:rPr>
              <a:t>studio</a:t>
            </a:r>
            <a:r>
              <a:rPr lang="es-ES" sz="1800" dirty="0">
                <a:latin typeface="Courier New" panose="02070309020205020404" pitchFamily="49" charset="0"/>
                <a:cs typeface="Courier New" panose="02070309020205020404" pitchFamily="49" charset="0"/>
              </a:rPr>
              <a:t> y verifique que se muestra lo siguiente</a:t>
            </a:r>
            <a:endParaRPr lang="es-419" dirty="0">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279D6767-61E4-1106-D96A-5978CBF9AFBE}"/>
              </a:ext>
            </a:extLst>
          </p:cNvPr>
          <p:cNvSpPr>
            <a:spLocks noGrp="1"/>
          </p:cNvSpPr>
          <p:nvPr>
            <p:ph type="title"/>
          </p:nvPr>
        </p:nvSpPr>
        <p:spPr>
          <a:xfrm>
            <a:off x="828000" y="684000"/>
            <a:ext cx="9921549" cy="387798"/>
          </a:xfrm>
        </p:spPr>
        <p:txBody>
          <a:bodyPr/>
          <a:lstStyle/>
          <a:p>
            <a:r>
              <a:rPr lang="es-419" dirty="0"/>
              <a:t>2. Creación de </a:t>
            </a:r>
            <a:r>
              <a:rPr lang="es-419" dirty="0" err="1"/>
              <a:t>package.json</a:t>
            </a:r>
            <a:r>
              <a:rPr lang="es-419" dirty="0"/>
              <a:t> para la aplicación Node.JS</a:t>
            </a:r>
          </a:p>
        </p:txBody>
      </p:sp>
      <p:pic>
        <p:nvPicPr>
          <p:cNvPr id="11" name="Imagen 10">
            <a:extLst>
              <a:ext uri="{FF2B5EF4-FFF2-40B4-BE49-F238E27FC236}">
                <a16:creationId xmlns:a16="http://schemas.microsoft.com/office/drawing/2014/main" id="{08C12FD0-69AD-8E85-5CBE-F878B4AAA115}"/>
              </a:ext>
            </a:extLst>
          </p:cNvPr>
          <p:cNvPicPr>
            <a:picLocks noChangeAspect="1"/>
          </p:cNvPicPr>
          <p:nvPr/>
        </p:nvPicPr>
        <p:blipFill>
          <a:blip r:embed="rId2"/>
          <a:stretch>
            <a:fillRect/>
          </a:stretch>
        </p:blipFill>
        <p:spPr>
          <a:xfrm>
            <a:off x="6763579" y="1608950"/>
            <a:ext cx="3743847" cy="628738"/>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6999AF3E-65C2-842D-D65B-F5226C9EFBF5}"/>
              </a:ext>
            </a:extLst>
          </p:cNvPr>
          <p:cNvSpPr txBox="1"/>
          <p:nvPr/>
        </p:nvSpPr>
        <p:spPr>
          <a:xfrm>
            <a:off x="1106906" y="3144172"/>
            <a:ext cx="5547888" cy="3108543"/>
          </a:xfrm>
          <a:prstGeom prst="rect">
            <a:avLst/>
          </a:prstGeom>
          <a:noFill/>
          <a:ln>
            <a:solidFill>
              <a:schemeClr val="bg1">
                <a:lumMod val="95000"/>
              </a:schemeClr>
            </a:solidFill>
          </a:ln>
        </p:spPr>
        <p:txBody>
          <a:bodyPr wrap="square">
            <a:spAutoFit/>
          </a:bodyPr>
          <a:lstStyle>
            <a:defPPr>
              <a:defRPr lang="en-US"/>
            </a:defPPr>
            <a:lvl2pPr lvl="1" indent="0">
              <a:buNone/>
              <a:defRPr>
                <a:latin typeface="Courier New" panose="02070309020205020404" pitchFamily="49" charset="0"/>
                <a:cs typeface="Courier New" panose="02070309020205020404" pitchFamily="49" charset="0"/>
              </a:defRPr>
            </a:lvl2pPr>
          </a:lstStyle>
          <a:p>
            <a:r>
              <a:rPr lang="en-US" sz="1400" dirty="0">
                <a:latin typeface="Courier New" panose="02070309020205020404" pitchFamily="49" charset="0"/>
                <a:cs typeface="Courier New" panose="02070309020205020404" pitchFamily="49" charset="0"/>
              </a:rPr>
              <a:t>PS C:\MEAN\SC\express&gt; </a:t>
            </a:r>
            <a:r>
              <a:rPr lang="en-US" sz="1400" dirty="0" err="1">
                <a:solidFill>
                  <a:srgbClr val="C00000"/>
                </a:solidFill>
                <a:latin typeface="Courier New" panose="02070309020205020404" pitchFamily="49" charset="0"/>
                <a:cs typeface="Courier New" panose="02070309020205020404" pitchFamily="49" charset="0"/>
              </a:rPr>
              <a:t>npm</a:t>
            </a:r>
            <a:r>
              <a:rPr lang="en-US" sz="1400" dirty="0">
                <a:solidFill>
                  <a:srgbClr val="C00000"/>
                </a:solidFill>
                <a:latin typeface="Courier New" panose="02070309020205020404" pitchFamily="49" charset="0"/>
                <a:cs typeface="Courier New" panose="02070309020205020404" pitchFamily="49" charset="0"/>
              </a:rPr>
              <a:t> </a:t>
            </a:r>
            <a:r>
              <a:rPr lang="en-US" sz="1400" dirty="0" err="1">
                <a:solidFill>
                  <a:srgbClr val="C00000"/>
                </a:solidFill>
                <a:latin typeface="Courier New" panose="02070309020205020404" pitchFamily="49" charset="0"/>
                <a:cs typeface="Courier New" panose="02070309020205020404" pitchFamily="49" charset="0"/>
              </a:rPr>
              <a:t>init</a:t>
            </a:r>
            <a:endParaRPr lang="en-US" sz="1400" dirty="0">
              <a:solidFill>
                <a:srgbClr val="C0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package name: (express)</a:t>
            </a:r>
          </a:p>
          <a:p>
            <a:r>
              <a:rPr lang="en-US" sz="1400" dirty="0">
                <a:latin typeface="Courier New" panose="02070309020205020404" pitchFamily="49" charset="0"/>
                <a:cs typeface="Courier New" panose="02070309020205020404" pitchFamily="49" charset="0"/>
              </a:rPr>
              <a:t>version: (1.0.0)</a:t>
            </a:r>
          </a:p>
          <a:p>
            <a:r>
              <a:rPr lang="en-US" sz="1400" dirty="0">
                <a:latin typeface="Courier New" panose="02070309020205020404" pitchFamily="49" charset="0"/>
                <a:cs typeface="Courier New" panose="02070309020205020404" pitchFamily="49" charset="0"/>
              </a:rPr>
              <a:t>description:</a:t>
            </a:r>
          </a:p>
          <a:p>
            <a:r>
              <a:rPr lang="en-US" sz="1400" dirty="0">
                <a:latin typeface="Courier New" panose="02070309020205020404" pitchFamily="49" charset="0"/>
                <a:cs typeface="Courier New" panose="02070309020205020404" pitchFamily="49" charset="0"/>
              </a:rPr>
              <a:t>entry point: (index.js)</a:t>
            </a:r>
          </a:p>
          <a:p>
            <a:r>
              <a:rPr lang="en-US" sz="1400" dirty="0">
                <a:latin typeface="Courier New" panose="02070309020205020404" pitchFamily="49" charset="0"/>
                <a:cs typeface="Courier New" panose="02070309020205020404" pitchFamily="49" charset="0"/>
              </a:rPr>
              <a:t>test command:</a:t>
            </a:r>
          </a:p>
          <a:p>
            <a:r>
              <a:rPr lang="en-US" sz="1400" dirty="0">
                <a:latin typeface="Courier New" panose="02070309020205020404" pitchFamily="49" charset="0"/>
                <a:cs typeface="Courier New" panose="02070309020205020404" pitchFamily="49" charset="0"/>
              </a:rPr>
              <a:t>git repository:</a:t>
            </a:r>
          </a:p>
          <a:p>
            <a:r>
              <a:rPr lang="en-US" sz="1400" dirty="0">
                <a:latin typeface="Courier New" panose="02070309020205020404" pitchFamily="49" charset="0"/>
                <a:cs typeface="Courier New" panose="02070309020205020404" pitchFamily="49" charset="0"/>
              </a:rPr>
              <a:t>keywords:</a:t>
            </a:r>
          </a:p>
          <a:p>
            <a:r>
              <a:rPr lang="en-US" sz="1400" dirty="0">
                <a:latin typeface="Courier New" panose="02070309020205020404" pitchFamily="49" charset="0"/>
                <a:cs typeface="Courier New" panose="02070309020205020404" pitchFamily="49" charset="0"/>
              </a:rPr>
              <a:t>author:</a:t>
            </a:r>
          </a:p>
          <a:p>
            <a:r>
              <a:rPr lang="en-US" sz="1400" dirty="0">
                <a:latin typeface="Courier New" panose="02070309020205020404" pitchFamily="49" charset="0"/>
                <a:cs typeface="Courier New" panose="02070309020205020404" pitchFamily="49" charset="0"/>
              </a:rPr>
              <a:t>license: (ISC)</a:t>
            </a:r>
          </a:p>
          <a:p>
            <a:r>
              <a:rPr lang="en-US" sz="1400" dirty="0">
                <a:latin typeface="Courier New" panose="02070309020205020404" pitchFamily="49" charset="0"/>
                <a:cs typeface="Courier New" panose="02070309020205020404" pitchFamily="49" charset="0"/>
              </a:rPr>
              <a:t>About to write to C:\MEAN\SC\express\package.json: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Is this OK? (yes)</a:t>
            </a:r>
          </a:p>
          <a:p>
            <a:r>
              <a:rPr lang="en-US" sz="1400" dirty="0">
                <a:latin typeface="Courier New" panose="02070309020205020404" pitchFamily="49" charset="0"/>
                <a:cs typeface="Courier New" panose="02070309020205020404" pitchFamily="49" charset="0"/>
              </a:rPr>
              <a:t>PS C:\MEAN\SC\express&gt;</a:t>
            </a:r>
          </a:p>
        </p:txBody>
      </p:sp>
      <p:sp>
        <p:nvSpPr>
          <p:cNvPr id="18" name="CuadroTexto 17">
            <a:extLst>
              <a:ext uri="{FF2B5EF4-FFF2-40B4-BE49-F238E27FC236}">
                <a16:creationId xmlns:a16="http://schemas.microsoft.com/office/drawing/2014/main" id="{8D85EF80-14C7-5FBE-A167-1EB82D136111}"/>
              </a:ext>
            </a:extLst>
          </p:cNvPr>
          <p:cNvSpPr txBox="1"/>
          <p:nvPr/>
        </p:nvSpPr>
        <p:spPr>
          <a:xfrm>
            <a:off x="782969" y="6225741"/>
            <a:ext cx="5072400" cy="369332"/>
          </a:xfrm>
          <a:prstGeom prst="rect">
            <a:avLst/>
          </a:prstGeom>
          <a:noFill/>
        </p:spPr>
        <p:txBody>
          <a:bodyPr wrap="square">
            <a:spAutoFit/>
          </a:bodyPr>
          <a:lstStyle/>
          <a:p>
            <a:pPr marL="0" algn="just"/>
            <a:r>
              <a:rPr lang="es-ES" sz="1800" dirty="0">
                <a:solidFill>
                  <a:srgbClr val="002060"/>
                </a:solidFill>
              </a:rPr>
              <a:t>Verificar que se generó el archivo: </a:t>
            </a:r>
            <a:r>
              <a:rPr lang="es-ES" sz="1800" dirty="0" err="1">
                <a:solidFill>
                  <a:schemeClr val="accent3"/>
                </a:solidFill>
              </a:rPr>
              <a:t>package.json</a:t>
            </a:r>
            <a:endParaRPr lang="es-419" sz="1800" dirty="0">
              <a:solidFill>
                <a:schemeClr val="accent3"/>
              </a:solidFill>
            </a:endParaRPr>
          </a:p>
        </p:txBody>
      </p:sp>
      <p:pic>
        <p:nvPicPr>
          <p:cNvPr id="20" name="Imagen 19">
            <a:extLst>
              <a:ext uri="{FF2B5EF4-FFF2-40B4-BE49-F238E27FC236}">
                <a16:creationId xmlns:a16="http://schemas.microsoft.com/office/drawing/2014/main" id="{F19849CA-98DF-C1FB-53DD-CE9148B9650A}"/>
              </a:ext>
            </a:extLst>
          </p:cNvPr>
          <p:cNvPicPr>
            <a:picLocks noChangeAspect="1"/>
          </p:cNvPicPr>
          <p:nvPr/>
        </p:nvPicPr>
        <p:blipFill>
          <a:blip r:embed="rId3"/>
          <a:stretch>
            <a:fillRect/>
          </a:stretch>
        </p:blipFill>
        <p:spPr>
          <a:xfrm>
            <a:off x="6654794" y="3257029"/>
            <a:ext cx="5310586" cy="2318016"/>
          </a:xfrm>
          <a:prstGeom prst="rect">
            <a:avLst/>
          </a:prstGeom>
        </p:spPr>
      </p:pic>
      <p:sp>
        <p:nvSpPr>
          <p:cNvPr id="2" name="Rectángulo 1">
            <a:extLst>
              <a:ext uri="{FF2B5EF4-FFF2-40B4-BE49-F238E27FC236}">
                <a16:creationId xmlns:a16="http://schemas.microsoft.com/office/drawing/2014/main" id="{7A2AE269-5C1F-BDED-0789-E87C536C6056}"/>
              </a:ext>
            </a:extLst>
          </p:cNvPr>
          <p:cNvSpPr/>
          <p:nvPr/>
        </p:nvSpPr>
        <p:spPr>
          <a:xfrm>
            <a:off x="7982712" y="4691548"/>
            <a:ext cx="3982668" cy="43823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357094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19CFB6F-D0BE-F8B1-E9CF-E4AE1C7E7C44}"/>
              </a:ext>
            </a:extLst>
          </p:cNvPr>
          <p:cNvSpPr txBox="1"/>
          <p:nvPr/>
        </p:nvSpPr>
        <p:spPr>
          <a:xfrm>
            <a:off x="667579" y="1184655"/>
            <a:ext cx="9181414" cy="369332"/>
          </a:xfrm>
          <a:prstGeom prst="rect">
            <a:avLst/>
          </a:prstGeom>
          <a:noFill/>
        </p:spPr>
        <p:txBody>
          <a:bodyPr wrap="square">
            <a:spAutoFit/>
          </a:bodyPr>
          <a:lstStyle/>
          <a:p>
            <a:pPr algn="just"/>
            <a:r>
              <a:rPr lang="es-ES" dirty="0">
                <a:solidFill>
                  <a:srgbClr val="002060"/>
                </a:solidFill>
              </a:rPr>
              <a:t>I</a:t>
            </a:r>
            <a:r>
              <a:rPr lang="es-419" dirty="0" err="1">
                <a:solidFill>
                  <a:srgbClr val="002060"/>
                </a:solidFill>
              </a:rPr>
              <a:t>nstalar</a:t>
            </a:r>
            <a:r>
              <a:rPr lang="es-419" dirty="0">
                <a:solidFill>
                  <a:srgbClr val="002060"/>
                </a:solidFill>
              </a:rPr>
              <a:t> Express en el directorio del proyecto</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667579" y="1540219"/>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C:\MEAN\SC\express&gt;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install express</a:t>
            </a:r>
            <a:endParaRPr lang="es-419" dirty="0">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279D6767-61E4-1106-D96A-5978CBF9AFBE}"/>
              </a:ext>
            </a:extLst>
          </p:cNvPr>
          <p:cNvSpPr>
            <a:spLocks noGrp="1"/>
          </p:cNvSpPr>
          <p:nvPr>
            <p:ph type="title"/>
          </p:nvPr>
        </p:nvSpPr>
        <p:spPr>
          <a:xfrm>
            <a:off x="828000" y="684000"/>
            <a:ext cx="9921549" cy="387798"/>
          </a:xfrm>
        </p:spPr>
        <p:txBody>
          <a:bodyPr/>
          <a:lstStyle/>
          <a:p>
            <a:r>
              <a:rPr lang="es-419" dirty="0"/>
              <a:t>3. Instalar Express</a:t>
            </a:r>
          </a:p>
        </p:txBody>
      </p:sp>
      <p:sp>
        <p:nvSpPr>
          <p:cNvPr id="2" name="CuadroTexto 1">
            <a:extLst>
              <a:ext uri="{FF2B5EF4-FFF2-40B4-BE49-F238E27FC236}">
                <a16:creationId xmlns:a16="http://schemas.microsoft.com/office/drawing/2014/main" id="{F7E5FCAD-05E3-A408-4478-7C4F0C352EAC}"/>
              </a:ext>
            </a:extLst>
          </p:cNvPr>
          <p:cNvSpPr txBox="1"/>
          <p:nvPr/>
        </p:nvSpPr>
        <p:spPr>
          <a:xfrm>
            <a:off x="1132798" y="2080449"/>
            <a:ext cx="10160843" cy="369332"/>
          </a:xfrm>
          <a:prstGeom prst="rect">
            <a:avLst/>
          </a:prstGeom>
          <a:solidFill>
            <a:srgbClr val="FFFFF3"/>
          </a:solidFill>
        </p:spPr>
        <p:txBody>
          <a:bodyPr wrap="square">
            <a:spAutoFit/>
          </a:bodyPr>
          <a:lstStyle/>
          <a:p>
            <a:pPr algn="just"/>
            <a:r>
              <a:rPr lang="es-ES" i="1" dirty="0">
                <a:solidFill>
                  <a:srgbClr val="002060"/>
                </a:solidFill>
              </a:rPr>
              <a:t>Para instalar Express temporalmente y no agregarlo a la lista de dependencias (No hacer este paso):</a:t>
            </a:r>
            <a:endParaRPr lang="es-419" i="1" dirty="0">
              <a:solidFill>
                <a:srgbClr val="002060"/>
              </a:solidFill>
            </a:endParaRPr>
          </a:p>
        </p:txBody>
      </p:sp>
      <p:sp>
        <p:nvSpPr>
          <p:cNvPr id="3" name="CuadroTexto 2">
            <a:extLst>
              <a:ext uri="{FF2B5EF4-FFF2-40B4-BE49-F238E27FC236}">
                <a16:creationId xmlns:a16="http://schemas.microsoft.com/office/drawing/2014/main" id="{EA16A954-3A36-77C9-DD05-F18D6BE8A3A3}"/>
              </a:ext>
            </a:extLst>
          </p:cNvPr>
          <p:cNvSpPr txBox="1"/>
          <p:nvPr/>
        </p:nvSpPr>
        <p:spPr>
          <a:xfrm>
            <a:off x="1132798" y="2616870"/>
            <a:ext cx="10726693" cy="369332"/>
          </a:xfrm>
          <a:prstGeom prst="rect">
            <a:avLst/>
          </a:prstGeom>
          <a:solidFill>
            <a:srgbClr val="FFFFF3"/>
          </a:solidFill>
        </p:spPr>
        <p:txBody>
          <a:bodyPr wrap="square">
            <a:spAutoFit/>
          </a:bodyPr>
          <a:lstStyle/>
          <a:p>
            <a:pPr marL="457200" lvl="1" indent="0">
              <a:buNone/>
            </a:pPr>
            <a:r>
              <a:rPr lang="en-US" sz="1800" i="1" dirty="0">
                <a:latin typeface="Courier New" panose="02070309020205020404" pitchFamily="49" charset="0"/>
                <a:cs typeface="Courier New" panose="02070309020205020404" pitchFamily="49" charset="0"/>
              </a:rPr>
              <a:t>PS C:\MEAN\SC\express&gt; </a:t>
            </a:r>
            <a:r>
              <a:rPr lang="en-US" sz="1800" i="1" dirty="0" err="1">
                <a:latin typeface="Courier New" panose="02070309020205020404" pitchFamily="49" charset="0"/>
                <a:cs typeface="Courier New" panose="02070309020205020404" pitchFamily="49" charset="0"/>
              </a:rPr>
              <a:t>npm</a:t>
            </a:r>
            <a:r>
              <a:rPr lang="en-US" sz="1800" i="1" dirty="0">
                <a:latin typeface="Courier New" panose="02070309020205020404" pitchFamily="49" charset="0"/>
                <a:cs typeface="Courier New" panose="02070309020205020404" pitchFamily="49" charset="0"/>
              </a:rPr>
              <a:t> install express --no-save (No </a:t>
            </a:r>
            <a:r>
              <a:rPr lang="en-US" sz="1800" i="1" dirty="0" err="1">
                <a:latin typeface="Courier New" panose="02070309020205020404" pitchFamily="49" charset="0"/>
                <a:cs typeface="Courier New" panose="02070309020205020404" pitchFamily="49" charset="0"/>
              </a:rPr>
              <a:t>hacer</a:t>
            </a:r>
            <a:r>
              <a:rPr lang="en-US" sz="1800" i="1"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este</a:t>
            </a:r>
            <a:r>
              <a:rPr lang="en-US" sz="1800" i="1" dirty="0">
                <a:latin typeface="Courier New" panose="02070309020205020404" pitchFamily="49" charset="0"/>
                <a:cs typeface="Courier New" panose="02070309020205020404" pitchFamily="49" charset="0"/>
              </a:rPr>
              <a:t> paso)</a:t>
            </a:r>
            <a:endParaRPr lang="es-419" i="1" dirty="0">
              <a:latin typeface="Courier New" panose="02070309020205020404" pitchFamily="49" charset="0"/>
              <a:cs typeface="Courier New" panose="02070309020205020404" pitchFamily="49" charset="0"/>
            </a:endParaRPr>
          </a:p>
        </p:txBody>
      </p:sp>
      <p:pic>
        <p:nvPicPr>
          <p:cNvPr id="6" name="Imagen 5">
            <a:extLst>
              <a:ext uri="{FF2B5EF4-FFF2-40B4-BE49-F238E27FC236}">
                <a16:creationId xmlns:a16="http://schemas.microsoft.com/office/drawing/2014/main" id="{7EA4EBC1-813C-D62B-B937-C30BF836426E}"/>
              </a:ext>
            </a:extLst>
          </p:cNvPr>
          <p:cNvPicPr>
            <a:picLocks noChangeAspect="1"/>
          </p:cNvPicPr>
          <p:nvPr/>
        </p:nvPicPr>
        <p:blipFill>
          <a:blip r:embed="rId2"/>
          <a:stretch>
            <a:fillRect/>
          </a:stretch>
        </p:blipFill>
        <p:spPr>
          <a:xfrm>
            <a:off x="1675725" y="3304827"/>
            <a:ext cx="2562162" cy="3115264"/>
          </a:xfrm>
          <a:prstGeom prst="rect">
            <a:avLst/>
          </a:prstGeom>
          <a:effectLst>
            <a:outerShdw blurRad="63500" sx="102000" sy="102000" algn="ctr" rotWithShape="0">
              <a:prstClr val="black">
                <a:alpha val="40000"/>
              </a:prstClr>
            </a:outerShdw>
          </a:effectLst>
        </p:spPr>
      </p:pic>
      <p:pic>
        <p:nvPicPr>
          <p:cNvPr id="9" name="Imagen 8">
            <a:extLst>
              <a:ext uri="{FF2B5EF4-FFF2-40B4-BE49-F238E27FC236}">
                <a16:creationId xmlns:a16="http://schemas.microsoft.com/office/drawing/2014/main" id="{1CB0FFFA-2F2F-1882-C992-4FA7E0EB07DA}"/>
              </a:ext>
            </a:extLst>
          </p:cNvPr>
          <p:cNvPicPr>
            <a:picLocks noChangeAspect="1"/>
          </p:cNvPicPr>
          <p:nvPr/>
        </p:nvPicPr>
        <p:blipFill>
          <a:blip r:embed="rId3"/>
          <a:stretch>
            <a:fillRect/>
          </a:stretch>
        </p:blipFill>
        <p:spPr>
          <a:xfrm>
            <a:off x="6581540" y="3304827"/>
            <a:ext cx="3267453" cy="30776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58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A3371-71E0-0F37-C9D1-AE032F84A7A1}"/>
              </a:ext>
            </a:extLst>
          </p:cNvPr>
          <p:cNvSpPr>
            <a:spLocks noGrp="1"/>
          </p:cNvSpPr>
          <p:nvPr>
            <p:ph type="title"/>
          </p:nvPr>
        </p:nvSpPr>
        <p:spPr/>
        <p:txBody>
          <a:bodyPr/>
          <a:lstStyle/>
          <a:p>
            <a:r>
              <a:rPr lang="es-ES" dirty="0"/>
              <a:t>4. Crear la aplicación en un solo archivo (sin usar Express </a:t>
            </a:r>
            <a:r>
              <a:rPr lang="es-ES" dirty="0" err="1"/>
              <a:t>Generator</a:t>
            </a:r>
            <a:r>
              <a:rPr lang="es-ES" dirty="0"/>
              <a:t>)</a:t>
            </a:r>
            <a:endParaRPr lang="es-419" dirty="0"/>
          </a:p>
        </p:txBody>
      </p:sp>
      <p:sp>
        <p:nvSpPr>
          <p:cNvPr id="4" name="CuadroTexto 3">
            <a:extLst>
              <a:ext uri="{FF2B5EF4-FFF2-40B4-BE49-F238E27FC236}">
                <a16:creationId xmlns:a16="http://schemas.microsoft.com/office/drawing/2014/main" id="{D3BBBCBF-0977-B59B-CDAD-BA5E76C6F5A2}"/>
              </a:ext>
            </a:extLst>
          </p:cNvPr>
          <p:cNvSpPr txBox="1"/>
          <p:nvPr/>
        </p:nvSpPr>
        <p:spPr>
          <a:xfrm>
            <a:off x="667579" y="118465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C:\MEAN\SC\express\app.js”</a:t>
            </a:r>
            <a:endParaRPr lang="es-419" dirty="0">
              <a:solidFill>
                <a:srgbClr val="002060"/>
              </a:solidFill>
            </a:endParaRPr>
          </a:p>
        </p:txBody>
      </p:sp>
      <p:sp>
        <p:nvSpPr>
          <p:cNvPr id="5" name="CuadroTexto 4">
            <a:extLst>
              <a:ext uri="{FF2B5EF4-FFF2-40B4-BE49-F238E27FC236}">
                <a16:creationId xmlns:a16="http://schemas.microsoft.com/office/drawing/2014/main" id="{6D0581FF-F513-3601-4FAC-527C80101B62}"/>
              </a:ext>
            </a:extLst>
          </p:cNvPr>
          <p:cNvSpPr txBox="1"/>
          <p:nvPr/>
        </p:nvSpPr>
        <p:spPr>
          <a:xfrm>
            <a:off x="1155031" y="1540219"/>
            <a:ext cx="5608547"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express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app</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port</a:t>
            </a:r>
            <a:r>
              <a:rPr lang="es-419" b="0" dirty="0">
                <a:solidFill>
                  <a:srgbClr val="000000"/>
                </a:solidFill>
                <a:effectLst/>
                <a:latin typeface="Consolas" panose="020B0609020204030204" pitchFamily="49" charset="0"/>
              </a:rPr>
              <a:t> = </a:t>
            </a:r>
            <a:r>
              <a:rPr lang="es-419" b="0" dirty="0">
                <a:solidFill>
                  <a:srgbClr val="098658"/>
                </a:solidFill>
                <a:effectLst/>
                <a:latin typeface="Consolas" panose="020B0609020204030204" pitchFamily="49" charset="0"/>
              </a:rPr>
              <a:t>3000</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mensaje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"Iniciamos con </a:t>
            </a:r>
            <a:r>
              <a:rPr lang="es-419" b="0" dirty="0" err="1">
                <a:solidFill>
                  <a:srgbClr val="A31515"/>
                </a:solidFill>
                <a:effectLst/>
                <a:latin typeface="Consolas" panose="020B0609020204030204" pitchFamily="49" charset="0"/>
              </a:rPr>
              <a:t>ExpresJS</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err="1">
                <a:solidFill>
                  <a:srgbClr val="0070C1"/>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send</a:t>
            </a:r>
            <a:r>
              <a:rPr lang="es-419" b="0" dirty="0">
                <a:solidFill>
                  <a:srgbClr val="000000"/>
                </a:solidFill>
                <a:effectLst/>
                <a:latin typeface="Consolas" panose="020B0609020204030204" pitchFamily="49" charset="0"/>
              </a:rPr>
              <a:t>(</a:t>
            </a:r>
            <a:r>
              <a:rPr lang="es-419" b="0" dirty="0">
                <a:solidFill>
                  <a:srgbClr val="0070C1"/>
                </a:solidFill>
                <a:effectLst/>
                <a:latin typeface="Consolas" panose="020B0609020204030204" pitchFamily="49" charset="0"/>
              </a:rPr>
              <a:t>mensaje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70C1"/>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listen</a:t>
            </a:r>
            <a:r>
              <a:rPr lang="es-419" b="0" dirty="0">
                <a:solidFill>
                  <a:srgbClr val="000000"/>
                </a:solidFill>
                <a:effectLst/>
                <a:latin typeface="Consolas" panose="020B0609020204030204" pitchFamily="49" charset="0"/>
              </a:rPr>
              <a:t>(</a:t>
            </a:r>
            <a:r>
              <a:rPr lang="es-419" b="0" dirty="0" err="1">
                <a:solidFill>
                  <a:srgbClr val="0070C1"/>
                </a:solidFill>
                <a:effectLst/>
                <a:latin typeface="Consolas" panose="020B0609020204030204" pitchFamily="49" charset="0"/>
              </a:rPr>
              <a:t>port</a:t>
            </a:r>
            <a:r>
              <a:rPr lang="es-419" b="0" dirty="0">
                <a:solidFill>
                  <a:srgbClr val="000000"/>
                </a:solidFill>
                <a:effectLst/>
                <a:latin typeface="Consolas" panose="020B0609020204030204" pitchFamily="49" charset="0"/>
              </a:rPr>
              <a:t>, ()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`Server in </a:t>
            </a:r>
            <a:r>
              <a:rPr lang="es-419" b="0" dirty="0">
                <a:solidFill>
                  <a:srgbClr val="0000FF"/>
                </a:solidFill>
                <a:effectLst/>
                <a:latin typeface="Consolas" panose="020B0609020204030204" pitchFamily="49" charset="0"/>
              </a:rPr>
              <a:t>${</a:t>
            </a:r>
            <a:r>
              <a:rPr lang="es-419" b="0" dirty="0" err="1">
                <a:solidFill>
                  <a:srgbClr val="0070C1"/>
                </a:solidFill>
                <a:effectLst/>
                <a:latin typeface="Consolas" panose="020B0609020204030204" pitchFamily="49" charset="0"/>
              </a:rPr>
              <a:t>port</a:t>
            </a:r>
            <a:r>
              <a:rPr lang="es-419" b="0" dirty="0">
                <a:solidFill>
                  <a:srgbClr val="0000FF"/>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p:txBody>
      </p:sp>
      <p:pic>
        <p:nvPicPr>
          <p:cNvPr id="8" name="Imagen 7">
            <a:extLst>
              <a:ext uri="{FF2B5EF4-FFF2-40B4-BE49-F238E27FC236}">
                <a16:creationId xmlns:a16="http://schemas.microsoft.com/office/drawing/2014/main" id="{740F08A7-0BD4-16CD-937C-8BFB39D0C791}"/>
              </a:ext>
            </a:extLst>
          </p:cNvPr>
          <p:cNvPicPr>
            <a:picLocks noChangeAspect="1"/>
          </p:cNvPicPr>
          <p:nvPr/>
        </p:nvPicPr>
        <p:blipFill>
          <a:blip r:embed="rId2"/>
          <a:stretch>
            <a:fillRect/>
          </a:stretch>
        </p:blipFill>
        <p:spPr>
          <a:xfrm>
            <a:off x="960964" y="5803961"/>
            <a:ext cx="2762636" cy="590632"/>
          </a:xfrm>
          <a:prstGeom prst="rect">
            <a:avLst/>
          </a:prstGeom>
        </p:spPr>
      </p:pic>
      <p:sp>
        <p:nvSpPr>
          <p:cNvPr id="3" name="CuadroTexto 2">
            <a:extLst>
              <a:ext uri="{FF2B5EF4-FFF2-40B4-BE49-F238E27FC236}">
                <a16:creationId xmlns:a16="http://schemas.microsoft.com/office/drawing/2014/main" id="{BB62A348-AE1B-EF5E-C06E-A29D5324964E}"/>
              </a:ext>
            </a:extLst>
          </p:cNvPr>
          <p:cNvSpPr txBox="1"/>
          <p:nvPr/>
        </p:nvSpPr>
        <p:spPr>
          <a:xfrm>
            <a:off x="828000" y="5488679"/>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sp>
        <p:nvSpPr>
          <p:cNvPr id="7" name="CuadroTexto 6">
            <a:extLst>
              <a:ext uri="{FF2B5EF4-FFF2-40B4-BE49-F238E27FC236}">
                <a16:creationId xmlns:a16="http://schemas.microsoft.com/office/drawing/2014/main" id="{FA6590B3-AB3F-BB2B-F8C0-CC0CA4EAD86F}"/>
              </a:ext>
            </a:extLst>
          </p:cNvPr>
          <p:cNvSpPr txBox="1"/>
          <p:nvPr/>
        </p:nvSpPr>
        <p:spPr>
          <a:xfrm>
            <a:off x="828000" y="475602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sp>
        <p:nvSpPr>
          <p:cNvPr id="9" name="CuadroTexto 8">
            <a:extLst>
              <a:ext uri="{FF2B5EF4-FFF2-40B4-BE49-F238E27FC236}">
                <a16:creationId xmlns:a16="http://schemas.microsoft.com/office/drawing/2014/main" id="{0ED442D8-D83B-7865-F934-E5A2A8D55962}"/>
              </a:ext>
            </a:extLst>
          </p:cNvPr>
          <p:cNvSpPr txBox="1"/>
          <p:nvPr/>
        </p:nvSpPr>
        <p:spPr>
          <a:xfrm>
            <a:off x="502479" y="5092322"/>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C:\MEAN\SC\express&gt; </a:t>
            </a:r>
            <a:r>
              <a:rPr lang="en-US" sz="1800" b="1" dirty="0">
                <a:latin typeface="Courier New" panose="02070309020205020404" pitchFamily="49" charset="0"/>
                <a:cs typeface="Courier New" panose="02070309020205020404" pitchFamily="49" charset="0"/>
              </a:rPr>
              <a:t>node app</a:t>
            </a:r>
            <a:endParaRPr lang="es-419"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743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“C:\MEAN\SC\</a:t>
            </a:r>
            <a:r>
              <a:rPr lang="es-419" dirty="0" err="1">
                <a:solidFill>
                  <a:srgbClr val="002060"/>
                </a:solidFill>
              </a:rPr>
              <a:t>express</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828000" y="4409300"/>
            <a:ext cx="9181414" cy="369332"/>
          </a:xfrm>
          <a:prstGeom prst="rect">
            <a:avLst/>
          </a:prstGeom>
          <a:noFill/>
        </p:spPr>
        <p:txBody>
          <a:bodyPr wrap="square">
            <a:spAutoFit/>
          </a:bodyPr>
          <a:lstStyle/>
          <a:p>
            <a:pPr algn="just"/>
            <a:r>
              <a:rPr lang="es-419"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1200329"/>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s-ES" sz="1800" dirty="0">
                <a:latin typeface="Courier New" panose="02070309020205020404" pitchFamily="49" charset="0"/>
                <a:cs typeface="Courier New" panose="02070309020205020404" pitchFamily="49" charset="0"/>
              </a:rPr>
              <a:t>Coloque el cursor en la terminal de visual </a:t>
            </a:r>
            <a:r>
              <a:rPr lang="es-ES" sz="1800" dirty="0" err="1">
                <a:latin typeface="Courier New" panose="02070309020205020404" pitchFamily="49" charset="0"/>
                <a:cs typeface="Courier New" panose="02070309020205020404" pitchFamily="49" charset="0"/>
              </a:rPr>
              <a:t>studio</a:t>
            </a:r>
            <a:r>
              <a:rPr lang="es-ES" sz="1800" dirty="0">
                <a:latin typeface="Courier New" panose="02070309020205020404" pitchFamily="49" charset="0"/>
                <a:cs typeface="Courier New" panose="02070309020205020404" pitchFamily="49" charset="0"/>
              </a:rPr>
              <a:t> y verifique que se muestra lo siguiente</a:t>
            </a:r>
            <a:endParaRPr lang="es-419" dirty="0">
              <a:latin typeface="Courier New" panose="02070309020205020404" pitchFamily="49" charset="0"/>
              <a:cs typeface="Courier New" panose="02070309020205020404" pitchFamily="49" charset="0"/>
            </a:endParaRPr>
          </a:p>
        </p:txBody>
      </p:sp>
      <p:pic>
        <p:nvPicPr>
          <p:cNvPr id="13" name="Imagen 12">
            <a:extLst>
              <a:ext uri="{FF2B5EF4-FFF2-40B4-BE49-F238E27FC236}">
                <a16:creationId xmlns:a16="http://schemas.microsoft.com/office/drawing/2014/main" id="{0ECE77E3-BC08-D93B-DE67-BC27F89CB822}"/>
              </a:ext>
            </a:extLst>
          </p:cNvPr>
          <p:cNvPicPr>
            <a:picLocks noChangeAspect="1"/>
          </p:cNvPicPr>
          <p:nvPr/>
        </p:nvPicPr>
        <p:blipFill>
          <a:blip r:embed="rId2"/>
          <a:stretch>
            <a:fillRect/>
          </a:stretch>
        </p:blipFill>
        <p:spPr>
          <a:xfrm>
            <a:off x="6646620" y="3578303"/>
            <a:ext cx="3362794" cy="533474"/>
          </a:xfrm>
          <a:prstGeom prst="rect">
            <a:avLst/>
          </a:prstGeom>
        </p:spPr>
      </p:pic>
      <p:sp>
        <p:nvSpPr>
          <p:cNvPr id="16" name="CuadroTexto 15">
            <a:extLst>
              <a:ext uri="{FF2B5EF4-FFF2-40B4-BE49-F238E27FC236}">
                <a16:creationId xmlns:a16="http://schemas.microsoft.com/office/drawing/2014/main" id="{E9FA582F-215D-66B5-6E27-EA40651D2F0C}"/>
              </a:ext>
            </a:extLst>
          </p:cNvPr>
          <p:cNvSpPr txBox="1"/>
          <p:nvPr/>
        </p:nvSpPr>
        <p:spPr>
          <a:xfrm>
            <a:off x="1323288" y="4778632"/>
            <a:ext cx="6096000" cy="369332"/>
          </a:xfrm>
          <a:prstGeom prst="rect">
            <a:avLst/>
          </a:prstGeom>
          <a:noFill/>
        </p:spPr>
        <p:txBody>
          <a:bodyPr wrap="square">
            <a:spAutoFit/>
          </a:bodyPr>
          <a:lstStyle/>
          <a:p>
            <a:r>
              <a:rPr lang="sv-SE" sz="1800" dirty="0">
                <a:latin typeface="Consolas" panose="020B0609020204030204" pitchFamily="49" charset="0"/>
                <a:cs typeface="+mn-cs"/>
              </a:rPr>
              <a:t>C:\MEAN\SC\express&gt;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5592306" y="5661039"/>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7."</a:t>
            </a:r>
          </a:p>
        </p:txBody>
      </p:sp>
    </p:spTree>
    <p:extLst>
      <p:ext uri="{BB962C8B-B14F-4D97-AF65-F5344CB8AC3E}">
        <p14:creationId xmlns:p14="http://schemas.microsoft.com/office/powerpoint/2010/main" val="326605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Reestructurar una aplicación Express</a:t>
            </a:r>
          </a:p>
        </p:txBody>
      </p:sp>
      <p:sp>
        <p:nvSpPr>
          <p:cNvPr id="4" name="Rectángulo: esquinas redondeadas 3">
            <a:extLst>
              <a:ext uri="{FF2B5EF4-FFF2-40B4-BE49-F238E27FC236}">
                <a16:creationId xmlns:a16="http://schemas.microsoft.com/office/drawing/2014/main" id="{A716E59C-5552-58DE-0A72-1F5D4F1A0DAD}"/>
              </a:ext>
            </a:extLst>
          </p:cNvPr>
          <p:cNvSpPr/>
          <p:nvPr/>
        </p:nvSpPr>
        <p:spPr>
          <a:xfrm>
            <a:off x="828000"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5" name="Conector recto de flecha 4">
            <a:extLst>
              <a:ext uri="{FF2B5EF4-FFF2-40B4-BE49-F238E27FC236}">
                <a16:creationId xmlns:a16="http://schemas.microsoft.com/office/drawing/2014/main" id="{E6E91761-C89A-04BD-A943-C3E78A744B1D}"/>
              </a:ext>
            </a:extLst>
          </p:cNvPr>
          <p:cNvCxnSpPr>
            <a:cxnSpLocks/>
            <a:endCxn id="8" idx="1"/>
          </p:cNvCxnSpPr>
          <p:nvPr/>
        </p:nvCxnSpPr>
        <p:spPr>
          <a:xfrm>
            <a:off x="2277561" y="327902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DD45E3B1-2403-31B9-4AE0-04385997742D}"/>
              </a:ext>
            </a:extLst>
          </p:cNvPr>
          <p:cNvCxnSpPr>
            <a:cxnSpLocks/>
            <a:stCxn id="8" idx="0"/>
            <a:endCxn id="9" idx="2"/>
          </p:cNvCxnSpPr>
          <p:nvPr/>
        </p:nvCxnSpPr>
        <p:spPr>
          <a:xfrm flipV="1">
            <a:off x="3641273" y="279054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1523D636-05E7-6562-A4D9-DD5B06DC56B9}"/>
              </a:ext>
            </a:extLst>
          </p:cNvPr>
          <p:cNvSpPr/>
          <p:nvPr/>
        </p:nvSpPr>
        <p:spPr>
          <a:xfrm>
            <a:off x="960102" y="297026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8" name="Rectángulo: esquinas redondeadas 7">
            <a:extLst>
              <a:ext uri="{FF2B5EF4-FFF2-40B4-BE49-F238E27FC236}">
                <a16:creationId xmlns:a16="http://schemas.microsoft.com/office/drawing/2014/main" id="{2807213E-B73A-B487-0E54-65BF69217E44}"/>
              </a:ext>
            </a:extLst>
          </p:cNvPr>
          <p:cNvSpPr/>
          <p:nvPr/>
        </p:nvSpPr>
        <p:spPr>
          <a:xfrm>
            <a:off x="2982543" y="385311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9" name="Rectángulo: esquinas redondeadas 8">
            <a:extLst>
              <a:ext uri="{FF2B5EF4-FFF2-40B4-BE49-F238E27FC236}">
                <a16:creationId xmlns:a16="http://schemas.microsoft.com/office/drawing/2014/main" id="{FFDFF840-3AAB-645C-DC4B-813F658624C6}"/>
              </a:ext>
            </a:extLst>
          </p:cNvPr>
          <p:cNvSpPr/>
          <p:nvPr/>
        </p:nvSpPr>
        <p:spPr>
          <a:xfrm>
            <a:off x="2982543" y="187614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10" name="Rectángulo: esquinas redondeadas 9">
            <a:extLst>
              <a:ext uri="{FF2B5EF4-FFF2-40B4-BE49-F238E27FC236}">
                <a16:creationId xmlns:a16="http://schemas.microsoft.com/office/drawing/2014/main" id="{01F144CC-A694-F5CD-3DD1-A1595EEC3217}"/>
              </a:ext>
            </a:extLst>
          </p:cNvPr>
          <p:cNvSpPr/>
          <p:nvPr/>
        </p:nvSpPr>
        <p:spPr>
          <a:xfrm>
            <a:off x="5795816"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4" name="Imagen 13">
            <a:extLst>
              <a:ext uri="{FF2B5EF4-FFF2-40B4-BE49-F238E27FC236}">
                <a16:creationId xmlns:a16="http://schemas.microsoft.com/office/drawing/2014/main" id="{7D590D38-5A23-65AE-281B-7709CA17D895}"/>
              </a:ext>
            </a:extLst>
          </p:cNvPr>
          <p:cNvPicPr>
            <a:picLocks noChangeAspect="1"/>
          </p:cNvPicPr>
          <p:nvPr/>
        </p:nvPicPr>
        <p:blipFill>
          <a:blip r:embed="rId2"/>
          <a:stretch>
            <a:fillRect/>
          </a:stretch>
        </p:blipFill>
        <p:spPr>
          <a:xfrm>
            <a:off x="6322272" y="1880988"/>
            <a:ext cx="2755177" cy="30960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35447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DD2E531-F4EF-2E0A-D47D-BDB9FB63C2F4}"/>
              </a:ext>
            </a:extLst>
          </p:cNvPr>
          <p:cNvSpPr/>
          <p:nvPr/>
        </p:nvSpPr>
        <p:spPr>
          <a:xfrm>
            <a:off x="4764290" y="4378176"/>
            <a:ext cx="5415931" cy="305729"/>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7" y="1057752"/>
            <a:ext cx="9181414"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mvc.express</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1432313"/>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endParaRPr lang="es-419" dirty="0"/>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1806679"/>
            <a:ext cx="9181414" cy="369332"/>
          </a:xfrm>
          <a:prstGeom prst="rect">
            <a:avLst/>
          </a:prstGeom>
          <a:noFill/>
        </p:spPr>
        <p:txBody>
          <a:bodyPr wrap="square">
            <a:spAutoFit/>
          </a:bodyPr>
          <a:lstStyle/>
          <a:p>
            <a:pPr algn="just"/>
            <a:r>
              <a:rPr lang="es-419" dirty="0">
                <a:solidFill>
                  <a:srgbClr val="002060"/>
                </a:solidFill>
              </a:rPr>
              <a:t>instalar Express en el directorio del proyecto</a:t>
            </a: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5" y="2122200"/>
            <a:ext cx="10706816" cy="1200329"/>
          </a:xfrm>
          <a:prstGeom prst="rect">
            <a:avLst/>
          </a:prstGeom>
          <a:noFill/>
        </p:spPr>
        <p:txBody>
          <a:bodyPr wrap="square">
            <a:spAutoFit/>
          </a:bodyPr>
          <a:lstStyle/>
          <a:p>
            <a:pPr lvl="1"/>
            <a:r>
              <a:rPr lang="en-US" sz="1800" dirty="0">
                <a:latin typeface="Courier New" panose="02070309020205020404" pitchFamily="49" charset="0"/>
                <a:cs typeface="Courier New" panose="02070309020205020404" pitchFamily="49" charset="0"/>
              </a:rPr>
              <a:t>PS C:\MEAN\SC\mvc.express&gt; </a:t>
            </a:r>
            <a:r>
              <a:rPr lang="en-US" sz="1800" dirty="0" err="1">
                <a:solidFill>
                  <a:srgbClr val="00B0F0"/>
                </a:solidFill>
                <a:latin typeface="Courier New" panose="02070309020205020404" pitchFamily="49" charset="0"/>
                <a:cs typeface="Courier New" panose="02070309020205020404" pitchFamily="49" charset="0"/>
              </a:rPr>
              <a:t>npx</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FF0000"/>
                </a:solidFill>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dirty="0" err="1">
                <a:solidFill>
                  <a:srgbClr val="FF0000"/>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a:t>
            </a:r>
          </a:p>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dirty="0" err="1">
                <a:solidFill>
                  <a:srgbClr val="FF0000"/>
                </a:solidFill>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install </a:t>
            </a:r>
            <a:r>
              <a:rPr lang="en-US" sz="1800" dirty="0">
                <a:latin typeface="Courier New" panose="02070309020205020404" pitchFamily="49" charset="0"/>
                <a:cs typeface="Courier New" panose="02070309020205020404" pitchFamily="49" charset="0"/>
              </a:rPr>
              <a:t>express-generator</a:t>
            </a:r>
            <a:endParaRPr lang="es-419" dirty="0">
              <a:solidFill>
                <a:schemeClr val="accent6"/>
              </a:solidFill>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6" y="3444151"/>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Generar el proyecto</a:t>
            </a:r>
          </a:p>
        </p:txBody>
      </p:sp>
      <p:sp>
        <p:nvSpPr>
          <p:cNvPr id="15" name="CuadroTexto 14">
            <a:extLst>
              <a:ext uri="{FF2B5EF4-FFF2-40B4-BE49-F238E27FC236}">
                <a16:creationId xmlns:a16="http://schemas.microsoft.com/office/drawing/2014/main" id="{866B377C-15FC-3D52-6AAA-078D17763F0D}"/>
              </a:ext>
            </a:extLst>
          </p:cNvPr>
          <p:cNvSpPr txBox="1"/>
          <p:nvPr/>
        </p:nvSpPr>
        <p:spPr>
          <a:xfrm>
            <a:off x="657185" y="4332136"/>
            <a:ext cx="8971447"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00B0F0"/>
                </a:solidFill>
                <a:latin typeface="Courier New" panose="02070309020205020404" pitchFamily="49" charset="0"/>
                <a:cs typeface="Courier New" panose="02070309020205020404" pitchFamily="49" charset="0"/>
              </a:rPr>
              <a:t>npx</a:t>
            </a:r>
            <a:r>
              <a:rPr lang="en-US" sz="1800" dirty="0">
                <a:latin typeface="Courier New" panose="02070309020205020404" pitchFamily="49" charset="0"/>
                <a:cs typeface="Courier New" panose="02070309020205020404" pitchFamily="49" charset="0"/>
              </a:rPr>
              <a:t> express-generator </a:t>
            </a:r>
            <a:r>
              <a:rPr lang="en-US" sz="1800" dirty="0">
                <a:solidFill>
                  <a:schemeClr val="accent6"/>
                </a:solidFill>
                <a:latin typeface="Courier New" panose="02070309020205020404" pitchFamily="49" charset="0"/>
                <a:cs typeface="Courier New" panose="02070309020205020404" pitchFamily="49" charset="0"/>
              </a:rPr>
              <a:t>--view=hogan</a:t>
            </a:r>
          </a:p>
        </p:txBody>
      </p:sp>
      <p:sp>
        <p:nvSpPr>
          <p:cNvPr id="16" name="Título 7">
            <a:extLst>
              <a:ext uri="{FF2B5EF4-FFF2-40B4-BE49-F238E27FC236}">
                <a16:creationId xmlns:a16="http://schemas.microsoft.com/office/drawing/2014/main" id="{ADF588D8-62F3-BB08-6B08-4ACFAAD88470}"/>
              </a:ext>
            </a:extLst>
          </p:cNvPr>
          <p:cNvSpPr txBox="1">
            <a:spLocks/>
          </p:cNvSpPr>
          <p:nvPr/>
        </p:nvSpPr>
        <p:spPr>
          <a:xfrm>
            <a:off x="827996" y="4762869"/>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4. Instalar dependencias</a:t>
            </a:r>
          </a:p>
        </p:txBody>
      </p:sp>
      <p:sp>
        <p:nvSpPr>
          <p:cNvPr id="17" name="CuadroTexto 16">
            <a:extLst>
              <a:ext uri="{FF2B5EF4-FFF2-40B4-BE49-F238E27FC236}">
                <a16:creationId xmlns:a16="http://schemas.microsoft.com/office/drawing/2014/main" id="{53518683-A15E-5E97-EE95-EE89E28CF22E}"/>
              </a:ext>
            </a:extLst>
          </p:cNvPr>
          <p:cNvSpPr txBox="1"/>
          <p:nvPr/>
        </p:nvSpPr>
        <p:spPr>
          <a:xfrm>
            <a:off x="657185" y="5148121"/>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install</a:t>
            </a:r>
          </a:p>
        </p:txBody>
      </p:sp>
      <p:sp>
        <p:nvSpPr>
          <p:cNvPr id="18" name="Título 7">
            <a:extLst>
              <a:ext uri="{FF2B5EF4-FFF2-40B4-BE49-F238E27FC236}">
                <a16:creationId xmlns:a16="http://schemas.microsoft.com/office/drawing/2014/main" id="{75775C8E-1046-A057-2020-944FF188398F}"/>
              </a:ext>
            </a:extLst>
          </p:cNvPr>
          <p:cNvSpPr txBox="1">
            <a:spLocks/>
          </p:cNvSpPr>
          <p:nvPr/>
        </p:nvSpPr>
        <p:spPr>
          <a:xfrm>
            <a:off x="827996" y="5438489"/>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5. Iniciar/levantar el servidor de desarrollo:</a:t>
            </a:r>
          </a:p>
        </p:txBody>
      </p:sp>
      <p:sp>
        <p:nvSpPr>
          <p:cNvPr id="19" name="CuadroTexto 18">
            <a:extLst>
              <a:ext uri="{FF2B5EF4-FFF2-40B4-BE49-F238E27FC236}">
                <a16:creationId xmlns:a16="http://schemas.microsoft.com/office/drawing/2014/main" id="{41DE575C-B650-6DAB-2B3E-A10D40FC4908}"/>
              </a:ext>
            </a:extLst>
          </p:cNvPr>
          <p:cNvSpPr txBox="1"/>
          <p:nvPr/>
        </p:nvSpPr>
        <p:spPr>
          <a:xfrm>
            <a:off x="657185" y="5872787"/>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b="1" dirty="0" err="1">
                <a:solidFill>
                  <a:srgbClr val="7030A0"/>
                </a:solidFill>
                <a:latin typeface="Courier New" panose="02070309020205020404" pitchFamily="49" charset="0"/>
                <a:cs typeface="Courier New" panose="02070309020205020404" pitchFamily="49" charset="0"/>
              </a:rPr>
              <a:t>npm</a:t>
            </a:r>
            <a:r>
              <a:rPr lang="en-US" sz="1800" b="1" dirty="0">
                <a:solidFill>
                  <a:srgbClr val="7030A0"/>
                </a:solidFill>
                <a:latin typeface="Courier New" panose="02070309020205020404" pitchFamily="49" charset="0"/>
                <a:cs typeface="Courier New" panose="02070309020205020404" pitchFamily="49" charset="0"/>
              </a:rPr>
              <a:t> start</a:t>
            </a:r>
          </a:p>
        </p:txBody>
      </p:sp>
      <p:sp>
        <p:nvSpPr>
          <p:cNvPr id="20" name="CuadroTexto 19">
            <a:extLst>
              <a:ext uri="{FF2B5EF4-FFF2-40B4-BE49-F238E27FC236}">
                <a16:creationId xmlns:a16="http://schemas.microsoft.com/office/drawing/2014/main" id="{B68D2BCC-A292-0DEA-DACD-E194996734B9}"/>
              </a:ext>
            </a:extLst>
          </p:cNvPr>
          <p:cNvSpPr txBox="1"/>
          <p:nvPr/>
        </p:nvSpPr>
        <p:spPr>
          <a:xfrm>
            <a:off x="827996" y="3749752"/>
            <a:ext cx="9181414" cy="646331"/>
          </a:xfrm>
          <a:prstGeom prst="rect">
            <a:avLst/>
          </a:prstGeom>
          <a:noFill/>
        </p:spPr>
        <p:txBody>
          <a:bodyPr wrap="square">
            <a:spAutoFit/>
          </a:bodyPr>
          <a:lstStyle/>
          <a:p>
            <a:pPr algn="just"/>
            <a:r>
              <a:rPr lang="es-419" dirty="0">
                <a:solidFill>
                  <a:srgbClr val="002060"/>
                </a:solidFill>
              </a:rPr>
              <a:t>Crear una nueva aplicación Express utilizando </a:t>
            </a:r>
            <a:r>
              <a:rPr lang="es-419" dirty="0" err="1">
                <a:solidFill>
                  <a:srgbClr val="002060"/>
                </a:solidFill>
              </a:rPr>
              <a:t>express-generator</a:t>
            </a:r>
            <a:r>
              <a:rPr lang="es-419" dirty="0">
                <a:solidFill>
                  <a:srgbClr val="002060"/>
                </a:solidFill>
              </a:rPr>
              <a:t>. Se puede indicar el nombre del proyecto para crearlo dentro de un directorio-</a:t>
            </a:r>
          </a:p>
        </p:txBody>
      </p:sp>
      <p:sp>
        <p:nvSpPr>
          <p:cNvPr id="21" name="CuadroTexto 20">
            <a:extLst>
              <a:ext uri="{FF2B5EF4-FFF2-40B4-BE49-F238E27FC236}">
                <a16:creationId xmlns:a16="http://schemas.microsoft.com/office/drawing/2014/main" id="{24A431FB-DD97-396F-9459-1853AD84A377}"/>
              </a:ext>
            </a:extLst>
          </p:cNvPr>
          <p:cNvSpPr txBox="1"/>
          <p:nvPr/>
        </p:nvSpPr>
        <p:spPr>
          <a:xfrm>
            <a:off x="1106272" y="6228121"/>
            <a:ext cx="6483248"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pic>
        <p:nvPicPr>
          <p:cNvPr id="22" name="Imagen 21">
            <a:extLst>
              <a:ext uri="{FF2B5EF4-FFF2-40B4-BE49-F238E27FC236}">
                <a16:creationId xmlns:a16="http://schemas.microsoft.com/office/drawing/2014/main" id="{ED4A9027-6A02-9140-F2DC-C41CB481DA77}"/>
              </a:ext>
            </a:extLst>
          </p:cNvPr>
          <p:cNvPicPr>
            <a:picLocks noChangeAspect="1"/>
          </p:cNvPicPr>
          <p:nvPr/>
        </p:nvPicPr>
        <p:blipFill>
          <a:blip r:embed="rId3"/>
          <a:stretch>
            <a:fillRect/>
          </a:stretch>
        </p:blipFill>
        <p:spPr>
          <a:xfrm>
            <a:off x="7775876" y="5661954"/>
            <a:ext cx="3261483" cy="697282"/>
          </a:xfrm>
          <a:prstGeom prst="rect">
            <a:avLst/>
          </a:prstGeom>
          <a:effectLst>
            <a:outerShdw blurRad="63500" sx="102000" sy="102000" algn="ctr" rotWithShape="0">
              <a:prstClr val="black">
                <a:alpha val="40000"/>
              </a:prstClr>
            </a:outerShdw>
          </a:effectLst>
        </p:spPr>
      </p:pic>
      <p:pic>
        <p:nvPicPr>
          <p:cNvPr id="9" name="Imagen 8">
            <a:extLst>
              <a:ext uri="{FF2B5EF4-FFF2-40B4-BE49-F238E27FC236}">
                <a16:creationId xmlns:a16="http://schemas.microsoft.com/office/drawing/2014/main" id="{68112960-84DE-16B5-D3C9-21FBB7F4BEB7}"/>
              </a:ext>
            </a:extLst>
          </p:cNvPr>
          <p:cNvPicPr>
            <a:picLocks noChangeAspect="1"/>
          </p:cNvPicPr>
          <p:nvPr/>
        </p:nvPicPr>
        <p:blipFill>
          <a:blip r:embed="rId4"/>
          <a:stretch>
            <a:fillRect/>
          </a:stretch>
        </p:blipFill>
        <p:spPr>
          <a:xfrm>
            <a:off x="9308173" y="618857"/>
            <a:ext cx="2639181" cy="2916615"/>
          </a:xfrm>
          <a:prstGeom prst="rect">
            <a:avLst/>
          </a:prstGeom>
        </p:spPr>
      </p:pic>
      <p:sp>
        <p:nvSpPr>
          <p:cNvPr id="11" name="Rectángulo 10">
            <a:extLst>
              <a:ext uri="{FF2B5EF4-FFF2-40B4-BE49-F238E27FC236}">
                <a16:creationId xmlns:a16="http://schemas.microsoft.com/office/drawing/2014/main" id="{00774358-49D8-F23A-65B2-C85192A8D722}"/>
              </a:ext>
            </a:extLst>
          </p:cNvPr>
          <p:cNvSpPr/>
          <p:nvPr/>
        </p:nvSpPr>
        <p:spPr>
          <a:xfrm>
            <a:off x="10009410" y="1745268"/>
            <a:ext cx="1865376" cy="318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 name="Conector: angular 12">
            <a:extLst>
              <a:ext uri="{FF2B5EF4-FFF2-40B4-BE49-F238E27FC236}">
                <a16:creationId xmlns:a16="http://schemas.microsoft.com/office/drawing/2014/main" id="{553D85CA-0472-C3A9-F63C-B0C9FA5004F3}"/>
              </a:ext>
            </a:extLst>
          </p:cNvPr>
          <p:cNvCxnSpPr>
            <a:cxnSpLocks/>
            <a:stCxn id="10" idx="3"/>
            <a:endCxn id="11" idx="1"/>
          </p:cNvCxnSpPr>
          <p:nvPr/>
        </p:nvCxnSpPr>
        <p:spPr>
          <a:xfrm flipH="1" flipV="1">
            <a:off x="10009410" y="1904421"/>
            <a:ext cx="170811" cy="2626620"/>
          </a:xfrm>
          <a:prstGeom prst="bentConnector5">
            <a:avLst>
              <a:gd name="adj1" fmla="val -133832"/>
              <a:gd name="adj2" fmla="val 33518"/>
              <a:gd name="adj3" fmla="val 54432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3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Reestructurar una aplicación Express</a:t>
            </a:r>
          </a:p>
        </p:txBody>
      </p:sp>
      <p:sp>
        <p:nvSpPr>
          <p:cNvPr id="4" name="Rectángulo: esquinas redondeadas 3">
            <a:extLst>
              <a:ext uri="{FF2B5EF4-FFF2-40B4-BE49-F238E27FC236}">
                <a16:creationId xmlns:a16="http://schemas.microsoft.com/office/drawing/2014/main" id="{A716E59C-5552-58DE-0A72-1F5D4F1A0DAD}"/>
              </a:ext>
            </a:extLst>
          </p:cNvPr>
          <p:cNvSpPr/>
          <p:nvPr/>
        </p:nvSpPr>
        <p:spPr>
          <a:xfrm>
            <a:off x="828000"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5" name="Conector recto de flecha 4">
            <a:extLst>
              <a:ext uri="{FF2B5EF4-FFF2-40B4-BE49-F238E27FC236}">
                <a16:creationId xmlns:a16="http://schemas.microsoft.com/office/drawing/2014/main" id="{E6E91761-C89A-04BD-A943-C3E78A744B1D}"/>
              </a:ext>
            </a:extLst>
          </p:cNvPr>
          <p:cNvCxnSpPr>
            <a:cxnSpLocks/>
            <a:endCxn id="8" idx="1"/>
          </p:cNvCxnSpPr>
          <p:nvPr/>
        </p:nvCxnSpPr>
        <p:spPr>
          <a:xfrm>
            <a:off x="2277561" y="327902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DD45E3B1-2403-31B9-4AE0-04385997742D}"/>
              </a:ext>
            </a:extLst>
          </p:cNvPr>
          <p:cNvCxnSpPr>
            <a:cxnSpLocks/>
            <a:stCxn id="8" idx="0"/>
            <a:endCxn id="9" idx="2"/>
          </p:cNvCxnSpPr>
          <p:nvPr/>
        </p:nvCxnSpPr>
        <p:spPr>
          <a:xfrm flipV="1">
            <a:off x="3641273" y="279054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1523D636-05E7-6562-A4D9-DD5B06DC56B9}"/>
              </a:ext>
            </a:extLst>
          </p:cNvPr>
          <p:cNvSpPr/>
          <p:nvPr/>
        </p:nvSpPr>
        <p:spPr>
          <a:xfrm>
            <a:off x="960102" y="297026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8" name="Rectángulo: esquinas redondeadas 7">
            <a:extLst>
              <a:ext uri="{FF2B5EF4-FFF2-40B4-BE49-F238E27FC236}">
                <a16:creationId xmlns:a16="http://schemas.microsoft.com/office/drawing/2014/main" id="{2807213E-B73A-B487-0E54-65BF69217E44}"/>
              </a:ext>
            </a:extLst>
          </p:cNvPr>
          <p:cNvSpPr/>
          <p:nvPr/>
        </p:nvSpPr>
        <p:spPr>
          <a:xfrm>
            <a:off x="2982543" y="385311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9" name="Rectángulo: esquinas redondeadas 8">
            <a:extLst>
              <a:ext uri="{FF2B5EF4-FFF2-40B4-BE49-F238E27FC236}">
                <a16:creationId xmlns:a16="http://schemas.microsoft.com/office/drawing/2014/main" id="{FFDFF840-3AAB-645C-DC4B-813F658624C6}"/>
              </a:ext>
            </a:extLst>
          </p:cNvPr>
          <p:cNvSpPr/>
          <p:nvPr/>
        </p:nvSpPr>
        <p:spPr>
          <a:xfrm>
            <a:off x="2982543" y="187614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13" name="CuadroTexto 12">
            <a:extLst>
              <a:ext uri="{FF2B5EF4-FFF2-40B4-BE49-F238E27FC236}">
                <a16:creationId xmlns:a16="http://schemas.microsoft.com/office/drawing/2014/main" id="{723AB0C1-276D-66B5-6E9A-36868FBA0654}"/>
              </a:ext>
            </a:extLst>
          </p:cNvPr>
          <p:cNvSpPr txBox="1"/>
          <p:nvPr/>
        </p:nvSpPr>
        <p:spPr>
          <a:xfrm>
            <a:off x="5663714" y="1816105"/>
            <a:ext cx="5899636" cy="1200329"/>
          </a:xfrm>
          <a:prstGeom prst="rect">
            <a:avLst/>
          </a:prstGeom>
          <a:solidFill>
            <a:schemeClr val="bg1">
              <a:lumMod val="95000"/>
            </a:schemeClr>
          </a:solid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index</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app</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a:t>
            </a:r>
          </a:p>
        </p:txBody>
      </p:sp>
      <p:sp>
        <p:nvSpPr>
          <p:cNvPr id="16" name="CuadroTexto 15">
            <a:extLst>
              <a:ext uri="{FF2B5EF4-FFF2-40B4-BE49-F238E27FC236}">
                <a16:creationId xmlns:a16="http://schemas.microsoft.com/office/drawing/2014/main" id="{FAB01EED-C83F-1315-C04E-DBCE7E7B7FB4}"/>
              </a:ext>
            </a:extLst>
          </p:cNvPr>
          <p:cNvSpPr txBox="1"/>
          <p:nvPr/>
        </p:nvSpPr>
        <p:spPr>
          <a:xfrm>
            <a:off x="5663715" y="1372421"/>
            <a:ext cx="1232386" cy="369332"/>
          </a:xfrm>
          <a:prstGeom prst="rect">
            <a:avLst/>
          </a:prstGeom>
          <a:noFill/>
        </p:spPr>
        <p:txBody>
          <a:bodyPr wrap="square">
            <a:spAutoFit/>
          </a:bodyPr>
          <a:lstStyle/>
          <a:p>
            <a:r>
              <a:rPr lang="es-419" dirty="0"/>
              <a:t>app.js</a:t>
            </a:r>
          </a:p>
        </p:txBody>
      </p:sp>
      <p:sp>
        <p:nvSpPr>
          <p:cNvPr id="18" name="CuadroTexto 17">
            <a:extLst>
              <a:ext uri="{FF2B5EF4-FFF2-40B4-BE49-F238E27FC236}">
                <a16:creationId xmlns:a16="http://schemas.microsoft.com/office/drawing/2014/main" id="{580820AC-75EB-66B8-F822-6E2AF6239B3B}"/>
              </a:ext>
            </a:extLst>
          </p:cNvPr>
          <p:cNvSpPr txBox="1"/>
          <p:nvPr/>
        </p:nvSpPr>
        <p:spPr>
          <a:xfrm>
            <a:off x="5663714" y="3536992"/>
            <a:ext cx="5899636" cy="923330"/>
          </a:xfrm>
          <a:prstGeom prst="rect">
            <a:avLst/>
          </a:prstGeom>
          <a:solidFill>
            <a:schemeClr val="bg1">
              <a:lumMod val="95000"/>
            </a:schemeClr>
          </a:solidFill>
          <a:ln>
            <a:solidFill>
              <a:schemeClr val="bg1">
                <a:lumMod val="95000"/>
              </a:schemeClr>
            </a:solidFill>
          </a:ln>
        </p:spPr>
        <p:txBody>
          <a:bodyPr wrap="square">
            <a:spAutoFit/>
          </a:bodyPr>
          <a:lstStyle>
            <a:defPPr>
              <a:defRPr lang="en-US"/>
            </a:defPPr>
            <a:lvl1pPr>
              <a:defRPr b="0">
                <a:solidFill>
                  <a:srgbClr val="0000FF"/>
                </a:solidFill>
                <a:effectLst/>
                <a:latin typeface="Consolas" panose="020B0609020204030204" pitchFamily="49" charset="0"/>
              </a:defRPr>
            </a:lvl1pPr>
          </a:lstStyle>
          <a:p>
            <a:r>
              <a:rPr lang="es-419" dirty="0" err="1"/>
              <a:t>router.get</a:t>
            </a:r>
            <a:r>
              <a:rPr lang="es-419" dirty="0"/>
              <a:t>('/', </a:t>
            </a:r>
            <a:r>
              <a:rPr lang="es-419" dirty="0" err="1"/>
              <a:t>function</a:t>
            </a:r>
            <a:r>
              <a:rPr lang="es-419" dirty="0"/>
              <a:t>(</a:t>
            </a:r>
            <a:r>
              <a:rPr lang="es-419" dirty="0" err="1"/>
              <a:t>req</a:t>
            </a:r>
            <a:r>
              <a:rPr lang="es-419" dirty="0"/>
              <a:t>, res, </a:t>
            </a:r>
            <a:r>
              <a:rPr lang="es-419" dirty="0" err="1"/>
              <a:t>next</a:t>
            </a:r>
            <a:r>
              <a:rPr lang="es-419" dirty="0"/>
              <a:t>) {</a:t>
            </a:r>
          </a:p>
          <a:p>
            <a:r>
              <a:rPr lang="es-419" dirty="0"/>
              <a:t>  </a:t>
            </a:r>
            <a:r>
              <a:rPr lang="es-419" dirty="0" err="1"/>
              <a:t>res.render</a:t>
            </a:r>
            <a:r>
              <a:rPr lang="es-419" dirty="0"/>
              <a:t>('</a:t>
            </a:r>
            <a:r>
              <a:rPr lang="es-419" dirty="0" err="1"/>
              <a:t>index</a:t>
            </a:r>
            <a:r>
              <a:rPr lang="es-419" dirty="0"/>
              <a:t>', { </a:t>
            </a:r>
            <a:r>
              <a:rPr lang="es-419" dirty="0" err="1"/>
              <a:t>title</a:t>
            </a:r>
            <a:r>
              <a:rPr lang="es-419" dirty="0"/>
              <a:t>: 'Express' });</a:t>
            </a:r>
          </a:p>
          <a:p>
            <a:r>
              <a:rPr lang="es-419" dirty="0"/>
              <a:t>});</a:t>
            </a:r>
          </a:p>
        </p:txBody>
      </p:sp>
      <p:sp>
        <p:nvSpPr>
          <p:cNvPr id="19" name="CuadroTexto 18">
            <a:extLst>
              <a:ext uri="{FF2B5EF4-FFF2-40B4-BE49-F238E27FC236}">
                <a16:creationId xmlns:a16="http://schemas.microsoft.com/office/drawing/2014/main" id="{2610D99A-D001-50D3-C9D7-240476F01D91}"/>
              </a:ext>
            </a:extLst>
          </p:cNvPr>
          <p:cNvSpPr txBox="1"/>
          <p:nvPr/>
        </p:nvSpPr>
        <p:spPr>
          <a:xfrm>
            <a:off x="5663714" y="3137163"/>
            <a:ext cx="2261086" cy="369332"/>
          </a:xfrm>
          <a:prstGeom prst="rect">
            <a:avLst/>
          </a:prstGeom>
          <a:noFill/>
        </p:spPr>
        <p:txBody>
          <a:bodyPr wrap="square">
            <a:spAutoFit/>
          </a:bodyPr>
          <a:lstStyle/>
          <a:p>
            <a:r>
              <a:rPr lang="es-419" dirty="0"/>
              <a:t>/</a:t>
            </a:r>
            <a:r>
              <a:rPr lang="es-419" dirty="0" err="1"/>
              <a:t>routes</a:t>
            </a:r>
            <a:r>
              <a:rPr lang="es-419" dirty="0"/>
              <a:t>/index.js</a:t>
            </a:r>
          </a:p>
        </p:txBody>
      </p:sp>
      <p:sp>
        <p:nvSpPr>
          <p:cNvPr id="20" name="CuadroTexto 19">
            <a:extLst>
              <a:ext uri="{FF2B5EF4-FFF2-40B4-BE49-F238E27FC236}">
                <a16:creationId xmlns:a16="http://schemas.microsoft.com/office/drawing/2014/main" id="{E384FE63-DF5D-D880-A672-F726DDD2A20E}"/>
              </a:ext>
            </a:extLst>
          </p:cNvPr>
          <p:cNvSpPr txBox="1"/>
          <p:nvPr/>
        </p:nvSpPr>
        <p:spPr>
          <a:xfrm>
            <a:off x="5577693" y="4582852"/>
            <a:ext cx="2261086" cy="369332"/>
          </a:xfrm>
          <a:prstGeom prst="rect">
            <a:avLst/>
          </a:prstGeom>
          <a:noFill/>
        </p:spPr>
        <p:txBody>
          <a:bodyPr wrap="square">
            <a:spAutoFit/>
          </a:bodyPr>
          <a:lstStyle/>
          <a:p>
            <a:r>
              <a:rPr lang="es-419" dirty="0"/>
              <a:t>/</a:t>
            </a:r>
            <a:r>
              <a:rPr lang="es-419" dirty="0" err="1"/>
              <a:t>views</a:t>
            </a:r>
            <a:r>
              <a:rPr lang="es-419" dirty="0"/>
              <a:t>/</a:t>
            </a:r>
            <a:r>
              <a:rPr lang="es-419" dirty="0" err="1"/>
              <a:t>index.hjs</a:t>
            </a:r>
            <a:endParaRPr lang="es-419" dirty="0"/>
          </a:p>
        </p:txBody>
      </p:sp>
      <p:sp>
        <p:nvSpPr>
          <p:cNvPr id="22" name="CuadroTexto 21">
            <a:extLst>
              <a:ext uri="{FF2B5EF4-FFF2-40B4-BE49-F238E27FC236}">
                <a16:creationId xmlns:a16="http://schemas.microsoft.com/office/drawing/2014/main" id="{3B84058B-8AE5-DA90-E273-7A27C789CE54}"/>
              </a:ext>
            </a:extLst>
          </p:cNvPr>
          <p:cNvSpPr txBox="1"/>
          <p:nvPr/>
        </p:nvSpPr>
        <p:spPr>
          <a:xfrm>
            <a:off x="5663714" y="5069986"/>
            <a:ext cx="5899636" cy="1200329"/>
          </a:xfrm>
          <a:prstGeom prst="rect">
            <a:avLst/>
          </a:prstGeom>
          <a:solidFill>
            <a:schemeClr val="bg1">
              <a:lumMod val="95000"/>
            </a:schemeClr>
          </a:solid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795E26"/>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title</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Welcome to </a:t>
            </a:r>
            <a:r>
              <a:rPr lang="en-US" b="0" dirty="0">
                <a:solidFill>
                  <a:srgbClr val="795E26"/>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title</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1640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“C:\MEAN\SC\</a:t>
            </a:r>
            <a:r>
              <a:rPr lang="es-419" dirty="0" err="1">
                <a:solidFill>
                  <a:srgbClr val="002060"/>
                </a:solidFill>
              </a:rPr>
              <a:t>express</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6" name="CuadroTexto 15">
            <a:extLst>
              <a:ext uri="{FF2B5EF4-FFF2-40B4-BE49-F238E27FC236}">
                <a16:creationId xmlns:a16="http://schemas.microsoft.com/office/drawing/2014/main" id="{E9FA582F-215D-66B5-6E27-EA40651D2F0C}"/>
              </a:ext>
            </a:extLst>
          </p:cNvPr>
          <p:cNvSpPr txBox="1"/>
          <p:nvPr/>
        </p:nvSpPr>
        <p:spPr>
          <a:xfrm>
            <a:off x="1170888" y="3958735"/>
            <a:ext cx="6096000" cy="369332"/>
          </a:xfrm>
          <a:prstGeom prst="rect">
            <a:avLst/>
          </a:prstGeom>
          <a:noFill/>
        </p:spPr>
        <p:txBody>
          <a:bodyPr wrap="square">
            <a:spAutoFit/>
          </a:bodyPr>
          <a:lstStyle/>
          <a:p>
            <a:r>
              <a:rPr lang="sv-SE" sz="1800" dirty="0">
                <a:latin typeface="Consolas" panose="020B0609020204030204" pitchFamily="49" charset="0"/>
                <a:cs typeface="+mn-cs"/>
              </a:rPr>
              <a:t>C:\MEAN\SC\mvc.express&gt;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6" y="4486630"/>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a:t>
            </a:r>
            <a:r>
              <a:rPr lang="es-ES" sz="1400" dirty="0">
                <a:solidFill>
                  <a:srgbClr val="0451A5"/>
                </a:solidFill>
                <a:latin typeface="Consolas" panose="020B0609020204030204" pitchFamily="49" charset="0"/>
              </a:rPr>
              <a:t>8</a:t>
            </a:r>
            <a:r>
              <a:rPr lang="es-ES" sz="1400" dirty="0">
                <a:solidFill>
                  <a:srgbClr val="0451A5"/>
                </a:solidFill>
                <a:latin typeface="Consolas" panose="020B0609020204030204" pitchFamily="49" charset="0"/>
                <a:cs typeface="+mn-cs"/>
              </a:rPr>
              <a:t>."</a:t>
            </a:r>
          </a:p>
        </p:txBody>
      </p:sp>
      <p:sp>
        <p:nvSpPr>
          <p:cNvPr id="2" name="CuadroTexto 1">
            <a:extLst>
              <a:ext uri="{FF2B5EF4-FFF2-40B4-BE49-F238E27FC236}">
                <a16:creationId xmlns:a16="http://schemas.microsoft.com/office/drawing/2014/main" id="{7361EE22-488F-5D55-01BD-6FAF2BA61BDF}"/>
              </a:ext>
            </a:extLst>
          </p:cNvPr>
          <p:cNvSpPr txBox="1"/>
          <p:nvPr/>
        </p:nvSpPr>
        <p:spPr>
          <a:xfrm>
            <a:off x="828000" y="5653928"/>
            <a:ext cx="9181414" cy="369332"/>
          </a:xfrm>
          <a:prstGeom prst="rect">
            <a:avLst/>
          </a:prstGeom>
          <a:noFill/>
        </p:spPr>
        <p:txBody>
          <a:bodyPr wrap="square">
            <a:spAutoFit/>
          </a:bodyPr>
          <a:lstStyle/>
          <a:p>
            <a:pPr algn="just"/>
            <a:r>
              <a:rPr lang="es-419" dirty="0">
                <a:solidFill>
                  <a:srgbClr val="002060"/>
                </a:solidFill>
              </a:rPr>
              <a:t>Cerrar la carpeta del proyecto; File \ </a:t>
            </a:r>
            <a:r>
              <a:rPr lang="es-419" dirty="0" err="1">
                <a:solidFill>
                  <a:srgbClr val="002060"/>
                </a:solidFill>
              </a:rPr>
              <a:t>Close</a:t>
            </a:r>
            <a:r>
              <a:rPr lang="es-419" dirty="0">
                <a:solidFill>
                  <a:srgbClr val="002060"/>
                </a:solidFill>
              </a:rPr>
              <a:t> Folder</a:t>
            </a:r>
          </a:p>
        </p:txBody>
      </p:sp>
    </p:spTree>
    <p:extLst>
      <p:ext uri="{BB962C8B-B14F-4D97-AF65-F5344CB8AC3E}">
        <p14:creationId xmlns:p14="http://schemas.microsoft.com/office/powerpoint/2010/main" val="245524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a:xfrm>
            <a:off x="828000" y="684000"/>
            <a:ext cx="9921549" cy="387798"/>
          </a:xfrm>
        </p:spPr>
        <p:txBody>
          <a:bodyPr/>
          <a:lstStyle/>
          <a:p>
            <a:r>
              <a:rPr lang="es-419" dirty="0"/>
              <a:t>Creación de plantillas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0"/>
            <a:ext cx="10515600" cy="5238750"/>
          </a:xfrm>
        </p:spPr>
        <p:txBody>
          <a:bodyPr>
            <a:normAutofit/>
          </a:bodyPr>
          <a:lstStyle/>
          <a:p>
            <a:r>
              <a:rPr lang="es-419" sz="2400" dirty="0"/>
              <a:t>Un motor de plantillas para Express.js es un módulo que permite la generación dinámica de HTML y otros tipos de documentos a través de plantillas predefinidas. </a:t>
            </a:r>
          </a:p>
          <a:p>
            <a:r>
              <a:rPr lang="es-419" sz="2400" dirty="0"/>
              <a:t>En el contexto de Express.js, estas plantillas son archivos que contienen código HTML mezclado con variables, estructuras de control y funciones que se llenan con datos dinámicos en el lado del servidor antes de ser enviados al cliente.</a:t>
            </a:r>
          </a:p>
          <a:p>
            <a:r>
              <a:rPr lang="es-419" sz="2400" dirty="0"/>
              <a:t>Express.js es compatible con varios motores de plantillas</a:t>
            </a:r>
          </a:p>
          <a:p>
            <a:pPr lvl="1"/>
            <a:r>
              <a:rPr lang="es-419" dirty="0" err="1"/>
              <a:t>Pug</a:t>
            </a:r>
            <a:r>
              <a:rPr lang="es-419" dirty="0"/>
              <a:t> (anteriormente conocido como Jade)</a:t>
            </a:r>
          </a:p>
          <a:p>
            <a:pPr lvl="1"/>
            <a:r>
              <a:rPr lang="es-419" dirty="0"/>
              <a:t>EJS (</a:t>
            </a:r>
            <a:r>
              <a:rPr lang="es-419" dirty="0" err="1"/>
              <a:t>Embedded</a:t>
            </a:r>
            <a:r>
              <a:rPr lang="es-419" dirty="0"/>
              <a:t> JavaScript)</a:t>
            </a:r>
          </a:p>
          <a:p>
            <a:pPr lvl="1"/>
            <a:r>
              <a:rPr lang="es-419" dirty="0" err="1"/>
              <a:t>Handlebars</a:t>
            </a:r>
            <a:r>
              <a:rPr lang="es-419" dirty="0"/>
              <a:t>.</a:t>
            </a:r>
          </a:p>
          <a:p>
            <a:pPr lvl="1"/>
            <a:r>
              <a:rPr lang="es-419" dirty="0" err="1"/>
              <a:t>Mustache</a:t>
            </a:r>
            <a:endParaRPr lang="es-419" dirty="0"/>
          </a:p>
        </p:txBody>
      </p:sp>
    </p:spTree>
    <p:extLst>
      <p:ext uri="{BB962C8B-B14F-4D97-AF65-F5344CB8AC3E}">
        <p14:creationId xmlns:p14="http://schemas.microsoft.com/office/powerpoint/2010/main" val="252093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a:xfrm>
            <a:off x="828000" y="684000"/>
            <a:ext cx="9921549" cy="387798"/>
          </a:xfrm>
        </p:spPr>
        <p:txBody>
          <a:bodyPr/>
          <a:lstStyle/>
          <a:p>
            <a:r>
              <a:rPr lang="es-419" dirty="0"/>
              <a:t>Creación de plantillas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0"/>
            <a:ext cx="10515600" cy="4938713"/>
          </a:xfrm>
        </p:spPr>
        <p:txBody>
          <a:bodyPr/>
          <a:lstStyle/>
          <a:p>
            <a:r>
              <a:rPr lang="es-419" dirty="0"/>
              <a:t>Para utilizar un motor de plantillas con Express.js:</a:t>
            </a:r>
          </a:p>
          <a:p>
            <a:pPr lvl="1"/>
            <a:r>
              <a:rPr lang="es-419" dirty="0"/>
              <a:t>Instalar el motor de plantillas</a:t>
            </a:r>
          </a:p>
          <a:p>
            <a:pPr lvl="1"/>
            <a:r>
              <a:rPr lang="es-419" dirty="0"/>
              <a:t>Configurarlo en la aplicación. La forma de hacerlo varía según el motor de plantillas que utilices.</a:t>
            </a:r>
          </a:p>
          <a:p>
            <a:pPr lvl="1"/>
            <a:r>
              <a:rPr lang="es-419" dirty="0"/>
              <a:t>Crear las plantillas</a:t>
            </a:r>
          </a:p>
          <a:p>
            <a:pPr lvl="1"/>
            <a:r>
              <a:rPr lang="es-419" dirty="0"/>
              <a:t>Enviar las variables</a:t>
            </a:r>
          </a:p>
        </p:txBody>
      </p:sp>
    </p:spTree>
    <p:extLst>
      <p:ext uri="{BB962C8B-B14F-4D97-AF65-F5344CB8AC3E}">
        <p14:creationId xmlns:p14="http://schemas.microsoft.com/office/powerpoint/2010/main" val="4675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38200" y="1238250"/>
            <a:ext cx="5257800" cy="4938713"/>
          </a:xfrm>
          <a:solidFill>
            <a:schemeClr val="bg1">
              <a:lumMod val="95000"/>
            </a:schemeClr>
          </a:solidFill>
          <a:effectLst>
            <a:outerShdw blurRad="50800" dist="38100" dir="8100000" algn="tr" rotWithShape="0">
              <a:prstClr val="black">
                <a:alpha val="40000"/>
              </a:prstClr>
            </a:outerShdw>
          </a:effectLst>
        </p:spPr>
        <p:txBody>
          <a:bodyPr>
            <a:normAutofit fontScale="77500" lnSpcReduction="20000"/>
          </a:bodyPr>
          <a:lstStyle/>
          <a:p>
            <a:pPr marL="0" indent="0">
              <a:lnSpc>
                <a:spcPct val="120000"/>
              </a:lnSpc>
              <a:buNone/>
            </a:pPr>
            <a:r>
              <a:rPr lang="es-419" sz="3200" dirty="0"/>
              <a:t>Express.js es un marco web de Node.js minimalista y flexible que proporciona una serie robusta de características para el desarrollo web y de aplicaciones móviles. </a:t>
            </a:r>
          </a:p>
          <a:p>
            <a:pPr marL="0" indent="0">
              <a:lnSpc>
                <a:spcPct val="120000"/>
              </a:lnSpc>
              <a:buNone/>
            </a:pPr>
            <a:endParaRPr lang="es-419" sz="3200" dirty="0"/>
          </a:p>
          <a:p>
            <a:pPr marL="0" indent="0">
              <a:lnSpc>
                <a:spcPct val="120000"/>
              </a:lnSpc>
              <a:buNone/>
            </a:pPr>
            <a:r>
              <a:rPr lang="es-419" sz="3200" dirty="0"/>
              <a:t>Se basa en el módulo http de Node.js y simplifica la creación de aplicaciones web y </a:t>
            </a:r>
            <a:r>
              <a:rPr lang="es-419" sz="3200" dirty="0" err="1"/>
              <a:t>APIs</a:t>
            </a:r>
            <a:r>
              <a:rPr lang="es-419" sz="3200" dirty="0"/>
              <a:t> al proporcionar un conjunto de herramientas y funciones poderosas.</a:t>
            </a:r>
          </a:p>
        </p:txBody>
      </p:sp>
      <p:sp>
        <p:nvSpPr>
          <p:cNvPr id="5" name="CuadroTexto 4">
            <a:extLst>
              <a:ext uri="{FF2B5EF4-FFF2-40B4-BE49-F238E27FC236}">
                <a16:creationId xmlns:a16="http://schemas.microsoft.com/office/drawing/2014/main" id="{60C43844-C180-7BC6-D0D5-C801E9ED8F3E}"/>
              </a:ext>
            </a:extLst>
          </p:cNvPr>
          <p:cNvSpPr txBox="1"/>
          <p:nvPr/>
        </p:nvSpPr>
        <p:spPr>
          <a:xfrm>
            <a:off x="7009109" y="2203682"/>
            <a:ext cx="4344691" cy="3970318"/>
          </a:xfrm>
          <a:prstGeom prst="rect">
            <a:avLst/>
          </a:prstGeom>
          <a:noFill/>
        </p:spPr>
        <p:txBody>
          <a:bodyPr wrap="square">
            <a:spAutoFit/>
          </a:bodyPr>
          <a:lstStyle/>
          <a:p>
            <a:pPr marL="457200" indent="-457200">
              <a:buFontTx/>
              <a:buChar char="›"/>
            </a:pPr>
            <a:r>
              <a:rPr lang="es-419" sz="2800" dirty="0">
                <a:solidFill>
                  <a:srgbClr val="002060"/>
                </a:solidFill>
              </a:rPr>
              <a:t>Enrutamiento.</a:t>
            </a:r>
          </a:p>
          <a:p>
            <a:pPr marL="457200" indent="-457200">
              <a:buFontTx/>
              <a:buChar char="›"/>
            </a:pPr>
            <a:r>
              <a:rPr lang="es-419" sz="2800" dirty="0">
                <a:solidFill>
                  <a:srgbClr val="002060"/>
                </a:solidFill>
              </a:rPr>
              <a:t>Middleware.</a:t>
            </a:r>
          </a:p>
          <a:p>
            <a:pPr marL="457200" indent="-457200">
              <a:buFontTx/>
              <a:buChar char="›"/>
            </a:pPr>
            <a:r>
              <a:rPr lang="es-419" sz="2800" dirty="0">
                <a:solidFill>
                  <a:srgbClr val="002060"/>
                </a:solidFill>
              </a:rPr>
              <a:t>Manejo de Plantillas.</a:t>
            </a:r>
          </a:p>
          <a:p>
            <a:pPr marL="457200" indent="-457200">
              <a:buFontTx/>
              <a:buChar char="›"/>
            </a:pPr>
            <a:r>
              <a:rPr lang="es-419" sz="2800" dirty="0">
                <a:solidFill>
                  <a:srgbClr val="002060"/>
                </a:solidFill>
              </a:rPr>
              <a:t>Manejo de Solicitudes y Respuestas.</a:t>
            </a:r>
          </a:p>
          <a:p>
            <a:pPr marL="457200" indent="-457200">
              <a:buFontTx/>
              <a:buChar char="›"/>
            </a:pPr>
            <a:r>
              <a:rPr lang="es-419" sz="2800" dirty="0">
                <a:solidFill>
                  <a:srgbClr val="002060"/>
                </a:solidFill>
              </a:rPr>
              <a:t>Gestión de Archivos Estáticos.</a:t>
            </a:r>
          </a:p>
          <a:p>
            <a:pPr marL="457200" indent="-457200">
              <a:buFontTx/>
              <a:buChar char="›"/>
            </a:pPr>
            <a:r>
              <a:rPr lang="es-419" sz="2800" dirty="0">
                <a:solidFill>
                  <a:srgbClr val="002060"/>
                </a:solidFill>
              </a:rPr>
              <a:t>Controladores.</a:t>
            </a:r>
          </a:p>
          <a:p>
            <a:pPr marL="457200" indent="-457200">
              <a:buFontTx/>
              <a:buChar char="›"/>
            </a:pPr>
            <a:r>
              <a:rPr lang="es-419" sz="2800" dirty="0">
                <a:solidFill>
                  <a:srgbClr val="002060"/>
                </a:solidFill>
              </a:rPr>
              <a:t>Middlewares de Terceros.</a:t>
            </a:r>
          </a:p>
        </p:txBody>
      </p:sp>
      <p:sp>
        <p:nvSpPr>
          <p:cNvPr id="6" name="CuadroTexto 5">
            <a:extLst>
              <a:ext uri="{FF2B5EF4-FFF2-40B4-BE49-F238E27FC236}">
                <a16:creationId xmlns:a16="http://schemas.microsoft.com/office/drawing/2014/main" id="{6B907226-295C-427E-B31F-7DA3DB4DC529}"/>
              </a:ext>
            </a:extLst>
          </p:cNvPr>
          <p:cNvSpPr txBox="1"/>
          <p:nvPr/>
        </p:nvSpPr>
        <p:spPr>
          <a:xfrm>
            <a:off x="7009109" y="1238250"/>
            <a:ext cx="4344691" cy="523220"/>
          </a:xfrm>
          <a:prstGeom prst="rect">
            <a:avLst/>
          </a:prstGeom>
          <a:noFill/>
        </p:spPr>
        <p:txBody>
          <a:bodyPr wrap="square">
            <a:spAutoFit/>
          </a:bodyPr>
          <a:lstStyle/>
          <a:p>
            <a:r>
              <a:rPr lang="es-419" sz="2800" dirty="0">
                <a:solidFill>
                  <a:srgbClr val="002060"/>
                </a:solidFill>
              </a:rPr>
              <a:t>Características</a:t>
            </a:r>
          </a:p>
        </p:txBody>
      </p:sp>
    </p:spTree>
    <p:extLst>
      <p:ext uri="{BB962C8B-B14F-4D97-AF65-F5344CB8AC3E}">
        <p14:creationId xmlns:p14="http://schemas.microsoft.com/office/powerpoint/2010/main" val="410210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8000" y="1254715"/>
            <a:ext cx="9921549" cy="387798"/>
          </a:xfrm>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6" y="1628467"/>
            <a:ext cx="11592603"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mvc.express.template</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2177652"/>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r>
              <a:rPr lang="es-419" dirty="0"/>
              <a:t> y el motor de plantillas</a:t>
            </a:r>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2585171"/>
            <a:ext cx="9181414" cy="923330"/>
          </a:xfrm>
          <a:prstGeom prst="rect">
            <a:avLst/>
          </a:prstGeom>
          <a:noFill/>
        </p:spPr>
        <p:txBody>
          <a:bodyPr wrap="square">
            <a:spAutoFit/>
          </a:bodyPr>
          <a:lstStyle/>
          <a:p>
            <a:pPr algn="just"/>
            <a:r>
              <a:rPr lang="es-419" dirty="0">
                <a:solidFill>
                  <a:srgbClr val="002060"/>
                </a:solidFill>
              </a:rPr>
              <a:t>Ingresar a Visual Studio, abrir la carpeta anterior</a:t>
            </a:r>
          </a:p>
          <a:p>
            <a:pPr algn="just"/>
            <a:r>
              <a:rPr lang="es-419" dirty="0">
                <a:solidFill>
                  <a:srgbClr val="002060"/>
                </a:solidFill>
              </a:rPr>
              <a:t>Desde visual </a:t>
            </a:r>
            <a:r>
              <a:rPr lang="es-419" dirty="0" err="1">
                <a:solidFill>
                  <a:srgbClr val="002060"/>
                </a:solidFill>
              </a:rPr>
              <a:t>studio</a:t>
            </a:r>
            <a:r>
              <a:rPr lang="es-419" dirty="0">
                <a:solidFill>
                  <a:srgbClr val="002060"/>
                </a:solidFill>
              </a:rPr>
              <a:t>,  crear la carpeta </a:t>
            </a:r>
            <a:r>
              <a:rPr lang="en-US" dirty="0">
                <a:solidFill>
                  <a:srgbClr val="002060"/>
                </a:solidFill>
              </a:rPr>
              <a:t>C:\MEAN\SC\mvc.express.template\pug</a:t>
            </a:r>
          </a:p>
          <a:p>
            <a:pPr algn="just"/>
            <a:r>
              <a:rPr lang="en-US" dirty="0" err="1">
                <a:solidFill>
                  <a:srgbClr val="002060"/>
                </a:solidFill>
              </a:rPr>
              <a:t>Abrir</a:t>
            </a:r>
            <a:r>
              <a:rPr lang="en-US" dirty="0">
                <a:solidFill>
                  <a:srgbClr val="002060"/>
                </a:solidFill>
              </a:rPr>
              <a:t> </a:t>
            </a:r>
            <a:r>
              <a:rPr lang="en-US" dirty="0" err="1">
                <a:solidFill>
                  <a:srgbClr val="002060"/>
                </a:solidFill>
              </a:rPr>
              <a:t>una</a:t>
            </a:r>
            <a:r>
              <a:rPr lang="en-US" dirty="0">
                <a:solidFill>
                  <a:srgbClr val="002060"/>
                </a:solidFill>
              </a:rPr>
              <a:t> terminal</a:t>
            </a:r>
            <a:endParaRPr lang="es-419" dirty="0">
              <a:solidFill>
                <a:srgbClr val="002060"/>
              </a:solidFill>
            </a:endParaRP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6" y="3476652"/>
            <a:ext cx="11534814" cy="646331"/>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aceptar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los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valores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por</a:t>
            </a:r>
            <a:r>
              <a:rPr lang="en-US" sz="1800" dirty="0">
                <a:latin typeface="Courier New" panose="02070309020205020404" pitchFamily="49" charset="0"/>
                <a:cs typeface="Courier New" panose="02070309020205020404" pitchFamily="49" charset="0"/>
              </a:rPr>
              <a:t> default</a:t>
            </a:r>
          </a:p>
          <a:p>
            <a:pPr marL="457200" lvl="1" indent="0">
              <a:buNone/>
            </a:pPr>
            <a:r>
              <a:rPr lang="en-US" sz="1800" dirty="0">
                <a:latin typeface="Courier New" panose="02070309020205020404" pitchFamily="49" charset="0"/>
                <a:cs typeface="Courier New" panose="02070309020205020404" pitchFamily="49" charset="0"/>
              </a:rPr>
              <a:t>PS C:\MEAN\SC\mv.express&gt; </a:t>
            </a:r>
            <a:r>
              <a:rPr lang="en-US" dirty="0" err="1">
                <a:solidFill>
                  <a:schemeClr val="accent6"/>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 pug</a:t>
            </a: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6" y="4313138"/>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Crea la estructura</a:t>
            </a:r>
          </a:p>
        </p:txBody>
      </p:sp>
      <p:sp>
        <p:nvSpPr>
          <p:cNvPr id="9" name="Título 1">
            <a:extLst>
              <a:ext uri="{FF2B5EF4-FFF2-40B4-BE49-F238E27FC236}">
                <a16:creationId xmlns:a16="http://schemas.microsoft.com/office/drawing/2014/main" id="{627E4D0D-F4C1-ECD6-5E3D-620EDC9F0BA4}"/>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11" name="CuadroTexto 10">
            <a:extLst>
              <a:ext uri="{FF2B5EF4-FFF2-40B4-BE49-F238E27FC236}">
                <a16:creationId xmlns:a16="http://schemas.microsoft.com/office/drawing/2014/main" id="{8AEAE49F-D4AB-D842-DC84-27F1C04CC51A}"/>
              </a:ext>
            </a:extLst>
          </p:cNvPr>
          <p:cNvSpPr txBox="1"/>
          <p:nvPr/>
        </p:nvSpPr>
        <p:spPr>
          <a:xfrm>
            <a:off x="827996" y="4661976"/>
            <a:ext cx="9181414" cy="646331"/>
          </a:xfrm>
          <a:prstGeom prst="rect">
            <a:avLst/>
          </a:prstGeom>
          <a:noFill/>
        </p:spPr>
        <p:txBody>
          <a:bodyPr wrap="square">
            <a:spAutoFit/>
          </a:bodyPr>
          <a:lstStyle/>
          <a:p>
            <a:pPr algn="just"/>
            <a:r>
              <a:rPr lang="es-ES" dirty="0">
                <a:solidFill>
                  <a:srgbClr val="002060"/>
                </a:solidFill>
              </a:rPr>
              <a:t>Crea el archivo  </a:t>
            </a:r>
            <a:r>
              <a:rPr lang="es-419" dirty="0">
                <a:solidFill>
                  <a:srgbClr val="002060"/>
                </a:solidFill>
              </a:rPr>
              <a:t>C:\MEAN\SC\mvc.express.template\app.js</a:t>
            </a:r>
          </a:p>
          <a:p>
            <a:pPr algn="just"/>
            <a:r>
              <a:rPr lang="es-419" dirty="0">
                <a:solidFill>
                  <a:srgbClr val="002060"/>
                </a:solidFill>
              </a:rPr>
              <a:t>Crea el directorio C:\MEAN\SC\mvc.express.template\views</a:t>
            </a:r>
          </a:p>
        </p:txBody>
      </p:sp>
    </p:spTree>
    <p:extLst>
      <p:ext uri="{BB962C8B-B14F-4D97-AF65-F5344CB8AC3E}">
        <p14:creationId xmlns:p14="http://schemas.microsoft.com/office/powerpoint/2010/main" val="61701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7999" y="1330914"/>
            <a:ext cx="9921549" cy="387798"/>
          </a:xfrm>
        </p:spPr>
        <p:txBody>
          <a:bodyPr/>
          <a:lstStyle/>
          <a:p>
            <a:r>
              <a:rPr lang="es-419" dirty="0"/>
              <a:t>4. Configurar </a:t>
            </a:r>
            <a:r>
              <a:rPr lang="es-419" dirty="0" err="1"/>
              <a:t>pug</a:t>
            </a:r>
            <a:r>
              <a:rPr lang="es-419" dirty="0"/>
              <a:t> en la aplicación</a:t>
            </a:r>
          </a:p>
        </p:txBody>
      </p:sp>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8" name="CuadroTexto 7">
            <a:extLst>
              <a:ext uri="{FF2B5EF4-FFF2-40B4-BE49-F238E27FC236}">
                <a16:creationId xmlns:a16="http://schemas.microsoft.com/office/drawing/2014/main" id="{6B9D1FE5-85EF-52D3-E759-E10726573262}"/>
              </a:ext>
            </a:extLst>
          </p:cNvPr>
          <p:cNvSpPr txBox="1"/>
          <p:nvPr/>
        </p:nvSpPr>
        <p:spPr>
          <a:xfrm>
            <a:off x="827999" y="1718712"/>
            <a:ext cx="6517527" cy="4339650"/>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795E26"/>
                </a:solidFill>
                <a:effectLst/>
                <a:latin typeface="Consolas" panose="020B0609020204030204" pitchFamily="49" charset="0"/>
              </a:rPr>
              <a:t>express</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express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app</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express</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puerto</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3000</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4. Configurar el motor de plantillas </a:t>
            </a:r>
            <a:r>
              <a:rPr lang="es-419" sz="1200" b="0" dirty="0" err="1">
                <a:solidFill>
                  <a:srgbClr val="008000"/>
                </a:solidFill>
                <a:effectLst/>
                <a:latin typeface="Consolas" panose="020B0609020204030204" pitchFamily="49" charset="0"/>
              </a:rPr>
              <a:t>Pug</a:t>
            </a:r>
            <a:endParaRPr lang="es-419" sz="1200" b="0" dirty="0">
              <a:solidFill>
                <a:srgbClr val="000000"/>
              </a:solidFill>
              <a:effectLst/>
              <a:latin typeface="Consolas" panose="020B0609020204030204" pitchFamily="49" charset="0"/>
            </a:endParaRP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a:t>
            </a:r>
            <a:r>
              <a:rPr lang="es-419" sz="1200" b="0" dirty="0">
                <a:solidFill>
                  <a:srgbClr val="A31515"/>
                </a:solidFill>
                <a:effectLst/>
                <a:latin typeface="Consolas" panose="020B0609020204030204" pitchFamily="49" charset="0"/>
              </a:rPr>
              <a:t> </a:t>
            </a:r>
            <a:r>
              <a:rPr lang="es-419" sz="1200" b="0" dirty="0" err="1">
                <a:solidFill>
                  <a:srgbClr val="A31515"/>
                </a:solidFill>
                <a:effectLst/>
                <a:latin typeface="Consolas" panose="020B0609020204030204" pitchFamily="49" charset="0"/>
              </a:rPr>
              <a:t>engine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pug</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Ruta para la página de inicio</a:t>
            </a:r>
            <a:endParaRPr lang="es-419" sz="1200" b="0" dirty="0">
              <a:solidFill>
                <a:srgbClr val="000000"/>
              </a:solidFill>
              <a:effectLst/>
              <a:latin typeface="Consolas" panose="020B0609020204030204" pitchFamily="49" charset="0"/>
            </a:endParaRP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proyecto</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"MEAN </a:t>
            </a:r>
            <a:r>
              <a:rPr lang="es-419" sz="1200" b="0" dirty="0" err="1">
                <a:solidFill>
                  <a:srgbClr val="A31515"/>
                </a:solidFill>
                <a:effectLst/>
                <a:latin typeface="Consolas" panose="020B0609020204030204" pitchFamily="49" charset="0"/>
              </a:rPr>
              <a:t>Stack</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Ana'</a:t>
            </a:r>
            <a:r>
              <a:rPr lang="es-419" sz="1200" b="0" dirty="0" err="1">
                <a:solidFill>
                  <a:srgbClr val="000000"/>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'Luis'</a:t>
            </a:r>
            <a:r>
              <a:rPr lang="es-419" sz="1200" b="0" dirty="0" err="1">
                <a:solidFill>
                  <a:srgbClr val="000000"/>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'Pedro</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'Lorena'</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get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render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index</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   </a:t>
            </a:r>
            <a:r>
              <a:rPr lang="es-419" sz="1200" b="0" dirty="0">
                <a:solidFill>
                  <a:srgbClr val="001080"/>
                </a:solidFill>
                <a:effectLst/>
                <a:latin typeface="Consolas" panose="020B0609020204030204" pitchFamily="49" charset="0"/>
              </a:rPr>
              <a:t>titulo:</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'Proyecto - </a:t>
            </a:r>
            <a:r>
              <a:rPr lang="es-419" sz="1200" b="0" dirty="0" err="1">
                <a:solidFill>
                  <a:srgbClr val="A31515"/>
                </a:solidFill>
                <a:effectLst/>
                <a:latin typeface="Consolas" panose="020B0609020204030204" pitchFamily="49" charset="0"/>
              </a:rPr>
              <a:t>Pug</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proyecto:proyecto</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Escuchar en el puerto 3000</a:t>
            </a:r>
            <a:endParaRPr lang="es-419" sz="1200" b="0" dirty="0">
              <a:solidFill>
                <a:srgbClr val="000000"/>
              </a:solidFill>
              <a:effectLst/>
              <a:latin typeface="Consolas" panose="020B0609020204030204" pitchFamily="49" charset="0"/>
            </a:endParaRP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listen</a:t>
            </a:r>
            <a:r>
              <a:rPr lang="es-419" sz="1200" b="0" dirty="0">
                <a:solidFill>
                  <a:srgbClr val="000000"/>
                </a:solidFill>
                <a:effectLst/>
                <a:latin typeface="Consolas" panose="020B0609020204030204" pitchFamily="49" charset="0"/>
              </a:rPr>
              <a:t>(</a:t>
            </a:r>
            <a:r>
              <a:rPr lang="es-419" sz="1200" b="0" dirty="0">
                <a:solidFill>
                  <a:srgbClr val="0070C1"/>
                </a:solidFill>
                <a:effectLst/>
                <a:latin typeface="Consolas" panose="020B0609020204030204" pitchFamily="49" charset="0"/>
              </a:rPr>
              <a:t>puerto</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`El servidor está escuchando en el puerto </a:t>
            </a:r>
            <a:r>
              <a:rPr lang="es-419" sz="1200" b="0" dirty="0">
                <a:solidFill>
                  <a:srgbClr val="0000FF"/>
                </a:solidFill>
                <a:effectLst/>
                <a:latin typeface="Consolas" panose="020B0609020204030204" pitchFamily="49" charset="0"/>
              </a:rPr>
              <a:t>${</a:t>
            </a:r>
            <a:r>
              <a:rPr lang="es-419" sz="1200" b="0" dirty="0">
                <a:solidFill>
                  <a:srgbClr val="0070C1"/>
                </a:solidFill>
                <a:effectLst/>
                <a:latin typeface="Consolas" panose="020B0609020204030204" pitchFamily="49" charset="0"/>
              </a:rPr>
              <a:t>puerto</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480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7999" y="1330914"/>
            <a:ext cx="9921549" cy="387798"/>
          </a:xfrm>
        </p:spPr>
        <p:txBody>
          <a:bodyPr/>
          <a:lstStyle/>
          <a:p>
            <a:r>
              <a:rPr lang="es-419" dirty="0"/>
              <a:t>5. Crear las plantillas</a:t>
            </a:r>
          </a:p>
        </p:txBody>
      </p:sp>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5" name="CuadroTexto 4">
            <a:extLst>
              <a:ext uri="{FF2B5EF4-FFF2-40B4-BE49-F238E27FC236}">
                <a16:creationId xmlns:a16="http://schemas.microsoft.com/office/drawing/2014/main" id="{E526B082-1948-0506-98F6-C253510B23CE}"/>
              </a:ext>
            </a:extLst>
          </p:cNvPr>
          <p:cNvSpPr txBox="1"/>
          <p:nvPr/>
        </p:nvSpPr>
        <p:spPr>
          <a:xfrm>
            <a:off x="827999" y="1977828"/>
            <a:ext cx="10972800" cy="2585323"/>
          </a:xfrm>
          <a:prstGeom prst="rect">
            <a:avLst/>
          </a:prstGeom>
          <a:noFill/>
        </p:spPr>
        <p:txBody>
          <a:bodyPr wrap="square">
            <a:spAutoFit/>
          </a:bodyPr>
          <a:lstStyle/>
          <a:p>
            <a:r>
              <a:rPr lang="es-419" b="0" dirty="0" err="1">
                <a:solidFill>
                  <a:srgbClr val="800000"/>
                </a:solidFill>
                <a:effectLst/>
                <a:latin typeface="Consolas" panose="020B0609020204030204" pitchFamily="49" charset="0"/>
              </a:rPr>
              <a:t>html</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head</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titulo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body</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h1</a:t>
            </a:r>
            <a:r>
              <a:rPr lang="es-419" b="0" dirty="0">
                <a:solidFill>
                  <a:srgbClr val="000000"/>
                </a:solidFill>
                <a:effectLst/>
                <a:latin typeface="Consolas" panose="020B0609020204030204" pitchFamily="49" charset="0"/>
              </a:rPr>
              <a:t> Proyecto, </a:t>
            </a:r>
            <a:r>
              <a:rPr lang="es-419" b="0" dirty="0">
                <a:solidFill>
                  <a:srgbClr val="0000FF"/>
                </a:solidFill>
                <a:effectLst/>
                <a:latin typeface="Consolas" panose="020B0609020204030204" pitchFamily="49" charset="0"/>
              </a:rPr>
              <a:t>#{ </a:t>
            </a:r>
            <a:r>
              <a:rPr lang="es-419" b="0" dirty="0">
                <a:solidFill>
                  <a:srgbClr val="001080"/>
                </a:solidFill>
                <a:effectLst/>
                <a:latin typeface="Consolas" panose="020B0609020204030204" pitchFamily="49" charset="0"/>
              </a:rPr>
              <a:t>proyecto</a:t>
            </a:r>
            <a:r>
              <a:rPr lang="es-419" b="0" dirty="0">
                <a:solidFill>
                  <a:srgbClr val="0000FF"/>
                </a:solidFill>
                <a:effectLst/>
                <a:latin typeface="Consolas" panose="020B0609020204030204" pitchFamily="49" charset="0"/>
              </a:rPr>
              <a:t> }</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h2</a:t>
            </a:r>
            <a:r>
              <a:rPr lang="es-419" b="0" dirty="0">
                <a:solidFill>
                  <a:srgbClr val="000000"/>
                </a:solidFill>
                <a:effectLst/>
                <a:latin typeface="Consolas" panose="020B0609020204030204" pitchFamily="49" charset="0"/>
              </a:rPr>
              <a:t> Participantes</a:t>
            </a: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ul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each</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nombres</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nombres</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'No se recibió la lista de participantes'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li</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a:t>
            </a: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39720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7" name="Título 3">
            <a:extLst>
              <a:ext uri="{FF2B5EF4-FFF2-40B4-BE49-F238E27FC236}">
                <a16:creationId xmlns:a16="http://schemas.microsoft.com/office/drawing/2014/main" id="{D9482760-BE9A-9C76-6658-D052C94035C3}"/>
              </a:ext>
            </a:extLst>
          </p:cNvPr>
          <p:cNvSpPr>
            <a:spLocks noGrp="1"/>
          </p:cNvSpPr>
          <p:nvPr>
            <p:ph type="title"/>
          </p:nvPr>
        </p:nvSpPr>
        <p:spPr>
          <a:xfrm>
            <a:off x="827999" y="1330914"/>
            <a:ext cx="9921549" cy="387798"/>
          </a:xfrm>
        </p:spPr>
        <p:txBody>
          <a:bodyPr/>
          <a:lstStyle/>
          <a:p>
            <a:r>
              <a:rPr lang="es-419" dirty="0"/>
              <a:t>6. Iniciar/levantar el servidor de desarrollo:</a:t>
            </a:r>
          </a:p>
        </p:txBody>
      </p:sp>
      <p:sp>
        <p:nvSpPr>
          <p:cNvPr id="8" name="CuadroTexto 7">
            <a:extLst>
              <a:ext uri="{FF2B5EF4-FFF2-40B4-BE49-F238E27FC236}">
                <a16:creationId xmlns:a16="http://schemas.microsoft.com/office/drawing/2014/main" id="{0426028E-3C82-531B-B677-D509D9D7AFFF}"/>
              </a:ext>
            </a:extLst>
          </p:cNvPr>
          <p:cNvSpPr txBox="1"/>
          <p:nvPr/>
        </p:nvSpPr>
        <p:spPr>
          <a:xfrm>
            <a:off x="485735" y="1977828"/>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C:\MEAN\SC\mvc.express.template\pug&gt; </a:t>
            </a:r>
            <a:r>
              <a:rPr lang="en-US" sz="1800" dirty="0">
                <a:solidFill>
                  <a:srgbClr val="C00000"/>
                </a:solidFill>
                <a:latin typeface="Courier New" panose="02070309020205020404" pitchFamily="49" charset="0"/>
                <a:cs typeface="Courier New" panose="02070309020205020404" pitchFamily="49" charset="0"/>
              </a:rPr>
              <a:t>node app</a:t>
            </a:r>
          </a:p>
        </p:txBody>
      </p:sp>
      <p:pic>
        <p:nvPicPr>
          <p:cNvPr id="10" name="Imagen 9">
            <a:extLst>
              <a:ext uri="{FF2B5EF4-FFF2-40B4-BE49-F238E27FC236}">
                <a16:creationId xmlns:a16="http://schemas.microsoft.com/office/drawing/2014/main" id="{0942A911-9425-B6C8-ACDC-65A49E744162}"/>
              </a:ext>
            </a:extLst>
          </p:cNvPr>
          <p:cNvPicPr>
            <a:picLocks noChangeAspect="1"/>
          </p:cNvPicPr>
          <p:nvPr/>
        </p:nvPicPr>
        <p:blipFill>
          <a:blip r:embed="rId3"/>
          <a:stretch>
            <a:fillRect/>
          </a:stretch>
        </p:blipFill>
        <p:spPr>
          <a:xfrm>
            <a:off x="827999" y="3028804"/>
            <a:ext cx="3429479" cy="2095792"/>
          </a:xfrm>
          <a:prstGeom prst="rect">
            <a:avLst/>
          </a:prstGeom>
        </p:spPr>
      </p:pic>
      <p:sp>
        <p:nvSpPr>
          <p:cNvPr id="13" name="CuadroTexto 12">
            <a:extLst>
              <a:ext uri="{FF2B5EF4-FFF2-40B4-BE49-F238E27FC236}">
                <a16:creationId xmlns:a16="http://schemas.microsoft.com/office/drawing/2014/main" id="{72D8798D-28B7-E13D-F714-77A06FB890F6}"/>
              </a:ext>
            </a:extLst>
          </p:cNvPr>
          <p:cNvSpPr txBox="1"/>
          <p:nvPr/>
        </p:nvSpPr>
        <p:spPr>
          <a:xfrm>
            <a:off x="827999" y="240035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spTree>
    <p:extLst>
      <p:ext uri="{BB962C8B-B14F-4D97-AF65-F5344CB8AC3E}">
        <p14:creationId xmlns:p14="http://schemas.microsoft.com/office/powerpoint/2010/main" val="387219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C:\MEAN\SC\mvc.express.template\pug</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u="sng"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6" name="CuadroTexto 15">
            <a:extLst>
              <a:ext uri="{FF2B5EF4-FFF2-40B4-BE49-F238E27FC236}">
                <a16:creationId xmlns:a16="http://schemas.microsoft.com/office/drawing/2014/main" id="{E9FA582F-215D-66B5-6E27-EA40651D2F0C}"/>
              </a:ext>
            </a:extLst>
          </p:cNvPr>
          <p:cNvSpPr txBox="1"/>
          <p:nvPr/>
        </p:nvSpPr>
        <p:spPr>
          <a:xfrm>
            <a:off x="1170888" y="3958735"/>
            <a:ext cx="6096000" cy="369332"/>
          </a:xfrm>
          <a:prstGeom prst="rect">
            <a:avLst/>
          </a:prstGeom>
          <a:noFill/>
        </p:spPr>
        <p:txBody>
          <a:bodyPr wrap="square">
            <a:spAutoFit/>
          </a:bodyPr>
          <a:lstStyle/>
          <a:p>
            <a:r>
              <a:rPr lang="sv-SE" sz="1800" dirty="0">
                <a:latin typeface="Consolas" panose="020B0609020204030204" pitchFamily="49" charset="0"/>
                <a:cs typeface="+mn-cs"/>
              </a:rPr>
              <a:t>C:\MEAN\SC\mvc.express&gt;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6" y="4486630"/>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9."</a:t>
            </a:r>
          </a:p>
        </p:txBody>
      </p:sp>
      <p:sp>
        <p:nvSpPr>
          <p:cNvPr id="2" name="CuadroTexto 1">
            <a:extLst>
              <a:ext uri="{FF2B5EF4-FFF2-40B4-BE49-F238E27FC236}">
                <a16:creationId xmlns:a16="http://schemas.microsoft.com/office/drawing/2014/main" id="{7361EE22-488F-5D55-01BD-6FAF2BA61BDF}"/>
              </a:ext>
            </a:extLst>
          </p:cNvPr>
          <p:cNvSpPr txBox="1"/>
          <p:nvPr/>
        </p:nvSpPr>
        <p:spPr>
          <a:xfrm>
            <a:off x="828000" y="5653928"/>
            <a:ext cx="9181414" cy="369332"/>
          </a:xfrm>
          <a:prstGeom prst="rect">
            <a:avLst/>
          </a:prstGeom>
          <a:noFill/>
        </p:spPr>
        <p:txBody>
          <a:bodyPr wrap="square">
            <a:spAutoFit/>
          </a:bodyPr>
          <a:lstStyle/>
          <a:p>
            <a:pPr algn="just"/>
            <a:r>
              <a:rPr lang="es-419" dirty="0">
                <a:solidFill>
                  <a:srgbClr val="002060"/>
                </a:solidFill>
              </a:rPr>
              <a:t>Cerrar la carpeta del proyecto; File \ </a:t>
            </a:r>
            <a:r>
              <a:rPr lang="es-419" dirty="0" err="1">
                <a:solidFill>
                  <a:srgbClr val="002060"/>
                </a:solidFill>
              </a:rPr>
              <a:t>Close</a:t>
            </a:r>
            <a:r>
              <a:rPr lang="es-419" dirty="0">
                <a:solidFill>
                  <a:srgbClr val="002060"/>
                </a:solidFill>
              </a:rPr>
              <a:t> Folder</a:t>
            </a:r>
          </a:p>
        </p:txBody>
      </p:sp>
      <p:sp>
        <p:nvSpPr>
          <p:cNvPr id="7" name="Elipse 6">
            <a:extLst>
              <a:ext uri="{FF2B5EF4-FFF2-40B4-BE49-F238E27FC236}">
                <a16:creationId xmlns:a16="http://schemas.microsoft.com/office/drawing/2014/main" id="{ACFC0595-9283-0748-EC44-29F54F7E0CC4}"/>
              </a:ext>
            </a:extLst>
          </p:cNvPr>
          <p:cNvSpPr/>
          <p:nvPr/>
        </p:nvSpPr>
        <p:spPr>
          <a:xfrm>
            <a:off x="11187699" y="157398"/>
            <a:ext cx="914400" cy="9144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717775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838200" y="1238250"/>
            <a:ext cx="10515600" cy="5429250"/>
          </a:xfrm>
        </p:spPr>
        <p:txBody>
          <a:bodyPr>
            <a:normAutofit/>
          </a:bodyPr>
          <a:lstStyle/>
          <a:p>
            <a:r>
              <a:rPr lang="es-419" sz="2000" dirty="0"/>
              <a:t>En </a:t>
            </a:r>
            <a:r>
              <a:rPr lang="es-419" sz="2000" dirty="0" err="1"/>
              <a:t>ExpressJS</a:t>
            </a:r>
            <a:r>
              <a:rPr lang="es-419" sz="2000" dirty="0"/>
              <a:t>, un middleware </a:t>
            </a:r>
            <a:r>
              <a:rPr lang="es-419" sz="2000" dirty="0">
                <a:solidFill>
                  <a:srgbClr val="C00000"/>
                </a:solidFill>
              </a:rPr>
              <a:t>es una función que se ejecuta antes o después de que se procese una solicitud HTTP</a:t>
            </a:r>
            <a:r>
              <a:rPr lang="es-419" sz="2000" dirty="0"/>
              <a:t>. Se utilizan para modificar el comportamiento de las solicitudes y las respuestas HTTP.</a:t>
            </a:r>
          </a:p>
          <a:p>
            <a:endParaRPr lang="es-419" sz="2000" dirty="0"/>
          </a:p>
          <a:p>
            <a:r>
              <a:rPr lang="es-419" sz="2000" dirty="0"/>
              <a:t>Los middlewares se pueden utilizar para realizar una amplia gama de tareas, como:</a:t>
            </a:r>
          </a:p>
          <a:p>
            <a:pPr lvl="1"/>
            <a:r>
              <a:rPr lang="es-419" sz="2000" dirty="0"/>
              <a:t>Autenticación de usuarios</a:t>
            </a:r>
          </a:p>
          <a:p>
            <a:pPr lvl="1"/>
            <a:r>
              <a:rPr lang="es-419" sz="2000" dirty="0"/>
              <a:t>Autorización de usuarios</a:t>
            </a:r>
          </a:p>
          <a:p>
            <a:pPr lvl="1"/>
            <a:r>
              <a:rPr lang="es-419" sz="2000" dirty="0" err="1"/>
              <a:t>Logging</a:t>
            </a:r>
            <a:r>
              <a:rPr lang="es-419" sz="2000" dirty="0"/>
              <a:t> de solicitudes</a:t>
            </a:r>
          </a:p>
          <a:p>
            <a:pPr lvl="1"/>
            <a:r>
              <a:rPr lang="es-419" sz="2000" dirty="0" err="1"/>
              <a:t>Caching</a:t>
            </a:r>
            <a:r>
              <a:rPr lang="es-419" sz="2000" dirty="0"/>
              <a:t> de respuestas</a:t>
            </a:r>
          </a:p>
          <a:p>
            <a:pPr lvl="1"/>
            <a:r>
              <a:rPr lang="es-419" sz="2000" dirty="0"/>
              <a:t>Compresión de respuestas</a:t>
            </a:r>
          </a:p>
          <a:p>
            <a:pPr lvl="1"/>
            <a:r>
              <a:rPr lang="es-419" sz="2000" dirty="0"/>
              <a:t>Transformación de contenido</a:t>
            </a:r>
          </a:p>
          <a:p>
            <a:pPr lvl="1"/>
            <a:r>
              <a:rPr lang="es-419" sz="2000" dirty="0"/>
              <a:t>Manejo de errores</a:t>
            </a:r>
          </a:p>
          <a:p>
            <a:endParaRPr lang="es-419" sz="2000" dirty="0"/>
          </a:p>
          <a:p>
            <a:r>
              <a:rPr lang="es-419" sz="2000" dirty="0"/>
              <a:t>Permiten modularizar una aplicación en funciones más pequeñas y manejables, mejorando la legibilidad y mantenibilidad del código.</a:t>
            </a:r>
          </a:p>
        </p:txBody>
      </p:sp>
    </p:spTree>
    <p:extLst>
      <p:ext uri="{BB962C8B-B14F-4D97-AF65-F5344CB8AC3E}">
        <p14:creationId xmlns:p14="http://schemas.microsoft.com/office/powerpoint/2010/main" val="384306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esquinas redondeadas 16">
            <a:extLst>
              <a:ext uri="{FF2B5EF4-FFF2-40B4-BE49-F238E27FC236}">
                <a16:creationId xmlns:a16="http://schemas.microsoft.com/office/drawing/2014/main" id="{71CCBCCA-C6C6-9FF2-935A-62D20D29EF94}"/>
              </a:ext>
            </a:extLst>
          </p:cNvPr>
          <p:cNvSpPr/>
          <p:nvPr/>
        </p:nvSpPr>
        <p:spPr>
          <a:xfrm>
            <a:off x="2761061" y="1661662"/>
            <a:ext cx="5948223" cy="4288288"/>
          </a:xfrm>
          <a:prstGeom prst="roundRect">
            <a:avLst>
              <a:gd name="adj" fmla="val 5413"/>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13" name="CuadroTexto 12">
            <a:extLst>
              <a:ext uri="{FF2B5EF4-FFF2-40B4-BE49-F238E27FC236}">
                <a16:creationId xmlns:a16="http://schemas.microsoft.com/office/drawing/2014/main" id="{C8561BA7-FADC-3C73-4981-0BDC4C053AEB}"/>
              </a:ext>
            </a:extLst>
          </p:cNvPr>
          <p:cNvSpPr txBox="1"/>
          <p:nvPr/>
        </p:nvSpPr>
        <p:spPr>
          <a:xfrm>
            <a:off x="3642834" y="1071798"/>
            <a:ext cx="1295511" cy="307777"/>
          </a:xfrm>
          <a:prstGeom prst="rect">
            <a:avLst/>
          </a:prstGeom>
          <a:noFill/>
        </p:spPr>
        <p:txBody>
          <a:bodyPr wrap="square">
            <a:spAutoFit/>
          </a:bodyPr>
          <a:lstStyle/>
          <a:p>
            <a:pPr algn="ctr"/>
            <a:r>
              <a:rPr lang="es-419" sz="1400" b="1" dirty="0"/>
              <a:t>HTTP </a:t>
            </a:r>
            <a:r>
              <a:rPr lang="es-419" sz="1400" b="1" dirty="0" err="1"/>
              <a:t>Request</a:t>
            </a:r>
            <a:endParaRPr lang="es-419" sz="1400" b="1" dirty="0"/>
          </a:p>
        </p:txBody>
      </p:sp>
      <p:sp>
        <p:nvSpPr>
          <p:cNvPr id="14" name="CuadroTexto 13">
            <a:extLst>
              <a:ext uri="{FF2B5EF4-FFF2-40B4-BE49-F238E27FC236}">
                <a16:creationId xmlns:a16="http://schemas.microsoft.com/office/drawing/2014/main" id="{B6215A0B-9A9F-6FCB-980E-60A3691FF17F}"/>
              </a:ext>
            </a:extLst>
          </p:cNvPr>
          <p:cNvSpPr txBox="1"/>
          <p:nvPr/>
        </p:nvSpPr>
        <p:spPr>
          <a:xfrm>
            <a:off x="7319522" y="1117821"/>
            <a:ext cx="1435100" cy="307777"/>
          </a:xfrm>
          <a:prstGeom prst="rect">
            <a:avLst/>
          </a:prstGeom>
          <a:noFill/>
        </p:spPr>
        <p:txBody>
          <a:bodyPr wrap="square">
            <a:spAutoFit/>
          </a:bodyPr>
          <a:lstStyle/>
          <a:p>
            <a:pPr algn="ctr"/>
            <a:r>
              <a:rPr lang="es-419" sz="1400" b="1" dirty="0"/>
              <a:t>HTTP Response</a:t>
            </a:r>
          </a:p>
        </p:txBody>
      </p:sp>
      <p:sp>
        <p:nvSpPr>
          <p:cNvPr id="15" name="Flecha: hacia abajo 14">
            <a:extLst>
              <a:ext uri="{FF2B5EF4-FFF2-40B4-BE49-F238E27FC236}">
                <a16:creationId xmlns:a16="http://schemas.microsoft.com/office/drawing/2014/main" id="{1EE01607-A9E5-C7E8-8212-F4CA453BF12B}"/>
              </a:ext>
            </a:extLst>
          </p:cNvPr>
          <p:cNvSpPr/>
          <p:nvPr/>
        </p:nvSpPr>
        <p:spPr>
          <a:xfrm>
            <a:off x="4048274" y="1369562"/>
            <a:ext cx="484632" cy="468139"/>
          </a:xfrm>
          <a:prstGeom prst="downArrow">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6" name="Flecha: hacia arriba 15">
            <a:extLst>
              <a:ext uri="{FF2B5EF4-FFF2-40B4-BE49-F238E27FC236}">
                <a16:creationId xmlns:a16="http://schemas.microsoft.com/office/drawing/2014/main" id="{12A2048C-3598-4137-A3E6-A7E224BADF21}"/>
              </a:ext>
            </a:extLst>
          </p:cNvPr>
          <p:cNvSpPr/>
          <p:nvPr/>
        </p:nvSpPr>
        <p:spPr>
          <a:xfrm>
            <a:off x="7794756" y="1369562"/>
            <a:ext cx="484632" cy="4288288"/>
          </a:xfrm>
          <a:prstGeom prst="upArrow">
            <a:avLst>
              <a:gd name="adj1" fmla="val 44759"/>
              <a:gd name="adj2" fmla="val 50000"/>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8" name="Rectángulo: esquinas redondeadas 17">
            <a:extLst>
              <a:ext uri="{FF2B5EF4-FFF2-40B4-BE49-F238E27FC236}">
                <a16:creationId xmlns:a16="http://schemas.microsoft.com/office/drawing/2014/main" id="{F69D5686-94FB-76D3-475E-CC2CE93219ED}"/>
              </a:ext>
            </a:extLst>
          </p:cNvPr>
          <p:cNvSpPr/>
          <p:nvPr/>
        </p:nvSpPr>
        <p:spPr>
          <a:xfrm>
            <a:off x="3642834" y="1898650"/>
            <a:ext cx="3997225" cy="3759200"/>
          </a:xfrm>
          <a:prstGeom prst="roundRect">
            <a:avLst>
              <a:gd name="adj" fmla="val 3329"/>
            </a:avLst>
          </a:prstGeom>
          <a:solidFill>
            <a:schemeClr val="accent4">
              <a:lumMod val="20000"/>
              <a:lumOff val="80000"/>
            </a:schemeClr>
          </a:solid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69CAC1E0-3D7B-9778-BACF-9830B4B80068}"/>
              </a:ext>
            </a:extLst>
          </p:cNvPr>
          <p:cNvSpPr/>
          <p:nvPr/>
        </p:nvSpPr>
        <p:spPr>
          <a:xfrm>
            <a:off x="4301006" y="3200159"/>
            <a:ext cx="2868331" cy="1463759"/>
          </a:xfrm>
          <a:prstGeom prst="rect">
            <a:avLst/>
          </a:prstGeom>
          <a:solidFill>
            <a:schemeClr val="accent6">
              <a:lumMod val="20000"/>
              <a:lumOff val="80000"/>
            </a:schemeClr>
          </a:solidFill>
          <a:ln>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457FC5E9-9E32-6D01-12B3-0442DEE649A7}"/>
              </a:ext>
            </a:extLst>
          </p:cNvPr>
          <p:cNvSpPr/>
          <p:nvPr/>
        </p:nvSpPr>
        <p:spPr>
          <a:xfrm>
            <a:off x="4498319" y="5016063"/>
            <a:ext cx="2590206" cy="431800"/>
          </a:xfrm>
          <a:prstGeom prst="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Controllers</a:t>
            </a:r>
            <a:endParaRPr lang="es-419" dirty="0"/>
          </a:p>
        </p:txBody>
      </p:sp>
      <p:sp>
        <p:nvSpPr>
          <p:cNvPr id="22" name="Flecha: doblada 21">
            <a:extLst>
              <a:ext uri="{FF2B5EF4-FFF2-40B4-BE49-F238E27FC236}">
                <a16:creationId xmlns:a16="http://schemas.microsoft.com/office/drawing/2014/main" id="{08C67DFF-B4C1-D838-CA35-48B4E454FE22}"/>
              </a:ext>
            </a:extLst>
          </p:cNvPr>
          <p:cNvSpPr/>
          <p:nvPr/>
        </p:nvSpPr>
        <p:spPr>
          <a:xfrm rot="10800000" flipH="1">
            <a:off x="4198297" y="2266403"/>
            <a:ext cx="228996" cy="451250"/>
          </a:xfrm>
          <a:prstGeom prst="bentArrow">
            <a:avLst>
              <a:gd name="adj1" fmla="val 33319"/>
              <a:gd name="adj2" fmla="val 25000"/>
              <a:gd name="adj3" fmla="val 25000"/>
              <a:gd name="adj4" fmla="val 4375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419">
              <a:solidFill>
                <a:schemeClr val="tx1"/>
              </a:solidFill>
            </a:endParaRPr>
          </a:p>
        </p:txBody>
      </p:sp>
      <p:sp>
        <p:nvSpPr>
          <p:cNvPr id="23" name="CuadroTexto 22">
            <a:extLst>
              <a:ext uri="{FF2B5EF4-FFF2-40B4-BE49-F238E27FC236}">
                <a16:creationId xmlns:a16="http://schemas.microsoft.com/office/drawing/2014/main" id="{BF3B110B-38DE-105E-ED32-8B96E71413AE}"/>
              </a:ext>
            </a:extLst>
          </p:cNvPr>
          <p:cNvSpPr txBox="1"/>
          <p:nvPr/>
        </p:nvSpPr>
        <p:spPr>
          <a:xfrm>
            <a:off x="3882576" y="1937049"/>
            <a:ext cx="1114985" cy="276999"/>
          </a:xfrm>
          <a:prstGeom prst="rect">
            <a:avLst/>
          </a:prstGeom>
          <a:noFill/>
        </p:spPr>
        <p:txBody>
          <a:bodyPr wrap="none" rtlCol="0">
            <a:spAutoFit/>
          </a:bodyPr>
          <a:lstStyle/>
          <a:p>
            <a:r>
              <a:rPr lang="es-ES" sz="1200" dirty="0" err="1">
                <a:solidFill>
                  <a:schemeClr val="accent1"/>
                </a:solidFill>
              </a:rPr>
              <a:t>Matched</a:t>
            </a:r>
            <a:r>
              <a:rPr lang="es-ES" sz="1200" dirty="0">
                <a:solidFill>
                  <a:schemeClr val="accent1"/>
                </a:solidFill>
              </a:rPr>
              <a:t> </a:t>
            </a:r>
            <a:r>
              <a:rPr lang="es-ES" sz="1200" dirty="0" err="1">
                <a:solidFill>
                  <a:schemeClr val="accent1"/>
                </a:solidFill>
              </a:rPr>
              <a:t>route</a:t>
            </a:r>
            <a:endParaRPr lang="es-419" sz="1200" dirty="0">
              <a:solidFill>
                <a:schemeClr val="accent1"/>
              </a:solidFill>
            </a:endParaRPr>
          </a:p>
        </p:txBody>
      </p:sp>
      <p:sp>
        <p:nvSpPr>
          <p:cNvPr id="25" name="Rectángulo 24">
            <a:extLst>
              <a:ext uri="{FF2B5EF4-FFF2-40B4-BE49-F238E27FC236}">
                <a16:creationId xmlns:a16="http://schemas.microsoft.com/office/drawing/2014/main" id="{E46612DA-C82A-67FD-B1CB-C3E589D95E1C}"/>
              </a:ext>
            </a:extLst>
          </p:cNvPr>
          <p:cNvSpPr/>
          <p:nvPr/>
        </p:nvSpPr>
        <p:spPr>
          <a:xfrm>
            <a:off x="4430238" y="4038770"/>
            <a:ext cx="2590206" cy="431800"/>
          </a:xfrm>
          <a:prstGeom prst="rect">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err="1"/>
              <a:t>Autorization</a:t>
            </a:r>
            <a:r>
              <a:rPr lang="es-ES" sz="1400" dirty="0"/>
              <a:t> Middleware</a:t>
            </a:r>
            <a:endParaRPr lang="es-419" sz="1400" dirty="0"/>
          </a:p>
        </p:txBody>
      </p:sp>
      <p:sp>
        <p:nvSpPr>
          <p:cNvPr id="26" name="Flecha: a la derecha 25">
            <a:extLst>
              <a:ext uri="{FF2B5EF4-FFF2-40B4-BE49-F238E27FC236}">
                <a16:creationId xmlns:a16="http://schemas.microsoft.com/office/drawing/2014/main" id="{7EA9EBB1-9613-0D32-080E-4FEAFFDCF96D}"/>
              </a:ext>
            </a:extLst>
          </p:cNvPr>
          <p:cNvSpPr/>
          <p:nvPr/>
        </p:nvSpPr>
        <p:spPr>
          <a:xfrm>
            <a:off x="7010846" y="2536977"/>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sp>
        <p:nvSpPr>
          <p:cNvPr id="28" name="Flecha: hacia abajo 27">
            <a:extLst>
              <a:ext uri="{FF2B5EF4-FFF2-40B4-BE49-F238E27FC236}">
                <a16:creationId xmlns:a16="http://schemas.microsoft.com/office/drawing/2014/main" id="{136D5792-8F9D-0FD3-62C8-35D237EB7F6D}"/>
              </a:ext>
            </a:extLst>
          </p:cNvPr>
          <p:cNvSpPr/>
          <p:nvPr/>
        </p:nvSpPr>
        <p:spPr>
          <a:xfrm>
            <a:off x="5483025" y="3794427"/>
            <a:ext cx="484632" cy="266650"/>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33CE405F-BC3C-92A4-D82D-B98E0863DB98}"/>
              </a:ext>
            </a:extLst>
          </p:cNvPr>
          <p:cNvSpPr/>
          <p:nvPr/>
        </p:nvSpPr>
        <p:spPr>
          <a:xfrm>
            <a:off x="4440069" y="3392288"/>
            <a:ext cx="2590206" cy="431800"/>
          </a:xfrm>
          <a:prstGeom prst="rect">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t>JWT </a:t>
            </a:r>
            <a:r>
              <a:rPr lang="es-ES" sz="1400" dirty="0" err="1"/>
              <a:t>Autentication</a:t>
            </a:r>
            <a:r>
              <a:rPr lang="es-ES" sz="1400" dirty="0"/>
              <a:t> Middleware</a:t>
            </a:r>
            <a:endParaRPr lang="es-419" sz="1400" dirty="0"/>
          </a:p>
        </p:txBody>
      </p:sp>
      <p:sp>
        <p:nvSpPr>
          <p:cNvPr id="27" name="Flecha: hacia abajo 26">
            <a:extLst>
              <a:ext uri="{FF2B5EF4-FFF2-40B4-BE49-F238E27FC236}">
                <a16:creationId xmlns:a16="http://schemas.microsoft.com/office/drawing/2014/main" id="{CF522FF7-B34D-2509-FD25-B630018FFFC7}"/>
              </a:ext>
            </a:extLst>
          </p:cNvPr>
          <p:cNvSpPr/>
          <p:nvPr/>
        </p:nvSpPr>
        <p:spPr>
          <a:xfrm>
            <a:off x="5483025" y="2848014"/>
            <a:ext cx="484632" cy="544273"/>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654E66CE-2ABC-FC41-4F7E-F1767EFACAA0}"/>
              </a:ext>
            </a:extLst>
          </p:cNvPr>
          <p:cNvSpPr/>
          <p:nvPr/>
        </p:nvSpPr>
        <p:spPr>
          <a:xfrm>
            <a:off x="4440069" y="2442104"/>
            <a:ext cx="2590206" cy="431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CORS Middleware</a:t>
            </a:r>
            <a:endParaRPr lang="es-419" dirty="0"/>
          </a:p>
        </p:txBody>
      </p:sp>
      <p:sp>
        <p:nvSpPr>
          <p:cNvPr id="29" name="Flecha: hacia abajo 28">
            <a:extLst>
              <a:ext uri="{FF2B5EF4-FFF2-40B4-BE49-F238E27FC236}">
                <a16:creationId xmlns:a16="http://schemas.microsoft.com/office/drawing/2014/main" id="{06F585C7-A857-B0EC-7A48-3ED95553E355}"/>
              </a:ext>
            </a:extLst>
          </p:cNvPr>
          <p:cNvSpPr/>
          <p:nvPr/>
        </p:nvSpPr>
        <p:spPr>
          <a:xfrm>
            <a:off x="5492855" y="4470569"/>
            <a:ext cx="484632" cy="614477"/>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30" name="Flecha: a la derecha 29">
            <a:extLst>
              <a:ext uri="{FF2B5EF4-FFF2-40B4-BE49-F238E27FC236}">
                <a16:creationId xmlns:a16="http://schemas.microsoft.com/office/drawing/2014/main" id="{293A30FB-F845-6444-5FDF-C1D55D0E0F79}"/>
              </a:ext>
            </a:extLst>
          </p:cNvPr>
          <p:cNvSpPr/>
          <p:nvPr/>
        </p:nvSpPr>
        <p:spPr>
          <a:xfrm>
            <a:off x="7030275" y="3456169"/>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sp>
        <p:nvSpPr>
          <p:cNvPr id="31" name="Flecha: a la derecha 30">
            <a:extLst>
              <a:ext uri="{FF2B5EF4-FFF2-40B4-BE49-F238E27FC236}">
                <a16:creationId xmlns:a16="http://schemas.microsoft.com/office/drawing/2014/main" id="{A0A3512D-AF4B-E474-B1DC-7BE67A72EDFC}"/>
              </a:ext>
            </a:extLst>
          </p:cNvPr>
          <p:cNvSpPr/>
          <p:nvPr/>
        </p:nvSpPr>
        <p:spPr>
          <a:xfrm>
            <a:off x="7030274" y="4119351"/>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grpSp>
        <p:nvGrpSpPr>
          <p:cNvPr id="35" name="Grupo 34">
            <a:extLst>
              <a:ext uri="{FF2B5EF4-FFF2-40B4-BE49-F238E27FC236}">
                <a16:creationId xmlns:a16="http://schemas.microsoft.com/office/drawing/2014/main" id="{E159DDEA-9F3C-B792-8B4D-C9F54383D176}"/>
              </a:ext>
            </a:extLst>
          </p:cNvPr>
          <p:cNvGrpSpPr/>
          <p:nvPr/>
        </p:nvGrpSpPr>
        <p:grpSpPr>
          <a:xfrm>
            <a:off x="1333106" y="5715527"/>
            <a:ext cx="844495" cy="916946"/>
            <a:chOff x="1733625" y="2520754"/>
            <a:chExt cx="844495" cy="916946"/>
          </a:xfrm>
        </p:grpSpPr>
        <p:pic>
          <p:nvPicPr>
            <p:cNvPr id="36" name="Picture 8" descr="Db Icon">
              <a:extLst>
                <a:ext uri="{FF2B5EF4-FFF2-40B4-BE49-F238E27FC236}">
                  <a16:creationId xmlns:a16="http://schemas.microsoft.com/office/drawing/2014/main" id="{C1EEAB46-486C-0E55-A754-92ABF6C4FC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625" y="2520754"/>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37" name="Imagen 36">
              <a:extLst>
                <a:ext uri="{FF2B5EF4-FFF2-40B4-BE49-F238E27FC236}">
                  <a16:creationId xmlns:a16="http://schemas.microsoft.com/office/drawing/2014/main" id="{5F64789B-EAEC-8E45-B21F-EDA75015E56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65571" y="2682943"/>
              <a:ext cx="640160" cy="754757"/>
            </a:xfrm>
            <a:prstGeom prst="rect">
              <a:avLst/>
            </a:prstGeom>
          </p:spPr>
        </p:pic>
      </p:grpSp>
      <p:sp>
        <p:nvSpPr>
          <p:cNvPr id="38" name="Rectángulo: esquinas redondeadas 37">
            <a:extLst>
              <a:ext uri="{FF2B5EF4-FFF2-40B4-BE49-F238E27FC236}">
                <a16:creationId xmlns:a16="http://schemas.microsoft.com/office/drawing/2014/main" id="{028FE05E-BCD3-262F-A85B-4DF229CAC1B8}"/>
              </a:ext>
            </a:extLst>
          </p:cNvPr>
          <p:cNvSpPr/>
          <p:nvPr/>
        </p:nvSpPr>
        <p:spPr>
          <a:xfrm>
            <a:off x="1098489" y="3794427"/>
            <a:ext cx="1340147" cy="1863423"/>
          </a:xfrm>
          <a:prstGeom prst="roundRect">
            <a:avLst>
              <a:gd name="adj" fmla="val 412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dirty="0" err="1"/>
              <a:t>Mongoose</a:t>
            </a:r>
            <a:endParaRPr lang="es-419" dirty="0"/>
          </a:p>
        </p:txBody>
      </p:sp>
      <p:sp>
        <p:nvSpPr>
          <p:cNvPr id="39" name="Flecha: a la izquierda y derecha 38">
            <a:extLst>
              <a:ext uri="{FF2B5EF4-FFF2-40B4-BE49-F238E27FC236}">
                <a16:creationId xmlns:a16="http://schemas.microsoft.com/office/drawing/2014/main" id="{B7AB5E75-00E4-0B7A-F0A9-D70EEB793BF0}"/>
              </a:ext>
            </a:extLst>
          </p:cNvPr>
          <p:cNvSpPr/>
          <p:nvPr/>
        </p:nvSpPr>
        <p:spPr>
          <a:xfrm>
            <a:off x="2416645" y="4151292"/>
            <a:ext cx="1874530" cy="210112"/>
          </a:xfrm>
          <a:prstGeom prst="leftRightArrow">
            <a:avLst>
              <a:gd name="adj1" fmla="val 48770"/>
              <a:gd name="adj2" fmla="val 4957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419"/>
          </a:p>
        </p:txBody>
      </p:sp>
      <p:sp>
        <p:nvSpPr>
          <p:cNvPr id="40" name="Flecha: a la izquierda y derecha 39">
            <a:extLst>
              <a:ext uri="{FF2B5EF4-FFF2-40B4-BE49-F238E27FC236}">
                <a16:creationId xmlns:a16="http://schemas.microsoft.com/office/drawing/2014/main" id="{DD14A166-E262-3A4E-A7F3-2066ADC1B877}"/>
              </a:ext>
            </a:extLst>
          </p:cNvPr>
          <p:cNvSpPr/>
          <p:nvPr/>
        </p:nvSpPr>
        <p:spPr>
          <a:xfrm>
            <a:off x="2426391" y="5143023"/>
            <a:ext cx="2070324" cy="210112"/>
          </a:xfrm>
          <a:prstGeom prst="leftRightArrow">
            <a:avLst>
              <a:gd name="adj1" fmla="val 48770"/>
              <a:gd name="adj2" fmla="val 4957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419"/>
          </a:p>
        </p:txBody>
      </p:sp>
      <p:sp>
        <p:nvSpPr>
          <p:cNvPr id="41" name="CuadroTexto 40">
            <a:extLst>
              <a:ext uri="{FF2B5EF4-FFF2-40B4-BE49-F238E27FC236}">
                <a16:creationId xmlns:a16="http://schemas.microsoft.com/office/drawing/2014/main" id="{3513CFD8-B1AA-DFF0-E97D-12886E62672C}"/>
              </a:ext>
            </a:extLst>
          </p:cNvPr>
          <p:cNvSpPr txBox="1"/>
          <p:nvPr/>
        </p:nvSpPr>
        <p:spPr>
          <a:xfrm>
            <a:off x="4041515" y="2939696"/>
            <a:ext cx="842933" cy="307777"/>
          </a:xfrm>
          <a:prstGeom prst="rect">
            <a:avLst/>
          </a:prstGeom>
          <a:noFill/>
        </p:spPr>
        <p:txBody>
          <a:bodyPr wrap="square">
            <a:spAutoFit/>
          </a:bodyPr>
          <a:lstStyle/>
          <a:p>
            <a:pPr algn="ctr"/>
            <a:r>
              <a:rPr lang="es-419" sz="1400" b="1" dirty="0">
                <a:solidFill>
                  <a:schemeClr val="accent6"/>
                </a:solidFill>
              </a:rPr>
              <a:t>Security</a:t>
            </a:r>
          </a:p>
        </p:txBody>
      </p:sp>
      <p:sp>
        <p:nvSpPr>
          <p:cNvPr id="42" name="CuadroTexto 41">
            <a:extLst>
              <a:ext uri="{FF2B5EF4-FFF2-40B4-BE49-F238E27FC236}">
                <a16:creationId xmlns:a16="http://schemas.microsoft.com/office/drawing/2014/main" id="{2043E16D-1473-A2F6-9A90-26F0F39C2E54}"/>
              </a:ext>
            </a:extLst>
          </p:cNvPr>
          <p:cNvSpPr txBox="1"/>
          <p:nvPr/>
        </p:nvSpPr>
        <p:spPr>
          <a:xfrm>
            <a:off x="2745919" y="1661662"/>
            <a:ext cx="950068" cy="369332"/>
          </a:xfrm>
          <a:prstGeom prst="rect">
            <a:avLst/>
          </a:prstGeom>
          <a:noFill/>
        </p:spPr>
        <p:txBody>
          <a:bodyPr wrap="none" rtlCol="0">
            <a:spAutoFit/>
          </a:bodyPr>
          <a:lstStyle/>
          <a:p>
            <a:r>
              <a:rPr lang="es-ES" b="1" dirty="0">
                <a:solidFill>
                  <a:schemeClr val="accent2">
                    <a:lumMod val="50000"/>
                  </a:schemeClr>
                </a:solidFill>
              </a:rPr>
              <a:t>Node.JS</a:t>
            </a:r>
            <a:endParaRPr lang="es-419" b="1" dirty="0">
              <a:solidFill>
                <a:schemeClr val="accent2">
                  <a:lumMod val="50000"/>
                </a:schemeClr>
              </a:solidFill>
            </a:endParaRPr>
          </a:p>
        </p:txBody>
      </p:sp>
      <p:sp>
        <p:nvSpPr>
          <p:cNvPr id="43" name="CuadroTexto 42">
            <a:extLst>
              <a:ext uri="{FF2B5EF4-FFF2-40B4-BE49-F238E27FC236}">
                <a16:creationId xmlns:a16="http://schemas.microsoft.com/office/drawing/2014/main" id="{4CEB5A89-B16E-523D-27CA-24C970E00B97}"/>
              </a:ext>
            </a:extLst>
          </p:cNvPr>
          <p:cNvSpPr txBox="1"/>
          <p:nvPr/>
        </p:nvSpPr>
        <p:spPr>
          <a:xfrm>
            <a:off x="6433701" y="1879660"/>
            <a:ext cx="1154290" cy="369332"/>
          </a:xfrm>
          <a:prstGeom prst="rect">
            <a:avLst/>
          </a:prstGeom>
          <a:noFill/>
        </p:spPr>
        <p:txBody>
          <a:bodyPr wrap="none" rtlCol="0">
            <a:spAutoFit/>
          </a:bodyPr>
          <a:lstStyle/>
          <a:p>
            <a:r>
              <a:rPr lang="es-ES" b="1" dirty="0"/>
              <a:t>Express.JS</a:t>
            </a:r>
            <a:endParaRPr lang="es-419" b="1" dirty="0"/>
          </a:p>
        </p:txBody>
      </p:sp>
    </p:spTree>
    <p:extLst>
      <p:ext uri="{BB962C8B-B14F-4D97-AF65-F5344CB8AC3E}">
        <p14:creationId xmlns:p14="http://schemas.microsoft.com/office/powerpoint/2010/main" val="136944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animBg="1"/>
      <p:bldP spid="28" grpId="0" animBg="1"/>
      <p:bldP spid="27" grpId="0" animBg="1"/>
      <p:bldP spid="29" grpId="0" animBg="1"/>
      <p:bldP spid="30" grpId="0" animBg="1"/>
      <p:bldP spid="31"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p:txBody>
          <a:bodyPr>
            <a:normAutofit/>
          </a:bodyPr>
          <a:lstStyle/>
          <a:p>
            <a:r>
              <a:rPr lang="es-419" dirty="0"/>
              <a:t>Los middlewares de </a:t>
            </a:r>
            <a:r>
              <a:rPr lang="es-419" dirty="0" err="1"/>
              <a:t>ExpressJS</a:t>
            </a:r>
            <a:r>
              <a:rPr lang="es-419" dirty="0"/>
              <a:t> se pueden clasificar en dos tipos principales:</a:t>
            </a:r>
          </a:p>
          <a:p>
            <a:pPr lvl="1"/>
            <a:r>
              <a:rPr lang="es-419" sz="2800" dirty="0">
                <a:solidFill>
                  <a:srgbClr val="C00000"/>
                </a:solidFill>
              </a:rPr>
              <a:t>Middlewares de procesamiento</a:t>
            </a:r>
            <a:r>
              <a:rPr lang="es-419" sz="2800" dirty="0"/>
              <a:t>: Los middlewares de procesamiento se ejecutan antes o después de que se procese una solicitud HTTP. Se utilizan para modificar el comportamiento de las solicitudes y las respuestas HTTP.</a:t>
            </a:r>
          </a:p>
          <a:p>
            <a:pPr marL="457200" lvl="1" indent="0">
              <a:buNone/>
            </a:pPr>
            <a:endParaRPr lang="es-419" sz="2800" dirty="0"/>
          </a:p>
          <a:p>
            <a:pPr lvl="1"/>
            <a:r>
              <a:rPr lang="es-419" sz="2800" dirty="0">
                <a:solidFill>
                  <a:srgbClr val="C00000"/>
                </a:solidFill>
              </a:rPr>
              <a:t>Middlewares de error </a:t>
            </a:r>
            <a:r>
              <a:rPr lang="es-419" sz="2800" dirty="0" err="1">
                <a:solidFill>
                  <a:srgbClr val="C00000"/>
                </a:solidFill>
              </a:rPr>
              <a:t>handling</a:t>
            </a:r>
            <a:r>
              <a:rPr lang="es-419" sz="2800" dirty="0">
                <a:solidFill>
                  <a:srgbClr val="C00000"/>
                </a:solidFill>
              </a:rPr>
              <a:t>: </a:t>
            </a:r>
            <a:r>
              <a:rPr lang="es-419" sz="2800" dirty="0"/>
              <a:t>Los middlewares de error </a:t>
            </a:r>
            <a:r>
              <a:rPr lang="es-419" sz="2800" dirty="0" err="1"/>
              <a:t>handling</a:t>
            </a:r>
            <a:r>
              <a:rPr lang="es-419" sz="2800" dirty="0"/>
              <a:t> se ejecutan cuando se produce un error en una solicitud HTTP. Se utilizan para manejar los errores y proporcionar una respuesta al cliente.</a:t>
            </a:r>
          </a:p>
        </p:txBody>
      </p:sp>
    </p:spTree>
    <p:extLst>
      <p:ext uri="{BB962C8B-B14F-4D97-AF65-F5344CB8AC3E}">
        <p14:creationId xmlns:p14="http://schemas.microsoft.com/office/powerpoint/2010/main" val="403855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0" y="2943225"/>
            <a:ext cx="2762250" cy="971550"/>
          </a:xfrm>
        </p:spPr>
        <p:txBody>
          <a:bodyPr>
            <a:normAutofit fontScale="92500"/>
          </a:bodyPr>
          <a:lstStyle/>
          <a:p>
            <a:pPr marL="0" indent="0" algn="ctr">
              <a:buNone/>
            </a:pPr>
            <a:r>
              <a:rPr lang="es-419" sz="3200" dirty="0">
                <a:solidFill>
                  <a:srgbClr val="C00000"/>
                </a:solidFill>
              </a:rPr>
              <a:t>Middlewares de procesamiento</a:t>
            </a:r>
            <a:endParaRPr lang="es-419" sz="3200" dirty="0"/>
          </a:p>
        </p:txBody>
      </p:sp>
      <p:sp>
        <p:nvSpPr>
          <p:cNvPr id="5" name="CuadroTexto 4">
            <a:extLst>
              <a:ext uri="{FF2B5EF4-FFF2-40B4-BE49-F238E27FC236}">
                <a16:creationId xmlns:a16="http://schemas.microsoft.com/office/drawing/2014/main" id="{FF4B7D69-BD82-6AD3-9C9F-DEBC484D385D}"/>
              </a:ext>
            </a:extLst>
          </p:cNvPr>
          <p:cNvSpPr txBox="1"/>
          <p:nvPr/>
        </p:nvSpPr>
        <p:spPr>
          <a:xfrm>
            <a:off x="2762250" y="1225689"/>
            <a:ext cx="9053512" cy="5262979"/>
          </a:xfrm>
          <a:prstGeom prst="rect">
            <a:avLst/>
          </a:prstGeom>
          <a:noFill/>
        </p:spPr>
        <p:txBody>
          <a:bodyPr wrap="square">
            <a:spAutoFit/>
          </a:bodyPr>
          <a:lstStyle/>
          <a:p>
            <a:pPr marL="285750" indent="-285750">
              <a:buFont typeface="Arial" panose="020B0604020202020204" pitchFamily="34" charset="0"/>
              <a:buChar char="•"/>
            </a:pPr>
            <a:r>
              <a:rPr lang="es-419" sz="2400" dirty="0">
                <a:solidFill>
                  <a:srgbClr val="00B0F0"/>
                </a:solidFill>
              </a:rPr>
              <a:t>Middlewares de autenticación: </a:t>
            </a:r>
            <a:r>
              <a:rPr lang="es-419" sz="2400" dirty="0"/>
              <a:t>Los middlewares de autenticación se utilizan para verificar la identidad de un usuario antes de permitirle acceder a una ruta o recurso.</a:t>
            </a:r>
          </a:p>
          <a:p>
            <a:pPr marL="285750" indent="-285750">
              <a:buFont typeface="Arial" panose="020B0604020202020204" pitchFamily="34" charset="0"/>
              <a:buChar char="•"/>
            </a:pPr>
            <a:r>
              <a:rPr lang="es-419" sz="2400" dirty="0">
                <a:solidFill>
                  <a:srgbClr val="00B0F0"/>
                </a:solidFill>
              </a:rPr>
              <a:t>Middlewares de autorización</a:t>
            </a:r>
            <a:r>
              <a:rPr lang="es-419" sz="2400" dirty="0"/>
              <a:t>: Los middlewares de autorización se utilizan para verificar si un usuario tiene permiso para acceder a una ruta o recurso.</a:t>
            </a:r>
          </a:p>
          <a:p>
            <a:pPr marL="285750" indent="-285750">
              <a:buFont typeface="Arial" panose="020B0604020202020204" pitchFamily="34" charset="0"/>
              <a:buChar char="•"/>
            </a:pPr>
            <a:r>
              <a:rPr lang="es-419" sz="2400" dirty="0">
                <a:solidFill>
                  <a:srgbClr val="00B0F0"/>
                </a:solidFill>
              </a:rPr>
              <a:t>Middlewares de </a:t>
            </a:r>
            <a:r>
              <a:rPr lang="es-419" sz="2400" dirty="0" err="1">
                <a:solidFill>
                  <a:srgbClr val="00B0F0"/>
                </a:solidFill>
              </a:rPr>
              <a:t>logging</a:t>
            </a:r>
            <a:r>
              <a:rPr lang="es-419" sz="2400" dirty="0"/>
              <a:t>: Los middlewares de </a:t>
            </a:r>
            <a:r>
              <a:rPr lang="es-419" sz="2400" dirty="0" err="1"/>
              <a:t>logging</a:t>
            </a:r>
            <a:r>
              <a:rPr lang="es-419" sz="2400" dirty="0"/>
              <a:t> registran las solicitudes HTTP para fines de seguimiento y diagnóstico.</a:t>
            </a:r>
          </a:p>
          <a:p>
            <a:pPr marL="285750" indent="-285750">
              <a:buFont typeface="Arial" panose="020B0604020202020204" pitchFamily="34" charset="0"/>
              <a:buChar char="•"/>
            </a:pPr>
            <a:r>
              <a:rPr lang="es-419" sz="2400" dirty="0">
                <a:solidFill>
                  <a:srgbClr val="00B0F0"/>
                </a:solidFill>
              </a:rPr>
              <a:t>Middlewares de cache</a:t>
            </a:r>
            <a:r>
              <a:rPr lang="es-419" sz="2400" dirty="0"/>
              <a:t>: Los middlewares de cache almacenan las respuestas HTTP en caché para mejorar el rendimiento.</a:t>
            </a:r>
          </a:p>
          <a:p>
            <a:pPr marL="285750" indent="-285750">
              <a:buFont typeface="Arial" panose="020B0604020202020204" pitchFamily="34" charset="0"/>
              <a:buChar char="•"/>
            </a:pPr>
            <a:r>
              <a:rPr lang="es-419" sz="2400" dirty="0">
                <a:solidFill>
                  <a:srgbClr val="00B0F0"/>
                </a:solidFill>
              </a:rPr>
              <a:t>Middlewares de compresión</a:t>
            </a:r>
            <a:r>
              <a:rPr lang="es-419" sz="2400" dirty="0"/>
              <a:t>: Los middlewares de compresión comprimen las respuestas HTTP para reducir su tamaño.</a:t>
            </a:r>
          </a:p>
          <a:p>
            <a:pPr marL="285750" indent="-285750">
              <a:buFont typeface="Arial" panose="020B0604020202020204" pitchFamily="34" charset="0"/>
              <a:buChar char="•"/>
            </a:pPr>
            <a:r>
              <a:rPr lang="es-419" sz="2400" dirty="0">
                <a:solidFill>
                  <a:srgbClr val="00B0F0"/>
                </a:solidFill>
              </a:rPr>
              <a:t>Middlewares de transformación</a:t>
            </a:r>
            <a:r>
              <a:rPr lang="es-419" sz="2400" dirty="0"/>
              <a:t>: Los middlewares de transformación modifican el contenido de las solicitudes o respuestas HTTP.</a:t>
            </a:r>
          </a:p>
        </p:txBody>
      </p:sp>
    </p:spTree>
    <p:extLst>
      <p:ext uri="{BB962C8B-B14F-4D97-AF65-F5344CB8AC3E}">
        <p14:creationId xmlns:p14="http://schemas.microsoft.com/office/powerpoint/2010/main" val="318603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0" y="2943225"/>
            <a:ext cx="2762250" cy="971550"/>
          </a:xfrm>
        </p:spPr>
        <p:txBody>
          <a:bodyPr>
            <a:normAutofit fontScale="85000" lnSpcReduction="10000"/>
          </a:bodyPr>
          <a:lstStyle/>
          <a:p>
            <a:pPr marL="0" indent="0" algn="ctr">
              <a:buNone/>
            </a:pPr>
            <a:r>
              <a:rPr lang="es-419" sz="3200" dirty="0">
                <a:solidFill>
                  <a:srgbClr val="C00000"/>
                </a:solidFill>
              </a:rPr>
              <a:t>Middlewares de manejo de errores</a:t>
            </a:r>
          </a:p>
        </p:txBody>
      </p:sp>
      <p:sp>
        <p:nvSpPr>
          <p:cNvPr id="5" name="CuadroTexto 4">
            <a:extLst>
              <a:ext uri="{FF2B5EF4-FFF2-40B4-BE49-F238E27FC236}">
                <a16:creationId xmlns:a16="http://schemas.microsoft.com/office/drawing/2014/main" id="{FF4B7D69-BD82-6AD3-9C9F-DEBC484D385D}"/>
              </a:ext>
            </a:extLst>
          </p:cNvPr>
          <p:cNvSpPr txBox="1"/>
          <p:nvPr/>
        </p:nvSpPr>
        <p:spPr>
          <a:xfrm>
            <a:off x="2762250" y="2559189"/>
            <a:ext cx="9053512" cy="2308324"/>
          </a:xfrm>
          <a:prstGeom prst="rect">
            <a:avLst/>
          </a:prstGeom>
          <a:noFill/>
        </p:spPr>
        <p:txBody>
          <a:bodyPr wrap="square">
            <a:spAutoFit/>
          </a:bodyPr>
          <a:lstStyle/>
          <a:p>
            <a:pPr marL="285750" indent="-285750">
              <a:buFont typeface="Arial" panose="020B0604020202020204" pitchFamily="34" charset="0"/>
              <a:buChar char="•"/>
            </a:pPr>
            <a:r>
              <a:rPr lang="es-419" sz="2400" dirty="0">
                <a:solidFill>
                  <a:srgbClr val="00B0F0"/>
                </a:solidFill>
              </a:rPr>
              <a:t>Middlewares de captura: </a:t>
            </a:r>
            <a:r>
              <a:rPr lang="es-419" sz="2400" dirty="0"/>
              <a:t>Los middlewares de captura capturan los errores que se producen en una solicitud HTTP.</a:t>
            </a:r>
          </a:p>
          <a:p>
            <a:pPr marL="285750" indent="-285750">
              <a:buFont typeface="Arial" panose="020B0604020202020204" pitchFamily="34" charset="0"/>
              <a:buChar char="•"/>
            </a:pPr>
            <a:r>
              <a:rPr lang="es-419" sz="2400" dirty="0">
                <a:solidFill>
                  <a:srgbClr val="00B0F0"/>
                </a:solidFill>
              </a:rPr>
              <a:t>Middlewares de redirección: </a:t>
            </a:r>
            <a:r>
              <a:rPr lang="es-419" sz="2400" dirty="0"/>
              <a:t>Los middlewares de redirección redirigen al cliente a una nueva URL cuando se produce un error.</a:t>
            </a:r>
          </a:p>
          <a:p>
            <a:pPr marL="285750" indent="-285750">
              <a:buFont typeface="Arial" panose="020B0604020202020204" pitchFamily="34" charset="0"/>
              <a:buChar char="•"/>
            </a:pPr>
            <a:r>
              <a:rPr lang="es-419" sz="2400" dirty="0">
                <a:solidFill>
                  <a:srgbClr val="00B0F0"/>
                </a:solidFill>
              </a:rPr>
              <a:t>Middlewares de respuesta: </a:t>
            </a:r>
            <a:r>
              <a:rPr lang="es-419" sz="2400" dirty="0"/>
              <a:t>Los middlewares de respuesta proporcionan una respuesta al cliente cuando se produce un error.</a:t>
            </a:r>
          </a:p>
        </p:txBody>
      </p:sp>
    </p:spTree>
    <p:extLst>
      <p:ext uri="{BB962C8B-B14F-4D97-AF65-F5344CB8AC3E}">
        <p14:creationId xmlns:p14="http://schemas.microsoft.com/office/powerpoint/2010/main" val="189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5" name="CuadroTexto 4">
            <a:extLst>
              <a:ext uri="{FF2B5EF4-FFF2-40B4-BE49-F238E27FC236}">
                <a16:creationId xmlns:a16="http://schemas.microsoft.com/office/drawing/2014/main" id="{60C43844-C180-7BC6-D0D5-C801E9ED8F3E}"/>
              </a:ext>
            </a:extLst>
          </p:cNvPr>
          <p:cNvSpPr txBox="1"/>
          <p:nvPr/>
        </p:nvSpPr>
        <p:spPr>
          <a:xfrm>
            <a:off x="6133130" y="1868024"/>
            <a:ext cx="2849331" cy="3046988"/>
          </a:xfrm>
          <a:prstGeom prst="rect">
            <a:avLst/>
          </a:prstGeom>
          <a:noFill/>
        </p:spPr>
        <p:txBody>
          <a:bodyPr wrap="square">
            <a:spAutoFit/>
          </a:bodyPr>
          <a:lstStyle/>
          <a:p>
            <a:pPr marL="457200" indent="-457200">
              <a:buFontTx/>
              <a:buChar char="›"/>
            </a:pPr>
            <a:r>
              <a:rPr lang="es-419" sz="2400" dirty="0" err="1">
                <a:solidFill>
                  <a:srgbClr val="002060"/>
                </a:solidFill>
              </a:rPr>
              <a:t>Locomotive</a:t>
            </a:r>
            <a:endParaRPr lang="es-419" sz="2400" dirty="0">
              <a:solidFill>
                <a:srgbClr val="002060"/>
              </a:solidFill>
            </a:endParaRPr>
          </a:p>
          <a:p>
            <a:pPr marL="457200" indent="-457200">
              <a:buFontTx/>
              <a:buChar char="›"/>
            </a:pPr>
            <a:r>
              <a:rPr lang="es-419" sz="2400" dirty="0" err="1">
                <a:solidFill>
                  <a:srgbClr val="002060"/>
                </a:solidFill>
              </a:rPr>
              <a:t>graphql</a:t>
            </a:r>
            <a:r>
              <a:rPr lang="es-419" sz="2400" dirty="0">
                <a:solidFill>
                  <a:srgbClr val="002060"/>
                </a:solidFill>
              </a:rPr>
              <a:t>-yoga</a:t>
            </a:r>
          </a:p>
          <a:p>
            <a:pPr marL="457200" indent="-457200">
              <a:buFontTx/>
              <a:buChar char="›"/>
            </a:pPr>
            <a:r>
              <a:rPr lang="es-419" sz="2400" dirty="0">
                <a:solidFill>
                  <a:srgbClr val="002060"/>
                </a:solidFill>
              </a:rPr>
              <a:t>Express Gateway</a:t>
            </a:r>
          </a:p>
          <a:p>
            <a:pPr marL="457200" indent="-457200">
              <a:buFontTx/>
              <a:buChar char="›"/>
            </a:pPr>
            <a:r>
              <a:rPr lang="es-419" sz="2400" dirty="0" err="1">
                <a:solidFill>
                  <a:srgbClr val="002060"/>
                </a:solidFill>
              </a:rPr>
              <a:t>Dinoloop</a:t>
            </a:r>
            <a:endParaRPr lang="es-419" sz="2400" dirty="0">
              <a:solidFill>
                <a:srgbClr val="002060"/>
              </a:solidFill>
            </a:endParaRPr>
          </a:p>
          <a:p>
            <a:pPr marL="457200" indent="-457200">
              <a:buFontTx/>
              <a:buChar char="›"/>
            </a:pPr>
            <a:r>
              <a:rPr lang="es-419" sz="2400" dirty="0" err="1">
                <a:solidFill>
                  <a:srgbClr val="002060"/>
                </a:solidFill>
              </a:rPr>
              <a:t>Kites</a:t>
            </a:r>
            <a:endParaRPr lang="es-419" sz="2400" dirty="0">
              <a:solidFill>
                <a:srgbClr val="002060"/>
              </a:solidFill>
            </a:endParaRPr>
          </a:p>
          <a:p>
            <a:pPr marL="457200" indent="-457200">
              <a:buFontTx/>
              <a:buChar char="›"/>
            </a:pPr>
            <a:r>
              <a:rPr lang="es-419" sz="2400" dirty="0" err="1">
                <a:solidFill>
                  <a:srgbClr val="002060"/>
                </a:solidFill>
              </a:rPr>
              <a:t>FoalTS</a:t>
            </a:r>
            <a:endParaRPr lang="es-419" sz="2400" dirty="0">
              <a:solidFill>
                <a:srgbClr val="002060"/>
              </a:solidFill>
            </a:endParaRPr>
          </a:p>
          <a:p>
            <a:pPr marL="457200" indent="-457200">
              <a:buFontTx/>
              <a:buChar char="›"/>
            </a:pPr>
            <a:r>
              <a:rPr lang="es-419" sz="2400" b="1" dirty="0" err="1">
                <a:solidFill>
                  <a:srgbClr val="002060"/>
                </a:solidFill>
              </a:rPr>
              <a:t>NestJs</a:t>
            </a:r>
            <a:endParaRPr lang="es-419" sz="2400" b="1" dirty="0">
              <a:solidFill>
                <a:srgbClr val="002060"/>
              </a:solidFill>
            </a:endParaRPr>
          </a:p>
          <a:p>
            <a:pPr marL="457200" indent="-457200">
              <a:buFontTx/>
              <a:buChar char="›"/>
            </a:pPr>
            <a:r>
              <a:rPr lang="es-419" sz="2400" dirty="0" err="1">
                <a:solidFill>
                  <a:srgbClr val="002060"/>
                </a:solidFill>
              </a:rPr>
              <a:t>Expressive</a:t>
            </a:r>
            <a:r>
              <a:rPr lang="es-419" sz="2400" dirty="0">
                <a:solidFill>
                  <a:srgbClr val="002060"/>
                </a:solidFill>
              </a:rPr>
              <a:t> Tea.</a:t>
            </a:r>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9" y="1181000"/>
            <a:ext cx="6949487" cy="523220"/>
          </a:xfrm>
          <a:prstGeom prst="rect">
            <a:avLst/>
          </a:prstGeom>
          <a:noFill/>
        </p:spPr>
        <p:txBody>
          <a:bodyPr wrap="square">
            <a:spAutoFit/>
          </a:bodyPr>
          <a:lstStyle/>
          <a:p>
            <a:r>
              <a:rPr lang="es-419" sz="2800" dirty="0" err="1">
                <a:solidFill>
                  <a:srgbClr val="002060"/>
                </a:solidFill>
              </a:rPr>
              <a:t>Frameworks</a:t>
            </a:r>
            <a:r>
              <a:rPr lang="es-419" sz="2800" dirty="0">
                <a:solidFill>
                  <a:srgbClr val="002060"/>
                </a:solidFill>
              </a:rPr>
              <a:t> construidos sobre </a:t>
            </a:r>
            <a:r>
              <a:rPr lang="es-419" sz="2800" dirty="0" err="1">
                <a:solidFill>
                  <a:srgbClr val="002060"/>
                </a:solidFill>
              </a:rPr>
              <a:t>ExpressJS</a:t>
            </a:r>
            <a:endParaRPr lang="es-419" sz="2800" dirty="0">
              <a:solidFill>
                <a:srgbClr val="002060"/>
              </a:solidFill>
            </a:endParaRPr>
          </a:p>
        </p:txBody>
      </p:sp>
      <p:pic>
        <p:nvPicPr>
          <p:cNvPr id="8" name="Imagen 7">
            <a:extLst>
              <a:ext uri="{FF2B5EF4-FFF2-40B4-BE49-F238E27FC236}">
                <a16:creationId xmlns:a16="http://schemas.microsoft.com/office/drawing/2014/main" id="{E185F833-6BF6-F5FF-E58B-4ECABBF7D054}"/>
              </a:ext>
            </a:extLst>
          </p:cNvPr>
          <p:cNvPicPr>
            <a:picLocks noChangeAspect="1"/>
          </p:cNvPicPr>
          <p:nvPr/>
        </p:nvPicPr>
        <p:blipFill>
          <a:blip r:embed="rId3"/>
          <a:stretch>
            <a:fillRect/>
          </a:stretch>
        </p:blipFill>
        <p:spPr>
          <a:xfrm>
            <a:off x="5556666" y="5338944"/>
            <a:ext cx="1078667" cy="1232252"/>
          </a:xfrm>
          <a:prstGeom prst="rect">
            <a:avLst/>
          </a:prstGeom>
        </p:spPr>
      </p:pic>
      <p:sp>
        <p:nvSpPr>
          <p:cNvPr id="9" name="CuadroTexto 8">
            <a:extLst>
              <a:ext uri="{FF2B5EF4-FFF2-40B4-BE49-F238E27FC236}">
                <a16:creationId xmlns:a16="http://schemas.microsoft.com/office/drawing/2014/main" id="{4C598336-C5A7-ABA6-6BD5-6C31CF15B446}"/>
              </a:ext>
            </a:extLst>
          </p:cNvPr>
          <p:cNvSpPr txBox="1"/>
          <p:nvPr/>
        </p:nvSpPr>
        <p:spPr>
          <a:xfrm>
            <a:off x="2576159" y="1868024"/>
            <a:ext cx="2849330" cy="3416320"/>
          </a:xfrm>
          <a:prstGeom prst="rect">
            <a:avLst/>
          </a:prstGeom>
          <a:noFill/>
        </p:spPr>
        <p:txBody>
          <a:bodyPr wrap="square">
            <a:spAutoFit/>
          </a:bodyPr>
          <a:lstStyle/>
          <a:p>
            <a:pPr marL="457200" indent="-457200">
              <a:buFontTx/>
              <a:buChar char="›"/>
            </a:pPr>
            <a:r>
              <a:rPr lang="es-419" sz="2400" dirty="0" err="1">
                <a:solidFill>
                  <a:srgbClr val="002060"/>
                </a:solidFill>
              </a:rPr>
              <a:t>Feathers</a:t>
            </a:r>
            <a:endParaRPr lang="es-419" sz="2400" dirty="0">
              <a:solidFill>
                <a:srgbClr val="002060"/>
              </a:solidFill>
            </a:endParaRPr>
          </a:p>
          <a:p>
            <a:pPr marL="457200" indent="-457200">
              <a:buFontTx/>
              <a:buChar char="›"/>
            </a:pPr>
            <a:r>
              <a:rPr lang="es-419" sz="2400" dirty="0" err="1">
                <a:solidFill>
                  <a:srgbClr val="002060"/>
                </a:solidFill>
              </a:rPr>
              <a:t>ItemsAPI</a:t>
            </a:r>
            <a:endParaRPr lang="es-419" sz="2400" dirty="0">
              <a:solidFill>
                <a:srgbClr val="002060"/>
              </a:solidFill>
            </a:endParaRPr>
          </a:p>
          <a:p>
            <a:pPr marL="457200" indent="-457200">
              <a:buFontTx/>
              <a:buChar char="›"/>
            </a:pPr>
            <a:r>
              <a:rPr lang="es-419" sz="2400" dirty="0" err="1">
                <a:solidFill>
                  <a:srgbClr val="002060"/>
                </a:solidFill>
              </a:rPr>
              <a:t>KeystoneJS</a:t>
            </a:r>
            <a:endParaRPr lang="es-419" sz="2400" dirty="0">
              <a:solidFill>
                <a:srgbClr val="002060"/>
              </a:solidFill>
            </a:endParaRPr>
          </a:p>
          <a:p>
            <a:pPr marL="457200" indent="-457200">
              <a:buFontTx/>
              <a:buChar char="›"/>
            </a:pPr>
            <a:r>
              <a:rPr lang="es-419" sz="2400" dirty="0" err="1">
                <a:solidFill>
                  <a:srgbClr val="002060"/>
                </a:solidFill>
              </a:rPr>
              <a:t>Poet</a:t>
            </a:r>
            <a:endParaRPr lang="es-419" sz="2400" dirty="0">
              <a:solidFill>
                <a:srgbClr val="002060"/>
              </a:solidFill>
            </a:endParaRPr>
          </a:p>
          <a:p>
            <a:pPr marL="457200" indent="-457200">
              <a:buFontTx/>
              <a:buChar char="›"/>
            </a:pPr>
            <a:r>
              <a:rPr lang="es-419" sz="2400" dirty="0" err="1">
                <a:solidFill>
                  <a:srgbClr val="002060"/>
                </a:solidFill>
              </a:rPr>
              <a:t>Kraken</a:t>
            </a:r>
            <a:endParaRPr lang="es-419" sz="2400" dirty="0">
              <a:solidFill>
                <a:srgbClr val="002060"/>
              </a:solidFill>
            </a:endParaRPr>
          </a:p>
          <a:p>
            <a:pPr marL="457200" indent="-457200">
              <a:buFontTx/>
              <a:buChar char="›"/>
            </a:pPr>
            <a:r>
              <a:rPr lang="es-419" sz="2400" b="1" dirty="0" err="1">
                <a:solidFill>
                  <a:srgbClr val="002060"/>
                </a:solidFill>
              </a:rPr>
              <a:t>LoopBack</a:t>
            </a:r>
            <a:endParaRPr lang="es-419" sz="2400" b="1" dirty="0">
              <a:solidFill>
                <a:srgbClr val="002060"/>
              </a:solidFill>
            </a:endParaRPr>
          </a:p>
          <a:p>
            <a:pPr marL="457200" indent="-457200">
              <a:buFontTx/>
              <a:buChar char="›"/>
            </a:pPr>
            <a:r>
              <a:rPr lang="es-419" sz="2400" b="1" dirty="0" err="1">
                <a:solidFill>
                  <a:srgbClr val="002060"/>
                </a:solidFill>
              </a:rPr>
              <a:t>Sails</a:t>
            </a:r>
            <a:endParaRPr lang="es-419" sz="2400" b="1" dirty="0">
              <a:solidFill>
                <a:srgbClr val="002060"/>
              </a:solidFill>
            </a:endParaRPr>
          </a:p>
          <a:p>
            <a:pPr marL="457200" indent="-457200">
              <a:buFontTx/>
              <a:buChar char="›"/>
            </a:pPr>
            <a:r>
              <a:rPr lang="es-419" sz="2400" dirty="0">
                <a:solidFill>
                  <a:srgbClr val="002060"/>
                </a:solidFill>
              </a:rPr>
              <a:t>Hydra-Express</a:t>
            </a:r>
          </a:p>
          <a:p>
            <a:pPr marL="457200" indent="-457200">
              <a:buFontTx/>
              <a:buChar char="›"/>
            </a:pPr>
            <a:r>
              <a:rPr lang="es-419" sz="2400" dirty="0" err="1">
                <a:solidFill>
                  <a:srgbClr val="002060"/>
                </a:solidFill>
              </a:rPr>
              <a:t>Blueprint</a:t>
            </a:r>
            <a:endParaRPr lang="es-419" sz="2400" dirty="0">
              <a:solidFill>
                <a:srgbClr val="002060"/>
              </a:solidFill>
            </a:endParaRPr>
          </a:p>
        </p:txBody>
      </p:sp>
      <p:cxnSp>
        <p:nvCxnSpPr>
          <p:cNvPr id="11" name="Conector recto 10">
            <a:extLst>
              <a:ext uri="{FF2B5EF4-FFF2-40B4-BE49-F238E27FC236}">
                <a16:creationId xmlns:a16="http://schemas.microsoft.com/office/drawing/2014/main" id="{64D4DB7A-4D03-E883-D61D-6EC92FF74864}"/>
              </a:ext>
            </a:extLst>
          </p:cNvPr>
          <p:cNvCxnSpPr/>
          <p:nvPr/>
        </p:nvCxnSpPr>
        <p:spPr>
          <a:xfrm>
            <a:off x="2576158" y="5229742"/>
            <a:ext cx="70396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16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329939" y="1195692"/>
            <a:ext cx="7804411" cy="690258"/>
          </a:xfrm>
        </p:spPr>
        <p:txBody>
          <a:bodyPr>
            <a:normAutofit/>
          </a:bodyPr>
          <a:lstStyle/>
          <a:p>
            <a:pPr marL="0" indent="0" algn="ctr">
              <a:buNone/>
            </a:pPr>
            <a:r>
              <a:rPr lang="es-419" sz="3200" dirty="0">
                <a:solidFill>
                  <a:srgbClr val="C00000"/>
                </a:solidFill>
              </a:rPr>
              <a:t>Anatomía de una </a:t>
            </a:r>
            <a:r>
              <a:rPr lang="es-419" sz="3200" dirty="0" err="1">
                <a:solidFill>
                  <a:srgbClr val="C00000"/>
                </a:solidFill>
              </a:rPr>
              <a:t>una</a:t>
            </a:r>
            <a:r>
              <a:rPr lang="es-419" sz="3200" dirty="0">
                <a:solidFill>
                  <a:srgbClr val="C00000"/>
                </a:solidFill>
              </a:rPr>
              <a:t> función de Middleware</a:t>
            </a:r>
          </a:p>
        </p:txBody>
      </p:sp>
      <p:pic>
        <p:nvPicPr>
          <p:cNvPr id="6" name="Imagen 5">
            <a:extLst>
              <a:ext uri="{FF2B5EF4-FFF2-40B4-BE49-F238E27FC236}">
                <a16:creationId xmlns:a16="http://schemas.microsoft.com/office/drawing/2014/main" id="{5505861B-9F16-8EF9-4573-520648203125}"/>
              </a:ext>
            </a:extLst>
          </p:cNvPr>
          <p:cNvPicPr>
            <a:picLocks noChangeAspect="1"/>
          </p:cNvPicPr>
          <p:nvPr/>
        </p:nvPicPr>
        <p:blipFill>
          <a:blip r:embed="rId2"/>
          <a:stretch>
            <a:fillRect/>
          </a:stretch>
        </p:blipFill>
        <p:spPr>
          <a:xfrm>
            <a:off x="497823" y="2082852"/>
            <a:ext cx="5102351" cy="3579456"/>
          </a:xfrm>
          <a:prstGeom prst="rect">
            <a:avLst/>
          </a:prstGeom>
        </p:spPr>
      </p:pic>
      <p:sp>
        <p:nvSpPr>
          <p:cNvPr id="8" name="CuadroTexto 7">
            <a:extLst>
              <a:ext uri="{FF2B5EF4-FFF2-40B4-BE49-F238E27FC236}">
                <a16:creationId xmlns:a16="http://schemas.microsoft.com/office/drawing/2014/main" id="{BA599BA6-687C-DBFE-3912-22C6EBB9CDDC}"/>
              </a:ext>
            </a:extLst>
          </p:cNvPr>
          <p:cNvSpPr txBox="1"/>
          <p:nvPr/>
        </p:nvSpPr>
        <p:spPr>
          <a:xfrm>
            <a:off x="0" y="6527800"/>
            <a:ext cx="3429000" cy="253916"/>
          </a:xfrm>
          <a:prstGeom prst="rect">
            <a:avLst/>
          </a:prstGeom>
          <a:noFill/>
        </p:spPr>
        <p:txBody>
          <a:bodyPr wrap="square">
            <a:spAutoFit/>
          </a:bodyPr>
          <a:lstStyle/>
          <a:p>
            <a:r>
              <a:rPr lang="es-419" sz="1050" dirty="0"/>
              <a:t>https://expressjs.com/es/guide/writing-middleware.html</a:t>
            </a:r>
          </a:p>
        </p:txBody>
      </p:sp>
      <p:sp>
        <p:nvSpPr>
          <p:cNvPr id="10" name="CuadroTexto 9">
            <a:extLst>
              <a:ext uri="{FF2B5EF4-FFF2-40B4-BE49-F238E27FC236}">
                <a16:creationId xmlns:a16="http://schemas.microsoft.com/office/drawing/2014/main" id="{99E69133-D035-081B-E540-4D97EC079A77}"/>
              </a:ext>
            </a:extLst>
          </p:cNvPr>
          <p:cNvSpPr txBox="1"/>
          <p:nvPr/>
        </p:nvSpPr>
        <p:spPr>
          <a:xfrm>
            <a:off x="5600174" y="2249366"/>
            <a:ext cx="7073900" cy="369332"/>
          </a:xfrm>
          <a:prstGeom prst="rect">
            <a:avLst/>
          </a:prstGeom>
          <a:noFill/>
        </p:spPr>
        <p:txBody>
          <a:bodyPr wrap="square">
            <a:spAutoFit/>
          </a:bodyPr>
          <a:lstStyle/>
          <a:p>
            <a:r>
              <a:rPr lang="es-419" dirty="0"/>
              <a:t>Método HTTP para el que se aplica la función de middleware.</a:t>
            </a:r>
          </a:p>
        </p:txBody>
      </p:sp>
      <p:sp>
        <p:nvSpPr>
          <p:cNvPr id="12" name="CuadroTexto 11">
            <a:extLst>
              <a:ext uri="{FF2B5EF4-FFF2-40B4-BE49-F238E27FC236}">
                <a16:creationId xmlns:a16="http://schemas.microsoft.com/office/drawing/2014/main" id="{0859C716-EF1D-7195-07F1-6E077ED7F70F}"/>
              </a:ext>
            </a:extLst>
          </p:cNvPr>
          <p:cNvSpPr txBox="1"/>
          <p:nvPr/>
        </p:nvSpPr>
        <p:spPr>
          <a:xfrm>
            <a:off x="5597000" y="2694186"/>
            <a:ext cx="6595000" cy="369332"/>
          </a:xfrm>
          <a:prstGeom prst="rect">
            <a:avLst/>
          </a:prstGeom>
          <a:noFill/>
        </p:spPr>
        <p:txBody>
          <a:bodyPr wrap="square">
            <a:spAutoFit/>
          </a:bodyPr>
          <a:lstStyle/>
          <a:p>
            <a:r>
              <a:rPr lang="es-419" dirty="0"/>
              <a:t>Ruta de acceso (ruta) para la que se aplica la función de middleware.</a:t>
            </a:r>
          </a:p>
        </p:txBody>
      </p:sp>
      <p:sp>
        <p:nvSpPr>
          <p:cNvPr id="14" name="CuadroTexto 13">
            <a:extLst>
              <a:ext uri="{FF2B5EF4-FFF2-40B4-BE49-F238E27FC236}">
                <a16:creationId xmlns:a16="http://schemas.microsoft.com/office/drawing/2014/main" id="{E51D2236-FCD8-0D72-499A-A42FF02CA0EF}"/>
              </a:ext>
            </a:extLst>
          </p:cNvPr>
          <p:cNvSpPr txBox="1"/>
          <p:nvPr/>
        </p:nvSpPr>
        <p:spPr>
          <a:xfrm>
            <a:off x="5597000" y="3230032"/>
            <a:ext cx="7079226" cy="369332"/>
          </a:xfrm>
          <a:prstGeom prst="rect">
            <a:avLst/>
          </a:prstGeom>
          <a:noFill/>
        </p:spPr>
        <p:txBody>
          <a:bodyPr wrap="square">
            <a:spAutoFit/>
          </a:bodyPr>
          <a:lstStyle/>
          <a:p>
            <a:r>
              <a:rPr lang="es-419" dirty="0"/>
              <a:t>La función de middleware.</a:t>
            </a:r>
          </a:p>
        </p:txBody>
      </p:sp>
      <p:sp>
        <p:nvSpPr>
          <p:cNvPr id="16" name="CuadroTexto 15">
            <a:extLst>
              <a:ext uri="{FF2B5EF4-FFF2-40B4-BE49-F238E27FC236}">
                <a16:creationId xmlns:a16="http://schemas.microsoft.com/office/drawing/2014/main" id="{AF3AA2BF-9441-D75A-ED6A-9046E223F9BA}"/>
              </a:ext>
            </a:extLst>
          </p:cNvPr>
          <p:cNvSpPr txBox="1"/>
          <p:nvPr/>
        </p:nvSpPr>
        <p:spPr>
          <a:xfrm>
            <a:off x="5594848" y="4210698"/>
            <a:ext cx="6595000" cy="646331"/>
          </a:xfrm>
          <a:prstGeom prst="rect">
            <a:avLst/>
          </a:prstGeom>
          <a:noFill/>
        </p:spPr>
        <p:txBody>
          <a:bodyPr wrap="square">
            <a:spAutoFit/>
          </a:bodyPr>
          <a:lstStyle/>
          <a:p>
            <a:r>
              <a:rPr lang="es-419" dirty="0"/>
              <a:t>Argumento de devolución de llamada a la función de middleware, denominado "</a:t>
            </a:r>
            <a:r>
              <a:rPr lang="es-419" dirty="0" err="1"/>
              <a:t>next</a:t>
            </a:r>
            <a:r>
              <a:rPr lang="es-419" dirty="0"/>
              <a:t>" por convención.</a:t>
            </a:r>
          </a:p>
        </p:txBody>
      </p:sp>
      <p:sp>
        <p:nvSpPr>
          <p:cNvPr id="18" name="CuadroTexto 17">
            <a:extLst>
              <a:ext uri="{FF2B5EF4-FFF2-40B4-BE49-F238E27FC236}">
                <a16:creationId xmlns:a16="http://schemas.microsoft.com/office/drawing/2014/main" id="{C221E4A0-749A-2287-FB0C-6563F6D4D681}"/>
              </a:ext>
            </a:extLst>
          </p:cNvPr>
          <p:cNvSpPr txBox="1"/>
          <p:nvPr/>
        </p:nvSpPr>
        <p:spPr>
          <a:xfrm>
            <a:off x="5597000" y="4795857"/>
            <a:ext cx="6349194" cy="646331"/>
          </a:xfrm>
          <a:prstGeom prst="rect">
            <a:avLst/>
          </a:prstGeom>
          <a:noFill/>
        </p:spPr>
        <p:txBody>
          <a:bodyPr wrap="square">
            <a:spAutoFit/>
          </a:bodyPr>
          <a:lstStyle/>
          <a:p>
            <a:r>
              <a:rPr lang="es-419" dirty="0"/>
              <a:t>Argumento de respuesta HTTP a la función de middleware, denominado "res" por convención.</a:t>
            </a:r>
          </a:p>
        </p:txBody>
      </p:sp>
      <p:sp>
        <p:nvSpPr>
          <p:cNvPr id="20" name="CuadroTexto 19">
            <a:extLst>
              <a:ext uri="{FF2B5EF4-FFF2-40B4-BE49-F238E27FC236}">
                <a16:creationId xmlns:a16="http://schemas.microsoft.com/office/drawing/2014/main" id="{F620D0E9-C2F5-A306-D3EB-37A832827D7C}"/>
              </a:ext>
            </a:extLst>
          </p:cNvPr>
          <p:cNvSpPr txBox="1"/>
          <p:nvPr/>
        </p:nvSpPr>
        <p:spPr>
          <a:xfrm>
            <a:off x="5594848" y="5468363"/>
            <a:ext cx="6349194" cy="646331"/>
          </a:xfrm>
          <a:prstGeom prst="rect">
            <a:avLst/>
          </a:prstGeom>
          <a:noFill/>
        </p:spPr>
        <p:txBody>
          <a:bodyPr wrap="square">
            <a:spAutoFit/>
          </a:bodyPr>
          <a:lstStyle/>
          <a:p>
            <a:r>
              <a:rPr lang="es-419" dirty="0"/>
              <a:t>Argumento de solicitud HTTP a la función de middleware, denominado "</a:t>
            </a:r>
            <a:r>
              <a:rPr lang="es-419" dirty="0" err="1"/>
              <a:t>req</a:t>
            </a:r>
            <a:r>
              <a:rPr lang="es-419" dirty="0"/>
              <a:t>" por convención.</a:t>
            </a:r>
          </a:p>
        </p:txBody>
      </p:sp>
      <p:sp>
        <p:nvSpPr>
          <p:cNvPr id="21" name="Elipse 20">
            <a:extLst>
              <a:ext uri="{FF2B5EF4-FFF2-40B4-BE49-F238E27FC236}">
                <a16:creationId xmlns:a16="http://schemas.microsoft.com/office/drawing/2014/main" id="{A2C9E5CD-49AC-5D67-FAB0-6E56B30C121B}"/>
              </a:ext>
            </a:extLst>
          </p:cNvPr>
          <p:cNvSpPr/>
          <p:nvPr/>
        </p:nvSpPr>
        <p:spPr>
          <a:xfrm>
            <a:off x="11187699" y="157398"/>
            <a:ext cx="914400" cy="9144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575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E3D60-A322-D299-AF16-55CF2C70B556}"/>
              </a:ext>
            </a:extLst>
          </p:cNvPr>
          <p:cNvSpPr>
            <a:spLocks noGrp="1"/>
          </p:cNvSpPr>
          <p:nvPr>
            <p:ph type="title"/>
          </p:nvPr>
        </p:nvSpPr>
        <p:spPr/>
        <p:txBody>
          <a:bodyPr/>
          <a:lstStyle/>
          <a:p>
            <a:r>
              <a:rPr lang="es-419" dirty="0"/>
              <a:t>Creación de un página </a:t>
            </a:r>
            <a:r>
              <a:rPr lang="es-419" dirty="0" err="1"/>
              <a:t>ExpressJS</a:t>
            </a:r>
            <a:r>
              <a:rPr lang="es-419" dirty="0"/>
              <a:t> de ejemplo</a:t>
            </a:r>
          </a:p>
        </p:txBody>
      </p:sp>
      <p:sp>
        <p:nvSpPr>
          <p:cNvPr id="3" name="Marcador de contenido 2">
            <a:extLst>
              <a:ext uri="{FF2B5EF4-FFF2-40B4-BE49-F238E27FC236}">
                <a16:creationId xmlns:a16="http://schemas.microsoft.com/office/drawing/2014/main" id="{3E50372E-9051-DE43-4F86-5E3656CB599F}"/>
              </a:ext>
            </a:extLst>
          </p:cNvPr>
          <p:cNvSpPr>
            <a:spLocks noGrp="1"/>
          </p:cNvSpPr>
          <p:nvPr>
            <p:ph idx="1"/>
          </p:nvPr>
        </p:nvSpPr>
        <p:spPr/>
        <p:txBody>
          <a:bodyPr/>
          <a:lstStyle/>
          <a:p>
            <a:pPr marL="0" indent="0">
              <a:buNone/>
            </a:pPr>
            <a:r>
              <a:rPr lang="es-419" dirty="0">
                <a:solidFill>
                  <a:schemeClr val="accent1"/>
                </a:solidFill>
              </a:rPr>
              <a:t>Directorio institucional</a:t>
            </a:r>
          </a:p>
          <a:p>
            <a:r>
              <a:rPr lang="es-419" dirty="0"/>
              <a:t>Creación de la página de lista</a:t>
            </a:r>
          </a:p>
          <a:p>
            <a:r>
              <a:rPr lang="es-419" dirty="0"/>
              <a:t>Creación de la página de detalles</a:t>
            </a:r>
          </a:p>
          <a:p>
            <a:r>
              <a:rPr lang="es-419" dirty="0"/>
              <a:t>Creación de la página de edición</a:t>
            </a:r>
          </a:p>
          <a:p>
            <a:r>
              <a:rPr lang="es-419" dirty="0"/>
              <a:t>Creación de la página Añadir</a:t>
            </a:r>
          </a:p>
          <a:p>
            <a:r>
              <a:rPr lang="es-419" dirty="0"/>
              <a:t>Borrado de datos</a:t>
            </a:r>
          </a:p>
        </p:txBody>
      </p:sp>
      <p:sp>
        <p:nvSpPr>
          <p:cNvPr id="5" name="CuadroTexto 4">
            <a:extLst>
              <a:ext uri="{FF2B5EF4-FFF2-40B4-BE49-F238E27FC236}">
                <a16:creationId xmlns:a16="http://schemas.microsoft.com/office/drawing/2014/main" id="{1DEE79DD-E40C-299C-1A2B-571A9B976D62}"/>
              </a:ext>
            </a:extLst>
          </p:cNvPr>
          <p:cNvSpPr txBox="1"/>
          <p:nvPr/>
        </p:nvSpPr>
        <p:spPr>
          <a:xfrm>
            <a:off x="8096250" y="615882"/>
            <a:ext cx="335189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r"/>
            <a:r>
              <a:rPr lang="es-419" dirty="0">
                <a:solidFill>
                  <a:schemeClr val="bg1"/>
                </a:solidFill>
              </a:rPr>
              <a:t>Creación de la página de edición</a:t>
            </a:r>
          </a:p>
        </p:txBody>
      </p:sp>
    </p:spTree>
    <p:extLst>
      <p:ext uri="{BB962C8B-B14F-4D97-AF65-F5344CB8AC3E}">
        <p14:creationId xmlns:p14="http://schemas.microsoft.com/office/powerpoint/2010/main" val="1514796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7" y="1057752"/>
            <a:ext cx="10848746" cy="369332"/>
          </a:xfrm>
          <a:prstGeom prst="rect">
            <a:avLst/>
          </a:prstGeom>
          <a:noFill/>
        </p:spPr>
        <p:txBody>
          <a:bodyPr wrap="square">
            <a:spAutoFit/>
          </a:bodyPr>
          <a:lstStyle/>
          <a:p>
            <a:pPr algn="just"/>
            <a:r>
              <a:rPr lang="es-419" dirty="0">
                <a:solidFill>
                  <a:srgbClr val="002060"/>
                </a:solidFill>
              </a:rPr>
              <a:t>Desde el explorador de archivos de Windows crear la carpeta “</a:t>
            </a:r>
            <a:r>
              <a:rPr lang="en-US" dirty="0">
                <a:solidFill>
                  <a:srgbClr val="002060"/>
                </a:solidFill>
              </a:rPr>
              <a:t>C:\MEAN\SC\mvc.express.directorio</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1432313"/>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endParaRPr lang="es-419" dirty="0"/>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1806679"/>
            <a:ext cx="9181414" cy="369332"/>
          </a:xfrm>
          <a:prstGeom prst="rect">
            <a:avLst/>
          </a:prstGeom>
          <a:noFill/>
        </p:spPr>
        <p:txBody>
          <a:bodyPr wrap="square">
            <a:spAutoFit/>
          </a:bodyPr>
          <a:lstStyle/>
          <a:p>
            <a:pPr algn="just"/>
            <a:r>
              <a:rPr lang="es-419" dirty="0">
                <a:solidFill>
                  <a:srgbClr val="002060"/>
                </a:solidFill>
              </a:rPr>
              <a:t>instalar Express en el directorio del proyecto</a:t>
            </a: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5" y="2122200"/>
            <a:ext cx="10706816" cy="923330"/>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dejar</a:t>
            </a:r>
            <a:r>
              <a:rPr lang="en-US" sz="1800" i="1"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valores</a:t>
            </a:r>
            <a:r>
              <a:rPr lang="en-US" sz="1800" i="1"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por</a:t>
            </a:r>
            <a:r>
              <a:rPr lang="en-US" sz="1800" i="1" dirty="0">
                <a:latin typeface="Courier New" panose="02070309020205020404" pitchFamily="49" charset="0"/>
                <a:cs typeface="Courier New" panose="02070309020205020404" pitchFamily="49" charset="0"/>
              </a:rPr>
              <a:t> default</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dirty="0" err="1">
                <a:solidFill>
                  <a:schemeClr val="accent6"/>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dirty="0" err="1">
                <a:solidFill>
                  <a:schemeClr val="accent6"/>
                </a:solidFill>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install </a:t>
            </a:r>
            <a:r>
              <a:rPr lang="en-US" sz="1800" dirty="0">
                <a:solidFill>
                  <a:schemeClr val="accent6"/>
                </a:solidFill>
                <a:latin typeface="Courier New" panose="02070309020205020404" pitchFamily="49" charset="0"/>
                <a:cs typeface="Courier New" panose="02070309020205020404" pitchFamily="49" charset="0"/>
              </a:rPr>
              <a:t>express-generator</a:t>
            </a:r>
            <a:endParaRPr lang="es-419" dirty="0">
              <a:solidFill>
                <a:schemeClr val="accent6"/>
              </a:solidFill>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7" y="299199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Generar el proyecto</a:t>
            </a:r>
          </a:p>
        </p:txBody>
      </p:sp>
      <p:sp>
        <p:nvSpPr>
          <p:cNvPr id="15" name="CuadroTexto 14">
            <a:extLst>
              <a:ext uri="{FF2B5EF4-FFF2-40B4-BE49-F238E27FC236}">
                <a16:creationId xmlns:a16="http://schemas.microsoft.com/office/drawing/2014/main" id="{866B377C-15FC-3D52-6AAA-078D17763F0D}"/>
              </a:ext>
            </a:extLst>
          </p:cNvPr>
          <p:cNvSpPr txBox="1"/>
          <p:nvPr/>
        </p:nvSpPr>
        <p:spPr>
          <a:xfrm>
            <a:off x="657186" y="3879981"/>
            <a:ext cx="11259043"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00B0F0"/>
                </a:solidFill>
                <a:latin typeface="Courier New" panose="02070309020205020404" pitchFamily="49" charset="0"/>
                <a:cs typeface="Courier New" panose="02070309020205020404" pitchFamily="49" charset="0"/>
              </a:rPr>
              <a:t>npx</a:t>
            </a:r>
            <a:r>
              <a:rPr lang="en-US" sz="1800" dirty="0">
                <a:latin typeface="Courier New" panose="02070309020205020404" pitchFamily="49" charset="0"/>
                <a:cs typeface="Courier New" panose="02070309020205020404" pitchFamily="49" charset="0"/>
              </a:rPr>
              <a:t> express-generator </a:t>
            </a:r>
            <a:r>
              <a:rPr lang="en-US" sz="1800" dirty="0">
                <a:solidFill>
                  <a:schemeClr val="accent6"/>
                </a:solidFill>
                <a:latin typeface="Courier New" panose="02070309020205020404" pitchFamily="49" charset="0"/>
                <a:cs typeface="Courier New" panose="02070309020205020404" pitchFamily="49" charset="0"/>
              </a:rPr>
              <a:t>--view=</a:t>
            </a:r>
            <a:r>
              <a:rPr lang="en-US" sz="1800" dirty="0" err="1">
                <a:solidFill>
                  <a:schemeClr val="accent6"/>
                </a:solidFill>
                <a:latin typeface="Courier New" panose="02070309020205020404" pitchFamily="49" charset="0"/>
                <a:cs typeface="Courier New" panose="02070309020205020404" pitchFamily="49" charset="0"/>
              </a:rPr>
              <a:t>hbs</a:t>
            </a:r>
            <a:endParaRPr lang="en-US" sz="1800" dirty="0">
              <a:solidFill>
                <a:schemeClr val="accent6"/>
              </a:solidFill>
              <a:latin typeface="Courier New" panose="02070309020205020404" pitchFamily="49" charset="0"/>
              <a:cs typeface="Courier New" panose="02070309020205020404" pitchFamily="49" charset="0"/>
            </a:endParaRPr>
          </a:p>
        </p:txBody>
      </p:sp>
      <p:sp>
        <p:nvSpPr>
          <p:cNvPr id="16" name="Título 7">
            <a:extLst>
              <a:ext uri="{FF2B5EF4-FFF2-40B4-BE49-F238E27FC236}">
                <a16:creationId xmlns:a16="http://schemas.microsoft.com/office/drawing/2014/main" id="{ADF588D8-62F3-BB08-6B08-4ACFAAD88470}"/>
              </a:ext>
            </a:extLst>
          </p:cNvPr>
          <p:cNvSpPr txBox="1">
            <a:spLocks/>
          </p:cNvSpPr>
          <p:nvPr/>
        </p:nvSpPr>
        <p:spPr>
          <a:xfrm>
            <a:off x="827997" y="431071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4. Instalar dependencias</a:t>
            </a:r>
          </a:p>
        </p:txBody>
      </p:sp>
      <p:sp>
        <p:nvSpPr>
          <p:cNvPr id="17" name="CuadroTexto 16">
            <a:extLst>
              <a:ext uri="{FF2B5EF4-FFF2-40B4-BE49-F238E27FC236}">
                <a16:creationId xmlns:a16="http://schemas.microsoft.com/office/drawing/2014/main" id="{53518683-A15E-5E97-EE95-EE89E28CF22E}"/>
              </a:ext>
            </a:extLst>
          </p:cNvPr>
          <p:cNvSpPr txBox="1"/>
          <p:nvPr/>
        </p:nvSpPr>
        <p:spPr>
          <a:xfrm>
            <a:off x="657185" y="4695966"/>
            <a:ext cx="8428427"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install</a:t>
            </a:r>
          </a:p>
        </p:txBody>
      </p:sp>
      <p:sp>
        <p:nvSpPr>
          <p:cNvPr id="18" name="Título 7">
            <a:extLst>
              <a:ext uri="{FF2B5EF4-FFF2-40B4-BE49-F238E27FC236}">
                <a16:creationId xmlns:a16="http://schemas.microsoft.com/office/drawing/2014/main" id="{75775C8E-1046-A057-2020-944FF188398F}"/>
              </a:ext>
            </a:extLst>
          </p:cNvPr>
          <p:cNvSpPr txBox="1">
            <a:spLocks/>
          </p:cNvSpPr>
          <p:nvPr/>
        </p:nvSpPr>
        <p:spPr>
          <a:xfrm>
            <a:off x="827997" y="498633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5. Iniciar/levantar el servidor de desarrollo:</a:t>
            </a:r>
          </a:p>
        </p:txBody>
      </p:sp>
      <p:sp>
        <p:nvSpPr>
          <p:cNvPr id="19" name="CuadroTexto 18">
            <a:extLst>
              <a:ext uri="{FF2B5EF4-FFF2-40B4-BE49-F238E27FC236}">
                <a16:creationId xmlns:a16="http://schemas.microsoft.com/office/drawing/2014/main" id="{41DE575C-B650-6DAB-2B3E-A10D40FC4908}"/>
              </a:ext>
            </a:extLst>
          </p:cNvPr>
          <p:cNvSpPr txBox="1"/>
          <p:nvPr/>
        </p:nvSpPr>
        <p:spPr>
          <a:xfrm>
            <a:off x="657186" y="5420632"/>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start</a:t>
            </a:r>
          </a:p>
        </p:txBody>
      </p:sp>
      <p:sp>
        <p:nvSpPr>
          <p:cNvPr id="20" name="CuadroTexto 19">
            <a:extLst>
              <a:ext uri="{FF2B5EF4-FFF2-40B4-BE49-F238E27FC236}">
                <a16:creationId xmlns:a16="http://schemas.microsoft.com/office/drawing/2014/main" id="{B68D2BCC-A292-0DEA-DACD-E194996734B9}"/>
              </a:ext>
            </a:extLst>
          </p:cNvPr>
          <p:cNvSpPr txBox="1"/>
          <p:nvPr/>
        </p:nvSpPr>
        <p:spPr>
          <a:xfrm>
            <a:off x="827997" y="3297597"/>
            <a:ext cx="9181414" cy="646331"/>
          </a:xfrm>
          <a:prstGeom prst="rect">
            <a:avLst/>
          </a:prstGeom>
          <a:noFill/>
        </p:spPr>
        <p:txBody>
          <a:bodyPr wrap="square">
            <a:spAutoFit/>
          </a:bodyPr>
          <a:lstStyle/>
          <a:p>
            <a:pPr algn="just"/>
            <a:r>
              <a:rPr lang="es-419" dirty="0">
                <a:solidFill>
                  <a:srgbClr val="002060"/>
                </a:solidFill>
              </a:rPr>
              <a:t>Crear una nueva aplicación Express utilizando </a:t>
            </a:r>
            <a:r>
              <a:rPr lang="es-419" dirty="0" err="1">
                <a:solidFill>
                  <a:srgbClr val="002060"/>
                </a:solidFill>
              </a:rPr>
              <a:t>express-generator</a:t>
            </a:r>
            <a:r>
              <a:rPr lang="es-419" dirty="0">
                <a:solidFill>
                  <a:srgbClr val="002060"/>
                </a:solidFill>
              </a:rPr>
              <a:t>. Se puede indicar el nombre del proyecto para crearlo dentro de un directorio-</a:t>
            </a:r>
          </a:p>
        </p:txBody>
      </p:sp>
      <p:sp>
        <p:nvSpPr>
          <p:cNvPr id="21" name="CuadroTexto 20">
            <a:extLst>
              <a:ext uri="{FF2B5EF4-FFF2-40B4-BE49-F238E27FC236}">
                <a16:creationId xmlns:a16="http://schemas.microsoft.com/office/drawing/2014/main" id="{24A431FB-DD97-396F-9459-1853AD84A377}"/>
              </a:ext>
            </a:extLst>
          </p:cNvPr>
          <p:cNvSpPr txBox="1"/>
          <p:nvPr/>
        </p:nvSpPr>
        <p:spPr>
          <a:xfrm>
            <a:off x="1106273" y="577596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pic>
        <p:nvPicPr>
          <p:cNvPr id="10" name="Imagen 9">
            <a:extLst>
              <a:ext uri="{FF2B5EF4-FFF2-40B4-BE49-F238E27FC236}">
                <a16:creationId xmlns:a16="http://schemas.microsoft.com/office/drawing/2014/main" id="{96674DDD-F6C8-08C7-EFFE-BC1277133361}"/>
              </a:ext>
            </a:extLst>
          </p:cNvPr>
          <p:cNvPicPr>
            <a:picLocks noChangeAspect="1"/>
          </p:cNvPicPr>
          <p:nvPr/>
        </p:nvPicPr>
        <p:blipFill>
          <a:blip r:embed="rId3"/>
          <a:stretch>
            <a:fillRect/>
          </a:stretch>
        </p:blipFill>
        <p:spPr>
          <a:xfrm>
            <a:off x="9085613" y="4504613"/>
            <a:ext cx="2362530" cy="17337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6049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6. </a:t>
            </a:r>
            <a:r>
              <a:rPr lang="es-419" dirty="0"/>
              <a:t>Preparación de carpetas y archivos</a:t>
            </a:r>
          </a:p>
        </p:txBody>
      </p:sp>
      <p:sp>
        <p:nvSpPr>
          <p:cNvPr id="7" name="CuadroTexto 6">
            <a:extLst>
              <a:ext uri="{FF2B5EF4-FFF2-40B4-BE49-F238E27FC236}">
                <a16:creationId xmlns:a16="http://schemas.microsoft.com/office/drawing/2014/main" id="{AC895FFE-786D-5111-4156-4697A600871E}"/>
              </a:ext>
            </a:extLst>
          </p:cNvPr>
          <p:cNvSpPr txBox="1"/>
          <p:nvPr/>
        </p:nvSpPr>
        <p:spPr>
          <a:xfrm>
            <a:off x="827997" y="1057752"/>
            <a:ext cx="10848746" cy="1754326"/>
          </a:xfrm>
          <a:prstGeom prst="rect">
            <a:avLst/>
          </a:prstGeom>
          <a:noFill/>
        </p:spPr>
        <p:txBody>
          <a:bodyPr wrap="square">
            <a:spAutoFit/>
          </a:bodyPr>
          <a:lstStyle/>
          <a:p>
            <a:pPr algn="just"/>
            <a:r>
              <a:rPr lang="es-419" dirty="0">
                <a:solidFill>
                  <a:srgbClr val="002060"/>
                </a:solidFill>
              </a:rPr>
              <a:t>Desde el explorador de archivos de Windows crear las carpetas</a:t>
            </a:r>
          </a:p>
          <a:p>
            <a:pPr algn="just"/>
            <a:r>
              <a:rPr lang="es-419" dirty="0">
                <a:solidFill>
                  <a:srgbClr val="002060"/>
                </a:solidFill>
              </a:rPr>
              <a:t>“</a:t>
            </a:r>
            <a:r>
              <a:rPr lang="en-US" dirty="0">
                <a:solidFill>
                  <a:srgbClr val="002060"/>
                </a:solidFill>
              </a:rPr>
              <a:t>C:\MEAN\SC\mvc.express.directorio</a:t>
            </a:r>
            <a:r>
              <a:rPr lang="es-419" dirty="0">
                <a:solidFill>
                  <a:srgbClr val="002060"/>
                </a:solidFill>
              </a:rPr>
              <a:t>”</a:t>
            </a:r>
          </a:p>
          <a:p>
            <a:pPr algn="just"/>
            <a:r>
              <a:rPr lang="es-419" dirty="0">
                <a:solidFill>
                  <a:srgbClr val="002060"/>
                </a:solidFill>
              </a:rPr>
              <a:t>“C:\MEAN\SC\</a:t>
            </a:r>
            <a:r>
              <a:rPr lang="es-419" dirty="0" err="1">
                <a:solidFill>
                  <a:srgbClr val="002060"/>
                </a:solidFill>
              </a:rPr>
              <a:t>mvc.express.directorio</a:t>
            </a:r>
            <a:r>
              <a:rPr lang="es-419" dirty="0">
                <a:solidFill>
                  <a:srgbClr val="002060"/>
                </a:solidFill>
              </a:rPr>
              <a:t>\</a:t>
            </a:r>
            <a:r>
              <a:rPr lang="es-419" dirty="0" err="1">
                <a:solidFill>
                  <a:srgbClr val="002060"/>
                </a:solidFill>
              </a:rPr>
              <a:t>models</a:t>
            </a:r>
            <a:r>
              <a:rPr lang="es-419" dirty="0">
                <a:solidFill>
                  <a:srgbClr val="002060"/>
                </a:solidFill>
              </a:rPr>
              <a:t>”</a:t>
            </a:r>
          </a:p>
          <a:p>
            <a:pPr algn="just"/>
            <a:r>
              <a:rPr lang="es-419" dirty="0">
                <a:solidFill>
                  <a:srgbClr val="002060"/>
                </a:solidFill>
              </a:rPr>
              <a:t>“C:\MEAN\SC\</a:t>
            </a:r>
            <a:r>
              <a:rPr lang="es-419" dirty="0" err="1">
                <a:solidFill>
                  <a:srgbClr val="002060"/>
                </a:solidFill>
              </a:rPr>
              <a:t>mvc.express.directorio</a:t>
            </a:r>
            <a:r>
              <a:rPr lang="es-419" dirty="0">
                <a:solidFill>
                  <a:srgbClr val="002060"/>
                </a:solidFill>
              </a:rPr>
              <a:t>\</a:t>
            </a:r>
            <a:r>
              <a:rPr lang="es-419" dirty="0" err="1">
                <a:solidFill>
                  <a:srgbClr val="002060"/>
                </a:solidFill>
              </a:rPr>
              <a:t>controllers</a:t>
            </a:r>
            <a:r>
              <a:rPr lang="es-419" dirty="0">
                <a:solidFill>
                  <a:srgbClr val="002060"/>
                </a:solidFill>
              </a:rPr>
              <a:t>”</a:t>
            </a:r>
          </a:p>
          <a:p>
            <a:pPr algn="just"/>
            <a:r>
              <a:rPr lang="es-419" dirty="0">
                <a:solidFill>
                  <a:srgbClr val="002060"/>
                </a:solidFill>
              </a:rPr>
              <a:t>“</a:t>
            </a:r>
            <a:r>
              <a:rPr lang="en-US" dirty="0">
                <a:solidFill>
                  <a:srgbClr val="002060"/>
                </a:solidFill>
              </a:rPr>
              <a:t>C:\MEAN\SC\mvc.express.directorio\views\directorio</a:t>
            </a:r>
            <a:r>
              <a:rPr lang="es-419" dirty="0">
                <a:solidFill>
                  <a:srgbClr val="002060"/>
                </a:solidFill>
              </a:rPr>
              <a:t>”</a:t>
            </a:r>
          </a:p>
          <a:p>
            <a:pPr algn="just"/>
            <a:r>
              <a:rPr lang="es-419" dirty="0">
                <a:solidFill>
                  <a:srgbClr val="002060"/>
                </a:solidFill>
              </a:rPr>
              <a:t>“</a:t>
            </a:r>
            <a:r>
              <a:rPr lang="en-US" dirty="0">
                <a:solidFill>
                  <a:srgbClr val="002060"/>
                </a:solidFill>
              </a:rPr>
              <a:t>C:\MEAN\SC\mvc.express.directorio\views\auth</a:t>
            </a:r>
            <a:r>
              <a:rPr lang="es-419" dirty="0">
                <a:solidFill>
                  <a:srgbClr val="002060"/>
                </a:solidFill>
              </a:rPr>
              <a:t>”</a:t>
            </a:r>
          </a:p>
        </p:txBody>
      </p:sp>
      <p:sp>
        <p:nvSpPr>
          <p:cNvPr id="8" name="Título 1">
            <a:extLst>
              <a:ext uri="{FF2B5EF4-FFF2-40B4-BE49-F238E27FC236}">
                <a16:creationId xmlns:a16="http://schemas.microsoft.com/office/drawing/2014/main" id="{7C213988-95F5-A594-AC26-D5FA9A854F52}"/>
              </a:ext>
            </a:extLst>
          </p:cNvPr>
          <p:cNvSpPr txBox="1">
            <a:spLocks/>
          </p:cNvSpPr>
          <p:nvPr/>
        </p:nvSpPr>
        <p:spPr>
          <a:xfrm>
            <a:off x="828000" y="286014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7. </a:t>
            </a:r>
            <a:r>
              <a:rPr lang="es-419" dirty="0"/>
              <a:t>Desde visual </a:t>
            </a:r>
            <a:r>
              <a:rPr lang="es-419" dirty="0" err="1"/>
              <a:t>studio</a:t>
            </a:r>
            <a:r>
              <a:rPr lang="es-419" dirty="0"/>
              <a:t>, crear los siguientes archivos en blanco</a:t>
            </a:r>
          </a:p>
        </p:txBody>
      </p:sp>
      <p:sp>
        <p:nvSpPr>
          <p:cNvPr id="9" name="CuadroTexto 8">
            <a:extLst>
              <a:ext uri="{FF2B5EF4-FFF2-40B4-BE49-F238E27FC236}">
                <a16:creationId xmlns:a16="http://schemas.microsoft.com/office/drawing/2014/main" id="{ABEEE557-1784-B979-0E8F-26F30A5469C1}"/>
              </a:ext>
            </a:extLst>
          </p:cNvPr>
          <p:cNvSpPr txBox="1"/>
          <p:nvPr/>
        </p:nvSpPr>
        <p:spPr>
          <a:xfrm>
            <a:off x="827997" y="3646823"/>
            <a:ext cx="10848746" cy="1200329"/>
          </a:xfrm>
          <a:prstGeom prst="rect">
            <a:avLst/>
          </a:prstGeom>
          <a:noFill/>
        </p:spPr>
        <p:txBody>
          <a:bodyPr wrap="square">
            <a:spAutoFit/>
          </a:bodyPr>
          <a:lstStyle/>
          <a:p>
            <a:pPr algn="just"/>
            <a:r>
              <a:rPr lang="es-419" u="sng" dirty="0">
                <a:solidFill>
                  <a:srgbClr val="002060"/>
                </a:solidFill>
              </a:rPr>
              <a:t>Crear los archivos</a:t>
            </a:r>
          </a:p>
          <a:p>
            <a:pPr algn="just"/>
            <a:r>
              <a:rPr lang="es-419" u="sng" dirty="0">
                <a:solidFill>
                  <a:srgbClr val="002060"/>
                </a:solidFill>
              </a:rPr>
              <a:t>“</a:t>
            </a:r>
            <a:r>
              <a:rPr lang="en-US" u="sng" dirty="0">
                <a:solidFill>
                  <a:srgbClr val="002060"/>
                </a:solidFill>
              </a:rPr>
              <a:t>C:\MEAN\SC\mvc.express.directorio\routes\directorio.js</a:t>
            </a:r>
            <a:r>
              <a:rPr lang="es-419" u="sng" dirty="0">
                <a:solidFill>
                  <a:srgbClr val="002060"/>
                </a:solidFill>
              </a:rPr>
              <a:t>”</a:t>
            </a:r>
          </a:p>
          <a:p>
            <a:pPr algn="just"/>
            <a:r>
              <a:rPr lang="es-419" u="sng" dirty="0">
                <a:solidFill>
                  <a:srgbClr val="002060"/>
                </a:solidFill>
              </a:rPr>
              <a:t>“</a:t>
            </a:r>
            <a:r>
              <a:rPr lang="en-US" u="sng" dirty="0">
                <a:solidFill>
                  <a:srgbClr val="002060"/>
                </a:solidFill>
              </a:rPr>
              <a:t>C:\MEAN\SC\mvc.express.directorio\routes\auth.js</a:t>
            </a:r>
            <a:r>
              <a:rPr lang="es-419" u="sng" dirty="0">
                <a:solidFill>
                  <a:srgbClr val="002060"/>
                </a:solidFill>
              </a:rPr>
              <a:t>”</a:t>
            </a:r>
          </a:p>
          <a:p>
            <a:pPr algn="just"/>
            <a:r>
              <a:rPr lang="es-419" u="sng" dirty="0">
                <a:solidFill>
                  <a:srgbClr val="002060"/>
                </a:solidFill>
              </a:rPr>
              <a:t>“</a:t>
            </a:r>
            <a:r>
              <a:rPr lang="en-US" u="sng" dirty="0">
                <a:solidFill>
                  <a:srgbClr val="002060"/>
                </a:solidFill>
              </a:rPr>
              <a:t>C:\MEAN\SC\mvc.express.directorio\models\personal.js</a:t>
            </a:r>
            <a:r>
              <a:rPr lang="es-419" u="sng" dirty="0">
                <a:solidFill>
                  <a:srgbClr val="002060"/>
                </a:solidFill>
              </a:rPr>
              <a:t>”</a:t>
            </a:r>
          </a:p>
        </p:txBody>
      </p:sp>
      <p:sp>
        <p:nvSpPr>
          <p:cNvPr id="13" name="CuadroTexto 12">
            <a:extLst>
              <a:ext uri="{FF2B5EF4-FFF2-40B4-BE49-F238E27FC236}">
                <a16:creationId xmlns:a16="http://schemas.microsoft.com/office/drawing/2014/main" id="{93BABD7F-4EE7-5171-5CCE-76AE813D56FC}"/>
              </a:ext>
            </a:extLst>
          </p:cNvPr>
          <p:cNvSpPr txBox="1"/>
          <p:nvPr/>
        </p:nvSpPr>
        <p:spPr>
          <a:xfrm>
            <a:off x="8342086" y="615882"/>
            <a:ext cx="310605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lista</a:t>
            </a:r>
          </a:p>
        </p:txBody>
      </p:sp>
    </p:spTree>
    <p:extLst>
      <p:ext uri="{BB962C8B-B14F-4D97-AF65-F5344CB8AC3E}">
        <p14:creationId xmlns:p14="http://schemas.microsoft.com/office/powerpoint/2010/main" val="2247740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8. </a:t>
            </a:r>
            <a:r>
              <a:rPr lang="es-419" dirty="0"/>
              <a:t>Editar app.js</a:t>
            </a:r>
          </a:p>
        </p:txBody>
      </p:sp>
      <p:sp>
        <p:nvSpPr>
          <p:cNvPr id="6" name="CuadroTexto 5">
            <a:extLst>
              <a:ext uri="{FF2B5EF4-FFF2-40B4-BE49-F238E27FC236}">
                <a16:creationId xmlns:a16="http://schemas.microsoft.com/office/drawing/2014/main" id="{E6466379-2E41-A992-CEBA-D57EC1059D1D}"/>
              </a:ext>
            </a:extLst>
          </p:cNvPr>
          <p:cNvSpPr txBox="1"/>
          <p:nvPr/>
        </p:nvSpPr>
        <p:spPr>
          <a:xfrm>
            <a:off x="828000" y="1270338"/>
            <a:ext cx="9361028" cy="1477328"/>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index</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 1- Agregar los </a:t>
            </a:r>
            <a:r>
              <a:rPr lang="es-419" b="0" dirty="0" err="1">
                <a:solidFill>
                  <a:srgbClr val="008000"/>
                </a:solidFill>
                <a:effectLst/>
                <a:highlight>
                  <a:srgbClr val="FFFFF3"/>
                </a:highlight>
                <a:latin typeface="Consolas" panose="020B0609020204030204" pitchFamily="49" charset="0"/>
              </a:rPr>
              <a:t>routers</a:t>
            </a:r>
            <a:endParaRPr lang="es-419" b="0" dirty="0">
              <a:solidFill>
                <a:srgbClr val="000000"/>
              </a:solidFill>
              <a:effectLst/>
              <a:highlight>
                <a:srgbClr val="FFFFF3"/>
              </a:highlight>
              <a:latin typeface="Consolas" panose="020B0609020204030204" pitchFamily="49" charset="0"/>
            </a:endParaRPr>
          </a:p>
          <a:p>
            <a:r>
              <a:rPr lang="es-419" b="0" dirty="0" err="1">
                <a:solidFill>
                  <a:srgbClr val="0000FF"/>
                </a:solidFill>
                <a:effectLst/>
                <a:highlight>
                  <a:srgbClr val="FFFFF3"/>
                </a:highlight>
                <a:latin typeface="Consolas" panose="020B0609020204030204" pitchFamily="49" charset="0"/>
              </a:rPr>
              <a:t>var</a:t>
            </a:r>
            <a:r>
              <a:rPr lang="es-419" b="0" dirty="0">
                <a:solidFill>
                  <a:srgbClr val="000000"/>
                </a:solidFill>
                <a:effectLst/>
                <a:highlight>
                  <a:srgbClr val="FFFFF3"/>
                </a:highlight>
                <a:latin typeface="Consolas" panose="020B0609020204030204" pitchFamily="49" charset="0"/>
              </a:rPr>
              <a:t> </a:t>
            </a:r>
            <a:r>
              <a:rPr lang="es-419" b="0" dirty="0" err="1">
                <a:solidFill>
                  <a:srgbClr val="001080"/>
                </a:solidFill>
                <a:effectLst/>
                <a:highlight>
                  <a:srgbClr val="FFFFF3"/>
                </a:highlight>
                <a:latin typeface="Consolas" panose="020B0609020204030204" pitchFamily="49" charset="0"/>
              </a:rPr>
              <a:t>dirRouter</a:t>
            </a:r>
            <a:r>
              <a:rPr lang="es-419" b="0" dirty="0">
                <a:solidFill>
                  <a:srgbClr val="000000"/>
                </a:solidFill>
                <a:effectLst/>
                <a:highlight>
                  <a:srgbClr val="FFFFF3"/>
                </a:highlight>
                <a:latin typeface="Consolas" panose="020B0609020204030204" pitchFamily="49" charset="0"/>
              </a:rPr>
              <a:t>   = </a:t>
            </a:r>
            <a:r>
              <a:rPr lang="es-419" b="0" dirty="0" err="1">
                <a:solidFill>
                  <a:srgbClr val="795E26"/>
                </a:solidFill>
                <a:effectLst/>
                <a:highlight>
                  <a:srgbClr val="FFFFF3"/>
                </a:highlight>
                <a:latin typeface="Consolas" panose="020B0609020204030204" pitchFamily="49" charset="0"/>
              </a:rPr>
              <a:t>require</a:t>
            </a:r>
            <a:r>
              <a:rPr lang="es-419" b="0" dirty="0">
                <a:solidFill>
                  <a:srgbClr val="000000"/>
                </a:solidFill>
                <a:effectLst/>
                <a:highlight>
                  <a:srgbClr val="FFFFF3"/>
                </a:highlight>
                <a:latin typeface="Consolas" panose="020B0609020204030204" pitchFamily="49" charset="0"/>
              </a:rPr>
              <a:t>(</a:t>
            </a:r>
            <a:r>
              <a:rPr lang="es-419" b="0" dirty="0">
                <a:solidFill>
                  <a:srgbClr val="A31515"/>
                </a:solidFill>
                <a:effectLst/>
                <a:highlight>
                  <a:srgbClr val="FFFFF3"/>
                </a:highlight>
                <a:latin typeface="Consolas" panose="020B0609020204030204" pitchFamily="49" charset="0"/>
              </a:rPr>
              <a:t>'./</a:t>
            </a:r>
            <a:r>
              <a:rPr lang="es-419" b="0" dirty="0" err="1">
                <a:solidFill>
                  <a:srgbClr val="A31515"/>
                </a:solidFill>
                <a:effectLst/>
                <a:highlight>
                  <a:srgbClr val="FFFFF3"/>
                </a:highlight>
                <a:latin typeface="Consolas" panose="020B0609020204030204" pitchFamily="49" charset="0"/>
              </a:rPr>
              <a:t>routes</a:t>
            </a:r>
            <a:r>
              <a:rPr lang="es-419" b="0" dirty="0">
                <a:solidFill>
                  <a:srgbClr val="A31515"/>
                </a:solidFill>
                <a:effectLst/>
                <a:highlight>
                  <a:srgbClr val="FFFFF3"/>
                </a:highlight>
                <a:latin typeface="Consolas" panose="020B0609020204030204" pitchFamily="49" charset="0"/>
              </a:rPr>
              <a:t>/directorio-</a:t>
            </a:r>
            <a:r>
              <a:rPr lang="es-419" b="0" dirty="0" err="1">
                <a:solidFill>
                  <a:srgbClr val="A31515"/>
                </a:solidFill>
                <a:effectLst/>
                <a:highlight>
                  <a:srgbClr val="FFFFF3"/>
                </a:highlight>
                <a:latin typeface="Consolas" panose="020B0609020204030204" pitchFamily="49" charset="0"/>
              </a:rPr>
              <a:t>route</a:t>
            </a:r>
            <a:r>
              <a:rPr lang="es-419" b="0" dirty="0">
                <a:solidFill>
                  <a:srgbClr val="A31515"/>
                </a:solidFill>
                <a:effectLst/>
                <a:highlight>
                  <a:srgbClr val="FFFFF3"/>
                </a:highlight>
                <a:latin typeface="Consolas" panose="020B0609020204030204" pitchFamily="49" charset="0"/>
              </a:rPr>
              <a:t>'</a:t>
            </a:r>
            <a:r>
              <a:rPr lang="es-419" b="0" dirty="0">
                <a:solidFill>
                  <a:srgbClr val="000000"/>
                </a:solidFill>
                <a:effectLst/>
                <a:highlight>
                  <a:srgbClr val="FFFFF3"/>
                </a:highligh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 </a:t>
            </a:r>
            <a:r>
              <a:rPr lang="es-419" b="0" dirty="0" err="1">
                <a:solidFill>
                  <a:srgbClr val="008000"/>
                </a:solidFill>
                <a:effectLst/>
                <a:highlight>
                  <a:srgbClr val="FFFFF3"/>
                </a:highlight>
                <a:latin typeface="Consolas" panose="020B0609020204030204" pitchFamily="49" charset="0"/>
              </a:rPr>
              <a:t>var</a:t>
            </a:r>
            <a:r>
              <a:rPr lang="es-419" b="0" dirty="0">
                <a:solidFill>
                  <a:srgbClr val="008000"/>
                </a:solidFill>
                <a:effectLst/>
                <a:highlight>
                  <a:srgbClr val="FFFFF3"/>
                </a:highlight>
                <a:latin typeface="Consolas" panose="020B0609020204030204" pitchFamily="49" charset="0"/>
              </a:rPr>
              <a:t> </a:t>
            </a:r>
            <a:r>
              <a:rPr lang="es-419" b="0" dirty="0" err="1">
                <a:solidFill>
                  <a:srgbClr val="008000"/>
                </a:solidFill>
                <a:effectLst/>
                <a:highlight>
                  <a:srgbClr val="FFFFF3"/>
                </a:highlight>
                <a:latin typeface="Consolas" panose="020B0609020204030204" pitchFamily="49" charset="0"/>
              </a:rPr>
              <a:t>authRouter</a:t>
            </a:r>
            <a:r>
              <a:rPr lang="es-419" b="0" dirty="0">
                <a:solidFill>
                  <a:srgbClr val="008000"/>
                </a:solidFill>
                <a:effectLst/>
                <a:highlight>
                  <a:srgbClr val="FFFFF3"/>
                </a:highlight>
                <a:latin typeface="Consolas" panose="020B0609020204030204" pitchFamily="49" charset="0"/>
              </a:rPr>
              <a:t>  = </a:t>
            </a:r>
            <a:r>
              <a:rPr lang="es-419" b="0" dirty="0" err="1">
                <a:solidFill>
                  <a:srgbClr val="008000"/>
                </a:solidFill>
                <a:effectLst/>
                <a:highlight>
                  <a:srgbClr val="FFFFF3"/>
                </a:highlight>
                <a:latin typeface="Consolas" panose="020B0609020204030204" pitchFamily="49" charset="0"/>
              </a:rPr>
              <a:t>require</a:t>
            </a:r>
            <a:r>
              <a:rPr lang="es-419" b="0" dirty="0">
                <a:solidFill>
                  <a:srgbClr val="008000"/>
                </a:solidFill>
                <a:effectLst/>
                <a:highlight>
                  <a:srgbClr val="FFFFF3"/>
                </a:highlight>
                <a:latin typeface="Consolas" panose="020B0609020204030204" pitchFamily="49" charset="0"/>
              </a:rPr>
              <a:t>('./</a:t>
            </a:r>
            <a:r>
              <a:rPr lang="es-419" b="0" dirty="0" err="1">
                <a:solidFill>
                  <a:srgbClr val="008000"/>
                </a:solidFill>
                <a:effectLst/>
                <a:highlight>
                  <a:srgbClr val="FFFFF3"/>
                </a:highlight>
                <a:latin typeface="Consolas" panose="020B0609020204030204" pitchFamily="49" charset="0"/>
              </a:rPr>
              <a:t>routes</a:t>
            </a:r>
            <a:r>
              <a:rPr lang="es-419" b="0" dirty="0">
                <a:solidFill>
                  <a:srgbClr val="008000"/>
                </a:solidFill>
                <a:effectLst/>
                <a:highlight>
                  <a:srgbClr val="FFFFF3"/>
                </a:highlight>
                <a:latin typeface="Consolas" panose="020B0609020204030204" pitchFamily="49" charset="0"/>
              </a:rPr>
              <a:t>/</a:t>
            </a:r>
            <a:r>
              <a:rPr lang="es-419" b="0" dirty="0" err="1">
                <a:solidFill>
                  <a:srgbClr val="008000"/>
                </a:solidFill>
                <a:effectLst/>
                <a:highlight>
                  <a:srgbClr val="FFFFF3"/>
                </a:highlight>
                <a:latin typeface="Consolas" panose="020B0609020204030204" pitchFamily="49" charset="0"/>
              </a:rPr>
              <a:t>auth</a:t>
            </a:r>
            <a:r>
              <a:rPr lang="es-419" b="0" dirty="0">
                <a:solidFill>
                  <a:srgbClr val="008000"/>
                </a:solidFill>
                <a:effectLst/>
                <a:highlight>
                  <a:srgbClr val="FFFFF3"/>
                </a:highlight>
                <a:latin typeface="Consolas" panose="020B0609020204030204" pitchFamily="49" charset="0"/>
              </a:rPr>
              <a:t>');</a:t>
            </a:r>
            <a:endParaRPr lang="es-419" b="0" dirty="0">
              <a:solidFill>
                <a:srgbClr val="000000"/>
              </a:solidFill>
              <a:effectLst/>
              <a:highlight>
                <a:srgbClr val="FFFFF3"/>
              </a:highlight>
              <a:latin typeface="Consolas" panose="020B0609020204030204" pitchFamily="49" charset="0"/>
            </a:endParaRPr>
          </a:p>
        </p:txBody>
      </p:sp>
      <p:sp>
        <p:nvSpPr>
          <p:cNvPr id="10" name="Título 1">
            <a:extLst>
              <a:ext uri="{FF2B5EF4-FFF2-40B4-BE49-F238E27FC236}">
                <a16:creationId xmlns:a16="http://schemas.microsoft.com/office/drawing/2014/main" id="{DE27A2FC-8D0B-933F-EBF7-B24263FDA108}"/>
              </a:ext>
            </a:extLst>
          </p:cNvPr>
          <p:cNvSpPr txBox="1">
            <a:spLocks/>
          </p:cNvSpPr>
          <p:nvPr/>
        </p:nvSpPr>
        <p:spPr>
          <a:xfrm>
            <a:off x="827999" y="289443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9. </a:t>
            </a:r>
            <a:r>
              <a:rPr lang="es-419" dirty="0"/>
              <a:t>Editar \routes\directorio-route.js</a:t>
            </a:r>
          </a:p>
        </p:txBody>
      </p:sp>
      <p:sp>
        <p:nvSpPr>
          <p:cNvPr id="12" name="CuadroTexto 11">
            <a:extLst>
              <a:ext uri="{FF2B5EF4-FFF2-40B4-BE49-F238E27FC236}">
                <a16:creationId xmlns:a16="http://schemas.microsoft.com/office/drawing/2014/main" id="{61D85B02-585F-F5CB-950E-881CE40ED620}"/>
              </a:ext>
            </a:extLst>
          </p:cNvPr>
          <p:cNvSpPr txBox="1"/>
          <p:nvPr/>
        </p:nvSpPr>
        <p:spPr>
          <a:xfrm>
            <a:off x="827999" y="3261805"/>
            <a:ext cx="9361029"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express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Router</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dirController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controllers</a:t>
            </a:r>
            <a:r>
              <a:rPr lang="es-419" b="0" dirty="0">
                <a:solidFill>
                  <a:srgbClr val="A31515"/>
                </a:solidFill>
                <a:effectLst/>
                <a:latin typeface="Consolas" panose="020B0609020204030204" pitchFamily="49" charset="0"/>
              </a:rPr>
              <a:t>/directorio-</a:t>
            </a:r>
            <a:r>
              <a:rPr lang="es-419" b="0" dirty="0" err="1">
                <a:solidFill>
                  <a:srgbClr val="A31515"/>
                </a:solidFill>
                <a:effectLst/>
                <a:latin typeface="Consolas" panose="020B0609020204030204" pitchFamily="49" charset="0"/>
              </a:rPr>
              <a:t>controller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8000"/>
                </a:solidFill>
                <a:effectLst/>
                <a:latin typeface="Consolas" panose="020B0609020204030204" pitchFamily="49" charset="0"/>
              </a:rPr>
              <a:t>// 2- Agregar los </a:t>
            </a:r>
            <a:r>
              <a:rPr lang="es-419" b="0" dirty="0" err="1">
                <a:solidFill>
                  <a:srgbClr val="008000"/>
                </a:solidFill>
                <a:effectLst/>
                <a:latin typeface="Consolas" panose="020B0609020204030204" pitchFamily="49" charset="0"/>
              </a:rPr>
              <a:t>routers</a:t>
            </a:r>
            <a:endParaRPr lang="es-419" b="0" dirty="0">
              <a:solidFill>
                <a:srgbClr val="000000"/>
              </a:solidFill>
              <a:effectLst/>
              <a:latin typeface="Consolas" panose="020B0609020204030204" pitchFamily="49" charset="0"/>
            </a:endParaRPr>
          </a:p>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list</a:t>
            </a:r>
            <a:r>
              <a:rPr lang="es-419" b="0" dirty="0">
                <a:solidFill>
                  <a:srgbClr val="000000"/>
                </a:solidFill>
                <a:effectLst/>
                <a:latin typeface="Consolas" panose="020B0609020204030204" pitchFamily="49" charset="0"/>
              </a:rPr>
              <a:t> );</a:t>
            </a: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edit</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dirController.edit</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add</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dirController.add</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save</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dirController.save</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delete</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dirController.delete</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err="1">
                <a:solidFill>
                  <a:srgbClr val="001080"/>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router</a:t>
            </a:r>
            <a:r>
              <a:rPr lang="es-419" b="0" dirty="0">
                <a:solidFill>
                  <a:srgbClr val="000000"/>
                </a:solidFill>
                <a:effectLst/>
                <a:latin typeface="Consolas" panose="020B0609020204030204" pitchFamily="49" charset="0"/>
              </a:rPr>
              <a:t>;</a:t>
            </a:r>
          </a:p>
        </p:txBody>
      </p:sp>
      <p:sp>
        <p:nvSpPr>
          <p:cNvPr id="19" name="Diagrama de flujo: conector 18">
            <a:extLst>
              <a:ext uri="{FF2B5EF4-FFF2-40B4-BE49-F238E27FC236}">
                <a16:creationId xmlns:a16="http://schemas.microsoft.com/office/drawing/2014/main" id="{F4FC5E7B-ADB3-9761-1E10-9ADBEB7B57B8}"/>
              </a:ext>
            </a:extLst>
          </p:cNvPr>
          <p:cNvSpPr/>
          <p:nvPr/>
        </p:nvSpPr>
        <p:spPr>
          <a:xfrm>
            <a:off x="8084457" y="2222046"/>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21" name="Diagrama de flujo: conector 20">
            <a:extLst>
              <a:ext uri="{FF2B5EF4-FFF2-40B4-BE49-F238E27FC236}">
                <a16:creationId xmlns:a16="http://schemas.microsoft.com/office/drawing/2014/main" id="{BFB9A508-C119-E5C2-3E4D-8D08B39F78EF}"/>
              </a:ext>
            </a:extLst>
          </p:cNvPr>
          <p:cNvSpPr/>
          <p:nvPr/>
        </p:nvSpPr>
        <p:spPr>
          <a:xfrm>
            <a:off x="8084457" y="3189233"/>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25" name="Conector recto de flecha 24">
            <a:extLst>
              <a:ext uri="{FF2B5EF4-FFF2-40B4-BE49-F238E27FC236}">
                <a16:creationId xmlns:a16="http://schemas.microsoft.com/office/drawing/2014/main" id="{E6A94A47-DC51-5FD8-2000-2098082B2276}"/>
              </a:ext>
            </a:extLst>
          </p:cNvPr>
          <p:cNvCxnSpPr>
            <a:stCxn id="19" idx="4"/>
            <a:endCxn id="21" idx="0"/>
          </p:cNvCxnSpPr>
          <p:nvPr/>
        </p:nvCxnSpPr>
        <p:spPr>
          <a:xfrm>
            <a:off x="8157029" y="2367189"/>
            <a:ext cx="0" cy="82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grama de flujo: conector 25">
            <a:extLst>
              <a:ext uri="{FF2B5EF4-FFF2-40B4-BE49-F238E27FC236}">
                <a16:creationId xmlns:a16="http://schemas.microsoft.com/office/drawing/2014/main" id="{610FB346-A112-B002-0A06-8098EC4A1BAE}"/>
              </a:ext>
            </a:extLst>
          </p:cNvPr>
          <p:cNvSpPr/>
          <p:nvPr/>
        </p:nvSpPr>
        <p:spPr>
          <a:xfrm>
            <a:off x="9770382" y="3941708"/>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28" name="Conector recto de flecha 27">
            <a:extLst>
              <a:ext uri="{FF2B5EF4-FFF2-40B4-BE49-F238E27FC236}">
                <a16:creationId xmlns:a16="http://schemas.microsoft.com/office/drawing/2014/main" id="{BE5F94D5-9555-ED39-DE30-148B2702EB8D}"/>
              </a:ext>
            </a:extLst>
          </p:cNvPr>
          <p:cNvCxnSpPr>
            <a:stCxn id="26" idx="6"/>
          </p:cNvCxnSpPr>
          <p:nvPr/>
        </p:nvCxnSpPr>
        <p:spPr>
          <a:xfrm flipV="1">
            <a:off x="9915525" y="4014279"/>
            <a:ext cx="5048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854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10. </a:t>
            </a:r>
            <a:r>
              <a:rPr lang="es-419" dirty="0"/>
              <a:t>Editar /</a:t>
            </a:r>
            <a:r>
              <a:rPr lang="es-419" dirty="0" err="1"/>
              <a:t>controllers</a:t>
            </a:r>
            <a:r>
              <a:rPr lang="es-419" dirty="0"/>
              <a:t>/directorio-controller.js</a:t>
            </a:r>
          </a:p>
        </p:txBody>
      </p:sp>
      <p:sp>
        <p:nvSpPr>
          <p:cNvPr id="6" name="CuadroTexto 5">
            <a:extLst>
              <a:ext uri="{FF2B5EF4-FFF2-40B4-BE49-F238E27FC236}">
                <a16:creationId xmlns:a16="http://schemas.microsoft.com/office/drawing/2014/main" id="{E6466379-2E41-A992-CEBA-D57EC1059D1D}"/>
              </a:ext>
            </a:extLst>
          </p:cNvPr>
          <p:cNvSpPr txBox="1"/>
          <p:nvPr/>
        </p:nvSpPr>
        <p:spPr>
          <a:xfrm>
            <a:off x="827999" y="1270338"/>
            <a:ext cx="9921549" cy="923330"/>
          </a:xfrm>
          <a:prstGeom prst="rect">
            <a:avLst/>
          </a:prstGeom>
          <a:noFill/>
          <a:ln>
            <a:solidFill>
              <a:schemeClr val="bg1">
                <a:lumMod val="95000"/>
              </a:schemeClr>
            </a:solidFill>
          </a:ln>
        </p:spPr>
        <p:txBody>
          <a:bodyPr wrap="square">
            <a:spAutoFit/>
          </a:bodyPr>
          <a:lstStyle/>
          <a:p>
            <a:r>
              <a:rPr lang="es-419" b="0" dirty="0" err="1">
                <a:solidFill>
                  <a:srgbClr val="267F99"/>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267F99"/>
                </a:solidFill>
                <a:effectLst/>
                <a:latin typeface="Consolas" panose="020B0609020204030204" pitchFamily="49" charset="0"/>
              </a:rPr>
              <a:t>exports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render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'directorio/listado-</a:t>
            </a:r>
            <a:r>
              <a:rPr lang="es-419" b="0" dirty="0" err="1">
                <a:solidFill>
                  <a:srgbClr val="A31515"/>
                </a:solidFill>
                <a:effectLst/>
                <a:latin typeface="Consolas" panose="020B0609020204030204" pitchFamily="49" charset="0"/>
              </a:rPr>
              <a:t>view</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title</a:t>
            </a:r>
            <a:r>
              <a:rPr lang="es-419" b="0" dirty="0">
                <a:solidFill>
                  <a:srgbClr val="001080"/>
                </a:solidFill>
                <a:effectLst/>
                <a:latin typeface="Consolas" panose="020B0609020204030204" pitchFamily="49" charset="0"/>
              </a:rPr>
              <a:t>:</a:t>
            </a:r>
            <a:r>
              <a:rPr lang="es-419" b="0" dirty="0">
                <a:solidFill>
                  <a:srgbClr val="A31515"/>
                </a:solidFill>
                <a:effectLst/>
                <a:latin typeface="Consolas" panose="020B0609020204030204" pitchFamily="49" charset="0"/>
              </a:rPr>
              <a:t>'Listado del personal.'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p:txBody>
      </p:sp>
      <p:sp>
        <p:nvSpPr>
          <p:cNvPr id="10" name="Título 1">
            <a:extLst>
              <a:ext uri="{FF2B5EF4-FFF2-40B4-BE49-F238E27FC236}">
                <a16:creationId xmlns:a16="http://schemas.microsoft.com/office/drawing/2014/main" id="{DE27A2FC-8D0B-933F-EBF7-B24263FDA108}"/>
              </a:ext>
            </a:extLst>
          </p:cNvPr>
          <p:cNvSpPr txBox="1">
            <a:spLocks/>
          </p:cNvSpPr>
          <p:nvPr/>
        </p:nvSpPr>
        <p:spPr>
          <a:xfrm>
            <a:off x="827998" y="2392208"/>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11. </a:t>
            </a:r>
            <a:r>
              <a:rPr lang="es-419" dirty="0"/>
              <a:t>Editar /</a:t>
            </a:r>
            <a:r>
              <a:rPr lang="es-419" dirty="0" err="1"/>
              <a:t>views</a:t>
            </a:r>
            <a:r>
              <a:rPr lang="es-419" dirty="0"/>
              <a:t>/directorio/listado-</a:t>
            </a:r>
            <a:r>
              <a:rPr lang="es-419" dirty="0" err="1"/>
              <a:t>view.hbs</a:t>
            </a:r>
            <a:endParaRPr lang="es-419" dirty="0"/>
          </a:p>
        </p:txBody>
      </p:sp>
      <p:sp>
        <p:nvSpPr>
          <p:cNvPr id="8" name="CuadroTexto 7">
            <a:extLst>
              <a:ext uri="{FF2B5EF4-FFF2-40B4-BE49-F238E27FC236}">
                <a16:creationId xmlns:a16="http://schemas.microsoft.com/office/drawing/2014/main" id="{22F3BB3E-5056-6ABC-9C00-AD0B2B996284}"/>
              </a:ext>
            </a:extLst>
          </p:cNvPr>
          <p:cNvSpPr txBox="1"/>
          <p:nvPr/>
        </p:nvSpPr>
        <p:spPr>
          <a:xfrm>
            <a:off x="827998" y="2978546"/>
            <a:ext cx="9921548" cy="646331"/>
          </a:xfrm>
          <a:prstGeom prst="rect">
            <a:avLst/>
          </a:prstGeom>
          <a:noFill/>
          <a:ln>
            <a:solidFill>
              <a:schemeClr val="bg1">
                <a:lumMod val="95000"/>
              </a:schemeClr>
            </a:solidFill>
          </a:ln>
        </p:spPr>
        <p:txBody>
          <a:bodyPr wrap="square">
            <a:spAutoFit/>
          </a:bodyPr>
          <a:lstStyle/>
          <a:p>
            <a:r>
              <a:rPr lang="es-419" b="0" dirty="0">
                <a:solidFill>
                  <a:srgbClr val="800000"/>
                </a:solidFill>
                <a:effectLst/>
                <a:latin typeface="Consolas" panose="020B0609020204030204" pitchFamily="49" charset="0"/>
              </a:rPr>
              <a:t>&lt;h1&gt;</a:t>
            </a:r>
            <a:r>
              <a:rPr lang="es-419" b="0" dirty="0">
                <a:solidFill>
                  <a:srgbClr val="795E26"/>
                </a:solidFill>
                <a:effectLst/>
                <a:latin typeface="Consolas" panose="020B0609020204030204" pitchFamily="49" charset="0"/>
              </a:rPr>
              <a:t>{{</a:t>
            </a:r>
            <a:r>
              <a:rPr lang="es-419" b="0" dirty="0" err="1">
                <a:solidFill>
                  <a:srgbClr val="001080"/>
                </a:solidFill>
                <a:effectLst/>
                <a:latin typeface="Consolas" panose="020B0609020204030204" pitchFamily="49" charset="0"/>
              </a:rPr>
              <a:t>title</a:t>
            </a:r>
            <a:r>
              <a:rPr lang="es-419" b="0" dirty="0">
                <a:solidFill>
                  <a:srgbClr val="795E26"/>
                </a:solidFill>
                <a:effectLst/>
                <a:latin typeface="Consolas" panose="020B0609020204030204" pitchFamily="49" charset="0"/>
              </a:rPr>
              <a:t>}}</a:t>
            </a:r>
            <a:r>
              <a:rPr lang="es-419" b="0" dirty="0">
                <a:solidFill>
                  <a:srgbClr val="800000"/>
                </a:solidFill>
                <a:effectLst/>
                <a:latin typeface="Consolas" panose="020B0609020204030204" pitchFamily="49" charset="0"/>
              </a:rPr>
              <a:t>&lt;/h1&gt;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&lt;p&gt;</a:t>
            </a:r>
            <a:r>
              <a:rPr lang="es-419" b="0" dirty="0">
                <a:solidFill>
                  <a:srgbClr val="000000"/>
                </a:solidFill>
                <a:effectLst/>
                <a:latin typeface="Consolas" panose="020B0609020204030204" pitchFamily="49" charset="0"/>
              </a:rPr>
              <a:t>Listado del personal </a:t>
            </a:r>
            <a:r>
              <a:rPr lang="es-419" b="0" dirty="0">
                <a:solidFill>
                  <a:srgbClr val="795E26"/>
                </a:solidFill>
                <a:effectLst/>
                <a:latin typeface="Consolas" panose="020B0609020204030204" pitchFamily="49" charset="0"/>
              </a:rPr>
              <a:t>{{</a:t>
            </a:r>
            <a:r>
              <a:rPr lang="es-419" b="0" dirty="0" err="1">
                <a:solidFill>
                  <a:srgbClr val="001080"/>
                </a:solidFill>
                <a:effectLst/>
                <a:latin typeface="Consolas" panose="020B0609020204030204" pitchFamily="49" charset="0"/>
              </a:rPr>
              <a:t>title</a:t>
            </a:r>
            <a:r>
              <a:rPr lang="es-419" b="0" dirty="0">
                <a:solidFill>
                  <a:srgbClr val="795E26"/>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800000"/>
                </a:solidFill>
                <a:effectLst/>
                <a:latin typeface="Consolas" panose="020B0609020204030204" pitchFamily="49" charset="0"/>
              </a:rPr>
              <a:t>&lt;/p&gt;</a:t>
            </a:r>
            <a:endParaRPr lang="es-419" b="0" dirty="0">
              <a:solidFill>
                <a:srgbClr val="000000"/>
              </a:solidFill>
              <a:effectLst/>
              <a:latin typeface="Consolas" panose="020B0609020204030204" pitchFamily="49" charset="0"/>
            </a:endParaRPr>
          </a:p>
        </p:txBody>
      </p:sp>
      <p:sp>
        <p:nvSpPr>
          <p:cNvPr id="9" name="Diagrama de flujo: conector 8">
            <a:extLst>
              <a:ext uri="{FF2B5EF4-FFF2-40B4-BE49-F238E27FC236}">
                <a16:creationId xmlns:a16="http://schemas.microsoft.com/office/drawing/2014/main" id="{A96CD4A1-B3E5-E4B1-276E-BEE0569EA93D}"/>
              </a:ext>
            </a:extLst>
          </p:cNvPr>
          <p:cNvSpPr/>
          <p:nvPr/>
        </p:nvSpPr>
        <p:spPr>
          <a:xfrm>
            <a:off x="755426" y="1586859"/>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13" name="Conector recto de flecha 12">
            <a:extLst>
              <a:ext uri="{FF2B5EF4-FFF2-40B4-BE49-F238E27FC236}">
                <a16:creationId xmlns:a16="http://schemas.microsoft.com/office/drawing/2014/main" id="{FC0B4334-DAB2-2091-8EAC-95CA1FF3826A}"/>
              </a:ext>
            </a:extLst>
          </p:cNvPr>
          <p:cNvCxnSpPr>
            <a:endCxn id="9" idx="2"/>
          </p:cNvCxnSpPr>
          <p:nvPr/>
        </p:nvCxnSpPr>
        <p:spPr>
          <a:xfrm>
            <a:off x="415636" y="1659430"/>
            <a:ext cx="3397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grama de flujo: conector 13">
            <a:extLst>
              <a:ext uri="{FF2B5EF4-FFF2-40B4-BE49-F238E27FC236}">
                <a16:creationId xmlns:a16="http://schemas.microsoft.com/office/drawing/2014/main" id="{9FDA54EE-8EA8-3D18-6507-DB311489CDB3}"/>
              </a:ext>
            </a:extLst>
          </p:cNvPr>
          <p:cNvSpPr/>
          <p:nvPr/>
        </p:nvSpPr>
        <p:spPr>
          <a:xfrm>
            <a:off x="4212136" y="1880028"/>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5" name="Diagrama de flujo: conector 14">
            <a:extLst>
              <a:ext uri="{FF2B5EF4-FFF2-40B4-BE49-F238E27FC236}">
                <a16:creationId xmlns:a16="http://schemas.microsoft.com/office/drawing/2014/main" id="{FFA1D6F3-5D63-EC97-F080-54CFA9A183E3}"/>
              </a:ext>
            </a:extLst>
          </p:cNvPr>
          <p:cNvSpPr/>
          <p:nvPr/>
        </p:nvSpPr>
        <p:spPr>
          <a:xfrm>
            <a:off x="4212135" y="2121096"/>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17" name="Conector recto de flecha 16">
            <a:extLst>
              <a:ext uri="{FF2B5EF4-FFF2-40B4-BE49-F238E27FC236}">
                <a16:creationId xmlns:a16="http://schemas.microsoft.com/office/drawing/2014/main" id="{0A9DFF1F-AF75-4261-4468-7B84A43C815E}"/>
              </a:ext>
            </a:extLst>
          </p:cNvPr>
          <p:cNvCxnSpPr>
            <a:stCxn id="14" idx="4"/>
            <a:endCxn id="15" idx="0"/>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ítulo 1">
            <a:extLst>
              <a:ext uri="{FF2B5EF4-FFF2-40B4-BE49-F238E27FC236}">
                <a16:creationId xmlns:a16="http://schemas.microsoft.com/office/drawing/2014/main" id="{7B5C85A2-D195-DE67-5CA5-98D3B4B2293A}"/>
              </a:ext>
            </a:extLst>
          </p:cNvPr>
          <p:cNvSpPr txBox="1">
            <a:spLocks/>
          </p:cNvSpPr>
          <p:nvPr/>
        </p:nvSpPr>
        <p:spPr>
          <a:xfrm>
            <a:off x="900569" y="3809235"/>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12. </a:t>
            </a:r>
            <a:r>
              <a:rPr lang="es-419" dirty="0"/>
              <a:t>Editar app.js</a:t>
            </a:r>
          </a:p>
        </p:txBody>
      </p:sp>
      <p:sp>
        <p:nvSpPr>
          <p:cNvPr id="20" name="CuadroTexto 19">
            <a:extLst>
              <a:ext uri="{FF2B5EF4-FFF2-40B4-BE49-F238E27FC236}">
                <a16:creationId xmlns:a16="http://schemas.microsoft.com/office/drawing/2014/main" id="{1245AE1D-DCB9-CD14-F47E-83BBF09A1B19}"/>
              </a:ext>
            </a:extLst>
          </p:cNvPr>
          <p:cNvSpPr txBox="1"/>
          <p:nvPr/>
        </p:nvSpPr>
        <p:spPr>
          <a:xfrm>
            <a:off x="827997" y="4122642"/>
            <a:ext cx="9090554" cy="1200329"/>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use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a:t>
            </a:r>
          </a:p>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use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//--4 Agregar el </a:t>
            </a:r>
            <a:r>
              <a:rPr lang="es-419" b="0" dirty="0" err="1">
                <a:solidFill>
                  <a:srgbClr val="008000"/>
                </a:solidFill>
                <a:effectLst/>
                <a:highlight>
                  <a:srgbClr val="FFFFF3"/>
                </a:highlight>
                <a:latin typeface="Consolas" panose="020B0609020204030204" pitchFamily="49" charset="0"/>
              </a:rPr>
              <a:t>router</a:t>
            </a:r>
            <a:r>
              <a:rPr lang="es-419" b="0" dirty="0">
                <a:solidFill>
                  <a:srgbClr val="008000"/>
                </a:solidFill>
                <a:effectLst/>
                <a:highlight>
                  <a:srgbClr val="FFFFF3"/>
                </a:highlight>
                <a:latin typeface="Consolas" panose="020B0609020204030204" pitchFamily="49" charset="0"/>
              </a:rPr>
              <a:t>, esto nos llevará a las rutas del directorio</a:t>
            </a:r>
            <a:endParaRPr lang="es-419" b="0" dirty="0">
              <a:solidFill>
                <a:srgbClr val="000000"/>
              </a:solidFill>
              <a:effectLst/>
              <a:highlight>
                <a:srgbClr val="FFFFF3"/>
              </a:highlight>
              <a:latin typeface="Consolas" panose="020B0609020204030204" pitchFamily="49" charset="0"/>
            </a:endParaRPr>
          </a:p>
          <a:p>
            <a:r>
              <a:rPr lang="es-419" b="0" dirty="0" err="1">
                <a:solidFill>
                  <a:srgbClr val="001080"/>
                </a:solidFill>
                <a:effectLst/>
                <a:highlight>
                  <a:srgbClr val="FFFFF3"/>
                </a:highlight>
                <a:latin typeface="Consolas" panose="020B0609020204030204" pitchFamily="49" charset="0"/>
              </a:rPr>
              <a:t>app</a:t>
            </a:r>
            <a:r>
              <a:rPr lang="es-419" b="0" dirty="0" err="1">
                <a:solidFill>
                  <a:srgbClr val="000000"/>
                </a:solidFill>
                <a:effectLst/>
                <a:highlight>
                  <a:srgbClr val="FFFFF3"/>
                </a:highlight>
                <a:latin typeface="Consolas" panose="020B0609020204030204" pitchFamily="49" charset="0"/>
              </a:rPr>
              <a:t>.</a:t>
            </a:r>
            <a:r>
              <a:rPr lang="es-419" b="0" dirty="0" err="1">
                <a:solidFill>
                  <a:srgbClr val="795E26"/>
                </a:solidFill>
                <a:effectLst/>
                <a:highlight>
                  <a:srgbClr val="FFFFF3"/>
                </a:highlight>
                <a:latin typeface="Consolas" panose="020B0609020204030204" pitchFamily="49" charset="0"/>
              </a:rPr>
              <a:t>use</a:t>
            </a:r>
            <a:r>
              <a:rPr lang="es-419" b="0" dirty="0">
                <a:solidFill>
                  <a:srgbClr val="000000"/>
                </a:solidFill>
                <a:effectLst/>
                <a:highlight>
                  <a:srgbClr val="FFFFF3"/>
                </a:highlight>
                <a:latin typeface="Consolas" panose="020B0609020204030204" pitchFamily="49" charset="0"/>
              </a:rPr>
              <a:t>(</a:t>
            </a:r>
            <a:r>
              <a:rPr lang="es-419" b="0" dirty="0">
                <a:solidFill>
                  <a:srgbClr val="A31515"/>
                </a:solidFill>
                <a:effectLst/>
                <a:highlight>
                  <a:srgbClr val="FFFFF3"/>
                </a:highlight>
                <a:latin typeface="Consolas" panose="020B0609020204030204" pitchFamily="49" charset="0"/>
              </a:rPr>
              <a:t>'/directorio'</a:t>
            </a:r>
            <a:r>
              <a:rPr lang="es-419" b="0" dirty="0">
                <a:solidFill>
                  <a:srgbClr val="000000"/>
                </a:solidFill>
                <a:effectLst/>
                <a:highlight>
                  <a:srgbClr val="FFFFF3"/>
                </a:highlight>
                <a:latin typeface="Consolas" panose="020B0609020204030204" pitchFamily="49" charset="0"/>
              </a:rPr>
              <a:t>, </a:t>
            </a:r>
            <a:r>
              <a:rPr lang="es-419" b="0" dirty="0" err="1">
                <a:solidFill>
                  <a:srgbClr val="001080"/>
                </a:solidFill>
                <a:effectLst/>
                <a:highlight>
                  <a:srgbClr val="FFFFF3"/>
                </a:highlight>
                <a:latin typeface="Consolas" panose="020B0609020204030204" pitchFamily="49" charset="0"/>
              </a:rPr>
              <a:t>dirRouter</a:t>
            </a:r>
            <a:r>
              <a:rPr lang="es-419" b="0" dirty="0">
                <a:solidFill>
                  <a:srgbClr val="000000"/>
                </a:solidFill>
                <a:effectLst/>
                <a:highlight>
                  <a:srgbClr val="FFFFF3"/>
                </a:highlight>
                <a:latin typeface="Consolas" panose="020B0609020204030204" pitchFamily="49" charset="0"/>
              </a:rPr>
              <a:t>);</a:t>
            </a:r>
          </a:p>
        </p:txBody>
      </p:sp>
      <p:sp>
        <p:nvSpPr>
          <p:cNvPr id="24" name="CuadroTexto 23">
            <a:extLst>
              <a:ext uri="{FF2B5EF4-FFF2-40B4-BE49-F238E27FC236}">
                <a16:creationId xmlns:a16="http://schemas.microsoft.com/office/drawing/2014/main" id="{DC738528-2076-75BA-1E6B-B42EFADCD569}"/>
              </a:ext>
            </a:extLst>
          </p:cNvPr>
          <p:cNvSpPr txBox="1"/>
          <p:nvPr/>
        </p:nvSpPr>
        <p:spPr>
          <a:xfrm>
            <a:off x="827997" y="5914431"/>
            <a:ext cx="7224958" cy="369332"/>
          </a:xfrm>
          <a:prstGeom prst="rect">
            <a:avLst/>
          </a:prstGeom>
          <a:noFill/>
        </p:spPr>
        <p:txBody>
          <a:bodyPr wrap="square">
            <a:spAutoFit/>
          </a:bodyPr>
          <a:lstStyle/>
          <a:p>
            <a:r>
              <a:rPr lang="es-419" dirty="0">
                <a:latin typeface="Courier New" panose="02070309020205020404" pitchFamily="49" charset="0"/>
                <a:cs typeface="Courier New" panose="02070309020205020404" pitchFamily="49" charset="0"/>
              </a:rPr>
              <a:t>PS C:\MEAN\SC\mvc.express.directorio&gt; </a:t>
            </a:r>
            <a:r>
              <a:rPr lang="es-419" dirty="0" err="1">
                <a:latin typeface="Courier New" panose="02070309020205020404" pitchFamily="49" charset="0"/>
                <a:cs typeface="Courier New" panose="02070309020205020404" pitchFamily="49" charset="0"/>
              </a:rPr>
              <a:t>npm</a:t>
            </a:r>
            <a:r>
              <a:rPr lang="es-419" dirty="0">
                <a:latin typeface="Courier New" panose="02070309020205020404" pitchFamily="49" charset="0"/>
                <a:cs typeface="Courier New" panose="02070309020205020404" pitchFamily="49" charset="0"/>
              </a:rPr>
              <a:t> </a:t>
            </a:r>
            <a:r>
              <a:rPr lang="es-419" dirty="0" err="1">
                <a:latin typeface="Courier New" panose="02070309020205020404" pitchFamily="49" charset="0"/>
                <a:cs typeface="Courier New" panose="02070309020205020404" pitchFamily="49" charset="0"/>
              </a:rPr>
              <a:t>install</a:t>
            </a:r>
            <a:endParaRPr lang="es-419"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8908F995-BAD4-93D5-C9B7-600BE48DADF8}"/>
              </a:ext>
            </a:extLst>
          </p:cNvPr>
          <p:cNvSpPr txBox="1"/>
          <p:nvPr/>
        </p:nvSpPr>
        <p:spPr>
          <a:xfrm>
            <a:off x="827997" y="6296275"/>
            <a:ext cx="3529281" cy="369332"/>
          </a:xfrm>
          <a:prstGeom prst="rect">
            <a:avLst/>
          </a:prstGeom>
          <a:noFill/>
        </p:spPr>
        <p:txBody>
          <a:bodyPr wrap="square">
            <a:spAutoFit/>
          </a:bodyPr>
          <a:lstStyle/>
          <a:p>
            <a:r>
              <a:rPr lang="es-419" dirty="0">
                <a:solidFill>
                  <a:schemeClr val="accent6"/>
                </a:solidFill>
              </a:rPr>
              <a:t>http://localhost:3000/directorio</a:t>
            </a:r>
          </a:p>
        </p:txBody>
      </p:sp>
      <p:pic>
        <p:nvPicPr>
          <p:cNvPr id="28" name="Imagen 27">
            <a:extLst>
              <a:ext uri="{FF2B5EF4-FFF2-40B4-BE49-F238E27FC236}">
                <a16:creationId xmlns:a16="http://schemas.microsoft.com/office/drawing/2014/main" id="{2B4B0B71-02FD-CAEB-0EA2-415B0B47628F}"/>
              </a:ext>
            </a:extLst>
          </p:cNvPr>
          <p:cNvPicPr>
            <a:picLocks noChangeAspect="1"/>
          </p:cNvPicPr>
          <p:nvPr/>
        </p:nvPicPr>
        <p:blipFill>
          <a:blip r:embed="rId2"/>
          <a:stretch>
            <a:fillRect/>
          </a:stretch>
        </p:blipFill>
        <p:spPr>
          <a:xfrm>
            <a:off x="8959641" y="5170645"/>
            <a:ext cx="2954850" cy="1494961"/>
          </a:xfrm>
          <a:prstGeom prst="rect">
            <a:avLst/>
          </a:prstGeom>
        </p:spPr>
      </p:pic>
      <p:sp>
        <p:nvSpPr>
          <p:cNvPr id="22" name="Título 7">
            <a:extLst>
              <a:ext uri="{FF2B5EF4-FFF2-40B4-BE49-F238E27FC236}">
                <a16:creationId xmlns:a16="http://schemas.microsoft.com/office/drawing/2014/main" id="{C45A3171-841C-61D3-6729-BB7942ACAB23}"/>
              </a:ext>
            </a:extLst>
          </p:cNvPr>
          <p:cNvSpPr txBox="1">
            <a:spLocks/>
          </p:cNvSpPr>
          <p:nvPr/>
        </p:nvSpPr>
        <p:spPr>
          <a:xfrm>
            <a:off x="900569" y="5424802"/>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13. Iniciar/levantar el servidor de desarrollo y abrir en el navegador:</a:t>
            </a:r>
          </a:p>
        </p:txBody>
      </p:sp>
    </p:spTree>
    <p:extLst>
      <p:ext uri="{BB962C8B-B14F-4D97-AF65-F5344CB8AC3E}">
        <p14:creationId xmlns:p14="http://schemas.microsoft.com/office/powerpoint/2010/main" val="327943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1DAB0D-582E-2717-D442-AF0D195CD1DD}"/>
              </a:ext>
            </a:extLst>
          </p:cNvPr>
          <p:cNvSpPr txBox="1"/>
          <p:nvPr/>
        </p:nvSpPr>
        <p:spPr>
          <a:xfrm>
            <a:off x="827997" y="1743552"/>
            <a:ext cx="10848746" cy="646331"/>
          </a:xfrm>
          <a:prstGeom prst="rect">
            <a:avLst/>
          </a:prstGeom>
          <a:noFill/>
        </p:spPr>
        <p:txBody>
          <a:bodyPr wrap="square">
            <a:spAutoFit/>
          </a:bodyPr>
          <a:lstStyle/>
          <a:p>
            <a:pPr algn="just"/>
            <a:r>
              <a:rPr lang="es-ES" dirty="0">
                <a:solidFill>
                  <a:srgbClr val="002060"/>
                </a:solidFill>
              </a:rPr>
              <a:t>El archivo comprimido en la carpeta </a:t>
            </a:r>
            <a:r>
              <a:rPr lang="en-US" dirty="0">
                <a:solidFill>
                  <a:srgbClr val="002060"/>
                </a:solidFill>
              </a:rPr>
              <a:t>C:\MEAN\SC\mvc.express.directorio\public</a:t>
            </a:r>
          </a:p>
          <a:p>
            <a:pPr algn="just"/>
            <a:r>
              <a:rPr lang="en-US" dirty="0">
                <a:solidFill>
                  <a:srgbClr val="002060"/>
                </a:solidFill>
              </a:rPr>
              <a:t>El archive </a:t>
            </a:r>
            <a:r>
              <a:rPr lang="en-US" dirty="0" err="1">
                <a:solidFill>
                  <a:srgbClr val="C00000"/>
                </a:solidFill>
              </a:rPr>
              <a:t>layout.hbs</a:t>
            </a:r>
            <a:r>
              <a:rPr lang="en-US" dirty="0">
                <a:solidFill>
                  <a:srgbClr val="002060"/>
                </a:solidFill>
              </a:rPr>
              <a:t>, </a:t>
            </a:r>
            <a:r>
              <a:rPr lang="en-US" dirty="0" err="1">
                <a:solidFill>
                  <a:srgbClr val="002060"/>
                </a:solidFill>
              </a:rPr>
              <a:t>reemplaza</a:t>
            </a:r>
            <a:r>
              <a:rPr lang="en-US" dirty="0">
                <a:solidFill>
                  <a:srgbClr val="002060"/>
                </a:solidFill>
              </a:rPr>
              <a:t> a C:\MEAN\SC\mvc.express.directorio\views\</a:t>
            </a:r>
            <a:r>
              <a:rPr lang="en-US" dirty="0">
                <a:solidFill>
                  <a:srgbClr val="C00000"/>
                </a:solidFill>
              </a:rPr>
              <a:t>layout.hbs</a:t>
            </a:r>
            <a:endParaRPr lang="es-419" dirty="0">
              <a:solidFill>
                <a:srgbClr val="C00000"/>
              </a:solidFill>
            </a:endParaRPr>
          </a:p>
        </p:txBody>
      </p:sp>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14. Descarga el siguiente archivo y agrégalos al proyecto</a:t>
            </a:r>
            <a:endParaRPr lang="es-419" dirty="0"/>
          </a:p>
        </p:txBody>
      </p:sp>
      <p:sp>
        <p:nvSpPr>
          <p:cNvPr id="6" name="CuadroTexto 5">
            <a:extLst>
              <a:ext uri="{FF2B5EF4-FFF2-40B4-BE49-F238E27FC236}">
                <a16:creationId xmlns:a16="http://schemas.microsoft.com/office/drawing/2014/main" id="{E6466379-2E41-A992-CEBA-D57EC1059D1D}"/>
              </a:ext>
            </a:extLst>
          </p:cNvPr>
          <p:cNvSpPr txBox="1"/>
          <p:nvPr/>
        </p:nvSpPr>
        <p:spPr>
          <a:xfrm>
            <a:off x="827999" y="1270338"/>
            <a:ext cx="9921549" cy="369332"/>
          </a:xfrm>
          <a:prstGeom prst="rect">
            <a:avLst/>
          </a:prstGeom>
          <a:noFill/>
          <a:ln>
            <a:solidFill>
              <a:schemeClr val="bg1">
                <a:lumMod val="95000"/>
              </a:schemeClr>
            </a:solidFill>
          </a:ln>
        </p:spPr>
        <p:txBody>
          <a:bodyPr wrap="square">
            <a:spAutoFit/>
          </a:bodyPr>
          <a:lstStyle/>
          <a:p>
            <a:r>
              <a:rPr lang="es-419" b="0" dirty="0">
                <a:solidFill>
                  <a:srgbClr val="267F99"/>
                </a:solidFill>
                <a:effectLst/>
                <a:latin typeface="Consolas" panose="020B0609020204030204" pitchFamily="49" charset="0"/>
              </a:rPr>
              <a:t>https://nekdu.com/adminlte/adminlte.zip</a:t>
            </a:r>
            <a:endParaRPr lang="es-419" b="0" dirty="0">
              <a:solidFill>
                <a:srgbClr val="000000"/>
              </a:solidFill>
              <a:effectLst/>
              <a:latin typeface="Consolas" panose="020B0609020204030204" pitchFamily="49" charset="0"/>
            </a:endParaRPr>
          </a:p>
        </p:txBody>
      </p:sp>
      <p:cxnSp>
        <p:nvCxnSpPr>
          <p:cNvPr id="17" name="Conector recto de flecha 16">
            <a:extLst>
              <a:ext uri="{FF2B5EF4-FFF2-40B4-BE49-F238E27FC236}">
                <a16:creationId xmlns:a16="http://schemas.microsoft.com/office/drawing/2014/main" id="{0A9DFF1F-AF75-4261-4468-7B84A43C815E}"/>
              </a:ext>
            </a:extLst>
          </p:cNvPr>
          <p:cNvCxnSpPr>
            <a:cxnSpLocks/>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B550575C-70F4-90FC-DEED-1594480E5720}"/>
              </a:ext>
            </a:extLst>
          </p:cNvPr>
          <p:cNvSpPr txBox="1">
            <a:spLocks/>
          </p:cNvSpPr>
          <p:nvPr/>
        </p:nvSpPr>
        <p:spPr>
          <a:xfrm>
            <a:off x="827997" y="249493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15. Agregar el </a:t>
            </a:r>
            <a:r>
              <a:rPr lang="es-ES" dirty="0" err="1"/>
              <a:t>model</a:t>
            </a:r>
            <a:r>
              <a:rPr lang="es-ES" dirty="0"/>
              <a:t> </a:t>
            </a:r>
            <a:endParaRPr lang="es-419" dirty="0"/>
          </a:p>
        </p:txBody>
      </p:sp>
      <p:sp>
        <p:nvSpPr>
          <p:cNvPr id="12" name="CuadroTexto 11">
            <a:extLst>
              <a:ext uri="{FF2B5EF4-FFF2-40B4-BE49-F238E27FC236}">
                <a16:creationId xmlns:a16="http://schemas.microsoft.com/office/drawing/2014/main" id="{4691BC57-66B2-E442-EBF2-EF7A5F464910}"/>
              </a:ext>
            </a:extLst>
          </p:cNvPr>
          <p:cNvSpPr txBox="1"/>
          <p:nvPr/>
        </p:nvSpPr>
        <p:spPr>
          <a:xfrm>
            <a:off x="1094796" y="3429000"/>
            <a:ext cx="8629609"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Area</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"PRESIDENCIA DE LA MESA DIRECTIVA"</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"Cargo"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"PRESIDENTA (PRI)"</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Extension</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"8270"</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"Titulo"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"DIP."</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NombreCompleto</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"GUERRA CASTILLO MARCELA  "</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"Correo"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"marcela.guerra@diputados.gob.mx"</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1080"/>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personal</a:t>
            </a:r>
            <a:endParaRPr lang="es-419" b="0" dirty="0">
              <a:solidFill>
                <a:srgbClr val="000000"/>
              </a:solidFill>
              <a:effectLst/>
              <a:latin typeface="Consolas" panose="020B0609020204030204" pitchFamily="49" charset="0"/>
            </a:endParaRPr>
          </a:p>
        </p:txBody>
      </p:sp>
      <p:sp>
        <p:nvSpPr>
          <p:cNvPr id="21" name="CuadroTexto 20">
            <a:extLst>
              <a:ext uri="{FF2B5EF4-FFF2-40B4-BE49-F238E27FC236}">
                <a16:creationId xmlns:a16="http://schemas.microsoft.com/office/drawing/2014/main" id="{3670C6B9-4184-55D7-7797-1F53EC69FC70}"/>
              </a:ext>
            </a:extLst>
          </p:cNvPr>
          <p:cNvSpPr txBox="1"/>
          <p:nvPr/>
        </p:nvSpPr>
        <p:spPr>
          <a:xfrm>
            <a:off x="827997" y="2782669"/>
            <a:ext cx="10848746" cy="646331"/>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rgbClr val="C00000"/>
                </a:solidFill>
              </a:rPr>
              <a:t>models\personal.js, </a:t>
            </a:r>
            <a:r>
              <a:rPr lang="es-419" dirty="0">
                <a:solidFill>
                  <a:srgbClr val="002060"/>
                </a:solidFill>
              </a:rPr>
              <a:t>posteriormente, actualizar con el archivo disponible en la siguiente url: https://nekdu.com/adminlte/personal.js</a:t>
            </a:r>
          </a:p>
        </p:txBody>
      </p:sp>
      <p:sp>
        <p:nvSpPr>
          <p:cNvPr id="23" name="CuadroTexto 22">
            <a:extLst>
              <a:ext uri="{FF2B5EF4-FFF2-40B4-BE49-F238E27FC236}">
                <a16:creationId xmlns:a16="http://schemas.microsoft.com/office/drawing/2014/main" id="{B56B01E4-6DBB-E17F-1832-3351557306A7}"/>
              </a:ext>
            </a:extLst>
          </p:cNvPr>
          <p:cNvSpPr txBox="1"/>
          <p:nvPr/>
        </p:nvSpPr>
        <p:spPr>
          <a:xfrm>
            <a:off x="6792686" y="1101084"/>
            <a:ext cx="539931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Segunda iteración: mostrar datos y cambiar el aspecto</a:t>
            </a:r>
          </a:p>
        </p:txBody>
      </p:sp>
    </p:spTree>
    <p:extLst>
      <p:ext uri="{BB962C8B-B14F-4D97-AF65-F5344CB8AC3E}">
        <p14:creationId xmlns:p14="http://schemas.microsoft.com/office/powerpoint/2010/main" val="541293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16. Actualizar el controlador </a:t>
            </a:r>
            <a:endParaRPr lang="es-419" dirty="0"/>
          </a:p>
        </p:txBody>
      </p:sp>
      <p:cxnSp>
        <p:nvCxnSpPr>
          <p:cNvPr id="17" name="Conector recto de flecha 16">
            <a:extLst>
              <a:ext uri="{FF2B5EF4-FFF2-40B4-BE49-F238E27FC236}">
                <a16:creationId xmlns:a16="http://schemas.microsoft.com/office/drawing/2014/main" id="{0A9DFF1F-AF75-4261-4468-7B84A43C815E}"/>
              </a:ext>
            </a:extLst>
          </p:cNvPr>
          <p:cNvCxnSpPr>
            <a:cxnSpLocks/>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691BC57-66B2-E442-EBF2-EF7A5F464910}"/>
              </a:ext>
            </a:extLst>
          </p:cNvPr>
          <p:cNvSpPr txBox="1"/>
          <p:nvPr/>
        </p:nvSpPr>
        <p:spPr>
          <a:xfrm>
            <a:off x="828000" y="1427984"/>
            <a:ext cx="8629609" cy="2585323"/>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 </a:t>
            </a:r>
            <a:r>
              <a:rPr lang="es-419" b="0" dirty="0" err="1">
                <a:solidFill>
                  <a:srgbClr val="795E26"/>
                </a:solidFill>
                <a:effectLst/>
                <a:highlight>
                  <a:srgbClr val="FFFFF3"/>
                </a:highlight>
                <a:latin typeface="Consolas" panose="020B0609020204030204" pitchFamily="49" charset="0"/>
              </a:rPr>
              <a:t>require</a:t>
            </a:r>
            <a:r>
              <a:rPr lang="es-419" b="0" dirty="0">
                <a:solidFill>
                  <a:srgbClr val="000000"/>
                </a:solidFill>
                <a:effectLst/>
                <a:highlight>
                  <a:srgbClr val="FFFFF3"/>
                </a:highlight>
                <a:latin typeface="Consolas" panose="020B0609020204030204" pitchFamily="49" charset="0"/>
              </a:rPr>
              <a:t> (</a:t>
            </a:r>
            <a:r>
              <a:rPr lang="es-419" b="0" dirty="0">
                <a:solidFill>
                  <a:srgbClr val="A31515"/>
                </a:solidFill>
                <a:effectLst/>
                <a:highlight>
                  <a:srgbClr val="FFFFF3"/>
                </a:highlight>
                <a:latin typeface="Consolas" panose="020B0609020204030204" pitchFamily="49" charset="0"/>
              </a:rPr>
              <a:t>'../</a:t>
            </a:r>
            <a:r>
              <a:rPr lang="es-419" b="0" dirty="0" err="1">
                <a:solidFill>
                  <a:srgbClr val="A31515"/>
                </a:solidFill>
                <a:effectLst/>
                <a:highlight>
                  <a:srgbClr val="FFFFF3"/>
                </a:highlight>
                <a:latin typeface="Consolas" panose="020B0609020204030204" pitchFamily="49" charset="0"/>
              </a:rPr>
              <a:t>models</a:t>
            </a:r>
            <a:r>
              <a:rPr lang="es-419" b="0" dirty="0">
                <a:solidFill>
                  <a:srgbClr val="A31515"/>
                </a:solidFill>
                <a:effectLst/>
                <a:highlight>
                  <a:srgbClr val="FFFFF3"/>
                </a:highlight>
                <a:latin typeface="Consolas" panose="020B0609020204030204" pitchFamily="49" charset="0"/>
              </a:rPr>
              <a:t>/personal'</a:t>
            </a:r>
            <a:r>
              <a:rPr lang="es-419" b="0" dirty="0">
                <a:solidFill>
                  <a:srgbClr val="000000"/>
                </a:solidFill>
                <a:effectLst/>
                <a:highlight>
                  <a:srgbClr val="FFFFF3"/>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267F99"/>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267F99"/>
                </a:solidFill>
                <a:effectLst/>
                <a:latin typeface="Consolas" panose="020B0609020204030204" pitchFamily="49" charset="0"/>
              </a:rPr>
              <a:t>exports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render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'directorio/listado-</a:t>
            </a:r>
            <a:r>
              <a:rPr lang="es-419" b="0" dirty="0" err="1">
                <a:solidFill>
                  <a:srgbClr val="A31515"/>
                </a:solidFill>
                <a:effectLst/>
                <a:latin typeface="Consolas" panose="020B0609020204030204" pitchFamily="49" charset="0"/>
              </a:rPr>
              <a:t>view</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titulo: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'Directorio'</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pagina:</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'Listado del personal'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21" name="CuadroTexto 20">
            <a:extLst>
              <a:ext uri="{FF2B5EF4-FFF2-40B4-BE49-F238E27FC236}">
                <a16:creationId xmlns:a16="http://schemas.microsoft.com/office/drawing/2014/main" id="{3670C6B9-4184-55D7-7797-1F53EC69FC70}"/>
              </a:ext>
            </a:extLst>
          </p:cNvPr>
          <p:cNvSpPr txBox="1"/>
          <p:nvPr/>
        </p:nvSpPr>
        <p:spPr>
          <a:xfrm>
            <a:off x="828000" y="1107300"/>
            <a:ext cx="10848746" cy="369332"/>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rgbClr val="C00000"/>
                </a:solidFill>
              </a:rPr>
              <a:t>controllers\directorio-controller.js</a:t>
            </a:r>
            <a:r>
              <a:rPr lang="es-419" dirty="0">
                <a:solidFill>
                  <a:srgbClr val="002060"/>
                </a:solidFill>
              </a:rPr>
              <a:t>.</a:t>
            </a:r>
          </a:p>
        </p:txBody>
      </p:sp>
      <p:sp>
        <p:nvSpPr>
          <p:cNvPr id="7" name="Título 1">
            <a:extLst>
              <a:ext uri="{FF2B5EF4-FFF2-40B4-BE49-F238E27FC236}">
                <a16:creationId xmlns:a16="http://schemas.microsoft.com/office/drawing/2014/main" id="{09CD2418-C368-4010-98C8-ABACE63AE3CB}"/>
              </a:ext>
            </a:extLst>
          </p:cNvPr>
          <p:cNvSpPr txBox="1">
            <a:spLocks/>
          </p:cNvSpPr>
          <p:nvPr/>
        </p:nvSpPr>
        <p:spPr>
          <a:xfrm>
            <a:off x="827999" y="4013307"/>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17. Actualizar la vista </a:t>
            </a:r>
            <a:endParaRPr lang="es-419" dirty="0"/>
          </a:p>
        </p:txBody>
      </p:sp>
      <p:sp>
        <p:nvSpPr>
          <p:cNvPr id="8" name="CuadroTexto 7">
            <a:extLst>
              <a:ext uri="{FF2B5EF4-FFF2-40B4-BE49-F238E27FC236}">
                <a16:creationId xmlns:a16="http://schemas.microsoft.com/office/drawing/2014/main" id="{9A34DBEC-2A30-8C73-426D-86E3F33DCAAF}"/>
              </a:ext>
            </a:extLst>
          </p:cNvPr>
          <p:cNvSpPr txBox="1"/>
          <p:nvPr/>
        </p:nvSpPr>
        <p:spPr>
          <a:xfrm>
            <a:off x="744801" y="5454072"/>
            <a:ext cx="7224958" cy="646331"/>
          </a:xfrm>
          <a:prstGeom prst="rect">
            <a:avLst/>
          </a:prstGeom>
          <a:noFill/>
        </p:spPr>
        <p:txBody>
          <a:bodyPr wrap="square">
            <a:spAutoFit/>
          </a:bodyPr>
          <a:lstStyle/>
          <a:p>
            <a:r>
              <a:rPr lang="es-419" u="sng" dirty="0">
                <a:latin typeface="Courier New" panose="02070309020205020404" pitchFamily="49" charset="0"/>
                <a:cs typeface="Courier New" panose="02070309020205020404" pitchFamily="49" charset="0"/>
              </a:rPr>
              <a:t>PS C:\MEAN\SC\mvc.express.directorio&gt; </a:t>
            </a:r>
            <a:r>
              <a:rPr lang="es-419" u="sng" dirty="0" err="1">
                <a:latin typeface="Courier New" panose="02070309020205020404" pitchFamily="49" charset="0"/>
                <a:cs typeface="Courier New" panose="02070309020205020404" pitchFamily="49" charset="0"/>
              </a:rPr>
              <a:t>ctrl</a:t>
            </a:r>
            <a:r>
              <a:rPr lang="es-419" u="sng" dirty="0">
                <a:latin typeface="Courier New" panose="02070309020205020404" pitchFamily="49" charset="0"/>
                <a:cs typeface="Courier New" panose="02070309020205020404" pitchFamily="49" charset="0"/>
              </a:rPr>
              <a:t> + c</a:t>
            </a:r>
          </a:p>
          <a:p>
            <a:r>
              <a:rPr lang="es-419" u="sng" dirty="0">
                <a:latin typeface="Courier New" panose="02070309020205020404" pitchFamily="49" charset="0"/>
                <a:cs typeface="Courier New" panose="02070309020205020404" pitchFamily="49" charset="0"/>
              </a:rPr>
              <a:t>PS C:\MEAN\SC\mvc.express.directorio&gt; </a:t>
            </a:r>
            <a:r>
              <a:rPr lang="es-419" u="sng" dirty="0" err="1">
                <a:latin typeface="Courier New" panose="02070309020205020404" pitchFamily="49" charset="0"/>
                <a:cs typeface="Courier New" panose="02070309020205020404" pitchFamily="49" charset="0"/>
              </a:rPr>
              <a:t>npm</a:t>
            </a:r>
            <a:r>
              <a:rPr lang="es-419" u="sng" dirty="0">
                <a:latin typeface="Courier New" panose="02070309020205020404" pitchFamily="49" charset="0"/>
                <a:cs typeface="Courier New" panose="02070309020205020404" pitchFamily="49" charset="0"/>
              </a:rPr>
              <a:t> </a:t>
            </a:r>
            <a:r>
              <a:rPr lang="es-419" u="sng" dirty="0" err="1">
                <a:latin typeface="Courier New" panose="02070309020205020404" pitchFamily="49" charset="0"/>
                <a:cs typeface="Courier New" panose="02070309020205020404" pitchFamily="49" charset="0"/>
              </a:rPr>
              <a:t>start</a:t>
            </a:r>
            <a:endParaRPr lang="es-419" u="sng" dirty="0">
              <a:latin typeface="Courier New" panose="02070309020205020404" pitchFamily="49" charset="0"/>
              <a:cs typeface="Courier New" panose="02070309020205020404" pitchFamily="49" charset="0"/>
            </a:endParaRPr>
          </a:p>
        </p:txBody>
      </p:sp>
      <p:sp>
        <p:nvSpPr>
          <p:cNvPr id="9" name="CuadroTexto 8">
            <a:extLst>
              <a:ext uri="{FF2B5EF4-FFF2-40B4-BE49-F238E27FC236}">
                <a16:creationId xmlns:a16="http://schemas.microsoft.com/office/drawing/2014/main" id="{4F4D4F93-DC77-31B1-5012-C583D5F9C3E1}"/>
              </a:ext>
            </a:extLst>
          </p:cNvPr>
          <p:cNvSpPr txBox="1"/>
          <p:nvPr/>
        </p:nvSpPr>
        <p:spPr>
          <a:xfrm>
            <a:off x="755426" y="6345489"/>
            <a:ext cx="3529281" cy="369332"/>
          </a:xfrm>
          <a:prstGeom prst="rect">
            <a:avLst/>
          </a:prstGeom>
          <a:noFill/>
        </p:spPr>
        <p:txBody>
          <a:bodyPr wrap="square">
            <a:spAutoFit/>
          </a:bodyPr>
          <a:lstStyle/>
          <a:p>
            <a:r>
              <a:rPr lang="es-419" dirty="0">
                <a:solidFill>
                  <a:schemeClr val="accent6"/>
                </a:solidFill>
              </a:rPr>
              <a:t>http://localhost:3000/directorio</a:t>
            </a:r>
          </a:p>
        </p:txBody>
      </p:sp>
      <p:sp>
        <p:nvSpPr>
          <p:cNvPr id="10" name="Título 7">
            <a:extLst>
              <a:ext uri="{FF2B5EF4-FFF2-40B4-BE49-F238E27FC236}">
                <a16:creationId xmlns:a16="http://schemas.microsoft.com/office/drawing/2014/main" id="{4694B39B-3AAA-E2FD-780B-D2D9222178CD}"/>
              </a:ext>
            </a:extLst>
          </p:cNvPr>
          <p:cNvSpPr txBox="1">
            <a:spLocks/>
          </p:cNvSpPr>
          <p:nvPr/>
        </p:nvSpPr>
        <p:spPr>
          <a:xfrm>
            <a:off x="827997" y="5016851"/>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18. Detener/levantar el servidor de desarrollo y abrir el navegador</a:t>
            </a:r>
          </a:p>
        </p:txBody>
      </p:sp>
      <p:sp>
        <p:nvSpPr>
          <p:cNvPr id="11" name="CuadroTexto 10">
            <a:extLst>
              <a:ext uri="{FF2B5EF4-FFF2-40B4-BE49-F238E27FC236}">
                <a16:creationId xmlns:a16="http://schemas.microsoft.com/office/drawing/2014/main" id="{E8AA40A0-1E35-D21A-4AF8-5F0C2C956600}"/>
              </a:ext>
            </a:extLst>
          </p:cNvPr>
          <p:cNvSpPr txBox="1"/>
          <p:nvPr/>
        </p:nvSpPr>
        <p:spPr>
          <a:xfrm>
            <a:off x="827997" y="4318270"/>
            <a:ext cx="10848746" cy="646331"/>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chemeClr val="accent6"/>
                </a:solidFill>
              </a:rPr>
              <a:t>views\directorio\listado-view.hbs</a:t>
            </a:r>
            <a:r>
              <a:rPr lang="es-419" dirty="0">
                <a:solidFill>
                  <a:srgbClr val="002060"/>
                </a:solidFill>
              </a:rPr>
              <a:t>, con el contenido de la siguiente lámina.</a:t>
            </a:r>
          </a:p>
        </p:txBody>
      </p:sp>
      <p:sp>
        <p:nvSpPr>
          <p:cNvPr id="13" name="CuadroTexto 12">
            <a:extLst>
              <a:ext uri="{FF2B5EF4-FFF2-40B4-BE49-F238E27FC236}">
                <a16:creationId xmlns:a16="http://schemas.microsoft.com/office/drawing/2014/main" id="{5C961D5B-3BC4-499D-11FE-066D3B53A888}"/>
              </a:ext>
            </a:extLst>
          </p:cNvPr>
          <p:cNvSpPr txBox="1"/>
          <p:nvPr/>
        </p:nvSpPr>
        <p:spPr>
          <a:xfrm>
            <a:off x="936854" y="6029249"/>
            <a:ext cx="10848746" cy="369332"/>
          </a:xfrm>
          <a:prstGeom prst="rect">
            <a:avLst/>
          </a:prstGeom>
          <a:noFill/>
        </p:spPr>
        <p:txBody>
          <a:bodyPr wrap="square">
            <a:spAutoFit/>
          </a:bodyPr>
          <a:lstStyle/>
          <a:p>
            <a:pPr algn="just"/>
            <a:r>
              <a:rPr lang="es-419" dirty="0">
                <a:solidFill>
                  <a:srgbClr val="002060"/>
                </a:solidFill>
              </a:rPr>
              <a:t>Abrir el navegador</a:t>
            </a:r>
          </a:p>
        </p:txBody>
      </p:sp>
    </p:spTree>
    <p:extLst>
      <p:ext uri="{BB962C8B-B14F-4D97-AF65-F5344CB8AC3E}">
        <p14:creationId xmlns:p14="http://schemas.microsoft.com/office/powerpoint/2010/main" val="1580156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40A1CD4-E2E6-C2CD-2554-B19BF94036CC}"/>
              </a:ext>
            </a:extLst>
          </p:cNvPr>
          <p:cNvSpPr txBox="1"/>
          <p:nvPr/>
        </p:nvSpPr>
        <p:spPr>
          <a:xfrm>
            <a:off x="587125" y="205040"/>
            <a:ext cx="5896802" cy="6447919"/>
          </a:xfrm>
          <a:prstGeom prst="rect">
            <a:avLst/>
          </a:prstGeom>
          <a:noFill/>
          <a:ln>
            <a:solidFill>
              <a:srgbClr val="F0F5D0"/>
            </a:solidFill>
          </a:ln>
        </p:spPr>
        <p:txBody>
          <a:bodyPr wrap="square">
            <a:spAutoFit/>
          </a:bodyPr>
          <a:lstStyle/>
          <a:p>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div</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card-body</a:t>
            </a:r>
            <a:r>
              <a:rPr lang="es-419" sz="700" b="0" dirty="0">
                <a:solidFill>
                  <a:srgbClr val="0000FF"/>
                </a:solidFill>
                <a:effectLst/>
                <a:latin typeface="Consolas" panose="020B0609020204030204" pitchFamily="49" charset="0"/>
              </a:rPr>
              <a:t> p-0"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&lt;table</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"table table-</a:t>
            </a:r>
            <a:r>
              <a:rPr lang="es-419" sz="700" b="0" dirty="0" err="1">
                <a:solidFill>
                  <a:srgbClr val="0000FF"/>
                </a:solidFill>
                <a:effectLst/>
                <a:latin typeface="Consolas" panose="020B0609020204030204" pitchFamily="49" charset="0"/>
              </a:rPr>
              <a:t>striped</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projects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thead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1%"</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Área</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20%"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Nombre completo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30%"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Cargo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Correo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8%"</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text</a:t>
            </a:r>
            <a:r>
              <a:rPr lang="es-419" sz="700" b="0" dirty="0">
                <a:solidFill>
                  <a:srgbClr val="0000FF"/>
                </a:solidFill>
                <a:effectLst/>
                <a:latin typeface="Consolas" panose="020B0609020204030204" pitchFamily="49" charset="0"/>
              </a:rPr>
              <a:t>-center"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err="1">
                <a:solidFill>
                  <a:srgbClr val="000000"/>
                </a:solidFill>
                <a:effectLst/>
                <a:latin typeface="Consolas" panose="020B0609020204030204" pitchFamily="49" charset="0"/>
              </a:rPr>
              <a:t>Accion</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20%"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thead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tbody</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AF00DB"/>
                </a:solidFill>
                <a:effectLst/>
                <a:latin typeface="Consolas" panose="020B0609020204030204" pitchFamily="49" charset="0"/>
              </a:rPr>
              <a:t>#each</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personal</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err="1">
                <a:solidFill>
                  <a:srgbClr val="001080"/>
                </a:solidFill>
                <a:effectLst/>
                <a:latin typeface="Consolas" panose="020B0609020204030204" pitchFamily="49" charset="0"/>
              </a:rPr>
              <a:t>Area</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r>
              <a:rPr lang="es-419" sz="700" b="0" dirty="0">
                <a:solidFill>
                  <a:srgbClr val="795E26"/>
                </a:solidFill>
                <a:effectLst/>
                <a:latin typeface="Consolas" panose="020B0609020204030204" pitchFamily="49" charset="0"/>
              </a:rPr>
              <a:t>{{</a:t>
            </a:r>
            <a:r>
              <a:rPr lang="es-419" sz="700" b="0" dirty="0">
                <a:solidFill>
                  <a:srgbClr val="001080"/>
                </a:solidFill>
                <a:effectLst/>
                <a:latin typeface="Consolas" panose="020B0609020204030204" pitchFamily="49" charset="0"/>
              </a:rPr>
              <a:t>Titulo</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001080"/>
                </a:solidFill>
                <a:effectLst/>
                <a:latin typeface="Consolas" panose="020B0609020204030204" pitchFamily="49" charset="0"/>
              </a:rPr>
              <a:t>NombreCompleto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Cargo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project_progress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Correo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project-state</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span</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badge</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badge-success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r>
              <a:rPr lang="es-419" sz="700" b="0" dirty="0" err="1">
                <a:solidFill>
                  <a:srgbClr val="000000"/>
                </a:solidFill>
                <a:effectLst/>
                <a:latin typeface="Consolas" panose="020B0609020204030204" pitchFamily="49" charset="0"/>
              </a:rPr>
              <a:t>Success</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span</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project-actions</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text-right</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btn-primary</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view</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fa-folder"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btn-info</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edit</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a:t>
            </a:r>
            <a:r>
              <a:rPr lang="es-419" sz="700" b="0" dirty="0" err="1">
                <a:solidFill>
                  <a:srgbClr val="0000FF"/>
                </a:solidFill>
                <a:effectLst/>
                <a:latin typeface="Consolas" panose="020B0609020204030204" pitchFamily="49" charset="0"/>
              </a:rPr>
              <a:t>pencil</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alt</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btn-danger</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delete</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a:t>
            </a:r>
            <a:r>
              <a:rPr lang="es-419" sz="700" b="0" dirty="0" err="1">
                <a:solidFill>
                  <a:srgbClr val="0000FF"/>
                </a:solidFill>
                <a:effectLst/>
                <a:latin typeface="Consolas" panose="020B0609020204030204" pitchFamily="49" charset="0"/>
              </a:rPr>
              <a:t>trash</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AF00DB"/>
                </a:solidFill>
                <a:effectLst/>
                <a:latin typeface="Consolas" panose="020B0609020204030204" pitchFamily="49" charset="0"/>
              </a:rPr>
              <a:t>/</a:t>
            </a:r>
            <a:r>
              <a:rPr lang="es-419" sz="700" b="0" dirty="0" err="1">
                <a:solidFill>
                  <a:srgbClr val="AF00DB"/>
                </a:solidFill>
                <a:effectLst/>
                <a:latin typeface="Consolas" panose="020B0609020204030204" pitchFamily="49" charset="0"/>
              </a:rPr>
              <a:t>each</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tbody</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&lt;/table&gt;</a:t>
            </a:r>
            <a:endParaRPr lang="es-419" sz="700" b="0" dirty="0">
              <a:solidFill>
                <a:srgbClr val="000000"/>
              </a:solidFill>
              <a:effectLst/>
              <a:latin typeface="Consolas" panose="020B0609020204030204" pitchFamily="49" charset="0"/>
            </a:endParaRPr>
          </a:p>
          <a:p>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div</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p:txBody>
      </p:sp>
      <p:pic>
        <p:nvPicPr>
          <p:cNvPr id="7" name="Imagen 6">
            <a:extLst>
              <a:ext uri="{FF2B5EF4-FFF2-40B4-BE49-F238E27FC236}">
                <a16:creationId xmlns:a16="http://schemas.microsoft.com/office/drawing/2014/main" id="{C3F9B217-FA3E-3121-9B11-178646BBE92B}"/>
              </a:ext>
            </a:extLst>
          </p:cNvPr>
          <p:cNvPicPr>
            <a:picLocks noChangeAspect="1"/>
          </p:cNvPicPr>
          <p:nvPr/>
        </p:nvPicPr>
        <p:blipFill>
          <a:blip r:embed="rId2"/>
          <a:stretch>
            <a:fillRect/>
          </a:stretch>
        </p:blipFill>
        <p:spPr>
          <a:xfrm>
            <a:off x="4826703" y="509841"/>
            <a:ext cx="6778172" cy="366542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8165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19. 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C:\MEAN\SC\mvc.express.directorio\.gitignore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u="sng" dirty="0">
                <a:solidFill>
                  <a:srgbClr val="002060"/>
                </a:solidFill>
              </a:rPr>
              <a:t>Inicializar un repositorio Git para este proyecto en la ventana terminal y agregar los archivos</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menú10.</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5" y="4486630"/>
            <a:ext cx="8099201" cy="995144"/>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t>
            </a:r>
            <a:r>
              <a:rPr lang="en-US" sz="1400" dirty="0" err="1">
                <a:solidFill>
                  <a:srgbClr val="0451A5"/>
                </a:solidFill>
                <a:latin typeface="Consolas" panose="020B0609020204030204" pitchFamily="49" charset="0"/>
                <a:cs typeface="+mn-cs"/>
              </a:rPr>
              <a:t>init</a:t>
            </a:r>
            <a:r>
              <a:rPr lang="en-US" sz="1400" dirty="0">
                <a:solidFill>
                  <a:srgbClr val="0451A5"/>
                </a:solidFill>
                <a:latin typeface="Consolas" panose="020B0609020204030204" pitchFamily="49" charset="0"/>
                <a:cs typeface="+mn-cs"/>
              </a:rPr>
              <a:t> </a:t>
            </a:r>
          </a:p>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10."</a:t>
            </a:r>
          </a:p>
        </p:txBody>
      </p:sp>
    </p:spTree>
    <p:extLst>
      <p:ext uri="{BB962C8B-B14F-4D97-AF65-F5344CB8AC3E}">
        <p14:creationId xmlns:p14="http://schemas.microsoft.com/office/powerpoint/2010/main" val="360622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E99A7-D89F-A58E-AF4A-F55BAA496069}"/>
              </a:ext>
            </a:extLst>
          </p:cNvPr>
          <p:cNvSpPr>
            <a:spLocks noGrp="1"/>
          </p:cNvSpPr>
          <p:nvPr>
            <p:ph type="title"/>
          </p:nvPr>
        </p:nvSpPr>
        <p:spPr/>
        <p:txBody>
          <a:bodyPr/>
          <a:lstStyle/>
          <a:p>
            <a:r>
              <a:rPr lang="es-ES"/>
              <a:t>Modelo de un solo hilo (single thread model)</a:t>
            </a:r>
            <a:endParaRPr lang="es-419" dirty="0"/>
          </a:p>
        </p:txBody>
      </p:sp>
      <p:grpSp>
        <p:nvGrpSpPr>
          <p:cNvPr id="3" name="Grupo 2">
            <a:extLst>
              <a:ext uri="{FF2B5EF4-FFF2-40B4-BE49-F238E27FC236}">
                <a16:creationId xmlns:a16="http://schemas.microsoft.com/office/drawing/2014/main" id="{77DC04BD-3081-0A0F-59E9-0122A062F883}"/>
              </a:ext>
            </a:extLst>
          </p:cNvPr>
          <p:cNvGrpSpPr/>
          <p:nvPr/>
        </p:nvGrpSpPr>
        <p:grpSpPr>
          <a:xfrm>
            <a:off x="1424930" y="1186638"/>
            <a:ext cx="9721044" cy="5393025"/>
            <a:chOff x="1424930" y="1186638"/>
            <a:chExt cx="9721044" cy="5393025"/>
          </a:xfrm>
        </p:grpSpPr>
        <p:sp>
          <p:nvSpPr>
            <p:cNvPr id="7" name="Rectángulo: esquinas redondeadas 6">
              <a:extLst>
                <a:ext uri="{FF2B5EF4-FFF2-40B4-BE49-F238E27FC236}">
                  <a16:creationId xmlns:a16="http://schemas.microsoft.com/office/drawing/2014/main" id="{857589E5-F7CF-7AEC-01E0-FFC151A673AF}"/>
                </a:ext>
              </a:extLst>
            </p:cNvPr>
            <p:cNvSpPr/>
            <p:nvPr/>
          </p:nvSpPr>
          <p:spPr>
            <a:xfrm>
              <a:off x="4449778" y="1615655"/>
              <a:ext cx="4044711" cy="3912087"/>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9" name="Picture 8" descr="Db Icon">
              <a:extLst>
                <a:ext uri="{FF2B5EF4-FFF2-40B4-BE49-F238E27FC236}">
                  <a16:creationId xmlns:a16="http://schemas.microsoft.com/office/drawing/2014/main" id="{23308375-5F5B-FC99-B04C-58D91A3367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20335" y="2755770"/>
              <a:ext cx="1425639" cy="172610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o 36">
              <a:extLst>
                <a:ext uri="{FF2B5EF4-FFF2-40B4-BE49-F238E27FC236}">
                  <a16:creationId xmlns:a16="http://schemas.microsoft.com/office/drawing/2014/main" id="{B1AF0E9D-539A-1C9B-E7F1-56884F96CD60}"/>
                </a:ext>
              </a:extLst>
            </p:cNvPr>
            <p:cNvGrpSpPr/>
            <p:nvPr/>
          </p:nvGrpSpPr>
          <p:grpSpPr>
            <a:xfrm>
              <a:off x="6625383" y="5950324"/>
              <a:ext cx="614797" cy="614797"/>
              <a:chOff x="4085355" y="3691215"/>
              <a:chExt cx="614797" cy="614797"/>
            </a:xfrm>
          </p:grpSpPr>
          <p:sp>
            <p:nvSpPr>
              <p:cNvPr id="38" name="Elipse 37">
                <a:extLst>
                  <a:ext uri="{FF2B5EF4-FFF2-40B4-BE49-F238E27FC236}">
                    <a16:creationId xmlns:a16="http://schemas.microsoft.com/office/drawing/2014/main" id="{10F79CA9-D9D9-4B1F-8E94-780F191F7214}"/>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39" name="Conector recto 38">
                <a:extLst>
                  <a:ext uri="{FF2B5EF4-FFF2-40B4-BE49-F238E27FC236}">
                    <a16:creationId xmlns:a16="http://schemas.microsoft.com/office/drawing/2014/main" id="{1B19A929-2A31-413C-0A55-A8E5D6B9B49E}"/>
                  </a:ext>
                </a:extLst>
              </p:cNvPr>
              <p:cNvCxnSpPr>
                <a:cxnSpLocks/>
                <a:stCxn id="38"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1F3F816E-A96A-66BD-8DFF-5311C69E3A34}"/>
                  </a:ext>
                </a:extLst>
              </p:cNvPr>
              <p:cNvCxnSpPr>
                <a:cxnSpLocks/>
                <a:endCxn id="38"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25755C44-8203-815A-39C1-2865E9C85444}"/>
                </a:ext>
              </a:extLst>
            </p:cNvPr>
            <p:cNvPicPr>
              <a:picLocks noChangeAspect="1"/>
            </p:cNvPicPr>
            <p:nvPr/>
          </p:nvPicPr>
          <p:blipFill>
            <a:blip r:embed="rId4"/>
            <a:stretch>
              <a:fillRect/>
            </a:stretch>
          </p:blipFill>
          <p:spPr>
            <a:xfrm>
              <a:off x="1449248" y="2050838"/>
              <a:ext cx="791612" cy="614797"/>
            </a:xfrm>
            <a:prstGeom prst="rect">
              <a:avLst/>
            </a:prstGeom>
          </p:spPr>
        </p:pic>
        <p:pic>
          <p:nvPicPr>
            <p:cNvPr id="42" name="Imagen 41">
              <a:extLst>
                <a:ext uri="{FF2B5EF4-FFF2-40B4-BE49-F238E27FC236}">
                  <a16:creationId xmlns:a16="http://schemas.microsoft.com/office/drawing/2014/main" id="{0D473EE5-0C76-1641-DCE6-BAA8349AFE1E}"/>
                </a:ext>
              </a:extLst>
            </p:cNvPr>
            <p:cNvPicPr>
              <a:picLocks noChangeAspect="1"/>
            </p:cNvPicPr>
            <p:nvPr/>
          </p:nvPicPr>
          <p:blipFill>
            <a:blip r:embed="rId4"/>
            <a:stretch>
              <a:fillRect/>
            </a:stretch>
          </p:blipFill>
          <p:spPr>
            <a:xfrm>
              <a:off x="1449248" y="2847395"/>
              <a:ext cx="791612" cy="614797"/>
            </a:xfrm>
            <a:prstGeom prst="rect">
              <a:avLst/>
            </a:prstGeom>
          </p:spPr>
        </p:pic>
        <p:pic>
          <p:nvPicPr>
            <p:cNvPr id="43" name="Imagen 42">
              <a:extLst>
                <a:ext uri="{FF2B5EF4-FFF2-40B4-BE49-F238E27FC236}">
                  <a16:creationId xmlns:a16="http://schemas.microsoft.com/office/drawing/2014/main" id="{6A80C3C8-7E32-A756-4382-359CED20B7F2}"/>
                </a:ext>
              </a:extLst>
            </p:cNvPr>
            <p:cNvPicPr>
              <a:picLocks noChangeAspect="1"/>
            </p:cNvPicPr>
            <p:nvPr/>
          </p:nvPicPr>
          <p:blipFill>
            <a:blip r:embed="rId4"/>
            <a:stretch>
              <a:fillRect/>
            </a:stretch>
          </p:blipFill>
          <p:spPr>
            <a:xfrm>
              <a:off x="1424930" y="3643952"/>
              <a:ext cx="791612" cy="614797"/>
            </a:xfrm>
            <a:prstGeom prst="rect">
              <a:avLst/>
            </a:prstGeom>
          </p:spPr>
        </p:pic>
        <p:pic>
          <p:nvPicPr>
            <p:cNvPr id="44" name="Imagen 43">
              <a:extLst>
                <a:ext uri="{FF2B5EF4-FFF2-40B4-BE49-F238E27FC236}">
                  <a16:creationId xmlns:a16="http://schemas.microsoft.com/office/drawing/2014/main" id="{EB0F1425-2960-218A-CF53-4303E20D1272}"/>
                </a:ext>
              </a:extLst>
            </p:cNvPr>
            <p:cNvPicPr>
              <a:picLocks noChangeAspect="1"/>
            </p:cNvPicPr>
            <p:nvPr/>
          </p:nvPicPr>
          <p:blipFill>
            <a:blip r:embed="rId4"/>
            <a:stretch>
              <a:fillRect/>
            </a:stretch>
          </p:blipFill>
          <p:spPr>
            <a:xfrm>
              <a:off x="1430819" y="4440509"/>
              <a:ext cx="791612" cy="614797"/>
            </a:xfrm>
            <a:prstGeom prst="rect">
              <a:avLst/>
            </a:prstGeom>
          </p:spPr>
        </p:pic>
        <p:grpSp>
          <p:nvGrpSpPr>
            <p:cNvPr id="45" name="Grupo 44">
              <a:extLst>
                <a:ext uri="{FF2B5EF4-FFF2-40B4-BE49-F238E27FC236}">
                  <a16:creationId xmlns:a16="http://schemas.microsoft.com/office/drawing/2014/main" id="{98A21FFC-D1EC-C00C-B583-2F7936576363}"/>
                </a:ext>
              </a:extLst>
            </p:cNvPr>
            <p:cNvGrpSpPr/>
            <p:nvPr/>
          </p:nvGrpSpPr>
          <p:grpSpPr>
            <a:xfrm>
              <a:off x="3928779" y="5964866"/>
              <a:ext cx="614797" cy="614797"/>
              <a:chOff x="4700152" y="2050840"/>
              <a:chExt cx="614797" cy="614797"/>
            </a:xfrm>
          </p:grpSpPr>
          <p:sp>
            <p:nvSpPr>
              <p:cNvPr id="46" name="Elipse 45">
                <a:extLst>
                  <a:ext uri="{FF2B5EF4-FFF2-40B4-BE49-F238E27FC236}">
                    <a16:creationId xmlns:a16="http://schemas.microsoft.com/office/drawing/2014/main" id="{58DC6B14-CBB8-D761-28D9-3DA315C572A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47" name="Flecha: a la derecha 46">
                <a:extLst>
                  <a:ext uri="{FF2B5EF4-FFF2-40B4-BE49-F238E27FC236}">
                    <a16:creationId xmlns:a16="http://schemas.microsoft.com/office/drawing/2014/main" id="{BB46190E-CEEC-B82F-68A6-830102605D04}"/>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48" name="Grupo 47">
              <a:extLst>
                <a:ext uri="{FF2B5EF4-FFF2-40B4-BE49-F238E27FC236}">
                  <a16:creationId xmlns:a16="http://schemas.microsoft.com/office/drawing/2014/main" id="{A3C41CF9-3B56-F356-6DFE-EB4DCC809D3F}"/>
                </a:ext>
              </a:extLst>
            </p:cNvPr>
            <p:cNvGrpSpPr/>
            <p:nvPr/>
          </p:nvGrpSpPr>
          <p:grpSpPr>
            <a:xfrm>
              <a:off x="6656325" y="5964866"/>
              <a:ext cx="614797" cy="614797"/>
              <a:chOff x="4085355" y="3691215"/>
              <a:chExt cx="614797" cy="614797"/>
            </a:xfrm>
          </p:grpSpPr>
          <p:sp>
            <p:nvSpPr>
              <p:cNvPr id="49" name="Elipse 48">
                <a:extLst>
                  <a:ext uri="{FF2B5EF4-FFF2-40B4-BE49-F238E27FC236}">
                    <a16:creationId xmlns:a16="http://schemas.microsoft.com/office/drawing/2014/main" id="{DA1467C7-6325-B44A-E912-9204B3B52CF0}"/>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50" name="Conector recto 49">
                <a:extLst>
                  <a:ext uri="{FF2B5EF4-FFF2-40B4-BE49-F238E27FC236}">
                    <a16:creationId xmlns:a16="http://schemas.microsoft.com/office/drawing/2014/main" id="{42DA4E3B-C384-13F2-AC10-2F36675D13D6}"/>
                  </a:ext>
                </a:extLst>
              </p:cNvPr>
              <p:cNvCxnSpPr>
                <a:cxnSpLocks/>
                <a:stCxn id="49"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653B5F16-CC29-83A6-6013-799ACE6737C0}"/>
                  </a:ext>
                </a:extLst>
              </p:cNvPr>
              <p:cNvCxnSpPr>
                <a:cxnSpLocks/>
                <a:endCxn id="49"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52" name="CuadroTexto 51">
              <a:extLst>
                <a:ext uri="{FF2B5EF4-FFF2-40B4-BE49-F238E27FC236}">
                  <a16:creationId xmlns:a16="http://schemas.microsoft.com/office/drawing/2014/main" id="{65E7D55E-8A92-9642-66CE-3F4BE9FEB9F7}"/>
                </a:ext>
              </a:extLst>
            </p:cNvPr>
            <p:cNvSpPr txBox="1"/>
            <p:nvPr/>
          </p:nvSpPr>
          <p:spPr>
            <a:xfrm>
              <a:off x="2715283" y="1995771"/>
              <a:ext cx="944297" cy="369332"/>
            </a:xfrm>
            <a:prstGeom prst="rect">
              <a:avLst/>
            </a:prstGeom>
            <a:noFill/>
          </p:spPr>
          <p:txBody>
            <a:bodyPr wrap="none" rtlCol="0">
              <a:spAutoFit/>
            </a:bodyPr>
            <a:lstStyle/>
            <a:p>
              <a:r>
                <a:rPr lang="es-ES" dirty="0" err="1"/>
                <a:t>Request</a:t>
              </a:r>
              <a:endParaRPr lang="es-419" dirty="0"/>
            </a:p>
          </p:txBody>
        </p:sp>
        <p:sp>
          <p:nvSpPr>
            <p:cNvPr id="53" name="CuadroTexto 52">
              <a:extLst>
                <a:ext uri="{FF2B5EF4-FFF2-40B4-BE49-F238E27FC236}">
                  <a16:creationId xmlns:a16="http://schemas.microsoft.com/office/drawing/2014/main" id="{9F01F1BB-67CA-AD53-6047-25F7F5ADF63B}"/>
                </a:ext>
              </a:extLst>
            </p:cNvPr>
            <p:cNvSpPr txBox="1"/>
            <p:nvPr/>
          </p:nvSpPr>
          <p:spPr>
            <a:xfrm>
              <a:off x="2715283" y="2786011"/>
              <a:ext cx="944297" cy="369332"/>
            </a:xfrm>
            <a:prstGeom prst="rect">
              <a:avLst/>
            </a:prstGeom>
            <a:noFill/>
          </p:spPr>
          <p:txBody>
            <a:bodyPr wrap="none" rtlCol="0">
              <a:spAutoFit/>
            </a:bodyPr>
            <a:lstStyle/>
            <a:p>
              <a:r>
                <a:rPr lang="es-ES" dirty="0" err="1"/>
                <a:t>Request</a:t>
              </a:r>
              <a:endParaRPr lang="es-419" dirty="0"/>
            </a:p>
          </p:txBody>
        </p:sp>
        <p:sp>
          <p:nvSpPr>
            <p:cNvPr id="54" name="CuadroTexto 53">
              <a:extLst>
                <a:ext uri="{FF2B5EF4-FFF2-40B4-BE49-F238E27FC236}">
                  <a16:creationId xmlns:a16="http://schemas.microsoft.com/office/drawing/2014/main" id="{36911EFD-382D-6818-9A1B-67CFF97F05A7}"/>
                </a:ext>
              </a:extLst>
            </p:cNvPr>
            <p:cNvSpPr txBox="1"/>
            <p:nvPr/>
          </p:nvSpPr>
          <p:spPr>
            <a:xfrm>
              <a:off x="2715283" y="3576251"/>
              <a:ext cx="944297" cy="369332"/>
            </a:xfrm>
            <a:prstGeom prst="rect">
              <a:avLst/>
            </a:prstGeom>
            <a:noFill/>
          </p:spPr>
          <p:txBody>
            <a:bodyPr wrap="none" rtlCol="0">
              <a:spAutoFit/>
            </a:bodyPr>
            <a:lstStyle/>
            <a:p>
              <a:r>
                <a:rPr lang="es-ES" dirty="0" err="1"/>
                <a:t>Request</a:t>
              </a:r>
              <a:endParaRPr lang="es-419" dirty="0"/>
            </a:p>
          </p:txBody>
        </p:sp>
        <p:sp>
          <p:nvSpPr>
            <p:cNvPr id="55" name="CuadroTexto 54">
              <a:extLst>
                <a:ext uri="{FF2B5EF4-FFF2-40B4-BE49-F238E27FC236}">
                  <a16:creationId xmlns:a16="http://schemas.microsoft.com/office/drawing/2014/main" id="{96A2B8A4-1E2C-5F47-6C01-1163E41975DF}"/>
                </a:ext>
              </a:extLst>
            </p:cNvPr>
            <p:cNvSpPr txBox="1"/>
            <p:nvPr/>
          </p:nvSpPr>
          <p:spPr>
            <a:xfrm>
              <a:off x="2734425" y="4301980"/>
              <a:ext cx="944297" cy="369332"/>
            </a:xfrm>
            <a:prstGeom prst="rect">
              <a:avLst/>
            </a:prstGeom>
            <a:noFill/>
          </p:spPr>
          <p:txBody>
            <a:bodyPr wrap="none" rtlCol="0">
              <a:spAutoFit/>
            </a:bodyPr>
            <a:lstStyle/>
            <a:p>
              <a:r>
                <a:rPr lang="es-ES" dirty="0" err="1"/>
                <a:t>Request</a:t>
              </a:r>
              <a:endParaRPr lang="es-419" dirty="0"/>
            </a:p>
          </p:txBody>
        </p:sp>
        <p:cxnSp>
          <p:nvCxnSpPr>
            <p:cNvPr id="56" name="Conector recto de flecha 55">
              <a:extLst>
                <a:ext uri="{FF2B5EF4-FFF2-40B4-BE49-F238E27FC236}">
                  <a16:creationId xmlns:a16="http://schemas.microsoft.com/office/drawing/2014/main" id="{54F0C211-E520-7992-F64A-5620377C80A1}"/>
                </a:ext>
              </a:extLst>
            </p:cNvPr>
            <p:cNvCxnSpPr>
              <a:cxnSpLocks/>
            </p:cNvCxnSpPr>
            <p:nvPr/>
          </p:nvCxnSpPr>
          <p:spPr>
            <a:xfrm>
              <a:off x="2250704" y="235823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629811A1-ACEC-2870-2F4D-25DE2A8E5D9F}"/>
                </a:ext>
              </a:extLst>
            </p:cNvPr>
            <p:cNvCxnSpPr>
              <a:cxnSpLocks/>
            </p:cNvCxnSpPr>
            <p:nvPr/>
          </p:nvCxnSpPr>
          <p:spPr>
            <a:xfrm>
              <a:off x="2250704" y="314702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8297A379-D5AB-8CB5-3776-1CC575F0BC43}"/>
                </a:ext>
              </a:extLst>
            </p:cNvPr>
            <p:cNvCxnSpPr>
              <a:cxnSpLocks/>
            </p:cNvCxnSpPr>
            <p:nvPr/>
          </p:nvCxnSpPr>
          <p:spPr>
            <a:xfrm>
              <a:off x="2250704" y="390955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D3391B64-07F7-4670-007C-B7055FD373A8}"/>
                </a:ext>
              </a:extLst>
            </p:cNvPr>
            <p:cNvSpPr txBox="1"/>
            <p:nvPr/>
          </p:nvSpPr>
          <p:spPr>
            <a:xfrm>
              <a:off x="4814327" y="1186638"/>
              <a:ext cx="1576009" cy="369332"/>
            </a:xfrm>
            <a:prstGeom prst="rect">
              <a:avLst/>
            </a:prstGeom>
            <a:noFill/>
          </p:spPr>
          <p:txBody>
            <a:bodyPr wrap="none" rtlCol="0">
              <a:spAutoFit/>
            </a:bodyPr>
            <a:lstStyle/>
            <a:p>
              <a:r>
                <a:rPr lang="es-ES" b="1" dirty="0"/>
                <a:t>Node.js Server</a:t>
              </a:r>
              <a:endParaRPr lang="es-419" b="1" dirty="0"/>
            </a:p>
          </p:txBody>
        </p:sp>
        <p:sp>
          <p:nvSpPr>
            <p:cNvPr id="60" name="CuadroTexto 59">
              <a:extLst>
                <a:ext uri="{FF2B5EF4-FFF2-40B4-BE49-F238E27FC236}">
                  <a16:creationId xmlns:a16="http://schemas.microsoft.com/office/drawing/2014/main" id="{C3918C31-44B6-3D53-9706-4DBAB0B5E808}"/>
                </a:ext>
              </a:extLst>
            </p:cNvPr>
            <p:cNvSpPr txBox="1"/>
            <p:nvPr/>
          </p:nvSpPr>
          <p:spPr>
            <a:xfrm>
              <a:off x="4529237" y="6011614"/>
              <a:ext cx="1800173" cy="369332"/>
            </a:xfrm>
            <a:prstGeom prst="rect">
              <a:avLst/>
            </a:prstGeom>
            <a:noFill/>
          </p:spPr>
          <p:txBody>
            <a:bodyPr wrap="none" rtlCol="0">
              <a:spAutoFit/>
            </a:bodyPr>
            <a:lstStyle/>
            <a:p>
              <a:r>
                <a:rPr lang="es-ES" dirty="0" err="1"/>
                <a:t>Thread</a:t>
              </a:r>
              <a:r>
                <a:rPr lang="es-ES" dirty="0"/>
                <a:t> </a:t>
              </a:r>
              <a:r>
                <a:rPr lang="es-ES" dirty="0" err="1"/>
                <a:t>Procesing</a:t>
              </a:r>
              <a:endParaRPr lang="es-419" dirty="0"/>
            </a:p>
          </p:txBody>
        </p:sp>
        <p:sp>
          <p:nvSpPr>
            <p:cNvPr id="61" name="CuadroTexto 60">
              <a:extLst>
                <a:ext uri="{FF2B5EF4-FFF2-40B4-BE49-F238E27FC236}">
                  <a16:creationId xmlns:a16="http://schemas.microsoft.com/office/drawing/2014/main" id="{FB42DF03-A0B5-D2DC-E466-66EC1C9C0342}"/>
                </a:ext>
              </a:extLst>
            </p:cNvPr>
            <p:cNvSpPr txBox="1"/>
            <p:nvPr/>
          </p:nvSpPr>
          <p:spPr>
            <a:xfrm>
              <a:off x="7271189" y="6001751"/>
              <a:ext cx="1617943" cy="369332"/>
            </a:xfrm>
            <a:prstGeom prst="rect">
              <a:avLst/>
            </a:prstGeom>
            <a:noFill/>
          </p:spPr>
          <p:txBody>
            <a:bodyPr wrap="none" rtlCol="0">
              <a:spAutoFit/>
            </a:bodyPr>
            <a:lstStyle/>
            <a:p>
              <a:r>
                <a:rPr lang="es-ES" dirty="0" err="1"/>
                <a:t>Thread</a:t>
              </a:r>
              <a:r>
                <a:rPr lang="es-ES" dirty="0"/>
                <a:t> </a:t>
              </a:r>
              <a:r>
                <a:rPr lang="es-ES" dirty="0" err="1"/>
                <a:t>Waiting</a:t>
              </a:r>
              <a:endParaRPr lang="es-419" dirty="0"/>
            </a:p>
          </p:txBody>
        </p:sp>
        <p:grpSp>
          <p:nvGrpSpPr>
            <p:cNvPr id="96" name="Grupo 95">
              <a:extLst>
                <a:ext uri="{FF2B5EF4-FFF2-40B4-BE49-F238E27FC236}">
                  <a16:creationId xmlns:a16="http://schemas.microsoft.com/office/drawing/2014/main" id="{5BA9B4C4-FECD-0F1F-0C6E-5530171FD509}"/>
                </a:ext>
              </a:extLst>
            </p:cNvPr>
            <p:cNvGrpSpPr/>
            <p:nvPr/>
          </p:nvGrpSpPr>
          <p:grpSpPr>
            <a:xfrm>
              <a:off x="8225496" y="2961005"/>
              <a:ext cx="1538786" cy="1474113"/>
              <a:chOff x="8225496" y="2961005"/>
              <a:chExt cx="1538786" cy="1474113"/>
            </a:xfrm>
          </p:grpSpPr>
          <p:sp>
            <p:nvSpPr>
              <p:cNvPr id="8" name="Flecha: a la derecha 7">
                <a:extLst>
                  <a:ext uri="{FF2B5EF4-FFF2-40B4-BE49-F238E27FC236}">
                    <a16:creationId xmlns:a16="http://schemas.microsoft.com/office/drawing/2014/main" id="{CD336F57-7D3C-F7B5-9EB2-30DA7320DD77}"/>
                  </a:ext>
                </a:extLst>
              </p:cNvPr>
              <p:cNvSpPr/>
              <p:nvPr/>
            </p:nvSpPr>
            <p:spPr>
              <a:xfrm>
                <a:off x="8225496" y="2961005"/>
                <a:ext cx="1538786" cy="1474113"/>
              </a:xfrm>
              <a:prstGeom prst="rightArrow">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a:p>
            </p:txBody>
          </p:sp>
          <p:sp>
            <p:nvSpPr>
              <p:cNvPr id="62" name="CuadroTexto 61">
                <a:extLst>
                  <a:ext uri="{FF2B5EF4-FFF2-40B4-BE49-F238E27FC236}">
                    <a16:creationId xmlns:a16="http://schemas.microsoft.com/office/drawing/2014/main" id="{8503BD0F-2429-F3ED-197F-B974595444E5}"/>
                  </a:ext>
                </a:extLst>
              </p:cNvPr>
              <p:cNvSpPr txBox="1"/>
              <p:nvPr/>
            </p:nvSpPr>
            <p:spPr>
              <a:xfrm>
                <a:off x="8248378" y="3327355"/>
                <a:ext cx="1258678" cy="646331"/>
              </a:xfrm>
              <a:prstGeom prst="rect">
                <a:avLst/>
              </a:prstGeom>
              <a:noFill/>
            </p:spPr>
            <p:txBody>
              <a:bodyPr wrap="none" rtlCol="0">
                <a:spAutoFit/>
              </a:bodyPr>
              <a:lstStyle/>
              <a:p>
                <a:pPr algn="ctr"/>
                <a:r>
                  <a:rPr lang="es-ES" b="1" dirty="0">
                    <a:solidFill>
                      <a:schemeClr val="accent5">
                        <a:lumMod val="20000"/>
                        <a:lumOff val="80000"/>
                      </a:schemeClr>
                    </a:solidFill>
                  </a:rPr>
                  <a:t>NON </a:t>
                </a:r>
              </a:p>
              <a:p>
                <a:pPr algn="ctr"/>
                <a:r>
                  <a:rPr lang="es-ES" b="1" dirty="0" err="1">
                    <a:solidFill>
                      <a:schemeClr val="accent5">
                        <a:lumMod val="20000"/>
                        <a:lumOff val="80000"/>
                      </a:schemeClr>
                    </a:solidFill>
                  </a:rPr>
                  <a:t>Blocking</a:t>
                </a:r>
                <a:r>
                  <a:rPr lang="es-ES" b="1" dirty="0">
                    <a:solidFill>
                      <a:schemeClr val="accent5">
                        <a:lumMod val="20000"/>
                        <a:lumOff val="80000"/>
                      </a:schemeClr>
                    </a:solidFill>
                  </a:rPr>
                  <a:t> IO</a:t>
                </a:r>
                <a:endParaRPr lang="es-419" b="1" dirty="0">
                  <a:solidFill>
                    <a:schemeClr val="accent5">
                      <a:lumMod val="20000"/>
                      <a:lumOff val="80000"/>
                    </a:schemeClr>
                  </a:solidFill>
                </a:endParaRPr>
              </a:p>
            </p:txBody>
          </p:sp>
        </p:grpSp>
        <p:grpSp>
          <p:nvGrpSpPr>
            <p:cNvPr id="63" name="Grupo 62">
              <a:extLst>
                <a:ext uri="{FF2B5EF4-FFF2-40B4-BE49-F238E27FC236}">
                  <a16:creationId xmlns:a16="http://schemas.microsoft.com/office/drawing/2014/main" id="{42571880-5429-C0C1-C6A6-D7D3DD7E1EE8}"/>
                </a:ext>
              </a:extLst>
            </p:cNvPr>
            <p:cNvGrpSpPr/>
            <p:nvPr/>
          </p:nvGrpSpPr>
          <p:grpSpPr>
            <a:xfrm>
              <a:off x="2250704" y="4671312"/>
              <a:ext cx="2216840" cy="427680"/>
              <a:chOff x="2250704" y="4671312"/>
              <a:chExt cx="2216840" cy="427680"/>
            </a:xfrm>
          </p:grpSpPr>
          <p:cxnSp>
            <p:nvCxnSpPr>
              <p:cNvPr id="64" name="Conector recto de flecha 63">
                <a:extLst>
                  <a:ext uri="{FF2B5EF4-FFF2-40B4-BE49-F238E27FC236}">
                    <a16:creationId xmlns:a16="http://schemas.microsoft.com/office/drawing/2014/main" id="{1E0C4944-73B9-BFF7-D4A9-98E23FA54089}"/>
                  </a:ext>
                </a:extLst>
              </p:cNvPr>
              <p:cNvCxnSpPr>
                <a:cxnSpLocks/>
              </p:cNvCxnSpPr>
              <p:nvPr/>
            </p:nvCxnSpPr>
            <p:spPr>
              <a:xfrm>
                <a:off x="2250704" y="467209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670F4A0F-180D-CAAE-DD2A-C5B140A2B372}"/>
                  </a:ext>
                </a:extLst>
              </p:cNvPr>
              <p:cNvCxnSpPr>
                <a:cxnSpLocks/>
              </p:cNvCxnSpPr>
              <p:nvPr/>
            </p:nvCxnSpPr>
            <p:spPr>
              <a:xfrm rot="16200000" flipH="1">
                <a:off x="3644456" y="4275904"/>
                <a:ext cx="427680" cy="1218496"/>
              </a:xfrm>
              <a:prstGeom prst="bentConnector2">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A20F9039-A68D-DF8C-46E0-79DEBCACE223}"/>
                  </a:ext>
                </a:extLst>
              </p:cNvPr>
              <p:cNvCxnSpPr>
                <a:cxnSpLocks/>
              </p:cNvCxnSpPr>
              <p:nvPr/>
            </p:nvCxnSpPr>
            <p:spPr>
              <a:xfrm>
                <a:off x="3678722" y="4899628"/>
                <a:ext cx="788822" cy="0"/>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0ED4D655-4681-F56F-50E6-27BC4E33D39E}"/>
                  </a:ext>
                </a:extLst>
              </p:cNvPr>
              <p:cNvCxnSpPr>
                <a:cxnSpLocks/>
              </p:cNvCxnSpPr>
              <p:nvPr/>
            </p:nvCxnSpPr>
            <p:spPr>
              <a:xfrm>
                <a:off x="3697511" y="4687115"/>
                <a:ext cx="0" cy="212513"/>
              </a:xfrm>
              <a:prstGeom prst="straightConnector1">
                <a:avLst/>
              </a:prstGeom>
              <a:ln w="38100">
                <a:solidFill>
                  <a:srgbClr val="262A4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9" name="Rectángulo: esquinas redondeadas 68">
              <a:extLst>
                <a:ext uri="{FF2B5EF4-FFF2-40B4-BE49-F238E27FC236}">
                  <a16:creationId xmlns:a16="http://schemas.microsoft.com/office/drawing/2014/main" id="{994BB682-CEB3-106C-FF84-14D13B68F646}"/>
                </a:ext>
              </a:extLst>
            </p:cNvPr>
            <p:cNvSpPr/>
            <p:nvPr/>
          </p:nvSpPr>
          <p:spPr>
            <a:xfrm>
              <a:off x="7135427" y="1891184"/>
              <a:ext cx="1090069" cy="3361031"/>
            </a:xfrm>
            <a:prstGeom prst="roundRect">
              <a:avLst>
                <a:gd name="adj" fmla="val 4034"/>
              </a:avLst>
            </a:prstGeom>
            <a:solidFill>
              <a:schemeClr val="accent2">
                <a:lumMod val="20000"/>
                <a:lumOff val="80000"/>
              </a:schemeClr>
            </a:solidFill>
            <a:ln>
              <a:solidFill>
                <a:schemeClr val="accent2"/>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71" name="Flecha: doblada 70">
              <a:extLst>
                <a:ext uri="{FF2B5EF4-FFF2-40B4-BE49-F238E27FC236}">
                  <a16:creationId xmlns:a16="http://schemas.microsoft.com/office/drawing/2014/main" id="{94CDEB4F-DABD-4266-3FAA-1BD37FEDB874}"/>
                </a:ext>
              </a:extLst>
            </p:cNvPr>
            <p:cNvSpPr/>
            <p:nvPr/>
          </p:nvSpPr>
          <p:spPr>
            <a:xfrm rot="16200000">
              <a:off x="3441012"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2" name="Flecha: doblada 71">
              <a:extLst>
                <a:ext uri="{FF2B5EF4-FFF2-40B4-BE49-F238E27FC236}">
                  <a16:creationId xmlns:a16="http://schemas.microsoft.com/office/drawing/2014/main" id="{6701CDD9-FCE1-B7A9-497A-1957582FEB55}"/>
                </a:ext>
              </a:extLst>
            </p:cNvPr>
            <p:cNvSpPr/>
            <p:nvPr/>
          </p:nvSpPr>
          <p:spPr>
            <a:xfrm rot="5400000">
              <a:off x="3805561"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3" name="CuadroTexto 72">
              <a:extLst>
                <a:ext uri="{FF2B5EF4-FFF2-40B4-BE49-F238E27FC236}">
                  <a16:creationId xmlns:a16="http://schemas.microsoft.com/office/drawing/2014/main" id="{8B680DF1-08FA-0054-CB00-003838A18D05}"/>
                </a:ext>
              </a:extLst>
            </p:cNvPr>
            <p:cNvSpPr txBox="1"/>
            <p:nvPr/>
          </p:nvSpPr>
          <p:spPr>
            <a:xfrm>
              <a:off x="5876862" y="3287964"/>
              <a:ext cx="1026948" cy="369332"/>
            </a:xfrm>
            <a:prstGeom prst="rect">
              <a:avLst/>
            </a:prstGeom>
            <a:noFill/>
          </p:spPr>
          <p:txBody>
            <a:bodyPr wrap="none" rtlCol="0">
              <a:spAutoFit/>
            </a:bodyPr>
            <a:lstStyle/>
            <a:p>
              <a:r>
                <a:rPr lang="es-ES" dirty="0" err="1"/>
                <a:t>Delegate</a:t>
              </a:r>
              <a:endParaRPr lang="es-419" dirty="0"/>
            </a:p>
          </p:txBody>
        </p:sp>
        <p:sp>
          <p:nvSpPr>
            <p:cNvPr id="74" name="Flecha: a la izquierda y derecha 73">
              <a:extLst>
                <a:ext uri="{FF2B5EF4-FFF2-40B4-BE49-F238E27FC236}">
                  <a16:creationId xmlns:a16="http://schemas.microsoft.com/office/drawing/2014/main" id="{A99D5938-F228-0874-2DBE-012D349B502A}"/>
                </a:ext>
              </a:extLst>
            </p:cNvPr>
            <p:cNvSpPr/>
            <p:nvPr/>
          </p:nvSpPr>
          <p:spPr>
            <a:xfrm>
              <a:off x="5602911" y="3571698"/>
              <a:ext cx="1547233" cy="698077"/>
            </a:xfrm>
            <a:prstGeom prst="leftRightArrow">
              <a:avLst>
                <a:gd name="adj1" fmla="val 38185"/>
                <a:gd name="adj2" fmla="val 36215"/>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CuadroTexto 74">
              <a:extLst>
                <a:ext uri="{FF2B5EF4-FFF2-40B4-BE49-F238E27FC236}">
                  <a16:creationId xmlns:a16="http://schemas.microsoft.com/office/drawing/2014/main" id="{D29DABDE-35E1-7C20-8952-A3DEB40324D6}"/>
                </a:ext>
              </a:extLst>
            </p:cNvPr>
            <p:cNvSpPr txBox="1"/>
            <p:nvPr/>
          </p:nvSpPr>
          <p:spPr>
            <a:xfrm>
              <a:off x="7207001" y="1948615"/>
              <a:ext cx="933461" cy="923330"/>
            </a:xfrm>
            <a:prstGeom prst="rect">
              <a:avLst/>
            </a:prstGeom>
            <a:noFill/>
          </p:spPr>
          <p:txBody>
            <a:bodyPr wrap="none" rtlCol="0">
              <a:spAutoFit/>
            </a:bodyPr>
            <a:lstStyle/>
            <a:p>
              <a:pPr algn="ctr"/>
              <a:r>
                <a:rPr lang="es-ES" dirty="0"/>
                <a:t>POSIX</a:t>
              </a:r>
            </a:p>
            <a:p>
              <a:pPr algn="ctr"/>
              <a:r>
                <a:rPr lang="es-ES" dirty="0" err="1"/>
                <a:t>Async</a:t>
              </a:r>
              <a:endParaRPr lang="es-ES" dirty="0"/>
            </a:p>
            <a:p>
              <a:pPr algn="ctr"/>
              <a:r>
                <a:rPr lang="es-ES" dirty="0" err="1"/>
                <a:t>Threads</a:t>
              </a:r>
              <a:endParaRPr lang="es-419" dirty="0"/>
            </a:p>
          </p:txBody>
        </p:sp>
        <p:grpSp>
          <p:nvGrpSpPr>
            <p:cNvPr id="12" name="Grupo 11">
              <a:extLst>
                <a:ext uri="{FF2B5EF4-FFF2-40B4-BE49-F238E27FC236}">
                  <a16:creationId xmlns:a16="http://schemas.microsoft.com/office/drawing/2014/main" id="{00B74620-9EF2-5D68-ED27-5BD496444C48}"/>
                </a:ext>
              </a:extLst>
            </p:cNvPr>
            <p:cNvGrpSpPr/>
            <p:nvPr/>
          </p:nvGrpSpPr>
          <p:grpSpPr>
            <a:xfrm>
              <a:off x="7202352" y="3114288"/>
              <a:ext cx="441475" cy="441475"/>
              <a:chOff x="4700152" y="2050840"/>
              <a:chExt cx="614797" cy="614797"/>
            </a:xfrm>
          </p:grpSpPr>
          <p:sp>
            <p:nvSpPr>
              <p:cNvPr id="14" name="Elipse 13">
                <a:extLst>
                  <a:ext uri="{FF2B5EF4-FFF2-40B4-BE49-F238E27FC236}">
                    <a16:creationId xmlns:a16="http://schemas.microsoft.com/office/drawing/2014/main" id="{8EED457E-C1CD-7A2E-38C8-D415CE10A4E1}"/>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5" name="Flecha: a la derecha 14">
                <a:extLst>
                  <a:ext uri="{FF2B5EF4-FFF2-40B4-BE49-F238E27FC236}">
                    <a16:creationId xmlns:a16="http://schemas.microsoft.com/office/drawing/2014/main" id="{91D5351E-E958-14C0-22E1-6BA08E9BD2DC}"/>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6" name="Grupo 75">
              <a:extLst>
                <a:ext uri="{FF2B5EF4-FFF2-40B4-BE49-F238E27FC236}">
                  <a16:creationId xmlns:a16="http://schemas.microsoft.com/office/drawing/2014/main" id="{E71FCD34-C604-92BC-F4F4-98D48E2A48EB}"/>
                </a:ext>
              </a:extLst>
            </p:cNvPr>
            <p:cNvGrpSpPr/>
            <p:nvPr/>
          </p:nvGrpSpPr>
          <p:grpSpPr>
            <a:xfrm>
              <a:off x="7705201" y="3114288"/>
              <a:ext cx="441475" cy="441475"/>
              <a:chOff x="4700152" y="2050840"/>
              <a:chExt cx="614797" cy="614797"/>
            </a:xfrm>
          </p:grpSpPr>
          <p:sp>
            <p:nvSpPr>
              <p:cNvPr id="77" name="Elipse 76">
                <a:extLst>
                  <a:ext uri="{FF2B5EF4-FFF2-40B4-BE49-F238E27FC236}">
                    <a16:creationId xmlns:a16="http://schemas.microsoft.com/office/drawing/2014/main" id="{13215C83-6DCA-6D02-EFB2-5DE6FC749E9A}"/>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78" name="Flecha: a la derecha 77">
                <a:extLst>
                  <a:ext uri="{FF2B5EF4-FFF2-40B4-BE49-F238E27FC236}">
                    <a16:creationId xmlns:a16="http://schemas.microsoft.com/office/drawing/2014/main" id="{5D4F8BAF-FA49-0102-4E96-2E07B30CD875}"/>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9" name="Grupo 78">
              <a:extLst>
                <a:ext uri="{FF2B5EF4-FFF2-40B4-BE49-F238E27FC236}">
                  <a16:creationId xmlns:a16="http://schemas.microsoft.com/office/drawing/2014/main" id="{54066CC7-E093-4D6C-B2DC-D43D3BC28FCB}"/>
                </a:ext>
              </a:extLst>
            </p:cNvPr>
            <p:cNvGrpSpPr/>
            <p:nvPr/>
          </p:nvGrpSpPr>
          <p:grpSpPr>
            <a:xfrm>
              <a:off x="7212412" y="3615144"/>
              <a:ext cx="441475" cy="441475"/>
              <a:chOff x="4700152" y="2050840"/>
              <a:chExt cx="614797" cy="614797"/>
            </a:xfrm>
          </p:grpSpPr>
          <p:sp>
            <p:nvSpPr>
              <p:cNvPr id="80" name="Elipse 79">
                <a:extLst>
                  <a:ext uri="{FF2B5EF4-FFF2-40B4-BE49-F238E27FC236}">
                    <a16:creationId xmlns:a16="http://schemas.microsoft.com/office/drawing/2014/main" id="{4B2E455D-C0C3-1930-5BCF-837937350896}"/>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1" name="Flecha: a la derecha 80">
                <a:extLst>
                  <a:ext uri="{FF2B5EF4-FFF2-40B4-BE49-F238E27FC236}">
                    <a16:creationId xmlns:a16="http://schemas.microsoft.com/office/drawing/2014/main" id="{39C5FE0D-69EF-9F75-56A4-13A767920DC7}"/>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2" name="Grupo 81">
              <a:extLst>
                <a:ext uri="{FF2B5EF4-FFF2-40B4-BE49-F238E27FC236}">
                  <a16:creationId xmlns:a16="http://schemas.microsoft.com/office/drawing/2014/main" id="{4EE33BF8-F69B-3714-0617-D6427F0CB8D4}"/>
                </a:ext>
              </a:extLst>
            </p:cNvPr>
            <p:cNvGrpSpPr/>
            <p:nvPr/>
          </p:nvGrpSpPr>
          <p:grpSpPr>
            <a:xfrm>
              <a:off x="7715261" y="3615144"/>
              <a:ext cx="441475" cy="441475"/>
              <a:chOff x="4700152" y="2050840"/>
              <a:chExt cx="614797" cy="614797"/>
            </a:xfrm>
          </p:grpSpPr>
          <p:sp>
            <p:nvSpPr>
              <p:cNvPr id="83" name="Elipse 82">
                <a:extLst>
                  <a:ext uri="{FF2B5EF4-FFF2-40B4-BE49-F238E27FC236}">
                    <a16:creationId xmlns:a16="http://schemas.microsoft.com/office/drawing/2014/main" id="{03EB9028-7FE9-11FF-2907-3F4A23800783}"/>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4" name="Flecha: a la derecha 83">
                <a:extLst>
                  <a:ext uri="{FF2B5EF4-FFF2-40B4-BE49-F238E27FC236}">
                    <a16:creationId xmlns:a16="http://schemas.microsoft.com/office/drawing/2014/main" id="{E564C874-6EF6-42CA-B252-3520A2531E21}"/>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5" name="Grupo 84">
              <a:extLst>
                <a:ext uri="{FF2B5EF4-FFF2-40B4-BE49-F238E27FC236}">
                  <a16:creationId xmlns:a16="http://schemas.microsoft.com/office/drawing/2014/main" id="{64DE1234-6732-53D8-9F9C-1382EAE0CCDE}"/>
                </a:ext>
              </a:extLst>
            </p:cNvPr>
            <p:cNvGrpSpPr/>
            <p:nvPr/>
          </p:nvGrpSpPr>
          <p:grpSpPr>
            <a:xfrm>
              <a:off x="7232256" y="4149680"/>
              <a:ext cx="441475" cy="441475"/>
              <a:chOff x="4700152" y="2050840"/>
              <a:chExt cx="614797" cy="614797"/>
            </a:xfrm>
          </p:grpSpPr>
          <p:sp>
            <p:nvSpPr>
              <p:cNvPr id="86" name="Elipse 85">
                <a:extLst>
                  <a:ext uri="{FF2B5EF4-FFF2-40B4-BE49-F238E27FC236}">
                    <a16:creationId xmlns:a16="http://schemas.microsoft.com/office/drawing/2014/main" id="{D52D22E8-B39E-E36F-BCB3-97D178250D9F}"/>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7" name="Flecha: a la derecha 86">
                <a:extLst>
                  <a:ext uri="{FF2B5EF4-FFF2-40B4-BE49-F238E27FC236}">
                    <a16:creationId xmlns:a16="http://schemas.microsoft.com/office/drawing/2014/main" id="{E5CAC42C-3613-CD56-3B7A-D94CCE780DEB}"/>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8" name="Grupo 87">
              <a:extLst>
                <a:ext uri="{FF2B5EF4-FFF2-40B4-BE49-F238E27FC236}">
                  <a16:creationId xmlns:a16="http://schemas.microsoft.com/office/drawing/2014/main" id="{A7DE362F-86F5-D7BA-C3FF-4F95038C2C8B}"/>
                </a:ext>
              </a:extLst>
            </p:cNvPr>
            <p:cNvGrpSpPr/>
            <p:nvPr/>
          </p:nvGrpSpPr>
          <p:grpSpPr>
            <a:xfrm>
              <a:off x="7715260" y="4111739"/>
              <a:ext cx="441475" cy="441475"/>
              <a:chOff x="4700152" y="2050840"/>
              <a:chExt cx="614797" cy="614797"/>
            </a:xfrm>
          </p:grpSpPr>
          <p:sp>
            <p:nvSpPr>
              <p:cNvPr id="89" name="Elipse 88">
                <a:extLst>
                  <a:ext uri="{FF2B5EF4-FFF2-40B4-BE49-F238E27FC236}">
                    <a16:creationId xmlns:a16="http://schemas.microsoft.com/office/drawing/2014/main" id="{31E55E21-A4F8-D04E-42AF-2F56B8A6173B}"/>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0" name="Flecha: a la derecha 89">
                <a:extLst>
                  <a:ext uri="{FF2B5EF4-FFF2-40B4-BE49-F238E27FC236}">
                    <a16:creationId xmlns:a16="http://schemas.microsoft.com/office/drawing/2014/main" id="{D6D5BC59-4F9E-7829-285F-3AD6E25ED68A}"/>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91" name="Grupo 90">
              <a:extLst>
                <a:ext uri="{FF2B5EF4-FFF2-40B4-BE49-F238E27FC236}">
                  <a16:creationId xmlns:a16="http://schemas.microsoft.com/office/drawing/2014/main" id="{3FE2BCDB-786B-8B91-81D9-3FBEFFEF90EE}"/>
                </a:ext>
              </a:extLst>
            </p:cNvPr>
            <p:cNvGrpSpPr/>
            <p:nvPr/>
          </p:nvGrpSpPr>
          <p:grpSpPr>
            <a:xfrm>
              <a:off x="7715260" y="4603446"/>
              <a:ext cx="441475" cy="441475"/>
              <a:chOff x="4700152" y="2050840"/>
              <a:chExt cx="614797" cy="614797"/>
            </a:xfrm>
          </p:grpSpPr>
          <p:sp>
            <p:nvSpPr>
              <p:cNvPr id="92" name="Elipse 91">
                <a:extLst>
                  <a:ext uri="{FF2B5EF4-FFF2-40B4-BE49-F238E27FC236}">
                    <a16:creationId xmlns:a16="http://schemas.microsoft.com/office/drawing/2014/main" id="{579A0E0C-201C-89A4-C20C-F9C2D2D3AD9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3" name="Flecha: a la derecha 92">
                <a:extLst>
                  <a:ext uri="{FF2B5EF4-FFF2-40B4-BE49-F238E27FC236}">
                    <a16:creationId xmlns:a16="http://schemas.microsoft.com/office/drawing/2014/main" id="{8D7E78EF-B5D3-D1C2-DD3F-CCFADE4AABC0}"/>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4" name="CuadroTexto 93">
              <a:extLst>
                <a:ext uri="{FF2B5EF4-FFF2-40B4-BE49-F238E27FC236}">
                  <a16:creationId xmlns:a16="http://schemas.microsoft.com/office/drawing/2014/main" id="{F5E5F688-71EC-AD12-48BC-90D22F4C96A5}"/>
                </a:ext>
              </a:extLst>
            </p:cNvPr>
            <p:cNvSpPr txBox="1"/>
            <p:nvPr/>
          </p:nvSpPr>
          <p:spPr>
            <a:xfrm>
              <a:off x="4808152" y="2285856"/>
              <a:ext cx="758413" cy="646331"/>
            </a:xfrm>
            <a:prstGeom prst="rect">
              <a:avLst/>
            </a:prstGeom>
            <a:noFill/>
          </p:spPr>
          <p:txBody>
            <a:bodyPr wrap="none" rtlCol="0">
              <a:spAutoFit/>
            </a:bodyPr>
            <a:lstStyle/>
            <a:p>
              <a:pPr algn="ctr"/>
              <a:r>
                <a:rPr lang="es-ES" dirty="0" err="1"/>
                <a:t>Event</a:t>
              </a:r>
              <a:r>
                <a:rPr lang="es-ES" dirty="0"/>
                <a:t> </a:t>
              </a:r>
            </a:p>
            <a:p>
              <a:pPr algn="ctr"/>
              <a:r>
                <a:rPr lang="es-ES" dirty="0" err="1"/>
                <a:t>Loop</a:t>
              </a:r>
              <a:endParaRPr lang="es-419" dirty="0"/>
            </a:p>
          </p:txBody>
        </p:sp>
        <p:sp>
          <p:nvSpPr>
            <p:cNvPr id="95" name="CuadroTexto 94">
              <a:extLst>
                <a:ext uri="{FF2B5EF4-FFF2-40B4-BE49-F238E27FC236}">
                  <a16:creationId xmlns:a16="http://schemas.microsoft.com/office/drawing/2014/main" id="{F9D093ED-C382-A608-E776-D70F0F379ED8}"/>
                </a:ext>
              </a:extLst>
            </p:cNvPr>
            <p:cNvSpPr txBox="1"/>
            <p:nvPr/>
          </p:nvSpPr>
          <p:spPr>
            <a:xfrm>
              <a:off x="4727809" y="4136985"/>
              <a:ext cx="843694" cy="646331"/>
            </a:xfrm>
            <a:prstGeom prst="rect">
              <a:avLst/>
            </a:prstGeom>
            <a:noFill/>
          </p:spPr>
          <p:txBody>
            <a:bodyPr wrap="none" rtlCol="0">
              <a:spAutoFit/>
            </a:bodyPr>
            <a:lstStyle/>
            <a:p>
              <a:pPr algn="ctr"/>
              <a:r>
                <a:rPr lang="es-ES" dirty="0"/>
                <a:t>Single</a:t>
              </a:r>
            </a:p>
            <a:p>
              <a:pPr algn="ctr"/>
              <a:r>
                <a:rPr lang="es-ES" dirty="0" err="1"/>
                <a:t>Thread</a:t>
              </a:r>
              <a:endParaRPr lang="es-419" dirty="0"/>
            </a:p>
          </p:txBody>
        </p:sp>
      </p:grpSp>
      <p:pic>
        <p:nvPicPr>
          <p:cNvPr id="97" name="Imagen 96">
            <a:extLst>
              <a:ext uri="{FF2B5EF4-FFF2-40B4-BE49-F238E27FC236}">
                <a16:creationId xmlns:a16="http://schemas.microsoft.com/office/drawing/2014/main" id="{0659FC52-4CF0-C96C-AC6C-2B9C4D6AA85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325798" y="179550"/>
            <a:ext cx="1639843" cy="1002973"/>
          </a:xfrm>
          <a:prstGeom prst="rect">
            <a:avLst/>
          </a:prstGeom>
        </p:spPr>
      </p:pic>
      <p:sp>
        <p:nvSpPr>
          <p:cNvPr id="4" name="Rectángulo: esquinas redondeadas 3">
            <a:extLst>
              <a:ext uri="{FF2B5EF4-FFF2-40B4-BE49-F238E27FC236}">
                <a16:creationId xmlns:a16="http://schemas.microsoft.com/office/drawing/2014/main" id="{C410135D-736B-FD9F-F515-D16BE30C6FDE}"/>
              </a:ext>
            </a:extLst>
          </p:cNvPr>
          <p:cNvSpPr/>
          <p:nvPr/>
        </p:nvSpPr>
        <p:spPr>
          <a:xfrm>
            <a:off x="4466809" y="161565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3" name="Grupo 12">
            <a:extLst>
              <a:ext uri="{FF2B5EF4-FFF2-40B4-BE49-F238E27FC236}">
                <a16:creationId xmlns:a16="http://schemas.microsoft.com/office/drawing/2014/main" id="{ACC4DE5C-564E-3313-0437-DFBA878E8A14}"/>
              </a:ext>
            </a:extLst>
          </p:cNvPr>
          <p:cNvGrpSpPr/>
          <p:nvPr/>
        </p:nvGrpSpPr>
        <p:grpSpPr>
          <a:xfrm>
            <a:off x="4503776" y="2879018"/>
            <a:ext cx="1257278" cy="1196544"/>
            <a:chOff x="5761427" y="2665636"/>
            <a:chExt cx="1257278" cy="1196544"/>
          </a:xfrm>
        </p:grpSpPr>
        <p:sp>
          <p:nvSpPr>
            <p:cNvPr id="11" name="Elipse 10">
              <a:extLst>
                <a:ext uri="{FF2B5EF4-FFF2-40B4-BE49-F238E27FC236}">
                  <a16:creationId xmlns:a16="http://schemas.microsoft.com/office/drawing/2014/main" id="{484C60F9-4A94-A338-C447-C453A9DE148B}"/>
                </a:ext>
              </a:extLst>
            </p:cNvPr>
            <p:cNvSpPr/>
            <p:nvPr/>
          </p:nvSpPr>
          <p:spPr>
            <a:xfrm>
              <a:off x="5822802" y="2666277"/>
              <a:ext cx="1195903" cy="1195903"/>
            </a:xfrm>
            <a:prstGeom prst="ellipse">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5" name="Arco de bloque 4">
              <a:extLst>
                <a:ext uri="{FF2B5EF4-FFF2-40B4-BE49-F238E27FC236}">
                  <a16:creationId xmlns:a16="http://schemas.microsoft.com/office/drawing/2014/main" id="{397CE2C7-805F-200D-5C43-DF13FC93CECC}"/>
                </a:ext>
              </a:extLst>
            </p:cNvPr>
            <p:cNvSpPr/>
            <p:nvPr/>
          </p:nvSpPr>
          <p:spPr>
            <a:xfrm>
              <a:off x="5822802" y="2665636"/>
              <a:ext cx="1193879" cy="1195902"/>
            </a:xfrm>
            <a:prstGeom prst="blockArc">
              <a:avLst>
                <a:gd name="adj1" fmla="val 13854317"/>
                <a:gd name="adj2" fmla="val 11046358"/>
                <a:gd name="adj3" fmla="val 9446"/>
              </a:avLst>
            </a:prstGeom>
            <a:solidFill>
              <a:schemeClr val="accent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6" name="CuadroTexto 5">
              <a:extLst>
                <a:ext uri="{FF2B5EF4-FFF2-40B4-BE49-F238E27FC236}">
                  <a16:creationId xmlns:a16="http://schemas.microsoft.com/office/drawing/2014/main" id="{25A2C091-B450-095B-1704-7CC4A8AA85D5}"/>
                </a:ext>
              </a:extLst>
            </p:cNvPr>
            <p:cNvSpPr txBox="1"/>
            <p:nvPr/>
          </p:nvSpPr>
          <p:spPr>
            <a:xfrm>
              <a:off x="5978125" y="3021907"/>
              <a:ext cx="852220" cy="523220"/>
            </a:xfrm>
            <a:prstGeom prst="rect">
              <a:avLst/>
            </a:prstGeom>
            <a:noFill/>
          </p:spPr>
          <p:txBody>
            <a:bodyPr wrap="square" rtlCol="0">
              <a:spAutoFit/>
            </a:bodyPr>
            <a:lstStyle/>
            <a:p>
              <a:pPr algn="ctr"/>
              <a:r>
                <a:rPr lang="es-ES" sz="1400" b="1" dirty="0">
                  <a:solidFill>
                    <a:schemeClr val="accent2"/>
                  </a:solidFill>
                </a:rPr>
                <a:t>Ciclo de eventos</a:t>
              </a:r>
              <a:endParaRPr lang="es-419" sz="1400" b="1" dirty="0">
                <a:solidFill>
                  <a:schemeClr val="accent2"/>
                </a:solidFill>
              </a:endParaRPr>
            </a:p>
          </p:txBody>
        </p:sp>
        <p:sp>
          <p:nvSpPr>
            <p:cNvPr id="10" name="Flecha: hacia abajo 9">
              <a:extLst>
                <a:ext uri="{FF2B5EF4-FFF2-40B4-BE49-F238E27FC236}">
                  <a16:creationId xmlns:a16="http://schemas.microsoft.com/office/drawing/2014/main" id="{85CC4286-5033-72D2-E833-928D782E4D7C}"/>
                </a:ext>
              </a:extLst>
            </p:cNvPr>
            <p:cNvSpPr/>
            <p:nvPr/>
          </p:nvSpPr>
          <p:spPr>
            <a:xfrm rot="10800000">
              <a:off x="5761427" y="3067687"/>
              <a:ext cx="232109" cy="172399"/>
            </a:xfrm>
            <a:prstGeom prst="downArrow">
              <a:avLst/>
            </a:prstGeom>
            <a:solidFill>
              <a:schemeClr val="accent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grpSp>
      <p:sp>
        <p:nvSpPr>
          <p:cNvPr id="16" name="Rectángulo 15">
            <a:extLst>
              <a:ext uri="{FF2B5EF4-FFF2-40B4-BE49-F238E27FC236}">
                <a16:creationId xmlns:a16="http://schemas.microsoft.com/office/drawing/2014/main" id="{671790ED-4893-8080-D328-FF8F5A57C118}"/>
              </a:ext>
            </a:extLst>
          </p:cNvPr>
          <p:cNvSpPr/>
          <p:nvPr/>
        </p:nvSpPr>
        <p:spPr>
          <a:xfrm>
            <a:off x="6360445" y="2708320"/>
            <a:ext cx="1879676" cy="1867003"/>
          </a:xfrm>
          <a:prstGeom prst="rect">
            <a:avLst/>
          </a:prstGeom>
          <a:solidFill>
            <a:schemeClr val="accent1">
              <a:lumMod val="50000"/>
            </a:schemeClr>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bg1"/>
              </a:solidFill>
            </a:endParaRPr>
          </a:p>
        </p:txBody>
      </p:sp>
      <p:sp>
        <p:nvSpPr>
          <p:cNvPr id="17" name="CuadroTexto 16">
            <a:extLst>
              <a:ext uri="{FF2B5EF4-FFF2-40B4-BE49-F238E27FC236}">
                <a16:creationId xmlns:a16="http://schemas.microsoft.com/office/drawing/2014/main" id="{EE49CC2D-8A36-FE89-F4D9-52EC63E86C5E}"/>
              </a:ext>
            </a:extLst>
          </p:cNvPr>
          <p:cNvSpPr txBox="1"/>
          <p:nvPr/>
        </p:nvSpPr>
        <p:spPr>
          <a:xfrm>
            <a:off x="6372406" y="2899021"/>
            <a:ext cx="1825821" cy="1415772"/>
          </a:xfrm>
          <a:prstGeom prst="rect">
            <a:avLst/>
          </a:prstGeom>
          <a:noFill/>
        </p:spPr>
        <p:txBody>
          <a:bodyPr wrap="none" rtlCol="0">
            <a:spAutoFit/>
          </a:bodyPr>
          <a:lstStyle/>
          <a:p>
            <a:r>
              <a:rPr lang="es-ES" sz="2000" b="1" dirty="0" err="1">
                <a:solidFill>
                  <a:schemeClr val="bg1"/>
                </a:solidFill>
              </a:rPr>
              <a:t>Bussiness</a:t>
            </a:r>
            <a:r>
              <a:rPr lang="es-ES" sz="2000" b="1" dirty="0">
                <a:solidFill>
                  <a:schemeClr val="bg1"/>
                </a:solidFill>
              </a:rPr>
              <a:t> </a:t>
            </a:r>
            <a:r>
              <a:rPr lang="es-ES" sz="2000" b="1" dirty="0" err="1">
                <a:solidFill>
                  <a:schemeClr val="bg1"/>
                </a:solidFill>
              </a:rPr>
              <a:t>Logic</a:t>
            </a:r>
            <a:endParaRPr lang="es-ES" sz="2000" b="1" dirty="0">
              <a:solidFill>
                <a:schemeClr val="bg1"/>
              </a:solidFill>
            </a:endParaRPr>
          </a:p>
          <a:p>
            <a:pPr marL="342900" indent="-342900">
              <a:buFontTx/>
              <a:buChar char="›"/>
            </a:pPr>
            <a:r>
              <a:rPr lang="es-ES" sz="1600" dirty="0" err="1">
                <a:solidFill>
                  <a:schemeClr val="accent1">
                    <a:lumMod val="20000"/>
                    <a:lumOff val="80000"/>
                  </a:schemeClr>
                </a:solidFill>
              </a:rPr>
              <a:t>Routes</a:t>
            </a:r>
            <a:r>
              <a:rPr lang="es-ES" sz="1600" dirty="0">
                <a:solidFill>
                  <a:schemeClr val="accent1">
                    <a:lumMod val="20000"/>
                    <a:lumOff val="80000"/>
                  </a:schemeClr>
                </a:solidFill>
              </a:rPr>
              <a:t>/</a:t>
            </a:r>
            <a:r>
              <a:rPr lang="es-ES" sz="1600" dirty="0" err="1">
                <a:solidFill>
                  <a:schemeClr val="accent1">
                    <a:lumMod val="20000"/>
                    <a:lumOff val="80000"/>
                  </a:schemeClr>
                </a:solidFill>
              </a:rPr>
              <a:t>Routers</a:t>
            </a:r>
            <a:endParaRPr lang="es-ES" sz="1600" dirty="0">
              <a:solidFill>
                <a:schemeClr val="accent1">
                  <a:lumMod val="20000"/>
                  <a:lumOff val="80000"/>
                </a:schemeClr>
              </a:solidFill>
            </a:endParaRPr>
          </a:p>
          <a:p>
            <a:pPr marL="342900" indent="-342900">
              <a:buFontTx/>
              <a:buChar char="›"/>
            </a:pPr>
            <a:r>
              <a:rPr lang="es-ES" sz="1600" dirty="0" err="1">
                <a:solidFill>
                  <a:schemeClr val="accent1">
                    <a:lumMod val="20000"/>
                    <a:lumOff val="80000"/>
                  </a:schemeClr>
                </a:solidFill>
              </a:rPr>
              <a:t>Services</a:t>
            </a:r>
            <a:endParaRPr lang="es-ES" sz="1600" dirty="0">
              <a:solidFill>
                <a:schemeClr val="accent1">
                  <a:lumMod val="20000"/>
                  <a:lumOff val="80000"/>
                </a:schemeClr>
              </a:solidFill>
            </a:endParaRPr>
          </a:p>
          <a:p>
            <a:pPr marL="342900" indent="-342900">
              <a:buFontTx/>
              <a:buChar char="›"/>
            </a:pPr>
            <a:r>
              <a:rPr lang="es-ES" sz="1600" dirty="0">
                <a:solidFill>
                  <a:schemeClr val="accent1">
                    <a:lumMod val="20000"/>
                    <a:lumOff val="80000"/>
                  </a:schemeClr>
                </a:solidFill>
              </a:rPr>
              <a:t>DB </a:t>
            </a:r>
            <a:r>
              <a:rPr lang="es-ES" sz="1600" dirty="0" err="1">
                <a:solidFill>
                  <a:schemeClr val="accent1">
                    <a:lumMod val="20000"/>
                    <a:lumOff val="80000"/>
                  </a:schemeClr>
                </a:solidFill>
              </a:rPr>
              <a:t>Models</a:t>
            </a:r>
            <a:endParaRPr lang="es-ES" sz="1600" dirty="0">
              <a:solidFill>
                <a:schemeClr val="accent1">
                  <a:lumMod val="20000"/>
                  <a:lumOff val="80000"/>
                </a:schemeClr>
              </a:solidFill>
            </a:endParaRPr>
          </a:p>
          <a:p>
            <a:pPr marL="342900" indent="-342900">
              <a:buFontTx/>
              <a:buChar char="›"/>
            </a:pPr>
            <a:r>
              <a:rPr lang="es-ES" sz="1600" dirty="0">
                <a:solidFill>
                  <a:schemeClr val="accent1">
                    <a:lumMod val="20000"/>
                    <a:lumOff val="80000"/>
                  </a:schemeClr>
                </a:solidFill>
              </a:rPr>
              <a:t>Middleware</a:t>
            </a:r>
            <a:endParaRPr lang="es-419" sz="1600" dirty="0">
              <a:solidFill>
                <a:schemeClr val="accent1">
                  <a:lumMod val="20000"/>
                  <a:lumOff val="80000"/>
                </a:schemeClr>
              </a:solidFill>
            </a:endParaRPr>
          </a:p>
        </p:txBody>
      </p:sp>
      <p:sp>
        <p:nvSpPr>
          <p:cNvPr id="18" name="CuadroTexto 17">
            <a:extLst>
              <a:ext uri="{FF2B5EF4-FFF2-40B4-BE49-F238E27FC236}">
                <a16:creationId xmlns:a16="http://schemas.microsoft.com/office/drawing/2014/main" id="{C210E8AA-B42F-13FD-3EBD-395162499FE4}"/>
              </a:ext>
            </a:extLst>
          </p:cNvPr>
          <p:cNvSpPr txBox="1"/>
          <p:nvPr/>
        </p:nvSpPr>
        <p:spPr>
          <a:xfrm>
            <a:off x="5014145" y="1911441"/>
            <a:ext cx="2950038" cy="461665"/>
          </a:xfrm>
          <a:prstGeom prst="rect">
            <a:avLst/>
          </a:prstGeom>
          <a:noFill/>
        </p:spPr>
        <p:txBody>
          <a:bodyPr wrap="none" rtlCol="0">
            <a:spAutoFit/>
          </a:bodyPr>
          <a:lstStyle/>
          <a:p>
            <a:r>
              <a:rPr lang="es-ES" sz="2400" b="1" dirty="0">
                <a:solidFill>
                  <a:schemeClr val="bg1"/>
                </a:solidFill>
              </a:rPr>
              <a:t>Express.js Framework</a:t>
            </a:r>
            <a:endParaRPr lang="es-419" sz="2400" b="1" dirty="0">
              <a:solidFill>
                <a:schemeClr val="bg1"/>
              </a:solidFill>
            </a:endParaRPr>
          </a:p>
        </p:txBody>
      </p:sp>
    </p:spTree>
    <p:extLst>
      <p:ext uri="{BB962C8B-B14F-4D97-AF65-F5344CB8AC3E}">
        <p14:creationId xmlns:p14="http://schemas.microsoft.com/office/powerpoint/2010/main" val="28426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7810052" y="615882"/>
            <a:ext cx="363809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detalles</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20. Editar \</a:t>
            </a:r>
            <a:r>
              <a:rPr lang="es-ES" dirty="0" err="1"/>
              <a:t>routes</a:t>
            </a:r>
            <a:r>
              <a:rPr lang="es-ES" dirty="0"/>
              <a:t>\directorio-route.js</a:t>
            </a:r>
            <a:endParaRPr lang="es-419"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Actualizar el archivo</a:t>
            </a:r>
          </a:p>
        </p:txBody>
      </p:sp>
      <p:sp>
        <p:nvSpPr>
          <p:cNvPr id="12" name="CuadroTexto 11">
            <a:extLst>
              <a:ext uri="{FF2B5EF4-FFF2-40B4-BE49-F238E27FC236}">
                <a16:creationId xmlns:a16="http://schemas.microsoft.com/office/drawing/2014/main" id="{89456BBE-AB69-91F1-DE4E-1189ACFCBC8A}"/>
              </a:ext>
            </a:extLst>
          </p:cNvPr>
          <p:cNvSpPr txBox="1"/>
          <p:nvPr/>
        </p:nvSpPr>
        <p:spPr>
          <a:xfrm>
            <a:off x="2932834" y="1053332"/>
            <a:ext cx="6094268" cy="2308324"/>
          </a:xfrm>
          <a:prstGeom prst="rect">
            <a:avLst/>
          </a:prstGeom>
          <a:noFill/>
          <a:ln>
            <a:solidFill>
              <a:srgbClr val="F0F5D0"/>
            </a:solidFill>
          </a:ln>
        </p:spPr>
        <p:txBody>
          <a:bodyPr wrap="square">
            <a:spAutoFit/>
          </a:bodyPr>
          <a:lstStyle/>
          <a:p>
            <a:r>
              <a:rPr lang="es-419" sz="1600" b="0" dirty="0" err="1">
                <a:solidFill>
                  <a:srgbClr val="0000FF"/>
                </a:solidFill>
                <a:effectLst/>
                <a:latin typeface="Consolas" panose="020B0609020204030204" pitchFamily="49" charset="0"/>
              </a:rPr>
              <a:t>var</a:t>
            </a:r>
            <a:r>
              <a:rPr lang="es-419" sz="1600" b="0" dirty="0">
                <a:solidFill>
                  <a:srgbClr val="000000"/>
                </a:solidFill>
                <a:effectLst/>
                <a:latin typeface="Consolas" panose="020B0609020204030204" pitchFamily="49" charset="0"/>
              </a:rPr>
              <a:t> </a:t>
            </a:r>
            <a:r>
              <a:rPr lang="es-419" sz="1600" b="0" dirty="0" err="1">
                <a:solidFill>
                  <a:srgbClr val="795E26"/>
                </a:solidFill>
                <a:effectLst/>
                <a:latin typeface="Consolas" panose="020B0609020204030204" pitchFamily="49" charset="0"/>
              </a:rPr>
              <a:t>express</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express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var</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express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err="1">
                <a:solidFill>
                  <a:srgbClr val="0070C1"/>
                </a:solidFill>
                <a:effectLst/>
                <a:latin typeface="Consolas" panose="020B0609020204030204" pitchFamily="49" charset="0"/>
              </a:rPr>
              <a:t>dirController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controllers</a:t>
            </a:r>
            <a:r>
              <a:rPr lang="es-419" sz="1600" b="0" dirty="0">
                <a:solidFill>
                  <a:srgbClr val="A31515"/>
                </a:solidFill>
                <a:effectLst/>
                <a:latin typeface="Consolas" panose="020B0609020204030204" pitchFamily="49" charset="0"/>
              </a:rPr>
              <a:t>/directorio-</a:t>
            </a:r>
            <a:r>
              <a:rPr lang="es-419" sz="1600" b="0" dirty="0" err="1">
                <a:solidFill>
                  <a:srgbClr val="A31515"/>
                </a:solidFill>
                <a:effectLst/>
                <a:latin typeface="Consolas" panose="020B0609020204030204" pitchFamily="49" charset="0"/>
              </a:rPr>
              <a:t>controller</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2- Agregar los </a:t>
            </a:r>
            <a:r>
              <a:rPr lang="es-419" sz="1600" b="0" dirty="0" err="1">
                <a:solidFill>
                  <a:srgbClr val="008000"/>
                </a:solidFill>
                <a:effectLst/>
                <a:latin typeface="Consolas" panose="020B0609020204030204" pitchFamily="49" charset="0"/>
              </a:rPr>
              <a:t>routers</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dirController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list</a:t>
            </a:r>
            <a:r>
              <a:rPr lang="es-419" sz="1600" b="0" dirty="0">
                <a:solidFill>
                  <a:srgbClr val="000000"/>
                </a:solidFill>
                <a:effectLst/>
                <a:latin typeface="Consolas" panose="020B0609020204030204" pitchFamily="49" charset="0"/>
              </a:rPr>
              <a:t> );</a:t>
            </a: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view</a:t>
            </a:r>
            <a:r>
              <a:rPr lang="es-419" sz="1600" b="0" dirty="0">
                <a:solidFill>
                  <a:srgbClr val="A31515"/>
                </a:solidFill>
                <a:effectLst/>
                <a:latin typeface="Consolas" panose="020B0609020204030204" pitchFamily="49" charset="0"/>
              </a:rPr>
              <a:t>/:id'</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dirController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view</a:t>
            </a:r>
            <a:r>
              <a:rPr lang="es-419" sz="1600" b="0" dirty="0">
                <a:solidFill>
                  <a:srgbClr val="000000"/>
                </a:solidFill>
                <a:effectLst/>
                <a:latin typeface="Consolas" panose="020B0609020204030204" pitchFamily="49" charset="0"/>
              </a:rPr>
              <a:t> );</a:t>
            </a:r>
          </a:p>
          <a:p>
            <a:br>
              <a:rPr lang="es-419" sz="1600" b="0" dirty="0">
                <a:solidFill>
                  <a:srgbClr val="000000"/>
                </a:solidFill>
                <a:effectLst/>
                <a:latin typeface="Consolas" panose="020B0609020204030204" pitchFamily="49" charset="0"/>
              </a:rPr>
            </a:br>
            <a:r>
              <a:rPr lang="es-419" sz="1600" b="0" dirty="0" err="1">
                <a:solidFill>
                  <a:srgbClr val="001080"/>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a:t>
            </a:r>
          </a:p>
        </p:txBody>
      </p:sp>
      <p:sp>
        <p:nvSpPr>
          <p:cNvPr id="13" name="Título 1">
            <a:extLst>
              <a:ext uri="{FF2B5EF4-FFF2-40B4-BE49-F238E27FC236}">
                <a16:creationId xmlns:a16="http://schemas.microsoft.com/office/drawing/2014/main" id="{FC7FB858-9B90-AA10-46C4-9941F13A2BB9}"/>
              </a:ext>
            </a:extLst>
          </p:cNvPr>
          <p:cNvSpPr txBox="1">
            <a:spLocks/>
          </p:cNvSpPr>
          <p:nvPr/>
        </p:nvSpPr>
        <p:spPr>
          <a:xfrm>
            <a:off x="827999" y="3372699"/>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21. </a:t>
            </a:r>
            <a:r>
              <a:rPr lang="es-419" dirty="0"/>
              <a:t>Editar /</a:t>
            </a:r>
            <a:r>
              <a:rPr lang="es-419" dirty="0" err="1"/>
              <a:t>controllers</a:t>
            </a:r>
            <a:r>
              <a:rPr lang="es-419" dirty="0"/>
              <a:t>/directorio-controller.js</a:t>
            </a:r>
          </a:p>
        </p:txBody>
      </p:sp>
      <p:sp>
        <p:nvSpPr>
          <p:cNvPr id="15" name="CuadroTexto 14">
            <a:extLst>
              <a:ext uri="{FF2B5EF4-FFF2-40B4-BE49-F238E27FC236}">
                <a16:creationId xmlns:a16="http://schemas.microsoft.com/office/drawing/2014/main" id="{8BBD2FA3-D8CA-E3D4-949A-71C14D80BB25}"/>
              </a:ext>
            </a:extLst>
          </p:cNvPr>
          <p:cNvSpPr txBox="1"/>
          <p:nvPr/>
        </p:nvSpPr>
        <p:spPr>
          <a:xfrm>
            <a:off x="2932834" y="3780640"/>
            <a:ext cx="5213639" cy="2800767"/>
          </a:xfrm>
          <a:prstGeom prst="rect">
            <a:avLst/>
          </a:prstGeom>
          <a:noFill/>
          <a:ln>
            <a:solidFill>
              <a:srgbClr val="F0F5D0"/>
            </a:solidFill>
          </a:ln>
        </p:spPr>
        <p:txBody>
          <a:bodyPr wrap="square">
            <a:spAutoFit/>
          </a:bodyPr>
          <a:lstStyle/>
          <a:p>
            <a:r>
              <a:rPr lang="es-419" sz="1100" b="0" dirty="0" err="1">
                <a:solidFill>
                  <a:srgbClr val="0000FF"/>
                </a:solidFill>
                <a:effectLst/>
                <a:latin typeface="Consolas" panose="020B0609020204030204" pitchFamily="49" charset="0"/>
              </a:rPr>
              <a:t>const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personal</a:t>
            </a:r>
            <a:r>
              <a:rPr lang="es-419" sz="1100" b="0" dirty="0">
                <a:solidFill>
                  <a:srgbClr val="000000"/>
                </a:solidFill>
                <a:effectLst/>
                <a:latin typeface="Consolas" panose="020B0609020204030204" pitchFamily="49" charset="0"/>
              </a:rPr>
              <a:t> = </a:t>
            </a:r>
            <a:r>
              <a:rPr lang="es-419" sz="1100" b="0" dirty="0" err="1">
                <a:solidFill>
                  <a:srgbClr val="795E26"/>
                </a:solidFill>
                <a:effectLst/>
                <a:latin typeface="Consolas" panose="020B0609020204030204" pitchFamily="49" charset="0"/>
              </a:rPr>
              <a:t>require</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a:t>
            </a:r>
            <a:r>
              <a:rPr lang="es-419" sz="1100" b="0" dirty="0" err="1">
                <a:solidFill>
                  <a:srgbClr val="A31515"/>
                </a:solidFill>
                <a:effectLst/>
                <a:latin typeface="Consolas" panose="020B0609020204030204" pitchFamily="49" charset="0"/>
              </a:rPr>
              <a:t>models</a:t>
            </a:r>
            <a:r>
              <a:rPr lang="es-419" sz="1100" b="0" dirty="0">
                <a:solidFill>
                  <a:srgbClr val="A31515"/>
                </a:solidFill>
                <a:effectLst/>
                <a:latin typeface="Consolas" panose="020B0609020204030204" pitchFamily="49" charset="0"/>
              </a:rPr>
              <a:t>/personal’</a:t>
            </a:r>
            <a:r>
              <a:rPr lang="es-419" sz="1100" b="0" dirty="0">
                <a:solidFill>
                  <a:srgbClr val="000000"/>
                </a:solidFill>
                <a:effectLst/>
                <a:latin typeface="Consolas" panose="020B0609020204030204" pitchFamily="49" charset="0"/>
              </a:rPr>
              <a:t>)</a:t>
            </a:r>
          </a:p>
          <a:p>
            <a:br>
              <a:rPr lang="es-419" sz="1100" b="0" dirty="0">
                <a:solidFill>
                  <a:srgbClr val="000000"/>
                </a:solidFill>
                <a:effectLst/>
                <a:latin typeface="Consolas" panose="020B0609020204030204" pitchFamily="49" charset="0"/>
              </a:rPr>
            </a:br>
            <a:r>
              <a:rPr lang="es-419" sz="1100" dirty="0">
                <a:solidFill>
                  <a:srgbClr val="267F99"/>
                </a:solidFill>
                <a:latin typeface="Consolas" panose="020B0609020204030204" pitchFamily="49" charset="0"/>
              </a:rPr>
              <a:t>/// --- Agregar el siguiente método</a:t>
            </a:r>
            <a:endParaRPr lang="es-419" sz="1100" b="0" dirty="0">
              <a:solidFill>
                <a:srgbClr val="000000"/>
              </a:solidFill>
              <a:effectLst/>
              <a:latin typeface="Consolas" panose="020B0609020204030204" pitchFamily="49" charset="0"/>
            </a:endParaRPr>
          </a:p>
          <a:p>
            <a:r>
              <a:rPr lang="es-419" sz="1100" b="0" dirty="0" err="1">
                <a:solidFill>
                  <a:srgbClr val="267F99"/>
                </a:solidFill>
                <a:effectLst/>
                <a:latin typeface="Consolas" panose="020B0609020204030204" pitchFamily="49" charset="0"/>
              </a:rPr>
              <a:t>module</a:t>
            </a:r>
            <a:r>
              <a:rPr lang="es-419" sz="1100" b="0" dirty="0" err="1">
                <a:solidFill>
                  <a:srgbClr val="000000"/>
                </a:solidFill>
                <a:effectLst/>
                <a:latin typeface="Consolas" panose="020B0609020204030204" pitchFamily="49" charset="0"/>
              </a:rPr>
              <a:t>.</a:t>
            </a:r>
            <a:r>
              <a:rPr lang="es-419" sz="1100" b="0" dirty="0" err="1">
                <a:solidFill>
                  <a:srgbClr val="267F99"/>
                </a:solidFill>
                <a:effectLst/>
                <a:latin typeface="Consolas" panose="020B0609020204030204" pitchFamily="49" charset="0"/>
              </a:rPr>
              <a:t>exports</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view</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req</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res</a:t>
            </a:r>
            <a:r>
              <a:rPr lang="es-419" sz="1100" b="0" dirty="0">
                <a:solidFill>
                  <a:srgbClr val="000000"/>
                </a:solidFill>
                <a:effectLst/>
                <a:latin typeface="Consolas" panose="020B0609020204030204" pitchFamily="49" charset="0"/>
              </a:rPr>
              <a:t>) </a:t>
            </a:r>
            <a:r>
              <a:rPr lang="es-419" sz="1100" b="0" dirty="0">
                <a:solidFill>
                  <a:srgbClr val="0000FF"/>
                </a:solidFill>
                <a:effectLst/>
                <a:latin typeface="Consolas" panose="020B0609020204030204" pitchFamily="49" charset="0"/>
              </a:rPr>
              <a:t>=&gt;</a:t>
            </a:r>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let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req</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params</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id</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console</a:t>
            </a:r>
            <a:r>
              <a:rPr lang="es-419" sz="1100" b="0" dirty="0">
                <a:solidFill>
                  <a:srgbClr val="000000"/>
                </a:solidFill>
                <a:effectLst/>
                <a:latin typeface="Consolas" panose="020B0609020204030204" pitchFamily="49" charset="0"/>
              </a:rPr>
              <a:t>.</a:t>
            </a:r>
            <a:r>
              <a:rPr lang="es-419" sz="1100" b="0" dirty="0">
                <a:solidFill>
                  <a:srgbClr val="795E26"/>
                </a:solidFill>
                <a:effectLst/>
                <a:latin typeface="Consolas" panose="020B0609020204030204" pitchFamily="49" charset="0"/>
              </a:rPr>
              <a:t>log</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'Ver detalles de '</a:t>
            </a:r>
            <a:r>
              <a:rPr lang="es-419" sz="1100" b="0" dirty="0">
                <a:solidFill>
                  <a:srgbClr val="000000"/>
                </a:solidFill>
                <a:effectLst/>
                <a:latin typeface="Consolas" panose="020B0609020204030204" pitchFamily="49" charset="0"/>
              </a:rPr>
              <a:t> +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let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personal</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find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a:t>
            </a:r>
            <a:r>
              <a:rPr lang="es-419" sz="1100" b="0" dirty="0">
                <a:solidFill>
                  <a:srgbClr val="0000FF"/>
                </a:solidFill>
                <a:effectLst/>
                <a:latin typeface="Consolas" panose="020B0609020204030204" pitchFamily="49" charset="0"/>
              </a:rPr>
              <a:t>=&gt;</a:t>
            </a:r>
            <a:r>
              <a:rPr lang="es-419" sz="1100" b="0" dirty="0">
                <a:solidFill>
                  <a:srgbClr val="000000"/>
                </a:solidFill>
                <a:effectLst/>
                <a:latin typeface="Consolas" panose="020B0609020204030204" pitchFamily="49" charset="0"/>
              </a:rPr>
              <a:t> </a:t>
            </a:r>
            <a:r>
              <a:rPr lang="es-419" sz="1100" b="0" dirty="0" err="1">
                <a:solidFill>
                  <a:srgbClr val="001080"/>
                </a:solidFill>
                <a:effectLst/>
                <a:latin typeface="Consolas" panose="020B0609020204030204" pitchFamily="49" charset="0"/>
              </a:rPr>
              <a:t>persona</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 </a:t>
            </a:r>
            <a:r>
              <a:rPr lang="es-419" sz="1100" b="0" dirty="0">
                <a:solidFill>
                  <a:srgbClr val="001080"/>
                </a:solidFill>
                <a:effectLst/>
                <a:latin typeface="Consolas" panose="020B0609020204030204" pitchFamily="49" charset="0"/>
              </a:rPr>
              <a:t>id</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err="1">
                <a:solidFill>
                  <a:srgbClr val="001080"/>
                </a:solidFill>
                <a:effectLst/>
                <a:latin typeface="Consolas" panose="020B0609020204030204" pitchFamily="49" charset="0"/>
              </a:rPr>
              <a:t>res</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render</a:t>
            </a:r>
            <a:r>
              <a:rPr lang="es-419" sz="1100" b="0" dirty="0">
                <a:solidFill>
                  <a:srgbClr val="000000"/>
                </a:solidFill>
                <a:effectLst/>
                <a:latin typeface="Consolas" panose="020B0609020204030204" pitchFamily="49" charset="0"/>
              </a:rPr>
              <a:t>(</a:t>
            </a:r>
            <a:r>
              <a:rPr lang="es-419" sz="1100" b="0" dirty="0">
                <a:solidFill>
                  <a:srgbClr val="A31515"/>
                </a:solidFill>
                <a:effectLst/>
                <a:latin typeface="Consolas" panose="020B0609020204030204" pitchFamily="49" charset="0"/>
              </a:rPr>
              <a:t>'directorio/detalles-</a:t>
            </a:r>
            <a:r>
              <a:rPr lang="es-419" sz="1100" b="0" dirty="0" err="1">
                <a:solidFill>
                  <a:srgbClr val="A31515"/>
                </a:solidFill>
                <a:effectLst/>
                <a:latin typeface="Consolas" panose="020B0609020204030204" pitchFamily="49" charset="0"/>
              </a:rPr>
              <a:t>view</a:t>
            </a:r>
            <a:r>
              <a:rPr lang="es-419" sz="1100" b="0" dirty="0">
                <a:solidFill>
                  <a:srgbClr val="A31515"/>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titulo :</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'Directorio'</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pagina :</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'Ver detalles del personal'</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     :</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751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7810052" y="615882"/>
            <a:ext cx="363809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detalles</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22. Agregar /</a:t>
            </a:r>
            <a:r>
              <a:rPr lang="es-ES" dirty="0" err="1"/>
              <a:t>views</a:t>
            </a:r>
            <a:r>
              <a:rPr lang="es-ES" dirty="0"/>
              <a:t>/directorio/detalles-</a:t>
            </a:r>
            <a:r>
              <a:rPr lang="es-ES" dirty="0" err="1"/>
              <a:t>view.hbs</a:t>
            </a:r>
            <a:endParaRPr lang="es-ES"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este contenido:</a:t>
            </a:r>
          </a:p>
        </p:txBody>
      </p:sp>
      <p:sp>
        <p:nvSpPr>
          <p:cNvPr id="12" name="CuadroTexto 11">
            <a:extLst>
              <a:ext uri="{FF2B5EF4-FFF2-40B4-BE49-F238E27FC236}">
                <a16:creationId xmlns:a16="http://schemas.microsoft.com/office/drawing/2014/main" id="{89456BBE-AB69-91F1-DE4E-1189ACFCBC8A}"/>
              </a:ext>
            </a:extLst>
          </p:cNvPr>
          <p:cNvSpPr txBox="1"/>
          <p:nvPr/>
        </p:nvSpPr>
        <p:spPr>
          <a:xfrm>
            <a:off x="2857530" y="1519434"/>
            <a:ext cx="6094268" cy="338554"/>
          </a:xfrm>
          <a:prstGeom prst="rect">
            <a:avLst/>
          </a:prstGeom>
          <a:noFill/>
          <a:ln>
            <a:solidFill>
              <a:srgbClr val="F0F5D0"/>
            </a:solidFill>
          </a:ln>
        </p:spPr>
        <p:txBody>
          <a:bodyPr wrap="square">
            <a:spAutoFit/>
          </a:bodyPr>
          <a:lstStyle/>
          <a:p>
            <a:r>
              <a:rPr lang="es-419" sz="1600" b="0" dirty="0">
                <a:solidFill>
                  <a:srgbClr val="000000"/>
                </a:solidFill>
                <a:effectLst/>
                <a:latin typeface="Consolas" panose="020B0609020204030204" pitchFamily="49" charset="0"/>
              </a:rPr>
              <a:t>detalles de: </a:t>
            </a:r>
            <a:r>
              <a:rPr lang="es-419" sz="1600" b="0" dirty="0">
                <a:solidFill>
                  <a:srgbClr val="795E26"/>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id</a:t>
            </a:r>
            <a:r>
              <a:rPr lang="es-419" sz="1600" b="0" dirty="0">
                <a:solidFill>
                  <a:srgbClr val="000000"/>
                </a:solidFill>
                <a:effectLst/>
                <a:latin typeface="Consolas" panose="020B0609020204030204" pitchFamily="49" charset="0"/>
              </a:rPr>
              <a:t> </a:t>
            </a:r>
            <a:r>
              <a:rPr lang="es-419" sz="1600" b="0" dirty="0">
                <a:solidFill>
                  <a:srgbClr val="795E26"/>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persona.NombreCompleto</a:t>
            </a:r>
            <a:r>
              <a:rPr lang="es-419" sz="1600" b="0" dirty="0">
                <a:solidFill>
                  <a:srgbClr val="795E26"/>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p:txBody>
      </p:sp>
      <p:sp>
        <p:nvSpPr>
          <p:cNvPr id="13" name="Título 1">
            <a:extLst>
              <a:ext uri="{FF2B5EF4-FFF2-40B4-BE49-F238E27FC236}">
                <a16:creationId xmlns:a16="http://schemas.microsoft.com/office/drawing/2014/main" id="{FC7FB858-9B90-AA10-46C4-9941F13A2BB9}"/>
              </a:ext>
            </a:extLst>
          </p:cNvPr>
          <p:cNvSpPr txBox="1">
            <a:spLocks/>
          </p:cNvSpPr>
          <p:nvPr/>
        </p:nvSpPr>
        <p:spPr>
          <a:xfrm>
            <a:off x="828000" y="2017236"/>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23. </a:t>
            </a:r>
            <a:r>
              <a:rPr lang="es-419" dirty="0"/>
              <a:t>Validar el funcionamiento</a:t>
            </a:r>
          </a:p>
        </p:txBody>
      </p:sp>
      <p:sp>
        <p:nvSpPr>
          <p:cNvPr id="3" name="CuadroTexto 2">
            <a:extLst>
              <a:ext uri="{FF2B5EF4-FFF2-40B4-BE49-F238E27FC236}">
                <a16:creationId xmlns:a16="http://schemas.microsoft.com/office/drawing/2014/main" id="{52159238-E177-231A-D022-2C34706FAD2F}"/>
              </a:ext>
            </a:extLst>
          </p:cNvPr>
          <p:cNvSpPr txBox="1"/>
          <p:nvPr/>
        </p:nvSpPr>
        <p:spPr>
          <a:xfrm>
            <a:off x="786465" y="2454686"/>
            <a:ext cx="9181414" cy="369332"/>
          </a:xfrm>
          <a:prstGeom prst="rect">
            <a:avLst/>
          </a:prstGeom>
          <a:noFill/>
        </p:spPr>
        <p:txBody>
          <a:bodyPr wrap="square">
            <a:spAutoFit/>
          </a:bodyPr>
          <a:lstStyle/>
          <a:p>
            <a:pPr algn="just"/>
            <a:r>
              <a:rPr lang="es-419" dirty="0">
                <a:solidFill>
                  <a:srgbClr val="002060"/>
                </a:solidFill>
              </a:rPr>
              <a:t>Abrir una terminal en visual </a:t>
            </a:r>
            <a:r>
              <a:rPr lang="es-419" dirty="0" err="1">
                <a:solidFill>
                  <a:srgbClr val="002060"/>
                </a:solidFill>
              </a:rPr>
              <a:t>studio</a:t>
            </a:r>
            <a:r>
              <a:rPr lang="es-419" dirty="0">
                <a:solidFill>
                  <a:srgbClr val="002060"/>
                </a:solidFill>
              </a:rPr>
              <a:t> </a:t>
            </a:r>
            <a:r>
              <a:rPr lang="es-419" dirty="0" err="1">
                <a:solidFill>
                  <a:srgbClr val="002060"/>
                </a:solidFill>
              </a:rPr>
              <a:t>code</a:t>
            </a:r>
            <a:endParaRPr lang="es-419" dirty="0">
              <a:solidFill>
                <a:srgbClr val="002060"/>
              </a:solidFill>
            </a:endParaRPr>
          </a:p>
        </p:txBody>
      </p:sp>
      <p:sp>
        <p:nvSpPr>
          <p:cNvPr id="4" name="CuadroTexto 3">
            <a:extLst>
              <a:ext uri="{FF2B5EF4-FFF2-40B4-BE49-F238E27FC236}">
                <a16:creationId xmlns:a16="http://schemas.microsoft.com/office/drawing/2014/main" id="{359EBF53-6BF4-D49A-84B6-43465B18DEAD}"/>
              </a:ext>
            </a:extLst>
          </p:cNvPr>
          <p:cNvSpPr txBox="1"/>
          <p:nvPr/>
        </p:nvSpPr>
        <p:spPr>
          <a:xfrm>
            <a:off x="786465" y="2824271"/>
            <a:ext cx="7453526" cy="923330"/>
          </a:xfrm>
          <a:prstGeom prst="rect">
            <a:avLst/>
          </a:prstGeom>
          <a:solidFill>
            <a:schemeClr val="bg1">
              <a:lumMod val="95000"/>
            </a:schemeClr>
          </a:solid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ctrl+c</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s-ES" sz="1800" dirty="0" err="1">
                <a:latin typeface="Courier New" panose="02070309020205020404" pitchFamily="49" charset="0"/>
                <a:cs typeface="Courier New" panose="02070309020205020404" pitchFamily="49" charset="0"/>
              </a:rPr>
              <a:t>npm</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start</a:t>
            </a:r>
            <a:endParaRPr lang="es-ES" sz="1800" dirty="0">
              <a:latin typeface="Courier New" panose="02070309020205020404" pitchFamily="49" charset="0"/>
              <a:cs typeface="Courier New" panose="02070309020205020404" pitchFamily="49" charset="0"/>
            </a:endParaRPr>
          </a:p>
        </p:txBody>
      </p:sp>
      <p:sp>
        <p:nvSpPr>
          <p:cNvPr id="6" name="CuadroTexto 5">
            <a:extLst>
              <a:ext uri="{FF2B5EF4-FFF2-40B4-BE49-F238E27FC236}">
                <a16:creationId xmlns:a16="http://schemas.microsoft.com/office/drawing/2014/main" id="{17A82AD2-2100-C895-028A-90DF3432F8E3}"/>
              </a:ext>
            </a:extLst>
          </p:cNvPr>
          <p:cNvSpPr txBox="1"/>
          <p:nvPr/>
        </p:nvSpPr>
        <p:spPr>
          <a:xfrm>
            <a:off x="786465" y="3769456"/>
            <a:ext cx="4294690" cy="1200329"/>
          </a:xfrm>
          <a:prstGeom prst="rect">
            <a:avLst/>
          </a:prstGeom>
          <a:noFill/>
        </p:spPr>
        <p:txBody>
          <a:bodyPr wrap="square">
            <a:spAutoFit/>
          </a:bodyPr>
          <a:lstStyle/>
          <a:p>
            <a:pPr algn="just"/>
            <a:r>
              <a:rPr lang="es-419" dirty="0">
                <a:solidFill>
                  <a:srgbClr val="002060"/>
                </a:solidFill>
              </a:rPr>
              <a:t>Abrir un navegador, </a:t>
            </a:r>
          </a:p>
          <a:p>
            <a:pPr marL="285750" indent="-285750" algn="just">
              <a:buFontTx/>
              <a:buChar char="-"/>
            </a:pPr>
            <a:r>
              <a:rPr lang="es-419" dirty="0">
                <a:solidFill>
                  <a:srgbClr val="002060"/>
                </a:solidFill>
              </a:rPr>
              <a:t>ir a </a:t>
            </a:r>
            <a:r>
              <a:rPr lang="es-419" dirty="0">
                <a:solidFill>
                  <a:srgbClr val="002060"/>
                </a:solidFill>
                <a:hlinkClick r:id="rId2"/>
              </a:rPr>
              <a:t>http://localhost:3000/directorio/</a:t>
            </a:r>
            <a:endParaRPr lang="es-419" dirty="0">
              <a:solidFill>
                <a:srgbClr val="002060"/>
              </a:solidFill>
            </a:endParaRPr>
          </a:p>
          <a:p>
            <a:pPr marL="285750" indent="-285750" algn="just">
              <a:buFontTx/>
              <a:buChar char="-"/>
            </a:pPr>
            <a:r>
              <a:rPr lang="es-419" dirty="0">
                <a:solidFill>
                  <a:srgbClr val="002060"/>
                </a:solidFill>
              </a:rPr>
              <a:t>Hacer clic en el icono folder</a:t>
            </a:r>
          </a:p>
          <a:p>
            <a:pPr marL="285750" indent="-285750" algn="just">
              <a:buFontTx/>
              <a:buChar char="-"/>
            </a:pPr>
            <a:r>
              <a:rPr lang="es-419" dirty="0">
                <a:solidFill>
                  <a:srgbClr val="002060"/>
                </a:solidFill>
              </a:rPr>
              <a:t>http://localhost:3000/directorio/view/1</a:t>
            </a:r>
          </a:p>
        </p:txBody>
      </p:sp>
      <p:pic>
        <p:nvPicPr>
          <p:cNvPr id="10" name="Imagen 9">
            <a:extLst>
              <a:ext uri="{FF2B5EF4-FFF2-40B4-BE49-F238E27FC236}">
                <a16:creationId xmlns:a16="http://schemas.microsoft.com/office/drawing/2014/main" id="{90B8500C-B1F5-450D-FEE7-5D60FFE6F1C3}"/>
              </a:ext>
            </a:extLst>
          </p:cNvPr>
          <p:cNvPicPr>
            <a:picLocks noChangeAspect="1"/>
          </p:cNvPicPr>
          <p:nvPr/>
        </p:nvPicPr>
        <p:blipFill>
          <a:blip r:embed="rId3"/>
          <a:stretch>
            <a:fillRect/>
          </a:stretch>
        </p:blipFill>
        <p:spPr>
          <a:xfrm>
            <a:off x="5491645" y="3918486"/>
            <a:ext cx="5496692" cy="2657846"/>
          </a:xfrm>
          <a:prstGeom prst="rect">
            <a:avLst/>
          </a:prstGeom>
        </p:spPr>
      </p:pic>
    </p:spTree>
    <p:extLst>
      <p:ext uri="{BB962C8B-B14F-4D97-AF65-F5344CB8AC3E}">
        <p14:creationId xmlns:p14="http://schemas.microsoft.com/office/powerpoint/2010/main" val="4053074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8853544" y="615882"/>
            <a:ext cx="259459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r"/>
            <a:r>
              <a:rPr lang="es-ES" dirty="0">
                <a:solidFill>
                  <a:schemeClr val="bg1"/>
                </a:solidFill>
              </a:rPr>
              <a:t>A</a:t>
            </a:r>
            <a:r>
              <a:rPr lang="es-419" dirty="0" err="1">
                <a:solidFill>
                  <a:schemeClr val="bg1"/>
                </a:solidFill>
              </a:rPr>
              <a:t>ctualizar</a:t>
            </a:r>
            <a:r>
              <a:rPr lang="es-419" dirty="0">
                <a:solidFill>
                  <a:schemeClr val="bg1"/>
                </a:solidFill>
              </a:rPr>
              <a:t> presentación</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24. Actualizar /</a:t>
            </a:r>
            <a:r>
              <a:rPr lang="es-ES" dirty="0" err="1"/>
              <a:t>views</a:t>
            </a:r>
            <a:r>
              <a:rPr lang="es-ES" dirty="0"/>
              <a:t>/directorio/detalles-</a:t>
            </a:r>
            <a:r>
              <a:rPr lang="es-ES" dirty="0" err="1"/>
              <a:t>view.hbs</a:t>
            </a:r>
            <a:endParaRPr lang="es-ES"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el siguiente contenido:</a:t>
            </a:r>
          </a:p>
        </p:txBody>
      </p:sp>
      <p:sp>
        <p:nvSpPr>
          <p:cNvPr id="14" name="CuadroTexto 13">
            <a:extLst>
              <a:ext uri="{FF2B5EF4-FFF2-40B4-BE49-F238E27FC236}">
                <a16:creationId xmlns:a16="http://schemas.microsoft.com/office/drawing/2014/main" id="{78BC7842-A732-68C1-104F-C5EA33D65653}"/>
              </a:ext>
            </a:extLst>
          </p:cNvPr>
          <p:cNvSpPr txBox="1"/>
          <p:nvPr/>
        </p:nvSpPr>
        <p:spPr>
          <a:xfrm>
            <a:off x="827999" y="1509248"/>
            <a:ext cx="8658901" cy="4708981"/>
          </a:xfrm>
          <a:prstGeom prst="rect">
            <a:avLst/>
          </a:prstGeom>
          <a:noFill/>
        </p:spPr>
        <p:txBody>
          <a:bodyPr wrap="square">
            <a:spAutoFit/>
          </a:bodyPr>
          <a:lstStyle/>
          <a:p>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card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card-primary</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card-outline</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card-body</a:t>
            </a:r>
            <a:r>
              <a:rPr lang="es-419" sz="1200" b="0" dirty="0">
                <a:solidFill>
                  <a:srgbClr val="0000FF"/>
                </a:solidFill>
                <a:effectLst/>
                <a:latin typeface="Consolas" panose="020B0609020204030204" pitchFamily="49" charset="0"/>
              </a:rPr>
              <a:t> box-</a:t>
            </a:r>
            <a:r>
              <a:rPr lang="es-419" sz="1200" b="0" dirty="0" err="1">
                <a:solidFill>
                  <a:srgbClr val="0000FF"/>
                </a:solidFill>
                <a:effectLst/>
                <a:latin typeface="Consolas" panose="020B0609020204030204" pitchFamily="49" charset="0"/>
              </a:rPr>
              <a:t>profile</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img</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profile-user-img</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img</a:t>
            </a:r>
            <a:r>
              <a:rPr lang="es-419" sz="1200" b="0" dirty="0">
                <a:solidFill>
                  <a:srgbClr val="0000FF"/>
                </a:solidFill>
                <a:effectLst/>
                <a:latin typeface="Consolas" panose="020B0609020204030204" pitchFamily="49" charset="0"/>
              </a:rPr>
              <a:t>-fluid </a:t>
            </a:r>
            <a:r>
              <a:rPr lang="es-419" sz="1200" b="0" dirty="0" err="1">
                <a:solidFill>
                  <a:srgbClr val="0000FF"/>
                </a:solidFill>
                <a:effectLst/>
                <a:latin typeface="Consolas" panose="020B0609020204030204" pitchFamily="49" charset="0"/>
              </a:rPr>
              <a:t>img-circle</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src</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images</a:t>
            </a:r>
            <a:r>
              <a:rPr lang="es-419" sz="1200" b="0" dirty="0">
                <a:solidFill>
                  <a:srgbClr val="0000FF"/>
                </a:solidFill>
                <a:effectLst/>
                <a:latin typeface="Consolas" panose="020B0609020204030204" pitchFamily="49" charset="0"/>
              </a:rPr>
              <a:t>/default-150x150.png"</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alt</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persona.NombreCompleto</a:t>
            </a:r>
            <a:r>
              <a:rPr lang="es-419" sz="1200" b="0" dirty="0">
                <a:solidFill>
                  <a:srgbClr val="795E26"/>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&lt;h3</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profile-username</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persona.Titulo</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persona.NombreCompleto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&lt;/h3&gt;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&lt;p</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text-muted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persona.Cargo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&lt;/p&gt;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&lt;p</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text-muted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persona.Correo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&lt;/p&gt;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ul</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list-group-unbordered</a:t>
            </a:r>
            <a:r>
              <a:rPr lang="es-419" sz="1200" b="0" dirty="0">
                <a:solidFill>
                  <a:srgbClr val="0000FF"/>
                </a:solidFill>
                <a:effectLst/>
                <a:latin typeface="Consolas" panose="020B0609020204030204" pitchFamily="49" charset="0"/>
              </a:rPr>
              <a:t> mb-3"</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err="1">
                <a:solidFill>
                  <a:srgbClr val="000000"/>
                </a:solidFill>
                <a:effectLst/>
                <a:latin typeface="Consolas" panose="020B0609020204030204" pitchFamily="49" charset="0"/>
              </a:rPr>
              <a:t>Area</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persona.Area</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Edificio</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persona.Edificio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err="1">
                <a:solidFill>
                  <a:srgbClr val="000000"/>
                </a:solidFill>
                <a:effectLst/>
                <a:latin typeface="Consolas" panose="020B0609020204030204" pitchFamily="49" charset="0"/>
              </a:rPr>
              <a:t>Extension</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persona.Extension</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ul</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href</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-block"</a:t>
            </a:r>
            <a:r>
              <a:rPr lang="es-419" sz="1200" b="0" dirty="0">
                <a:solidFill>
                  <a:srgbClr val="800000"/>
                </a:solidFill>
                <a:effectLst/>
                <a:latin typeface="Consolas" panose="020B0609020204030204" pitchFamily="49" charset="0"/>
              </a:rPr>
              <a:t>&gt;&lt;b&gt;</a:t>
            </a:r>
            <a:r>
              <a:rPr lang="es-419" sz="1200" b="0" dirty="0">
                <a:solidFill>
                  <a:srgbClr val="000000"/>
                </a:solidFill>
                <a:effectLst/>
                <a:latin typeface="Consolas" panose="020B0609020204030204" pitchFamily="49" charset="0"/>
              </a:rPr>
              <a:t>Editar</a:t>
            </a:r>
            <a:r>
              <a:rPr lang="es-419" sz="1200" b="0" dirty="0">
                <a:solidFill>
                  <a:srgbClr val="800000"/>
                </a:solidFill>
                <a:effectLst/>
                <a:latin typeface="Consolas" panose="020B0609020204030204" pitchFamily="49" charset="0"/>
              </a:rPr>
              <a:t>&lt;/b&gt;&lt;/a&gt;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p:txBody>
      </p:sp>
      <p:sp>
        <p:nvSpPr>
          <p:cNvPr id="15" name="CuadroTexto 14">
            <a:extLst>
              <a:ext uri="{FF2B5EF4-FFF2-40B4-BE49-F238E27FC236}">
                <a16:creationId xmlns:a16="http://schemas.microsoft.com/office/drawing/2014/main" id="{C1DF6703-4ED7-51B8-2CC0-A85713A9FF33}"/>
              </a:ext>
            </a:extLst>
          </p:cNvPr>
          <p:cNvSpPr txBox="1"/>
          <p:nvPr/>
        </p:nvSpPr>
        <p:spPr>
          <a:xfrm>
            <a:off x="4596465" y="5941230"/>
            <a:ext cx="7453526" cy="646331"/>
          </a:xfrm>
          <a:prstGeom prst="rect">
            <a:avLst/>
          </a:prstGeom>
          <a:solidFill>
            <a:schemeClr val="bg1">
              <a:lumMod val="95000"/>
            </a:schemeClr>
          </a:solid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ctrl+c</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s-ES" sz="1800" dirty="0" err="1">
                <a:latin typeface="Courier New" panose="02070309020205020404" pitchFamily="49" charset="0"/>
                <a:cs typeface="Courier New" panose="02070309020205020404" pitchFamily="49" charset="0"/>
              </a:rPr>
              <a:t>npm</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start</a:t>
            </a:r>
            <a:endParaRPr lang="es-E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805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25. Actualizar el </a:t>
            </a:r>
            <a:r>
              <a:rPr lang="es-ES" dirty="0" err="1"/>
              <a:t>router</a:t>
            </a:r>
            <a:r>
              <a:rPr lang="es-ES" dirty="0"/>
              <a:t> /</a:t>
            </a:r>
            <a:r>
              <a:rPr lang="es-ES" dirty="0" err="1"/>
              <a:t>routes</a:t>
            </a:r>
            <a:r>
              <a:rPr lang="es-ES" dirty="0"/>
              <a:t>/directorio-route.js2</a:t>
            </a:r>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el siguiente contenido:</a:t>
            </a:r>
          </a:p>
        </p:txBody>
      </p:sp>
      <p:sp>
        <p:nvSpPr>
          <p:cNvPr id="2" name="CuadroTexto 1">
            <a:extLst>
              <a:ext uri="{FF2B5EF4-FFF2-40B4-BE49-F238E27FC236}">
                <a16:creationId xmlns:a16="http://schemas.microsoft.com/office/drawing/2014/main" id="{6E9A7D12-6D3F-5FE5-9D08-D4582D62EA6A}"/>
              </a:ext>
            </a:extLst>
          </p:cNvPr>
          <p:cNvSpPr txBox="1"/>
          <p:nvPr/>
        </p:nvSpPr>
        <p:spPr>
          <a:xfrm>
            <a:off x="8096250" y="615882"/>
            <a:ext cx="335189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r"/>
            <a:r>
              <a:rPr lang="es-419" dirty="0">
                <a:solidFill>
                  <a:schemeClr val="bg1"/>
                </a:solidFill>
              </a:rPr>
              <a:t>Creación de la página de edición</a:t>
            </a:r>
          </a:p>
        </p:txBody>
      </p:sp>
      <p:sp>
        <p:nvSpPr>
          <p:cNvPr id="4" name="CuadroTexto 3">
            <a:extLst>
              <a:ext uri="{FF2B5EF4-FFF2-40B4-BE49-F238E27FC236}">
                <a16:creationId xmlns:a16="http://schemas.microsoft.com/office/drawing/2014/main" id="{6383A6E3-7AD3-5CAD-CB08-9B4BB0F52CFA}"/>
              </a:ext>
            </a:extLst>
          </p:cNvPr>
          <p:cNvSpPr txBox="1"/>
          <p:nvPr/>
        </p:nvSpPr>
        <p:spPr>
          <a:xfrm>
            <a:off x="1295400" y="1509248"/>
            <a:ext cx="6096000" cy="646331"/>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edit</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edit</a:t>
            </a:r>
            <a:r>
              <a:rPr lang="es-419" b="0" dirty="0">
                <a:solidFill>
                  <a:srgbClr val="000000"/>
                </a:solidFill>
                <a:effectLst/>
                <a:latin typeface="Consolas" panose="020B0609020204030204" pitchFamily="49" charset="0"/>
              </a:rPr>
              <a:t> );</a:t>
            </a:r>
          </a:p>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highlight>
                  <a:srgbClr val="FFFFF3"/>
                </a:highlight>
                <a:latin typeface="Consolas" panose="020B0609020204030204" pitchFamily="49" charset="0"/>
              </a:rPr>
              <a:t>post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save</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save</a:t>
            </a:r>
            <a:r>
              <a:rPr lang="es-419" b="0" dirty="0">
                <a:solidFill>
                  <a:srgbClr val="000000"/>
                </a:solidFill>
                <a:effectLst/>
                <a:latin typeface="Consolas" panose="020B0609020204030204" pitchFamily="49" charset="0"/>
              </a:rPr>
              <a:t> );</a:t>
            </a:r>
          </a:p>
        </p:txBody>
      </p:sp>
      <p:sp>
        <p:nvSpPr>
          <p:cNvPr id="6" name="Título 1">
            <a:extLst>
              <a:ext uri="{FF2B5EF4-FFF2-40B4-BE49-F238E27FC236}">
                <a16:creationId xmlns:a16="http://schemas.microsoft.com/office/drawing/2014/main" id="{577557EB-D0D0-CEF1-E876-468052847B87}"/>
              </a:ext>
            </a:extLst>
          </p:cNvPr>
          <p:cNvSpPr txBox="1">
            <a:spLocks/>
          </p:cNvSpPr>
          <p:nvPr/>
        </p:nvSpPr>
        <p:spPr>
          <a:xfrm>
            <a:off x="827999" y="2331012"/>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26. </a:t>
            </a:r>
            <a:r>
              <a:rPr lang="es-419" dirty="0"/>
              <a:t>Editar /</a:t>
            </a:r>
            <a:r>
              <a:rPr lang="es-419" dirty="0" err="1"/>
              <a:t>controllers</a:t>
            </a:r>
            <a:r>
              <a:rPr lang="es-419" dirty="0"/>
              <a:t>/directorio-controller.js</a:t>
            </a:r>
          </a:p>
        </p:txBody>
      </p:sp>
      <p:sp>
        <p:nvSpPr>
          <p:cNvPr id="11" name="CuadroTexto 10">
            <a:extLst>
              <a:ext uri="{FF2B5EF4-FFF2-40B4-BE49-F238E27FC236}">
                <a16:creationId xmlns:a16="http://schemas.microsoft.com/office/drawing/2014/main" id="{10B78F79-0363-7345-1B31-6EFE88AA91CC}"/>
              </a:ext>
            </a:extLst>
          </p:cNvPr>
          <p:cNvSpPr txBox="1"/>
          <p:nvPr/>
        </p:nvSpPr>
        <p:spPr>
          <a:xfrm>
            <a:off x="1295400" y="3034679"/>
            <a:ext cx="7183582" cy="2246769"/>
          </a:xfrm>
          <a:prstGeom prst="rect">
            <a:avLst/>
          </a:prstGeom>
          <a:noFill/>
          <a:ln>
            <a:solidFill>
              <a:srgbClr val="F0F5D0"/>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edit</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personal</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find</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render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'directorio/persona-</a:t>
            </a:r>
            <a:r>
              <a:rPr lang="es-419" sz="1400" b="0" dirty="0" err="1">
                <a:solidFill>
                  <a:srgbClr val="A31515"/>
                </a:solidFill>
                <a:effectLst/>
                <a:latin typeface="Consolas" panose="020B0609020204030204" pitchFamily="49" charset="0"/>
              </a:rPr>
              <a:t>edit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'Editar información'</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02850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DEEA844-F489-6752-628C-22D11B73342F}"/>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27. Agregar /</a:t>
            </a:r>
            <a:r>
              <a:rPr lang="es-ES" dirty="0" err="1"/>
              <a:t>views</a:t>
            </a:r>
            <a:r>
              <a:rPr lang="es-ES" dirty="0"/>
              <a:t>/directorio/persona-</a:t>
            </a:r>
            <a:r>
              <a:rPr lang="es-ES" dirty="0" err="1"/>
              <a:t>edit.hbs</a:t>
            </a:r>
            <a:endParaRPr lang="es-ES" dirty="0"/>
          </a:p>
        </p:txBody>
      </p:sp>
      <p:sp>
        <p:nvSpPr>
          <p:cNvPr id="12" name="CuadroTexto 11">
            <a:extLst>
              <a:ext uri="{FF2B5EF4-FFF2-40B4-BE49-F238E27FC236}">
                <a16:creationId xmlns:a16="http://schemas.microsoft.com/office/drawing/2014/main" id="{886FCC6F-C700-F6FF-DBD0-BE0E7E0A20F2}"/>
              </a:ext>
            </a:extLst>
          </p:cNvPr>
          <p:cNvSpPr txBox="1"/>
          <p:nvPr/>
        </p:nvSpPr>
        <p:spPr>
          <a:xfrm>
            <a:off x="1031297" y="1509248"/>
            <a:ext cx="9181413" cy="307777"/>
          </a:xfrm>
          <a:prstGeom prst="rect">
            <a:avLst/>
          </a:prstGeom>
          <a:noFill/>
        </p:spPr>
        <p:txBody>
          <a:bodyPr wrap="square">
            <a:spAutoFit/>
          </a:bodyPr>
          <a:lstStyle/>
          <a:p>
            <a:r>
              <a:rPr lang="es-419" sz="1400" dirty="0">
                <a:latin typeface="Courier New" panose="02070309020205020404" pitchFamily="49" charset="0"/>
                <a:cs typeface="Courier New" panose="02070309020205020404" pitchFamily="49" charset="0"/>
              </a:rPr>
              <a:t>https://github.com/fararoni/curso.mean/blob/main/resources/persona-edit.hbs</a:t>
            </a:r>
          </a:p>
        </p:txBody>
      </p:sp>
      <p:sp>
        <p:nvSpPr>
          <p:cNvPr id="13" name="CuadroTexto 12">
            <a:extLst>
              <a:ext uri="{FF2B5EF4-FFF2-40B4-BE49-F238E27FC236}">
                <a16:creationId xmlns:a16="http://schemas.microsoft.com/office/drawing/2014/main" id="{C4AEBFFA-247B-0D2D-D7E1-100A55324E17}"/>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Copiar el ejemplo de la siguiente URL:</a:t>
            </a:r>
          </a:p>
        </p:txBody>
      </p:sp>
      <p:sp>
        <p:nvSpPr>
          <p:cNvPr id="15" name="CuadroTexto 14">
            <a:extLst>
              <a:ext uri="{FF2B5EF4-FFF2-40B4-BE49-F238E27FC236}">
                <a16:creationId xmlns:a16="http://schemas.microsoft.com/office/drawing/2014/main" id="{012A52D4-6D11-5677-B11E-1A0930127C00}"/>
              </a:ext>
            </a:extLst>
          </p:cNvPr>
          <p:cNvSpPr txBox="1"/>
          <p:nvPr/>
        </p:nvSpPr>
        <p:spPr>
          <a:xfrm>
            <a:off x="1031296" y="1817025"/>
            <a:ext cx="7094395" cy="1169551"/>
          </a:xfrm>
          <a:prstGeom prst="rect">
            <a:avLst/>
          </a:prstGeom>
          <a:noFill/>
          <a:ln>
            <a:solidFill>
              <a:srgbClr val="F0F5D0"/>
            </a:solidFill>
          </a:ln>
        </p:spPr>
        <p:txBody>
          <a:bodyPr wrap="square">
            <a:spAutoFit/>
          </a:bodyPr>
          <a:lstStyle/>
          <a:p>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form</a:t>
            </a:r>
            <a:r>
              <a:rPr lang="es-419" sz="1000" b="0" dirty="0">
                <a:solidFill>
                  <a:srgbClr val="000000"/>
                </a:solidFill>
                <a:effectLst/>
                <a:latin typeface="Consolas" panose="020B0609020204030204" pitchFamily="49" charset="0"/>
              </a:rPr>
              <a:t> </a:t>
            </a:r>
            <a:r>
              <a:rPr lang="es-419" sz="1000" b="0" dirty="0" err="1">
                <a:solidFill>
                  <a:srgbClr val="E50000"/>
                </a:solidFill>
                <a:effectLst/>
                <a:highlight>
                  <a:srgbClr val="FFFFF3"/>
                </a:highlight>
                <a:latin typeface="Consolas" panose="020B0609020204030204" pitchFamily="49" charset="0"/>
              </a:rPr>
              <a:t>action</a:t>
            </a:r>
            <a:r>
              <a:rPr lang="es-419" sz="1000" b="0" dirty="0">
                <a:solidFill>
                  <a:srgbClr val="E50000"/>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"/directorio/</a:t>
            </a:r>
            <a:r>
              <a:rPr lang="es-419" sz="1000" b="0" dirty="0" err="1">
                <a:solidFill>
                  <a:srgbClr val="0000FF"/>
                </a:solidFill>
                <a:effectLst/>
                <a:highlight>
                  <a:srgbClr val="FFFFF3"/>
                </a:highlight>
                <a:latin typeface="Consolas" panose="020B0609020204030204" pitchFamily="49" charset="0"/>
              </a:rPr>
              <a:t>save</a:t>
            </a:r>
            <a:r>
              <a:rPr lang="es-419" sz="1000" b="0" dirty="0">
                <a:solidFill>
                  <a:srgbClr val="0000FF"/>
                </a:solidFill>
                <a:effectLst/>
                <a:highlight>
                  <a:srgbClr val="FFFFF3"/>
                </a:highlight>
                <a:latin typeface="Consolas" panose="020B0609020204030204" pitchFamily="49" charset="0"/>
              </a:rPr>
              <a:t>/</a:t>
            </a:r>
            <a:r>
              <a:rPr lang="es-419" sz="1000" b="0" dirty="0">
                <a:solidFill>
                  <a:srgbClr val="795E26"/>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 </a:t>
            </a:r>
            <a:r>
              <a:rPr lang="es-419" sz="1000" b="0" dirty="0">
                <a:solidFill>
                  <a:srgbClr val="001080"/>
                </a:solidFill>
                <a:effectLst/>
                <a:highlight>
                  <a:srgbClr val="FFFFF3"/>
                </a:highlight>
                <a:latin typeface="Consolas" panose="020B0609020204030204" pitchFamily="49" charset="0"/>
              </a:rPr>
              <a:t>id</a:t>
            </a:r>
            <a:r>
              <a:rPr lang="es-419" sz="1000" b="0" dirty="0">
                <a:solidFill>
                  <a:srgbClr val="795E26"/>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a:t>
            </a:r>
            <a:r>
              <a:rPr lang="es-419" sz="1000" b="0" dirty="0">
                <a:solidFill>
                  <a:srgbClr val="000000"/>
                </a:solidFill>
                <a:effectLst/>
                <a:highlight>
                  <a:srgbClr val="FFFFF3"/>
                </a:highlight>
                <a:latin typeface="Consolas" panose="020B0609020204030204" pitchFamily="49" charset="0"/>
              </a:rPr>
              <a:t> </a:t>
            </a:r>
            <a:r>
              <a:rPr lang="es-419" sz="1000" b="0" dirty="0" err="1">
                <a:solidFill>
                  <a:srgbClr val="E50000"/>
                </a:solidFill>
                <a:effectLst/>
                <a:highlight>
                  <a:srgbClr val="FFFFF3"/>
                </a:highlight>
                <a:latin typeface="Consolas" panose="020B0609020204030204" pitchFamily="49" charset="0"/>
              </a:rPr>
              <a:t>method</a:t>
            </a:r>
            <a:r>
              <a:rPr lang="es-419" sz="1000" b="0" dirty="0">
                <a:solidFill>
                  <a:srgbClr val="E50000"/>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"post"</a:t>
            </a:r>
            <a:r>
              <a:rPr lang="es-419" sz="1000" b="0" dirty="0">
                <a:solidFill>
                  <a:srgbClr val="800000"/>
                </a:solidFill>
                <a:effectLst/>
                <a:highlight>
                  <a:srgbClr val="FFFFF3"/>
                </a:highlight>
                <a:latin typeface="Consolas" panose="020B0609020204030204" pitchFamily="49" charset="0"/>
              </a:rPr>
              <a:t>&gt;</a:t>
            </a:r>
            <a:endParaRPr lang="es-419" sz="1000" b="0" dirty="0">
              <a:solidFill>
                <a:srgbClr val="000000"/>
              </a:solidFill>
              <a:effectLst/>
              <a:highlight>
                <a:srgbClr val="FFFFF3"/>
              </a:highligh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&lt;input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type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hidden</a:t>
            </a:r>
            <a:r>
              <a:rPr lang="es-419" sz="1000" b="0" dirty="0">
                <a:solidFill>
                  <a:srgbClr val="0000FF"/>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name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value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"id"</a:t>
            </a:r>
            <a:r>
              <a:rPr lang="es-419" sz="1000" b="0" dirty="0">
                <a:solidFill>
                  <a:srgbClr val="800000"/>
                </a:solidFill>
                <a:effectLst/>
                <a:latin typeface="Consolas" panose="020B0609020204030204" pitchFamily="49" charset="0"/>
              </a:rPr>
              <a:t> /&gt;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card-body</a:t>
            </a:r>
            <a:r>
              <a:rPr lang="es-419" sz="1000" b="0" dirty="0">
                <a:solidFill>
                  <a:srgbClr val="0000FF"/>
                </a:solidFill>
                <a:effectLst/>
                <a:latin typeface="Consolas" panose="020B0609020204030204" pitchFamily="49" charset="0"/>
              </a:rPr>
              <a:t> box-</a:t>
            </a:r>
            <a:r>
              <a:rPr lang="es-419" sz="1000" b="0" dirty="0" err="1">
                <a:solidFill>
                  <a:srgbClr val="0000FF"/>
                </a:solidFill>
                <a:effectLst/>
                <a:latin typeface="Consolas" panose="020B0609020204030204" pitchFamily="49" charset="0"/>
              </a:rPr>
              <a:t>profile</a:t>
            </a:r>
            <a:r>
              <a:rPr lang="es-419" sz="1000" b="0" dirty="0">
                <a:solidFill>
                  <a:srgbClr val="0000FF"/>
                </a:solidFill>
                <a:effectLst/>
                <a:latin typeface="Consolas" panose="020B0609020204030204" pitchFamily="49" charset="0"/>
              </a:rPr>
              <a:t>"</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text</a:t>
            </a:r>
            <a:r>
              <a:rPr lang="es-419" sz="1000" b="0" dirty="0">
                <a:solidFill>
                  <a:srgbClr val="0000FF"/>
                </a:solidFill>
                <a:effectLst/>
                <a:latin typeface="Consolas" panose="020B0609020204030204" pitchFamily="49" charset="0"/>
              </a:rPr>
              <a:t>-center"</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img</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profile-user-img</a:t>
            </a:r>
            <a:r>
              <a:rPr lang="es-419" sz="1000" b="0" dirty="0">
                <a:solidFill>
                  <a:srgbClr val="0000FF"/>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img</a:t>
            </a:r>
            <a:r>
              <a:rPr lang="es-419" sz="1000" b="0" dirty="0">
                <a:solidFill>
                  <a:srgbClr val="0000FF"/>
                </a:solidFill>
                <a:effectLst/>
                <a:latin typeface="Consolas" panose="020B0609020204030204" pitchFamily="49" charset="0"/>
              </a:rPr>
              <a:t>-fluid </a:t>
            </a:r>
            <a:r>
              <a:rPr lang="es-419" sz="1000" b="0" dirty="0" err="1">
                <a:solidFill>
                  <a:srgbClr val="0000FF"/>
                </a:solidFill>
                <a:effectLst/>
                <a:latin typeface="Consolas" panose="020B0609020204030204" pitchFamily="49" charset="0"/>
              </a:rPr>
              <a:t>img-circle</a:t>
            </a:r>
            <a:r>
              <a:rPr lang="es-419" sz="1000" b="0" dirty="0">
                <a:solidFill>
                  <a:srgbClr val="0000FF"/>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src</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images</a:t>
            </a:r>
            <a:r>
              <a:rPr lang="es-419" sz="1000" b="0" dirty="0">
                <a:solidFill>
                  <a:srgbClr val="0000FF"/>
                </a:solidFill>
                <a:effectLst/>
                <a:latin typeface="Consolas" panose="020B0609020204030204" pitchFamily="49" charset="0"/>
              </a:rPr>
              <a:t>/default-150x150.png"</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alt</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a:solidFill>
                  <a:srgbClr val="795E26"/>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persona.NombreCompleto</a:t>
            </a:r>
            <a:r>
              <a:rPr lang="es-419" sz="1000" b="0" dirty="0">
                <a:solidFill>
                  <a:srgbClr val="795E26"/>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p:txBody>
      </p:sp>
      <p:sp>
        <p:nvSpPr>
          <p:cNvPr id="17" name="Título 1">
            <a:extLst>
              <a:ext uri="{FF2B5EF4-FFF2-40B4-BE49-F238E27FC236}">
                <a16:creationId xmlns:a16="http://schemas.microsoft.com/office/drawing/2014/main" id="{08742279-CD2E-577E-974C-9E42B54391F3}"/>
              </a:ext>
            </a:extLst>
          </p:cNvPr>
          <p:cNvSpPr txBox="1">
            <a:spLocks/>
          </p:cNvSpPr>
          <p:nvPr/>
        </p:nvSpPr>
        <p:spPr>
          <a:xfrm>
            <a:off x="827999" y="3041202"/>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28. </a:t>
            </a:r>
            <a:r>
              <a:rPr lang="es-419" dirty="0"/>
              <a:t>Editar /</a:t>
            </a:r>
            <a:r>
              <a:rPr lang="es-419" dirty="0" err="1"/>
              <a:t>controllers</a:t>
            </a:r>
            <a:r>
              <a:rPr lang="es-419" dirty="0"/>
              <a:t>/directorio-controller.js</a:t>
            </a:r>
          </a:p>
        </p:txBody>
      </p:sp>
      <p:sp>
        <p:nvSpPr>
          <p:cNvPr id="19" name="CuadroTexto 18">
            <a:extLst>
              <a:ext uri="{FF2B5EF4-FFF2-40B4-BE49-F238E27FC236}">
                <a16:creationId xmlns:a16="http://schemas.microsoft.com/office/drawing/2014/main" id="{B4733DA6-550B-2A79-FCB4-530DA43C1B2D}"/>
              </a:ext>
            </a:extLst>
          </p:cNvPr>
          <p:cNvSpPr txBox="1"/>
          <p:nvPr/>
        </p:nvSpPr>
        <p:spPr>
          <a:xfrm>
            <a:off x="974769" y="3429000"/>
            <a:ext cx="7136213" cy="3016210"/>
          </a:xfrm>
          <a:prstGeom prst="rect">
            <a:avLst/>
          </a:prstGeom>
          <a:noFill/>
          <a:ln>
            <a:solidFill>
              <a:srgbClr val="F0F5D0"/>
            </a:solidFill>
          </a:ln>
        </p:spPr>
        <p:txBody>
          <a:bodyPr wrap="square">
            <a:spAutoFit/>
          </a:bodyPr>
          <a:lstStyle/>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save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let</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params</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id</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let</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personal</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find</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Actualizar todos los valores</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Area</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area</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Cargo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cargo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Extension</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extension</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Titulo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titulo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NombreCompleto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nombrecompleto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Correo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correo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Edificio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edificio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Piso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piso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res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render</a:t>
            </a:r>
            <a:r>
              <a:rPr lang="es-419" sz="1000" b="0" dirty="0">
                <a:solidFill>
                  <a:srgbClr val="000000"/>
                </a:solidFill>
                <a:effectLst/>
                <a:latin typeface="Consolas" panose="020B0609020204030204" pitchFamily="49" charset="0"/>
              </a:rPr>
              <a:t>(</a:t>
            </a:r>
            <a:r>
              <a:rPr lang="es-419" sz="1000" b="0" dirty="0">
                <a:solidFill>
                  <a:srgbClr val="A31515"/>
                </a:solidFill>
                <a:effectLst/>
                <a:latin typeface="Consolas" panose="020B0609020204030204" pitchFamily="49" charset="0"/>
              </a:rPr>
              <a:t>'directorio/listado-</a:t>
            </a:r>
            <a:r>
              <a:rPr lang="es-419" sz="1000" b="0" dirty="0" err="1">
                <a:solidFill>
                  <a:srgbClr val="A31515"/>
                </a:solidFill>
                <a:effectLst/>
                <a:latin typeface="Consolas" panose="020B0609020204030204" pitchFamily="49" charset="0"/>
              </a:rPr>
              <a:t>view</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titulo :</a:t>
            </a:r>
            <a:r>
              <a:rPr lang="es-419" sz="1000" b="0" dirty="0">
                <a:solidFill>
                  <a:srgbClr val="000000"/>
                </a:solidFill>
                <a:effectLst/>
                <a:latin typeface="Consolas" panose="020B0609020204030204" pitchFamily="49" charset="0"/>
              </a:rPr>
              <a:t> </a:t>
            </a:r>
            <a:r>
              <a:rPr lang="es-419" sz="1000" b="0" dirty="0">
                <a:solidFill>
                  <a:srgbClr val="A31515"/>
                </a:solidFill>
                <a:effectLst/>
                <a:latin typeface="Consolas" panose="020B0609020204030204" pitchFamily="49" charset="0"/>
              </a:rPr>
              <a:t>'Directorio'</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pagina :</a:t>
            </a:r>
            <a:r>
              <a:rPr lang="es-419" sz="1000" b="0" dirty="0">
                <a:solidFill>
                  <a:srgbClr val="000000"/>
                </a:solidFill>
                <a:effectLst/>
                <a:latin typeface="Consolas" panose="020B0609020204030204" pitchFamily="49" charset="0"/>
              </a:rPr>
              <a:t> </a:t>
            </a:r>
            <a:r>
              <a:rPr lang="es-419" sz="1000" b="0" dirty="0">
                <a:solidFill>
                  <a:srgbClr val="A31515"/>
                </a:solidFill>
                <a:effectLst/>
                <a:latin typeface="Consolas" panose="020B0609020204030204" pitchFamily="49" charset="0"/>
              </a:rPr>
              <a:t>'Información actualizada'</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     :</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personal:</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personal</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p:txBody>
      </p:sp>
      <p:sp>
        <p:nvSpPr>
          <p:cNvPr id="2" name="CuadroTexto 1">
            <a:extLst>
              <a:ext uri="{FF2B5EF4-FFF2-40B4-BE49-F238E27FC236}">
                <a16:creationId xmlns:a16="http://schemas.microsoft.com/office/drawing/2014/main" id="{3FEE22D0-3294-1226-F0AC-9D3041BD4670}"/>
              </a:ext>
            </a:extLst>
          </p:cNvPr>
          <p:cNvSpPr txBox="1"/>
          <p:nvPr/>
        </p:nvSpPr>
        <p:spPr>
          <a:xfrm>
            <a:off x="5998463" y="5398404"/>
            <a:ext cx="5839281" cy="738664"/>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a:spAutoFit/>
          </a:bodyPr>
          <a:lstStyle/>
          <a:p>
            <a:r>
              <a:rPr lang="es-ES" sz="1400" dirty="0">
                <a:latin typeface="Courier New" panose="02070309020205020404" pitchFamily="49" charset="0"/>
                <a:cs typeface="Courier New" panose="02070309020205020404" pitchFamily="49" charset="0"/>
              </a:rPr>
              <a:t>View \ Terminal</a:t>
            </a:r>
          </a:p>
          <a:p>
            <a:r>
              <a:rPr lang="en-US" sz="1400" dirty="0">
                <a:latin typeface="Courier New" panose="02070309020205020404" pitchFamily="49" charset="0"/>
                <a:cs typeface="Courier New" panose="02070309020205020404" pitchFamily="49" charset="0"/>
              </a:rPr>
              <a:t>PS C:\MEAN\SC\mvc.express.directorio&gt; </a:t>
            </a:r>
            <a:r>
              <a:rPr lang="en-US" sz="1400" dirty="0" err="1">
                <a:latin typeface="Courier New" panose="02070309020205020404" pitchFamily="49" charset="0"/>
                <a:cs typeface="Courier New" panose="02070309020205020404" pitchFamily="49" charset="0"/>
              </a:rPr>
              <a:t>ctrl+c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PS C:\MEAN\SC\mvc.express.directorio&gt; </a:t>
            </a:r>
            <a:r>
              <a:rPr lang="es-ES" sz="1400" dirty="0" err="1">
                <a:latin typeface="Courier New" panose="02070309020205020404" pitchFamily="49" charset="0"/>
                <a:cs typeface="Courier New" panose="02070309020205020404" pitchFamily="49" charset="0"/>
              </a:rPr>
              <a:t>npm</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start</a:t>
            </a:r>
            <a:endParaRPr 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9976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a:solidFill>
                  <a:schemeClr val="accent6"/>
                </a:solidFill>
              </a:rPr>
              <a:t>29. </a:t>
            </a:r>
            <a:r>
              <a:rPr lang="es-ES" dirty="0">
                <a:solidFill>
                  <a:schemeClr val="accent6"/>
                </a:solidFill>
              </a:rPr>
              <a:t>Actualizar el avance en repositorio Git</a:t>
            </a:r>
            <a:endParaRPr lang="es-419" dirty="0">
              <a:solidFill>
                <a:schemeClr val="accent6"/>
              </a:solidFill>
            </a:endParaRPr>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menú10.</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5" y="4486630"/>
            <a:ext cx="8099201" cy="651460"/>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10."</a:t>
            </a:r>
          </a:p>
        </p:txBody>
      </p:sp>
    </p:spTree>
    <p:extLst>
      <p:ext uri="{BB962C8B-B14F-4D97-AF65-F5344CB8AC3E}">
        <p14:creationId xmlns:p14="http://schemas.microsoft.com/office/powerpoint/2010/main" val="8071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F7FFA-2CD5-1822-887C-7BE6578A289D}"/>
              </a:ext>
            </a:extLst>
          </p:cNvPr>
          <p:cNvSpPr>
            <a:spLocks noGrp="1"/>
          </p:cNvSpPr>
          <p:nvPr>
            <p:ph type="title"/>
          </p:nvPr>
        </p:nvSpPr>
        <p:spPr/>
        <p:txBody>
          <a:bodyPr/>
          <a:lstStyle/>
          <a:p>
            <a:r>
              <a:rPr lang="es-419" dirty="0"/>
              <a:t>Conceptos básicos de la API REST</a:t>
            </a:r>
          </a:p>
        </p:txBody>
      </p:sp>
      <p:sp>
        <p:nvSpPr>
          <p:cNvPr id="3" name="Marcador de contenido 2">
            <a:extLst>
              <a:ext uri="{FF2B5EF4-FFF2-40B4-BE49-F238E27FC236}">
                <a16:creationId xmlns:a16="http://schemas.microsoft.com/office/drawing/2014/main" id="{D5084907-FE5B-8D4E-2143-4583E6D6BE11}"/>
              </a:ext>
            </a:extLst>
          </p:cNvPr>
          <p:cNvSpPr>
            <a:spLocks noGrp="1"/>
          </p:cNvSpPr>
          <p:nvPr>
            <p:ph idx="1"/>
          </p:nvPr>
        </p:nvSpPr>
        <p:spPr/>
        <p:txBody>
          <a:bodyPr/>
          <a:lstStyle/>
          <a:p>
            <a:pPr marL="0" indent="0">
              <a:lnSpc>
                <a:spcPct val="100000"/>
              </a:lnSpc>
              <a:buNone/>
            </a:pPr>
            <a:r>
              <a:rPr lang="es-419" dirty="0"/>
              <a:t>Una API REST (</a:t>
            </a:r>
            <a:r>
              <a:rPr lang="es-419" dirty="0" err="1"/>
              <a:t>Representational</a:t>
            </a:r>
            <a:r>
              <a:rPr lang="es-419" dirty="0"/>
              <a:t> </a:t>
            </a:r>
            <a:r>
              <a:rPr lang="es-419" dirty="0" err="1"/>
              <a:t>State</a:t>
            </a:r>
            <a:r>
              <a:rPr lang="es-419" dirty="0"/>
              <a:t> Transfer) es una interfaz de programación de aplicaciones que utiliza los métodos HTTP (GET, POST, PUT, DELETE) para realizar operaciones CRUD (Crear, Leer, Actualizar, Eliminar) en recursos que están representados en forma de </a:t>
            </a:r>
            <a:r>
              <a:rPr lang="es-419" dirty="0" err="1"/>
              <a:t>URLs</a:t>
            </a:r>
            <a:r>
              <a:rPr lang="es-419" dirty="0"/>
              <a:t>. Las API </a:t>
            </a:r>
            <a:r>
              <a:rPr lang="es-419" dirty="0" err="1"/>
              <a:t>RESTful</a:t>
            </a:r>
            <a:r>
              <a:rPr lang="es-419" dirty="0"/>
              <a:t> se basan en el principio de REST, que se centra en la manipulación de recursos a través de las operaciones estándar de HTTP.</a:t>
            </a:r>
          </a:p>
        </p:txBody>
      </p:sp>
    </p:spTree>
    <p:extLst>
      <p:ext uri="{BB962C8B-B14F-4D97-AF65-F5344CB8AC3E}">
        <p14:creationId xmlns:p14="http://schemas.microsoft.com/office/powerpoint/2010/main" val="3215360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F7FFA-2CD5-1822-887C-7BE6578A289D}"/>
              </a:ext>
            </a:extLst>
          </p:cNvPr>
          <p:cNvSpPr>
            <a:spLocks noGrp="1"/>
          </p:cNvSpPr>
          <p:nvPr>
            <p:ph type="title"/>
          </p:nvPr>
        </p:nvSpPr>
        <p:spPr/>
        <p:txBody>
          <a:bodyPr/>
          <a:lstStyle/>
          <a:p>
            <a:r>
              <a:rPr lang="es-419" dirty="0"/>
              <a:t>Conceptos básicos de la API REST</a:t>
            </a:r>
          </a:p>
        </p:txBody>
      </p:sp>
      <p:sp>
        <p:nvSpPr>
          <p:cNvPr id="9" name="CuadroTexto 8">
            <a:extLst>
              <a:ext uri="{FF2B5EF4-FFF2-40B4-BE49-F238E27FC236}">
                <a16:creationId xmlns:a16="http://schemas.microsoft.com/office/drawing/2014/main" id="{ADA5FDC9-0518-502E-0A7B-01DD179AFED5}"/>
              </a:ext>
            </a:extLst>
          </p:cNvPr>
          <p:cNvSpPr txBox="1"/>
          <p:nvPr/>
        </p:nvSpPr>
        <p:spPr>
          <a:xfrm>
            <a:off x="828000" y="1674674"/>
            <a:ext cx="7077074" cy="1754326"/>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"/api/</a:t>
            </a:r>
            <a:r>
              <a:rPr lang="es-419" b="0" dirty="0" err="1">
                <a:solidFill>
                  <a:srgbClr val="A31515"/>
                </a:solidFill>
                <a:effectLst/>
                <a:latin typeface="Consolas" panose="020B0609020204030204" pitchFamily="49" charset="0"/>
              </a:rPr>
              <a:t>shorturl</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req</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UrlModel</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findById</a:t>
            </a:r>
            <a:r>
              <a:rPr lang="es-419" b="0" dirty="0">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req</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params</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id</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then</a:t>
            </a:r>
            <a:r>
              <a:rPr lang="es-419" b="0" dirty="0">
                <a:solidFill>
                  <a:srgbClr val="000000"/>
                </a:solidFill>
                <a:effectLst/>
                <a:latin typeface="Consolas" panose="020B0609020204030204" pitchFamily="49" charset="0"/>
              </a:rPr>
              <a:t>((</a:t>
            </a:r>
            <a:r>
              <a:rPr lang="es-419" b="0" dirty="0">
                <a:solidFill>
                  <a:srgbClr val="001080"/>
                </a:solidFill>
                <a:effectLst/>
                <a:latin typeface="Consolas" panose="020B0609020204030204" pitchFamily="49" charset="0"/>
              </a:rPr>
              <a:t>data</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redirect</a:t>
            </a:r>
            <a:r>
              <a:rPr lang="es-419" b="0" dirty="0">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data</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originalUrl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p>
        </p:txBody>
      </p:sp>
      <p:pic>
        <p:nvPicPr>
          <p:cNvPr id="12" name="Imagen 11">
            <a:extLst>
              <a:ext uri="{FF2B5EF4-FFF2-40B4-BE49-F238E27FC236}">
                <a16:creationId xmlns:a16="http://schemas.microsoft.com/office/drawing/2014/main" id="{430E54DA-BCC9-C4AD-B65B-1B1FA41F5E76}"/>
              </a:ext>
            </a:extLst>
          </p:cNvPr>
          <p:cNvPicPr>
            <a:picLocks noChangeAspect="1"/>
          </p:cNvPicPr>
          <p:nvPr/>
        </p:nvPicPr>
        <p:blipFill>
          <a:blip r:embed="rId2"/>
          <a:stretch>
            <a:fillRect/>
          </a:stretch>
        </p:blipFill>
        <p:spPr>
          <a:xfrm>
            <a:off x="6597747" y="1071798"/>
            <a:ext cx="4859078" cy="4111528"/>
          </a:xfrm>
          <a:prstGeom prst="rect">
            <a:avLst/>
          </a:prstGeom>
        </p:spPr>
      </p:pic>
    </p:spTree>
    <p:extLst>
      <p:ext uri="{BB962C8B-B14F-4D97-AF65-F5344CB8AC3E}">
        <p14:creationId xmlns:p14="http://schemas.microsoft.com/office/powerpoint/2010/main" val="1578294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 </a:t>
            </a:r>
            <a:r>
              <a:rPr lang="es-419" dirty="0"/>
              <a:t>Preparación de carpetas y archivos</a:t>
            </a:r>
          </a:p>
        </p:txBody>
      </p:sp>
      <p:sp>
        <p:nvSpPr>
          <p:cNvPr id="7" name="CuadroTexto 6">
            <a:extLst>
              <a:ext uri="{FF2B5EF4-FFF2-40B4-BE49-F238E27FC236}">
                <a16:creationId xmlns:a16="http://schemas.microsoft.com/office/drawing/2014/main" id="{AC895FFE-786D-5111-4156-4697A600871E}"/>
              </a:ext>
            </a:extLst>
          </p:cNvPr>
          <p:cNvSpPr txBox="1"/>
          <p:nvPr/>
        </p:nvSpPr>
        <p:spPr>
          <a:xfrm>
            <a:off x="827997" y="1057752"/>
            <a:ext cx="6455672" cy="1354217"/>
          </a:xfrm>
          <a:prstGeom prst="rect">
            <a:avLst/>
          </a:prstGeom>
          <a:noFill/>
        </p:spPr>
        <p:txBody>
          <a:bodyPr wrap="square">
            <a:spAutoFit/>
          </a:bodyPr>
          <a:lstStyle/>
          <a:p>
            <a:pPr algn="just"/>
            <a:r>
              <a:rPr lang="es-419" sz="1600" dirty="0">
                <a:solidFill>
                  <a:srgbClr val="002060"/>
                </a:solidFill>
              </a:rPr>
              <a:t>Desde el explorador de archivos de Windows crear las carpetas</a:t>
            </a:r>
          </a:p>
          <a:p>
            <a:pPr algn="just"/>
            <a:r>
              <a:rPr lang="es-419" sz="1600" dirty="0">
                <a:solidFill>
                  <a:srgbClr val="002060"/>
                </a:solidFill>
              </a:rPr>
              <a:t>“</a:t>
            </a:r>
            <a:r>
              <a:rPr lang="en-US" sz="1600" dirty="0">
                <a:solidFill>
                  <a:srgbClr val="002060"/>
                </a:solidFill>
              </a:rPr>
              <a:t>C:\MEAN\SC\mvc.express.directorio</a:t>
            </a:r>
            <a:r>
              <a:rPr lang="es-419" sz="1600" dirty="0">
                <a:solidFill>
                  <a:srgbClr val="002060"/>
                </a:solidFill>
              </a:rPr>
              <a:t>”</a:t>
            </a:r>
          </a:p>
          <a:p>
            <a:pPr algn="just"/>
            <a:r>
              <a:rPr lang="es-419" sz="1600" dirty="0">
                <a:solidFill>
                  <a:srgbClr val="002060"/>
                </a:solidFill>
              </a:rPr>
              <a:t>“C:\MEAN\SC\</a:t>
            </a:r>
            <a:r>
              <a:rPr lang="es-419" sz="1600" dirty="0" err="1">
                <a:solidFill>
                  <a:srgbClr val="002060"/>
                </a:solidFill>
              </a:rPr>
              <a:t>mvc.express.directorio</a:t>
            </a:r>
            <a:r>
              <a:rPr lang="es-419" sz="1600" dirty="0">
                <a:solidFill>
                  <a:srgbClr val="002060"/>
                </a:solidFill>
              </a:rPr>
              <a:t>\</a:t>
            </a:r>
            <a:r>
              <a:rPr lang="es-419" sz="1600" dirty="0">
                <a:solidFill>
                  <a:schemeClr val="accent3"/>
                </a:solidFill>
              </a:rPr>
              <a:t>api\</a:t>
            </a:r>
            <a:r>
              <a:rPr lang="es-419" sz="1600" dirty="0" err="1">
                <a:solidFill>
                  <a:srgbClr val="002060"/>
                </a:solidFill>
              </a:rPr>
              <a:t>controllers</a:t>
            </a:r>
            <a:r>
              <a:rPr lang="es-419" sz="1600" dirty="0">
                <a:solidFill>
                  <a:srgbClr val="002060"/>
                </a:solidFill>
              </a:rPr>
              <a:t>”</a:t>
            </a:r>
          </a:p>
          <a:p>
            <a:pPr algn="just"/>
            <a:r>
              <a:rPr lang="es-419" sz="1600" dirty="0">
                <a:solidFill>
                  <a:srgbClr val="002060"/>
                </a:solidFill>
              </a:rPr>
              <a:t>“C:\MEAN\SC\</a:t>
            </a:r>
            <a:r>
              <a:rPr lang="es-419" sz="1600" dirty="0" err="1">
                <a:solidFill>
                  <a:srgbClr val="002060"/>
                </a:solidFill>
              </a:rPr>
              <a:t>mvc.express.directorio</a:t>
            </a:r>
            <a:r>
              <a:rPr lang="es-419" sz="1600" dirty="0">
                <a:solidFill>
                  <a:srgbClr val="002060"/>
                </a:solidFill>
              </a:rPr>
              <a:t>\</a:t>
            </a:r>
            <a:r>
              <a:rPr lang="es-419" sz="1600" dirty="0">
                <a:solidFill>
                  <a:schemeClr val="accent3"/>
                </a:solidFill>
              </a:rPr>
              <a:t>api\</a:t>
            </a:r>
            <a:r>
              <a:rPr lang="es-419" sz="1600" dirty="0" err="1">
                <a:solidFill>
                  <a:srgbClr val="002060"/>
                </a:solidFill>
              </a:rPr>
              <a:t>models</a:t>
            </a:r>
            <a:r>
              <a:rPr lang="es-419" sz="1600" dirty="0">
                <a:solidFill>
                  <a:srgbClr val="002060"/>
                </a:solidFill>
              </a:rPr>
              <a:t>”</a:t>
            </a:r>
          </a:p>
          <a:p>
            <a:pPr algn="just"/>
            <a:r>
              <a:rPr lang="es-419" sz="1600" dirty="0">
                <a:solidFill>
                  <a:srgbClr val="002060"/>
                </a:solidFill>
              </a:rPr>
              <a:t>“</a:t>
            </a:r>
            <a:r>
              <a:rPr lang="en-US" sz="1600" dirty="0">
                <a:solidFill>
                  <a:srgbClr val="002060"/>
                </a:solidFill>
              </a:rPr>
              <a:t>C:\MEAN\SC\mvc.express.directorio\</a:t>
            </a:r>
            <a:r>
              <a:rPr lang="es-419" sz="1600" dirty="0">
                <a:solidFill>
                  <a:schemeClr val="accent3"/>
                </a:solidFill>
              </a:rPr>
              <a:t> api\</a:t>
            </a:r>
            <a:r>
              <a:rPr lang="en-US" sz="1600" dirty="0">
                <a:solidFill>
                  <a:srgbClr val="002060"/>
                </a:solidFill>
              </a:rPr>
              <a:t>routes</a:t>
            </a:r>
            <a:r>
              <a:rPr lang="es-419" sz="1600" dirty="0">
                <a:solidFill>
                  <a:srgbClr val="002060"/>
                </a:solidFill>
              </a:rPr>
              <a:t>”</a:t>
            </a:r>
          </a:p>
        </p:txBody>
      </p:sp>
      <p:sp>
        <p:nvSpPr>
          <p:cNvPr id="8" name="Título 1">
            <a:extLst>
              <a:ext uri="{FF2B5EF4-FFF2-40B4-BE49-F238E27FC236}">
                <a16:creationId xmlns:a16="http://schemas.microsoft.com/office/drawing/2014/main" id="{7C213988-95F5-A594-AC26-D5FA9A854F52}"/>
              </a:ext>
            </a:extLst>
          </p:cNvPr>
          <p:cNvSpPr txBox="1">
            <a:spLocks/>
          </p:cNvSpPr>
          <p:nvPr/>
        </p:nvSpPr>
        <p:spPr>
          <a:xfrm>
            <a:off x="827997" y="2535080"/>
            <a:ext cx="6957103" cy="775597"/>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2. </a:t>
            </a:r>
            <a:r>
              <a:rPr lang="es-419" dirty="0"/>
              <a:t>Desde Visual Studio, crear los siguientes archivos en blanco</a:t>
            </a:r>
          </a:p>
        </p:txBody>
      </p:sp>
      <p:sp>
        <p:nvSpPr>
          <p:cNvPr id="9" name="CuadroTexto 8">
            <a:extLst>
              <a:ext uri="{FF2B5EF4-FFF2-40B4-BE49-F238E27FC236}">
                <a16:creationId xmlns:a16="http://schemas.microsoft.com/office/drawing/2014/main" id="{ABEEE557-1784-B979-0E8F-26F30A5469C1}"/>
              </a:ext>
            </a:extLst>
          </p:cNvPr>
          <p:cNvSpPr txBox="1"/>
          <p:nvPr/>
        </p:nvSpPr>
        <p:spPr>
          <a:xfrm>
            <a:off x="816718" y="3310677"/>
            <a:ext cx="6957103" cy="861774"/>
          </a:xfrm>
          <a:prstGeom prst="rect">
            <a:avLst/>
          </a:prstGeom>
          <a:noFill/>
        </p:spPr>
        <p:txBody>
          <a:bodyPr wrap="square">
            <a:spAutoFit/>
          </a:bodyPr>
          <a:lstStyle/>
          <a:p>
            <a:r>
              <a:rPr lang="es-419" sz="1600" u="sng" dirty="0">
                <a:solidFill>
                  <a:srgbClr val="002060"/>
                </a:solidFill>
              </a:rPr>
              <a:t>“</a:t>
            </a:r>
            <a:r>
              <a:rPr lang="en-US" sz="1600" u="sng" dirty="0">
                <a:solidFill>
                  <a:srgbClr val="002060"/>
                </a:solidFill>
              </a:rPr>
              <a:t>C:\MEAN\SC\mvc.express.directorio\</a:t>
            </a:r>
            <a:r>
              <a:rPr lang="es-419" sz="1600" dirty="0">
                <a:solidFill>
                  <a:schemeClr val="accent3"/>
                </a:solidFill>
              </a:rPr>
              <a:t>api\</a:t>
            </a:r>
            <a:r>
              <a:rPr lang="es-419" sz="1600" dirty="0" err="1">
                <a:solidFill>
                  <a:schemeClr val="accent3"/>
                </a:solidFill>
              </a:rPr>
              <a:t>controllers</a:t>
            </a:r>
            <a:r>
              <a:rPr lang="en-US" sz="1600" u="sng" dirty="0">
                <a:solidFill>
                  <a:srgbClr val="002060"/>
                </a:solidFill>
              </a:rPr>
              <a:t>\main.controller.js</a:t>
            </a:r>
            <a:r>
              <a:rPr lang="es-419" sz="1600" u="sng" dirty="0">
                <a:solidFill>
                  <a:srgbClr val="002060"/>
                </a:solidFill>
              </a:rPr>
              <a:t>”</a:t>
            </a:r>
          </a:p>
          <a:p>
            <a:r>
              <a:rPr lang="es-419" sz="1600" u="sng" dirty="0">
                <a:solidFill>
                  <a:srgbClr val="002060"/>
                </a:solidFill>
              </a:rPr>
              <a:t>“</a:t>
            </a:r>
            <a:r>
              <a:rPr lang="en-US" sz="1600" u="sng" dirty="0">
                <a:solidFill>
                  <a:srgbClr val="002060"/>
                </a:solidFill>
              </a:rPr>
              <a:t>C:\MEAN\SC\mvc.express.directorio\</a:t>
            </a:r>
            <a:r>
              <a:rPr lang="es-419" sz="1600" dirty="0">
                <a:solidFill>
                  <a:schemeClr val="accent3"/>
                </a:solidFill>
              </a:rPr>
              <a:t> api\</a:t>
            </a:r>
            <a:r>
              <a:rPr lang="es-419" sz="1600" dirty="0" err="1">
                <a:solidFill>
                  <a:schemeClr val="accent3"/>
                </a:solidFill>
              </a:rPr>
              <a:t>models</a:t>
            </a:r>
            <a:r>
              <a:rPr lang="en-US" sz="1600" u="sng" dirty="0">
                <a:solidFill>
                  <a:srgbClr val="002060"/>
                </a:solidFill>
              </a:rPr>
              <a:t>\personal.models.js</a:t>
            </a:r>
            <a:r>
              <a:rPr lang="es-419" sz="1600" u="sng" dirty="0">
                <a:solidFill>
                  <a:srgbClr val="002060"/>
                </a:solidFill>
              </a:rPr>
              <a:t>”</a:t>
            </a:r>
          </a:p>
          <a:p>
            <a:r>
              <a:rPr lang="es-419" sz="1600" dirty="0">
                <a:solidFill>
                  <a:srgbClr val="002060"/>
                </a:solidFill>
              </a:rPr>
              <a:t>“</a:t>
            </a:r>
            <a:r>
              <a:rPr lang="en-US" sz="1600" dirty="0">
                <a:solidFill>
                  <a:srgbClr val="002060"/>
                </a:solidFill>
              </a:rPr>
              <a:t>C:\MEAN\SC\mvc.express.directorio\</a:t>
            </a:r>
            <a:r>
              <a:rPr lang="es-419" sz="1600" dirty="0">
                <a:solidFill>
                  <a:schemeClr val="accent3"/>
                </a:solidFill>
              </a:rPr>
              <a:t>api\</a:t>
            </a:r>
            <a:r>
              <a:rPr lang="es-419" sz="1600" dirty="0" err="1">
                <a:solidFill>
                  <a:schemeClr val="accent3"/>
                </a:solidFill>
              </a:rPr>
              <a:t>routes</a:t>
            </a:r>
            <a:r>
              <a:rPr lang="es-419" sz="1600" dirty="0">
                <a:solidFill>
                  <a:schemeClr val="accent3"/>
                </a:solidFill>
              </a:rPr>
              <a:t>\</a:t>
            </a:r>
            <a:r>
              <a:rPr lang="es-419" sz="1600" u="sng" dirty="0" err="1">
                <a:solidFill>
                  <a:srgbClr val="002060"/>
                </a:solidFill>
              </a:rPr>
              <a:t>main.routes</a:t>
            </a:r>
            <a:r>
              <a:rPr lang="en-US" sz="1600" u="sng" dirty="0">
                <a:solidFill>
                  <a:srgbClr val="002060"/>
                </a:solidFill>
              </a:rPr>
              <a:t>.</a:t>
            </a:r>
            <a:r>
              <a:rPr lang="en-US" sz="1600" u="sng" dirty="0" err="1">
                <a:solidFill>
                  <a:srgbClr val="002060"/>
                </a:solidFill>
              </a:rPr>
              <a:t>js</a:t>
            </a:r>
            <a:r>
              <a:rPr lang="es-419" sz="1600" u="sng" dirty="0">
                <a:solidFill>
                  <a:srgbClr val="002060"/>
                </a:solidFill>
              </a:rPr>
              <a:t>”</a:t>
            </a:r>
          </a:p>
        </p:txBody>
      </p:sp>
      <p:sp>
        <p:nvSpPr>
          <p:cNvPr id="13" name="CuadroTexto 12">
            <a:extLst>
              <a:ext uri="{FF2B5EF4-FFF2-40B4-BE49-F238E27FC236}">
                <a16:creationId xmlns:a16="http://schemas.microsoft.com/office/drawing/2014/main" id="{93BABD7F-4EE7-5171-5CCE-76AE813D56FC}"/>
              </a:ext>
            </a:extLst>
          </p:cNvPr>
          <p:cNvSpPr txBox="1"/>
          <p:nvPr/>
        </p:nvSpPr>
        <p:spPr>
          <a:xfrm>
            <a:off x="8356506" y="385654"/>
            <a:ext cx="3007494" cy="646331"/>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estructura de servicios REST</a:t>
            </a:r>
          </a:p>
        </p:txBody>
      </p:sp>
      <p:sp>
        <p:nvSpPr>
          <p:cNvPr id="10" name="Título 1">
            <a:extLst>
              <a:ext uri="{FF2B5EF4-FFF2-40B4-BE49-F238E27FC236}">
                <a16:creationId xmlns:a16="http://schemas.microsoft.com/office/drawing/2014/main" id="{CFC78F6F-5B18-98DD-4F6A-664EEE03E007}"/>
              </a:ext>
            </a:extLst>
          </p:cNvPr>
          <p:cNvSpPr txBox="1">
            <a:spLocks/>
          </p:cNvSpPr>
          <p:nvPr/>
        </p:nvSpPr>
        <p:spPr>
          <a:xfrm>
            <a:off x="827997" y="4365015"/>
            <a:ext cx="7302890"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3. </a:t>
            </a:r>
            <a:r>
              <a:rPr lang="es-419" dirty="0"/>
              <a:t>Conectar la app.js con las rutas del API REST en</a:t>
            </a:r>
            <a:endParaRPr lang="es-419" sz="1800" dirty="0"/>
          </a:p>
        </p:txBody>
      </p:sp>
      <p:sp>
        <p:nvSpPr>
          <p:cNvPr id="19" name="CuadroTexto 18">
            <a:extLst>
              <a:ext uri="{FF2B5EF4-FFF2-40B4-BE49-F238E27FC236}">
                <a16:creationId xmlns:a16="http://schemas.microsoft.com/office/drawing/2014/main" id="{814944A0-0945-B7CD-2836-0583503E56B8}"/>
              </a:ext>
            </a:extLst>
          </p:cNvPr>
          <p:cNvSpPr txBox="1"/>
          <p:nvPr/>
        </p:nvSpPr>
        <p:spPr>
          <a:xfrm>
            <a:off x="1104900" y="5750023"/>
            <a:ext cx="6096000" cy="646331"/>
          </a:xfrm>
          <a:prstGeom prst="rect">
            <a:avLst/>
          </a:prstGeom>
          <a:noFill/>
        </p:spPr>
        <p:txBody>
          <a:bodyPr wrap="square">
            <a:spAutoFit/>
          </a:bodyPr>
          <a:lstStyle/>
          <a:p>
            <a:r>
              <a:rPr lang="es-419" b="0" dirty="0">
                <a:solidFill>
                  <a:srgbClr val="008000"/>
                </a:solidFill>
                <a:effectLst/>
                <a:latin typeface="Consolas" panose="020B0609020204030204" pitchFamily="49" charset="0"/>
              </a:rPr>
              <a:t>//-- 4.1 Activas las rutas del API</a:t>
            </a:r>
            <a:endParaRPr lang="es-419" b="0" dirty="0">
              <a:solidFill>
                <a:srgbClr val="000000"/>
              </a:solidFill>
              <a:effectLst/>
              <a:latin typeface="Consolas" panose="020B0609020204030204" pitchFamily="49" charset="0"/>
            </a:endParaRPr>
          </a:p>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use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'/api'</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apiRouter</a:t>
            </a:r>
            <a:r>
              <a:rPr lang="es-419" b="0" dirty="0">
                <a:solidFill>
                  <a:srgbClr val="000000"/>
                </a:solidFill>
                <a:effectLst/>
                <a:latin typeface="Consolas" panose="020B0609020204030204" pitchFamily="49" charset="0"/>
              </a:rPr>
              <a:t>);</a:t>
            </a:r>
          </a:p>
        </p:txBody>
      </p:sp>
      <p:pic>
        <p:nvPicPr>
          <p:cNvPr id="22" name="Imagen 21">
            <a:extLst>
              <a:ext uri="{FF2B5EF4-FFF2-40B4-BE49-F238E27FC236}">
                <a16:creationId xmlns:a16="http://schemas.microsoft.com/office/drawing/2014/main" id="{BF3A7EAC-D6ED-49A6-05A9-B0383CBEA65A}"/>
              </a:ext>
            </a:extLst>
          </p:cNvPr>
          <p:cNvPicPr>
            <a:picLocks noChangeAspect="1"/>
          </p:cNvPicPr>
          <p:nvPr/>
        </p:nvPicPr>
        <p:blipFill>
          <a:blip r:embed="rId2"/>
          <a:stretch>
            <a:fillRect/>
          </a:stretch>
        </p:blipFill>
        <p:spPr>
          <a:xfrm>
            <a:off x="681664" y="5880583"/>
            <a:ext cx="352474" cy="447737"/>
          </a:xfrm>
          <a:prstGeom prst="rect">
            <a:avLst/>
          </a:prstGeom>
        </p:spPr>
      </p:pic>
      <p:sp>
        <p:nvSpPr>
          <p:cNvPr id="24" name="CuadroTexto 23">
            <a:extLst>
              <a:ext uri="{FF2B5EF4-FFF2-40B4-BE49-F238E27FC236}">
                <a16:creationId xmlns:a16="http://schemas.microsoft.com/office/drawing/2014/main" id="{F9F113EF-913D-D84B-3FE8-DEF3C3FA6812}"/>
              </a:ext>
            </a:extLst>
          </p:cNvPr>
          <p:cNvSpPr txBox="1"/>
          <p:nvPr/>
        </p:nvSpPr>
        <p:spPr>
          <a:xfrm>
            <a:off x="1104900" y="5139872"/>
            <a:ext cx="8377043" cy="646331"/>
          </a:xfrm>
          <a:prstGeom prst="rect">
            <a:avLst/>
          </a:prstGeom>
          <a:noFill/>
        </p:spPr>
        <p:txBody>
          <a:bodyPr wrap="square">
            <a:spAutoFit/>
          </a:bodyPr>
          <a:lstStyle/>
          <a:p>
            <a:r>
              <a:rPr lang="fr-FR" b="0" dirty="0">
                <a:solidFill>
                  <a:srgbClr val="008000"/>
                </a:solidFill>
                <a:effectLst/>
                <a:latin typeface="Consolas" panose="020B0609020204030204" pitchFamily="49" charset="0"/>
              </a:rPr>
              <a:t>// 2.1 API.-</a:t>
            </a:r>
            <a:endParaRPr lang="fr-FR" b="0" dirty="0">
              <a:solidFill>
                <a:srgbClr val="000000"/>
              </a:solidFill>
              <a:effectLst/>
              <a:latin typeface="Consolas" panose="020B0609020204030204" pitchFamily="49" charset="0"/>
            </a:endParaRPr>
          </a:p>
          <a:p>
            <a:r>
              <a:rPr lang="fr-FR" b="0" dirty="0">
                <a:solidFill>
                  <a:srgbClr val="0000FF"/>
                </a:solidFill>
                <a:effectLst/>
                <a:latin typeface="Consolas" panose="020B0609020204030204" pitchFamily="49" charset="0"/>
              </a:rPr>
              <a:t>var</a:t>
            </a:r>
            <a:r>
              <a:rPr lang="fr-FR" b="0" dirty="0">
                <a:solidFill>
                  <a:srgbClr val="000000"/>
                </a:solidFill>
                <a:effectLst/>
                <a:latin typeface="Consolas" panose="020B0609020204030204" pitchFamily="49" charset="0"/>
              </a:rPr>
              <a:t> </a:t>
            </a:r>
            <a:r>
              <a:rPr lang="fr-FR" b="0" dirty="0" err="1">
                <a:solidFill>
                  <a:srgbClr val="001080"/>
                </a:solidFill>
                <a:effectLst/>
                <a:latin typeface="Consolas" panose="020B0609020204030204" pitchFamily="49" charset="0"/>
              </a:rPr>
              <a:t>apiRouter</a:t>
            </a:r>
            <a:r>
              <a:rPr lang="fr-FR" b="0" dirty="0">
                <a:solidFill>
                  <a:srgbClr val="000000"/>
                </a:solidFill>
                <a:effectLst/>
                <a:latin typeface="Consolas" panose="020B0609020204030204" pitchFamily="49" charset="0"/>
              </a:rPr>
              <a:t>   = </a:t>
            </a:r>
            <a:r>
              <a:rPr lang="fr-FR" b="0" dirty="0" err="1">
                <a:solidFill>
                  <a:srgbClr val="795E26"/>
                </a:solidFill>
                <a:effectLst/>
                <a:latin typeface="Consolas" panose="020B0609020204030204" pitchFamily="49" charset="0"/>
              </a:rPr>
              <a:t>require</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'./api/routes/</a:t>
            </a:r>
            <a:r>
              <a:rPr lang="fr-FR" b="0" dirty="0" err="1">
                <a:solidFill>
                  <a:srgbClr val="A31515"/>
                </a:solidFill>
                <a:effectLst/>
                <a:latin typeface="Consolas" panose="020B0609020204030204" pitchFamily="49" charset="0"/>
              </a:rPr>
              <a:t>main.routes</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a:t>
            </a:r>
          </a:p>
        </p:txBody>
      </p:sp>
      <p:pic>
        <p:nvPicPr>
          <p:cNvPr id="26" name="Imagen 25">
            <a:extLst>
              <a:ext uri="{FF2B5EF4-FFF2-40B4-BE49-F238E27FC236}">
                <a16:creationId xmlns:a16="http://schemas.microsoft.com/office/drawing/2014/main" id="{3ACBE7C2-1428-9B82-9C02-015D4D8A626C}"/>
              </a:ext>
            </a:extLst>
          </p:cNvPr>
          <p:cNvPicPr>
            <a:picLocks noChangeAspect="1"/>
          </p:cNvPicPr>
          <p:nvPr/>
        </p:nvPicPr>
        <p:blipFill>
          <a:blip r:embed="rId3"/>
          <a:stretch>
            <a:fillRect/>
          </a:stretch>
        </p:blipFill>
        <p:spPr>
          <a:xfrm>
            <a:off x="681664" y="5204406"/>
            <a:ext cx="342948" cy="476316"/>
          </a:xfrm>
          <a:prstGeom prst="rect">
            <a:avLst/>
          </a:prstGeom>
        </p:spPr>
      </p:pic>
      <p:pic>
        <p:nvPicPr>
          <p:cNvPr id="28" name="Imagen 27">
            <a:extLst>
              <a:ext uri="{FF2B5EF4-FFF2-40B4-BE49-F238E27FC236}">
                <a16:creationId xmlns:a16="http://schemas.microsoft.com/office/drawing/2014/main" id="{90F17A2C-B3D3-030D-C668-D00B0970ED34}"/>
              </a:ext>
            </a:extLst>
          </p:cNvPr>
          <p:cNvPicPr>
            <a:picLocks noChangeAspect="1"/>
          </p:cNvPicPr>
          <p:nvPr/>
        </p:nvPicPr>
        <p:blipFill>
          <a:blip r:embed="rId4"/>
          <a:stretch>
            <a:fillRect/>
          </a:stretch>
        </p:blipFill>
        <p:spPr>
          <a:xfrm>
            <a:off x="8356506" y="1040574"/>
            <a:ext cx="3007494" cy="3188668"/>
          </a:xfrm>
          <a:prstGeom prst="rect">
            <a:avLst/>
          </a:prstGeom>
          <a:effectLst>
            <a:outerShdw blurRad="63500" sx="102000" sy="102000" algn="ctr" rotWithShape="0">
              <a:prstClr val="black">
                <a:alpha val="40000"/>
              </a:prstClr>
            </a:outerShdw>
          </a:effectLst>
        </p:spPr>
      </p:pic>
      <p:sp>
        <p:nvSpPr>
          <p:cNvPr id="30" name="CuadroTexto 29">
            <a:extLst>
              <a:ext uri="{FF2B5EF4-FFF2-40B4-BE49-F238E27FC236}">
                <a16:creationId xmlns:a16="http://schemas.microsoft.com/office/drawing/2014/main" id="{657BF498-B0A1-ADD7-0EC1-B754F73D4E23}"/>
              </a:ext>
            </a:extLst>
          </p:cNvPr>
          <p:cNvSpPr txBox="1"/>
          <p:nvPr/>
        </p:nvSpPr>
        <p:spPr>
          <a:xfrm>
            <a:off x="804835" y="4714665"/>
            <a:ext cx="6096000" cy="369332"/>
          </a:xfrm>
          <a:prstGeom prst="rect">
            <a:avLst/>
          </a:prstGeom>
          <a:noFill/>
        </p:spPr>
        <p:txBody>
          <a:bodyPr wrap="square">
            <a:spAutoFit/>
          </a:bodyPr>
          <a:lstStyle/>
          <a:p>
            <a:r>
              <a:rPr lang="en-US" sz="1800" u="sng" dirty="0">
                <a:solidFill>
                  <a:srgbClr val="002060"/>
                </a:solidFill>
              </a:rPr>
              <a:t>“C:\MEAN\SC\mvc.express.Directorio\</a:t>
            </a:r>
            <a:r>
              <a:rPr lang="es-419" sz="1800" dirty="0"/>
              <a:t>app.js”</a:t>
            </a:r>
          </a:p>
        </p:txBody>
      </p:sp>
    </p:spTree>
    <p:extLst>
      <p:ext uri="{BB962C8B-B14F-4D97-AF65-F5344CB8AC3E}">
        <p14:creationId xmlns:p14="http://schemas.microsoft.com/office/powerpoint/2010/main" val="2870912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3. </a:t>
            </a:r>
            <a:r>
              <a:rPr lang="es-419" dirty="0"/>
              <a:t>Crear las rutas del API</a:t>
            </a:r>
          </a:p>
        </p:txBody>
      </p:sp>
      <p:sp>
        <p:nvSpPr>
          <p:cNvPr id="13" name="CuadroTexto 12">
            <a:extLst>
              <a:ext uri="{FF2B5EF4-FFF2-40B4-BE49-F238E27FC236}">
                <a16:creationId xmlns:a16="http://schemas.microsoft.com/office/drawing/2014/main" id="{93BABD7F-4EE7-5171-5CCE-76AE813D56FC}"/>
              </a:ext>
            </a:extLst>
          </p:cNvPr>
          <p:cNvSpPr txBox="1"/>
          <p:nvPr/>
        </p:nvSpPr>
        <p:spPr>
          <a:xfrm>
            <a:off x="8342086" y="615882"/>
            <a:ext cx="3106057" cy="369332"/>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los servicios REST</a:t>
            </a:r>
          </a:p>
        </p:txBody>
      </p:sp>
      <p:pic>
        <p:nvPicPr>
          <p:cNvPr id="16" name="Imagen 15">
            <a:extLst>
              <a:ext uri="{FF2B5EF4-FFF2-40B4-BE49-F238E27FC236}">
                <a16:creationId xmlns:a16="http://schemas.microsoft.com/office/drawing/2014/main" id="{069E53B2-23DF-AD40-432D-766A8C7D143E}"/>
              </a:ext>
            </a:extLst>
          </p:cNvPr>
          <p:cNvPicPr>
            <a:picLocks noChangeAspect="1"/>
          </p:cNvPicPr>
          <p:nvPr/>
        </p:nvPicPr>
        <p:blipFill>
          <a:blip r:embed="rId2"/>
          <a:stretch>
            <a:fillRect/>
          </a:stretch>
        </p:blipFill>
        <p:spPr>
          <a:xfrm>
            <a:off x="7783871" y="5031955"/>
            <a:ext cx="4222485" cy="1407495"/>
          </a:xfrm>
          <a:prstGeom prst="rect">
            <a:avLst/>
          </a:prstGeom>
          <a:ln>
            <a:solidFill>
              <a:srgbClr val="00B0F0"/>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8" name="Imagen 17">
            <a:extLst>
              <a:ext uri="{FF2B5EF4-FFF2-40B4-BE49-F238E27FC236}">
                <a16:creationId xmlns:a16="http://schemas.microsoft.com/office/drawing/2014/main" id="{7BF9CB4A-7641-8C40-9522-16D2B32AA503}"/>
              </a:ext>
            </a:extLst>
          </p:cNvPr>
          <p:cNvPicPr>
            <a:picLocks noChangeAspect="1"/>
          </p:cNvPicPr>
          <p:nvPr/>
        </p:nvPicPr>
        <p:blipFill>
          <a:blip r:embed="rId3"/>
          <a:stretch>
            <a:fillRect/>
          </a:stretch>
        </p:blipFill>
        <p:spPr>
          <a:xfrm>
            <a:off x="7777807" y="1299271"/>
            <a:ext cx="4222485" cy="3440021"/>
          </a:xfrm>
          <a:prstGeom prst="rect">
            <a:avLst/>
          </a:prstGeom>
          <a:ln>
            <a:solidFill>
              <a:srgbClr val="00B0F0"/>
            </a:solidFill>
          </a:ln>
          <a:effectLst>
            <a:outerShdw blurRad="50800" dist="38100" dir="8100000" algn="tr" rotWithShape="0">
              <a:prstClr val="black">
                <a:alpha val="40000"/>
              </a:prstClr>
            </a:outerShdw>
          </a:effectLst>
        </p:spPr>
      </p:pic>
      <p:sp>
        <p:nvSpPr>
          <p:cNvPr id="20" name="Flecha: a la derecha con bandas 19">
            <a:extLst>
              <a:ext uri="{FF2B5EF4-FFF2-40B4-BE49-F238E27FC236}">
                <a16:creationId xmlns:a16="http://schemas.microsoft.com/office/drawing/2014/main" id="{8C22BFFC-740C-89C2-52DB-52520BB0CA82}"/>
              </a:ext>
            </a:extLst>
          </p:cNvPr>
          <p:cNvSpPr/>
          <p:nvPr/>
        </p:nvSpPr>
        <p:spPr>
          <a:xfrm>
            <a:off x="521407" y="4592735"/>
            <a:ext cx="306593" cy="242316"/>
          </a:xfrm>
          <a:prstGeom prst="strip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sp>
        <p:nvSpPr>
          <p:cNvPr id="23" name="CuadroTexto 22">
            <a:extLst>
              <a:ext uri="{FF2B5EF4-FFF2-40B4-BE49-F238E27FC236}">
                <a16:creationId xmlns:a16="http://schemas.microsoft.com/office/drawing/2014/main" id="{A7063A78-8D15-5E65-218E-C7EFB0CE9CFE}"/>
              </a:ext>
            </a:extLst>
          </p:cNvPr>
          <p:cNvSpPr txBox="1"/>
          <p:nvPr/>
        </p:nvSpPr>
        <p:spPr>
          <a:xfrm>
            <a:off x="828000" y="1643346"/>
            <a:ext cx="7803225" cy="5016758"/>
          </a:xfrm>
          <a:prstGeom prst="rect">
            <a:avLst/>
          </a:prstGeom>
          <a:noFill/>
        </p:spPr>
        <p:txBody>
          <a:bodyPr wrap="square">
            <a:spAutoFit/>
          </a:bodyPr>
          <a:lstStyle/>
          <a:p>
            <a:r>
              <a:rPr lang="es-419" sz="1600" b="0" dirty="0" err="1">
                <a:solidFill>
                  <a:srgbClr val="0000FF"/>
                </a:solidFill>
                <a:effectLst/>
                <a:latin typeface="Consolas" panose="020B0609020204030204" pitchFamily="49" charset="0"/>
              </a:rPr>
              <a:t>var</a:t>
            </a:r>
            <a:r>
              <a:rPr lang="es-419" sz="1600" b="0" dirty="0">
                <a:solidFill>
                  <a:srgbClr val="000000"/>
                </a:solidFill>
                <a:effectLst/>
                <a:latin typeface="Consolas" panose="020B0609020204030204" pitchFamily="49" charset="0"/>
              </a:rPr>
              <a:t> </a:t>
            </a:r>
            <a:r>
              <a:rPr lang="es-419" sz="1600" b="0" dirty="0" err="1">
                <a:solidFill>
                  <a:srgbClr val="795E26"/>
                </a:solidFill>
                <a:effectLst/>
                <a:latin typeface="Consolas" panose="020B0609020204030204" pitchFamily="49" charset="0"/>
              </a:rPr>
              <a:t>express</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express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err="1">
                <a:solidFill>
                  <a:srgbClr val="0000FF"/>
                </a:solidFill>
                <a:effectLst/>
                <a:highlight>
                  <a:srgbClr val="FFFF00"/>
                </a:highligh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express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err="1">
                <a:solidFill>
                  <a:srgbClr val="0070C1"/>
                </a:solidFill>
                <a:effectLst/>
                <a:latin typeface="Consolas" panose="020B0609020204030204" pitchFamily="49" charset="0"/>
              </a:rPr>
              <a:t>mainController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controllers</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main.controller</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HTTP </a:t>
            </a:r>
            <a:r>
              <a:rPr lang="es-419" sz="1600" b="0" dirty="0" err="1">
                <a:solidFill>
                  <a:srgbClr val="008000"/>
                </a:solidFill>
                <a:effectLst/>
                <a:latin typeface="Consolas" panose="020B0609020204030204" pitchFamily="49" charset="0"/>
              </a:rPr>
              <a:t>Verbs</a:t>
            </a:r>
            <a:r>
              <a:rPr lang="es-419" sz="1600" b="0" dirty="0">
                <a:solidFill>
                  <a:srgbClr val="008000"/>
                </a:solidFill>
                <a:effectLst/>
                <a:latin typeface="Consolas" panose="020B0609020204030204" pitchFamily="49" charset="0"/>
              </a:rPr>
              <a:t>: POST, GET, PUT, DELETE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a:solidFill>
                  <a:srgbClr val="008000"/>
                </a:solidFill>
                <a:effectLst/>
                <a:latin typeface="Consolas" panose="020B0609020204030204" pitchFamily="49" charset="0"/>
              </a:rPr>
              <a:t>//POST /api/</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Se usa el método semántico POST para la acción de CREAR</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post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create</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GET</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readAll</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GET </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'/directorio/:id'</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readOne</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PUT Actualización</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highlight>
                  <a:srgbClr val="FFFF00"/>
                </a:highlight>
                <a:latin typeface="Consolas" panose="020B0609020204030204" pitchFamily="49" charset="0"/>
              </a:rPr>
              <a:t>PUT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update</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DELETE Borrar un registro</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delete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'/directorio/:id'</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delete</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DELETE Borrar todos los registros</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delete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mainController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deleteAll</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err="1">
                <a:solidFill>
                  <a:srgbClr val="001080"/>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export</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router</a:t>
            </a:r>
            <a:endParaRPr lang="es-419" sz="1600" b="0" dirty="0">
              <a:solidFill>
                <a:srgbClr val="000000"/>
              </a:solidFill>
              <a:effectLst/>
              <a:latin typeface="Consolas" panose="020B0609020204030204" pitchFamily="49" charset="0"/>
            </a:endParaRPr>
          </a:p>
        </p:txBody>
      </p:sp>
      <p:sp>
        <p:nvSpPr>
          <p:cNvPr id="27" name="CuadroTexto 26">
            <a:extLst>
              <a:ext uri="{FF2B5EF4-FFF2-40B4-BE49-F238E27FC236}">
                <a16:creationId xmlns:a16="http://schemas.microsoft.com/office/drawing/2014/main" id="{3700B20F-8AE3-DC15-A1D4-1CC922C7D4B8}"/>
              </a:ext>
            </a:extLst>
          </p:cNvPr>
          <p:cNvSpPr txBox="1"/>
          <p:nvPr/>
        </p:nvSpPr>
        <p:spPr>
          <a:xfrm>
            <a:off x="828000" y="1052290"/>
            <a:ext cx="6096000" cy="461665"/>
          </a:xfrm>
          <a:prstGeom prst="rect">
            <a:avLst/>
          </a:prstGeom>
          <a:noFill/>
        </p:spPr>
        <p:txBody>
          <a:bodyPr wrap="square">
            <a:spAutoFit/>
          </a:bodyPr>
          <a:lstStyle/>
          <a:p>
            <a:r>
              <a:rPr lang="es-419" sz="1200" dirty="0">
                <a:latin typeface="Courier New" panose="02070309020205020404" pitchFamily="49" charset="0"/>
                <a:cs typeface="Courier New" panose="02070309020205020404" pitchFamily="49" charset="0"/>
              </a:rPr>
              <a:t>C:\MEAN\SC\mvc.express.directorio\api\routes\main.routes.js</a:t>
            </a:r>
          </a:p>
          <a:p>
            <a:r>
              <a:rPr lang="es-419" sz="1200" dirty="0">
                <a:solidFill>
                  <a:srgbClr val="C00000"/>
                </a:solidFill>
                <a:latin typeface="Courier New" panose="02070309020205020404" pitchFamily="49" charset="0"/>
                <a:cs typeface="Courier New" panose="02070309020205020404" pitchFamily="49" charset="0"/>
              </a:rPr>
              <a:t>Corregir los errores marcados</a:t>
            </a:r>
          </a:p>
        </p:txBody>
      </p:sp>
    </p:spTree>
    <p:extLst>
      <p:ext uri="{BB962C8B-B14F-4D97-AF65-F5344CB8AC3E}">
        <p14:creationId xmlns:p14="http://schemas.microsoft.com/office/powerpoint/2010/main" val="37645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0"/>
                                        </p:tgtEl>
                                      </p:cBhvr>
                                    </p:animEffect>
                                    <p:animScale>
                                      <p:cBhvr>
                                        <p:cTn id="12"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esquinas redondeadas 18">
            <a:extLst>
              <a:ext uri="{FF2B5EF4-FFF2-40B4-BE49-F238E27FC236}">
                <a16:creationId xmlns:a16="http://schemas.microsoft.com/office/drawing/2014/main" id="{49B4648D-A952-523F-7775-4A04A3C0C310}"/>
              </a:ext>
            </a:extLst>
          </p:cNvPr>
          <p:cNvSpPr/>
          <p:nvPr/>
        </p:nvSpPr>
        <p:spPr>
          <a:xfrm>
            <a:off x="9833810" y="1614123"/>
            <a:ext cx="1749881" cy="3926628"/>
          </a:xfrm>
          <a:prstGeom prst="roundRect">
            <a:avLst>
              <a:gd name="adj" fmla="val 3747"/>
            </a:avLst>
          </a:prstGeom>
          <a:solidFill>
            <a:schemeClr val="accent5">
              <a:lumMod val="20000"/>
              <a:lumOff val="8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9" y="1181000"/>
            <a:ext cx="6949487" cy="523220"/>
          </a:xfrm>
          <a:prstGeom prst="rect">
            <a:avLst/>
          </a:prstGeom>
          <a:noFill/>
        </p:spPr>
        <p:txBody>
          <a:bodyPr wrap="square">
            <a:spAutoFit/>
          </a:bodyPr>
          <a:lstStyle/>
          <a:p>
            <a:r>
              <a:rPr lang="es-419" sz="2800" dirty="0">
                <a:solidFill>
                  <a:srgbClr val="002060"/>
                </a:solidFill>
              </a:rPr>
              <a:t>Modelo Vista Controlador (MVC)</a:t>
            </a:r>
          </a:p>
        </p:txBody>
      </p:sp>
      <p:pic>
        <p:nvPicPr>
          <p:cNvPr id="13" name="Imagen 12">
            <a:extLst>
              <a:ext uri="{FF2B5EF4-FFF2-40B4-BE49-F238E27FC236}">
                <a16:creationId xmlns:a16="http://schemas.microsoft.com/office/drawing/2014/main" id="{3C4F86B9-2E96-AA89-D921-ED6C4AD13822}"/>
              </a:ext>
            </a:extLst>
          </p:cNvPr>
          <p:cNvPicPr>
            <a:picLocks noChangeAspect="1"/>
          </p:cNvPicPr>
          <p:nvPr/>
        </p:nvPicPr>
        <p:blipFill>
          <a:blip r:embed="rId3"/>
          <a:stretch>
            <a:fillRect/>
          </a:stretch>
        </p:blipFill>
        <p:spPr>
          <a:xfrm>
            <a:off x="1783077" y="2693420"/>
            <a:ext cx="1076237" cy="1471159"/>
          </a:xfrm>
          <a:prstGeom prst="rect">
            <a:avLst/>
          </a:prstGeom>
        </p:spPr>
      </p:pic>
      <p:pic>
        <p:nvPicPr>
          <p:cNvPr id="10" name="Imagen 9">
            <a:extLst>
              <a:ext uri="{FF2B5EF4-FFF2-40B4-BE49-F238E27FC236}">
                <a16:creationId xmlns:a16="http://schemas.microsoft.com/office/drawing/2014/main" id="{C572B7B7-1755-68DA-FD78-5C1EA36041ED}"/>
              </a:ext>
            </a:extLst>
          </p:cNvPr>
          <p:cNvPicPr>
            <a:picLocks noChangeAspect="1"/>
          </p:cNvPicPr>
          <p:nvPr/>
        </p:nvPicPr>
        <p:blipFill>
          <a:blip r:embed="rId4"/>
          <a:stretch>
            <a:fillRect/>
          </a:stretch>
        </p:blipFill>
        <p:spPr>
          <a:xfrm>
            <a:off x="1925389" y="3428999"/>
            <a:ext cx="791612" cy="614797"/>
          </a:xfrm>
          <a:prstGeom prst="rect">
            <a:avLst/>
          </a:prstGeom>
        </p:spPr>
      </p:pic>
      <p:sp>
        <p:nvSpPr>
          <p:cNvPr id="14" name="CuadroTexto 13">
            <a:extLst>
              <a:ext uri="{FF2B5EF4-FFF2-40B4-BE49-F238E27FC236}">
                <a16:creationId xmlns:a16="http://schemas.microsoft.com/office/drawing/2014/main" id="{742BB043-4B55-7750-7FC6-CF5A1404CB91}"/>
              </a:ext>
            </a:extLst>
          </p:cNvPr>
          <p:cNvSpPr txBox="1"/>
          <p:nvPr/>
        </p:nvSpPr>
        <p:spPr>
          <a:xfrm>
            <a:off x="2991054" y="2945015"/>
            <a:ext cx="944297" cy="369332"/>
          </a:xfrm>
          <a:prstGeom prst="rect">
            <a:avLst/>
          </a:prstGeom>
          <a:noFill/>
        </p:spPr>
        <p:txBody>
          <a:bodyPr wrap="none" rtlCol="0">
            <a:spAutoFit/>
          </a:bodyPr>
          <a:lstStyle/>
          <a:p>
            <a:r>
              <a:rPr lang="es-ES" dirty="0" err="1"/>
              <a:t>Request</a:t>
            </a:r>
            <a:endParaRPr lang="es-419" dirty="0"/>
          </a:p>
        </p:txBody>
      </p:sp>
      <p:cxnSp>
        <p:nvCxnSpPr>
          <p:cNvPr id="15" name="Conector recto de flecha 14">
            <a:extLst>
              <a:ext uri="{FF2B5EF4-FFF2-40B4-BE49-F238E27FC236}">
                <a16:creationId xmlns:a16="http://schemas.microsoft.com/office/drawing/2014/main" id="{0A51C20A-B4E6-B3C6-0DAB-D26FC673BE51}"/>
              </a:ext>
            </a:extLst>
          </p:cNvPr>
          <p:cNvCxnSpPr>
            <a:cxnSpLocks/>
            <a:endCxn id="16" idx="1"/>
          </p:cNvCxnSpPr>
          <p:nvPr/>
        </p:nvCxnSpPr>
        <p:spPr>
          <a:xfrm>
            <a:off x="2859313" y="3577437"/>
            <a:ext cx="1607496" cy="1533"/>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0B4D117A-DCE8-5470-D74D-D6292AE43502}"/>
              </a:ext>
            </a:extLst>
          </p:cNvPr>
          <p:cNvSpPr/>
          <p:nvPr/>
        </p:nvSpPr>
        <p:spPr>
          <a:xfrm>
            <a:off x="4466809" y="161565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8" name="Picture 8" descr="Db Icon">
            <a:extLst>
              <a:ext uri="{FF2B5EF4-FFF2-40B4-BE49-F238E27FC236}">
                <a16:creationId xmlns:a16="http://schemas.microsoft.com/office/drawing/2014/main" id="{49D19A64-5D27-37A9-ED19-92965B162BB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43711" y="1940266"/>
            <a:ext cx="1002727" cy="121406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de flecha 22">
            <a:extLst>
              <a:ext uri="{FF2B5EF4-FFF2-40B4-BE49-F238E27FC236}">
                <a16:creationId xmlns:a16="http://schemas.microsoft.com/office/drawing/2014/main" id="{50B6BB67-0F93-FB27-4D0A-5BA536239AF1}"/>
              </a:ext>
            </a:extLst>
          </p:cNvPr>
          <p:cNvCxnSpPr>
            <a:cxnSpLocks/>
            <a:endCxn id="21" idx="1"/>
          </p:cNvCxnSpPr>
          <p:nvPr/>
        </p:nvCxnSpPr>
        <p:spPr>
          <a:xfrm>
            <a:off x="5916370" y="342899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DC9A5455-0B78-6C1F-FF4A-92F21FA70B64}"/>
              </a:ext>
            </a:extLst>
          </p:cNvPr>
          <p:cNvCxnSpPr>
            <a:cxnSpLocks/>
            <a:stCxn id="21" idx="0"/>
            <a:endCxn id="22" idx="2"/>
          </p:cNvCxnSpPr>
          <p:nvPr/>
        </p:nvCxnSpPr>
        <p:spPr>
          <a:xfrm flipV="1">
            <a:off x="7280082" y="294051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ángulo: esquinas redondeadas 19">
            <a:extLst>
              <a:ext uri="{FF2B5EF4-FFF2-40B4-BE49-F238E27FC236}">
                <a16:creationId xmlns:a16="http://schemas.microsoft.com/office/drawing/2014/main" id="{83A112AF-9916-17D3-B82E-4DF4C3EBB5D1}"/>
              </a:ext>
            </a:extLst>
          </p:cNvPr>
          <p:cNvSpPr/>
          <p:nvPr/>
        </p:nvSpPr>
        <p:spPr>
          <a:xfrm>
            <a:off x="4598911" y="312023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21" name="Rectángulo: esquinas redondeadas 20">
            <a:extLst>
              <a:ext uri="{FF2B5EF4-FFF2-40B4-BE49-F238E27FC236}">
                <a16:creationId xmlns:a16="http://schemas.microsoft.com/office/drawing/2014/main" id="{369EC236-52F4-A450-C691-A30D0C0D9FBC}"/>
              </a:ext>
            </a:extLst>
          </p:cNvPr>
          <p:cNvSpPr/>
          <p:nvPr/>
        </p:nvSpPr>
        <p:spPr>
          <a:xfrm>
            <a:off x="6621352" y="400308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22" name="Rectángulo: esquinas redondeadas 21">
            <a:extLst>
              <a:ext uri="{FF2B5EF4-FFF2-40B4-BE49-F238E27FC236}">
                <a16:creationId xmlns:a16="http://schemas.microsoft.com/office/drawing/2014/main" id="{72786547-D603-C52D-5FCE-E6F368B94CAC}"/>
              </a:ext>
            </a:extLst>
          </p:cNvPr>
          <p:cNvSpPr/>
          <p:nvPr/>
        </p:nvSpPr>
        <p:spPr>
          <a:xfrm>
            <a:off x="6621352" y="202611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cxnSp>
        <p:nvCxnSpPr>
          <p:cNvPr id="33" name="Conector recto de flecha 32">
            <a:extLst>
              <a:ext uri="{FF2B5EF4-FFF2-40B4-BE49-F238E27FC236}">
                <a16:creationId xmlns:a16="http://schemas.microsoft.com/office/drawing/2014/main" id="{D9C0E81B-6B04-139F-684E-7AE3EDF57FF8}"/>
              </a:ext>
            </a:extLst>
          </p:cNvPr>
          <p:cNvCxnSpPr>
            <a:cxnSpLocks/>
          </p:cNvCxnSpPr>
          <p:nvPr/>
        </p:nvCxnSpPr>
        <p:spPr>
          <a:xfrm flipH="1">
            <a:off x="7938811" y="2454442"/>
            <a:ext cx="1890168" cy="0"/>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8" name="Imagen 37">
            <a:extLst>
              <a:ext uri="{FF2B5EF4-FFF2-40B4-BE49-F238E27FC236}">
                <a16:creationId xmlns:a16="http://schemas.microsoft.com/office/drawing/2014/main" id="{98359CB9-6AA5-DAA7-4A87-EE2BBC1994D5}"/>
              </a:ext>
            </a:extLst>
          </p:cNvPr>
          <p:cNvPicPr>
            <a:picLocks noChangeAspect="1"/>
          </p:cNvPicPr>
          <p:nvPr/>
        </p:nvPicPr>
        <p:blipFill>
          <a:blip r:embed="rId6"/>
          <a:stretch>
            <a:fillRect/>
          </a:stretch>
        </p:blipFill>
        <p:spPr>
          <a:xfrm>
            <a:off x="10012662" y="3346977"/>
            <a:ext cx="1473773" cy="898080"/>
          </a:xfrm>
          <a:prstGeom prst="rect">
            <a:avLst/>
          </a:prstGeom>
        </p:spPr>
      </p:pic>
      <p:pic>
        <p:nvPicPr>
          <p:cNvPr id="41" name="Imagen 40">
            <a:extLst>
              <a:ext uri="{FF2B5EF4-FFF2-40B4-BE49-F238E27FC236}">
                <a16:creationId xmlns:a16="http://schemas.microsoft.com/office/drawing/2014/main" id="{6C3B12F7-0AEC-D787-6E29-C220EB7D6FF6}"/>
              </a:ext>
            </a:extLst>
          </p:cNvPr>
          <p:cNvPicPr>
            <a:picLocks noChangeAspect="1"/>
          </p:cNvPicPr>
          <p:nvPr/>
        </p:nvPicPr>
        <p:blipFill>
          <a:blip r:embed="rId7"/>
          <a:stretch>
            <a:fillRect/>
          </a:stretch>
        </p:blipFill>
        <p:spPr>
          <a:xfrm>
            <a:off x="10281883" y="4460288"/>
            <a:ext cx="1011301" cy="994197"/>
          </a:xfrm>
          <a:prstGeom prst="rect">
            <a:avLst/>
          </a:prstGeom>
        </p:spPr>
      </p:pic>
    </p:spTree>
    <p:extLst>
      <p:ext uri="{BB962C8B-B14F-4D97-AF65-F5344CB8AC3E}">
        <p14:creationId xmlns:p14="http://schemas.microsoft.com/office/powerpoint/2010/main" val="2841335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3. </a:t>
            </a:r>
            <a:r>
              <a:rPr lang="es-419" dirty="0"/>
              <a:t>Agregar contenido al modelo de datos</a:t>
            </a:r>
          </a:p>
        </p:txBody>
      </p:sp>
      <p:sp>
        <p:nvSpPr>
          <p:cNvPr id="9" name="CuadroTexto 8">
            <a:extLst>
              <a:ext uri="{FF2B5EF4-FFF2-40B4-BE49-F238E27FC236}">
                <a16:creationId xmlns:a16="http://schemas.microsoft.com/office/drawing/2014/main" id="{ABEEE557-1784-B979-0E8F-26F30A5469C1}"/>
              </a:ext>
            </a:extLst>
          </p:cNvPr>
          <p:cNvSpPr txBox="1"/>
          <p:nvPr/>
        </p:nvSpPr>
        <p:spPr>
          <a:xfrm>
            <a:off x="828000" y="1109127"/>
            <a:ext cx="6981186" cy="1200329"/>
          </a:xfrm>
          <a:prstGeom prst="rect">
            <a:avLst/>
          </a:prstGeom>
          <a:noFill/>
        </p:spPr>
        <p:txBody>
          <a:bodyPr wrap="square">
            <a:spAutoFit/>
          </a:bodyPr>
          <a:lstStyle/>
          <a:p>
            <a:r>
              <a:rPr lang="es-419" dirty="0">
                <a:solidFill>
                  <a:srgbClr val="002060"/>
                </a:solidFill>
              </a:rPr>
              <a:t>Copiar el contenido del archivo</a:t>
            </a:r>
          </a:p>
          <a:p>
            <a:r>
              <a:rPr lang="es-419" dirty="0">
                <a:solidFill>
                  <a:srgbClr val="002060"/>
                </a:solidFill>
              </a:rPr>
              <a:t>C:\MEAN\SC\mvc.express.directorio\models\personal.js</a:t>
            </a:r>
          </a:p>
          <a:p>
            <a:r>
              <a:rPr lang="es-419" dirty="0">
                <a:solidFill>
                  <a:srgbClr val="002060"/>
                </a:solidFill>
              </a:rPr>
              <a:t>a</a:t>
            </a:r>
          </a:p>
          <a:p>
            <a:r>
              <a:rPr lang="en-US" dirty="0">
                <a:solidFill>
                  <a:srgbClr val="002060"/>
                </a:solidFill>
              </a:rPr>
              <a:t>C:\MEAN\SC\mvc.express.directorio\</a:t>
            </a:r>
            <a:r>
              <a:rPr lang="en-US" dirty="0">
                <a:solidFill>
                  <a:schemeClr val="accent3"/>
                </a:solidFill>
              </a:rPr>
              <a:t>api</a:t>
            </a:r>
            <a:r>
              <a:rPr lang="en-US" dirty="0">
                <a:solidFill>
                  <a:srgbClr val="002060"/>
                </a:solidFill>
              </a:rPr>
              <a:t>\models\personal.models.js</a:t>
            </a:r>
            <a:endParaRPr lang="es-419" dirty="0">
              <a:solidFill>
                <a:srgbClr val="002060"/>
              </a:solidFill>
            </a:endParaRPr>
          </a:p>
        </p:txBody>
      </p:sp>
      <p:sp>
        <p:nvSpPr>
          <p:cNvPr id="13" name="CuadroTexto 12">
            <a:extLst>
              <a:ext uri="{FF2B5EF4-FFF2-40B4-BE49-F238E27FC236}">
                <a16:creationId xmlns:a16="http://schemas.microsoft.com/office/drawing/2014/main" id="{93BABD7F-4EE7-5171-5CCE-76AE813D56FC}"/>
              </a:ext>
            </a:extLst>
          </p:cNvPr>
          <p:cNvSpPr txBox="1"/>
          <p:nvPr/>
        </p:nvSpPr>
        <p:spPr>
          <a:xfrm>
            <a:off x="8342086" y="615882"/>
            <a:ext cx="3106057" cy="369332"/>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los servicios REST</a:t>
            </a:r>
          </a:p>
        </p:txBody>
      </p:sp>
      <p:sp>
        <p:nvSpPr>
          <p:cNvPr id="4" name="Título 1">
            <a:extLst>
              <a:ext uri="{FF2B5EF4-FFF2-40B4-BE49-F238E27FC236}">
                <a16:creationId xmlns:a16="http://schemas.microsoft.com/office/drawing/2014/main" id="{17E24A62-9CA4-190B-DF25-511AF56A6981}"/>
              </a:ext>
            </a:extLst>
          </p:cNvPr>
          <p:cNvSpPr txBox="1">
            <a:spLocks/>
          </p:cNvSpPr>
          <p:nvPr/>
        </p:nvSpPr>
        <p:spPr>
          <a:xfrm>
            <a:off x="827999" y="2346785"/>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4. </a:t>
            </a:r>
            <a:r>
              <a:rPr lang="es-419" dirty="0"/>
              <a:t>Implementar los servicios del API en el controlador</a:t>
            </a:r>
          </a:p>
        </p:txBody>
      </p:sp>
      <p:sp>
        <p:nvSpPr>
          <p:cNvPr id="6" name="CuadroTexto 5">
            <a:extLst>
              <a:ext uri="{FF2B5EF4-FFF2-40B4-BE49-F238E27FC236}">
                <a16:creationId xmlns:a16="http://schemas.microsoft.com/office/drawing/2014/main" id="{C802501C-EF7E-B77C-ED68-63A3DA53617D}"/>
              </a:ext>
            </a:extLst>
          </p:cNvPr>
          <p:cNvSpPr txBox="1"/>
          <p:nvPr/>
        </p:nvSpPr>
        <p:spPr>
          <a:xfrm>
            <a:off x="891497" y="2734583"/>
            <a:ext cx="9858052" cy="923330"/>
          </a:xfrm>
          <a:prstGeom prst="rect">
            <a:avLst/>
          </a:prstGeom>
          <a:noFill/>
        </p:spPr>
        <p:txBody>
          <a:bodyPr wrap="square">
            <a:spAutoFit/>
          </a:bodyPr>
          <a:lstStyle/>
          <a:p>
            <a:pPr marL="285750" indent="-285750">
              <a:buFont typeface="Arial" panose="020B0604020202020204" pitchFamily="34" charset="0"/>
              <a:buChar char="•"/>
            </a:pPr>
            <a:r>
              <a:rPr lang="es-ES" u="sng" dirty="0">
                <a:solidFill>
                  <a:srgbClr val="002060"/>
                </a:solidFill>
              </a:rPr>
              <a:t>Abrir el archivo C:\MEAN\SC\mvc.express.directorio\api\controllers\main.controller.js</a:t>
            </a:r>
          </a:p>
          <a:p>
            <a:pPr marL="285750" indent="-285750">
              <a:buFont typeface="Arial" panose="020B0604020202020204" pitchFamily="34" charset="0"/>
              <a:buChar char="•"/>
            </a:pPr>
            <a:r>
              <a:rPr lang="es-ES" u="sng" dirty="0">
                <a:solidFill>
                  <a:srgbClr val="002060"/>
                </a:solidFill>
              </a:rPr>
              <a:t>Importar el modelo de datos</a:t>
            </a:r>
          </a:p>
          <a:p>
            <a:pPr marL="285750" indent="-285750">
              <a:buFont typeface="Arial" panose="020B0604020202020204" pitchFamily="34" charset="0"/>
              <a:buChar char="•"/>
            </a:pPr>
            <a:r>
              <a:rPr lang="es-ES" u="sng" dirty="0">
                <a:solidFill>
                  <a:srgbClr val="002060"/>
                </a:solidFill>
              </a:rPr>
              <a:t>Realizar la función correspondiente a cada servicio REST</a:t>
            </a:r>
            <a:endParaRPr lang="es-419" u="sng" dirty="0">
              <a:solidFill>
                <a:srgbClr val="002060"/>
              </a:solidFill>
            </a:endParaRPr>
          </a:p>
        </p:txBody>
      </p:sp>
      <p:sp>
        <p:nvSpPr>
          <p:cNvPr id="20" name="CuadroTexto 19">
            <a:extLst>
              <a:ext uri="{FF2B5EF4-FFF2-40B4-BE49-F238E27FC236}">
                <a16:creationId xmlns:a16="http://schemas.microsoft.com/office/drawing/2014/main" id="{256387A4-2881-E9C6-0DDD-15014FEBF400}"/>
              </a:ext>
            </a:extLst>
          </p:cNvPr>
          <p:cNvSpPr txBox="1"/>
          <p:nvPr/>
        </p:nvSpPr>
        <p:spPr>
          <a:xfrm>
            <a:off x="891497" y="3779905"/>
            <a:ext cx="7450589" cy="2462213"/>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personal</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models</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personal.models</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a:solidFill>
                  <a:srgbClr val="008000"/>
                </a:solidFill>
                <a:effectLst/>
                <a:latin typeface="Consolas" panose="020B0609020204030204" pitchFamily="49" charset="0"/>
              </a:rPr>
              <a:t>// CRUD y Verbos HTTP</a:t>
            </a:r>
            <a:endParaRPr lang="es-419" sz="1400" b="0" dirty="0">
              <a:solidFill>
                <a:srgbClr val="000000"/>
              </a:solidFill>
              <a:effectLst/>
              <a:latin typeface="Consolas" panose="020B0609020204030204" pitchFamily="49" charset="0"/>
            </a:endParaRPr>
          </a:p>
          <a:p>
            <a:r>
              <a:rPr lang="es-419" sz="1400" b="0" dirty="0">
                <a:solidFill>
                  <a:srgbClr val="008000"/>
                </a:solidFill>
                <a:effectLst/>
                <a:latin typeface="Consolas" panose="020B0609020204030204" pitchFamily="49" charset="0"/>
              </a:rPr>
              <a:t>// CRUD - </a:t>
            </a:r>
            <a:r>
              <a:rPr lang="es-419" sz="1400" b="0" dirty="0" err="1">
                <a:solidFill>
                  <a:srgbClr val="008000"/>
                </a:solidFill>
                <a:effectLst/>
                <a:highlight>
                  <a:srgbClr val="FFFF00"/>
                </a:highlight>
                <a:latin typeface="Consolas" panose="020B0609020204030204" pitchFamily="49" charset="0"/>
              </a:rPr>
              <a:t>Create</a:t>
            </a:r>
            <a:r>
              <a:rPr lang="es-419" sz="1400" b="0" dirty="0">
                <a:solidFill>
                  <a:srgbClr val="008000"/>
                </a:solidFill>
                <a:effectLst/>
                <a:latin typeface="Consolas" panose="020B0609020204030204" pitchFamily="49" charset="0"/>
              </a:rPr>
              <a:t> (POST), </a:t>
            </a:r>
            <a:r>
              <a:rPr lang="es-419" sz="1400" b="0" dirty="0" err="1">
                <a:solidFill>
                  <a:srgbClr val="008000"/>
                </a:solidFill>
                <a:effectLst/>
                <a:latin typeface="Consolas" panose="020B0609020204030204" pitchFamily="49" charset="0"/>
              </a:rPr>
              <a:t>Read</a:t>
            </a:r>
            <a:r>
              <a:rPr lang="es-419" sz="1400" b="0" dirty="0">
                <a:solidFill>
                  <a:srgbClr val="008000"/>
                </a:solidFill>
                <a:effectLst/>
                <a:latin typeface="Consolas" panose="020B0609020204030204" pitchFamily="49" charset="0"/>
              </a:rPr>
              <a:t> (GET), </a:t>
            </a:r>
            <a:r>
              <a:rPr lang="es-419" sz="1400" b="0" dirty="0" err="1">
                <a:solidFill>
                  <a:srgbClr val="008000"/>
                </a:solidFill>
                <a:effectLst/>
                <a:latin typeface="Consolas" panose="020B0609020204030204" pitchFamily="49" charset="0"/>
              </a:rPr>
              <a:t>Update</a:t>
            </a:r>
            <a:r>
              <a:rPr lang="es-419" sz="1400" b="0" dirty="0">
                <a:solidFill>
                  <a:srgbClr val="008000"/>
                </a:solidFill>
                <a:effectLst/>
                <a:latin typeface="Consolas" panose="020B0609020204030204" pitchFamily="49" charset="0"/>
              </a:rPr>
              <a:t> (PUT), </a:t>
            </a:r>
            <a:r>
              <a:rPr lang="es-419" sz="1400" b="0" dirty="0" err="1">
                <a:solidFill>
                  <a:srgbClr val="008000"/>
                </a:solidFill>
                <a:effectLst/>
                <a:latin typeface="Consolas" panose="020B0609020204030204" pitchFamily="49" charset="0"/>
              </a:rPr>
              <a:t>Delete</a:t>
            </a:r>
            <a:r>
              <a:rPr lang="es-419" sz="1400" b="0" dirty="0">
                <a:solidFill>
                  <a:srgbClr val="008000"/>
                </a:solidFill>
                <a:effectLst/>
                <a:latin typeface="Consolas" panose="020B0609020204030204" pitchFamily="49" charset="0"/>
              </a:rPr>
              <a:t> (DELETE)</a:t>
            </a:r>
            <a:endParaRPr lang="es-419" sz="1400" b="0" dirty="0">
              <a:solidFill>
                <a:srgbClr val="000000"/>
              </a:solidFill>
              <a:effectLst/>
              <a:latin typeface="Consolas" panose="020B0609020204030204" pitchFamily="49" charset="0"/>
            </a:endParaRPr>
          </a:p>
          <a:p>
            <a:br>
              <a:rPr lang="es-419" sz="1400" b="0" dirty="0">
                <a:solidFill>
                  <a:srgbClr val="000000"/>
                </a:solidFill>
                <a:effectLst/>
                <a:latin typeface="Consolas" panose="020B0609020204030204" pitchFamily="49" charset="0"/>
              </a:rPr>
            </a:br>
            <a:r>
              <a:rPr lang="es-419" sz="1400" b="0" dirty="0">
                <a:solidFill>
                  <a:srgbClr val="008000"/>
                </a:solidFill>
                <a:effectLst/>
                <a:latin typeface="Consolas" panose="020B0609020204030204" pitchFamily="49" charset="0"/>
              </a:rPr>
              <a:t>//POST /api/</a:t>
            </a:r>
            <a:endParaRPr lang="es-419" sz="1400" b="0" dirty="0">
              <a:solidFill>
                <a:srgbClr val="000000"/>
              </a:solidFill>
              <a:effectLst/>
              <a:latin typeface="Consolas" panose="020B0609020204030204" pitchFamily="49" charset="0"/>
            </a:endParaRPr>
          </a:p>
          <a:p>
            <a:r>
              <a:rPr lang="es-419" sz="1400" b="0" dirty="0">
                <a:solidFill>
                  <a:srgbClr val="008000"/>
                </a:solidFill>
                <a:effectLst/>
                <a:latin typeface="Consolas" panose="020B0609020204030204" pitchFamily="49" charset="0"/>
              </a:rPr>
              <a:t>//-- Se usa el método semántico POST para la acción de CREAR</a:t>
            </a:r>
            <a:endParaRPr lang="es-419" sz="1400" b="0" dirty="0">
              <a:solidFill>
                <a:srgbClr val="000000"/>
              </a:solidFill>
              <a:effectLst/>
              <a:latin typeface="Consolas" panose="020B0609020204030204" pitchFamily="49" charset="0"/>
            </a:endParaRPr>
          </a:p>
          <a:p>
            <a:r>
              <a:rPr lang="es-419" sz="1400" b="0" dirty="0">
                <a:solidFill>
                  <a:srgbClr val="008000"/>
                </a:solidFill>
                <a:effectLst/>
                <a:latin typeface="Consolas" panose="020B0609020204030204" pitchFamily="49" charset="0"/>
              </a:rPr>
              <a:t>//--&gt;  </a:t>
            </a:r>
            <a:r>
              <a:rPr lang="es-419" sz="1400" b="0" dirty="0" err="1">
                <a:solidFill>
                  <a:srgbClr val="008000"/>
                </a:solidFill>
                <a:effectLst/>
                <a:latin typeface="Consolas" panose="020B0609020204030204" pitchFamily="49" charset="0"/>
              </a:rPr>
              <a:t>router.post</a:t>
            </a:r>
            <a:r>
              <a:rPr lang="es-419" sz="1400" b="0" dirty="0">
                <a:solidFill>
                  <a:srgbClr val="008000"/>
                </a:solidFill>
                <a:effectLst/>
                <a:latin typeface="Consolas" panose="020B0609020204030204" pitchFamily="49" charset="0"/>
              </a:rPr>
              <a:t>('/directorio', </a:t>
            </a:r>
            <a:r>
              <a:rPr lang="es-419" sz="1400" b="0" dirty="0" err="1">
                <a:solidFill>
                  <a:srgbClr val="008000"/>
                </a:solidFill>
                <a:effectLst/>
                <a:latin typeface="Consolas" panose="020B0609020204030204" pitchFamily="49" charset="0"/>
              </a:rPr>
              <a:t>mainController</a:t>
            </a:r>
            <a:r>
              <a:rPr lang="es-419" sz="1400" b="0" dirty="0" err="1">
                <a:solidFill>
                  <a:srgbClr val="008000"/>
                </a:solidFill>
                <a:effectLst/>
                <a:highlight>
                  <a:srgbClr val="FFFF00"/>
                </a:highlight>
                <a:latin typeface="Consolas" panose="020B0609020204030204" pitchFamily="49" charset="0"/>
              </a:rPr>
              <a:t>.create</a:t>
            </a:r>
            <a:r>
              <a:rPr lang="es-419" sz="1400" b="0" dirty="0">
                <a:solidFill>
                  <a:srgbClr val="008000"/>
                </a:solidFill>
                <a:effectLst/>
                <a:latin typeface="Consolas" panose="020B0609020204030204" pitchFamily="49" charset="0"/>
              </a:rPr>
              <a:t>)</a:t>
            </a:r>
            <a:endParaRPr lang="es-419" sz="1400" b="0" dirty="0">
              <a:solidFill>
                <a:srgbClr val="000000"/>
              </a:solidFill>
              <a:effectLst/>
              <a:latin typeface="Consolas" panose="020B0609020204030204" pitchFamily="49" charset="0"/>
            </a:endParaRPr>
          </a:p>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highlight>
                  <a:srgbClr val="FFFF00"/>
                </a:highlight>
                <a:latin typeface="Consolas" panose="020B0609020204030204" pitchFamily="49" charset="0"/>
              </a:rPr>
              <a:t>.</a:t>
            </a:r>
            <a:r>
              <a:rPr lang="es-419" sz="1400" b="0" dirty="0" err="1">
                <a:solidFill>
                  <a:srgbClr val="795E26"/>
                </a:solidFill>
                <a:effectLst/>
                <a:highlight>
                  <a:srgbClr val="FFFF00"/>
                </a:highlight>
                <a:latin typeface="Consolas" panose="020B0609020204030204" pitchFamily="49" charset="0"/>
              </a:rPr>
              <a:t>create</a:t>
            </a:r>
            <a:r>
              <a:rPr lang="es-419" sz="1400" b="0" dirty="0">
                <a:solidFill>
                  <a:srgbClr val="000000"/>
                </a:solidFill>
                <a:effectLst/>
                <a:highlight>
                  <a:srgbClr val="FFFF00"/>
                </a:highlight>
                <a:latin typeface="Consolas" panose="020B0609020204030204" pitchFamily="49" charset="0"/>
              </a:rPr>
              <a:t> </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5550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93BABD7F-4EE7-5171-5CCE-76AE813D56FC}"/>
              </a:ext>
            </a:extLst>
          </p:cNvPr>
          <p:cNvSpPr txBox="1"/>
          <p:nvPr/>
        </p:nvSpPr>
        <p:spPr>
          <a:xfrm>
            <a:off x="8342086" y="615882"/>
            <a:ext cx="3106057" cy="369332"/>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los servicios REST</a:t>
            </a:r>
          </a:p>
        </p:txBody>
      </p:sp>
      <p:sp>
        <p:nvSpPr>
          <p:cNvPr id="5" name="Título 4">
            <a:extLst>
              <a:ext uri="{FF2B5EF4-FFF2-40B4-BE49-F238E27FC236}">
                <a16:creationId xmlns:a16="http://schemas.microsoft.com/office/drawing/2014/main" id="{F9633829-35E2-E1C8-F7F8-2982F09AA395}"/>
              </a:ext>
            </a:extLst>
          </p:cNvPr>
          <p:cNvSpPr>
            <a:spLocks noGrp="1"/>
          </p:cNvSpPr>
          <p:nvPr>
            <p:ph type="title"/>
          </p:nvPr>
        </p:nvSpPr>
        <p:spPr/>
        <p:txBody>
          <a:bodyPr/>
          <a:lstStyle/>
          <a:p>
            <a:r>
              <a:rPr lang="es-ES" dirty="0"/>
              <a:t>5. Estructura del </a:t>
            </a:r>
            <a:r>
              <a:rPr lang="es-ES" dirty="0" err="1"/>
              <a:t>controller</a:t>
            </a:r>
            <a:endParaRPr lang="es-419" dirty="0"/>
          </a:p>
        </p:txBody>
      </p:sp>
      <p:sp>
        <p:nvSpPr>
          <p:cNvPr id="8" name="CuadroTexto 7">
            <a:extLst>
              <a:ext uri="{FF2B5EF4-FFF2-40B4-BE49-F238E27FC236}">
                <a16:creationId xmlns:a16="http://schemas.microsoft.com/office/drawing/2014/main" id="{1CC3FCAA-6FEA-74C6-4995-ABAEE5A1BDBD}"/>
              </a:ext>
            </a:extLst>
          </p:cNvPr>
          <p:cNvSpPr txBox="1"/>
          <p:nvPr/>
        </p:nvSpPr>
        <p:spPr>
          <a:xfrm>
            <a:off x="828000" y="985214"/>
            <a:ext cx="4789029" cy="5786199"/>
          </a:xfrm>
          <a:prstGeom prst="rect">
            <a:avLst/>
          </a:prstGeom>
          <a:solidFill>
            <a:srgbClr val="FFFFF3"/>
          </a:solidFill>
          <a:ln>
            <a:solidFill>
              <a:schemeClr val="accent1">
                <a:lumMod val="20000"/>
                <a:lumOff val="80000"/>
              </a:schemeClr>
            </a:solidFill>
          </a:ln>
        </p:spPr>
        <p:txBody>
          <a:bodyPr wrap="square">
            <a:spAutoFit/>
          </a:bodyPr>
          <a:lstStyle/>
          <a:p>
            <a:r>
              <a:rPr lang="es-419" sz="1000" b="0" dirty="0" err="1">
                <a:solidFill>
                  <a:srgbClr val="0000FF"/>
                </a:solidFill>
                <a:effectLst/>
                <a:latin typeface="Consolas" panose="020B0609020204030204" pitchFamily="49" charset="0"/>
              </a:rPr>
              <a:t>const</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personal</a:t>
            </a:r>
            <a:r>
              <a:rPr lang="es-419" sz="1000" b="0" dirty="0">
                <a:solidFill>
                  <a:srgbClr val="000000"/>
                </a:solidFill>
                <a:effectLst/>
                <a:latin typeface="Consolas" panose="020B0609020204030204" pitchFamily="49" charset="0"/>
              </a:rPr>
              <a:t> = </a:t>
            </a:r>
            <a:r>
              <a:rPr lang="es-419" sz="1000" b="0" dirty="0" err="1">
                <a:solidFill>
                  <a:srgbClr val="795E26"/>
                </a:solidFill>
                <a:effectLst/>
                <a:latin typeface="Consolas" panose="020B0609020204030204" pitchFamily="49" charset="0"/>
              </a:rPr>
              <a:t>require</a:t>
            </a:r>
            <a:r>
              <a:rPr lang="es-419" sz="1000" b="0" dirty="0">
                <a:solidFill>
                  <a:srgbClr val="000000"/>
                </a:solidFill>
                <a:effectLst/>
                <a:latin typeface="Consolas" panose="020B0609020204030204" pitchFamily="49" charset="0"/>
              </a:rPr>
              <a:t> (</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models</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personal.models</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a:t>
            </a:r>
          </a:p>
          <a:p>
            <a:br>
              <a:rPr lang="es-419" sz="1000" b="0" dirty="0">
                <a:solidFill>
                  <a:srgbClr val="000000"/>
                </a:solidFill>
                <a:effectLst/>
                <a:latin typeface="Consolas" panose="020B0609020204030204" pitchFamily="49" charset="0"/>
              </a:rPr>
            </a:br>
            <a:r>
              <a:rPr lang="es-419" sz="1000" b="0" dirty="0">
                <a:solidFill>
                  <a:srgbClr val="008000"/>
                </a:solidFill>
                <a:effectLst/>
                <a:latin typeface="Consolas" panose="020B0609020204030204" pitchFamily="49" charset="0"/>
              </a:rPr>
              <a:t>// CRUD y </a:t>
            </a:r>
            <a:r>
              <a:rPr lang="es-419" sz="1000" b="0" dirty="0" err="1">
                <a:solidFill>
                  <a:srgbClr val="008000"/>
                </a:solidFill>
                <a:effectLst/>
                <a:latin typeface="Consolas" panose="020B0609020204030204" pitchFamily="49" charset="0"/>
              </a:rPr>
              <a:t>Verdos</a:t>
            </a:r>
            <a:r>
              <a:rPr lang="es-419" sz="1000" b="0" dirty="0">
                <a:solidFill>
                  <a:srgbClr val="008000"/>
                </a:solidFill>
                <a:effectLst/>
                <a:latin typeface="Consolas" panose="020B0609020204030204" pitchFamily="49" charset="0"/>
              </a:rPr>
              <a:t> HTTP</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 CRUD - </a:t>
            </a:r>
            <a:r>
              <a:rPr lang="es-419" sz="1000" b="0" dirty="0" err="1">
                <a:solidFill>
                  <a:srgbClr val="008000"/>
                </a:solidFill>
                <a:effectLst/>
                <a:latin typeface="Consolas" panose="020B0609020204030204" pitchFamily="49" charset="0"/>
              </a:rPr>
              <a:t>Create</a:t>
            </a:r>
            <a:r>
              <a:rPr lang="es-419" sz="1000" b="0" dirty="0">
                <a:solidFill>
                  <a:srgbClr val="008000"/>
                </a:solidFill>
                <a:effectLst/>
                <a:latin typeface="Consolas" panose="020B0609020204030204" pitchFamily="49" charset="0"/>
              </a:rPr>
              <a:t> (POST), </a:t>
            </a:r>
            <a:r>
              <a:rPr lang="es-419" sz="1000" b="0" dirty="0" err="1">
                <a:solidFill>
                  <a:srgbClr val="008000"/>
                </a:solidFill>
                <a:effectLst/>
                <a:latin typeface="Consolas" panose="020B0609020204030204" pitchFamily="49" charset="0"/>
              </a:rPr>
              <a:t>Read</a:t>
            </a:r>
            <a:r>
              <a:rPr lang="es-419" sz="1000" b="0" dirty="0">
                <a:solidFill>
                  <a:srgbClr val="008000"/>
                </a:solidFill>
                <a:effectLst/>
                <a:latin typeface="Consolas" panose="020B0609020204030204" pitchFamily="49" charset="0"/>
              </a:rPr>
              <a:t> (GET), </a:t>
            </a:r>
            <a:r>
              <a:rPr lang="es-419" sz="1000" b="0" dirty="0" err="1">
                <a:solidFill>
                  <a:srgbClr val="008000"/>
                </a:solidFill>
                <a:effectLst/>
                <a:latin typeface="Consolas" panose="020B0609020204030204" pitchFamily="49" charset="0"/>
              </a:rPr>
              <a:t>Update</a:t>
            </a:r>
            <a:r>
              <a:rPr lang="es-419" sz="1000" b="0" dirty="0">
                <a:solidFill>
                  <a:srgbClr val="008000"/>
                </a:solidFill>
                <a:effectLst/>
                <a:latin typeface="Consolas" panose="020B0609020204030204" pitchFamily="49" charset="0"/>
              </a:rPr>
              <a:t> (PUT), </a:t>
            </a:r>
            <a:r>
              <a:rPr lang="es-419" sz="1000" b="0" dirty="0" err="1">
                <a:solidFill>
                  <a:srgbClr val="008000"/>
                </a:solidFill>
                <a:effectLst/>
                <a:latin typeface="Consolas" panose="020B0609020204030204" pitchFamily="49" charset="0"/>
              </a:rPr>
              <a:t>Delete</a:t>
            </a:r>
            <a:r>
              <a:rPr lang="es-419" sz="1000" b="0" dirty="0">
                <a:solidFill>
                  <a:srgbClr val="008000"/>
                </a:solidFill>
                <a:effectLst/>
                <a:latin typeface="Consolas" panose="020B0609020204030204" pitchFamily="49" charset="0"/>
              </a:rPr>
              <a:t> (DELETE)</a:t>
            </a:r>
            <a:endParaRPr lang="es-419" sz="1000" b="0" dirty="0">
              <a:solidFill>
                <a:srgbClr val="000000"/>
              </a:solidFill>
              <a:effectLst/>
              <a:latin typeface="Consolas" panose="020B0609020204030204" pitchFamily="49" charset="0"/>
            </a:endParaRPr>
          </a:p>
          <a:p>
            <a:br>
              <a:rPr lang="es-419" sz="1000" b="0" dirty="0">
                <a:solidFill>
                  <a:srgbClr val="000000"/>
                </a:solidFill>
                <a:effectLst/>
                <a:latin typeface="Consolas" panose="020B0609020204030204" pitchFamily="49" charset="0"/>
              </a:rPr>
            </a:br>
            <a:r>
              <a:rPr lang="es-419" sz="1000" b="0" dirty="0">
                <a:solidFill>
                  <a:srgbClr val="008000"/>
                </a:solidFill>
                <a:effectLst/>
                <a:latin typeface="Consolas" panose="020B0609020204030204" pitchFamily="49" charset="0"/>
              </a:rPr>
              <a:t>//POST /api/</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 Se usa el método semántico POST para la acción de CREAR</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router.post</a:t>
            </a:r>
            <a:r>
              <a:rPr lang="es-419" sz="1000" b="0" dirty="0">
                <a:solidFill>
                  <a:srgbClr val="008000"/>
                </a:solidFill>
                <a:effectLst/>
                <a:latin typeface="Consolas" panose="020B0609020204030204" pitchFamily="49" charset="0"/>
              </a:rPr>
              <a:t>('/directorio', </a:t>
            </a:r>
            <a:r>
              <a:rPr lang="es-419" sz="1000" b="0" dirty="0" err="1">
                <a:solidFill>
                  <a:srgbClr val="008000"/>
                </a:solidFill>
                <a:effectLst/>
                <a:latin typeface="Consolas" panose="020B0609020204030204" pitchFamily="49" charset="0"/>
              </a:rPr>
              <a:t>mainController.create</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create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br>
              <a:rPr lang="es-419" sz="1000" b="0" dirty="0">
                <a:solidFill>
                  <a:srgbClr val="000000"/>
                </a:solidFill>
                <a:effectLst/>
                <a:latin typeface="Consolas" panose="020B0609020204030204" pitchFamily="49" charset="0"/>
              </a:rPr>
            </a:br>
            <a:r>
              <a:rPr lang="es-419" sz="1000" b="0" dirty="0">
                <a:solidFill>
                  <a:srgbClr val="000000"/>
                </a:solidFill>
                <a:effectLst/>
                <a:latin typeface="Consolas" panose="020B0609020204030204" pitchFamily="49" charset="0"/>
              </a:rPr>
              <a:t>}</a:t>
            </a:r>
          </a:p>
          <a:p>
            <a:r>
              <a:rPr lang="es-419" sz="1000" b="0" dirty="0">
                <a:solidFill>
                  <a:srgbClr val="008000"/>
                </a:solidFill>
                <a:effectLst/>
                <a:latin typeface="Consolas" panose="020B0609020204030204" pitchFamily="49" charset="0"/>
              </a:rPr>
              <a:t>//-- GET</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router.get</a:t>
            </a:r>
            <a:r>
              <a:rPr lang="es-419" sz="1000" b="0" dirty="0">
                <a:solidFill>
                  <a:srgbClr val="008000"/>
                </a:solidFill>
                <a:effectLst/>
                <a:latin typeface="Consolas" panose="020B0609020204030204" pitchFamily="49" charset="0"/>
              </a:rPr>
              <a:t>('/directorio', </a:t>
            </a:r>
            <a:r>
              <a:rPr lang="es-419" sz="1000" b="0" dirty="0" err="1">
                <a:solidFill>
                  <a:srgbClr val="008000"/>
                </a:solidFill>
                <a:effectLst/>
                <a:latin typeface="Consolas" panose="020B0609020204030204" pitchFamily="49" charset="0"/>
              </a:rPr>
              <a:t>mainController.readAll</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readAll</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a:t>
            </a:r>
          </a:p>
          <a:p>
            <a:r>
              <a:rPr lang="es-419" sz="1000" b="0" dirty="0">
                <a:solidFill>
                  <a:srgbClr val="008000"/>
                </a:solidFill>
                <a:effectLst/>
                <a:latin typeface="Consolas" panose="020B0609020204030204" pitchFamily="49" charset="0"/>
              </a:rPr>
              <a:t>//--- GET </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router.get</a:t>
            </a:r>
            <a:r>
              <a:rPr lang="es-419" sz="1000" b="0" dirty="0">
                <a:solidFill>
                  <a:srgbClr val="008000"/>
                </a:solidFill>
                <a:effectLst/>
                <a:latin typeface="Consolas" panose="020B0609020204030204" pitchFamily="49" charset="0"/>
              </a:rPr>
              <a:t>('/directorio/:id', </a:t>
            </a:r>
            <a:r>
              <a:rPr lang="es-419" sz="1000" b="0" dirty="0" err="1">
                <a:solidFill>
                  <a:srgbClr val="008000"/>
                </a:solidFill>
                <a:effectLst/>
                <a:latin typeface="Consolas" panose="020B0609020204030204" pitchFamily="49" charset="0"/>
              </a:rPr>
              <a:t>mainController.readOne</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readOne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a:p>
            <a:r>
              <a:rPr lang="es-419" sz="1000" b="0" dirty="0">
                <a:solidFill>
                  <a:srgbClr val="008000"/>
                </a:solidFill>
                <a:effectLst/>
                <a:latin typeface="Consolas" panose="020B0609020204030204" pitchFamily="49" charset="0"/>
              </a:rPr>
              <a:t>//-- PUT Actualización</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router.PUT</a:t>
            </a:r>
            <a:r>
              <a:rPr lang="es-419" sz="1000" b="0" dirty="0">
                <a:solidFill>
                  <a:srgbClr val="008000"/>
                </a:solidFill>
                <a:effectLst/>
                <a:latin typeface="Consolas" panose="020B0609020204030204" pitchFamily="49" charset="0"/>
              </a:rPr>
              <a:t>('/directorio', </a:t>
            </a:r>
            <a:r>
              <a:rPr lang="es-419" sz="1000" b="0" dirty="0" err="1">
                <a:solidFill>
                  <a:srgbClr val="008000"/>
                </a:solidFill>
                <a:effectLst/>
                <a:latin typeface="Consolas" panose="020B0609020204030204" pitchFamily="49" charset="0"/>
              </a:rPr>
              <a:t>mainController.update</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update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a:p>
            <a:r>
              <a:rPr lang="es-419" sz="1000" b="0" dirty="0">
                <a:solidFill>
                  <a:srgbClr val="008000"/>
                </a:solidFill>
                <a:effectLst/>
                <a:latin typeface="Consolas" panose="020B0609020204030204" pitchFamily="49" charset="0"/>
              </a:rPr>
              <a:t>//-- DELETE Borrar un registro</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router.delete</a:t>
            </a:r>
            <a:r>
              <a:rPr lang="es-419" sz="1000" b="0" dirty="0">
                <a:solidFill>
                  <a:srgbClr val="008000"/>
                </a:solidFill>
                <a:effectLst/>
                <a:latin typeface="Consolas" panose="020B0609020204030204" pitchFamily="49" charset="0"/>
              </a:rPr>
              <a:t>('/directorio/:id', </a:t>
            </a:r>
            <a:r>
              <a:rPr lang="es-419" sz="1000" b="0" dirty="0" err="1">
                <a:solidFill>
                  <a:srgbClr val="008000"/>
                </a:solidFill>
                <a:effectLst/>
                <a:latin typeface="Consolas" panose="020B0609020204030204" pitchFamily="49" charset="0"/>
              </a:rPr>
              <a:t>mainController.delete</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delete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a:p>
            <a:r>
              <a:rPr lang="es-419" sz="1000" b="0" dirty="0">
                <a:solidFill>
                  <a:srgbClr val="008000"/>
                </a:solidFill>
                <a:effectLst/>
                <a:latin typeface="Consolas" panose="020B0609020204030204" pitchFamily="49" charset="0"/>
              </a:rPr>
              <a:t>//-- DELETE Borrar todos los registros</a:t>
            </a:r>
            <a:endParaRPr lang="es-419" sz="1000" b="0" dirty="0">
              <a:solidFill>
                <a:srgbClr val="000000"/>
              </a:solidFill>
              <a:effectLst/>
              <a:latin typeface="Consolas" panose="020B0609020204030204" pitchFamily="49" charset="0"/>
            </a:endParaRPr>
          </a:p>
          <a:p>
            <a:r>
              <a:rPr lang="es-419" sz="1000" b="0" dirty="0">
                <a:solidFill>
                  <a:srgbClr val="008000"/>
                </a:solidFill>
                <a:effectLst/>
                <a:latin typeface="Consolas" panose="020B0609020204030204" pitchFamily="49" charset="0"/>
              </a:rPr>
              <a:t>//--&gt; </a:t>
            </a:r>
            <a:r>
              <a:rPr lang="es-419" sz="1000" b="0" dirty="0" err="1">
                <a:solidFill>
                  <a:srgbClr val="008000"/>
                </a:solidFill>
                <a:effectLst/>
                <a:latin typeface="Consolas" panose="020B0609020204030204" pitchFamily="49" charset="0"/>
              </a:rPr>
              <a:t>router.delete</a:t>
            </a:r>
            <a:r>
              <a:rPr lang="es-419" sz="1000" b="0" dirty="0">
                <a:solidFill>
                  <a:srgbClr val="008000"/>
                </a:solidFill>
                <a:effectLst/>
                <a:latin typeface="Consolas" panose="020B0609020204030204" pitchFamily="49" charset="0"/>
              </a:rPr>
              <a:t>('/directorio', </a:t>
            </a:r>
            <a:r>
              <a:rPr lang="es-419" sz="1000" b="0" dirty="0" err="1">
                <a:solidFill>
                  <a:srgbClr val="008000"/>
                </a:solidFill>
                <a:effectLst/>
                <a:latin typeface="Consolas" panose="020B0609020204030204" pitchFamily="49" charset="0"/>
              </a:rPr>
              <a:t>mainController.deleteAll</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deleteAll</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04628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6. Implementar cada método del controlador</a:t>
            </a:r>
            <a:endParaRPr lang="es-419" dirty="0"/>
          </a:p>
        </p:txBody>
      </p:sp>
      <p:sp>
        <p:nvSpPr>
          <p:cNvPr id="10" name="Flecha: a la derecha con bandas 9">
            <a:extLst>
              <a:ext uri="{FF2B5EF4-FFF2-40B4-BE49-F238E27FC236}">
                <a16:creationId xmlns:a16="http://schemas.microsoft.com/office/drawing/2014/main" id="{840DEBEE-ADCF-A1FD-3268-BE174D4610F1}"/>
              </a:ext>
            </a:extLst>
          </p:cNvPr>
          <p:cNvSpPr/>
          <p:nvPr/>
        </p:nvSpPr>
        <p:spPr>
          <a:xfrm>
            <a:off x="6371771" y="1349828"/>
            <a:ext cx="435429" cy="827314"/>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2" name="CuadroTexto 11">
            <a:extLst>
              <a:ext uri="{FF2B5EF4-FFF2-40B4-BE49-F238E27FC236}">
                <a16:creationId xmlns:a16="http://schemas.microsoft.com/office/drawing/2014/main" id="{F25C0C9A-7861-3789-6BD0-0C9CEA5E6D80}"/>
              </a:ext>
            </a:extLst>
          </p:cNvPr>
          <p:cNvSpPr txBox="1"/>
          <p:nvPr/>
        </p:nvSpPr>
        <p:spPr>
          <a:xfrm>
            <a:off x="828000" y="1165162"/>
            <a:ext cx="5334675" cy="307777"/>
          </a:xfrm>
          <a:prstGeom prst="rect">
            <a:avLst/>
          </a:prstGeom>
          <a:noFill/>
        </p:spPr>
        <p:txBody>
          <a:bodyPr wrap="square">
            <a:spAutoFit/>
          </a:bodyPr>
          <a:lstStyle/>
          <a:p>
            <a:r>
              <a:rPr lang="es-419" sz="1400" dirty="0" err="1">
                <a:latin typeface="Courier New" panose="02070309020205020404" pitchFamily="49" charset="0"/>
                <a:cs typeface="Courier New" panose="02070309020205020404" pitchFamily="49" charset="0"/>
              </a:rPr>
              <a:t>controllers</a:t>
            </a:r>
            <a:r>
              <a:rPr lang="es-419" sz="1400" dirty="0">
                <a:latin typeface="Courier New" panose="02070309020205020404" pitchFamily="49" charset="0"/>
                <a:cs typeface="Courier New" panose="02070309020205020404" pitchFamily="49" charset="0"/>
              </a:rPr>
              <a:t>\directorio-controller.js</a:t>
            </a:r>
          </a:p>
        </p:txBody>
      </p:sp>
      <p:sp>
        <p:nvSpPr>
          <p:cNvPr id="14" name="CuadroTexto 13">
            <a:extLst>
              <a:ext uri="{FF2B5EF4-FFF2-40B4-BE49-F238E27FC236}">
                <a16:creationId xmlns:a16="http://schemas.microsoft.com/office/drawing/2014/main" id="{90948463-76FD-61D9-6772-5668141D022A}"/>
              </a:ext>
            </a:extLst>
          </p:cNvPr>
          <p:cNvSpPr txBox="1"/>
          <p:nvPr/>
        </p:nvSpPr>
        <p:spPr>
          <a:xfrm>
            <a:off x="7016296" y="1042051"/>
            <a:ext cx="3842204" cy="307777"/>
          </a:xfrm>
          <a:prstGeom prst="rect">
            <a:avLst/>
          </a:prstGeom>
          <a:noFill/>
        </p:spPr>
        <p:txBody>
          <a:bodyPr wrap="square">
            <a:spAutoFit/>
          </a:bodyPr>
          <a:lstStyle>
            <a:defPPr>
              <a:defRPr lang="en-US"/>
            </a:defPPr>
            <a:lvl1pPr>
              <a:defRPr sz="1400">
                <a:latin typeface="Courier New" panose="02070309020205020404" pitchFamily="49" charset="0"/>
                <a:cs typeface="Courier New" panose="02070309020205020404" pitchFamily="49" charset="0"/>
              </a:defRPr>
            </a:lvl1pPr>
          </a:lstStyle>
          <a:p>
            <a:r>
              <a:rPr lang="es-419" dirty="0"/>
              <a:t>api\</a:t>
            </a:r>
            <a:r>
              <a:rPr lang="es-419" dirty="0" err="1"/>
              <a:t>controllers</a:t>
            </a:r>
            <a:r>
              <a:rPr lang="es-419" dirty="0"/>
              <a:t>\main.controller.js</a:t>
            </a:r>
          </a:p>
        </p:txBody>
      </p:sp>
      <p:sp>
        <p:nvSpPr>
          <p:cNvPr id="16" name="CuadroTexto 15">
            <a:extLst>
              <a:ext uri="{FF2B5EF4-FFF2-40B4-BE49-F238E27FC236}">
                <a16:creationId xmlns:a16="http://schemas.microsoft.com/office/drawing/2014/main" id="{D97A9DA1-D2B9-1332-406E-E81487BEF25F}"/>
              </a:ext>
            </a:extLst>
          </p:cNvPr>
          <p:cNvSpPr txBox="1"/>
          <p:nvPr/>
        </p:nvSpPr>
        <p:spPr>
          <a:xfrm>
            <a:off x="493485" y="1858331"/>
            <a:ext cx="5326745" cy="1815882"/>
          </a:xfrm>
          <a:prstGeom prst="rect">
            <a:avLst/>
          </a:prstGeom>
          <a:solidFill>
            <a:srgbClr val="FFFFF3"/>
          </a:solidFill>
          <a:ln>
            <a:solidFill>
              <a:schemeClr val="accent5"/>
            </a:solidFill>
          </a:ln>
        </p:spPr>
        <p:txBody>
          <a:bodyPr wrap="square">
            <a:spAutoFit/>
          </a:bodyPr>
          <a:lstStyle/>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list</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req</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res</a:t>
            </a:r>
            <a:r>
              <a:rPr lang="es-419" sz="1600" b="0" dirty="0">
                <a:solidFill>
                  <a:srgbClr val="000000"/>
                </a:solidFill>
                <a:effectLst/>
                <a:latin typeface="Consolas" panose="020B0609020204030204" pitchFamily="49" charset="0"/>
              </a:rPr>
              <a:t>) </a:t>
            </a:r>
            <a:r>
              <a:rPr lang="es-419" sz="1600" b="0" dirty="0">
                <a:solidFill>
                  <a:srgbClr val="0000FF"/>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res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render</a:t>
            </a:r>
            <a:r>
              <a:rPr lang="es-419" sz="1600" b="0" dirty="0">
                <a:solidFill>
                  <a:srgbClr val="000000"/>
                </a:solidFill>
                <a:effectLst/>
                <a:latin typeface="Consolas" panose="020B0609020204030204" pitchFamily="49" charset="0"/>
              </a:rPr>
              <a:t>(</a:t>
            </a:r>
            <a:r>
              <a:rPr lang="es-419" sz="1600" b="0" dirty="0">
                <a:solidFill>
                  <a:srgbClr val="A31515"/>
                </a:solidFill>
                <a:effectLst/>
                <a:highlight>
                  <a:srgbClr val="FFFF00"/>
                </a:highlight>
                <a:latin typeface="Consolas" panose="020B0609020204030204" pitchFamily="49" charset="0"/>
              </a:rPr>
              <a:t>'directorio/listado-</a:t>
            </a:r>
            <a:r>
              <a:rPr lang="es-419" sz="1600" b="0" dirty="0" err="1">
                <a:solidFill>
                  <a:srgbClr val="A31515"/>
                </a:solidFill>
                <a:effectLst/>
                <a:highlight>
                  <a:srgbClr val="FFFF00"/>
                </a:highlight>
                <a:latin typeface="Consolas" panose="020B0609020204030204" pitchFamily="49" charset="0"/>
              </a:rPr>
              <a:t>view</a:t>
            </a:r>
            <a:r>
              <a:rPr lang="es-419" sz="1600" b="0" dirty="0">
                <a:solidFill>
                  <a:srgbClr val="A31515"/>
                </a:solidFill>
                <a:effectLst/>
                <a:highlight>
                  <a:srgbClr val="FFFF00"/>
                </a:highlight>
                <a:latin typeface="Consolas" panose="020B0609020204030204" pitchFamily="49" charset="0"/>
              </a:rPr>
              <a:t>'</a:t>
            </a:r>
            <a:r>
              <a:rPr lang="es-419" sz="1600" b="0" dirty="0">
                <a:solidFill>
                  <a:srgbClr val="000000"/>
                </a:solidFill>
                <a:effectLst/>
                <a:highlight>
                  <a:srgbClr val="FFFF00"/>
                </a:highlight>
                <a:latin typeface="Consolas" panose="020B0609020204030204" pitchFamily="49" charset="0"/>
              </a:rPr>
              <a:t>, </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titulo:</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pagina: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'Listado del personal'</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personal:</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personal</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a:t>
            </a:r>
          </a:p>
        </p:txBody>
      </p:sp>
      <p:sp>
        <p:nvSpPr>
          <p:cNvPr id="18" name="CuadroTexto 17">
            <a:extLst>
              <a:ext uri="{FF2B5EF4-FFF2-40B4-BE49-F238E27FC236}">
                <a16:creationId xmlns:a16="http://schemas.microsoft.com/office/drawing/2014/main" id="{7E93324C-0DBF-E137-A96A-77F2CD80D4B9}"/>
              </a:ext>
            </a:extLst>
          </p:cNvPr>
          <p:cNvSpPr txBox="1"/>
          <p:nvPr/>
        </p:nvSpPr>
        <p:spPr>
          <a:xfrm>
            <a:off x="6865256" y="1763485"/>
            <a:ext cx="4833260" cy="2062103"/>
          </a:xfrm>
          <a:prstGeom prst="rect">
            <a:avLst/>
          </a:prstGeom>
          <a:solidFill>
            <a:schemeClr val="bg1">
              <a:lumMod val="95000"/>
            </a:schemeClr>
          </a:solidFill>
          <a:ln>
            <a:solidFill>
              <a:schemeClr val="accent1">
                <a:lumMod val="50000"/>
              </a:schemeClr>
            </a:solidFill>
          </a:ln>
        </p:spPr>
        <p:txBody>
          <a:bodyPr wrap="square">
            <a:spAutoFit/>
          </a:bodyPr>
          <a:lstStyle/>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readAll</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req</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res</a:t>
            </a:r>
            <a:r>
              <a:rPr lang="es-419" sz="1600" b="0" dirty="0">
                <a:solidFill>
                  <a:srgbClr val="000000"/>
                </a:solidFill>
                <a:effectLst/>
                <a:latin typeface="Consolas" panose="020B0609020204030204" pitchFamily="49" charset="0"/>
              </a:rPr>
              <a:t>) </a:t>
            </a:r>
            <a:r>
              <a:rPr lang="es-419" sz="1600" b="0" dirty="0">
                <a:solidFill>
                  <a:srgbClr val="0000FF"/>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res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status</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200</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res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send</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titulo:</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'Directorio'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pagina: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'Listado del personal'</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personal:</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personal</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a:t>
            </a:r>
          </a:p>
        </p:txBody>
      </p:sp>
      <p:pic>
        <p:nvPicPr>
          <p:cNvPr id="20" name="Imagen 19">
            <a:extLst>
              <a:ext uri="{FF2B5EF4-FFF2-40B4-BE49-F238E27FC236}">
                <a16:creationId xmlns:a16="http://schemas.microsoft.com/office/drawing/2014/main" id="{FBA8ED51-5B74-0750-4918-E91338235858}"/>
              </a:ext>
            </a:extLst>
          </p:cNvPr>
          <p:cNvPicPr>
            <a:picLocks noChangeAspect="1"/>
          </p:cNvPicPr>
          <p:nvPr/>
        </p:nvPicPr>
        <p:blipFill>
          <a:blip r:embed="rId2"/>
          <a:stretch>
            <a:fillRect/>
          </a:stretch>
        </p:blipFill>
        <p:spPr>
          <a:xfrm>
            <a:off x="1978242" y="4716665"/>
            <a:ext cx="3810532" cy="1114581"/>
          </a:xfrm>
          <a:prstGeom prst="rect">
            <a:avLst/>
          </a:prstGeom>
          <a:effectLst>
            <a:outerShdw blurRad="63500" sx="102000" sy="102000" algn="ctr" rotWithShape="0">
              <a:prstClr val="black">
                <a:alpha val="40000"/>
              </a:prstClr>
            </a:outerShdw>
          </a:effectLst>
        </p:spPr>
      </p:pic>
      <p:pic>
        <p:nvPicPr>
          <p:cNvPr id="22" name="Imagen 21">
            <a:extLst>
              <a:ext uri="{FF2B5EF4-FFF2-40B4-BE49-F238E27FC236}">
                <a16:creationId xmlns:a16="http://schemas.microsoft.com/office/drawing/2014/main" id="{1186084D-3AE5-D75A-ACCF-B5FD017C7BAF}"/>
              </a:ext>
            </a:extLst>
          </p:cNvPr>
          <p:cNvPicPr>
            <a:picLocks noChangeAspect="1"/>
          </p:cNvPicPr>
          <p:nvPr/>
        </p:nvPicPr>
        <p:blipFill>
          <a:blip r:embed="rId3"/>
          <a:stretch>
            <a:fillRect/>
          </a:stretch>
        </p:blipFill>
        <p:spPr>
          <a:xfrm>
            <a:off x="6853088" y="3939400"/>
            <a:ext cx="4833259" cy="2669113"/>
          </a:xfrm>
          <a:prstGeom prst="rect">
            <a:avLst/>
          </a:prstGeom>
          <a:effectLst>
            <a:outerShdw blurRad="63500" sx="102000" sy="102000" algn="ctr" rotWithShape="0">
              <a:prstClr val="black">
                <a:alpha val="40000"/>
              </a:prstClr>
            </a:outerShdw>
          </a:effectLst>
        </p:spPr>
      </p:pic>
      <p:cxnSp>
        <p:nvCxnSpPr>
          <p:cNvPr id="26" name="Conector recto de flecha 25">
            <a:extLst>
              <a:ext uri="{FF2B5EF4-FFF2-40B4-BE49-F238E27FC236}">
                <a16:creationId xmlns:a16="http://schemas.microsoft.com/office/drawing/2014/main" id="{639FB2F5-29CF-E48D-F744-15EB6F5E459A}"/>
              </a:ext>
            </a:extLst>
          </p:cNvPr>
          <p:cNvCxnSpPr>
            <a:cxnSpLocks/>
            <a:stCxn id="20" idx="3"/>
            <a:endCxn id="22" idx="1"/>
          </p:cNvCxnSpPr>
          <p:nvPr/>
        </p:nvCxnSpPr>
        <p:spPr>
          <a:xfrm>
            <a:off x="5788774" y="5273956"/>
            <a:ext cx="10643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ítulo 1">
            <a:extLst>
              <a:ext uri="{FF2B5EF4-FFF2-40B4-BE49-F238E27FC236}">
                <a16:creationId xmlns:a16="http://schemas.microsoft.com/office/drawing/2014/main" id="{574ABB18-84FD-871D-16DD-2E6BF1A5666A}"/>
              </a:ext>
            </a:extLst>
          </p:cNvPr>
          <p:cNvSpPr txBox="1">
            <a:spLocks/>
          </p:cNvSpPr>
          <p:nvPr/>
        </p:nvSpPr>
        <p:spPr>
          <a:xfrm>
            <a:off x="505653" y="4037605"/>
            <a:ext cx="5334675"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7. </a:t>
            </a:r>
            <a:r>
              <a:rPr lang="es-419" dirty="0"/>
              <a:t>Validar el funcionamiento</a:t>
            </a:r>
          </a:p>
        </p:txBody>
      </p:sp>
    </p:spTree>
    <p:extLst>
      <p:ext uri="{BB962C8B-B14F-4D97-AF65-F5344CB8AC3E}">
        <p14:creationId xmlns:p14="http://schemas.microsoft.com/office/powerpoint/2010/main" val="2077948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8. Implementar cada método del controlador</a:t>
            </a:r>
            <a:endParaRPr lang="es-419" dirty="0"/>
          </a:p>
        </p:txBody>
      </p:sp>
      <p:sp>
        <p:nvSpPr>
          <p:cNvPr id="10" name="Flecha: a la derecha con bandas 9">
            <a:extLst>
              <a:ext uri="{FF2B5EF4-FFF2-40B4-BE49-F238E27FC236}">
                <a16:creationId xmlns:a16="http://schemas.microsoft.com/office/drawing/2014/main" id="{840DEBEE-ADCF-A1FD-3268-BE174D4610F1}"/>
              </a:ext>
            </a:extLst>
          </p:cNvPr>
          <p:cNvSpPr/>
          <p:nvPr/>
        </p:nvSpPr>
        <p:spPr>
          <a:xfrm>
            <a:off x="6371771" y="1349828"/>
            <a:ext cx="435429" cy="827314"/>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2" name="CuadroTexto 11">
            <a:extLst>
              <a:ext uri="{FF2B5EF4-FFF2-40B4-BE49-F238E27FC236}">
                <a16:creationId xmlns:a16="http://schemas.microsoft.com/office/drawing/2014/main" id="{F25C0C9A-7861-3789-6BD0-0C9CEA5E6D80}"/>
              </a:ext>
            </a:extLst>
          </p:cNvPr>
          <p:cNvSpPr txBox="1"/>
          <p:nvPr/>
        </p:nvSpPr>
        <p:spPr>
          <a:xfrm>
            <a:off x="828000" y="1165162"/>
            <a:ext cx="5334675" cy="307777"/>
          </a:xfrm>
          <a:prstGeom prst="rect">
            <a:avLst/>
          </a:prstGeom>
          <a:noFill/>
        </p:spPr>
        <p:txBody>
          <a:bodyPr wrap="square">
            <a:spAutoFit/>
          </a:bodyPr>
          <a:lstStyle/>
          <a:p>
            <a:r>
              <a:rPr lang="es-419" sz="1400" dirty="0" err="1">
                <a:latin typeface="Courier New" panose="02070309020205020404" pitchFamily="49" charset="0"/>
                <a:cs typeface="Courier New" panose="02070309020205020404" pitchFamily="49" charset="0"/>
              </a:rPr>
              <a:t>controllers</a:t>
            </a:r>
            <a:r>
              <a:rPr lang="es-419" sz="1400" dirty="0">
                <a:latin typeface="Courier New" panose="02070309020205020404" pitchFamily="49" charset="0"/>
                <a:cs typeface="Courier New" panose="02070309020205020404" pitchFamily="49" charset="0"/>
              </a:rPr>
              <a:t>\directorio-controller.js</a:t>
            </a:r>
          </a:p>
        </p:txBody>
      </p:sp>
      <p:sp>
        <p:nvSpPr>
          <p:cNvPr id="14" name="CuadroTexto 13">
            <a:extLst>
              <a:ext uri="{FF2B5EF4-FFF2-40B4-BE49-F238E27FC236}">
                <a16:creationId xmlns:a16="http://schemas.microsoft.com/office/drawing/2014/main" id="{90948463-76FD-61D9-6772-5668141D022A}"/>
              </a:ext>
            </a:extLst>
          </p:cNvPr>
          <p:cNvSpPr txBox="1"/>
          <p:nvPr/>
        </p:nvSpPr>
        <p:spPr>
          <a:xfrm>
            <a:off x="7016296" y="1042051"/>
            <a:ext cx="3842204" cy="307777"/>
          </a:xfrm>
          <a:prstGeom prst="rect">
            <a:avLst/>
          </a:prstGeom>
          <a:noFill/>
        </p:spPr>
        <p:txBody>
          <a:bodyPr wrap="square">
            <a:spAutoFit/>
          </a:bodyPr>
          <a:lstStyle>
            <a:defPPr>
              <a:defRPr lang="en-US"/>
            </a:defPPr>
            <a:lvl1pPr>
              <a:defRPr sz="1400">
                <a:latin typeface="Courier New" panose="02070309020205020404" pitchFamily="49" charset="0"/>
                <a:cs typeface="Courier New" panose="02070309020205020404" pitchFamily="49" charset="0"/>
              </a:defRPr>
            </a:lvl1pPr>
          </a:lstStyle>
          <a:p>
            <a:r>
              <a:rPr lang="es-419" dirty="0"/>
              <a:t>api\</a:t>
            </a:r>
            <a:r>
              <a:rPr lang="es-419" dirty="0" err="1"/>
              <a:t>controllers</a:t>
            </a:r>
            <a:r>
              <a:rPr lang="es-419" dirty="0"/>
              <a:t>\main.controller.js</a:t>
            </a:r>
          </a:p>
        </p:txBody>
      </p:sp>
      <p:sp>
        <p:nvSpPr>
          <p:cNvPr id="16" name="CuadroTexto 15">
            <a:extLst>
              <a:ext uri="{FF2B5EF4-FFF2-40B4-BE49-F238E27FC236}">
                <a16:creationId xmlns:a16="http://schemas.microsoft.com/office/drawing/2014/main" id="{D97A9DA1-D2B9-1332-406E-E81487BEF25F}"/>
              </a:ext>
            </a:extLst>
          </p:cNvPr>
          <p:cNvSpPr txBox="1"/>
          <p:nvPr/>
        </p:nvSpPr>
        <p:spPr>
          <a:xfrm>
            <a:off x="493485" y="1858331"/>
            <a:ext cx="5326745" cy="3323987"/>
          </a:xfrm>
          <a:prstGeom prst="rect">
            <a:avLst/>
          </a:prstGeom>
          <a:solidFill>
            <a:srgbClr val="FFFFF3"/>
          </a:solidFill>
          <a:ln>
            <a:solidFill>
              <a:schemeClr val="accent5"/>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view</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'Ver detalles de '</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personal</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find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render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'directorio/detalles-</a:t>
            </a:r>
            <a:r>
              <a:rPr lang="es-419" sz="1400" b="0" dirty="0" err="1">
                <a:solidFill>
                  <a:srgbClr val="A31515"/>
                </a:solidFill>
                <a:effectLst/>
                <a:latin typeface="Consolas" panose="020B0609020204030204" pitchFamily="49" charset="0"/>
              </a:rPr>
              <a:t>view</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'Ver detalles del personal'</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a:p>
            <a:endParaRPr lang="es-419" sz="1400" b="0" dirty="0">
              <a:solidFill>
                <a:srgbClr val="000000"/>
              </a:solidFill>
              <a:effectLst/>
              <a:latin typeface="Consolas" panose="020B0609020204030204" pitchFamily="49" charset="0"/>
            </a:endParaRPr>
          </a:p>
        </p:txBody>
      </p:sp>
      <p:sp>
        <p:nvSpPr>
          <p:cNvPr id="18" name="CuadroTexto 17">
            <a:extLst>
              <a:ext uri="{FF2B5EF4-FFF2-40B4-BE49-F238E27FC236}">
                <a16:creationId xmlns:a16="http://schemas.microsoft.com/office/drawing/2014/main" id="{7E93324C-0DBF-E137-A96A-77F2CD80D4B9}"/>
              </a:ext>
            </a:extLst>
          </p:cNvPr>
          <p:cNvSpPr txBox="1"/>
          <p:nvPr/>
        </p:nvSpPr>
        <p:spPr>
          <a:xfrm>
            <a:off x="6865256" y="1763485"/>
            <a:ext cx="4833260" cy="2893100"/>
          </a:xfrm>
          <a:prstGeom prst="rect">
            <a:avLst/>
          </a:prstGeom>
          <a:solidFill>
            <a:schemeClr val="bg1">
              <a:lumMod val="95000"/>
            </a:schemeClr>
          </a:solidFill>
          <a:ln>
            <a:solidFill>
              <a:schemeClr val="accent1">
                <a:lumMod val="50000"/>
              </a:schemeClr>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readOne</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personal</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find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status</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200</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send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'Ver detalles del personal'</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6865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8. Implementar cada método del controlador</a:t>
            </a:r>
            <a:endParaRPr lang="es-419" dirty="0"/>
          </a:p>
        </p:txBody>
      </p:sp>
      <p:sp>
        <p:nvSpPr>
          <p:cNvPr id="10" name="Flecha: a la derecha con bandas 9">
            <a:extLst>
              <a:ext uri="{FF2B5EF4-FFF2-40B4-BE49-F238E27FC236}">
                <a16:creationId xmlns:a16="http://schemas.microsoft.com/office/drawing/2014/main" id="{840DEBEE-ADCF-A1FD-3268-BE174D4610F1}"/>
              </a:ext>
            </a:extLst>
          </p:cNvPr>
          <p:cNvSpPr/>
          <p:nvPr/>
        </p:nvSpPr>
        <p:spPr>
          <a:xfrm>
            <a:off x="5878285" y="3494758"/>
            <a:ext cx="435429" cy="827314"/>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2" name="CuadroTexto 11">
            <a:extLst>
              <a:ext uri="{FF2B5EF4-FFF2-40B4-BE49-F238E27FC236}">
                <a16:creationId xmlns:a16="http://schemas.microsoft.com/office/drawing/2014/main" id="{F25C0C9A-7861-3789-6BD0-0C9CEA5E6D80}"/>
              </a:ext>
            </a:extLst>
          </p:cNvPr>
          <p:cNvSpPr txBox="1"/>
          <p:nvPr/>
        </p:nvSpPr>
        <p:spPr>
          <a:xfrm>
            <a:off x="828000" y="1165162"/>
            <a:ext cx="5334675" cy="307777"/>
          </a:xfrm>
          <a:prstGeom prst="rect">
            <a:avLst/>
          </a:prstGeom>
          <a:noFill/>
        </p:spPr>
        <p:txBody>
          <a:bodyPr wrap="square">
            <a:spAutoFit/>
          </a:bodyPr>
          <a:lstStyle/>
          <a:p>
            <a:r>
              <a:rPr lang="es-419" sz="1400" dirty="0" err="1">
                <a:latin typeface="Courier New" panose="02070309020205020404" pitchFamily="49" charset="0"/>
                <a:cs typeface="Courier New" panose="02070309020205020404" pitchFamily="49" charset="0"/>
              </a:rPr>
              <a:t>controllers</a:t>
            </a:r>
            <a:r>
              <a:rPr lang="es-419" sz="1400" dirty="0">
                <a:latin typeface="Courier New" panose="02070309020205020404" pitchFamily="49" charset="0"/>
                <a:cs typeface="Courier New" panose="02070309020205020404" pitchFamily="49" charset="0"/>
              </a:rPr>
              <a:t>\directorio-controller.js</a:t>
            </a:r>
          </a:p>
        </p:txBody>
      </p:sp>
      <p:sp>
        <p:nvSpPr>
          <p:cNvPr id="14" name="CuadroTexto 13">
            <a:extLst>
              <a:ext uri="{FF2B5EF4-FFF2-40B4-BE49-F238E27FC236}">
                <a16:creationId xmlns:a16="http://schemas.microsoft.com/office/drawing/2014/main" id="{90948463-76FD-61D9-6772-5668141D022A}"/>
              </a:ext>
            </a:extLst>
          </p:cNvPr>
          <p:cNvSpPr txBox="1"/>
          <p:nvPr/>
        </p:nvSpPr>
        <p:spPr>
          <a:xfrm>
            <a:off x="7016296" y="1042051"/>
            <a:ext cx="3842204" cy="307777"/>
          </a:xfrm>
          <a:prstGeom prst="rect">
            <a:avLst/>
          </a:prstGeom>
          <a:noFill/>
        </p:spPr>
        <p:txBody>
          <a:bodyPr wrap="square">
            <a:spAutoFit/>
          </a:bodyPr>
          <a:lstStyle>
            <a:defPPr>
              <a:defRPr lang="en-US"/>
            </a:defPPr>
            <a:lvl1pPr>
              <a:defRPr sz="1400">
                <a:latin typeface="Courier New" panose="02070309020205020404" pitchFamily="49" charset="0"/>
                <a:cs typeface="Courier New" panose="02070309020205020404" pitchFamily="49" charset="0"/>
              </a:defRPr>
            </a:lvl1pPr>
          </a:lstStyle>
          <a:p>
            <a:r>
              <a:rPr lang="es-419" dirty="0"/>
              <a:t>api\</a:t>
            </a:r>
            <a:r>
              <a:rPr lang="es-419" dirty="0" err="1"/>
              <a:t>controllers</a:t>
            </a:r>
            <a:r>
              <a:rPr lang="es-419" dirty="0"/>
              <a:t>\main.controller.js</a:t>
            </a:r>
          </a:p>
        </p:txBody>
      </p:sp>
      <p:sp>
        <p:nvSpPr>
          <p:cNvPr id="16" name="CuadroTexto 15">
            <a:extLst>
              <a:ext uri="{FF2B5EF4-FFF2-40B4-BE49-F238E27FC236}">
                <a16:creationId xmlns:a16="http://schemas.microsoft.com/office/drawing/2014/main" id="{D97A9DA1-D2B9-1332-406E-E81487BEF25F}"/>
              </a:ext>
            </a:extLst>
          </p:cNvPr>
          <p:cNvSpPr txBox="1"/>
          <p:nvPr/>
        </p:nvSpPr>
        <p:spPr>
          <a:xfrm>
            <a:off x="493485" y="1858331"/>
            <a:ext cx="5326745" cy="4616648"/>
          </a:xfrm>
          <a:prstGeom prst="rect">
            <a:avLst/>
          </a:prstGeom>
          <a:solidFill>
            <a:srgbClr val="FFFFF3"/>
          </a:solidFill>
          <a:ln>
            <a:solidFill>
              <a:schemeClr val="accent5"/>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save</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personal</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find</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Actualizar todos los valores</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Area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area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Cargo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cargo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Extension</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extension</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Titulo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titulo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NombreCompleto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nombrecompleto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Correo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correo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Edificio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edificio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Piso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piso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render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'directorio/listado-</a:t>
            </a:r>
            <a:r>
              <a:rPr lang="es-419" sz="1400" b="0" dirty="0" err="1">
                <a:solidFill>
                  <a:srgbClr val="A31515"/>
                </a:solidFill>
                <a:effectLst/>
                <a:latin typeface="Consolas" panose="020B0609020204030204" pitchFamily="49" charset="0"/>
              </a:rPr>
              <a:t>view</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'Información actualizada'</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personal:</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personal</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a:p>
            <a:endParaRPr lang="es-419" sz="1400" b="0" dirty="0">
              <a:solidFill>
                <a:srgbClr val="000000"/>
              </a:solidFill>
              <a:effectLst/>
              <a:latin typeface="Consolas" panose="020B0609020204030204" pitchFamily="49" charset="0"/>
            </a:endParaRPr>
          </a:p>
        </p:txBody>
      </p:sp>
      <p:sp>
        <p:nvSpPr>
          <p:cNvPr id="18" name="CuadroTexto 17">
            <a:extLst>
              <a:ext uri="{FF2B5EF4-FFF2-40B4-BE49-F238E27FC236}">
                <a16:creationId xmlns:a16="http://schemas.microsoft.com/office/drawing/2014/main" id="{7E93324C-0DBF-E137-A96A-77F2CD80D4B9}"/>
              </a:ext>
            </a:extLst>
          </p:cNvPr>
          <p:cNvSpPr txBox="1"/>
          <p:nvPr/>
        </p:nvSpPr>
        <p:spPr>
          <a:xfrm>
            <a:off x="6371771" y="1763485"/>
            <a:ext cx="5453744" cy="4185761"/>
          </a:xfrm>
          <a:prstGeom prst="rect">
            <a:avLst/>
          </a:prstGeom>
          <a:solidFill>
            <a:schemeClr val="bg1">
              <a:lumMod val="95000"/>
            </a:schemeClr>
          </a:solidFill>
          <a:ln>
            <a:solidFill>
              <a:schemeClr val="accent1">
                <a:lumMod val="50000"/>
              </a:schemeClr>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update</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let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personal</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find</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a:t>
            </a:r>
            <a:r>
              <a:rPr lang="es-419" sz="1100" b="0" dirty="0">
                <a:solidFill>
                  <a:srgbClr val="0000FF"/>
                </a:solidFill>
                <a:effectLst/>
                <a:latin typeface="Consolas" panose="020B0609020204030204" pitchFamily="49" charset="0"/>
              </a:rPr>
              <a:t>=&gt;</a:t>
            </a:r>
            <a:r>
              <a:rPr lang="es-419" sz="1100" b="0" dirty="0">
                <a:solidFill>
                  <a:srgbClr val="000000"/>
                </a:solidFill>
                <a:effectLst/>
                <a:latin typeface="Consolas" panose="020B0609020204030204" pitchFamily="49" charset="0"/>
              </a:rPr>
              <a:t> </a:t>
            </a:r>
            <a:r>
              <a:rPr lang="es-419" sz="1100" b="0" dirty="0" err="1">
                <a:solidFill>
                  <a:srgbClr val="001080"/>
                </a:solidFill>
                <a:effectLst/>
                <a:latin typeface="Consolas" panose="020B0609020204030204" pitchFamily="49" charset="0"/>
              </a:rPr>
              <a:t>persona</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Area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Area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Cargo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Cargo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Extension</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Extension</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Titulo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Titulo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NombreCompleto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NombreCompleto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Correo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Correo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Edificio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Edificio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Piso</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Piso</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status</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200</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send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'Información actualizada'</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13973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8. Implementar cada método del controlador</a:t>
            </a:r>
            <a:endParaRPr lang="es-419" dirty="0"/>
          </a:p>
        </p:txBody>
      </p:sp>
      <p:sp>
        <p:nvSpPr>
          <p:cNvPr id="10" name="Flecha: a la derecha con bandas 9">
            <a:extLst>
              <a:ext uri="{FF2B5EF4-FFF2-40B4-BE49-F238E27FC236}">
                <a16:creationId xmlns:a16="http://schemas.microsoft.com/office/drawing/2014/main" id="{840DEBEE-ADCF-A1FD-3268-BE174D4610F1}"/>
              </a:ext>
            </a:extLst>
          </p:cNvPr>
          <p:cNvSpPr/>
          <p:nvPr/>
        </p:nvSpPr>
        <p:spPr>
          <a:xfrm>
            <a:off x="5878285" y="3494758"/>
            <a:ext cx="435429" cy="827314"/>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2" name="CuadroTexto 11">
            <a:extLst>
              <a:ext uri="{FF2B5EF4-FFF2-40B4-BE49-F238E27FC236}">
                <a16:creationId xmlns:a16="http://schemas.microsoft.com/office/drawing/2014/main" id="{F25C0C9A-7861-3789-6BD0-0C9CEA5E6D80}"/>
              </a:ext>
            </a:extLst>
          </p:cNvPr>
          <p:cNvSpPr txBox="1"/>
          <p:nvPr/>
        </p:nvSpPr>
        <p:spPr>
          <a:xfrm>
            <a:off x="828000" y="1165162"/>
            <a:ext cx="5334675" cy="307777"/>
          </a:xfrm>
          <a:prstGeom prst="rect">
            <a:avLst/>
          </a:prstGeom>
          <a:noFill/>
        </p:spPr>
        <p:txBody>
          <a:bodyPr wrap="square">
            <a:spAutoFit/>
          </a:bodyPr>
          <a:lstStyle/>
          <a:p>
            <a:r>
              <a:rPr lang="es-419" sz="1400" dirty="0" err="1">
                <a:latin typeface="Courier New" panose="02070309020205020404" pitchFamily="49" charset="0"/>
                <a:cs typeface="Courier New" panose="02070309020205020404" pitchFamily="49" charset="0"/>
              </a:rPr>
              <a:t>controllers</a:t>
            </a:r>
            <a:r>
              <a:rPr lang="es-419" sz="1400" dirty="0">
                <a:latin typeface="Courier New" panose="02070309020205020404" pitchFamily="49" charset="0"/>
                <a:cs typeface="Courier New" panose="02070309020205020404" pitchFamily="49" charset="0"/>
              </a:rPr>
              <a:t>\directorio-controller.js</a:t>
            </a:r>
          </a:p>
        </p:txBody>
      </p:sp>
      <p:sp>
        <p:nvSpPr>
          <p:cNvPr id="14" name="CuadroTexto 13">
            <a:extLst>
              <a:ext uri="{FF2B5EF4-FFF2-40B4-BE49-F238E27FC236}">
                <a16:creationId xmlns:a16="http://schemas.microsoft.com/office/drawing/2014/main" id="{90948463-76FD-61D9-6772-5668141D022A}"/>
              </a:ext>
            </a:extLst>
          </p:cNvPr>
          <p:cNvSpPr txBox="1"/>
          <p:nvPr/>
        </p:nvSpPr>
        <p:spPr>
          <a:xfrm>
            <a:off x="7016296" y="1042051"/>
            <a:ext cx="3842204" cy="307777"/>
          </a:xfrm>
          <a:prstGeom prst="rect">
            <a:avLst/>
          </a:prstGeom>
          <a:noFill/>
        </p:spPr>
        <p:txBody>
          <a:bodyPr wrap="square">
            <a:spAutoFit/>
          </a:bodyPr>
          <a:lstStyle>
            <a:defPPr>
              <a:defRPr lang="en-US"/>
            </a:defPPr>
            <a:lvl1pPr>
              <a:defRPr sz="1400">
                <a:latin typeface="Courier New" panose="02070309020205020404" pitchFamily="49" charset="0"/>
                <a:cs typeface="Courier New" panose="02070309020205020404" pitchFamily="49" charset="0"/>
              </a:defRPr>
            </a:lvl1pPr>
          </a:lstStyle>
          <a:p>
            <a:r>
              <a:rPr lang="es-419" dirty="0"/>
              <a:t>api\</a:t>
            </a:r>
            <a:r>
              <a:rPr lang="es-419" dirty="0" err="1"/>
              <a:t>controllers</a:t>
            </a:r>
            <a:r>
              <a:rPr lang="es-419" dirty="0"/>
              <a:t>\main.controller.js</a:t>
            </a:r>
          </a:p>
        </p:txBody>
      </p:sp>
      <p:sp>
        <p:nvSpPr>
          <p:cNvPr id="16" name="CuadroTexto 15">
            <a:extLst>
              <a:ext uri="{FF2B5EF4-FFF2-40B4-BE49-F238E27FC236}">
                <a16:creationId xmlns:a16="http://schemas.microsoft.com/office/drawing/2014/main" id="{D97A9DA1-D2B9-1332-406E-E81487BEF25F}"/>
              </a:ext>
            </a:extLst>
          </p:cNvPr>
          <p:cNvSpPr txBox="1"/>
          <p:nvPr/>
        </p:nvSpPr>
        <p:spPr>
          <a:xfrm>
            <a:off x="493485" y="1858331"/>
            <a:ext cx="5326745" cy="307777"/>
          </a:xfrm>
          <a:prstGeom prst="rect">
            <a:avLst/>
          </a:prstGeom>
          <a:solidFill>
            <a:srgbClr val="FFFFF3"/>
          </a:solidFill>
          <a:ln>
            <a:solidFill>
              <a:schemeClr val="accent5"/>
            </a:solidFill>
          </a:ln>
        </p:spPr>
        <p:txBody>
          <a:bodyPr wrap="square">
            <a:spAutoFit/>
          </a:bodyPr>
          <a:lstStyle/>
          <a:p>
            <a:endParaRPr lang="es-419" sz="1400" b="0" dirty="0">
              <a:solidFill>
                <a:srgbClr val="000000"/>
              </a:solidFill>
              <a:effectLst/>
              <a:latin typeface="Consolas" panose="020B0609020204030204" pitchFamily="49" charset="0"/>
            </a:endParaRPr>
          </a:p>
        </p:txBody>
      </p:sp>
      <p:sp>
        <p:nvSpPr>
          <p:cNvPr id="18" name="CuadroTexto 17">
            <a:extLst>
              <a:ext uri="{FF2B5EF4-FFF2-40B4-BE49-F238E27FC236}">
                <a16:creationId xmlns:a16="http://schemas.microsoft.com/office/drawing/2014/main" id="{7E93324C-0DBF-E137-A96A-77F2CD80D4B9}"/>
              </a:ext>
            </a:extLst>
          </p:cNvPr>
          <p:cNvSpPr txBox="1"/>
          <p:nvPr/>
        </p:nvSpPr>
        <p:spPr>
          <a:xfrm>
            <a:off x="6313714" y="1349828"/>
            <a:ext cx="5453744" cy="4939814"/>
          </a:xfrm>
          <a:prstGeom prst="rect">
            <a:avLst/>
          </a:prstGeom>
          <a:solidFill>
            <a:schemeClr val="bg1">
              <a:lumMod val="95000"/>
            </a:schemeClr>
          </a:solidFill>
          <a:ln>
            <a:solidFill>
              <a:schemeClr val="accent1">
                <a:lumMod val="50000"/>
              </a:schemeClr>
            </a:solidFill>
          </a:ln>
        </p:spPr>
        <p:txBody>
          <a:bodyPr wrap="square">
            <a:spAutoFit/>
          </a:bodyPr>
          <a:lstStyle/>
          <a:p>
            <a:r>
              <a:rPr lang="es-419" sz="900" b="0" dirty="0" err="1">
                <a:solidFill>
                  <a:srgbClr val="267F99"/>
                </a:solidFill>
                <a:effectLst/>
                <a:latin typeface="Consolas" panose="020B0609020204030204" pitchFamily="49" charset="0"/>
              </a:rPr>
              <a:t>module</a:t>
            </a:r>
            <a:r>
              <a:rPr lang="es-419" sz="900" b="0" dirty="0" err="1">
                <a:solidFill>
                  <a:srgbClr val="000000"/>
                </a:solidFill>
                <a:effectLst/>
                <a:latin typeface="Consolas" panose="020B0609020204030204" pitchFamily="49" charset="0"/>
              </a:rPr>
              <a:t>.</a:t>
            </a:r>
            <a:r>
              <a:rPr lang="es-419" sz="900" b="0" dirty="0" err="1">
                <a:solidFill>
                  <a:srgbClr val="267F99"/>
                </a:solidFill>
                <a:effectLst/>
                <a:latin typeface="Consolas" panose="020B0609020204030204" pitchFamily="49" charset="0"/>
              </a:rPr>
              <a:t>exports</a:t>
            </a:r>
            <a:r>
              <a:rPr lang="es-419" sz="900" b="0" dirty="0" err="1">
                <a:solidFill>
                  <a:srgbClr val="000000"/>
                </a:solidFill>
                <a:effectLst/>
                <a:latin typeface="Consolas" panose="020B0609020204030204" pitchFamily="49" charset="0"/>
              </a:rPr>
              <a:t>.</a:t>
            </a:r>
            <a:r>
              <a:rPr lang="es-419" sz="900" b="0" dirty="0" err="1">
                <a:solidFill>
                  <a:srgbClr val="795E26"/>
                </a:solidFill>
                <a:effectLst/>
                <a:latin typeface="Consolas" panose="020B0609020204030204" pitchFamily="49" charset="0"/>
              </a:rPr>
              <a:t>create</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res</a:t>
            </a:r>
            <a:r>
              <a:rPr lang="es-419" sz="900" b="0" dirty="0">
                <a:solidFill>
                  <a:srgbClr val="000000"/>
                </a:solidFill>
                <a:effectLst/>
                <a:latin typeface="Consolas" panose="020B0609020204030204" pitchFamily="49" charset="0"/>
              </a:rPr>
              <a:t>)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console</a:t>
            </a:r>
            <a:r>
              <a:rPr lang="es-419" sz="900" b="0" dirty="0">
                <a:solidFill>
                  <a:srgbClr val="000000"/>
                </a:solidFill>
                <a:effectLst/>
                <a:latin typeface="Consolas" panose="020B0609020204030204" pitchFamily="49" charset="0"/>
              </a:rPr>
              <a:t>.</a:t>
            </a:r>
            <a:r>
              <a:rPr lang="es-419" sz="900" b="0" dirty="0">
                <a:solidFill>
                  <a:srgbClr val="795E26"/>
                </a:solidFill>
                <a:effectLst/>
                <a:latin typeface="Consolas" panose="020B0609020204030204" pitchFamily="49" charset="0"/>
              </a:rPr>
              <a:t>log</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module.exports.create</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console</a:t>
            </a:r>
            <a:r>
              <a:rPr lang="es-419" sz="900" b="0" dirty="0">
                <a:solidFill>
                  <a:srgbClr val="000000"/>
                </a:solidFill>
                <a:effectLst/>
                <a:latin typeface="Consolas" panose="020B0609020204030204" pitchFamily="49" charset="0"/>
              </a:rPr>
              <a:t>.</a:t>
            </a:r>
            <a:r>
              <a:rPr lang="es-419" sz="900" b="0" dirty="0">
                <a:solidFill>
                  <a:srgbClr val="795E26"/>
                </a:solidFill>
                <a:effectLst/>
                <a:latin typeface="Consolas" panose="020B0609020204030204" pitchFamily="49" charset="0"/>
              </a:rPr>
              <a:t>log</a:t>
            </a:r>
            <a:r>
              <a:rPr lang="es-419" sz="900" b="0" dirty="0">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id</a:t>
            </a:r>
            <a:r>
              <a:rPr lang="es-419" sz="900" b="0" dirty="0">
                <a:solidFill>
                  <a:srgbClr val="000000"/>
                </a:solidFill>
                <a:effectLst/>
                <a:latin typeface="Consolas" panose="020B0609020204030204" pitchFamily="49" charset="0"/>
              </a:rPr>
              <a:t> = </a:t>
            </a:r>
            <a:r>
              <a:rPr lang="es-419" sz="900" b="0" dirty="0" err="1">
                <a:solidFill>
                  <a:srgbClr val="267F99"/>
                </a:solidFill>
                <a:effectLst/>
                <a:latin typeface="Consolas" panose="020B0609020204030204" pitchFamily="49" charset="0"/>
              </a:rPr>
              <a:t>Date</a:t>
            </a:r>
            <a:r>
              <a:rPr lang="es-419" sz="900" b="0" dirty="0" err="1">
                <a:solidFill>
                  <a:srgbClr val="000000"/>
                </a:solidFill>
                <a:effectLst/>
                <a:latin typeface="Consolas" panose="020B0609020204030204" pitchFamily="49" charset="0"/>
              </a:rPr>
              <a:t>.</a:t>
            </a:r>
            <a:r>
              <a:rPr lang="es-419" sz="900" b="0" dirty="0" err="1">
                <a:solidFill>
                  <a:srgbClr val="795E26"/>
                </a:solidFill>
                <a:effectLst/>
                <a:latin typeface="Consolas" panose="020B0609020204030204" pitchFamily="49" charset="0"/>
              </a:rPr>
              <a:t>now</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8000"/>
                </a:solidFill>
                <a:effectLst/>
                <a:latin typeface="Consolas" panose="020B0609020204030204" pitchFamily="49" charset="0"/>
              </a:rPr>
              <a:t>        </a:t>
            </a:r>
            <a:r>
              <a:rPr lang="es-419" sz="900" b="0" dirty="0" err="1">
                <a:solidFill>
                  <a:srgbClr val="008000"/>
                </a:solidFill>
                <a:effectLst/>
                <a:latin typeface="Consolas" panose="020B0609020204030204" pitchFamily="49" charset="0"/>
              </a:rPr>
              <a:t>let</a:t>
            </a:r>
            <a:r>
              <a:rPr lang="es-419" sz="900" b="0" dirty="0">
                <a:solidFill>
                  <a:srgbClr val="008000"/>
                </a:solidFill>
                <a:effectLst/>
                <a:latin typeface="Consolas" panose="020B0609020204030204" pitchFamily="49" charset="0"/>
              </a:rPr>
              <a:t> persona = {</a:t>
            </a:r>
            <a:endParaRPr lang="es-419" sz="900" b="0" dirty="0">
              <a:solidFill>
                <a:srgbClr val="000000"/>
              </a:solidFill>
              <a:effectLst/>
              <a:latin typeface="Consolas" panose="020B0609020204030204" pitchFamily="49" charset="0"/>
            </a:endParaRPr>
          </a:p>
          <a:p>
            <a:r>
              <a:rPr lang="es-419" sz="900" b="0" dirty="0">
                <a:solidFill>
                  <a:srgbClr val="008000"/>
                </a:solidFill>
                <a:effectLst/>
                <a:latin typeface="Consolas" panose="020B0609020204030204" pitchFamily="49" charset="0"/>
              </a:rPr>
              <a:t>            </a:t>
            </a:r>
            <a:r>
              <a:rPr lang="es-419" sz="900" b="0" dirty="0" err="1">
                <a:solidFill>
                  <a:srgbClr val="008000"/>
                </a:solidFill>
                <a:effectLst/>
                <a:latin typeface="Consolas" panose="020B0609020204030204" pitchFamily="49" charset="0"/>
              </a:rPr>
              <a:t>area</a:t>
            </a:r>
            <a:r>
              <a:rPr lang="es-419" sz="900" b="0" dirty="0">
                <a:solidFill>
                  <a:srgbClr val="008000"/>
                </a:solidFill>
                <a:effectLst/>
                <a:latin typeface="Consolas" panose="020B0609020204030204" pitchFamily="49" charset="0"/>
              </a:rPr>
              <a:t> : </a:t>
            </a:r>
            <a:r>
              <a:rPr lang="es-419" sz="900" b="0" dirty="0" err="1">
                <a:solidFill>
                  <a:srgbClr val="008000"/>
                </a:solidFill>
                <a:effectLst/>
                <a:latin typeface="Consolas" panose="020B0609020204030204" pitchFamily="49" charset="0"/>
              </a:rPr>
              <a:t>req.body.area</a:t>
            </a:r>
            <a:r>
              <a:rPr lang="es-419" sz="900" b="0" dirty="0">
                <a:solidFill>
                  <a:srgbClr val="008000"/>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8000"/>
                </a:solidFill>
                <a:effectLst/>
                <a:latin typeface="Consolas" panose="020B0609020204030204" pitchFamily="49" charset="0"/>
              </a:rPr>
              <a:t>            ....</a:t>
            </a:r>
            <a:endParaRPr lang="es-419" sz="900" b="0" dirty="0">
              <a:solidFill>
                <a:srgbClr val="000000"/>
              </a:solidFill>
              <a:effectLst/>
              <a:latin typeface="Consolas" panose="020B0609020204030204" pitchFamily="49" charset="0"/>
            </a:endParaRPr>
          </a:p>
          <a:p>
            <a:br>
              <a:rPr lang="es-419" sz="900" b="0" dirty="0">
                <a:solidFill>
                  <a:srgbClr val="000000"/>
                </a:solidFill>
                <a:effectLst/>
                <a:latin typeface="Consolas" panose="020B0609020204030204" pitchFamily="49" charset="0"/>
              </a:rPr>
            </a:br>
            <a:r>
              <a:rPr lang="es-419" sz="900" b="0" dirty="0">
                <a:solidFill>
                  <a:srgbClr val="008000"/>
                </a:solidFill>
                <a:effectLst/>
                <a:latin typeface="Consolas" panose="020B0609020204030204" pitchFamily="49" charset="0"/>
              </a:rPr>
              <a:t>        }</a:t>
            </a:r>
            <a:endParaRPr lang="es-419" sz="900" b="0" dirty="0">
              <a:solidFill>
                <a:srgbClr val="000000"/>
              </a:solidFill>
              <a:effectLst/>
              <a:latin typeface="Consolas" panose="020B0609020204030204" pitchFamily="49" charset="0"/>
            </a:endParaRPr>
          </a:p>
          <a:p>
            <a:r>
              <a:rPr lang="es-419" sz="900" b="0" dirty="0">
                <a:solidFill>
                  <a:srgbClr val="008000"/>
                </a:solidFill>
                <a:effectLst/>
                <a:latin typeface="Consolas" panose="020B0609020204030204" pitchFamily="49" charset="0"/>
              </a:rPr>
              <a:t>    */</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 = {} </a:t>
            </a: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id</a:t>
            </a:r>
            <a:r>
              <a:rPr lang="es-419" sz="900" b="0" dirty="0">
                <a:solidFill>
                  <a:srgbClr val="000000"/>
                </a:solidFill>
                <a:effectLst/>
                <a:latin typeface="Consolas" panose="020B0609020204030204" pitchFamily="49" charset="0"/>
              </a:rPr>
              <a:t> = </a:t>
            </a:r>
            <a:r>
              <a:rPr lang="es-419" sz="900" b="0" dirty="0">
                <a:solidFill>
                  <a:srgbClr val="001080"/>
                </a:solidFill>
                <a:effectLst/>
                <a:latin typeface="Consolas" panose="020B0609020204030204" pitchFamily="49" charset="0"/>
              </a:rPr>
              <a:t>id</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Area</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area</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Cargo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cargo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Extension</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extension</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Titulo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titulo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nombrecompleto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Correo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correo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Edificio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edificio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Piso</a:t>
            </a:r>
            <a:r>
              <a:rPr lang="es-419" sz="900" b="0" dirty="0">
                <a:solidFill>
                  <a:srgbClr val="000000"/>
                </a:solidFill>
                <a:effectLst/>
                <a:latin typeface="Consolas" panose="020B0609020204030204" pitchFamily="49" charset="0"/>
              </a:rPr>
              <a:t> = </a:t>
            </a:r>
            <a:r>
              <a:rPr lang="es-419" sz="900" b="0" dirty="0" err="1">
                <a:solidFill>
                  <a:srgbClr val="001080"/>
                </a:solidFill>
                <a:effectLst/>
                <a:latin typeface="Consolas" panose="020B0609020204030204" pitchFamily="49" charset="0"/>
              </a:rPr>
              <a:t>req</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body</a:t>
            </a:r>
            <a:r>
              <a:rPr lang="es-419" sz="900" b="0" dirty="0" err="1">
                <a:solidFill>
                  <a:srgbClr val="000000"/>
                </a:solidFill>
                <a:effectLst/>
                <a:latin typeface="Consolas" panose="020B0609020204030204" pitchFamily="49" charset="0"/>
              </a:rPr>
              <a:t>.</a:t>
            </a:r>
            <a:r>
              <a:rPr lang="es-419" sz="900" b="0" dirty="0" err="1">
                <a:solidFill>
                  <a:srgbClr val="001080"/>
                </a:solidFill>
                <a:effectLst/>
                <a:latin typeface="Consolas" panose="020B0609020204030204" pitchFamily="49" charset="0"/>
              </a:rPr>
              <a:t>piso</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personal</a:t>
            </a:r>
            <a:r>
              <a:rPr lang="es-419" sz="900" b="0" dirty="0" err="1">
                <a:solidFill>
                  <a:srgbClr val="000000"/>
                </a:solidFill>
                <a:effectLst/>
                <a:latin typeface="Consolas" panose="020B0609020204030204" pitchFamily="49" charset="0"/>
              </a:rPr>
              <a:t>.</a:t>
            </a:r>
            <a:r>
              <a:rPr lang="es-419" sz="900" b="0" dirty="0" err="1">
                <a:solidFill>
                  <a:srgbClr val="795E26"/>
                </a:solidFill>
                <a:effectLst/>
                <a:latin typeface="Consolas" panose="020B0609020204030204" pitchFamily="49" charset="0"/>
              </a:rPr>
              <a:t>push</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console</a:t>
            </a:r>
            <a:r>
              <a:rPr lang="es-419" sz="900" b="0" dirty="0">
                <a:solidFill>
                  <a:srgbClr val="000000"/>
                </a:solidFill>
                <a:effectLst/>
                <a:latin typeface="Consolas" panose="020B0609020204030204" pitchFamily="49" charset="0"/>
              </a:rPr>
              <a:t>.</a:t>
            </a:r>
            <a:r>
              <a:rPr lang="es-419" sz="900" b="0" dirty="0">
                <a:solidFill>
                  <a:srgbClr val="795E26"/>
                </a:solidFill>
                <a:effectLst/>
                <a:latin typeface="Consolas" panose="020B0609020204030204" pitchFamily="49" charset="0"/>
              </a:rPr>
              <a:t>log</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console.log ( persona)</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console</a:t>
            </a:r>
            <a:r>
              <a:rPr lang="es-419" sz="900" b="0" dirty="0">
                <a:solidFill>
                  <a:srgbClr val="000000"/>
                </a:solidFill>
                <a:effectLst/>
                <a:latin typeface="Consolas" panose="020B0609020204030204" pitchFamily="49" charset="0"/>
              </a:rPr>
              <a:t>.</a:t>
            </a:r>
            <a:r>
              <a:rPr lang="es-419" sz="900" b="0" dirty="0">
                <a:solidFill>
                  <a:srgbClr val="795E26"/>
                </a:solidFill>
                <a:effectLst/>
                <a:latin typeface="Consolas" panose="020B0609020204030204" pitchFamily="49" charset="0"/>
              </a:rPr>
              <a:t>log</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console.log ( personal)</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res</a:t>
            </a:r>
            <a:r>
              <a:rPr lang="es-419" sz="900" b="0" dirty="0" err="1">
                <a:solidFill>
                  <a:srgbClr val="000000"/>
                </a:solidFill>
                <a:effectLst/>
                <a:latin typeface="Consolas" panose="020B0609020204030204" pitchFamily="49" charset="0"/>
              </a:rPr>
              <a:t>.</a:t>
            </a:r>
            <a:r>
              <a:rPr lang="es-419" sz="900" b="0" dirty="0" err="1">
                <a:solidFill>
                  <a:srgbClr val="795E26"/>
                </a:solidFill>
                <a:effectLst/>
                <a:latin typeface="Consolas" panose="020B0609020204030204" pitchFamily="49" charset="0"/>
              </a:rPr>
              <a:t>status</a:t>
            </a:r>
            <a:r>
              <a:rPr lang="es-419" sz="900" b="0" dirty="0">
                <a:solidFill>
                  <a:srgbClr val="000000"/>
                </a:solidFill>
                <a:effectLst/>
                <a:latin typeface="Consolas" panose="020B0609020204030204" pitchFamily="49" charset="0"/>
              </a:rPr>
              <a:t>(</a:t>
            </a:r>
            <a:r>
              <a:rPr lang="es-419" sz="900" b="0" dirty="0">
                <a:solidFill>
                  <a:srgbClr val="098658"/>
                </a:solidFill>
                <a:effectLst/>
                <a:latin typeface="Consolas" panose="020B0609020204030204" pitchFamily="49" charset="0"/>
              </a:rPr>
              <a:t>200</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1080"/>
                </a:solidFill>
                <a:effectLst/>
                <a:latin typeface="Consolas" panose="020B0609020204030204" pitchFamily="49" charset="0"/>
              </a:rPr>
              <a:t>res</a:t>
            </a:r>
            <a:r>
              <a:rPr lang="es-419" sz="900" b="0" dirty="0" err="1">
                <a:solidFill>
                  <a:srgbClr val="000000"/>
                </a:solidFill>
                <a:effectLst/>
                <a:latin typeface="Consolas" panose="020B0609020204030204" pitchFamily="49" charset="0"/>
              </a:rPr>
              <a:t>.</a:t>
            </a:r>
            <a:r>
              <a:rPr lang="es-419" sz="900" b="0" dirty="0" err="1">
                <a:solidFill>
                  <a:srgbClr val="795E26"/>
                </a:solidFill>
                <a:effectLst/>
                <a:latin typeface="Consolas" panose="020B0609020204030204" pitchFamily="49" charset="0"/>
              </a:rPr>
              <a:t>send</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titulo :</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'Directorio'</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pagina :</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'Nuevo registro'</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id     :</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id</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 </a:t>
            </a:r>
            <a:r>
              <a:rPr lang="es-419" sz="900" b="0" dirty="0">
                <a:solidFill>
                  <a:srgbClr val="001080"/>
                </a:solidFill>
                <a:effectLst/>
                <a:latin typeface="Consolas" panose="020B0609020204030204" pitchFamily="49" charset="0"/>
              </a:rPr>
              <a:t>persona</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20131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8. Implementar cada método del controlador</a:t>
            </a:r>
            <a:endParaRPr lang="es-419" dirty="0"/>
          </a:p>
        </p:txBody>
      </p:sp>
      <p:sp>
        <p:nvSpPr>
          <p:cNvPr id="12" name="CuadroTexto 11">
            <a:extLst>
              <a:ext uri="{FF2B5EF4-FFF2-40B4-BE49-F238E27FC236}">
                <a16:creationId xmlns:a16="http://schemas.microsoft.com/office/drawing/2014/main" id="{F25C0C9A-7861-3789-6BD0-0C9CEA5E6D80}"/>
              </a:ext>
            </a:extLst>
          </p:cNvPr>
          <p:cNvSpPr txBox="1"/>
          <p:nvPr/>
        </p:nvSpPr>
        <p:spPr>
          <a:xfrm>
            <a:off x="828000" y="1165162"/>
            <a:ext cx="5334675" cy="307777"/>
          </a:xfrm>
          <a:prstGeom prst="rect">
            <a:avLst/>
          </a:prstGeom>
          <a:noFill/>
        </p:spPr>
        <p:txBody>
          <a:bodyPr wrap="square">
            <a:spAutoFit/>
          </a:bodyPr>
          <a:lstStyle/>
          <a:p>
            <a:r>
              <a:rPr lang="es-419" sz="1400" dirty="0" err="1">
                <a:latin typeface="Courier New" panose="02070309020205020404" pitchFamily="49" charset="0"/>
                <a:cs typeface="Courier New" panose="02070309020205020404" pitchFamily="49" charset="0"/>
              </a:rPr>
              <a:t>controllers</a:t>
            </a:r>
            <a:r>
              <a:rPr lang="es-419" sz="1400" dirty="0">
                <a:latin typeface="Courier New" panose="02070309020205020404" pitchFamily="49" charset="0"/>
                <a:cs typeface="Courier New" panose="02070309020205020404" pitchFamily="49" charset="0"/>
              </a:rPr>
              <a:t>\directorio-controller.js</a:t>
            </a:r>
          </a:p>
        </p:txBody>
      </p:sp>
      <p:sp>
        <p:nvSpPr>
          <p:cNvPr id="14" name="CuadroTexto 13">
            <a:extLst>
              <a:ext uri="{FF2B5EF4-FFF2-40B4-BE49-F238E27FC236}">
                <a16:creationId xmlns:a16="http://schemas.microsoft.com/office/drawing/2014/main" id="{90948463-76FD-61D9-6772-5668141D022A}"/>
              </a:ext>
            </a:extLst>
          </p:cNvPr>
          <p:cNvSpPr txBox="1"/>
          <p:nvPr/>
        </p:nvSpPr>
        <p:spPr>
          <a:xfrm>
            <a:off x="7016296" y="1042051"/>
            <a:ext cx="3842204" cy="307777"/>
          </a:xfrm>
          <a:prstGeom prst="rect">
            <a:avLst/>
          </a:prstGeom>
          <a:noFill/>
        </p:spPr>
        <p:txBody>
          <a:bodyPr wrap="square">
            <a:spAutoFit/>
          </a:bodyPr>
          <a:lstStyle>
            <a:defPPr>
              <a:defRPr lang="en-US"/>
            </a:defPPr>
            <a:lvl1pPr>
              <a:defRPr sz="1400">
                <a:latin typeface="Courier New" panose="02070309020205020404" pitchFamily="49" charset="0"/>
                <a:cs typeface="Courier New" panose="02070309020205020404" pitchFamily="49" charset="0"/>
              </a:defRPr>
            </a:lvl1pPr>
          </a:lstStyle>
          <a:p>
            <a:r>
              <a:rPr lang="es-419" dirty="0"/>
              <a:t>api\</a:t>
            </a:r>
            <a:r>
              <a:rPr lang="es-419" dirty="0" err="1"/>
              <a:t>controllers</a:t>
            </a:r>
            <a:r>
              <a:rPr lang="es-419" dirty="0"/>
              <a:t>\main.controller.js</a:t>
            </a:r>
          </a:p>
        </p:txBody>
      </p:sp>
      <p:sp>
        <p:nvSpPr>
          <p:cNvPr id="16" name="CuadroTexto 15">
            <a:extLst>
              <a:ext uri="{FF2B5EF4-FFF2-40B4-BE49-F238E27FC236}">
                <a16:creationId xmlns:a16="http://schemas.microsoft.com/office/drawing/2014/main" id="{D97A9DA1-D2B9-1332-406E-E81487BEF25F}"/>
              </a:ext>
            </a:extLst>
          </p:cNvPr>
          <p:cNvSpPr txBox="1"/>
          <p:nvPr/>
        </p:nvSpPr>
        <p:spPr>
          <a:xfrm>
            <a:off x="493485" y="1858331"/>
            <a:ext cx="4497615" cy="307777"/>
          </a:xfrm>
          <a:prstGeom prst="rect">
            <a:avLst/>
          </a:prstGeom>
          <a:solidFill>
            <a:srgbClr val="FFFFF3"/>
          </a:solidFill>
          <a:ln>
            <a:solidFill>
              <a:schemeClr val="accent5"/>
            </a:solidFill>
          </a:ln>
        </p:spPr>
        <p:txBody>
          <a:bodyPr wrap="square">
            <a:spAutoFit/>
          </a:bodyPr>
          <a:lstStyle/>
          <a:p>
            <a:endParaRPr lang="es-419" sz="1400" b="0" dirty="0">
              <a:solidFill>
                <a:srgbClr val="000000"/>
              </a:solidFill>
              <a:effectLst/>
              <a:latin typeface="Consolas" panose="020B0609020204030204" pitchFamily="49" charset="0"/>
            </a:endParaRPr>
          </a:p>
        </p:txBody>
      </p:sp>
      <p:sp>
        <p:nvSpPr>
          <p:cNvPr id="18" name="CuadroTexto 17">
            <a:extLst>
              <a:ext uri="{FF2B5EF4-FFF2-40B4-BE49-F238E27FC236}">
                <a16:creationId xmlns:a16="http://schemas.microsoft.com/office/drawing/2014/main" id="{7E93324C-0DBF-E137-A96A-77F2CD80D4B9}"/>
              </a:ext>
            </a:extLst>
          </p:cNvPr>
          <p:cNvSpPr txBox="1"/>
          <p:nvPr/>
        </p:nvSpPr>
        <p:spPr>
          <a:xfrm>
            <a:off x="5878285" y="1349828"/>
            <a:ext cx="5889173" cy="2308324"/>
          </a:xfrm>
          <a:prstGeom prst="rect">
            <a:avLst/>
          </a:prstGeom>
          <a:solidFill>
            <a:schemeClr val="bg1">
              <a:lumMod val="95000"/>
            </a:schemeClr>
          </a:solidFill>
          <a:ln>
            <a:solidFill>
              <a:schemeClr val="accent1">
                <a:lumMod val="50000"/>
              </a:schemeClr>
            </a:solidFill>
          </a:ln>
        </p:spPr>
        <p:txBody>
          <a:bodyPr wrap="square">
            <a:spAutoFit/>
          </a:bodyPr>
          <a:lstStyle/>
          <a:p>
            <a:r>
              <a:rPr lang="es-419" sz="1200" b="0" dirty="0" err="1">
                <a:solidFill>
                  <a:srgbClr val="267F99"/>
                </a:solidFill>
                <a:effectLst/>
                <a:latin typeface="Consolas" panose="020B0609020204030204" pitchFamily="49" charset="0"/>
              </a:rPr>
              <a:t>module</a:t>
            </a:r>
            <a:r>
              <a:rPr lang="es-419" sz="1200" b="0" dirty="0" err="1">
                <a:solidFill>
                  <a:srgbClr val="000000"/>
                </a:solidFill>
                <a:effectLst/>
                <a:latin typeface="Consolas" panose="020B0609020204030204" pitchFamily="49" charset="0"/>
              </a:rPr>
              <a:t>.</a:t>
            </a:r>
            <a:r>
              <a:rPr lang="es-419" sz="1200" b="0" dirty="0" err="1">
                <a:solidFill>
                  <a:srgbClr val="267F99"/>
                </a:solidFill>
                <a:effectLst/>
                <a:latin typeface="Consolas" panose="020B0609020204030204" pitchFamily="49" charset="0"/>
              </a:rPr>
              <a:t>exports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delete</a:t>
            </a:r>
            <a:r>
              <a:rPr lang="es-419" sz="1200" b="0" dirty="0">
                <a:solidFill>
                  <a:srgbClr val="000000"/>
                </a:solidFill>
                <a:effectLst/>
                <a:latin typeface="Consolas" panose="020B0609020204030204" pitchFamily="49" charset="0"/>
              </a:rPr>
              <a:t> =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id</a:t>
            </a:r>
            <a:r>
              <a:rPr lang="es-419" sz="1200" b="0" dirty="0">
                <a:solidFill>
                  <a:srgbClr val="000000"/>
                </a:solidFill>
                <a:effectLst/>
                <a:latin typeface="Consolas" panose="020B0609020204030204" pitchFamily="49" charset="0"/>
              </a:rPr>
              <a:t> = </a:t>
            </a:r>
            <a:r>
              <a:rPr lang="es-419" sz="1200" b="0" dirty="0" err="1">
                <a:solidFill>
                  <a:srgbClr val="001080"/>
                </a:solidFill>
                <a:effectLst/>
                <a:latin typeface="Consolas" panose="020B0609020204030204" pitchFamily="49" charset="0"/>
              </a:rPr>
              <a:t>req</a:t>
            </a:r>
            <a:r>
              <a:rPr lang="es-419" sz="1200" b="0" dirty="0" err="1">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params</a:t>
            </a:r>
            <a:r>
              <a:rPr lang="es-419" sz="1200" b="0" dirty="0" err="1">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id</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 = </a:t>
            </a:r>
            <a:r>
              <a:rPr lang="es-419" sz="1200" b="0" dirty="0" err="1">
                <a:solidFill>
                  <a:srgbClr val="001080"/>
                </a:solidFill>
                <a:effectLst/>
                <a:latin typeface="Consolas" panose="020B0609020204030204" pitchFamily="49" charset="0"/>
              </a:rPr>
              <a:t>personal</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find</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a:t>
            </a:r>
            <a:r>
              <a:rPr lang="es-419" sz="1200" b="0" dirty="0" err="1">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id</a:t>
            </a:r>
            <a:r>
              <a:rPr lang="es-419" sz="1200" b="0" dirty="0">
                <a:solidFill>
                  <a:srgbClr val="000000"/>
                </a:solidFill>
                <a:effectLst/>
                <a:latin typeface="Consolas" panose="020B0609020204030204" pitchFamily="49" charset="0"/>
              </a:rPr>
              <a:t> == </a:t>
            </a:r>
            <a:r>
              <a:rPr lang="es-419" sz="1200" b="0" dirty="0">
                <a:solidFill>
                  <a:srgbClr val="001080"/>
                </a:solidFill>
                <a:effectLst/>
                <a:latin typeface="Consolas" panose="020B0609020204030204" pitchFamily="49" charset="0"/>
              </a:rPr>
              <a:t>id</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index</a:t>
            </a:r>
            <a:r>
              <a:rPr lang="es-419" sz="1200" b="0" dirty="0">
                <a:solidFill>
                  <a:srgbClr val="000000"/>
                </a:solidFill>
                <a:effectLst/>
                <a:latin typeface="Consolas" panose="020B0609020204030204" pitchFamily="49" charset="0"/>
              </a:rPr>
              <a:t> = </a:t>
            </a:r>
            <a:r>
              <a:rPr lang="es-419" sz="1200" b="0" dirty="0" err="1">
                <a:solidFill>
                  <a:srgbClr val="001080"/>
                </a:solidFill>
                <a:effectLst/>
                <a:latin typeface="Consolas" panose="020B0609020204030204" pitchFamily="49" charset="0"/>
              </a:rPr>
              <a:t>personal</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indexOf</a:t>
            </a:r>
            <a:r>
              <a:rPr lang="es-419" sz="1200" b="0" dirty="0">
                <a:solidFill>
                  <a:srgbClr val="000000"/>
                </a:solidFill>
                <a:effectLst/>
                <a:latin typeface="Consolas" panose="020B0609020204030204" pitchFamily="49" charset="0"/>
              </a:rPr>
              <a:t>(</a:t>
            </a:r>
            <a:r>
              <a:rPr lang="es-419" sz="1200" b="0" dirty="0">
                <a:solidFill>
                  <a:srgbClr val="001080"/>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personal</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splice</a:t>
            </a:r>
            <a:r>
              <a:rPr lang="es-419" sz="1200" b="0" dirty="0">
                <a:solidFill>
                  <a:srgbClr val="000000"/>
                </a:solidFill>
                <a:effectLst/>
                <a:latin typeface="Consolas" panose="020B0609020204030204" pitchFamily="49" charset="0"/>
              </a:rPr>
              <a:t>(</a:t>
            </a:r>
            <a:r>
              <a:rPr lang="es-419" sz="1200" b="0" dirty="0">
                <a:solidFill>
                  <a:srgbClr val="001080"/>
                </a:solidFill>
                <a:effectLst/>
                <a:latin typeface="Consolas" panose="020B0609020204030204" pitchFamily="49" charset="0"/>
              </a:rPr>
              <a:t>index</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1</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status</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200</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send</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titulo :</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pagina :</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'Registro borrado'</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persona</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p:txBody>
      </p:sp>
      <p:sp>
        <p:nvSpPr>
          <p:cNvPr id="4" name="CuadroTexto 3">
            <a:extLst>
              <a:ext uri="{FF2B5EF4-FFF2-40B4-BE49-F238E27FC236}">
                <a16:creationId xmlns:a16="http://schemas.microsoft.com/office/drawing/2014/main" id="{49BC7B71-2B76-58E6-3020-4E7F1D1B9752}"/>
              </a:ext>
            </a:extLst>
          </p:cNvPr>
          <p:cNvSpPr txBox="1"/>
          <p:nvPr/>
        </p:nvSpPr>
        <p:spPr>
          <a:xfrm>
            <a:off x="5878285" y="3965929"/>
            <a:ext cx="6096000" cy="1015663"/>
          </a:xfrm>
          <a:prstGeom prst="rect">
            <a:avLst/>
          </a:prstGeom>
          <a:solidFill>
            <a:schemeClr val="bg1">
              <a:lumMod val="95000"/>
            </a:schemeClr>
          </a:solidFill>
          <a:ln>
            <a:solidFill>
              <a:schemeClr val="accent1">
                <a:lumMod val="50000"/>
              </a:schemeClr>
            </a:solidFill>
          </a:ln>
        </p:spPr>
        <p:txBody>
          <a:bodyPr wrap="square">
            <a:spAutoFit/>
          </a:bodyPr>
          <a:lstStyle/>
          <a:p>
            <a:r>
              <a:rPr lang="es-419" sz="1200" b="0" dirty="0" err="1">
                <a:solidFill>
                  <a:srgbClr val="267F99"/>
                </a:solidFill>
                <a:effectLst/>
                <a:latin typeface="Consolas" panose="020B0609020204030204" pitchFamily="49" charset="0"/>
              </a:rPr>
              <a:t>module</a:t>
            </a:r>
            <a:r>
              <a:rPr lang="es-419" sz="1200" b="0" dirty="0" err="1">
                <a:solidFill>
                  <a:srgbClr val="000000"/>
                </a:solidFill>
                <a:effectLst/>
                <a:latin typeface="Consolas" panose="020B0609020204030204" pitchFamily="49" charset="0"/>
              </a:rPr>
              <a:t>.</a:t>
            </a:r>
            <a:r>
              <a:rPr lang="es-419" sz="1200" b="0" dirty="0" err="1">
                <a:solidFill>
                  <a:srgbClr val="267F99"/>
                </a:solidFill>
                <a:effectLst/>
                <a:latin typeface="Consolas" panose="020B0609020204030204" pitchFamily="49" charset="0"/>
              </a:rPr>
              <a:t>exports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deleteAll</a:t>
            </a:r>
            <a:r>
              <a:rPr lang="es-419" sz="1200" b="0" dirty="0">
                <a:solidFill>
                  <a:srgbClr val="000000"/>
                </a:solidFill>
                <a:effectLst/>
                <a:latin typeface="Consolas" panose="020B0609020204030204" pitchFamily="49" charset="0"/>
              </a:rPr>
              <a:t> =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personal</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splice</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0</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status</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200</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send</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"Borrado"</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p:txBody>
      </p:sp>
      <p:sp>
        <p:nvSpPr>
          <p:cNvPr id="3" name="CuadroTexto 2">
            <a:extLst>
              <a:ext uri="{FF2B5EF4-FFF2-40B4-BE49-F238E27FC236}">
                <a16:creationId xmlns:a16="http://schemas.microsoft.com/office/drawing/2014/main" id="{AD3ED5E8-4D9B-C303-3C79-A94B8BD6D354}"/>
              </a:ext>
            </a:extLst>
          </p:cNvPr>
          <p:cNvSpPr txBox="1"/>
          <p:nvPr/>
        </p:nvSpPr>
        <p:spPr>
          <a:xfrm>
            <a:off x="941499" y="5367108"/>
            <a:ext cx="8099201" cy="651460"/>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10."</a:t>
            </a:r>
          </a:p>
        </p:txBody>
      </p:sp>
    </p:spTree>
    <p:extLst>
      <p:ext uri="{BB962C8B-B14F-4D97-AF65-F5344CB8AC3E}">
        <p14:creationId xmlns:p14="http://schemas.microsoft.com/office/powerpoint/2010/main" val="2466933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E5EA0-AD06-7B18-FD6C-CA3BC2984E4C}"/>
              </a:ext>
            </a:extLst>
          </p:cNvPr>
          <p:cNvSpPr>
            <a:spLocks noGrp="1"/>
          </p:cNvSpPr>
          <p:nvPr>
            <p:ph type="title"/>
          </p:nvPr>
        </p:nvSpPr>
        <p:spPr/>
        <p:txBody>
          <a:bodyPr/>
          <a:lstStyle/>
          <a:p>
            <a:r>
              <a:rPr lang="es-ES" dirty="0"/>
              <a:t>Las mejores prácticas de servicios REST (Tomar de Google)</a:t>
            </a:r>
            <a:endParaRPr lang="es-419" dirty="0"/>
          </a:p>
        </p:txBody>
      </p:sp>
      <p:sp>
        <p:nvSpPr>
          <p:cNvPr id="3" name="Marcador de contenido 2">
            <a:extLst>
              <a:ext uri="{FF2B5EF4-FFF2-40B4-BE49-F238E27FC236}">
                <a16:creationId xmlns:a16="http://schemas.microsoft.com/office/drawing/2014/main" id="{301A2AE8-CAF4-CE3C-7487-CDF7ECA34ADE}"/>
              </a:ext>
            </a:extLst>
          </p:cNvPr>
          <p:cNvSpPr>
            <a:spLocks noGrp="1"/>
          </p:cNvSpPr>
          <p:nvPr>
            <p:ph idx="1"/>
          </p:nvPr>
        </p:nvSpPr>
        <p:spPr>
          <a:xfrm>
            <a:off x="838200" y="1238251"/>
            <a:ext cx="10515600" cy="3885176"/>
          </a:xfrm>
        </p:spPr>
        <p:txBody>
          <a:bodyPr>
            <a:normAutofit/>
          </a:bodyPr>
          <a:lstStyle/>
          <a:p>
            <a:r>
              <a:rPr lang="es-419" sz="2400" dirty="0">
                <a:solidFill>
                  <a:srgbClr val="0070C0"/>
                </a:solidFill>
              </a:rPr>
              <a:t>Seguir las Convenciones </a:t>
            </a:r>
            <a:r>
              <a:rPr lang="es-419" sz="2400" dirty="0" err="1">
                <a:solidFill>
                  <a:srgbClr val="0070C0"/>
                </a:solidFill>
              </a:rPr>
              <a:t>RESTful</a:t>
            </a:r>
            <a:r>
              <a:rPr lang="es-419" sz="2400" dirty="0"/>
              <a:t>. Utilizar los métodos HTTP de manera semántica.</a:t>
            </a:r>
          </a:p>
          <a:p>
            <a:r>
              <a:rPr lang="es-419" sz="2400" dirty="0">
                <a:solidFill>
                  <a:srgbClr val="0070C0"/>
                </a:solidFill>
              </a:rPr>
              <a:t>Control de versiones</a:t>
            </a:r>
            <a:r>
              <a:rPr lang="es-419" sz="2400" dirty="0"/>
              <a:t>: Incluir la versión en la URL (por ejemplo, /v1/usuarios).</a:t>
            </a:r>
          </a:p>
          <a:p>
            <a:r>
              <a:rPr lang="es-419" sz="2400" dirty="0">
                <a:solidFill>
                  <a:srgbClr val="0070C0"/>
                </a:solidFill>
              </a:rPr>
              <a:t>Usa Nombres Descriptivos y Consistentes: </a:t>
            </a:r>
            <a:r>
              <a:rPr lang="es-419" sz="2400" dirty="0"/>
              <a:t>Usar nombres descriptivos y consistentes.</a:t>
            </a:r>
          </a:p>
          <a:p>
            <a:r>
              <a:rPr lang="es-419" sz="2400" dirty="0">
                <a:solidFill>
                  <a:srgbClr val="0070C0"/>
                </a:solidFill>
              </a:rPr>
              <a:t>Maneja Errores. </a:t>
            </a:r>
            <a:r>
              <a:rPr lang="es-419" sz="2400" dirty="0"/>
              <a:t>Los códigos de estado HTTP apropiados deben usarse para indicar el estado de la respuesta. </a:t>
            </a:r>
          </a:p>
          <a:p>
            <a:r>
              <a:rPr lang="es-419" sz="2400" dirty="0">
                <a:solidFill>
                  <a:srgbClr val="0070C0"/>
                </a:solidFill>
              </a:rPr>
              <a:t>Responder con formatos de datos estándar: </a:t>
            </a:r>
            <a:r>
              <a:rPr lang="es-419" sz="2400" dirty="0"/>
              <a:t>Los formatos de datos estándar deben usarse para representar los recursos. Los formatos de datos estándar más comunes son JSON y XML.</a:t>
            </a:r>
          </a:p>
          <a:p>
            <a:endParaRPr lang="es-419" sz="2000" dirty="0"/>
          </a:p>
        </p:txBody>
      </p:sp>
      <p:sp>
        <p:nvSpPr>
          <p:cNvPr id="5" name="CuadroTexto 4">
            <a:extLst>
              <a:ext uri="{FF2B5EF4-FFF2-40B4-BE49-F238E27FC236}">
                <a16:creationId xmlns:a16="http://schemas.microsoft.com/office/drawing/2014/main" id="{5E8EA3D8-05D3-EA28-DD75-8AE2D4EC2489}"/>
              </a:ext>
            </a:extLst>
          </p:cNvPr>
          <p:cNvSpPr txBox="1"/>
          <p:nvPr/>
        </p:nvSpPr>
        <p:spPr>
          <a:xfrm>
            <a:off x="838200" y="4817463"/>
            <a:ext cx="7072884" cy="338554"/>
          </a:xfrm>
          <a:prstGeom prst="rect">
            <a:avLst/>
          </a:prstGeom>
          <a:noFill/>
        </p:spPr>
        <p:txBody>
          <a:bodyPr wrap="square">
            <a:spAutoFit/>
          </a:bodyPr>
          <a:lstStyle/>
          <a:p>
            <a:r>
              <a:rPr lang="es-419" sz="1600" u="sng" spc="-13" dirty="0">
                <a:solidFill>
                  <a:srgbClr val="2200CC"/>
                </a:solidFill>
                <a:uFill>
                  <a:solidFill>
                    <a:srgbClr val="2200CC"/>
                  </a:solidFill>
                </a:uFill>
                <a:latin typeface="Arial"/>
                <a:cs typeface="Arial"/>
                <a:hlinkClick r:id="rId2"/>
              </a:rPr>
              <a:t>https://cloud.google.com/apis/design/</a:t>
            </a:r>
            <a:r>
              <a:rPr lang="es-419" sz="1600" spc="-13" dirty="0">
                <a:latin typeface="Arial"/>
                <a:cs typeface="Arial"/>
              </a:rPr>
              <a:t> </a:t>
            </a:r>
            <a:endParaRPr lang="es-419" sz="1600" dirty="0"/>
          </a:p>
        </p:txBody>
      </p:sp>
      <p:sp>
        <p:nvSpPr>
          <p:cNvPr id="7" name="CuadroTexto 6">
            <a:extLst>
              <a:ext uri="{FF2B5EF4-FFF2-40B4-BE49-F238E27FC236}">
                <a16:creationId xmlns:a16="http://schemas.microsoft.com/office/drawing/2014/main" id="{870B8619-E181-C005-A513-C4767A3E63E0}"/>
              </a:ext>
            </a:extLst>
          </p:cNvPr>
          <p:cNvSpPr txBox="1"/>
          <p:nvPr/>
        </p:nvSpPr>
        <p:spPr>
          <a:xfrm>
            <a:off x="848400" y="5417881"/>
            <a:ext cx="7072884" cy="338554"/>
          </a:xfrm>
          <a:prstGeom prst="rect">
            <a:avLst/>
          </a:prstGeom>
          <a:noFill/>
        </p:spPr>
        <p:txBody>
          <a:bodyPr wrap="square">
            <a:spAutoFit/>
          </a:bodyPr>
          <a:lstStyle/>
          <a:p>
            <a:r>
              <a:rPr lang="es-419" sz="1600" u="sng" spc="-13" dirty="0">
                <a:solidFill>
                  <a:srgbClr val="2200CC"/>
                </a:solidFill>
                <a:uFill>
                  <a:solidFill>
                    <a:srgbClr val="2200CC"/>
                  </a:solidFill>
                </a:uFill>
                <a:latin typeface="Arial"/>
                <a:cs typeface="Arial"/>
                <a:hlinkClick r:id="rId3"/>
              </a:rPr>
              <a:t>http://apistylebook.com/design/guidelines/google-api-design-guide</a:t>
            </a:r>
            <a:endParaRPr lang="es-419" sz="1600" dirty="0"/>
          </a:p>
        </p:txBody>
      </p:sp>
      <p:sp>
        <p:nvSpPr>
          <p:cNvPr id="9" name="CuadroTexto 8">
            <a:extLst>
              <a:ext uri="{FF2B5EF4-FFF2-40B4-BE49-F238E27FC236}">
                <a16:creationId xmlns:a16="http://schemas.microsoft.com/office/drawing/2014/main" id="{1951D0B3-7E48-109F-12AD-5FF036243E31}"/>
              </a:ext>
            </a:extLst>
          </p:cNvPr>
          <p:cNvSpPr txBox="1"/>
          <p:nvPr/>
        </p:nvSpPr>
        <p:spPr>
          <a:xfrm>
            <a:off x="828000" y="5996501"/>
            <a:ext cx="3111246" cy="338554"/>
          </a:xfrm>
          <a:prstGeom prst="rect">
            <a:avLst/>
          </a:prstGeom>
          <a:noFill/>
        </p:spPr>
        <p:txBody>
          <a:bodyPr wrap="square">
            <a:spAutoFit/>
          </a:bodyPr>
          <a:lstStyle>
            <a:defPPr>
              <a:defRPr lang="en-US"/>
            </a:defPPr>
            <a:lvl1pPr>
              <a:defRPr sz="1600" u="sng" spc="-13">
                <a:solidFill>
                  <a:srgbClr val="2200CC"/>
                </a:solidFill>
                <a:uFill>
                  <a:solidFill>
                    <a:srgbClr val="2200CC"/>
                  </a:solidFill>
                </a:uFill>
                <a:latin typeface="Arial"/>
                <a:cs typeface="Arial"/>
              </a:defRPr>
            </a:lvl1pPr>
          </a:lstStyle>
          <a:p>
            <a:r>
              <a:rPr lang="es-419" dirty="0">
                <a:hlinkClick r:id="rId4"/>
              </a:rPr>
              <a:t>https://youtu.be/4PgX3yBJEyw</a:t>
            </a:r>
            <a:endParaRPr lang="es-419" dirty="0"/>
          </a:p>
        </p:txBody>
      </p:sp>
    </p:spTree>
    <p:extLst>
      <p:ext uri="{BB962C8B-B14F-4D97-AF65-F5344CB8AC3E}">
        <p14:creationId xmlns:p14="http://schemas.microsoft.com/office/powerpoint/2010/main" val="1045166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BB43B-372F-E7DB-125F-A2CC7C9C1AEC}"/>
              </a:ext>
            </a:extLst>
          </p:cNvPr>
          <p:cNvSpPr>
            <a:spLocks noGrp="1"/>
          </p:cNvSpPr>
          <p:nvPr>
            <p:ph type="title"/>
          </p:nvPr>
        </p:nvSpPr>
        <p:spPr/>
        <p:txBody>
          <a:bodyPr/>
          <a:lstStyle/>
          <a:p>
            <a:r>
              <a:rPr lang="es-419" dirty="0"/>
              <a:t>Pruebas de las API REST (</a:t>
            </a:r>
            <a:r>
              <a:rPr lang="es-419" dirty="0" err="1"/>
              <a:t>Postman</a:t>
            </a:r>
            <a:r>
              <a:rPr lang="es-419" dirty="0"/>
              <a:t>)</a:t>
            </a:r>
          </a:p>
        </p:txBody>
      </p:sp>
      <p:sp>
        <p:nvSpPr>
          <p:cNvPr id="3" name="Marcador de contenido 2">
            <a:extLst>
              <a:ext uri="{FF2B5EF4-FFF2-40B4-BE49-F238E27FC236}">
                <a16:creationId xmlns:a16="http://schemas.microsoft.com/office/drawing/2014/main" id="{0A07D157-7F3F-737F-1C6A-284E3E6A8C0A}"/>
              </a:ext>
            </a:extLst>
          </p:cNvPr>
          <p:cNvSpPr>
            <a:spLocks noGrp="1"/>
          </p:cNvSpPr>
          <p:nvPr>
            <p:ph idx="1"/>
          </p:nvPr>
        </p:nvSpPr>
        <p:spPr/>
        <p:txBody>
          <a:bodyPr/>
          <a:lstStyle/>
          <a:p>
            <a:r>
              <a:rPr lang="es-419" dirty="0" err="1"/>
              <a:t>Postman</a:t>
            </a:r>
            <a:r>
              <a:rPr lang="es-419" dirty="0"/>
              <a:t> es una herramienta de desarrollo API que permite a los desarrolladores enviar solicitudes HTTP a servicios web y examinar las respuestas. </a:t>
            </a:r>
            <a:r>
              <a:rPr lang="es-419" dirty="0" err="1"/>
              <a:t>Postman</a:t>
            </a:r>
            <a:r>
              <a:rPr lang="es-419" dirty="0"/>
              <a:t> es una herramienta gratuita y de código abierto que está disponible para Windows, macOS y Linux.</a:t>
            </a:r>
          </a:p>
          <a:p>
            <a:endParaRPr lang="es-419" dirty="0"/>
          </a:p>
          <a:p>
            <a:pPr lvl="1"/>
            <a:r>
              <a:rPr lang="es-419" dirty="0">
                <a:solidFill>
                  <a:srgbClr val="0070C0"/>
                </a:solidFill>
              </a:rPr>
              <a:t>Pruebas de API:  </a:t>
            </a:r>
            <a:r>
              <a:rPr lang="es-419" dirty="0"/>
              <a:t>Probar las API enviando solicitudes HTTP y examinando las respuestas.</a:t>
            </a:r>
          </a:p>
          <a:p>
            <a:pPr lvl="1"/>
            <a:r>
              <a:rPr lang="es-419" dirty="0">
                <a:solidFill>
                  <a:srgbClr val="0070C0"/>
                </a:solidFill>
              </a:rPr>
              <a:t>Documentación de API: </a:t>
            </a:r>
            <a:r>
              <a:rPr lang="es-419" dirty="0"/>
              <a:t>Documentar las API creando colecciones de solicitudes HTTP.</a:t>
            </a:r>
          </a:p>
          <a:p>
            <a:pPr lvl="1"/>
            <a:r>
              <a:rPr lang="es-419" dirty="0">
                <a:solidFill>
                  <a:srgbClr val="0070C0"/>
                </a:solidFill>
              </a:rPr>
              <a:t>Automatización de pruebas: </a:t>
            </a:r>
            <a:r>
              <a:rPr lang="es-419" dirty="0"/>
              <a:t>Automatizar las pruebas de API creando colecciones de solicitudes HTTP que se pueden ejecutar de forma secuencial o en paralelo.</a:t>
            </a:r>
          </a:p>
        </p:txBody>
      </p:sp>
    </p:spTree>
    <p:extLst>
      <p:ext uri="{BB962C8B-B14F-4D97-AF65-F5344CB8AC3E}">
        <p14:creationId xmlns:p14="http://schemas.microsoft.com/office/powerpoint/2010/main" val="2047374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1. Validar la API mediante POSTMAN</a:t>
            </a:r>
            <a:endParaRPr lang="es-419" dirty="0"/>
          </a:p>
        </p:txBody>
      </p:sp>
      <p:sp>
        <p:nvSpPr>
          <p:cNvPr id="3" name="CuadroTexto 2">
            <a:extLst>
              <a:ext uri="{FF2B5EF4-FFF2-40B4-BE49-F238E27FC236}">
                <a16:creationId xmlns:a16="http://schemas.microsoft.com/office/drawing/2014/main" id="{9311374F-2819-B8EC-04CB-7A4EB2CB4CA8}"/>
              </a:ext>
            </a:extLst>
          </p:cNvPr>
          <p:cNvSpPr txBox="1"/>
          <p:nvPr/>
        </p:nvSpPr>
        <p:spPr>
          <a:xfrm>
            <a:off x="828000" y="1109127"/>
            <a:ext cx="6981186" cy="369332"/>
          </a:xfrm>
          <a:prstGeom prst="rect">
            <a:avLst/>
          </a:prstGeom>
          <a:noFill/>
        </p:spPr>
        <p:txBody>
          <a:bodyPr wrap="square">
            <a:spAutoFit/>
          </a:bodyPr>
          <a:lstStyle/>
          <a:p>
            <a:r>
              <a:rPr lang="es-ES" dirty="0">
                <a:solidFill>
                  <a:srgbClr val="002060"/>
                </a:solidFill>
              </a:rPr>
              <a:t>Ingresar a POSTMAN</a:t>
            </a:r>
            <a:endParaRPr lang="es-419" dirty="0">
              <a:solidFill>
                <a:srgbClr val="002060"/>
              </a:solidFill>
            </a:endParaRPr>
          </a:p>
        </p:txBody>
      </p:sp>
      <p:pic>
        <p:nvPicPr>
          <p:cNvPr id="6" name="Imagen 5">
            <a:extLst>
              <a:ext uri="{FF2B5EF4-FFF2-40B4-BE49-F238E27FC236}">
                <a16:creationId xmlns:a16="http://schemas.microsoft.com/office/drawing/2014/main" id="{C9CA131D-FF3E-CFF1-3085-66B780816EA9}"/>
              </a:ext>
            </a:extLst>
          </p:cNvPr>
          <p:cNvPicPr>
            <a:picLocks noChangeAspect="1"/>
          </p:cNvPicPr>
          <p:nvPr/>
        </p:nvPicPr>
        <p:blipFill>
          <a:blip r:embed="rId2"/>
          <a:stretch>
            <a:fillRect/>
          </a:stretch>
        </p:blipFill>
        <p:spPr>
          <a:xfrm>
            <a:off x="1984677" y="1656262"/>
            <a:ext cx="8333395" cy="451773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0260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429E2CA-4A9B-2FF3-658F-C345470057D0}"/>
              </a:ext>
            </a:extLst>
          </p:cNvPr>
          <p:cNvPicPr>
            <a:picLocks noChangeAspect="1"/>
          </p:cNvPicPr>
          <p:nvPr/>
        </p:nvPicPr>
        <p:blipFill>
          <a:blip r:embed="rId3"/>
          <a:stretch>
            <a:fillRect/>
          </a:stretch>
        </p:blipFill>
        <p:spPr>
          <a:xfrm>
            <a:off x="4147220" y="1071798"/>
            <a:ext cx="7582958" cy="5325218"/>
          </a:xfrm>
          <a:prstGeom prst="rect">
            <a:avLst/>
          </a:prstGeom>
        </p:spPr>
      </p:pic>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8" y="3167390"/>
            <a:ext cx="2231145" cy="1384995"/>
          </a:xfrm>
          <a:prstGeom prst="rect">
            <a:avLst/>
          </a:prstGeom>
          <a:noFill/>
        </p:spPr>
        <p:txBody>
          <a:bodyPr wrap="square">
            <a:spAutoFit/>
          </a:bodyPr>
          <a:lstStyle/>
          <a:p>
            <a:pPr algn="ctr"/>
            <a:r>
              <a:rPr lang="es-419" sz="2800" dirty="0">
                <a:solidFill>
                  <a:srgbClr val="002060"/>
                </a:solidFill>
              </a:rPr>
              <a:t>Modelo Vista Controlador (MVC)</a:t>
            </a:r>
          </a:p>
        </p:txBody>
      </p:sp>
    </p:spTree>
    <p:extLst>
      <p:ext uri="{BB962C8B-B14F-4D97-AF65-F5344CB8AC3E}">
        <p14:creationId xmlns:p14="http://schemas.microsoft.com/office/powerpoint/2010/main" val="822365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2. Crear una nueva colección</a:t>
            </a:r>
            <a:endParaRPr lang="es-419" dirty="0"/>
          </a:p>
        </p:txBody>
      </p:sp>
      <p:pic>
        <p:nvPicPr>
          <p:cNvPr id="5" name="Imagen 4">
            <a:extLst>
              <a:ext uri="{FF2B5EF4-FFF2-40B4-BE49-F238E27FC236}">
                <a16:creationId xmlns:a16="http://schemas.microsoft.com/office/drawing/2014/main" id="{B21325DC-E467-B0A0-FF83-77EDFA2A66A5}"/>
              </a:ext>
            </a:extLst>
          </p:cNvPr>
          <p:cNvPicPr>
            <a:picLocks noChangeAspect="1"/>
          </p:cNvPicPr>
          <p:nvPr/>
        </p:nvPicPr>
        <p:blipFill>
          <a:blip r:embed="rId2"/>
          <a:stretch>
            <a:fillRect/>
          </a:stretch>
        </p:blipFill>
        <p:spPr>
          <a:xfrm>
            <a:off x="806979" y="1266380"/>
            <a:ext cx="2857899" cy="1676634"/>
          </a:xfrm>
          <a:prstGeom prst="rect">
            <a:avLst/>
          </a:prstGeom>
        </p:spPr>
      </p:pic>
      <p:pic>
        <p:nvPicPr>
          <p:cNvPr id="10" name="Imagen 9">
            <a:extLst>
              <a:ext uri="{FF2B5EF4-FFF2-40B4-BE49-F238E27FC236}">
                <a16:creationId xmlns:a16="http://schemas.microsoft.com/office/drawing/2014/main" id="{5DE4DB35-9D40-1C6C-5E57-5FFC2C01171E}"/>
              </a:ext>
            </a:extLst>
          </p:cNvPr>
          <p:cNvPicPr>
            <a:picLocks noChangeAspect="1"/>
          </p:cNvPicPr>
          <p:nvPr/>
        </p:nvPicPr>
        <p:blipFill>
          <a:blip r:embed="rId3"/>
          <a:stretch>
            <a:fillRect/>
          </a:stretch>
        </p:blipFill>
        <p:spPr>
          <a:xfrm>
            <a:off x="3991624" y="1266381"/>
            <a:ext cx="4153894" cy="1758046"/>
          </a:xfrm>
          <a:prstGeom prst="rect">
            <a:avLst/>
          </a:prstGeom>
        </p:spPr>
      </p:pic>
      <p:pic>
        <p:nvPicPr>
          <p:cNvPr id="12" name="Imagen 11">
            <a:extLst>
              <a:ext uri="{FF2B5EF4-FFF2-40B4-BE49-F238E27FC236}">
                <a16:creationId xmlns:a16="http://schemas.microsoft.com/office/drawing/2014/main" id="{8E1B03D6-24F8-BB4F-9BCB-A6C4F47F542A}"/>
              </a:ext>
            </a:extLst>
          </p:cNvPr>
          <p:cNvPicPr>
            <a:picLocks noChangeAspect="1"/>
          </p:cNvPicPr>
          <p:nvPr/>
        </p:nvPicPr>
        <p:blipFill>
          <a:blip r:embed="rId4"/>
          <a:stretch>
            <a:fillRect/>
          </a:stretch>
        </p:blipFill>
        <p:spPr>
          <a:xfrm>
            <a:off x="778400" y="3580274"/>
            <a:ext cx="2886478" cy="866896"/>
          </a:xfrm>
          <a:prstGeom prst="rect">
            <a:avLst/>
          </a:prstGeom>
        </p:spPr>
      </p:pic>
      <p:pic>
        <p:nvPicPr>
          <p:cNvPr id="14" name="Imagen 13">
            <a:extLst>
              <a:ext uri="{FF2B5EF4-FFF2-40B4-BE49-F238E27FC236}">
                <a16:creationId xmlns:a16="http://schemas.microsoft.com/office/drawing/2014/main" id="{C283DAB2-F2A3-1645-1CF8-6385042A039D}"/>
              </a:ext>
            </a:extLst>
          </p:cNvPr>
          <p:cNvPicPr>
            <a:picLocks noChangeAspect="1"/>
          </p:cNvPicPr>
          <p:nvPr/>
        </p:nvPicPr>
        <p:blipFill>
          <a:blip r:embed="rId5"/>
          <a:stretch>
            <a:fillRect/>
          </a:stretch>
        </p:blipFill>
        <p:spPr>
          <a:xfrm>
            <a:off x="3885891" y="3485011"/>
            <a:ext cx="4420217" cy="962159"/>
          </a:xfrm>
          <a:prstGeom prst="rect">
            <a:avLst/>
          </a:prstGeom>
        </p:spPr>
      </p:pic>
      <p:pic>
        <p:nvPicPr>
          <p:cNvPr id="16" name="Imagen 15">
            <a:extLst>
              <a:ext uri="{FF2B5EF4-FFF2-40B4-BE49-F238E27FC236}">
                <a16:creationId xmlns:a16="http://schemas.microsoft.com/office/drawing/2014/main" id="{9A6D0CD0-2E49-2279-04F1-F5A711B794C0}"/>
              </a:ext>
            </a:extLst>
          </p:cNvPr>
          <p:cNvPicPr>
            <a:picLocks noChangeAspect="1"/>
          </p:cNvPicPr>
          <p:nvPr/>
        </p:nvPicPr>
        <p:blipFill rotWithShape="1">
          <a:blip r:embed="rId6"/>
          <a:srcRect b="22149"/>
          <a:stretch/>
        </p:blipFill>
        <p:spPr>
          <a:xfrm>
            <a:off x="3885891" y="4708634"/>
            <a:ext cx="4310491" cy="1976242"/>
          </a:xfrm>
          <a:prstGeom prst="rect">
            <a:avLst/>
          </a:prstGeom>
          <a:effectLst>
            <a:innerShdw blurRad="63500" dist="50800" dir="8100000">
              <a:prstClr val="black">
                <a:alpha val="50000"/>
              </a:prstClr>
            </a:innerShdw>
          </a:effectLst>
        </p:spPr>
      </p:pic>
      <p:sp>
        <p:nvSpPr>
          <p:cNvPr id="18" name="CuadroTexto 17">
            <a:extLst>
              <a:ext uri="{FF2B5EF4-FFF2-40B4-BE49-F238E27FC236}">
                <a16:creationId xmlns:a16="http://schemas.microsoft.com/office/drawing/2014/main" id="{E8C1FEE7-4AA3-6E21-361F-316E7BBD8562}"/>
              </a:ext>
            </a:extLst>
          </p:cNvPr>
          <p:cNvSpPr txBox="1"/>
          <p:nvPr/>
        </p:nvSpPr>
        <p:spPr>
          <a:xfrm>
            <a:off x="8734097" y="4055763"/>
            <a:ext cx="2973793" cy="246221"/>
          </a:xfrm>
          <a:prstGeom prst="rect">
            <a:avLst/>
          </a:prstGeom>
          <a:noFill/>
        </p:spPr>
        <p:txBody>
          <a:bodyPr wrap="square">
            <a:spAutoFit/>
          </a:bodyPr>
          <a:lstStyle/>
          <a:p>
            <a:r>
              <a:rPr lang="es-419" sz="1000" b="0" i="0" dirty="0">
                <a:solidFill>
                  <a:srgbClr val="212121"/>
                </a:solidFill>
                <a:effectLst/>
                <a:latin typeface="Courier New" panose="02070309020205020404" pitchFamily="49" charset="0"/>
                <a:cs typeface="Courier New" panose="02070309020205020404" pitchFamily="49" charset="0"/>
              </a:rPr>
              <a:t>http://localhost:3000/api/directorio</a:t>
            </a:r>
            <a:endParaRPr lang="es-419" sz="1000" dirty="0">
              <a:latin typeface="Courier New" panose="02070309020205020404" pitchFamily="49" charset="0"/>
              <a:cs typeface="Courier New" panose="02070309020205020404" pitchFamily="49" charset="0"/>
            </a:endParaRPr>
          </a:p>
        </p:txBody>
      </p:sp>
      <p:sp>
        <p:nvSpPr>
          <p:cNvPr id="20" name="CuadroTexto 19">
            <a:extLst>
              <a:ext uri="{FF2B5EF4-FFF2-40B4-BE49-F238E27FC236}">
                <a16:creationId xmlns:a16="http://schemas.microsoft.com/office/drawing/2014/main" id="{6E167A80-6BAD-0B50-77AF-C1131CF8B117}"/>
              </a:ext>
            </a:extLst>
          </p:cNvPr>
          <p:cNvSpPr txBox="1"/>
          <p:nvPr/>
        </p:nvSpPr>
        <p:spPr>
          <a:xfrm>
            <a:off x="8720650" y="3719869"/>
            <a:ext cx="1366345" cy="246221"/>
          </a:xfrm>
          <a:prstGeom prst="rect">
            <a:avLst/>
          </a:prstGeom>
          <a:noFill/>
        </p:spPr>
        <p:txBody>
          <a:bodyPr wrap="square">
            <a:spAutoFit/>
          </a:bodyPr>
          <a:lstStyle>
            <a:defPPr>
              <a:defRPr lang="en-US"/>
            </a:defPPr>
            <a:lvl1pPr>
              <a:defRPr sz="1000" b="0" i="0">
                <a:solidFill>
                  <a:srgbClr val="212121"/>
                </a:solidFill>
                <a:effectLst/>
                <a:latin typeface="Courier New" panose="02070309020205020404" pitchFamily="49" charset="0"/>
                <a:cs typeface="Courier New" panose="02070309020205020404" pitchFamily="49" charset="0"/>
              </a:defRPr>
            </a:lvl1pPr>
          </a:lstStyle>
          <a:p>
            <a:r>
              <a:rPr lang="es-419" dirty="0"/>
              <a:t>/api/directorio</a:t>
            </a:r>
          </a:p>
        </p:txBody>
      </p:sp>
    </p:spTree>
    <p:extLst>
      <p:ext uri="{BB962C8B-B14F-4D97-AF65-F5344CB8AC3E}">
        <p14:creationId xmlns:p14="http://schemas.microsoft.com/office/powerpoint/2010/main" val="1721108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3. Agregar la secuencia los demás servicios API </a:t>
            </a:r>
            <a:r>
              <a:rPr lang="es-ES" dirty="0" err="1"/>
              <a:t>Rest</a:t>
            </a:r>
            <a:endParaRPr lang="es-419" dirty="0"/>
          </a:p>
        </p:txBody>
      </p:sp>
      <p:pic>
        <p:nvPicPr>
          <p:cNvPr id="4" name="Imagen 3">
            <a:extLst>
              <a:ext uri="{FF2B5EF4-FFF2-40B4-BE49-F238E27FC236}">
                <a16:creationId xmlns:a16="http://schemas.microsoft.com/office/drawing/2014/main" id="{AE0034EB-F817-1E8B-5EEB-40A0C82D4344}"/>
              </a:ext>
            </a:extLst>
          </p:cNvPr>
          <p:cNvPicPr>
            <a:picLocks noChangeAspect="1"/>
          </p:cNvPicPr>
          <p:nvPr/>
        </p:nvPicPr>
        <p:blipFill>
          <a:blip r:embed="rId2"/>
          <a:stretch>
            <a:fillRect/>
          </a:stretch>
        </p:blipFill>
        <p:spPr>
          <a:xfrm>
            <a:off x="828000" y="1238123"/>
            <a:ext cx="2781688" cy="2276793"/>
          </a:xfrm>
          <a:prstGeom prst="rect">
            <a:avLst/>
          </a:prstGeom>
        </p:spPr>
      </p:pic>
      <p:sp>
        <p:nvSpPr>
          <p:cNvPr id="6" name="Elipse 5">
            <a:extLst>
              <a:ext uri="{FF2B5EF4-FFF2-40B4-BE49-F238E27FC236}">
                <a16:creationId xmlns:a16="http://schemas.microsoft.com/office/drawing/2014/main" id="{ED26B77B-C84C-1073-0D39-D021A64F4698}"/>
              </a:ext>
            </a:extLst>
          </p:cNvPr>
          <p:cNvSpPr/>
          <p:nvPr/>
        </p:nvSpPr>
        <p:spPr>
          <a:xfrm>
            <a:off x="3202285" y="1238123"/>
            <a:ext cx="302299" cy="30229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pic>
        <p:nvPicPr>
          <p:cNvPr id="8" name="Imagen 7">
            <a:extLst>
              <a:ext uri="{FF2B5EF4-FFF2-40B4-BE49-F238E27FC236}">
                <a16:creationId xmlns:a16="http://schemas.microsoft.com/office/drawing/2014/main" id="{6956EF27-45C6-6A59-AC88-F209832F525D}"/>
              </a:ext>
            </a:extLst>
          </p:cNvPr>
          <p:cNvPicPr>
            <a:picLocks noChangeAspect="1"/>
          </p:cNvPicPr>
          <p:nvPr/>
        </p:nvPicPr>
        <p:blipFill>
          <a:blip r:embed="rId3"/>
          <a:stretch>
            <a:fillRect/>
          </a:stretch>
        </p:blipFill>
        <p:spPr>
          <a:xfrm>
            <a:off x="3931826" y="1452465"/>
            <a:ext cx="5106113" cy="924054"/>
          </a:xfrm>
          <a:prstGeom prst="rect">
            <a:avLst/>
          </a:prstGeom>
        </p:spPr>
      </p:pic>
      <p:sp>
        <p:nvSpPr>
          <p:cNvPr id="9" name="CuadroTexto 8">
            <a:extLst>
              <a:ext uri="{FF2B5EF4-FFF2-40B4-BE49-F238E27FC236}">
                <a16:creationId xmlns:a16="http://schemas.microsoft.com/office/drawing/2014/main" id="{E6EB78EC-EEE9-8D22-A0E8-1E5E856F8F87}"/>
              </a:ext>
            </a:extLst>
          </p:cNvPr>
          <p:cNvSpPr txBox="1"/>
          <p:nvPr/>
        </p:nvSpPr>
        <p:spPr>
          <a:xfrm>
            <a:off x="9037939" y="1953694"/>
            <a:ext cx="3154061" cy="246221"/>
          </a:xfrm>
          <a:prstGeom prst="rect">
            <a:avLst/>
          </a:prstGeom>
          <a:noFill/>
        </p:spPr>
        <p:txBody>
          <a:bodyPr wrap="square">
            <a:spAutoFit/>
          </a:bodyPr>
          <a:lstStyle/>
          <a:p>
            <a:r>
              <a:rPr lang="es-419" sz="1000" b="0" i="0" dirty="0">
                <a:solidFill>
                  <a:srgbClr val="212121"/>
                </a:solidFill>
                <a:effectLst/>
                <a:latin typeface="Courier New" panose="02070309020205020404" pitchFamily="49" charset="0"/>
                <a:cs typeface="Courier New" panose="02070309020205020404" pitchFamily="49" charset="0"/>
              </a:rPr>
              <a:t>http://localhost:3000/api/directorio/1</a:t>
            </a:r>
            <a:endParaRPr lang="es-419" sz="1000" dirty="0">
              <a:latin typeface="Courier New" panose="02070309020205020404" pitchFamily="49" charset="0"/>
              <a:cs typeface="Courier New" panose="02070309020205020404" pitchFamily="49" charset="0"/>
            </a:endParaRPr>
          </a:p>
        </p:txBody>
      </p:sp>
      <p:sp>
        <p:nvSpPr>
          <p:cNvPr id="11" name="CuadroTexto 10">
            <a:extLst>
              <a:ext uri="{FF2B5EF4-FFF2-40B4-BE49-F238E27FC236}">
                <a16:creationId xmlns:a16="http://schemas.microsoft.com/office/drawing/2014/main" id="{C3FE53F0-2175-8BB2-6CAE-7A6B8450A088}"/>
              </a:ext>
            </a:extLst>
          </p:cNvPr>
          <p:cNvSpPr txBox="1"/>
          <p:nvPr/>
        </p:nvSpPr>
        <p:spPr>
          <a:xfrm>
            <a:off x="9204760" y="1617800"/>
            <a:ext cx="1810081" cy="246221"/>
          </a:xfrm>
          <a:prstGeom prst="rect">
            <a:avLst/>
          </a:prstGeom>
          <a:noFill/>
        </p:spPr>
        <p:txBody>
          <a:bodyPr wrap="square">
            <a:spAutoFit/>
          </a:bodyPr>
          <a:lstStyle>
            <a:defPPr>
              <a:defRPr lang="en-US"/>
            </a:defPPr>
            <a:lvl1pPr>
              <a:defRPr sz="1000" b="0" i="0">
                <a:solidFill>
                  <a:srgbClr val="212121"/>
                </a:solidFill>
                <a:effectLst/>
                <a:latin typeface="Courier New" panose="02070309020205020404" pitchFamily="49" charset="0"/>
                <a:cs typeface="Courier New" panose="02070309020205020404" pitchFamily="49" charset="0"/>
              </a:defRPr>
            </a:lvl1pPr>
          </a:lstStyle>
          <a:p>
            <a:r>
              <a:rPr lang="es-419" dirty="0"/>
              <a:t>/api/directorio/{id}</a:t>
            </a:r>
          </a:p>
        </p:txBody>
      </p:sp>
      <p:pic>
        <p:nvPicPr>
          <p:cNvPr id="15" name="Imagen 14">
            <a:extLst>
              <a:ext uri="{FF2B5EF4-FFF2-40B4-BE49-F238E27FC236}">
                <a16:creationId xmlns:a16="http://schemas.microsoft.com/office/drawing/2014/main" id="{A5953A97-8653-09E1-19BB-216F0DEEE965}"/>
              </a:ext>
            </a:extLst>
          </p:cNvPr>
          <p:cNvPicPr>
            <a:picLocks noChangeAspect="1"/>
          </p:cNvPicPr>
          <p:nvPr/>
        </p:nvPicPr>
        <p:blipFill>
          <a:blip r:embed="rId4"/>
          <a:stretch>
            <a:fillRect/>
          </a:stretch>
        </p:blipFill>
        <p:spPr>
          <a:xfrm>
            <a:off x="690021" y="3891325"/>
            <a:ext cx="2619741" cy="438211"/>
          </a:xfrm>
          <a:prstGeom prst="rect">
            <a:avLst/>
          </a:prstGeom>
        </p:spPr>
      </p:pic>
      <p:cxnSp>
        <p:nvCxnSpPr>
          <p:cNvPr id="18" name="Conector recto 17">
            <a:extLst>
              <a:ext uri="{FF2B5EF4-FFF2-40B4-BE49-F238E27FC236}">
                <a16:creationId xmlns:a16="http://schemas.microsoft.com/office/drawing/2014/main" id="{CADBB323-26D6-9F78-A540-07ADC123F33C}"/>
              </a:ext>
            </a:extLst>
          </p:cNvPr>
          <p:cNvCxnSpPr/>
          <p:nvPr/>
        </p:nvCxnSpPr>
        <p:spPr>
          <a:xfrm>
            <a:off x="714703" y="3762703"/>
            <a:ext cx="10867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A18D17E4-122E-D418-F1DB-27DF62B5BD78}"/>
              </a:ext>
            </a:extLst>
          </p:cNvPr>
          <p:cNvCxnSpPr>
            <a:cxnSpLocks/>
            <a:stCxn id="15" idx="3"/>
          </p:cNvCxnSpPr>
          <p:nvPr/>
        </p:nvCxnSpPr>
        <p:spPr>
          <a:xfrm>
            <a:off x="3309762" y="4110431"/>
            <a:ext cx="779007" cy="1032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Imagen 38">
            <a:extLst>
              <a:ext uri="{FF2B5EF4-FFF2-40B4-BE49-F238E27FC236}">
                <a16:creationId xmlns:a16="http://schemas.microsoft.com/office/drawing/2014/main" id="{D6D30E51-5693-E765-107D-2F066AB6B59F}"/>
              </a:ext>
            </a:extLst>
          </p:cNvPr>
          <p:cNvPicPr>
            <a:picLocks noChangeAspect="1"/>
          </p:cNvPicPr>
          <p:nvPr/>
        </p:nvPicPr>
        <p:blipFill>
          <a:blip r:embed="rId5"/>
          <a:stretch>
            <a:fillRect/>
          </a:stretch>
        </p:blipFill>
        <p:spPr>
          <a:xfrm>
            <a:off x="3931826" y="3216646"/>
            <a:ext cx="6510692" cy="3427504"/>
          </a:xfrm>
          <a:prstGeom prst="rect">
            <a:avLst/>
          </a:prstGeom>
        </p:spPr>
      </p:pic>
      <p:sp>
        <p:nvSpPr>
          <p:cNvPr id="40" name="CuadroTexto 39">
            <a:extLst>
              <a:ext uri="{FF2B5EF4-FFF2-40B4-BE49-F238E27FC236}">
                <a16:creationId xmlns:a16="http://schemas.microsoft.com/office/drawing/2014/main" id="{1A3DB17C-26E0-B08A-65ED-29E1BB6E2EFA}"/>
              </a:ext>
            </a:extLst>
          </p:cNvPr>
          <p:cNvSpPr txBox="1"/>
          <p:nvPr/>
        </p:nvSpPr>
        <p:spPr>
          <a:xfrm>
            <a:off x="3931826" y="2595625"/>
            <a:ext cx="5759141" cy="307777"/>
          </a:xfrm>
          <a:prstGeom prst="rect">
            <a:avLst/>
          </a:prstGeom>
          <a:noFill/>
        </p:spPr>
        <p:txBody>
          <a:bodyPr wrap="none" rtlCol="0">
            <a:spAutoFit/>
          </a:bodyPr>
          <a:lstStyle/>
          <a:p>
            <a:r>
              <a:rPr lang="es-ES" sz="1400" dirty="0">
                <a:solidFill>
                  <a:schemeClr val="accent3"/>
                </a:solidFill>
              </a:rPr>
              <a:t>Copiar la estructura JSON de una persona y modificarla, se va a usar en crear</a:t>
            </a:r>
            <a:endParaRPr lang="es-419" sz="1400" dirty="0">
              <a:solidFill>
                <a:schemeClr val="accent3"/>
              </a:solidFill>
            </a:endParaRPr>
          </a:p>
        </p:txBody>
      </p:sp>
      <p:sp>
        <p:nvSpPr>
          <p:cNvPr id="42" name="CuadroTexto 41">
            <a:extLst>
              <a:ext uri="{FF2B5EF4-FFF2-40B4-BE49-F238E27FC236}">
                <a16:creationId xmlns:a16="http://schemas.microsoft.com/office/drawing/2014/main" id="{93E38DFD-8E18-18E0-3664-1CA002D02114}"/>
              </a:ext>
            </a:extLst>
          </p:cNvPr>
          <p:cNvSpPr txBox="1"/>
          <p:nvPr/>
        </p:nvSpPr>
        <p:spPr>
          <a:xfrm>
            <a:off x="4813336" y="3548013"/>
            <a:ext cx="1356236" cy="246221"/>
          </a:xfrm>
          <a:prstGeom prst="rect">
            <a:avLst/>
          </a:prstGeom>
          <a:solidFill>
            <a:schemeClr val="bg1"/>
          </a:solidFill>
        </p:spPr>
        <p:txBody>
          <a:bodyPr wrap="square">
            <a:spAutoFit/>
          </a:bodyPr>
          <a:lstStyle>
            <a:defPPr>
              <a:defRPr lang="en-US"/>
            </a:defPPr>
            <a:lvl1pPr>
              <a:defRPr sz="1000" b="0" i="0">
                <a:solidFill>
                  <a:srgbClr val="212121"/>
                </a:solidFill>
                <a:effectLst/>
                <a:latin typeface="Courier New" panose="02070309020205020404" pitchFamily="49" charset="0"/>
                <a:cs typeface="Courier New" panose="02070309020205020404" pitchFamily="49" charset="0"/>
              </a:defRPr>
            </a:lvl1pPr>
          </a:lstStyle>
          <a:p>
            <a:r>
              <a:rPr lang="es-419" dirty="0"/>
              <a:t>/api/directorio</a:t>
            </a:r>
          </a:p>
        </p:txBody>
      </p:sp>
      <p:sp>
        <p:nvSpPr>
          <p:cNvPr id="43" name="CuadroTexto 42">
            <a:extLst>
              <a:ext uri="{FF2B5EF4-FFF2-40B4-BE49-F238E27FC236}">
                <a16:creationId xmlns:a16="http://schemas.microsoft.com/office/drawing/2014/main" id="{8E5C4634-EBA5-1AA9-FB0D-6678957CAB12}"/>
              </a:ext>
            </a:extLst>
          </p:cNvPr>
          <p:cNvSpPr txBox="1"/>
          <p:nvPr/>
        </p:nvSpPr>
        <p:spPr>
          <a:xfrm>
            <a:off x="9266563" y="5240200"/>
            <a:ext cx="2965972" cy="1200329"/>
          </a:xfrm>
          <a:prstGeom prst="rect">
            <a:avLst/>
          </a:prstGeom>
          <a:noFill/>
        </p:spPr>
        <p:txBody>
          <a:bodyPr wrap="square" rtlCol="0">
            <a:spAutoFit/>
          </a:bodyPr>
          <a:lstStyle/>
          <a:p>
            <a:r>
              <a:rPr lang="es-ES" dirty="0">
                <a:highlight>
                  <a:srgbClr val="FFFF00"/>
                </a:highlight>
              </a:rPr>
              <a:t>Corregir en el controlador </a:t>
            </a:r>
            <a:r>
              <a:rPr lang="es-ES" dirty="0" err="1">
                <a:highlight>
                  <a:srgbClr val="FFFF00"/>
                </a:highlight>
              </a:rPr>
              <a:t>create</a:t>
            </a:r>
            <a:r>
              <a:rPr lang="es-ES" dirty="0">
                <a:highlight>
                  <a:srgbClr val="FFFF00"/>
                </a:highlight>
              </a:rPr>
              <a:t>, los atributos del  objeto persona para que guarde la información</a:t>
            </a:r>
            <a:endParaRPr lang="es-419" dirty="0">
              <a:highlight>
                <a:srgbClr val="FFFF00"/>
              </a:highlight>
            </a:endParaRPr>
          </a:p>
        </p:txBody>
      </p:sp>
    </p:spTree>
    <p:extLst>
      <p:ext uri="{BB962C8B-B14F-4D97-AF65-F5344CB8AC3E}">
        <p14:creationId xmlns:p14="http://schemas.microsoft.com/office/powerpoint/2010/main" val="8330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F9606-637D-D939-81F5-00EE16BE07C6}"/>
              </a:ext>
            </a:extLst>
          </p:cNvPr>
          <p:cNvSpPr>
            <a:spLocks noGrp="1"/>
          </p:cNvSpPr>
          <p:nvPr>
            <p:ph type="title"/>
          </p:nvPr>
        </p:nvSpPr>
        <p:spPr/>
        <p:txBody>
          <a:bodyPr/>
          <a:lstStyle/>
          <a:p>
            <a:r>
              <a:rPr lang="es-ES" dirty="0"/>
              <a:t>4. Agregar la secuencia los demás servicios API </a:t>
            </a:r>
            <a:r>
              <a:rPr lang="es-ES" dirty="0" err="1"/>
              <a:t>Rest</a:t>
            </a:r>
            <a:endParaRPr lang="es-419" dirty="0"/>
          </a:p>
        </p:txBody>
      </p:sp>
      <p:pic>
        <p:nvPicPr>
          <p:cNvPr id="5" name="Imagen 4">
            <a:extLst>
              <a:ext uri="{FF2B5EF4-FFF2-40B4-BE49-F238E27FC236}">
                <a16:creationId xmlns:a16="http://schemas.microsoft.com/office/drawing/2014/main" id="{3D038EB3-3540-37AF-EABC-0FF9417C6AAD}"/>
              </a:ext>
            </a:extLst>
          </p:cNvPr>
          <p:cNvPicPr>
            <a:picLocks noChangeAspect="1"/>
          </p:cNvPicPr>
          <p:nvPr/>
        </p:nvPicPr>
        <p:blipFill>
          <a:blip r:embed="rId2"/>
          <a:stretch>
            <a:fillRect/>
          </a:stretch>
        </p:blipFill>
        <p:spPr>
          <a:xfrm>
            <a:off x="828000" y="1429768"/>
            <a:ext cx="7906853" cy="4229690"/>
          </a:xfrm>
          <a:prstGeom prst="rect">
            <a:avLst/>
          </a:prstGeom>
        </p:spPr>
      </p:pic>
      <p:sp>
        <p:nvSpPr>
          <p:cNvPr id="7" name="CuadroTexto 6">
            <a:extLst>
              <a:ext uri="{FF2B5EF4-FFF2-40B4-BE49-F238E27FC236}">
                <a16:creationId xmlns:a16="http://schemas.microsoft.com/office/drawing/2014/main" id="{721BAFB5-C03C-A6DD-44B6-DB0CD6208B52}"/>
              </a:ext>
            </a:extLst>
          </p:cNvPr>
          <p:cNvSpPr txBox="1"/>
          <p:nvPr/>
        </p:nvSpPr>
        <p:spPr>
          <a:xfrm>
            <a:off x="714703" y="5989334"/>
            <a:ext cx="7344062" cy="369332"/>
          </a:xfrm>
          <a:prstGeom prst="rect">
            <a:avLst/>
          </a:prstGeom>
          <a:noFill/>
        </p:spPr>
        <p:txBody>
          <a:bodyPr wrap="none" rtlCol="0">
            <a:spAutoFit/>
          </a:bodyPr>
          <a:lstStyle/>
          <a:p>
            <a:r>
              <a:rPr lang="es-ES" dirty="0">
                <a:highlight>
                  <a:srgbClr val="FFFF00"/>
                </a:highlight>
              </a:rPr>
              <a:t>Corregir la ruta, para recibir el parámetro ID para que realice la actualización</a:t>
            </a:r>
            <a:endParaRPr lang="es-419" dirty="0">
              <a:highlight>
                <a:srgbClr val="FFFF00"/>
              </a:highlight>
            </a:endParaRPr>
          </a:p>
        </p:txBody>
      </p:sp>
    </p:spTree>
    <p:extLst>
      <p:ext uri="{BB962C8B-B14F-4D97-AF65-F5344CB8AC3E}">
        <p14:creationId xmlns:p14="http://schemas.microsoft.com/office/powerpoint/2010/main" val="2159050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613D2-E7FC-17F0-CA6D-86947D4BDE0B}"/>
              </a:ext>
            </a:extLst>
          </p:cNvPr>
          <p:cNvSpPr>
            <a:spLocks noGrp="1"/>
          </p:cNvSpPr>
          <p:nvPr>
            <p:ph type="title"/>
          </p:nvPr>
        </p:nvSpPr>
        <p:spPr>
          <a:xfrm>
            <a:off x="828000" y="684000"/>
            <a:ext cx="9921549" cy="387798"/>
          </a:xfrm>
        </p:spPr>
        <p:txBody>
          <a:bodyPr/>
          <a:lstStyle/>
          <a:p>
            <a:r>
              <a:rPr lang="es-ES" dirty="0"/>
              <a:t>5. Terminar de agregar los servicios de borrado</a:t>
            </a:r>
            <a:endParaRPr lang="es-419" dirty="0"/>
          </a:p>
        </p:txBody>
      </p:sp>
      <p:sp>
        <p:nvSpPr>
          <p:cNvPr id="3" name="Marcador de contenido 2">
            <a:extLst>
              <a:ext uri="{FF2B5EF4-FFF2-40B4-BE49-F238E27FC236}">
                <a16:creationId xmlns:a16="http://schemas.microsoft.com/office/drawing/2014/main" id="{47BCE266-53AC-A9DD-F7A6-58BBB25BFAB1}"/>
              </a:ext>
            </a:extLst>
          </p:cNvPr>
          <p:cNvSpPr>
            <a:spLocks noGrp="1"/>
          </p:cNvSpPr>
          <p:nvPr>
            <p:ph idx="1"/>
          </p:nvPr>
        </p:nvSpPr>
        <p:spPr>
          <a:xfrm>
            <a:off x="1004113" y="3914020"/>
            <a:ext cx="4406462" cy="2848863"/>
          </a:xfrm>
          <a:solidFill>
            <a:srgbClr val="FFFFF3"/>
          </a:solidFill>
          <a:ln>
            <a:solidFill>
              <a:schemeClr val="accent1">
                <a:lumMod val="50000"/>
              </a:schemeClr>
            </a:solidFill>
          </a:ln>
        </p:spPr>
        <p:txBody>
          <a:bodyPr/>
          <a:lstStyle/>
          <a:p>
            <a:pPr>
              <a:lnSpc>
                <a:spcPct val="100000"/>
              </a:lnSpc>
            </a:pPr>
            <a:r>
              <a:rPr lang="es-ES" sz="1800" dirty="0">
                <a:solidFill>
                  <a:schemeClr val="accent1">
                    <a:lumMod val="50000"/>
                  </a:schemeClr>
                </a:solidFill>
                <a:latin typeface="+mj-lt"/>
              </a:rPr>
              <a:t>Realizar la siguiente secuencia:</a:t>
            </a:r>
          </a:p>
          <a:p>
            <a:pPr marL="514350" indent="-514350">
              <a:lnSpc>
                <a:spcPct val="100000"/>
              </a:lnSpc>
              <a:buFont typeface="+mj-lt"/>
              <a:buAutoNum type="arabicPeriod"/>
            </a:pPr>
            <a:r>
              <a:rPr lang="es-ES" sz="1800" dirty="0">
                <a:solidFill>
                  <a:schemeClr val="accent1">
                    <a:lumMod val="50000"/>
                  </a:schemeClr>
                </a:solidFill>
                <a:latin typeface="+mj-lt"/>
              </a:rPr>
              <a:t>Consulta todo el directorio</a:t>
            </a:r>
          </a:p>
          <a:p>
            <a:pPr marL="514350" indent="-514350">
              <a:lnSpc>
                <a:spcPct val="100000"/>
              </a:lnSpc>
              <a:buFont typeface="+mj-lt"/>
              <a:buAutoNum type="arabicPeriod"/>
            </a:pPr>
            <a:r>
              <a:rPr lang="es-ES" sz="1800" dirty="0">
                <a:solidFill>
                  <a:schemeClr val="accent1">
                    <a:lumMod val="50000"/>
                  </a:schemeClr>
                </a:solidFill>
                <a:latin typeface="+mj-lt"/>
              </a:rPr>
              <a:t>Consulta el registro 4</a:t>
            </a:r>
          </a:p>
          <a:p>
            <a:pPr marL="514350" indent="-514350">
              <a:lnSpc>
                <a:spcPct val="100000"/>
              </a:lnSpc>
              <a:buFont typeface="+mj-lt"/>
              <a:buAutoNum type="arabicPeriod"/>
            </a:pPr>
            <a:r>
              <a:rPr lang="es-ES" sz="1800" dirty="0">
                <a:solidFill>
                  <a:schemeClr val="accent1">
                    <a:lumMod val="50000"/>
                  </a:schemeClr>
                </a:solidFill>
                <a:latin typeface="+mj-lt"/>
              </a:rPr>
              <a:t>Actualízalo, asignando un nombre</a:t>
            </a:r>
          </a:p>
          <a:p>
            <a:pPr marL="514350" indent="-514350">
              <a:lnSpc>
                <a:spcPct val="100000"/>
              </a:lnSpc>
              <a:buFont typeface="+mj-lt"/>
              <a:buAutoNum type="arabicPeriod"/>
            </a:pPr>
            <a:r>
              <a:rPr lang="es-ES" sz="1800" dirty="0">
                <a:solidFill>
                  <a:schemeClr val="accent1">
                    <a:lumMod val="50000"/>
                  </a:schemeClr>
                </a:solidFill>
                <a:latin typeface="+mj-lt"/>
              </a:rPr>
              <a:t>Crea una nueva persona</a:t>
            </a:r>
          </a:p>
          <a:p>
            <a:pPr marL="514350" indent="-514350">
              <a:lnSpc>
                <a:spcPct val="100000"/>
              </a:lnSpc>
              <a:buFont typeface="+mj-lt"/>
              <a:buAutoNum type="arabicPeriod"/>
            </a:pPr>
            <a:r>
              <a:rPr lang="es-ES" sz="1800" dirty="0">
                <a:solidFill>
                  <a:schemeClr val="accent1">
                    <a:lumMod val="50000"/>
                  </a:schemeClr>
                </a:solidFill>
                <a:latin typeface="+mj-lt"/>
              </a:rPr>
              <a:t>Elimina el registro 10</a:t>
            </a:r>
          </a:p>
          <a:p>
            <a:pPr marL="514350" indent="-514350">
              <a:lnSpc>
                <a:spcPct val="100000"/>
              </a:lnSpc>
              <a:buFont typeface="+mj-lt"/>
              <a:buAutoNum type="arabicPeriod"/>
            </a:pPr>
            <a:r>
              <a:rPr lang="es-ES" sz="1800" dirty="0">
                <a:solidFill>
                  <a:schemeClr val="accent1">
                    <a:lumMod val="50000"/>
                  </a:schemeClr>
                </a:solidFill>
                <a:latin typeface="+mj-lt"/>
              </a:rPr>
              <a:t>Elimina todo el directorio</a:t>
            </a:r>
            <a:endParaRPr lang="es-419" sz="1800" dirty="0">
              <a:solidFill>
                <a:schemeClr val="accent1">
                  <a:lumMod val="50000"/>
                </a:schemeClr>
              </a:solidFill>
              <a:latin typeface="+mj-lt"/>
            </a:endParaRPr>
          </a:p>
        </p:txBody>
      </p:sp>
      <p:pic>
        <p:nvPicPr>
          <p:cNvPr id="5" name="Imagen 4">
            <a:extLst>
              <a:ext uri="{FF2B5EF4-FFF2-40B4-BE49-F238E27FC236}">
                <a16:creationId xmlns:a16="http://schemas.microsoft.com/office/drawing/2014/main" id="{B778BD94-D201-A09C-A49F-D3751E1D761B}"/>
              </a:ext>
            </a:extLst>
          </p:cNvPr>
          <p:cNvPicPr>
            <a:picLocks noChangeAspect="1"/>
          </p:cNvPicPr>
          <p:nvPr/>
        </p:nvPicPr>
        <p:blipFill>
          <a:blip r:embed="rId2"/>
          <a:stretch>
            <a:fillRect/>
          </a:stretch>
        </p:blipFill>
        <p:spPr>
          <a:xfrm>
            <a:off x="1017252" y="1160274"/>
            <a:ext cx="2260920" cy="2171505"/>
          </a:xfrm>
          <a:prstGeom prst="rect">
            <a:avLst/>
          </a:prstGeom>
          <a:effectLst>
            <a:outerShdw blurRad="63500" sx="102000" sy="102000" algn="ctr" rotWithShape="0">
              <a:prstClr val="black">
                <a:alpha val="40000"/>
              </a:prstClr>
            </a:outerShdw>
          </a:effectLst>
        </p:spPr>
      </p:pic>
      <p:sp>
        <p:nvSpPr>
          <p:cNvPr id="6" name="Título 1">
            <a:extLst>
              <a:ext uri="{FF2B5EF4-FFF2-40B4-BE49-F238E27FC236}">
                <a16:creationId xmlns:a16="http://schemas.microsoft.com/office/drawing/2014/main" id="{F8823F1C-BFC2-4A3C-D9DA-057C18C2469C}"/>
              </a:ext>
            </a:extLst>
          </p:cNvPr>
          <p:cNvSpPr txBox="1">
            <a:spLocks/>
          </p:cNvSpPr>
          <p:nvPr/>
        </p:nvSpPr>
        <p:spPr>
          <a:xfrm>
            <a:off x="691162" y="341323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6. Realizar el siguiente ciclo de pruebas</a:t>
            </a:r>
            <a:endParaRPr lang="es-419" dirty="0"/>
          </a:p>
        </p:txBody>
      </p:sp>
      <p:sp>
        <p:nvSpPr>
          <p:cNvPr id="4" name="CuadroTexto 3">
            <a:extLst>
              <a:ext uri="{FF2B5EF4-FFF2-40B4-BE49-F238E27FC236}">
                <a16:creationId xmlns:a16="http://schemas.microsoft.com/office/drawing/2014/main" id="{527C87FD-AEE9-1EE2-1BB8-D6ABCF209C60}"/>
              </a:ext>
            </a:extLst>
          </p:cNvPr>
          <p:cNvSpPr txBox="1"/>
          <p:nvPr/>
        </p:nvSpPr>
        <p:spPr>
          <a:xfrm>
            <a:off x="5266756" y="5848270"/>
            <a:ext cx="6794615" cy="651460"/>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11."</a:t>
            </a:r>
          </a:p>
        </p:txBody>
      </p:sp>
    </p:spTree>
    <p:extLst>
      <p:ext uri="{BB962C8B-B14F-4D97-AF65-F5344CB8AC3E}">
        <p14:creationId xmlns:p14="http://schemas.microsoft.com/office/powerpoint/2010/main" val="1069184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III. Desarrollo de lado del servidor con </a:t>
            </a:r>
            <a:r>
              <a:rPr lang="es-419" dirty="0" err="1"/>
              <a:t>ExpressJS</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2C213ED3-E942-DC21-8E4D-F72C0EB18827}"/>
              </a:ext>
            </a:extLst>
          </p:cNvPr>
          <p:cNvPicPr>
            <a:picLocks noChangeAspect="1"/>
          </p:cNvPicPr>
          <p:nvPr/>
        </p:nvPicPr>
        <p:blipFill>
          <a:blip r:embed="rId2"/>
          <a:stretch>
            <a:fillRect/>
          </a:stretch>
        </p:blipFill>
        <p:spPr>
          <a:xfrm>
            <a:off x="2947382" y="3882372"/>
            <a:ext cx="1078667" cy="1232252"/>
          </a:xfrm>
          <a:prstGeom prst="rect">
            <a:avLst/>
          </a:prstGeom>
        </p:spPr>
      </p:pic>
    </p:spTree>
    <p:extLst>
      <p:ext uri="{BB962C8B-B14F-4D97-AF65-F5344CB8AC3E}">
        <p14:creationId xmlns:p14="http://schemas.microsoft.com/office/powerpoint/2010/main" val="1397631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6" y="1631451"/>
            <a:ext cx="6180667" cy="673560"/>
          </a:xfrm>
          <a:prstGeom prst="rect">
            <a:avLst/>
          </a:prstGeom>
        </p:spPr>
        <p:txBody>
          <a:bodyPr vert="horz" wrap="square" lIns="0" tIns="16933" rIns="0" bIns="0" rtlCol="0">
            <a:spAutoFit/>
          </a:bodyPr>
          <a:lstStyle/>
          <a:p>
            <a:pPr marL="16933" marR="6773">
              <a:spcBef>
                <a:spcPts val="133"/>
              </a:spcBef>
            </a:pPr>
            <a:r>
              <a:rPr sz="2133" spc="152" dirty="0">
                <a:solidFill>
                  <a:srgbClr val="202124"/>
                </a:solidFill>
                <a:latin typeface="Calibri"/>
                <a:cs typeface="Calibri"/>
              </a:rPr>
              <a:t>Los</a:t>
            </a:r>
            <a:r>
              <a:rPr sz="2133" spc="33" dirty="0">
                <a:solidFill>
                  <a:srgbClr val="202124"/>
                </a:solidFill>
                <a:latin typeface="Calibri"/>
                <a:cs typeface="Calibri"/>
              </a:rPr>
              <a:t> </a:t>
            </a:r>
            <a:r>
              <a:rPr sz="2133" spc="107" dirty="0">
                <a:solidFill>
                  <a:srgbClr val="202124"/>
                </a:solidFill>
                <a:latin typeface="Calibri"/>
                <a:cs typeface="Calibri"/>
              </a:rPr>
              <a:t>microservicios</a:t>
            </a:r>
            <a:r>
              <a:rPr sz="2133" spc="33" dirty="0">
                <a:solidFill>
                  <a:srgbClr val="202124"/>
                </a:solidFill>
                <a:latin typeface="Calibri"/>
                <a:cs typeface="Calibri"/>
              </a:rPr>
              <a:t> </a:t>
            </a:r>
            <a:r>
              <a:rPr sz="2133" spc="80" dirty="0">
                <a:solidFill>
                  <a:srgbClr val="202124"/>
                </a:solidFill>
                <a:latin typeface="Calibri"/>
                <a:cs typeface="Calibri"/>
              </a:rPr>
              <a:t>dividen</a:t>
            </a:r>
            <a:r>
              <a:rPr sz="2133" spc="40" dirty="0">
                <a:solidFill>
                  <a:srgbClr val="202124"/>
                </a:solidFill>
                <a:latin typeface="Calibri"/>
                <a:cs typeface="Calibri"/>
              </a:rPr>
              <a:t> </a:t>
            </a:r>
            <a:r>
              <a:rPr sz="2133" spc="67" dirty="0">
                <a:solidFill>
                  <a:srgbClr val="202124"/>
                </a:solidFill>
                <a:latin typeface="Calibri"/>
                <a:cs typeface="Calibri"/>
              </a:rPr>
              <a:t>un</a:t>
            </a:r>
            <a:r>
              <a:rPr sz="2133" spc="33" dirty="0">
                <a:solidFill>
                  <a:srgbClr val="202124"/>
                </a:solidFill>
                <a:latin typeface="Calibri"/>
                <a:cs typeface="Calibri"/>
              </a:rPr>
              <a:t> </a:t>
            </a:r>
            <a:r>
              <a:rPr sz="2133" spc="107" dirty="0">
                <a:solidFill>
                  <a:srgbClr val="202124"/>
                </a:solidFill>
                <a:latin typeface="Calibri"/>
                <a:cs typeface="Calibri"/>
              </a:rPr>
              <a:t>programa</a:t>
            </a:r>
            <a:r>
              <a:rPr sz="2133" spc="33" dirty="0">
                <a:solidFill>
                  <a:srgbClr val="202124"/>
                </a:solidFill>
                <a:latin typeface="Calibri"/>
                <a:cs typeface="Calibri"/>
              </a:rPr>
              <a:t> </a:t>
            </a:r>
            <a:r>
              <a:rPr sz="2133" spc="113" dirty="0">
                <a:solidFill>
                  <a:srgbClr val="202124"/>
                </a:solidFill>
                <a:latin typeface="Calibri"/>
                <a:cs typeface="Calibri"/>
              </a:rPr>
              <a:t>grande</a:t>
            </a:r>
            <a:r>
              <a:rPr sz="2133" spc="40" dirty="0">
                <a:solidFill>
                  <a:srgbClr val="202124"/>
                </a:solidFill>
                <a:latin typeface="Calibri"/>
                <a:cs typeface="Calibri"/>
              </a:rPr>
              <a:t> </a:t>
            </a:r>
            <a:r>
              <a:rPr sz="2133" spc="60" dirty="0">
                <a:solidFill>
                  <a:srgbClr val="202124"/>
                </a:solidFill>
                <a:latin typeface="Calibri"/>
                <a:cs typeface="Calibri"/>
              </a:rPr>
              <a:t>en </a:t>
            </a:r>
            <a:r>
              <a:rPr sz="2133" spc="67" dirty="0">
                <a:solidFill>
                  <a:srgbClr val="202124"/>
                </a:solidFill>
                <a:latin typeface="Calibri"/>
                <a:cs typeface="Calibri"/>
              </a:rPr>
              <a:t>múltiples</a:t>
            </a:r>
            <a:r>
              <a:rPr sz="2133" spc="20" dirty="0">
                <a:solidFill>
                  <a:srgbClr val="202124"/>
                </a:solidFill>
                <a:latin typeface="Calibri"/>
                <a:cs typeface="Calibri"/>
              </a:rPr>
              <a:t> </a:t>
            </a:r>
            <a:r>
              <a:rPr sz="2133" spc="113" dirty="0">
                <a:solidFill>
                  <a:srgbClr val="202124"/>
                </a:solidFill>
                <a:latin typeface="Calibri"/>
                <a:cs typeface="Calibri"/>
              </a:rPr>
              <a:t>servicios</a:t>
            </a:r>
            <a:r>
              <a:rPr sz="2133" spc="27" dirty="0">
                <a:solidFill>
                  <a:srgbClr val="202124"/>
                </a:solidFill>
                <a:latin typeface="Calibri"/>
                <a:cs typeface="Calibri"/>
              </a:rPr>
              <a:t> </a:t>
            </a:r>
            <a:r>
              <a:rPr sz="2133" spc="93" dirty="0">
                <a:solidFill>
                  <a:srgbClr val="202124"/>
                </a:solidFill>
                <a:latin typeface="Calibri"/>
                <a:cs typeface="Calibri"/>
              </a:rPr>
              <a:t>independientes</a:t>
            </a:r>
            <a:r>
              <a:rPr sz="2133" spc="27" dirty="0">
                <a:solidFill>
                  <a:srgbClr val="202124"/>
                </a:solidFill>
                <a:latin typeface="Calibri"/>
                <a:cs typeface="Calibri"/>
              </a:rPr>
              <a:t> </a:t>
            </a:r>
            <a:r>
              <a:rPr sz="2133" spc="127" dirty="0">
                <a:solidFill>
                  <a:srgbClr val="202124"/>
                </a:solidFill>
                <a:latin typeface="Calibri"/>
                <a:cs typeface="Calibri"/>
              </a:rPr>
              <a:t>más</a:t>
            </a:r>
            <a:r>
              <a:rPr sz="2133" spc="20" dirty="0">
                <a:solidFill>
                  <a:srgbClr val="202124"/>
                </a:solidFill>
                <a:latin typeface="Calibri"/>
                <a:cs typeface="Calibri"/>
              </a:rPr>
              <a:t> </a:t>
            </a:r>
            <a:r>
              <a:rPr sz="2133" spc="107" dirty="0">
                <a:solidFill>
                  <a:srgbClr val="202124"/>
                </a:solidFill>
                <a:latin typeface="Calibri"/>
                <a:cs typeface="Calibri"/>
              </a:rPr>
              <a:t>pequeños</a:t>
            </a:r>
            <a:endParaRPr sz="2133">
              <a:latin typeface="Calibri"/>
              <a:cs typeface="Calibri"/>
            </a:endParaRPr>
          </a:p>
        </p:txBody>
      </p:sp>
      <p:grpSp>
        <p:nvGrpSpPr>
          <p:cNvPr id="3" name="object 3"/>
          <p:cNvGrpSpPr/>
          <p:nvPr/>
        </p:nvGrpSpPr>
        <p:grpSpPr>
          <a:xfrm>
            <a:off x="2675089" y="2507645"/>
            <a:ext cx="2931160" cy="2861733"/>
            <a:chOff x="863822" y="1709283"/>
            <a:chExt cx="2198370" cy="2146300"/>
          </a:xfrm>
        </p:grpSpPr>
        <p:sp>
          <p:nvSpPr>
            <p:cNvPr id="4" name="object 4"/>
            <p:cNvSpPr/>
            <p:nvPr/>
          </p:nvSpPr>
          <p:spPr>
            <a:xfrm>
              <a:off x="3055686" y="1715633"/>
              <a:ext cx="0" cy="2133600"/>
            </a:xfrm>
            <a:custGeom>
              <a:avLst/>
              <a:gdLst/>
              <a:ahLst/>
              <a:cxnLst/>
              <a:rect l="l" t="t" r="r" b="b"/>
              <a:pathLst>
                <a:path h="2133600">
                  <a:moveTo>
                    <a:pt x="0" y="0"/>
                  </a:moveTo>
                  <a:lnTo>
                    <a:pt x="0" y="2133199"/>
                  </a:lnTo>
                </a:path>
              </a:pathLst>
            </a:custGeom>
            <a:ln w="12700">
              <a:solidFill>
                <a:srgbClr val="0D5BD8"/>
              </a:solidFill>
            </a:ln>
          </p:spPr>
          <p:txBody>
            <a:bodyPr wrap="square" lIns="0" tIns="0" rIns="0" bIns="0" rtlCol="0"/>
            <a:lstStyle/>
            <a:p>
              <a:endParaRPr/>
            </a:p>
          </p:txBody>
        </p:sp>
        <p:sp>
          <p:nvSpPr>
            <p:cNvPr id="5" name="object 5"/>
            <p:cNvSpPr/>
            <p:nvPr/>
          </p:nvSpPr>
          <p:spPr>
            <a:xfrm>
              <a:off x="914209" y="2495168"/>
              <a:ext cx="1503045" cy="1302385"/>
            </a:xfrm>
            <a:custGeom>
              <a:avLst/>
              <a:gdLst/>
              <a:ahLst/>
              <a:cxnLst/>
              <a:rect l="l" t="t" r="r" b="b"/>
              <a:pathLst>
                <a:path w="1503045" h="1302385">
                  <a:moveTo>
                    <a:pt x="1502841" y="0"/>
                  </a:moveTo>
                  <a:lnTo>
                    <a:pt x="0" y="0"/>
                  </a:lnTo>
                  <a:lnTo>
                    <a:pt x="0" y="1258214"/>
                  </a:lnTo>
                  <a:lnTo>
                    <a:pt x="0" y="1302258"/>
                  </a:lnTo>
                  <a:lnTo>
                    <a:pt x="1502841" y="1302258"/>
                  </a:lnTo>
                  <a:lnTo>
                    <a:pt x="1502841" y="1258214"/>
                  </a:lnTo>
                  <a:lnTo>
                    <a:pt x="1502841" y="0"/>
                  </a:lnTo>
                  <a:close/>
                </a:path>
              </a:pathLst>
            </a:custGeom>
            <a:solidFill>
              <a:srgbClr val="CCCCCC"/>
            </a:solidFill>
          </p:spPr>
          <p:txBody>
            <a:bodyPr wrap="square" lIns="0" tIns="0" rIns="0" bIns="0" rtlCol="0"/>
            <a:lstStyle/>
            <a:p>
              <a:endParaRPr/>
            </a:p>
          </p:txBody>
        </p:sp>
        <p:sp>
          <p:nvSpPr>
            <p:cNvPr id="6" name="object 6"/>
            <p:cNvSpPr/>
            <p:nvPr/>
          </p:nvSpPr>
          <p:spPr>
            <a:xfrm>
              <a:off x="870172" y="2451119"/>
              <a:ext cx="1503045" cy="1302385"/>
            </a:xfrm>
            <a:custGeom>
              <a:avLst/>
              <a:gdLst/>
              <a:ahLst/>
              <a:cxnLst/>
              <a:rect l="l" t="t" r="r" b="b"/>
              <a:pathLst>
                <a:path w="1503045" h="1302385">
                  <a:moveTo>
                    <a:pt x="1502845" y="1302257"/>
                  </a:moveTo>
                  <a:lnTo>
                    <a:pt x="0" y="1302257"/>
                  </a:lnTo>
                  <a:lnTo>
                    <a:pt x="0" y="0"/>
                  </a:lnTo>
                  <a:lnTo>
                    <a:pt x="1502845" y="0"/>
                  </a:lnTo>
                  <a:lnTo>
                    <a:pt x="1502845" y="1302257"/>
                  </a:lnTo>
                  <a:close/>
                </a:path>
              </a:pathLst>
            </a:custGeom>
            <a:solidFill>
              <a:srgbClr val="FFFFFF"/>
            </a:solidFill>
          </p:spPr>
          <p:txBody>
            <a:bodyPr wrap="square" lIns="0" tIns="0" rIns="0" bIns="0" rtlCol="0"/>
            <a:lstStyle/>
            <a:p>
              <a:endParaRPr/>
            </a:p>
          </p:txBody>
        </p:sp>
        <p:sp>
          <p:nvSpPr>
            <p:cNvPr id="7" name="object 7"/>
            <p:cNvSpPr/>
            <p:nvPr/>
          </p:nvSpPr>
          <p:spPr>
            <a:xfrm>
              <a:off x="870172" y="2451119"/>
              <a:ext cx="1503045" cy="1302385"/>
            </a:xfrm>
            <a:custGeom>
              <a:avLst/>
              <a:gdLst/>
              <a:ahLst/>
              <a:cxnLst/>
              <a:rect l="l" t="t" r="r" b="b"/>
              <a:pathLst>
                <a:path w="1503045" h="1302385">
                  <a:moveTo>
                    <a:pt x="0" y="0"/>
                  </a:moveTo>
                  <a:lnTo>
                    <a:pt x="1502845" y="0"/>
                  </a:lnTo>
                  <a:lnTo>
                    <a:pt x="1502845" y="1302257"/>
                  </a:lnTo>
                  <a:lnTo>
                    <a:pt x="0" y="1302257"/>
                  </a:lnTo>
                  <a:lnTo>
                    <a:pt x="0" y="0"/>
                  </a:lnTo>
                  <a:close/>
                </a:path>
              </a:pathLst>
            </a:custGeom>
            <a:ln w="12700">
              <a:solidFill>
                <a:srgbClr val="999999"/>
              </a:solidFill>
            </a:ln>
          </p:spPr>
          <p:txBody>
            <a:bodyPr wrap="square" lIns="0" tIns="0" rIns="0" bIns="0" rtlCol="0"/>
            <a:lstStyle/>
            <a:p>
              <a:endParaRPr/>
            </a:p>
          </p:txBody>
        </p:sp>
        <p:sp>
          <p:nvSpPr>
            <p:cNvPr id="8" name="object 8"/>
            <p:cNvSpPr/>
            <p:nvPr/>
          </p:nvSpPr>
          <p:spPr>
            <a:xfrm>
              <a:off x="977478" y="2532477"/>
              <a:ext cx="600710" cy="347345"/>
            </a:xfrm>
            <a:custGeom>
              <a:avLst/>
              <a:gdLst/>
              <a:ahLst/>
              <a:cxnLst/>
              <a:rect l="l" t="t" r="r" b="b"/>
              <a:pathLst>
                <a:path w="600710" h="347344">
                  <a:moveTo>
                    <a:pt x="542285" y="346846"/>
                  </a:moveTo>
                  <a:lnTo>
                    <a:pt x="57811" y="346846"/>
                  </a:lnTo>
                  <a:lnTo>
                    <a:pt x="35308" y="342303"/>
                  </a:lnTo>
                  <a:lnTo>
                    <a:pt x="16932" y="329914"/>
                  </a:lnTo>
                  <a:lnTo>
                    <a:pt x="4543" y="311539"/>
                  </a:lnTo>
                  <a:lnTo>
                    <a:pt x="0" y="289037"/>
                  </a:lnTo>
                  <a:lnTo>
                    <a:pt x="0" y="57808"/>
                  </a:lnTo>
                  <a:lnTo>
                    <a:pt x="4543" y="35307"/>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grpSp>
      <p:sp>
        <p:nvSpPr>
          <p:cNvPr id="9" name="object 9"/>
          <p:cNvSpPr txBox="1"/>
          <p:nvPr/>
        </p:nvSpPr>
        <p:spPr>
          <a:xfrm>
            <a:off x="3155210" y="3742827"/>
            <a:ext cx="143085" cy="160664"/>
          </a:xfrm>
          <a:prstGeom prst="rect">
            <a:avLst/>
          </a:prstGeom>
        </p:spPr>
        <p:txBody>
          <a:bodyPr vert="horz" wrap="square" lIns="0" tIns="16933" rIns="0" bIns="0" rtlCol="0">
            <a:spAutoFit/>
          </a:bodyPr>
          <a:lstStyle/>
          <a:p>
            <a:pPr marL="16933">
              <a:spcBef>
                <a:spcPts val="133"/>
              </a:spcBef>
            </a:pPr>
            <a:r>
              <a:rPr sz="933" spc="-33" dirty="0">
                <a:solidFill>
                  <a:srgbClr val="FFFFFF"/>
                </a:solidFill>
                <a:latin typeface="Gill Sans MT"/>
                <a:cs typeface="Gill Sans MT"/>
              </a:rPr>
              <a:t>IU</a:t>
            </a:r>
            <a:endParaRPr sz="933">
              <a:latin typeface="Gill Sans MT"/>
              <a:cs typeface="Gill Sans MT"/>
            </a:endParaRPr>
          </a:p>
        </p:txBody>
      </p:sp>
      <p:sp>
        <p:nvSpPr>
          <p:cNvPr id="10" name="object 10"/>
          <p:cNvSpPr/>
          <p:nvPr/>
        </p:nvSpPr>
        <p:spPr>
          <a:xfrm>
            <a:off x="2826631" y="4133700"/>
            <a:ext cx="800947" cy="463127"/>
          </a:xfrm>
          <a:custGeom>
            <a:avLst/>
            <a:gdLst/>
            <a:ahLst/>
            <a:cxnLst/>
            <a:rect l="l" t="t" r="r" b="b"/>
            <a:pathLst>
              <a:path w="600710" h="347345">
                <a:moveTo>
                  <a:pt x="542285" y="346846"/>
                </a:moveTo>
                <a:lnTo>
                  <a:pt x="57811" y="346846"/>
                </a:lnTo>
                <a:lnTo>
                  <a:pt x="35308" y="342303"/>
                </a:lnTo>
                <a:lnTo>
                  <a:pt x="16932" y="329914"/>
                </a:lnTo>
                <a:lnTo>
                  <a:pt x="4543" y="311539"/>
                </a:lnTo>
                <a:lnTo>
                  <a:pt x="0" y="289037"/>
                </a:lnTo>
                <a:lnTo>
                  <a:pt x="0" y="57808"/>
                </a:lnTo>
                <a:lnTo>
                  <a:pt x="4543" y="35306"/>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sp>
        <p:nvSpPr>
          <p:cNvPr id="11" name="object 11"/>
          <p:cNvSpPr txBox="1"/>
          <p:nvPr/>
        </p:nvSpPr>
        <p:spPr>
          <a:xfrm>
            <a:off x="2995751" y="4271288"/>
            <a:ext cx="461433" cy="160664"/>
          </a:xfrm>
          <a:prstGeom prst="rect">
            <a:avLst/>
          </a:prstGeom>
        </p:spPr>
        <p:txBody>
          <a:bodyPr vert="horz" wrap="square" lIns="0" tIns="16933" rIns="0" bIns="0" rtlCol="0">
            <a:spAutoFit/>
          </a:bodyPr>
          <a:lstStyle/>
          <a:p>
            <a:pPr marL="16933">
              <a:spcBef>
                <a:spcPts val="133"/>
              </a:spcBef>
            </a:pPr>
            <a:r>
              <a:rPr sz="933" spc="-13" dirty="0">
                <a:solidFill>
                  <a:srgbClr val="FFFFFF"/>
                </a:solidFill>
                <a:latin typeface="Gill Sans MT"/>
                <a:cs typeface="Gill Sans MT"/>
              </a:rPr>
              <a:t>Pedidos</a:t>
            </a:r>
            <a:endParaRPr sz="933">
              <a:latin typeface="Gill Sans MT"/>
              <a:cs typeface="Gill Sans MT"/>
            </a:endParaRPr>
          </a:p>
        </p:txBody>
      </p:sp>
      <p:sp>
        <p:nvSpPr>
          <p:cNvPr id="12" name="object 12"/>
          <p:cNvSpPr/>
          <p:nvPr/>
        </p:nvSpPr>
        <p:spPr>
          <a:xfrm>
            <a:off x="2826631" y="4662163"/>
            <a:ext cx="800947" cy="463127"/>
          </a:xfrm>
          <a:custGeom>
            <a:avLst/>
            <a:gdLst/>
            <a:ahLst/>
            <a:cxnLst/>
            <a:rect l="l" t="t" r="r" b="b"/>
            <a:pathLst>
              <a:path w="600710" h="347345">
                <a:moveTo>
                  <a:pt x="542285" y="346846"/>
                </a:moveTo>
                <a:lnTo>
                  <a:pt x="57811" y="346846"/>
                </a:lnTo>
                <a:lnTo>
                  <a:pt x="35308" y="342303"/>
                </a:lnTo>
                <a:lnTo>
                  <a:pt x="16932" y="329914"/>
                </a:lnTo>
                <a:lnTo>
                  <a:pt x="4543" y="311539"/>
                </a:lnTo>
                <a:lnTo>
                  <a:pt x="0" y="289037"/>
                </a:lnTo>
                <a:lnTo>
                  <a:pt x="0" y="57808"/>
                </a:lnTo>
                <a:lnTo>
                  <a:pt x="4543" y="35307"/>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sp>
        <p:nvSpPr>
          <p:cNvPr id="13" name="object 13"/>
          <p:cNvSpPr txBox="1"/>
          <p:nvPr/>
        </p:nvSpPr>
        <p:spPr>
          <a:xfrm>
            <a:off x="2945828" y="4799751"/>
            <a:ext cx="561340" cy="160664"/>
          </a:xfrm>
          <a:prstGeom prst="rect">
            <a:avLst/>
          </a:prstGeom>
        </p:spPr>
        <p:txBody>
          <a:bodyPr vert="horz" wrap="square" lIns="0" tIns="16933" rIns="0" bIns="0" rtlCol="0">
            <a:spAutoFit/>
          </a:bodyPr>
          <a:lstStyle/>
          <a:p>
            <a:pPr marL="16933">
              <a:spcBef>
                <a:spcPts val="133"/>
              </a:spcBef>
            </a:pPr>
            <a:r>
              <a:rPr sz="933" spc="-13" dirty="0">
                <a:solidFill>
                  <a:srgbClr val="FFFFFF"/>
                </a:solidFill>
                <a:latin typeface="Gill Sans MT"/>
                <a:cs typeface="Gill Sans MT"/>
              </a:rPr>
              <a:t>Opiniones</a:t>
            </a:r>
            <a:endParaRPr sz="933">
              <a:latin typeface="Gill Sans MT"/>
              <a:cs typeface="Gill Sans MT"/>
            </a:endParaRPr>
          </a:p>
        </p:txBody>
      </p:sp>
      <p:sp>
        <p:nvSpPr>
          <p:cNvPr id="14" name="object 14"/>
          <p:cNvSpPr/>
          <p:nvPr/>
        </p:nvSpPr>
        <p:spPr>
          <a:xfrm>
            <a:off x="3744146" y="3605238"/>
            <a:ext cx="800947" cy="463127"/>
          </a:xfrm>
          <a:custGeom>
            <a:avLst/>
            <a:gdLst/>
            <a:ahLst/>
            <a:cxnLst/>
            <a:rect l="l" t="t" r="r" b="b"/>
            <a:pathLst>
              <a:path w="600710" h="347344">
                <a:moveTo>
                  <a:pt x="542285" y="346846"/>
                </a:moveTo>
                <a:lnTo>
                  <a:pt x="57811" y="346846"/>
                </a:lnTo>
                <a:lnTo>
                  <a:pt x="35308" y="342303"/>
                </a:lnTo>
                <a:lnTo>
                  <a:pt x="16932" y="329914"/>
                </a:lnTo>
                <a:lnTo>
                  <a:pt x="4543" y="311539"/>
                </a:lnTo>
                <a:lnTo>
                  <a:pt x="0" y="289037"/>
                </a:lnTo>
                <a:lnTo>
                  <a:pt x="0" y="57808"/>
                </a:lnTo>
                <a:lnTo>
                  <a:pt x="4543" y="35307"/>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sp>
        <p:nvSpPr>
          <p:cNvPr id="15" name="object 15"/>
          <p:cNvSpPr txBox="1"/>
          <p:nvPr/>
        </p:nvSpPr>
        <p:spPr>
          <a:xfrm>
            <a:off x="3763875" y="3742827"/>
            <a:ext cx="760307" cy="160664"/>
          </a:xfrm>
          <a:prstGeom prst="rect">
            <a:avLst/>
          </a:prstGeom>
        </p:spPr>
        <p:txBody>
          <a:bodyPr vert="horz" wrap="square" lIns="0" tIns="16933" rIns="0" bIns="0" rtlCol="0">
            <a:spAutoFit/>
          </a:bodyPr>
          <a:lstStyle/>
          <a:p>
            <a:pPr marL="16933">
              <a:spcBef>
                <a:spcPts val="133"/>
              </a:spcBef>
            </a:pPr>
            <a:r>
              <a:rPr sz="933" spc="-13" dirty="0">
                <a:solidFill>
                  <a:srgbClr val="FFFFFF"/>
                </a:solidFill>
                <a:latin typeface="Gill Sans MT"/>
                <a:cs typeface="Gill Sans MT"/>
              </a:rPr>
              <a:t>Autenticación</a:t>
            </a:r>
            <a:endParaRPr sz="933">
              <a:latin typeface="Gill Sans MT"/>
              <a:cs typeface="Gill Sans MT"/>
            </a:endParaRPr>
          </a:p>
        </p:txBody>
      </p:sp>
      <p:sp>
        <p:nvSpPr>
          <p:cNvPr id="16" name="object 16"/>
          <p:cNvSpPr/>
          <p:nvPr/>
        </p:nvSpPr>
        <p:spPr>
          <a:xfrm>
            <a:off x="3744146" y="4133700"/>
            <a:ext cx="800947" cy="463127"/>
          </a:xfrm>
          <a:custGeom>
            <a:avLst/>
            <a:gdLst/>
            <a:ahLst/>
            <a:cxnLst/>
            <a:rect l="l" t="t" r="r" b="b"/>
            <a:pathLst>
              <a:path w="600710" h="347345">
                <a:moveTo>
                  <a:pt x="542285" y="346846"/>
                </a:moveTo>
                <a:lnTo>
                  <a:pt x="57811" y="346846"/>
                </a:lnTo>
                <a:lnTo>
                  <a:pt x="35308" y="342303"/>
                </a:lnTo>
                <a:lnTo>
                  <a:pt x="16932" y="329914"/>
                </a:lnTo>
                <a:lnTo>
                  <a:pt x="4543" y="311539"/>
                </a:lnTo>
                <a:lnTo>
                  <a:pt x="0" y="289037"/>
                </a:lnTo>
                <a:lnTo>
                  <a:pt x="0" y="57808"/>
                </a:lnTo>
                <a:lnTo>
                  <a:pt x="4543" y="35306"/>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sp>
        <p:nvSpPr>
          <p:cNvPr id="17" name="object 17"/>
          <p:cNvSpPr txBox="1"/>
          <p:nvPr/>
        </p:nvSpPr>
        <p:spPr>
          <a:xfrm>
            <a:off x="3856339" y="4271288"/>
            <a:ext cx="575733" cy="160664"/>
          </a:xfrm>
          <a:prstGeom prst="rect">
            <a:avLst/>
          </a:prstGeom>
        </p:spPr>
        <p:txBody>
          <a:bodyPr vert="horz" wrap="square" lIns="0" tIns="16933" rIns="0" bIns="0" rtlCol="0">
            <a:spAutoFit/>
          </a:bodyPr>
          <a:lstStyle/>
          <a:p>
            <a:pPr marL="16933">
              <a:spcBef>
                <a:spcPts val="133"/>
              </a:spcBef>
            </a:pPr>
            <a:r>
              <a:rPr sz="933" spc="-13" dirty="0">
                <a:solidFill>
                  <a:srgbClr val="FFFFFF"/>
                </a:solidFill>
                <a:latin typeface="Gill Sans MT"/>
                <a:cs typeface="Gill Sans MT"/>
              </a:rPr>
              <a:t>Productos</a:t>
            </a:r>
            <a:endParaRPr sz="933">
              <a:latin typeface="Gill Sans MT"/>
              <a:cs typeface="Gill Sans MT"/>
            </a:endParaRPr>
          </a:p>
        </p:txBody>
      </p:sp>
      <p:sp>
        <p:nvSpPr>
          <p:cNvPr id="18" name="object 18"/>
          <p:cNvSpPr/>
          <p:nvPr/>
        </p:nvSpPr>
        <p:spPr>
          <a:xfrm>
            <a:off x="3744146" y="4662163"/>
            <a:ext cx="800947" cy="463127"/>
          </a:xfrm>
          <a:custGeom>
            <a:avLst/>
            <a:gdLst/>
            <a:ahLst/>
            <a:cxnLst/>
            <a:rect l="l" t="t" r="r" b="b"/>
            <a:pathLst>
              <a:path w="600710" h="347345">
                <a:moveTo>
                  <a:pt x="542285" y="346846"/>
                </a:moveTo>
                <a:lnTo>
                  <a:pt x="57811" y="346846"/>
                </a:lnTo>
                <a:lnTo>
                  <a:pt x="35308" y="342303"/>
                </a:lnTo>
                <a:lnTo>
                  <a:pt x="16932" y="329914"/>
                </a:lnTo>
                <a:lnTo>
                  <a:pt x="4543" y="311539"/>
                </a:lnTo>
                <a:lnTo>
                  <a:pt x="0" y="289037"/>
                </a:lnTo>
                <a:lnTo>
                  <a:pt x="0" y="57808"/>
                </a:lnTo>
                <a:lnTo>
                  <a:pt x="4543" y="35307"/>
                </a:lnTo>
                <a:lnTo>
                  <a:pt x="16932" y="16931"/>
                </a:lnTo>
                <a:lnTo>
                  <a:pt x="35308" y="4542"/>
                </a:lnTo>
                <a:lnTo>
                  <a:pt x="57811" y="0"/>
                </a:lnTo>
                <a:lnTo>
                  <a:pt x="542285" y="0"/>
                </a:lnTo>
                <a:lnTo>
                  <a:pt x="583165" y="16931"/>
                </a:lnTo>
                <a:lnTo>
                  <a:pt x="600097" y="57808"/>
                </a:lnTo>
                <a:lnTo>
                  <a:pt x="600097" y="289037"/>
                </a:lnTo>
                <a:lnTo>
                  <a:pt x="595554" y="311539"/>
                </a:lnTo>
                <a:lnTo>
                  <a:pt x="583165" y="329914"/>
                </a:lnTo>
                <a:lnTo>
                  <a:pt x="564788" y="342303"/>
                </a:lnTo>
                <a:lnTo>
                  <a:pt x="542285" y="346846"/>
                </a:lnTo>
                <a:close/>
              </a:path>
            </a:pathLst>
          </a:custGeom>
          <a:solidFill>
            <a:srgbClr val="3B83F3"/>
          </a:solidFill>
        </p:spPr>
        <p:txBody>
          <a:bodyPr wrap="square" lIns="0" tIns="0" rIns="0" bIns="0" rtlCol="0"/>
          <a:lstStyle/>
          <a:p>
            <a:endParaRPr/>
          </a:p>
        </p:txBody>
      </p:sp>
      <p:sp>
        <p:nvSpPr>
          <p:cNvPr id="19" name="object 19"/>
          <p:cNvSpPr txBox="1"/>
          <p:nvPr/>
        </p:nvSpPr>
        <p:spPr>
          <a:xfrm>
            <a:off x="3838135" y="4727784"/>
            <a:ext cx="612140" cy="297646"/>
          </a:xfrm>
          <a:prstGeom prst="rect">
            <a:avLst/>
          </a:prstGeom>
        </p:spPr>
        <p:txBody>
          <a:bodyPr vert="horz" wrap="square" lIns="0" tIns="15240" rIns="0" bIns="0" rtlCol="0">
            <a:spAutoFit/>
          </a:bodyPr>
          <a:lstStyle/>
          <a:p>
            <a:pPr marL="16933" marR="6773" indent="92284">
              <a:lnSpc>
                <a:spcPct val="101200"/>
              </a:lnSpc>
              <a:spcBef>
                <a:spcPts val="120"/>
              </a:spcBef>
            </a:pPr>
            <a:r>
              <a:rPr sz="933" spc="-13" dirty="0">
                <a:solidFill>
                  <a:srgbClr val="FFFFFF"/>
                </a:solidFill>
                <a:latin typeface="Gill Sans MT"/>
                <a:cs typeface="Gill Sans MT"/>
              </a:rPr>
              <a:t>Acceso</a:t>
            </a:r>
            <a:r>
              <a:rPr sz="933" spc="667" dirty="0">
                <a:solidFill>
                  <a:srgbClr val="FFFFFF"/>
                </a:solidFill>
                <a:latin typeface="Gill Sans MT"/>
                <a:cs typeface="Gill Sans MT"/>
              </a:rPr>
              <a:t> </a:t>
            </a:r>
            <a:r>
              <a:rPr sz="933" spc="107" dirty="0">
                <a:solidFill>
                  <a:srgbClr val="FFFFFF"/>
                </a:solidFill>
                <a:latin typeface="Gill Sans MT"/>
                <a:cs typeface="Gill Sans MT"/>
              </a:rPr>
              <a:t>a</a:t>
            </a:r>
            <a:r>
              <a:rPr sz="933" spc="33" dirty="0">
                <a:solidFill>
                  <a:srgbClr val="FFFFFF"/>
                </a:solidFill>
                <a:latin typeface="Gill Sans MT"/>
                <a:cs typeface="Gill Sans MT"/>
              </a:rPr>
              <a:t> </a:t>
            </a:r>
            <a:r>
              <a:rPr sz="933" dirty="0">
                <a:solidFill>
                  <a:srgbClr val="FFFFFF"/>
                </a:solidFill>
                <a:latin typeface="Gill Sans MT"/>
                <a:cs typeface="Gill Sans MT"/>
              </a:rPr>
              <a:t>los</a:t>
            </a:r>
            <a:r>
              <a:rPr sz="933" spc="33" dirty="0">
                <a:solidFill>
                  <a:srgbClr val="FFFFFF"/>
                </a:solidFill>
                <a:latin typeface="Gill Sans MT"/>
                <a:cs typeface="Gill Sans MT"/>
              </a:rPr>
              <a:t> </a:t>
            </a:r>
            <a:r>
              <a:rPr sz="933" spc="-13" dirty="0">
                <a:solidFill>
                  <a:srgbClr val="FFFFFF"/>
                </a:solidFill>
                <a:latin typeface="Gill Sans MT"/>
                <a:cs typeface="Gill Sans MT"/>
              </a:rPr>
              <a:t>datos</a:t>
            </a:r>
            <a:endParaRPr sz="933">
              <a:latin typeface="Gill Sans MT"/>
              <a:cs typeface="Gill Sans MT"/>
            </a:endParaRPr>
          </a:p>
        </p:txBody>
      </p:sp>
      <p:grpSp>
        <p:nvGrpSpPr>
          <p:cNvPr id="20" name="object 20"/>
          <p:cNvGrpSpPr/>
          <p:nvPr/>
        </p:nvGrpSpPr>
        <p:grpSpPr>
          <a:xfrm>
            <a:off x="4805569" y="4512986"/>
            <a:ext cx="757767" cy="728980"/>
            <a:chOff x="2461681" y="3213289"/>
            <a:chExt cx="568325" cy="546735"/>
          </a:xfrm>
        </p:grpSpPr>
        <p:pic>
          <p:nvPicPr>
            <p:cNvPr id="21" name="object 21"/>
            <p:cNvPicPr/>
            <p:nvPr/>
          </p:nvPicPr>
          <p:blipFill>
            <a:blip r:embed="rId3" cstate="print"/>
            <a:stretch>
              <a:fillRect/>
            </a:stretch>
          </p:blipFill>
          <p:spPr>
            <a:xfrm>
              <a:off x="2461681" y="3213289"/>
              <a:ext cx="568270" cy="546244"/>
            </a:xfrm>
            <a:prstGeom prst="rect">
              <a:avLst/>
            </a:prstGeom>
          </p:spPr>
        </p:pic>
        <p:sp>
          <p:nvSpPr>
            <p:cNvPr id="22" name="object 22"/>
            <p:cNvSpPr/>
            <p:nvPr/>
          </p:nvSpPr>
          <p:spPr>
            <a:xfrm>
              <a:off x="2487082" y="3232339"/>
              <a:ext cx="517525" cy="495934"/>
            </a:xfrm>
            <a:custGeom>
              <a:avLst/>
              <a:gdLst/>
              <a:ahLst/>
              <a:cxnLst/>
              <a:rect l="l" t="t" r="r" b="b"/>
              <a:pathLst>
                <a:path w="517525" h="495935">
                  <a:moveTo>
                    <a:pt x="258733" y="495444"/>
                  </a:moveTo>
                  <a:lnTo>
                    <a:pt x="189952" y="492495"/>
                  </a:lnTo>
                  <a:lnTo>
                    <a:pt x="128145" y="484170"/>
                  </a:lnTo>
                  <a:lnTo>
                    <a:pt x="75781" y="471259"/>
                  </a:lnTo>
                  <a:lnTo>
                    <a:pt x="35324" y="454547"/>
                  </a:lnTo>
                  <a:lnTo>
                    <a:pt x="0" y="412870"/>
                  </a:lnTo>
                  <a:lnTo>
                    <a:pt x="0" y="82573"/>
                  </a:lnTo>
                  <a:lnTo>
                    <a:pt x="35324" y="40897"/>
                  </a:lnTo>
                  <a:lnTo>
                    <a:pt x="75781" y="24185"/>
                  </a:lnTo>
                  <a:lnTo>
                    <a:pt x="128145" y="11273"/>
                  </a:lnTo>
                  <a:lnTo>
                    <a:pt x="189952" y="2949"/>
                  </a:lnTo>
                  <a:lnTo>
                    <a:pt x="258733" y="0"/>
                  </a:lnTo>
                  <a:lnTo>
                    <a:pt x="327515" y="2949"/>
                  </a:lnTo>
                  <a:lnTo>
                    <a:pt x="389321" y="11273"/>
                  </a:lnTo>
                  <a:lnTo>
                    <a:pt x="441686" y="24185"/>
                  </a:lnTo>
                  <a:lnTo>
                    <a:pt x="482142" y="40897"/>
                  </a:lnTo>
                  <a:lnTo>
                    <a:pt x="517467" y="82573"/>
                  </a:lnTo>
                  <a:lnTo>
                    <a:pt x="517467" y="412870"/>
                  </a:lnTo>
                  <a:lnTo>
                    <a:pt x="482142" y="454547"/>
                  </a:lnTo>
                  <a:lnTo>
                    <a:pt x="441686" y="471259"/>
                  </a:lnTo>
                  <a:lnTo>
                    <a:pt x="389321" y="484170"/>
                  </a:lnTo>
                  <a:lnTo>
                    <a:pt x="327515" y="492495"/>
                  </a:lnTo>
                  <a:lnTo>
                    <a:pt x="258733" y="495444"/>
                  </a:lnTo>
                  <a:close/>
                </a:path>
              </a:pathLst>
            </a:custGeom>
            <a:solidFill>
              <a:srgbClr val="EA4335"/>
            </a:solidFill>
          </p:spPr>
          <p:txBody>
            <a:bodyPr wrap="square" lIns="0" tIns="0" rIns="0" bIns="0" rtlCol="0"/>
            <a:lstStyle/>
            <a:p>
              <a:endParaRPr/>
            </a:p>
          </p:txBody>
        </p:sp>
        <p:sp>
          <p:nvSpPr>
            <p:cNvPr id="23" name="object 23"/>
            <p:cNvSpPr/>
            <p:nvPr/>
          </p:nvSpPr>
          <p:spPr>
            <a:xfrm>
              <a:off x="2487082" y="3232339"/>
              <a:ext cx="517525" cy="495934"/>
            </a:xfrm>
            <a:custGeom>
              <a:avLst/>
              <a:gdLst/>
              <a:ahLst/>
              <a:cxnLst/>
              <a:rect l="l" t="t" r="r" b="b"/>
              <a:pathLst>
                <a:path w="517525" h="495935">
                  <a:moveTo>
                    <a:pt x="517467" y="82573"/>
                  </a:moveTo>
                  <a:lnTo>
                    <a:pt x="508225" y="104525"/>
                  </a:lnTo>
                  <a:lnTo>
                    <a:pt x="482142" y="124250"/>
                  </a:lnTo>
                  <a:lnTo>
                    <a:pt x="441686" y="140962"/>
                  </a:lnTo>
                  <a:lnTo>
                    <a:pt x="389321" y="153874"/>
                  </a:lnTo>
                  <a:lnTo>
                    <a:pt x="327515" y="162198"/>
                  </a:lnTo>
                  <a:lnTo>
                    <a:pt x="258733" y="165148"/>
                  </a:lnTo>
                  <a:lnTo>
                    <a:pt x="189952" y="162198"/>
                  </a:lnTo>
                  <a:lnTo>
                    <a:pt x="128145" y="153874"/>
                  </a:lnTo>
                  <a:lnTo>
                    <a:pt x="75781" y="140962"/>
                  </a:lnTo>
                  <a:lnTo>
                    <a:pt x="35324" y="124250"/>
                  </a:lnTo>
                  <a:lnTo>
                    <a:pt x="9242" y="104525"/>
                  </a:lnTo>
                  <a:lnTo>
                    <a:pt x="0" y="82573"/>
                  </a:lnTo>
                </a:path>
                <a:path w="517525" h="495935">
                  <a:moveTo>
                    <a:pt x="0" y="82573"/>
                  </a:moveTo>
                  <a:lnTo>
                    <a:pt x="9242" y="60622"/>
                  </a:lnTo>
                  <a:lnTo>
                    <a:pt x="35324" y="40897"/>
                  </a:lnTo>
                  <a:lnTo>
                    <a:pt x="75781" y="24185"/>
                  </a:lnTo>
                  <a:lnTo>
                    <a:pt x="128145" y="11273"/>
                  </a:lnTo>
                  <a:lnTo>
                    <a:pt x="189952" y="2949"/>
                  </a:lnTo>
                  <a:lnTo>
                    <a:pt x="258733" y="0"/>
                  </a:lnTo>
                  <a:lnTo>
                    <a:pt x="327515" y="2949"/>
                  </a:lnTo>
                  <a:lnTo>
                    <a:pt x="389321" y="11273"/>
                  </a:lnTo>
                  <a:lnTo>
                    <a:pt x="441686" y="24185"/>
                  </a:lnTo>
                  <a:lnTo>
                    <a:pt x="482142" y="40897"/>
                  </a:lnTo>
                  <a:lnTo>
                    <a:pt x="517467" y="82573"/>
                  </a:lnTo>
                  <a:lnTo>
                    <a:pt x="517467" y="412870"/>
                  </a:lnTo>
                  <a:lnTo>
                    <a:pt x="482142" y="454547"/>
                  </a:lnTo>
                  <a:lnTo>
                    <a:pt x="441686" y="471259"/>
                  </a:lnTo>
                  <a:lnTo>
                    <a:pt x="389321" y="484170"/>
                  </a:lnTo>
                  <a:lnTo>
                    <a:pt x="327515" y="492495"/>
                  </a:lnTo>
                  <a:lnTo>
                    <a:pt x="258733" y="495444"/>
                  </a:lnTo>
                  <a:lnTo>
                    <a:pt x="189952" y="492495"/>
                  </a:lnTo>
                  <a:lnTo>
                    <a:pt x="128145" y="484170"/>
                  </a:lnTo>
                  <a:lnTo>
                    <a:pt x="75781" y="471259"/>
                  </a:lnTo>
                  <a:lnTo>
                    <a:pt x="35324" y="454547"/>
                  </a:lnTo>
                  <a:lnTo>
                    <a:pt x="0" y="412870"/>
                  </a:lnTo>
                  <a:lnTo>
                    <a:pt x="0" y="82573"/>
                  </a:lnTo>
                  <a:close/>
                </a:path>
              </a:pathLst>
            </a:custGeom>
            <a:ln w="12700">
              <a:solidFill>
                <a:srgbClr val="FFFFFF"/>
              </a:solidFill>
            </a:ln>
          </p:spPr>
          <p:txBody>
            <a:bodyPr wrap="square" lIns="0" tIns="0" rIns="0" bIns="0" rtlCol="0"/>
            <a:lstStyle/>
            <a:p>
              <a:endParaRPr/>
            </a:p>
          </p:txBody>
        </p:sp>
      </p:grpSp>
      <p:sp>
        <p:nvSpPr>
          <p:cNvPr id="24" name="object 24"/>
          <p:cNvSpPr txBox="1"/>
          <p:nvPr/>
        </p:nvSpPr>
        <p:spPr>
          <a:xfrm>
            <a:off x="4960957" y="4775509"/>
            <a:ext cx="447040" cy="265693"/>
          </a:xfrm>
          <a:prstGeom prst="rect">
            <a:avLst/>
          </a:prstGeom>
        </p:spPr>
        <p:txBody>
          <a:bodyPr vert="horz" wrap="square" lIns="0" tIns="16933" rIns="0" bIns="0" rtlCol="0">
            <a:spAutoFit/>
          </a:bodyPr>
          <a:lstStyle/>
          <a:p>
            <a:pPr marL="16933" marR="6773" indent="87204">
              <a:lnSpc>
                <a:spcPct val="104200"/>
              </a:lnSpc>
              <a:spcBef>
                <a:spcPts val="133"/>
              </a:spcBef>
            </a:pPr>
            <a:r>
              <a:rPr sz="800" spc="53" dirty="0">
                <a:solidFill>
                  <a:srgbClr val="FFFFFF"/>
                </a:solidFill>
                <a:latin typeface="Gill Sans MT"/>
                <a:cs typeface="Gill Sans MT"/>
              </a:rPr>
              <a:t>Base</a:t>
            </a:r>
            <a:r>
              <a:rPr sz="800" spc="667" dirty="0">
                <a:solidFill>
                  <a:srgbClr val="FFFFFF"/>
                </a:solidFill>
                <a:latin typeface="Gill Sans MT"/>
                <a:cs typeface="Gill Sans MT"/>
              </a:rPr>
              <a:t> </a:t>
            </a:r>
            <a:r>
              <a:rPr sz="800" dirty="0">
                <a:solidFill>
                  <a:srgbClr val="FFFFFF"/>
                </a:solidFill>
                <a:latin typeface="Gill Sans MT"/>
                <a:cs typeface="Gill Sans MT"/>
              </a:rPr>
              <a:t>de</a:t>
            </a:r>
            <a:r>
              <a:rPr sz="800" spc="93" dirty="0">
                <a:solidFill>
                  <a:srgbClr val="FFFFFF"/>
                </a:solidFill>
                <a:latin typeface="Gill Sans MT"/>
                <a:cs typeface="Gill Sans MT"/>
              </a:rPr>
              <a:t> </a:t>
            </a:r>
            <a:r>
              <a:rPr sz="800" spc="-13" dirty="0">
                <a:solidFill>
                  <a:srgbClr val="FFFFFF"/>
                </a:solidFill>
                <a:latin typeface="Gill Sans MT"/>
                <a:cs typeface="Gill Sans MT"/>
              </a:rPr>
              <a:t>datos</a:t>
            </a:r>
            <a:endParaRPr sz="800">
              <a:latin typeface="Gill Sans MT"/>
              <a:cs typeface="Gill Sans MT"/>
            </a:endParaRPr>
          </a:p>
        </p:txBody>
      </p:sp>
      <p:grpSp>
        <p:nvGrpSpPr>
          <p:cNvPr id="25" name="object 25"/>
          <p:cNvGrpSpPr/>
          <p:nvPr/>
        </p:nvGrpSpPr>
        <p:grpSpPr>
          <a:xfrm>
            <a:off x="4562571" y="3282668"/>
            <a:ext cx="5086772" cy="1957493"/>
            <a:chOff x="2279433" y="2290550"/>
            <a:chExt cx="3815079" cy="1468120"/>
          </a:xfrm>
        </p:grpSpPr>
        <p:pic>
          <p:nvPicPr>
            <p:cNvPr id="26" name="object 26"/>
            <p:cNvPicPr/>
            <p:nvPr/>
          </p:nvPicPr>
          <p:blipFill>
            <a:blip r:embed="rId4" cstate="print"/>
            <a:stretch>
              <a:fillRect/>
            </a:stretch>
          </p:blipFill>
          <p:spPr>
            <a:xfrm>
              <a:off x="2279433" y="3447904"/>
              <a:ext cx="225711" cy="110099"/>
            </a:xfrm>
            <a:prstGeom prst="rect">
              <a:avLst/>
            </a:prstGeom>
          </p:spPr>
        </p:pic>
        <p:sp>
          <p:nvSpPr>
            <p:cNvPr id="27" name="object 27"/>
            <p:cNvSpPr/>
            <p:nvPr/>
          </p:nvSpPr>
          <p:spPr>
            <a:xfrm>
              <a:off x="3192469" y="2330167"/>
              <a:ext cx="690245" cy="436245"/>
            </a:xfrm>
            <a:custGeom>
              <a:avLst/>
              <a:gdLst/>
              <a:ahLst/>
              <a:cxnLst/>
              <a:rect l="l" t="t" r="r" b="b"/>
              <a:pathLst>
                <a:path w="690245" h="436244">
                  <a:moveTo>
                    <a:pt x="0" y="436116"/>
                  </a:moveTo>
                  <a:lnTo>
                    <a:pt x="689686" y="436116"/>
                  </a:lnTo>
                  <a:lnTo>
                    <a:pt x="689686" y="0"/>
                  </a:lnTo>
                  <a:lnTo>
                    <a:pt x="0" y="0"/>
                  </a:lnTo>
                  <a:lnTo>
                    <a:pt x="0" y="436116"/>
                  </a:lnTo>
                  <a:close/>
                </a:path>
              </a:pathLst>
            </a:custGeom>
            <a:solidFill>
              <a:srgbClr val="CCCCCC"/>
            </a:solidFill>
          </p:spPr>
          <p:txBody>
            <a:bodyPr wrap="square" lIns="0" tIns="0" rIns="0" bIns="0" rtlCol="0"/>
            <a:lstStyle/>
            <a:p>
              <a:endParaRPr/>
            </a:p>
          </p:txBody>
        </p:sp>
        <p:sp>
          <p:nvSpPr>
            <p:cNvPr id="28" name="object 28"/>
            <p:cNvSpPr/>
            <p:nvPr/>
          </p:nvSpPr>
          <p:spPr>
            <a:xfrm>
              <a:off x="3149922" y="2292364"/>
              <a:ext cx="709295" cy="474345"/>
            </a:xfrm>
            <a:custGeom>
              <a:avLst/>
              <a:gdLst/>
              <a:ahLst/>
              <a:cxnLst/>
              <a:rect l="l" t="t" r="r" b="b"/>
              <a:pathLst>
                <a:path w="709295" h="474344">
                  <a:moveTo>
                    <a:pt x="708770" y="473919"/>
                  </a:moveTo>
                  <a:lnTo>
                    <a:pt x="0" y="473919"/>
                  </a:lnTo>
                  <a:lnTo>
                    <a:pt x="0" y="0"/>
                  </a:lnTo>
                  <a:lnTo>
                    <a:pt x="708770" y="0"/>
                  </a:lnTo>
                  <a:lnTo>
                    <a:pt x="708770" y="473919"/>
                  </a:lnTo>
                  <a:close/>
                </a:path>
              </a:pathLst>
            </a:custGeom>
            <a:solidFill>
              <a:srgbClr val="FFFFFF"/>
            </a:solidFill>
          </p:spPr>
          <p:txBody>
            <a:bodyPr wrap="square" lIns="0" tIns="0" rIns="0" bIns="0" rtlCol="0"/>
            <a:lstStyle/>
            <a:p>
              <a:endParaRPr/>
            </a:p>
          </p:txBody>
        </p:sp>
        <p:sp>
          <p:nvSpPr>
            <p:cNvPr id="29" name="object 29"/>
            <p:cNvSpPr/>
            <p:nvPr/>
          </p:nvSpPr>
          <p:spPr>
            <a:xfrm>
              <a:off x="3207577" y="2357816"/>
              <a:ext cx="593725" cy="343535"/>
            </a:xfrm>
            <a:custGeom>
              <a:avLst/>
              <a:gdLst/>
              <a:ahLst/>
              <a:cxnLst/>
              <a:rect l="l" t="t" r="r" b="b"/>
              <a:pathLst>
                <a:path w="593725" h="343535">
                  <a:moveTo>
                    <a:pt x="536319" y="342922"/>
                  </a:moveTo>
                  <a:lnTo>
                    <a:pt x="57157" y="342922"/>
                  </a:lnTo>
                  <a:lnTo>
                    <a:pt x="34909" y="338431"/>
                  </a:lnTo>
                  <a:lnTo>
                    <a:pt x="16741" y="326182"/>
                  </a:lnTo>
                  <a:lnTo>
                    <a:pt x="4491" y="308015"/>
                  </a:lnTo>
                  <a:lnTo>
                    <a:pt x="0" y="285767"/>
                  </a:lnTo>
                  <a:lnTo>
                    <a:pt x="0" y="57154"/>
                  </a:lnTo>
                  <a:lnTo>
                    <a:pt x="4491" y="34907"/>
                  </a:lnTo>
                  <a:lnTo>
                    <a:pt x="16741" y="16740"/>
                  </a:lnTo>
                  <a:lnTo>
                    <a:pt x="34909" y="4491"/>
                  </a:lnTo>
                  <a:lnTo>
                    <a:pt x="57157" y="0"/>
                  </a:lnTo>
                  <a:lnTo>
                    <a:pt x="536319" y="0"/>
                  </a:lnTo>
                  <a:lnTo>
                    <a:pt x="576736" y="16740"/>
                  </a:lnTo>
                  <a:lnTo>
                    <a:pt x="593477" y="57154"/>
                  </a:lnTo>
                  <a:lnTo>
                    <a:pt x="593477" y="285767"/>
                  </a:lnTo>
                  <a:lnTo>
                    <a:pt x="588985" y="308015"/>
                  </a:lnTo>
                  <a:lnTo>
                    <a:pt x="576736" y="326182"/>
                  </a:lnTo>
                  <a:lnTo>
                    <a:pt x="558567" y="338431"/>
                  </a:lnTo>
                  <a:lnTo>
                    <a:pt x="536319" y="342922"/>
                  </a:lnTo>
                  <a:close/>
                </a:path>
              </a:pathLst>
            </a:custGeom>
            <a:solidFill>
              <a:srgbClr val="3B83F3"/>
            </a:solidFill>
          </p:spPr>
          <p:txBody>
            <a:bodyPr wrap="square" lIns="0" tIns="0" rIns="0" bIns="0" rtlCol="0"/>
            <a:lstStyle/>
            <a:p>
              <a:endParaRPr/>
            </a:p>
          </p:txBody>
        </p:sp>
        <p:sp>
          <p:nvSpPr>
            <p:cNvPr id="30" name="object 30"/>
            <p:cNvSpPr/>
            <p:nvPr/>
          </p:nvSpPr>
          <p:spPr>
            <a:xfrm>
              <a:off x="3192469" y="2826330"/>
              <a:ext cx="690245" cy="436245"/>
            </a:xfrm>
            <a:custGeom>
              <a:avLst/>
              <a:gdLst/>
              <a:ahLst/>
              <a:cxnLst/>
              <a:rect l="l" t="t" r="r" b="b"/>
              <a:pathLst>
                <a:path w="690245" h="436245">
                  <a:moveTo>
                    <a:pt x="0" y="436116"/>
                  </a:moveTo>
                  <a:lnTo>
                    <a:pt x="689686" y="436116"/>
                  </a:lnTo>
                  <a:lnTo>
                    <a:pt x="689686" y="0"/>
                  </a:lnTo>
                  <a:lnTo>
                    <a:pt x="0" y="0"/>
                  </a:lnTo>
                  <a:lnTo>
                    <a:pt x="0" y="436116"/>
                  </a:lnTo>
                  <a:close/>
                </a:path>
              </a:pathLst>
            </a:custGeom>
            <a:solidFill>
              <a:srgbClr val="CCCCCC"/>
            </a:solidFill>
          </p:spPr>
          <p:txBody>
            <a:bodyPr wrap="square" lIns="0" tIns="0" rIns="0" bIns="0" rtlCol="0"/>
            <a:lstStyle/>
            <a:p>
              <a:endParaRPr/>
            </a:p>
          </p:txBody>
        </p:sp>
        <p:sp>
          <p:nvSpPr>
            <p:cNvPr id="31" name="object 31"/>
            <p:cNvSpPr/>
            <p:nvPr/>
          </p:nvSpPr>
          <p:spPr>
            <a:xfrm>
              <a:off x="3149922" y="2788527"/>
              <a:ext cx="709295" cy="474345"/>
            </a:xfrm>
            <a:custGeom>
              <a:avLst/>
              <a:gdLst/>
              <a:ahLst/>
              <a:cxnLst/>
              <a:rect l="l" t="t" r="r" b="b"/>
              <a:pathLst>
                <a:path w="709295" h="474345">
                  <a:moveTo>
                    <a:pt x="708770" y="473919"/>
                  </a:moveTo>
                  <a:lnTo>
                    <a:pt x="0" y="473919"/>
                  </a:lnTo>
                  <a:lnTo>
                    <a:pt x="0" y="0"/>
                  </a:lnTo>
                  <a:lnTo>
                    <a:pt x="708770" y="0"/>
                  </a:lnTo>
                  <a:lnTo>
                    <a:pt x="708770" y="473919"/>
                  </a:lnTo>
                  <a:close/>
                </a:path>
              </a:pathLst>
            </a:custGeom>
            <a:solidFill>
              <a:srgbClr val="FFFFFF"/>
            </a:solidFill>
          </p:spPr>
          <p:txBody>
            <a:bodyPr wrap="square" lIns="0" tIns="0" rIns="0" bIns="0" rtlCol="0"/>
            <a:lstStyle/>
            <a:p>
              <a:endParaRPr/>
            </a:p>
          </p:txBody>
        </p:sp>
        <p:sp>
          <p:nvSpPr>
            <p:cNvPr id="32" name="object 32"/>
            <p:cNvSpPr/>
            <p:nvPr/>
          </p:nvSpPr>
          <p:spPr>
            <a:xfrm>
              <a:off x="3207577" y="2853979"/>
              <a:ext cx="593725" cy="343535"/>
            </a:xfrm>
            <a:custGeom>
              <a:avLst/>
              <a:gdLst/>
              <a:ahLst/>
              <a:cxnLst/>
              <a:rect l="l" t="t" r="r" b="b"/>
              <a:pathLst>
                <a:path w="593725" h="343535">
                  <a:moveTo>
                    <a:pt x="536319" y="342922"/>
                  </a:moveTo>
                  <a:lnTo>
                    <a:pt x="57157" y="342922"/>
                  </a:lnTo>
                  <a:lnTo>
                    <a:pt x="34909" y="338431"/>
                  </a:lnTo>
                  <a:lnTo>
                    <a:pt x="16741" y="326182"/>
                  </a:lnTo>
                  <a:lnTo>
                    <a:pt x="4491" y="308015"/>
                  </a:lnTo>
                  <a:lnTo>
                    <a:pt x="0" y="285767"/>
                  </a:lnTo>
                  <a:lnTo>
                    <a:pt x="0" y="57154"/>
                  </a:lnTo>
                  <a:lnTo>
                    <a:pt x="4491" y="34907"/>
                  </a:lnTo>
                  <a:lnTo>
                    <a:pt x="16741" y="16740"/>
                  </a:lnTo>
                  <a:lnTo>
                    <a:pt x="34909" y="4491"/>
                  </a:lnTo>
                  <a:lnTo>
                    <a:pt x="57157" y="0"/>
                  </a:lnTo>
                  <a:lnTo>
                    <a:pt x="536319" y="0"/>
                  </a:lnTo>
                  <a:lnTo>
                    <a:pt x="576736" y="16740"/>
                  </a:lnTo>
                  <a:lnTo>
                    <a:pt x="593477" y="57154"/>
                  </a:lnTo>
                  <a:lnTo>
                    <a:pt x="593477" y="285767"/>
                  </a:lnTo>
                  <a:lnTo>
                    <a:pt x="588985" y="308015"/>
                  </a:lnTo>
                  <a:lnTo>
                    <a:pt x="576736" y="326182"/>
                  </a:lnTo>
                  <a:lnTo>
                    <a:pt x="558567" y="338431"/>
                  </a:lnTo>
                  <a:lnTo>
                    <a:pt x="536319" y="342922"/>
                  </a:lnTo>
                  <a:close/>
                </a:path>
              </a:pathLst>
            </a:custGeom>
            <a:solidFill>
              <a:srgbClr val="3B83F3"/>
            </a:solidFill>
          </p:spPr>
          <p:txBody>
            <a:bodyPr wrap="square" lIns="0" tIns="0" rIns="0" bIns="0" rtlCol="0"/>
            <a:lstStyle/>
            <a:p>
              <a:endParaRPr/>
            </a:p>
          </p:txBody>
        </p:sp>
        <p:sp>
          <p:nvSpPr>
            <p:cNvPr id="33" name="object 33"/>
            <p:cNvSpPr/>
            <p:nvPr/>
          </p:nvSpPr>
          <p:spPr>
            <a:xfrm>
              <a:off x="3192469" y="3322493"/>
              <a:ext cx="709295" cy="436245"/>
            </a:xfrm>
            <a:custGeom>
              <a:avLst/>
              <a:gdLst/>
              <a:ahLst/>
              <a:cxnLst/>
              <a:rect l="l" t="t" r="r" b="b"/>
              <a:pathLst>
                <a:path w="709295" h="436245">
                  <a:moveTo>
                    <a:pt x="0" y="436116"/>
                  </a:moveTo>
                  <a:lnTo>
                    <a:pt x="708770" y="436116"/>
                  </a:lnTo>
                  <a:lnTo>
                    <a:pt x="708770" y="0"/>
                  </a:lnTo>
                  <a:lnTo>
                    <a:pt x="0" y="0"/>
                  </a:lnTo>
                  <a:lnTo>
                    <a:pt x="0" y="436116"/>
                  </a:lnTo>
                  <a:close/>
                </a:path>
              </a:pathLst>
            </a:custGeom>
            <a:solidFill>
              <a:srgbClr val="CCCCCC"/>
            </a:solidFill>
          </p:spPr>
          <p:txBody>
            <a:bodyPr wrap="square" lIns="0" tIns="0" rIns="0" bIns="0" rtlCol="0"/>
            <a:lstStyle/>
            <a:p>
              <a:endParaRPr/>
            </a:p>
          </p:txBody>
        </p:sp>
        <p:sp>
          <p:nvSpPr>
            <p:cNvPr id="34" name="object 34"/>
            <p:cNvSpPr/>
            <p:nvPr/>
          </p:nvSpPr>
          <p:spPr>
            <a:xfrm>
              <a:off x="3149922" y="3284690"/>
              <a:ext cx="709295" cy="474345"/>
            </a:xfrm>
            <a:custGeom>
              <a:avLst/>
              <a:gdLst/>
              <a:ahLst/>
              <a:cxnLst/>
              <a:rect l="l" t="t" r="r" b="b"/>
              <a:pathLst>
                <a:path w="709295" h="474345">
                  <a:moveTo>
                    <a:pt x="708770" y="473919"/>
                  </a:moveTo>
                  <a:lnTo>
                    <a:pt x="0" y="473919"/>
                  </a:lnTo>
                  <a:lnTo>
                    <a:pt x="0" y="0"/>
                  </a:lnTo>
                  <a:lnTo>
                    <a:pt x="708770" y="0"/>
                  </a:lnTo>
                  <a:lnTo>
                    <a:pt x="708770" y="473919"/>
                  </a:lnTo>
                  <a:close/>
                </a:path>
              </a:pathLst>
            </a:custGeom>
            <a:solidFill>
              <a:srgbClr val="FFFFFF"/>
            </a:solidFill>
          </p:spPr>
          <p:txBody>
            <a:bodyPr wrap="square" lIns="0" tIns="0" rIns="0" bIns="0" rtlCol="0"/>
            <a:lstStyle/>
            <a:p>
              <a:endParaRPr/>
            </a:p>
          </p:txBody>
        </p:sp>
        <p:sp>
          <p:nvSpPr>
            <p:cNvPr id="35" name="object 35"/>
            <p:cNvSpPr/>
            <p:nvPr/>
          </p:nvSpPr>
          <p:spPr>
            <a:xfrm>
              <a:off x="3207577" y="3350142"/>
              <a:ext cx="593725" cy="343535"/>
            </a:xfrm>
            <a:custGeom>
              <a:avLst/>
              <a:gdLst/>
              <a:ahLst/>
              <a:cxnLst/>
              <a:rect l="l" t="t" r="r" b="b"/>
              <a:pathLst>
                <a:path w="593725" h="343535">
                  <a:moveTo>
                    <a:pt x="536319" y="342922"/>
                  </a:moveTo>
                  <a:lnTo>
                    <a:pt x="57157" y="342922"/>
                  </a:lnTo>
                  <a:lnTo>
                    <a:pt x="34909" y="338431"/>
                  </a:lnTo>
                  <a:lnTo>
                    <a:pt x="16741" y="326182"/>
                  </a:lnTo>
                  <a:lnTo>
                    <a:pt x="4491" y="308014"/>
                  </a:lnTo>
                  <a:lnTo>
                    <a:pt x="0" y="285767"/>
                  </a:lnTo>
                  <a:lnTo>
                    <a:pt x="0" y="57154"/>
                  </a:lnTo>
                  <a:lnTo>
                    <a:pt x="4491" y="34907"/>
                  </a:lnTo>
                  <a:lnTo>
                    <a:pt x="16741" y="16740"/>
                  </a:lnTo>
                  <a:lnTo>
                    <a:pt x="34909" y="4491"/>
                  </a:lnTo>
                  <a:lnTo>
                    <a:pt x="57157" y="0"/>
                  </a:lnTo>
                  <a:lnTo>
                    <a:pt x="536319" y="0"/>
                  </a:lnTo>
                  <a:lnTo>
                    <a:pt x="576736" y="16740"/>
                  </a:lnTo>
                  <a:lnTo>
                    <a:pt x="593477" y="57154"/>
                  </a:lnTo>
                  <a:lnTo>
                    <a:pt x="593477" y="285767"/>
                  </a:lnTo>
                  <a:lnTo>
                    <a:pt x="588985" y="308014"/>
                  </a:lnTo>
                  <a:lnTo>
                    <a:pt x="576736" y="326182"/>
                  </a:lnTo>
                  <a:lnTo>
                    <a:pt x="558567" y="338431"/>
                  </a:lnTo>
                  <a:lnTo>
                    <a:pt x="536319" y="342922"/>
                  </a:lnTo>
                  <a:close/>
                </a:path>
              </a:pathLst>
            </a:custGeom>
            <a:solidFill>
              <a:srgbClr val="3B83F3"/>
            </a:solidFill>
          </p:spPr>
          <p:txBody>
            <a:bodyPr wrap="square" lIns="0" tIns="0" rIns="0" bIns="0" rtlCol="0"/>
            <a:lstStyle/>
            <a:p>
              <a:endParaRPr/>
            </a:p>
          </p:txBody>
        </p:sp>
        <p:sp>
          <p:nvSpPr>
            <p:cNvPr id="36" name="object 36"/>
            <p:cNvSpPr/>
            <p:nvPr/>
          </p:nvSpPr>
          <p:spPr>
            <a:xfrm>
              <a:off x="3924702" y="2339547"/>
              <a:ext cx="690245" cy="941705"/>
            </a:xfrm>
            <a:custGeom>
              <a:avLst/>
              <a:gdLst/>
              <a:ahLst/>
              <a:cxnLst/>
              <a:rect l="l" t="t" r="r" b="b"/>
              <a:pathLst>
                <a:path w="690245" h="941704">
                  <a:moveTo>
                    <a:pt x="0" y="941102"/>
                  </a:moveTo>
                  <a:lnTo>
                    <a:pt x="690123" y="941102"/>
                  </a:lnTo>
                  <a:lnTo>
                    <a:pt x="690123" y="0"/>
                  </a:lnTo>
                  <a:lnTo>
                    <a:pt x="0" y="0"/>
                  </a:lnTo>
                  <a:lnTo>
                    <a:pt x="0" y="941102"/>
                  </a:lnTo>
                  <a:close/>
                </a:path>
              </a:pathLst>
            </a:custGeom>
            <a:solidFill>
              <a:srgbClr val="CCCCCC"/>
            </a:solidFill>
          </p:spPr>
          <p:txBody>
            <a:bodyPr wrap="square" lIns="0" tIns="0" rIns="0" bIns="0" rtlCol="0"/>
            <a:lstStyle/>
            <a:p>
              <a:endParaRPr/>
            </a:p>
          </p:txBody>
        </p:sp>
        <p:sp>
          <p:nvSpPr>
            <p:cNvPr id="37" name="object 37"/>
            <p:cNvSpPr/>
            <p:nvPr/>
          </p:nvSpPr>
          <p:spPr>
            <a:xfrm>
              <a:off x="3882155" y="2292350"/>
              <a:ext cx="709295" cy="988694"/>
            </a:xfrm>
            <a:custGeom>
              <a:avLst/>
              <a:gdLst/>
              <a:ahLst/>
              <a:cxnLst/>
              <a:rect l="l" t="t" r="r" b="b"/>
              <a:pathLst>
                <a:path w="709295" h="988695">
                  <a:moveTo>
                    <a:pt x="708834" y="988299"/>
                  </a:moveTo>
                  <a:lnTo>
                    <a:pt x="0" y="988299"/>
                  </a:lnTo>
                  <a:lnTo>
                    <a:pt x="0" y="0"/>
                  </a:lnTo>
                  <a:lnTo>
                    <a:pt x="708834" y="0"/>
                  </a:lnTo>
                  <a:lnTo>
                    <a:pt x="708834" y="988299"/>
                  </a:lnTo>
                  <a:close/>
                </a:path>
              </a:pathLst>
            </a:custGeom>
            <a:solidFill>
              <a:srgbClr val="FFFFFF"/>
            </a:solidFill>
          </p:spPr>
          <p:txBody>
            <a:bodyPr wrap="square" lIns="0" tIns="0" rIns="0" bIns="0" rtlCol="0"/>
            <a:lstStyle/>
            <a:p>
              <a:endParaRPr/>
            </a:p>
          </p:txBody>
        </p:sp>
        <p:sp>
          <p:nvSpPr>
            <p:cNvPr id="38" name="object 38"/>
            <p:cNvSpPr/>
            <p:nvPr/>
          </p:nvSpPr>
          <p:spPr>
            <a:xfrm>
              <a:off x="3939812" y="2357804"/>
              <a:ext cx="593725" cy="342900"/>
            </a:xfrm>
            <a:custGeom>
              <a:avLst/>
              <a:gdLst/>
              <a:ahLst/>
              <a:cxnLst/>
              <a:rect l="l" t="t" r="r" b="b"/>
              <a:pathLst>
                <a:path w="593725" h="342900">
                  <a:moveTo>
                    <a:pt x="536275" y="342899"/>
                  </a:moveTo>
                  <a:lnTo>
                    <a:pt x="57153" y="342899"/>
                  </a:lnTo>
                  <a:lnTo>
                    <a:pt x="34907" y="338408"/>
                  </a:lnTo>
                  <a:lnTo>
                    <a:pt x="16740" y="326160"/>
                  </a:lnTo>
                  <a:lnTo>
                    <a:pt x="4491" y="307994"/>
                  </a:lnTo>
                  <a:lnTo>
                    <a:pt x="0" y="285748"/>
                  </a:lnTo>
                  <a:lnTo>
                    <a:pt x="0" y="57151"/>
                  </a:lnTo>
                  <a:lnTo>
                    <a:pt x="4491" y="34905"/>
                  </a:lnTo>
                  <a:lnTo>
                    <a:pt x="16740" y="16739"/>
                  </a:lnTo>
                  <a:lnTo>
                    <a:pt x="34907" y="4491"/>
                  </a:lnTo>
                  <a:lnTo>
                    <a:pt x="57153" y="0"/>
                  </a:lnTo>
                  <a:lnTo>
                    <a:pt x="536275" y="0"/>
                  </a:lnTo>
                  <a:lnTo>
                    <a:pt x="576689" y="16739"/>
                  </a:lnTo>
                  <a:lnTo>
                    <a:pt x="593429" y="57151"/>
                  </a:lnTo>
                  <a:lnTo>
                    <a:pt x="593429" y="285748"/>
                  </a:lnTo>
                  <a:lnTo>
                    <a:pt x="588937" y="307994"/>
                  </a:lnTo>
                  <a:lnTo>
                    <a:pt x="576689" y="326160"/>
                  </a:lnTo>
                  <a:lnTo>
                    <a:pt x="558522" y="338408"/>
                  </a:lnTo>
                  <a:lnTo>
                    <a:pt x="536275" y="342899"/>
                  </a:lnTo>
                  <a:close/>
                </a:path>
              </a:pathLst>
            </a:custGeom>
            <a:solidFill>
              <a:srgbClr val="3B83F3"/>
            </a:solidFill>
          </p:spPr>
          <p:txBody>
            <a:bodyPr wrap="square" lIns="0" tIns="0" rIns="0" bIns="0" rtlCol="0"/>
            <a:lstStyle/>
            <a:p>
              <a:endParaRPr/>
            </a:p>
          </p:txBody>
        </p:sp>
        <p:pic>
          <p:nvPicPr>
            <p:cNvPr id="39" name="object 39"/>
            <p:cNvPicPr/>
            <p:nvPr/>
          </p:nvPicPr>
          <p:blipFill>
            <a:blip r:embed="rId5" cstate="print"/>
            <a:stretch>
              <a:fillRect/>
            </a:stretch>
          </p:blipFill>
          <p:spPr>
            <a:xfrm>
              <a:off x="3955263" y="2733645"/>
              <a:ext cx="562549" cy="540765"/>
            </a:xfrm>
            <a:prstGeom prst="rect">
              <a:avLst/>
            </a:prstGeom>
          </p:spPr>
        </p:pic>
        <p:sp>
          <p:nvSpPr>
            <p:cNvPr id="40" name="object 40"/>
            <p:cNvSpPr/>
            <p:nvPr/>
          </p:nvSpPr>
          <p:spPr>
            <a:xfrm>
              <a:off x="3980664" y="2752695"/>
              <a:ext cx="511809" cy="490220"/>
            </a:xfrm>
            <a:custGeom>
              <a:avLst/>
              <a:gdLst/>
              <a:ahLst/>
              <a:cxnLst/>
              <a:rect l="l" t="t" r="r" b="b"/>
              <a:pathLst>
                <a:path w="511810" h="490219">
                  <a:moveTo>
                    <a:pt x="255873" y="489965"/>
                  </a:moveTo>
                  <a:lnTo>
                    <a:pt x="187852" y="487048"/>
                  </a:lnTo>
                  <a:lnTo>
                    <a:pt x="126729" y="478816"/>
                  </a:lnTo>
                  <a:lnTo>
                    <a:pt x="74943" y="466047"/>
                  </a:lnTo>
                  <a:lnTo>
                    <a:pt x="34934" y="449520"/>
                  </a:lnTo>
                  <a:lnTo>
                    <a:pt x="0" y="408304"/>
                  </a:lnTo>
                  <a:lnTo>
                    <a:pt x="0" y="81660"/>
                  </a:lnTo>
                  <a:lnTo>
                    <a:pt x="34934" y="40445"/>
                  </a:lnTo>
                  <a:lnTo>
                    <a:pt x="74943" y="23917"/>
                  </a:lnTo>
                  <a:lnTo>
                    <a:pt x="126729" y="11149"/>
                  </a:lnTo>
                  <a:lnTo>
                    <a:pt x="187852" y="2917"/>
                  </a:lnTo>
                  <a:lnTo>
                    <a:pt x="255873" y="0"/>
                  </a:lnTo>
                  <a:lnTo>
                    <a:pt x="323895"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5" y="487048"/>
                  </a:lnTo>
                  <a:lnTo>
                    <a:pt x="255873" y="489965"/>
                  </a:lnTo>
                  <a:close/>
                </a:path>
              </a:pathLst>
            </a:custGeom>
            <a:solidFill>
              <a:srgbClr val="EA4335"/>
            </a:solidFill>
          </p:spPr>
          <p:txBody>
            <a:bodyPr wrap="square" lIns="0" tIns="0" rIns="0" bIns="0" rtlCol="0"/>
            <a:lstStyle/>
            <a:p>
              <a:endParaRPr/>
            </a:p>
          </p:txBody>
        </p:sp>
        <p:sp>
          <p:nvSpPr>
            <p:cNvPr id="41" name="object 41"/>
            <p:cNvSpPr/>
            <p:nvPr/>
          </p:nvSpPr>
          <p:spPr>
            <a:xfrm>
              <a:off x="3980664" y="2752695"/>
              <a:ext cx="511809" cy="490220"/>
            </a:xfrm>
            <a:custGeom>
              <a:avLst/>
              <a:gdLst/>
              <a:ahLst/>
              <a:cxnLst/>
              <a:rect l="l" t="t" r="r" b="b"/>
              <a:pathLst>
                <a:path w="511810" h="490219">
                  <a:moveTo>
                    <a:pt x="511747" y="81660"/>
                  </a:moveTo>
                  <a:lnTo>
                    <a:pt x="502607" y="103369"/>
                  </a:lnTo>
                  <a:lnTo>
                    <a:pt x="476813" y="122876"/>
                  </a:lnTo>
                  <a:lnTo>
                    <a:pt x="436803" y="139403"/>
                  </a:lnTo>
                  <a:lnTo>
                    <a:pt x="385018" y="152172"/>
                  </a:lnTo>
                  <a:lnTo>
                    <a:pt x="323895" y="160404"/>
                  </a:lnTo>
                  <a:lnTo>
                    <a:pt x="255873" y="163321"/>
                  </a:lnTo>
                  <a:lnTo>
                    <a:pt x="187852" y="160404"/>
                  </a:lnTo>
                  <a:lnTo>
                    <a:pt x="126729" y="152172"/>
                  </a:lnTo>
                  <a:lnTo>
                    <a:pt x="74943" y="139403"/>
                  </a:lnTo>
                  <a:lnTo>
                    <a:pt x="34934" y="122876"/>
                  </a:lnTo>
                  <a:lnTo>
                    <a:pt x="9140" y="103369"/>
                  </a:lnTo>
                  <a:lnTo>
                    <a:pt x="0" y="81660"/>
                  </a:lnTo>
                </a:path>
                <a:path w="511810" h="490219">
                  <a:moveTo>
                    <a:pt x="0" y="81660"/>
                  </a:moveTo>
                  <a:lnTo>
                    <a:pt x="9140" y="59952"/>
                  </a:lnTo>
                  <a:lnTo>
                    <a:pt x="34934" y="40445"/>
                  </a:lnTo>
                  <a:lnTo>
                    <a:pt x="74943" y="23917"/>
                  </a:lnTo>
                  <a:lnTo>
                    <a:pt x="126729" y="11149"/>
                  </a:lnTo>
                  <a:lnTo>
                    <a:pt x="187852" y="2917"/>
                  </a:lnTo>
                  <a:lnTo>
                    <a:pt x="255873" y="0"/>
                  </a:lnTo>
                  <a:lnTo>
                    <a:pt x="323895"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5" y="487048"/>
                  </a:lnTo>
                  <a:lnTo>
                    <a:pt x="255873" y="489965"/>
                  </a:lnTo>
                  <a:lnTo>
                    <a:pt x="187852" y="487048"/>
                  </a:lnTo>
                  <a:lnTo>
                    <a:pt x="126729" y="478816"/>
                  </a:lnTo>
                  <a:lnTo>
                    <a:pt x="74943" y="466047"/>
                  </a:lnTo>
                  <a:lnTo>
                    <a:pt x="34934" y="449520"/>
                  </a:lnTo>
                  <a:lnTo>
                    <a:pt x="0" y="408304"/>
                  </a:lnTo>
                  <a:lnTo>
                    <a:pt x="0" y="81660"/>
                  </a:lnTo>
                  <a:close/>
                </a:path>
              </a:pathLst>
            </a:custGeom>
            <a:ln w="12700">
              <a:solidFill>
                <a:srgbClr val="FFFFFF"/>
              </a:solidFill>
            </a:ln>
          </p:spPr>
          <p:txBody>
            <a:bodyPr wrap="square" lIns="0" tIns="0" rIns="0" bIns="0" rtlCol="0"/>
            <a:lstStyle/>
            <a:p>
              <a:endParaRPr/>
            </a:p>
          </p:txBody>
        </p:sp>
        <p:sp>
          <p:nvSpPr>
            <p:cNvPr id="42" name="object 42"/>
            <p:cNvSpPr/>
            <p:nvPr/>
          </p:nvSpPr>
          <p:spPr>
            <a:xfrm>
              <a:off x="4657371" y="2339797"/>
              <a:ext cx="685800" cy="941705"/>
            </a:xfrm>
            <a:custGeom>
              <a:avLst/>
              <a:gdLst/>
              <a:ahLst/>
              <a:cxnLst/>
              <a:rect l="l" t="t" r="r" b="b"/>
              <a:pathLst>
                <a:path w="685800" h="941704">
                  <a:moveTo>
                    <a:pt x="0" y="941102"/>
                  </a:moveTo>
                  <a:lnTo>
                    <a:pt x="685589" y="941102"/>
                  </a:lnTo>
                  <a:lnTo>
                    <a:pt x="685589" y="0"/>
                  </a:lnTo>
                  <a:lnTo>
                    <a:pt x="0" y="0"/>
                  </a:lnTo>
                  <a:lnTo>
                    <a:pt x="0" y="941102"/>
                  </a:lnTo>
                  <a:close/>
                </a:path>
              </a:pathLst>
            </a:custGeom>
            <a:solidFill>
              <a:srgbClr val="CCCCCC"/>
            </a:solidFill>
          </p:spPr>
          <p:txBody>
            <a:bodyPr wrap="square" lIns="0" tIns="0" rIns="0" bIns="0" rtlCol="0"/>
            <a:lstStyle/>
            <a:p>
              <a:endParaRPr/>
            </a:p>
          </p:txBody>
        </p:sp>
        <p:sp>
          <p:nvSpPr>
            <p:cNvPr id="43" name="object 43"/>
            <p:cNvSpPr/>
            <p:nvPr/>
          </p:nvSpPr>
          <p:spPr>
            <a:xfrm>
              <a:off x="4614825" y="2292600"/>
              <a:ext cx="709295" cy="988694"/>
            </a:xfrm>
            <a:custGeom>
              <a:avLst/>
              <a:gdLst/>
              <a:ahLst/>
              <a:cxnLst/>
              <a:rect l="l" t="t" r="r" b="b"/>
              <a:pathLst>
                <a:path w="709295" h="988695">
                  <a:moveTo>
                    <a:pt x="708834" y="988299"/>
                  </a:moveTo>
                  <a:lnTo>
                    <a:pt x="0" y="988299"/>
                  </a:lnTo>
                  <a:lnTo>
                    <a:pt x="0" y="0"/>
                  </a:lnTo>
                  <a:lnTo>
                    <a:pt x="708834" y="0"/>
                  </a:lnTo>
                  <a:lnTo>
                    <a:pt x="708834" y="988299"/>
                  </a:lnTo>
                  <a:close/>
                </a:path>
              </a:pathLst>
            </a:custGeom>
            <a:solidFill>
              <a:srgbClr val="FFFFFF"/>
            </a:solidFill>
          </p:spPr>
          <p:txBody>
            <a:bodyPr wrap="square" lIns="0" tIns="0" rIns="0" bIns="0" rtlCol="0"/>
            <a:lstStyle/>
            <a:p>
              <a:endParaRPr/>
            </a:p>
          </p:txBody>
        </p:sp>
        <p:sp>
          <p:nvSpPr>
            <p:cNvPr id="44" name="object 44"/>
            <p:cNvSpPr/>
            <p:nvPr/>
          </p:nvSpPr>
          <p:spPr>
            <a:xfrm>
              <a:off x="4672481" y="2358054"/>
              <a:ext cx="593725" cy="342900"/>
            </a:xfrm>
            <a:custGeom>
              <a:avLst/>
              <a:gdLst/>
              <a:ahLst/>
              <a:cxnLst/>
              <a:rect l="l" t="t" r="r" b="b"/>
              <a:pathLst>
                <a:path w="593725" h="342900">
                  <a:moveTo>
                    <a:pt x="536275" y="342899"/>
                  </a:moveTo>
                  <a:lnTo>
                    <a:pt x="57153" y="342899"/>
                  </a:lnTo>
                  <a:lnTo>
                    <a:pt x="34907" y="338408"/>
                  </a:lnTo>
                  <a:lnTo>
                    <a:pt x="16740" y="326160"/>
                  </a:lnTo>
                  <a:lnTo>
                    <a:pt x="4491" y="307994"/>
                  </a:lnTo>
                  <a:lnTo>
                    <a:pt x="0" y="285748"/>
                  </a:lnTo>
                  <a:lnTo>
                    <a:pt x="0" y="57151"/>
                  </a:lnTo>
                  <a:lnTo>
                    <a:pt x="4491" y="34905"/>
                  </a:lnTo>
                  <a:lnTo>
                    <a:pt x="16740" y="16739"/>
                  </a:lnTo>
                  <a:lnTo>
                    <a:pt x="34907" y="4491"/>
                  </a:lnTo>
                  <a:lnTo>
                    <a:pt x="57153" y="0"/>
                  </a:lnTo>
                  <a:lnTo>
                    <a:pt x="536275" y="0"/>
                  </a:lnTo>
                  <a:lnTo>
                    <a:pt x="576689" y="16739"/>
                  </a:lnTo>
                  <a:lnTo>
                    <a:pt x="593429" y="57151"/>
                  </a:lnTo>
                  <a:lnTo>
                    <a:pt x="593429" y="285748"/>
                  </a:lnTo>
                  <a:lnTo>
                    <a:pt x="588937" y="307994"/>
                  </a:lnTo>
                  <a:lnTo>
                    <a:pt x="576689" y="326160"/>
                  </a:lnTo>
                  <a:lnTo>
                    <a:pt x="558522" y="338408"/>
                  </a:lnTo>
                  <a:lnTo>
                    <a:pt x="536275" y="342899"/>
                  </a:lnTo>
                  <a:close/>
                </a:path>
              </a:pathLst>
            </a:custGeom>
            <a:solidFill>
              <a:srgbClr val="3B83F3"/>
            </a:solidFill>
          </p:spPr>
          <p:txBody>
            <a:bodyPr wrap="square" lIns="0" tIns="0" rIns="0" bIns="0" rtlCol="0"/>
            <a:lstStyle/>
            <a:p>
              <a:endParaRPr/>
            </a:p>
          </p:txBody>
        </p:sp>
        <p:pic>
          <p:nvPicPr>
            <p:cNvPr id="45" name="object 45"/>
            <p:cNvPicPr/>
            <p:nvPr/>
          </p:nvPicPr>
          <p:blipFill>
            <a:blip r:embed="rId6" cstate="print"/>
            <a:stretch>
              <a:fillRect/>
            </a:stretch>
          </p:blipFill>
          <p:spPr>
            <a:xfrm>
              <a:off x="4687932" y="2733896"/>
              <a:ext cx="562549" cy="540765"/>
            </a:xfrm>
            <a:prstGeom prst="rect">
              <a:avLst/>
            </a:prstGeom>
          </p:spPr>
        </p:pic>
        <p:sp>
          <p:nvSpPr>
            <p:cNvPr id="46" name="object 46"/>
            <p:cNvSpPr/>
            <p:nvPr/>
          </p:nvSpPr>
          <p:spPr>
            <a:xfrm>
              <a:off x="4713334" y="2752946"/>
              <a:ext cx="511809" cy="490220"/>
            </a:xfrm>
            <a:custGeom>
              <a:avLst/>
              <a:gdLst/>
              <a:ahLst/>
              <a:cxnLst/>
              <a:rect l="l" t="t" r="r" b="b"/>
              <a:pathLst>
                <a:path w="511810" h="490219">
                  <a:moveTo>
                    <a:pt x="255873" y="489965"/>
                  </a:moveTo>
                  <a:lnTo>
                    <a:pt x="187852" y="487048"/>
                  </a:lnTo>
                  <a:lnTo>
                    <a:pt x="126729" y="478816"/>
                  </a:lnTo>
                  <a:lnTo>
                    <a:pt x="74943" y="466047"/>
                  </a:lnTo>
                  <a:lnTo>
                    <a:pt x="34934" y="449520"/>
                  </a:lnTo>
                  <a:lnTo>
                    <a:pt x="0" y="408304"/>
                  </a:lnTo>
                  <a:lnTo>
                    <a:pt x="0" y="81660"/>
                  </a:lnTo>
                  <a:lnTo>
                    <a:pt x="34934" y="40445"/>
                  </a:lnTo>
                  <a:lnTo>
                    <a:pt x="74943" y="23917"/>
                  </a:lnTo>
                  <a:lnTo>
                    <a:pt x="126729" y="11149"/>
                  </a:lnTo>
                  <a:lnTo>
                    <a:pt x="187852" y="2917"/>
                  </a:lnTo>
                  <a:lnTo>
                    <a:pt x="255873" y="0"/>
                  </a:lnTo>
                  <a:lnTo>
                    <a:pt x="323894"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4" y="487048"/>
                  </a:lnTo>
                  <a:lnTo>
                    <a:pt x="255873" y="489965"/>
                  </a:lnTo>
                  <a:close/>
                </a:path>
              </a:pathLst>
            </a:custGeom>
            <a:solidFill>
              <a:srgbClr val="EA4335"/>
            </a:solidFill>
          </p:spPr>
          <p:txBody>
            <a:bodyPr wrap="square" lIns="0" tIns="0" rIns="0" bIns="0" rtlCol="0"/>
            <a:lstStyle/>
            <a:p>
              <a:endParaRPr/>
            </a:p>
          </p:txBody>
        </p:sp>
        <p:sp>
          <p:nvSpPr>
            <p:cNvPr id="47" name="object 47"/>
            <p:cNvSpPr/>
            <p:nvPr/>
          </p:nvSpPr>
          <p:spPr>
            <a:xfrm>
              <a:off x="4713334" y="2752946"/>
              <a:ext cx="511809" cy="490220"/>
            </a:xfrm>
            <a:custGeom>
              <a:avLst/>
              <a:gdLst/>
              <a:ahLst/>
              <a:cxnLst/>
              <a:rect l="l" t="t" r="r" b="b"/>
              <a:pathLst>
                <a:path w="511810" h="490219">
                  <a:moveTo>
                    <a:pt x="511747" y="81660"/>
                  </a:moveTo>
                  <a:lnTo>
                    <a:pt x="502607" y="103369"/>
                  </a:lnTo>
                  <a:lnTo>
                    <a:pt x="476813" y="122876"/>
                  </a:lnTo>
                  <a:lnTo>
                    <a:pt x="436803" y="139403"/>
                  </a:lnTo>
                  <a:lnTo>
                    <a:pt x="385018" y="152172"/>
                  </a:lnTo>
                  <a:lnTo>
                    <a:pt x="323894" y="160404"/>
                  </a:lnTo>
                  <a:lnTo>
                    <a:pt x="255873" y="163321"/>
                  </a:lnTo>
                  <a:lnTo>
                    <a:pt x="187852" y="160404"/>
                  </a:lnTo>
                  <a:lnTo>
                    <a:pt x="126729" y="152172"/>
                  </a:lnTo>
                  <a:lnTo>
                    <a:pt x="74943" y="139403"/>
                  </a:lnTo>
                  <a:lnTo>
                    <a:pt x="34934" y="122876"/>
                  </a:lnTo>
                  <a:lnTo>
                    <a:pt x="9140" y="103369"/>
                  </a:lnTo>
                  <a:lnTo>
                    <a:pt x="0" y="81660"/>
                  </a:lnTo>
                </a:path>
                <a:path w="511810" h="490219">
                  <a:moveTo>
                    <a:pt x="0" y="81660"/>
                  </a:moveTo>
                  <a:lnTo>
                    <a:pt x="9140" y="59952"/>
                  </a:lnTo>
                  <a:lnTo>
                    <a:pt x="34934" y="40445"/>
                  </a:lnTo>
                  <a:lnTo>
                    <a:pt x="74943" y="23917"/>
                  </a:lnTo>
                  <a:lnTo>
                    <a:pt x="126729" y="11149"/>
                  </a:lnTo>
                  <a:lnTo>
                    <a:pt x="187852" y="2917"/>
                  </a:lnTo>
                  <a:lnTo>
                    <a:pt x="255873" y="0"/>
                  </a:lnTo>
                  <a:lnTo>
                    <a:pt x="323894"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4" y="487048"/>
                  </a:lnTo>
                  <a:lnTo>
                    <a:pt x="255873" y="489965"/>
                  </a:lnTo>
                  <a:lnTo>
                    <a:pt x="187852" y="487048"/>
                  </a:lnTo>
                  <a:lnTo>
                    <a:pt x="126729" y="478816"/>
                  </a:lnTo>
                  <a:lnTo>
                    <a:pt x="74943" y="466047"/>
                  </a:lnTo>
                  <a:lnTo>
                    <a:pt x="34934" y="449520"/>
                  </a:lnTo>
                  <a:lnTo>
                    <a:pt x="0" y="408304"/>
                  </a:lnTo>
                  <a:lnTo>
                    <a:pt x="0" y="81660"/>
                  </a:lnTo>
                  <a:close/>
                </a:path>
              </a:pathLst>
            </a:custGeom>
            <a:ln w="12700">
              <a:solidFill>
                <a:srgbClr val="FFFFFF"/>
              </a:solidFill>
            </a:ln>
          </p:spPr>
          <p:txBody>
            <a:bodyPr wrap="square" lIns="0" tIns="0" rIns="0" bIns="0" rtlCol="0"/>
            <a:lstStyle/>
            <a:p>
              <a:endParaRPr/>
            </a:p>
          </p:txBody>
        </p:sp>
        <p:sp>
          <p:nvSpPr>
            <p:cNvPr id="48" name="object 48"/>
            <p:cNvSpPr/>
            <p:nvPr/>
          </p:nvSpPr>
          <p:spPr>
            <a:xfrm>
              <a:off x="5385507" y="2337747"/>
              <a:ext cx="709295" cy="941705"/>
            </a:xfrm>
            <a:custGeom>
              <a:avLst/>
              <a:gdLst/>
              <a:ahLst/>
              <a:cxnLst/>
              <a:rect l="l" t="t" r="r" b="b"/>
              <a:pathLst>
                <a:path w="709295" h="941704">
                  <a:moveTo>
                    <a:pt x="0" y="941102"/>
                  </a:moveTo>
                  <a:lnTo>
                    <a:pt x="708834" y="941102"/>
                  </a:lnTo>
                  <a:lnTo>
                    <a:pt x="708834" y="0"/>
                  </a:lnTo>
                  <a:lnTo>
                    <a:pt x="0" y="0"/>
                  </a:lnTo>
                  <a:lnTo>
                    <a:pt x="0" y="941102"/>
                  </a:lnTo>
                  <a:close/>
                </a:path>
              </a:pathLst>
            </a:custGeom>
            <a:solidFill>
              <a:srgbClr val="CCCCCC"/>
            </a:solidFill>
          </p:spPr>
          <p:txBody>
            <a:bodyPr wrap="square" lIns="0" tIns="0" rIns="0" bIns="0" rtlCol="0"/>
            <a:lstStyle/>
            <a:p>
              <a:endParaRPr/>
            </a:p>
          </p:txBody>
        </p:sp>
        <p:sp>
          <p:nvSpPr>
            <p:cNvPr id="49" name="object 49"/>
            <p:cNvSpPr/>
            <p:nvPr/>
          </p:nvSpPr>
          <p:spPr>
            <a:xfrm>
              <a:off x="5342961" y="2290550"/>
              <a:ext cx="709295" cy="988694"/>
            </a:xfrm>
            <a:custGeom>
              <a:avLst/>
              <a:gdLst/>
              <a:ahLst/>
              <a:cxnLst/>
              <a:rect l="l" t="t" r="r" b="b"/>
              <a:pathLst>
                <a:path w="709295" h="988695">
                  <a:moveTo>
                    <a:pt x="708834" y="988299"/>
                  </a:moveTo>
                  <a:lnTo>
                    <a:pt x="0" y="988299"/>
                  </a:lnTo>
                  <a:lnTo>
                    <a:pt x="0" y="0"/>
                  </a:lnTo>
                  <a:lnTo>
                    <a:pt x="708834" y="0"/>
                  </a:lnTo>
                  <a:lnTo>
                    <a:pt x="708834" y="988299"/>
                  </a:lnTo>
                  <a:close/>
                </a:path>
              </a:pathLst>
            </a:custGeom>
            <a:solidFill>
              <a:srgbClr val="FFFFFF"/>
            </a:solidFill>
          </p:spPr>
          <p:txBody>
            <a:bodyPr wrap="square" lIns="0" tIns="0" rIns="0" bIns="0" rtlCol="0"/>
            <a:lstStyle/>
            <a:p>
              <a:endParaRPr/>
            </a:p>
          </p:txBody>
        </p:sp>
        <p:sp>
          <p:nvSpPr>
            <p:cNvPr id="50" name="object 50"/>
            <p:cNvSpPr/>
            <p:nvPr/>
          </p:nvSpPr>
          <p:spPr>
            <a:xfrm>
              <a:off x="5400617" y="2356004"/>
              <a:ext cx="593725" cy="342900"/>
            </a:xfrm>
            <a:custGeom>
              <a:avLst/>
              <a:gdLst/>
              <a:ahLst/>
              <a:cxnLst/>
              <a:rect l="l" t="t" r="r" b="b"/>
              <a:pathLst>
                <a:path w="593725" h="342900">
                  <a:moveTo>
                    <a:pt x="536275" y="342899"/>
                  </a:moveTo>
                  <a:lnTo>
                    <a:pt x="57154" y="342899"/>
                  </a:lnTo>
                  <a:lnTo>
                    <a:pt x="34907" y="338408"/>
                  </a:lnTo>
                  <a:lnTo>
                    <a:pt x="16740" y="326160"/>
                  </a:lnTo>
                  <a:lnTo>
                    <a:pt x="4491" y="307994"/>
                  </a:lnTo>
                  <a:lnTo>
                    <a:pt x="0" y="285748"/>
                  </a:lnTo>
                  <a:lnTo>
                    <a:pt x="0" y="57151"/>
                  </a:lnTo>
                  <a:lnTo>
                    <a:pt x="4491" y="34905"/>
                  </a:lnTo>
                  <a:lnTo>
                    <a:pt x="16740" y="16739"/>
                  </a:lnTo>
                  <a:lnTo>
                    <a:pt x="34907" y="4491"/>
                  </a:lnTo>
                  <a:lnTo>
                    <a:pt x="57154" y="0"/>
                  </a:lnTo>
                  <a:lnTo>
                    <a:pt x="536275" y="0"/>
                  </a:lnTo>
                  <a:lnTo>
                    <a:pt x="576689" y="16739"/>
                  </a:lnTo>
                  <a:lnTo>
                    <a:pt x="593429" y="57151"/>
                  </a:lnTo>
                  <a:lnTo>
                    <a:pt x="593429" y="285748"/>
                  </a:lnTo>
                  <a:lnTo>
                    <a:pt x="588937" y="307994"/>
                  </a:lnTo>
                  <a:lnTo>
                    <a:pt x="576689" y="326160"/>
                  </a:lnTo>
                  <a:lnTo>
                    <a:pt x="558522" y="338408"/>
                  </a:lnTo>
                  <a:lnTo>
                    <a:pt x="536275" y="342899"/>
                  </a:lnTo>
                  <a:close/>
                </a:path>
              </a:pathLst>
            </a:custGeom>
            <a:solidFill>
              <a:srgbClr val="3B83F3"/>
            </a:solidFill>
          </p:spPr>
          <p:txBody>
            <a:bodyPr wrap="square" lIns="0" tIns="0" rIns="0" bIns="0" rtlCol="0"/>
            <a:lstStyle/>
            <a:p>
              <a:endParaRPr/>
            </a:p>
          </p:txBody>
        </p:sp>
        <p:pic>
          <p:nvPicPr>
            <p:cNvPr id="51" name="object 51"/>
            <p:cNvPicPr/>
            <p:nvPr/>
          </p:nvPicPr>
          <p:blipFill>
            <a:blip r:embed="rId5" cstate="print"/>
            <a:stretch>
              <a:fillRect/>
            </a:stretch>
          </p:blipFill>
          <p:spPr>
            <a:xfrm>
              <a:off x="5416068" y="2731846"/>
              <a:ext cx="562549" cy="540765"/>
            </a:xfrm>
            <a:prstGeom prst="rect">
              <a:avLst/>
            </a:prstGeom>
          </p:spPr>
        </p:pic>
        <p:sp>
          <p:nvSpPr>
            <p:cNvPr id="52" name="object 52"/>
            <p:cNvSpPr/>
            <p:nvPr/>
          </p:nvSpPr>
          <p:spPr>
            <a:xfrm>
              <a:off x="5441469" y="2750896"/>
              <a:ext cx="511809" cy="490220"/>
            </a:xfrm>
            <a:custGeom>
              <a:avLst/>
              <a:gdLst/>
              <a:ahLst/>
              <a:cxnLst/>
              <a:rect l="l" t="t" r="r" b="b"/>
              <a:pathLst>
                <a:path w="511810" h="490219">
                  <a:moveTo>
                    <a:pt x="255873" y="489965"/>
                  </a:moveTo>
                  <a:lnTo>
                    <a:pt x="187852" y="487048"/>
                  </a:lnTo>
                  <a:lnTo>
                    <a:pt x="126729" y="478816"/>
                  </a:lnTo>
                  <a:lnTo>
                    <a:pt x="74943" y="466047"/>
                  </a:lnTo>
                  <a:lnTo>
                    <a:pt x="34934" y="449520"/>
                  </a:lnTo>
                  <a:lnTo>
                    <a:pt x="0" y="408304"/>
                  </a:lnTo>
                  <a:lnTo>
                    <a:pt x="0" y="81660"/>
                  </a:lnTo>
                  <a:lnTo>
                    <a:pt x="34934" y="40445"/>
                  </a:lnTo>
                  <a:lnTo>
                    <a:pt x="74943" y="23917"/>
                  </a:lnTo>
                  <a:lnTo>
                    <a:pt x="126729" y="11149"/>
                  </a:lnTo>
                  <a:lnTo>
                    <a:pt x="187852" y="2917"/>
                  </a:lnTo>
                  <a:lnTo>
                    <a:pt x="255873" y="0"/>
                  </a:lnTo>
                  <a:lnTo>
                    <a:pt x="323894"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4" y="487048"/>
                  </a:lnTo>
                  <a:lnTo>
                    <a:pt x="255873" y="489965"/>
                  </a:lnTo>
                  <a:close/>
                </a:path>
              </a:pathLst>
            </a:custGeom>
            <a:solidFill>
              <a:srgbClr val="EA4335"/>
            </a:solidFill>
          </p:spPr>
          <p:txBody>
            <a:bodyPr wrap="square" lIns="0" tIns="0" rIns="0" bIns="0" rtlCol="0"/>
            <a:lstStyle/>
            <a:p>
              <a:endParaRPr/>
            </a:p>
          </p:txBody>
        </p:sp>
        <p:sp>
          <p:nvSpPr>
            <p:cNvPr id="53" name="object 53"/>
            <p:cNvSpPr/>
            <p:nvPr/>
          </p:nvSpPr>
          <p:spPr>
            <a:xfrm>
              <a:off x="5441469" y="2750896"/>
              <a:ext cx="511809" cy="490220"/>
            </a:xfrm>
            <a:custGeom>
              <a:avLst/>
              <a:gdLst/>
              <a:ahLst/>
              <a:cxnLst/>
              <a:rect l="l" t="t" r="r" b="b"/>
              <a:pathLst>
                <a:path w="511810" h="490219">
                  <a:moveTo>
                    <a:pt x="511747" y="81660"/>
                  </a:moveTo>
                  <a:lnTo>
                    <a:pt x="502607" y="103369"/>
                  </a:lnTo>
                  <a:lnTo>
                    <a:pt x="476813" y="122876"/>
                  </a:lnTo>
                  <a:lnTo>
                    <a:pt x="436803" y="139403"/>
                  </a:lnTo>
                  <a:lnTo>
                    <a:pt x="385018" y="152172"/>
                  </a:lnTo>
                  <a:lnTo>
                    <a:pt x="323894" y="160404"/>
                  </a:lnTo>
                  <a:lnTo>
                    <a:pt x="255873" y="163321"/>
                  </a:lnTo>
                  <a:lnTo>
                    <a:pt x="187852" y="160404"/>
                  </a:lnTo>
                  <a:lnTo>
                    <a:pt x="126729" y="152172"/>
                  </a:lnTo>
                  <a:lnTo>
                    <a:pt x="74943" y="139403"/>
                  </a:lnTo>
                  <a:lnTo>
                    <a:pt x="34934" y="122876"/>
                  </a:lnTo>
                  <a:lnTo>
                    <a:pt x="9140" y="103369"/>
                  </a:lnTo>
                  <a:lnTo>
                    <a:pt x="0" y="81660"/>
                  </a:lnTo>
                </a:path>
                <a:path w="511810" h="490219">
                  <a:moveTo>
                    <a:pt x="0" y="81660"/>
                  </a:moveTo>
                  <a:lnTo>
                    <a:pt x="9140" y="59952"/>
                  </a:lnTo>
                  <a:lnTo>
                    <a:pt x="34934" y="40445"/>
                  </a:lnTo>
                  <a:lnTo>
                    <a:pt x="74943" y="23917"/>
                  </a:lnTo>
                  <a:lnTo>
                    <a:pt x="126729" y="11149"/>
                  </a:lnTo>
                  <a:lnTo>
                    <a:pt x="187852" y="2917"/>
                  </a:lnTo>
                  <a:lnTo>
                    <a:pt x="255873" y="0"/>
                  </a:lnTo>
                  <a:lnTo>
                    <a:pt x="323894"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4" y="487048"/>
                  </a:lnTo>
                  <a:lnTo>
                    <a:pt x="255873" y="489965"/>
                  </a:lnTo>
                  <a:lnTo>
                    <a:pt x="187852" y="487048"/>
                  </a:lnTo>
                  <a:lnTo>
                    <a:pt x="126729" y="478816"/>
                  </a:lnTo>
                  <a:lnTo>
                    <a:pt x="74943" y="466047"/>
                  </a:lnTo>
                  <a:lnTo>
                    <a:pt x="34934" y="449520"/>
                  </a:lnTo>
                  <a:lnTo>
                    <a:pt x="0" y="408304"/>
                  </a:lnTo>
                  <a:lnTo>
                    <a:pt x="0" y="81660"/>
                  </a:lnTo>
                  <a:close/>
                </a:path>
              </a:pathLst>
            </a:custGeom>
            <a:ln w="12700">
              <a:solidFill>
                <a:srgbClr val="FFFFFF"/>
              </a:solidFill>
            </a:ln>
          </p:spPr>
          <p:txBody>
            <a:bodyPr wrap="square" lIns="0" tIns="0" rIns="0" bIns="0" rtlCol="0"/>
            <a:lstStyle/>
            <a:p>
              <a:endParaRPr/>
            </a:p>
          </p:txBody>
        </p:sp>
      </p:grpSp>
      <p:graphicFrame>
        <p:nvGraphicFramePr>
          <p:cNvPr id="54" name="object 54"/>
          <p:cNvGraphicFramePr>
            <a:graphicFrameLocks noGrp="1"/>
          </p:cNvGraphicFramePr>
          <p:nvPr/>
        </p:nvGraphicFramePr>
        <p:xfrm>
          <a:off x="5714755" y="3276609"/>
          <a:ext cx="3869266" cy="1954107"/>
        </p:xfrm>
        <a:graphic>
          <a:graphicData uri="http://schemas.openxmlformats.org/drawingml/2006/table">
            <a:tbl>
              <a:tblPr firstRow="1" bandRow="1">
                <a:tableStyleId>{2D5ABB26-0587-4C30-8999-92F81FD0307C}</a:tableStyleId>
              </a:tblPr>
              <a:tblGrid>
                <a:gridCol w="960967">
                  <a:extLst>
                    <a:ext uri="{9D8B030D-6E8A-4147-A177-3AD203B41FA5}">
                      <a16:colId xmlns:a16="http://schemas.microsoft.com/office/drawing/2014/main" val="20000"/>
                    </a:ext>
                  </a:extLst>
                </a:gridCol>
                <a:gridCol w="1000759">
                  <a:extLst>
                    <a:ext uri="{9D8B030D-6E8A-4147-A177-3AD203B41FA5}">
                      <a16:colId xmlns:a16="http://schemas.microsoft.com/office/drawing/2014/main" val="20001"/>
                    </a:ext>
                  </a:extLst>
                </a:gridCol>
                <a:gridCol w="973667">
                  <a:extLst>
                    <a:ext uri="{9D8B030D-6E8A-4147-A177-3AD203B41FA5}">
                      <a16:colId xmlns:a16="http://schemas.microsoft.com/office/drawing/2014/main" val="20002"/>
                    </a:ext>
                  </a:extLst>
                </a:gridCol>
                <a:gridCol w="933873">
                  <a:extLst>
                    <a:ext uri="{9D8B030D-6E8A-4147-A177-3AD203B41FA5}">
                      <a16:colId xmlns:a16="http://schemas.microsoft.com/office/drawing/2014/main" val="20003"/>
                    </a:ext>
                  </a:extLst>
                </a:gridCol>
              </a:tblGrid>
              <a:tr h="646007">
                <a:tc>
                  <a:txBody>
                    <a:bodyPr/>
                    <a:lstStyle/>
                    <a:p>
                      <a:pPr>
                        <a:lnSpc>
                          <a:spcPct val="100000"/>
                        </a:lnSpc>
                      </a:pPr>
                      <a:endParaRPr sz="1100">
                        <a:latin typeface="Times New Roman"/>
                        <a:cs typeface="Times New Roman"/>
                      </a:endParaRPr>
                    </a:p>
                    <a:p>
                      <a:pPr marL="220345">
                        <a:lnSpc>
                          <a:spcPct val="100000"/>
                        </a:lnSpc>
                        <a:spcBef>
                          <a:spcPts val="490"/>
                        </a:spcBef>
                      </a:pPr>
                      <a:r>
                        <a:rPr sz="900" spc="-10" dirty="0">
                          <a:solidFill>
                            <a:srgbClr val="FFFFFF"/>
                          </a:solidFill>
                          <a:latin typeface="Gill Sans MT"/>
                          <a:cs typeface="Gill Sans MT"/>
                        </a:rPr>
                        <a:t>IU</a:t>
                      </a:r>
                      <a:r>
                        <a:rPr sz="900" spc="-40" dirty="0">
                          <a:solidFill>
                            <a:srgbClr val="FFFFFF"/>
                          </a:solidFill>
                          <a:latin typeface="Gill Sans MT"/>
                          <a:cs typeface="Gill Sans MT"/>
                        </a:rPr>
                        <a:t> </a:t>
                      </a:r>
                      <a:r>
                        <a:rPr sz="900" spc="-25" dirty="0">
                          <a:solidFill>
                            <a:srgbClr val="FFFFFF"/>
                          </a:solidFill>
                          <a:latin typeface="Gill Sans MT"/>
                          <a:cs typeface="Gill Sans MT"/>
                        </a:rPr>
                        <a:t>web</a:t>
                      </a:r>
                      <a:endParaRPr sz="900">
                        <a:latin typeface="Gill Sans MT"/>
                        <a:cs typeface="Gill Sans MT"/>
                      </a:endParaRPr>
                    </a:p>
                  </a:txBody>
                  <a:tcPr marL="0" marR="0" marT="0"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rowSpan="2">
                  <a:txBody>
                    <a:bodyPr/>
                    <a:lstStyle/>
                    <a:p>
                      <a:pPr>
                        <a:lnSpc>
                          <a:spcPct val="100000"/>
                        </a:lnSpc>
                        <a:spcBef>
                          <a:spcPts val="55"/>
                        </a:spcBef>
                      </a:pPr>
                      <a:endParaRPr sz="1100">
                        <a:latin typeface="Times New Roman"/>
                        <a:cs typeface="Times New Roman"/>
                      </a:endParaRPr>
                    </a:p>
                    <a:p>
                      <a:pPr marL="208279" marR="161290" indent="-59055">
                        <a:lnSpc>
                          <a:spcPct val="101200"/>
                        </a:lnSpc>
                      </a:pPr>
                      <a:r>
                        <a:rPr sz="900" spc="10" dirty="0">
                          <a:solidFill>
                            <a:srgbClr val="FFFFFF"/>
                          </a:solidFill>
                          <a:latin typeface="Gill Sans MT"/>
                          <a:cs typeface="Gill Sans MT"/>
                        </a:rPr>
                        <a:t>Servicio</a:t>
                      </a:r>
                      <a:r>
                        <a:rPr sz="900" spc="80" dirty="0">
                          <a:solidFill>
                            <a:srgbClr val="FFFFFF"/>
                          </a:solidFill>
                          <a:latin typeface="Gill Sans MT"/>
                          <a:cs typeface="Gill Sans MT"/>
                        </a:rPr>
                        <a:t> </a:t>
                      </a:r>
                      <a:r>
                        <a:rPr sz="900" spc="-25" dirty="0">
                          <a:solidFill>
                            <a:srgbClr val="FFFFFF"/>
                          </a:solidFill>
                          <a:latin typeface="Gill Sans MT"/>
                          <a:cs typeface="Gill Sans MT"/>
                        </a:rPr>
                        <a:t>de</a:t>
                      </a:r>
                      <a:r>
                        <a:rPr sz="900" spc="500" dirty="0">
                          <a:solidFill>
                            <a:srgbClr val="FFFFFF"/>
                          </a:solidFill>
                          <a:latin typeface="Gill Sans MT"/>
                          <a:cs typeface="Gill Sans MT"/>
                        </a:rPr>
                        <a:t> </a:t>
                      </a:r>
                      <a:r>
                        <a:rPr sz="900" spc="-10" dirty="0">
                          <a:solidFill>
                            <a:srgbClr val="FFFFFF"/>
                          </a:solidFill>
                          <a:latin typeface="Gill Sans MT"/>
                          <a:cs typeface="Gill Sans MT"/>
                        </a:rPr>
                        <a:t>pedidos</a:t>
                      </a:r>
                      <a:endParaRPr sz="900">
                        <a:latin typeface="Gill Sans MT"/>
                        <a:cs typeface="Gill Sans MT"/>
                      </a:endParaRPr>
                    </a:p>
                    <a:p>
                      <a:pPr>
                        <a:lnSpc>
                          <a:spcPct val="100000"/>
                        </a:lnSpc>
                      </a:pPr>
                      <a:endParaRPr sz="1100">
                        <a:latin typeface="Times New Roman"/>
                        <a:cs typeface="Times New Roman"/>
                      </a:endParaRPr>
                    </a:p>
                    <a:p>
                      <a:pPr>
                        <a:lnSpc>
                          <a:spcPct val="100000"/>
                        </a:lnSpc>
                        <a:spcBef>
                          <a:spcPts val="45"/>
                        </a:spcBef>
                      </a:pPr>
                      <a:endParaRPr sz="1500">
                        <a:latin typeface="Times New Roman"/>
                        <a:cs typeface="Times New Roman"/>
                      </a:endParaRPr>
                    </a:p>
                    <a:p>
                      <a:pPr marL="210820" marR="222250" indent="11430" algn="just">
                        <a:lnSpc>
                          <a:spcPct val="104200"/>
                        </a:lnSpc>
                      </a:pPr>
                      <a:r>
                        <a:rPr sz="800" spc="65" dirty="0">
                          <a:solidFill>
                            <a:srgbClr val="FFFFFF"/>
                          </a:solidFill>
                          <a:latin typeface="Gill Sans MT"/>
                          <a:cs typeface="Gill Sans MT"/>
                        </a:rPr>
                        <a:t>Base</a:t>
                      </a:r>
                      <a:r>
                        <a:rPr sz="800" spc="-1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20" dirty="0">
                          <a:solidFill>
                            <a:srgbClr val="FFFFFF"/>
                          </a:solidFill>
                          <a:latin typeface="Gill Sans MT"/>
                          <a:cs typeface="Gill Sans MT"/>
                        </a:rPr>
                        <a:t>datos</a:t>
                      </a:r>
                      <a:r>
                        <a:rPr sz="800" spc="12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10" dirty="0">
                          <a:solidFill>
                            <a:srgbClr val="FFFFFF"/>
                          </a:solidFill>
                          <a:latin typeface="Gill Sans MT"/>
                          <a:cs typeface="Gill Sans MT"/>
                        </a:rPr>
                        <a:t>pedidos</a:t>
                      </a:r>
                      <a:endParaRPr sz="800">
                        <a:latin typeface="Gill Sans MT"/>
                        <a:cs typeface="Gill Sans MT"/>
                      </a:endParaRPr>
                    </a:p>
                  </a:txBody>
                  <a:tcPr marL="0" marR="0" marT="9313"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rowSpan="2">
                  <a:txBody>
                    <a:bodyPr/>
                    <a:lstStyle/>
                    <a:p>
                      <a:pPr>
                        <a:lnSpc>
                          <a:spcPct val="100000"/>
                        </a:lnSpc>
                      </a:pPr>
                      <a:endParaRPr sz="1100">
                        <a:latin typeface="Times New Roman"/>
                        <a:cs typeface="Times New Roman"/>
                      </a:endParaRPr>
                    </a:p>
                    <a:p>
                      <a:pPr marL="147955" marR="158115" indent="-17145">
                        <a:lnSpc>
                          <a:spcPct val="101200"/>
                        </a:lnSpc>
                      </a:pPr>
                      <a:r>
                        <a:rPr sz="900" spc="10" dirty="0">
                          <a:solidFill>
                            <a:srgbClr val="FFFFFF"/>
                          </a:solidFill>
                          <a:latin typeface="Gill Sans MT"/>
                          <a:cs typeface="Gill Sans MT"/>
                        </a:rPr>
                        <a:t>Servicio</a:t>
                      </a:r>
                      <a:r>
                        <a:rPr sz="900" spc="80" dirty="0">
                          <a:solidFill>
                            <a:srgbClr val="FFFFFF"/>
                          </a:solidFill>
                          <a:latin typeface="Gill Sans MT"/>
                          <a:cs typeface="Gill Sans MT"/>
                        </a:rPr>
                        <a:t> </a:t>
                      </a:r>
                      <a:r>
                        <a:rPr sz="900" spc="-25" dirty="0">
                          <a:solidFill>
                            <a:srgbClr val="FFFFFF"/>
                          </a:solidFill>
                          <a:latin typeface="Gill Sans MT"/>
                          <a:cs typeface="Gill Sans MT"/>
                        </a:rPr>
                        <a:t>de</a:t>
                      </a:r>
                      <a:r>
                        <a:rPr sz="900" spc="500" dirty="0">
                          <a:solidFill>
                            <a:srgbClr val="FFFFFF"/>
                          </a:solidFill>
                          <a:latin typeface="Gill Sans MT"/>
                          <a:cs typeface="Gill Sans MT"/>
                        </a:rPr>
                        <a:t> </a:t>
                      </a:r>
                      <a:r>
                        <a:rPr sz="900" spc="-10" dirty="0">
                          <a:solidFill>
                            <a:srgbClr val="FFFFFF"/>
                          </a:solidFill>
                          <a:latin typeface="Gill Sans MT"/>
                          <a:cs typeface="Gill Sans MT"/>
                        </a:rPr>
                        <a:t>productos</a:t>
                      </a:r>
                      <a:endParaRPr sz="900">
                        <a:latin typeface="Gill Sans MT"/>
                        <a:cs typeface="Gill Sans MT"/>
                      </a:endParaRPr>
                    </a:p>
                    <a:p>
                      <a:pPr>
                        <a:lnSpc>
                          <a:spcPct val="100000"/>
                        </a:lnSpc>
                      </a:pPr>
                      <a:endParaRPr sz="1100">
                        <a:latin typeface="Times New Roman"/>
                        <a:cs typeface="Times New Roman"/>
                      </a:endParaRPr>
                    </a:p>
                    <a:p>
                      <a:pPr>
                        <a:lnSpc>
                          <a:spcPct val="100000"/>
                        </a:lnSpc>
                        <a:spcBef>
                          <a:spcPts val="45"/>
                        </a:spcBef>
                      </a:pPr>
                      <a:endParaRPr sz="1500">
                        <a:latin typeface="Times New Roman"/>
                        <a:cs typeface="Times New Roman"/>
                      </a:endParaRPr>
                    </a:p>
                    <a:p>
                      <a:pPr marL="167005" marR="193675" indent="38100" algn="just">
                        <a:lnSpc>
                          <a:spcPct val="104200"/>
                        </a:lnSpc>
                      </a:pPr>
                      <a:r>
                        <a:rPr sz="800" spc="65" dirty="0">
                          <a:solidFill>
                            <a:srgbClr val="FFFFFF"/>
                          </a:solidFill>
                          <a:latin typeface="Gill Sans MT"/>
                          <a:cs typeface="Gill Sans MT"/>
                        </a:rPr>
                        <a:t>Base</a:t>
                      </a:r>
                      <a:r>
                        <a:rPr sz="800" spc="-1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20" dirty="0">
                          <a:solidFill>
                            <a:srgbClr val="FFFFFF"/>
                          </a:solidFill>
                          <a:latin typeface="Gill Sans MT"/>
                          <a:cs typeface="Gill Sans MT"/>
                        </a:rPr>
                        <a:t>datos</a:t>
                      </a:r>
                      <a:r>
                        <a:rPr sz="800" spc="12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10" dirty="0">
                          <a:solidFill>
                            <a:srgbClr val="FFFFFF"/>
                          </a:solidFill>
                          <a:latin typeface="Gill Sans MT"/>
                          <a:cs typeface="Gill Sans MT"/>
                        </a:rPr>
                        <a:t>productos</a:t>
                      </a:r>
                      <a:endParaRPr sz="800">
                        <a:latin typeface="Gill Sans MT"/>
                        <a:cs typeface="Gill Sans MT"/>
                      </a:endParaRPr>
                    </a:p>
                  </a:txBody>
                  <a:tcPr marL="0" marR="0" marT="0"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rowSpan="2">
                  <a:txBody>
                    <a:bodyPr/>
                    <a:lstStyle/>
                    <a:p>
                      <a:pPr>
                        <a:lnSpc>
                          <a:spcPct val="100000"/>
                        </a:lnSpc>
                        <a:spcBef>
                          <a:spcPts val="40"/>
                        </a:spcBef>
                      </a:pPr>
                      <a:endParaRPr sz="1100">
                        <a:latin typeface="Times New Roman"/>
                        <a:cs typeface="Times New Roman"/>
                      </a:endParaRPr>
                    </a:p>
                    <a:p>
                      <a:pPr marL="153035" marR="130175" indent="-24130">
                        <a:lnSpc>
                          <a:spcPct val="101200"/>
                        </a:lnSpc>
                      </a:pPr>
                      <a:r>
                        <a:rPr sz="900" spc="10" dirty="0">
                          <a:solidFill>
                            <a:srgbClr val="FFFFFF"/>
                          </a:solidFill>
                          <a:latin typeface="Gill Sans MT"/>
                          <a:cs typeface="Gill Sans MT"/>
                        </a:rPr>
                        <a:t>Servicio</a:t>
                      </a:r>
                      <a:r>
                        <a:rPr sz="900" spc="80" dirty="0">
                          <a:solidFill>
                            <a:srgbClr val="FFFFFF"/>
                          </a:solidFill>
                          <a:latin typeface="Gill Sans MT"/>
                          <a:cs typeface="Gill Sans MT"/>
                        </a:rPr>
                        <a:t> </a:t>
                      </a:r>
                      <a:r>
                        <a:rPr sz="900" spc="-25" dirty="0">
                          <a:solidFill>
                            <a:srgbClr val="FFFFFF"/>
                          </a:solidFill>
                          <a:latin typeface="Gill Sans MT"/>
                          <a:cs typeface="Gill Sans MT"/>
                        </a:rPr>
                        <a:t>de</a:t>
                      </a:r>
                      <a:r>
                        <a:rPr sz="900" spc="500" dirty="0">
                          <a:solidFill>
                            <a:srgbClr val="FFFFFF"/>
                          </a:solidFill>
                          <a:latin typeface="Gill Sans MT"/>
                          <a:cs typeface="Gill Sans MT"/>
                        </a:rPr>
                        <a:t> </a:t>
                      </a:r>
                      <a:r>
                        <a:rPr sz="900" spc="-10" dirty="0">
                          <a:solidFill>
                            <a:srgbClr val="FFFFFF"/>
                          </a:solidFill>
                          <a:latin typeface="Gill Sans MT"/>
                          <a:cs typeface="Gill Sans MT"/>
                        </a:rPr>
                        <a:t>opiniones</a:t>
                      </a:r>
                      <a:endParaRPr sz="900">
                        <a:latin typeface="Gill Sans MT"/>
                        <a:cs typeface="Gill Sans MT"/>
                      </a:endParaRPr>
                    </a:p>
                    <a:p>
                      <a:pPr>
                        <a:lnSpc>
                          <a:spcPct val="100000"/>
                        </a:lnSpc>
                      </a:pPr>
                      <a:endParaRPr sz="1100">
                        <a:latin typeface="Times New Roman"/>
                        <a:cs typeface="Times New Roman"/>
                      </a:endParaRPr>
                    </a:p>
                    <a:p>
                      <a:pPr>
                        <a:lnSpc>
                          <a:spcPct val="100000"/>
                        </a:lnSpc>
                        <a:spcBef>
                          <a:spcPts val="45"/>
                        </a:spcBef>
                      </a:pPr>
                      <a:endParaRPr sz="1500">
                        <a:latin typeface="Times New Roman"/>
                        <a:cs typeface="Times New Roman"/>
                      </a:endParaRPr>
                    </a:p>
                    <a:p>
                      <a:pPr marL="171450" marR="172720" indent="31115" algn="just">
                        <a:lnSpc>
                          <a:spcPct val="104200"/>
                        </a:lnSpc>
                      </a:pPr>
                      <a:r>
                        <a:rPr sz="800" spc="65" dirty="0">
                          <a:solidFill>
                            <a:srgbClr val="FFFFFF"/>
                          </a:solidFill>
                          <a:latin typeface="Gill Sans MT"/>
                          <a:cs typeface="Gill Sans MT"/>
                        </a:rPr>
                        <a:t>Base</a:t>
                      </a:r>
                      <a:r>
                        <a:rPr sz="800" spc="-1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20" dirty="0">
                          <a:solidFill>
                            <a:srgbClr val="FFFFFF"/>
                          </a:solidFill>
                          <a:latin typeface="Gill Sans MT"/>
                          <a:cs typeface="Gill Sans MT"/>
                        </a:rPr>
                        <a:t>datos</a:t>
                      </a:r>
                      <a:r>
                        <a:rPr sz="800" spc="125" dirty="0">
                          <a:solidFill>
                            <a:srgbClr val="FFFFFF"/>
                          </a:solidFill>
                          <a:latin typeface="Gill Sans MT"/>
                          <a:cs typeface="Gill Sans MT"/>
                        </a:rPr>
                        <a:t> </a:t>
                      </a:r>
                      <a:r>
                        <a:rPr sz="800" spc="-25" dirty="0">
                          <a:solidFill>
                            <a:srgbClr val="FFFFFF"/>
                          </a:solidFill>
                          <a:latin typeface="Gill Sans MT"/>
                          <a:cs typeface="Gill Sans MT"/>
                        </a:rPr>
                        <a:t>de</a:t>
                      </a:r>
                      <a:r>
                        <a:rPr sz="800" spc="500" dirty="0">
                          <a:solidFill>
                            <a:srgbClr val="FFFFFF"/>
                          </a:solidFill>
                          <a:latin typeface="Gill Sans MT"/>
                          <a:cs typeface="Gill Sans MT"/>
                        </a:rPr>
                        <a:t> </a:t>
                      </a:r>
                      <a:r>
                        <a:rPr sz="800" spc="-10" dirty="0">
                          <a:solidFill>
                            <a:srgbClr val="FFFFFF"/>
                          </a:solidFill>
                          <a:latin typeface="Gill Sans MT"/>
                          <a:cs typeface="Gill Sans MT"/>
                        </a:rPr>
                        <a:t>opiniones</a:t>
                      </a:r>
                      <a:endParaRPr sz="800">
                        <a:latin typeface="Gill Sans MT"/>
                        <a:cs typeface="Gill Sans MT"/>
                      </a:endParaRPr>
                    </a:p>
                  </a:txBody>
                  <a:tcPr marL="0" marR="0" marT="6773"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extLst>
                  <a:ext uri="{0D108BD9-81ED-4DB2-BD59-A6C34878D82A}">
                    <a16:rowId xmlns:a16="http://schemas.microsoft.com/office/drawing/2014/main" val="10000"/>
                  </a:ext>
                </a:extLst>
              </a:tr>
              <a:tr h="658707">
                <a:tc>
                  <a:txBody>
                    <a:bodyPr/>
                    <a:lstStyle/>
                    <a:p>
                      <a:pPr marL="116205" marR="121285" algn="ctr">
                        <a:lnSpc>
                          <a:spcPct val="101200"/>
                        </a:lnSpc>
                        <a:spcBef>
                          <a:spcPts val="640"/>
                        </a:spcBef>
                      </a:pPr>
                      <a:r>
                        <a:rPr sz="900" spc="-10" dirty="0">
                          <a:solidFill>
                            <a:srgbClr val="FFFFFF"/>
                          </a:solidFill>
                          <a:latin typeface="Gill Sans MT"/>
                          <a:cs typeface="Gill Sans MT"/>
                        </a:rPr>
                        <a:t>IU</a:t>
                      </a:r>
                      <a:r>
                        <a:rPr sz="900" spc="-40" dirty="0">
                          <a:solidFill>
                            <a:srgbClr val="FFFFFF"/>
                          </a:solidFill>
                          <a:latin typeface="Gill Sans MT"/>
                          <a:cs typeface="Gill Sans MT"/>
                        </a:rPr>
                        <a:t> </a:t>
                      </a:r>
                      <a:r>
                        <a:rPr sz="900" spc="-20" dirty="0">
                          <a:solidFill>
                            <a:srgbClr val="FFFFFF"/>
                          </a:solidFill>
                          <a:latin typeface="Gill Sans MT"/>
                          <a:cs typeface="Gill Sans MT"/>
                        </a:rPr>
                        <a:t>para</a:t>
                      </a:r>
                      <a:r>
                        <a:rPr sz="900" spc="500" dirty="0">
                          <a:solidFill>
                            <a:srgbClr val="FFFFFF"/>
                          </a:solidFill>
                          <a:latin typeface="Gill Sans MT"/>
                          <a:cs typeface="Gill Sans MT"/>
                        </a:rPr>
                        <a:t> </a:t>
                      </a:r>
                      <a:r>
                        <a:rPr sz="900" spc="-10" dirty="0">
                          <a:solidFill>
                            <a:srgbClr val="FFFFFF"/>
                          </a:solidFill>
                          <a:latin typeface="Gill Sans MT"/>
                          <a:cs typeface="Gill Sans MT"/>
                        </a:rPr>
                        <a:t>dispositivos</a:t>
                      </a:r>
                      <a:r>
                        <a:rPr sz="900" spc="500" dirty="0">
                          <a:solidFill>
                            <a:srgbClr val="FFFFFF"/>
                          </a:solidFill>
                          <a:latin typeface="Gill Sans MT"/>
                          <a:cs typeface="Gill Sans MT"/>
                        </a:rPr>
                        <a:t> </a:t>
                      </a:r>
                      <a:r>
                        <a:rPr sz="900" spc="-10" dirty="0">
                          <a:solidFill>
                            <a:srgbClr val="FFFFFF"/>
                          </a:solidFill>
                          <a:latin typeface="Gill Sans MT"/>
                          <a:cs typeface="Gill Sans MT"/>
                        </a:rPr>
                        <a:t>móviles</a:t>
                      </a:r>
                      <a:endParaRPr sz="900">
                        <a:latin typeface="Gill Sans MT"/>
                        <a:cs typeface="Gill Sans MT"/>
                      </a:endParaRPr>
                    </a:p>
                  </a:txBody>
                  <a:tcPr marL="0" marR="0" marT="108373"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vMerge="1">
                  <a:txBody>
                    <a:bodyPr/>
                    <a:lstStyle/>
                    <a:p>
                      <a:endParaRPr/>
                    </a:p>
                  </a:txBody>
                  <a:tcPr marL="0" marR="0" marT="6985"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vMerge="1">
                  <a:txBody>
                    <a:bodyPr/>
                    <a:lstStyle/>
                    <a:p>
                      <a:endParaRPr/>
                    </a:p>
                  </a:txBody>
                  <a:tcPr marL="0" marR="0" marT="0"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vMerge="1">
                  <a:txBody>
                    <a:bodyPr/>
                    <a:lstStyle/>
                    <a:p>
                      <a:endParaRPr/>
                    </a:p>
                  </a:txBody>
                  <a:tcPr marL="0" marR="0" marT="5080"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extLst>
                  <a:ext uri="{0D108BD9-81ED-4DB2-BD59-A6C34878D82A}">
                    <a16:rowId xmlns:a16="http://schemas.microsoft.com/office/drawing/2014/main" val="10001"/>
                  </a:ext>
                </a:extLst>
              </a:tr>
              <a:tr h="649393">
                <a:tc>
                  <a:txBody>
                    <a:bodyPr/>
                    <a:lstStyle/>
                    <a:p>
                      <a:pPr>
                        <a:lnSpc>
                          <a:spcPct val="100000"/>
                        </a:lnSpc>
                        <a:spcBef>
                          <a:spcPts val="45"/>
                        </a:spcBef>
                      </a:pPr>
                      <a:endParaRPr sz="1200">
                        <a:latin typeface="Times New Roman"/>
                        <a:cs typeface="Times New Roman"/>
                      </a:endParaRPr>
                    </a:p>
                    <a:p>
                      <a:pPr marL="86360" marR="90805" indent="50800">
                        <a:lnSpc>
                          <a:spcPct val="101200"/>
                        </a:lnSpc>
                      </a:pPr>
                      <a:r>
                        <a:rPr sz="900" spc="10" dirty="0">
                          <a:solidFill>
                            <a:srgbClr val="FFFFFF"/>
                          </a:solidFill>
                          <a:latin typeface="Gill Sans MT"/>
                          <a:cs typeface="Gill Sans MT"/>
                        </a:rPr>
                        <a:t>Servicio</a:t>
                      </a:r>
                      <a:r>
                        <a:rPr sz="900" spc="80" dirty="0">
                          <a:solidFill>
                            <a:srgbClr val="FFFFFF"/>
                          </a:solidFill>
                          <a:latin typeface="Gill Sans MT"/>
                          <a:cs typeface="Gill Sans MT"/>
                        </a:rPr>
                        <a:t> </a:t>
                      </a:r>
                      <a:r>
                        <a:rPr sz="900" spc="-25" dirty="0">
                          <a:solidFill>
                            <a:srgbClr val="FFFFFF"/>
                          </a:solidFill>
                          <a:latin typeface="Gill Sans MT"/>
                          <a:cs typeface="Gill Sans MT"/>
                        </a:rPr>
                        <a:t>de</a:t>
                      </a:r>
                      <a:r>
                        <a:rPr sz="900" spc="500" dirty="0">
                          <a:solidFill>
                            <a:srgbClr val="FFFFFF"/>
                          </a:solidFill>
                          <a:latin typeface="Gill Sans MT"/>
                          <a:cs typeface="Gill Sans MT"/>
                        </a:rPr>
                        <a:t> </a:t>
                      </a:r>
                      <a:r>
                        <a:rPr sz="900" spc="-10" dirty="0">
                          <a:solidFill>
                            <a:srgbClr val="FFFFFF"/>
                          </a:solidFill>
                          <a:latin typeface="Gill Sans MT"/>
                          <a:cs typeface="Gill Sans MT"/>
                        </a:rPr>
                        <a:t>autenticación</a:t>
                      </a:r>
                      <a:endParaRPr sz="900">
                        <a:latin typeface="Gill Sans MT"/>
                        <a:cs typeface="Gill Sans MT"/>
                      </a:endParaRPr>
                    </a:p>
                  </a:txBody>
                  <a:tcPr marL="0" marR="0" marT="7620" marB="0">
                    <a:lnL w="12700">
                      <a:solidFill>
                        <a:srgbClr val="999999"/>
                      </a:solidFill>
                      <a:prstDash val="solid"/>
                    </a:lnL>
                    <a:lnR w="12700">
                      <a:solidFill>
                        <a:srgbClr val="999999"/>
                      </a:solidFill>
                      <a:prstDash val="solid"/>
                    </a:lnR>
                    <a:lnT w="12700">
                      <a:solidFill>
                        <a:srgbClr val="999999"/>
                      </a:solidFill>
                      <a:prstDash val="solid"/>
                    </a:lnT>
                    <a:lnB w="12700">
                      <a:solidFill>
                        <a:srgbClr val="999999"/>
                      </a:solidFill>
                      <a:prstDash val="solid"/>
                    </a:lnB>
                  </a:tcPr>
                </a:tc>
                <a:tc gridSpan="3">
                  <a:txBody>
                    <a:bodyPr/>
                    <a:lstStyle/>
                    <a:p>
                      <a:pPr>
                        <a:lnSpc>
                          <a:spcPct val="100000"/>
                        </a:lnSpc>
                      </a:pPr>
                      <a:endParaRPr sz="1300">
                        <a:latin typeface="Times New Roman"/>
                        <a:cs typeface="Times New Roman"/>
                      </a:endParaRPr>
                    </a:p>
                  </a:txBody>
                  <a:tcPr marL="0" marR="0" marT="0" marB="0">
                    <a:lnL w="12700">
                      <a:solidFill>
                        <a:srgbClr val="999999"/>
                      </a:solidFill>
                      <a:prstDash val="solid"/>
                    </a:lnL>
                    <a:lnT w="12700" cap="flat" cmpd="sng" algn="ctr">
                      <a:solidFill>
                        <a:srgbClr val="999999"/>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5" name="object 55"/>
          <p:cNvSpPr txBox="1"/>
          <p:nvPr/>
        </p:nvSpPr>
        <p:spPr>
          <a:xfrm>
            <a:off x="2679309" y="2482960"/>
            <a:ext cx="2532380" cy="837579"/>
          </a:xfrm>
          <a:prstGeom prst="rect">
            <a:avLst/>
          </a:prstGeom>
        </p:spPr>
        <p:txBody>
          <a:bodyPr vert="horz" wrap="square" lIns="0" tIns="16933" rIns="0" bIns="0" rtlCol="0">
            <a:spAutoFit/>
          </a:bodyPr>
          <a:lstStyle/>
          <a:p>
            <a:pPr marL="16933" marR="6773">
              <a:spcBef>
                <a:spcPts val="133"/>
              </a:spcBef>
            </a:pPr>
            <a:r>
              <a:rPr sz="1333" spc="120" dirty="0">
                <a:solidFill>
                  <a:srgbClr val="3C4043"/>
                </a:solidFill>
                <a:latin typeface="Gill Sans MT"/>
                <a:cs typeface="Gill Sans MT"/>
              </a:rPr>
              <a:t>Las</a:t>
            </a:r>
            <a:r>
              <a:rPr sz="1333" spc="-13" dirty="0">
                <a:solidFill>
                  <a:srgbClr val="3C4043"/>
                </a:solidFill>
                <a:latin typeface="Gill Sans MT"/>
                <a:cs typeface="Gill Sans MT"/>
              </a:rPr>
              <a:t> </a:t>
            </a:r>
            <a:r>
              <a:rPr sz="1333" spc="73" dirty="0">
                <a:solidFill>
                  <a:srgbClr val="3C4043"/>
                </a:solidFill>
                <a:latin typeface="Gill Sans MT"/>
                <a:cs typeface="Gill Sans MT"/>
              </a:rPr>
              <a:t>aplicaciones</a:t>
            </a:r>
            <a:r>
              <a:rPr sz="1333" spc="-7" dirty="0">
                <a:solidFill>
                  <a:srgbClr val="3C4043"/>
                </a:solidFill>
                <a:latin typeface="Gill Sans MT"/>
                <a:cs typeface="Gill Sans MT"/>
              </a:rPr>
              <a:t> </a:t>
            </a:r>
            <a:r>
              <a:rPr sz="1333" spc="-13" dirty="0">
                <a:solidFill>
                  <a:srgbClr val="3C4043"/>
                </a:solidFill>
                <a:latin typeface="Gill Sans MT"/>
                <a:cs typeface="Gill Sans MT"/>
              </a:rPr>
              <a:t>monolíticas </a:t>
            </a:r>
            <a:r>
              <a:rPr sz="1333" spc="67" dirty="0">
                <a:solidFill>
                  <a:srgbClr val="3C4043"/>
                </a:solidFill>
                <a:latin typeface="Gill Sans MT"/>
                <a:cs typeface="Gill Sans MT"/>
              </a:rPr>
              <a:t>implementan</a:t>
            </a:r>
            <a:r>
              <a:rPr sz="1333" spc="-33" dirty="0">
                <a:solidFill>
                  <a:srgbClr val="3C4043"/>
                </a:solidFill>
                <a:latin typeface="Gill Sans MT"/>
                <a:cs typeface="Gill Sans MT"/>
              </a:rPr>
              <a:t> </a:t>
            </a:r>
            <a:r>
              <a:rPr sz="1333" spc="73" dirty="0">
                <a:solidFill>
                  <a:srgbClr val="3C4043"/>
                </a:solidFill>
                <a:latin typeface="Gill Sans MT"/>
                <a:cs typeface="Gill Sans MT"/>
              </a:rPr>
              <a:t>todas</a:t>
            </a:r>
            <a:r>
              <a:rPr sz="1333" spc="-27" dirty="0">
                <a:solidFill>
                  <a:srgbClr val="3C4043"/>
                </a:solidFill>
                <a:latin typeface="Gill Sans MT"/>
                <a:cs typeface="Gill Sans MT"/>
              </a:rPr>
              <a:t> </a:t>
            </a:r>
            <a:r>
              <a:rPr sz="1333" spc="113" dirty="0">
                <a:solidFill>
                  <a:srgbClr val="3C4043"/>
                </a:solidFill>
                <a:latin typeface="Gill Sans MT"/>
                <a:cs typeface="Gill Sans MT"/>
              </a:rPr>
              <a:t>las</a:t>
            </a:r>
            <a:r>
              <a:rPr sz="1333" spc="-33" dirty="0">
                <a:solidFill>
                  <a:srgbClr val="3C4043"/>
                </a:solidFill>
                <a:latin typeface="Gill Sans MT"/>
                <a:cs typeface="Gill Sans MT"/>
              </a:rPr>
              <a:t> </a:t>
            </a:r>
            <a:r>
              <a:rPr sz="1333" spc="53" dirty="0">
                <a:solidFill>
                  <a:srgbClr val="3C4043"/>
                </a:solidFill>
                <a:latin typeface="Gill Sans MT"/>
                <a:cs typeface="Gill Sans MT"/>
              </a:rPr>
              <a:t>funciones </a:t>
            </a:r>
            <a:r>
              <a:rPr sz="1333" spc="13" dirty="0">
                <a:solidFill>
                  <a:srgbClr val="3C4043"/>
                </a:solidFill>
                <a:latin typeface="Gill Sans MT"/>
                <a:cs typeface="Gill Sans MT"/>
              </a:rPr>
              <a:t>en</a:t>
            </a:r>
            <a:r>
              <a:rPr sz="1333" spc="40" dirty="0">
                <a:solidFill>
                  <a:srgbClr val="3C4043"/>
                </a:solidFill>
                <a:latin typeface="Gill Sans MT"/>
                <a:cs typeface="Gill Sans MT"/>
              </a:rPr>
              <a:t> </a:t>
            </a:r>
            <a:r>
              <a:rPr sz="1333" spc="87" dirty="0">
                <a:solidFill>
                  <a:srgbClr val="3C4043"/>
                </a:solidFill>
                <a:latin typeface="Gill Sans MT"/>
                <a:cs typeface="Gill Sans MT"/>
              </a:rPr>
              <a:t>una</a:t>
            </a:r>
            <a:r>
              <a:rPr sz="1333" spc="47" dirty="0">
                <a:solidFill>
                  <a:srgbClr val="3C4043"/>
                </a:solidFill>
                <a:latin typeface="Gill Sans MT"/>
                <a:cs typeface="Gill Sans MT"/>
              </a:rPr>
              <a:t> </a:t>
            </a:r>
            <a:r>
              <a:rPr sz="1333" spc="87" dirty="0">
                <a:solidFill>
                  <a:srgbClr val="3C4043"/>
                </a:solidFill>
                <a:latin typeface="Gill Sans MT"/>
                <a:cs typeface="Gill Sans MT"/>
              </a:rPr>
              <a:t>sola</a:t>
            </a:r>
            <a:r>
              <a:rPr sz="1333" spc="40" dirty="0">
                <a:solidFill>
                  <a:srgbClr val="3C4043"/>
                </a:solidFill>
                <a:latin typeface="Gill Sans MT"/>
                <a:cs typeface="Gill Sans MT"/>
              </a:rPr>
              <a:t> </a:t>
            </a:r>
            <a:r>
              <a:rPr sz="1333" spc="113" dirty="0">
                <a:solidFill>
                  <a:srgbClr val="3C4043"/>
                </a:solidFill>
                <a:latin typeface="Gill Sans MT"/>
                <a:cs typeface="Gill Sans MT"/>
              </a:rPr>
              <a:t>base</a:t>
            </a:r>
            <a:r>
              <a:rPr sz="1333" spc="47" dirty="0">
                <a:solidFill>
                  <a:srgbClr val="3C4043"/>
                </a:solidFill>
                <a:latin typeface="Gill Sans MT"/>
                <a:cs typeface="Gill Sans MT"/>
              </a:rPr>
              <a:t> </a:t>
            </a:r>
            <a:r>
              <a:rPr sz="1333" spc="13" dirty="0">
                <a:solidFill>
                  <a:srgbClr val="3C4043"/>
                </a:solidFill>
                <a:latin typeface="Gill Sans MT"/>
                <a:cs typeface="Gill Sans MT"/>
              </a:rPr>
              <a:t>de</a:t>
            </a:r>
            <a:r>
              <a:rPr sz="1333" spc="40" dirty="0">
                <a:solidFill>
                  <a:srgbClr val="3C4043"/>
                </a:solidFill>
                <a:latin typeface="Gill Sans MT"/>
                <a:cs typeface="Gill Sans MT"/>
              </a:rPr>
              <a:t> </a:t>
            </a:r>
            <a:r>
              <a:rPr sz="1333" spc="13" dirty="0">
                <a:solidFill>
                  <a:srgbClr val="3C4043"/>
                </a:solidFill>
                <a:latin typeface="Gill Sans MT"/>
                <a:cs typeface="Gill Sans MT"/>
              </a:rPr>
              <a:t>código</a:t>
            </a:r>
            <a:r>
              <a:rPr sz="1333" spc="47" dirty="0">
                <a:solidFill>
                  <a:srgbClr val="3C4043"/>
                </a:solidFill>
                <a:latin typeface="Gill Sans MT"/>
                <a:cs typeface="Gill Sans MT"/>
              </a:rPr>
              <a:t> </a:t>
            </a:r>
            <a:r>
              <a:rPr sz="1333" spc="-33" dirty="0">
                <a:solidFill>
                  <a:srgbClr val="3C4043"/>
                </a:solidFill>
                <a:latin typeface="Gill Sans MT"/>
                <a:cs typeface="Gill Sans MT"/>
              </a:rPr>
              <a:t>con </a:t>
            </a:r>
            <a:r>
              <a:rPr sz="1333" spc="87" dirty="0">
                <a:solidFill>
                  <a:srgbClr val="3C4043"/>
                </a:solidFill>
                <a:latin typeface="Gill Sans MT"/>
                <a:cs typeface="Gill Sans MT"/>
              </a:rPr>
              <a:t>una</a:t>
            </a:r>
            <a:r>
              <a:rPr sz="1333" spc="7" dirty="0">
                <a:solidFill>
                  <a:srgbClr val="3C4043"/>
                </a:solidFill>
                <a:latin typeface="Gill Sans MT"/>
                <a:cs typeface="Gill Sans MT"/>
              </a:rPr>
              <a:t> </a:t>
            </a:r>
            <a:r>
              <a:rPr sz="1333" spc="113" dirty="0">
                <a:solidFill>
                  <a:srgbClr val="3C4043"/>
                </a:solidFill>
                <a:latin typeface="Gill Sans MT"/>
                <a:cs typeface="Gill Sans MT"/>
              </a:rPr>
              <a:t>base</a:t>
            </a:r>
            <a:r>
              <a:rPr sz="1333" spc="7" dirty="0">
                <a:solidFill>
                  <a:srgbClr val="3C4043"/>
                </a:solidFill>
                <a:latin typeface="Gill Sans MT"/>
                <a:cs typeface="Gill Sans MT"/>
              </a:rPr>
              <a:t> </a:t>
            </a:r>
            <a:r>
              <a:rPr sz="1333" spc="67" dirty="0">
                <a:solidFill>
                  <a:srgbClr val="3C4043"/>
                </a:solidFill>
                <a:latin typeface="Gill Sans MT"/>
                <a:cs typeface="Gill Sans MT"/>
              </a:rPr>
              <a:t>para</a:t>
            </a:r>
            <a:r>
              <a:rPr sz="1333" spc="7" dirty="0">
                <a:solidFill>
                  <a:srgbClr val="3C4043"/>
                </a:solidFill>
                <a:latin typeface="Gill Sans MT"/>
                <a:cs typeface="Gill Sans MT"/>
              </a:rPr>
              <a:t> </a:t>
            </a:r>
            <a:r>
              <a:rPr sz="1333" dirty="0">
                <a:solidFill>
                  <a:srgbClr val="3C4043"/>
                </a:solidFill>
                <a:latin typeface="Gill Sans MT"/>
                <a:cs typeface="Gill Sans MT"/>
              </a:rPr>
              <a:t>todos</a:t>
            </a:r>
            <a:r>
              <a:rPr sz="1333" spc="13" dirty="0">
                <a:solidFill>
                  <a:srgbClr val="3C4043"/>
                </a:solidFill>
                <a:latin typeface="Gill Sans MT"/>
                <a:cs typeface="Gill Sans MT"/>
              </a:rPr>
              <a:t> </a:t>
            </a:r>
            <a:r>
              <a:rPr sz="1333" spc="67" dirty="0">
                <a:solidFill>
                  <a:srgbClr val="3C4043"/>
                </a:solidFill>
                <a:latin typeface="Gill Sans MT"/>
                <a:cs typeface="Gill Sans MT"/>
              </a:rPr>
              <a:t>los</a:t>
            </a:r>
            <a:r>
              <a:rPr sz="1333" spc="7" dirty="0">
                <a:solidFill>
                  <a:srgbClr val="3C4043"/>
                </a:solidFill>
                <a:latin typeface="Gill Sans MT"/>
                <a:cs typeface="Gill Sans MT"/>
              </a:rPr>
              <a:t> </a:t>
            </a:r>
            <a:r>
              <a:rPr sz="1333" spc="53" dirty="0">
                <a:solidFill>
                  <a:srgbClr val="3C4043"/>
                </a:solidFill>
                <a:latin typeface="Gill Sans MT"/>
                <a:cs typeface="Gill Sans MT"/>
              </a:rPr>
              <a:t>datos.</a:t>
            </a:r>
            <a:endParaRPr sz="1333">
              <a:latin typeface="Gill Sans MT"/>
              <a:cs typeface="Gill Sans MT"/>
            </a:endParaRPr>
          </a:p>
        </p:txBody>
      </p:sp>
      <p:sp>
        <p:nvSpPr>
          <p:cNvPr id="56" name="object 56"/>
          <p:cNvSpPr txBox="1"/>
          <p:nvPr/>
        </p:nvSpPr>
        <p:spPr>
          <a:xfrm>
            <a:off x="5712848" y="2482960"/>
            <a:ext cx="3997113" cy="427339"/>
          </a:xfrm>
          <a:prstGeom prst="rect">
            <a:avLst/>
          </a:prstGeom>
        </p:spPr>
        <p:txBody>
          <a:bodyPr vert="horz" wrap="square" lIns="0" tIns="16933" rIns="0" bIns="0" rtlCol="0">
            <a:spAutoFit/>
          </a:bodyPr>
          <a:lstStyle/>
          <a:p>
            <a:pPr marL="16933" marR="6773">
              <a:spcBef>
                <a:spcPts val="133"/>
              </a:spcBef>
            </a:pPr>
            <a:r>
              <a:rPr sz="1333" spc="73" dirty="0">
                <a:solidFill>
                  <a:srgbClr val="3C4043"/>
                </a:solidFill>
                <a:latin typeface="Gill Sans MT"/>
                <a:cs typeface="Gill Sans MT"/>
              </a:rPr>
              <a:t>Los</a:t>
            </a:r>
            <a:r>
              <a:rPr sz="1333" spc="13" dirty="0">
                <a:solidFill>
                  <a:srgbClr val="3C4043"/>
                </a:solidFill>
                <a:latin typeface="Gill Sans MT"/>
                <a:cs typeface="Gill Sans MT"/>
              </a:rPr>
              <a:t> </a:t>
            </a:r>
            <a:r>
              <a:rPr sz="1333" spc="40" dirty="0">
                <a:solidFill>
                  <a:srgbClr val="3C4043"/>
                </a:solidFill>
                <a:latin typeface="Gill Sans MT"/>
                <a:cs typeface="Gill Sans MT"/>
              </a:rPr>
              <a:t>microservicios</a:t>
            </a:r>
            <a:r>
              <a:rPr sz="1333" spc="13" dirty="0">
                <a:solidFill>
                  <a:srgbClr val="3C4043"/>
                </a:solidFill>
                <a:latin typeface="Gill Sans MT"/>
                <a:cs typeface="Gill Sans MT"/>
              </a:rPr>
              <a:t> </a:t>
            </a:r>
            <a:r>
              <a:rPr sz="1333" spc="40" dirty="0">
                <a:solidFill>
                  <a:srgbClr val="3C4043"/>
                </a:solidFill>
                <a:latin typeface="Gill Sans MT"/>
                <a:cs typeface="Gill Sans MT"/>
              </a:rPr>
              <a:t>tienen</a:t>
            </a:r>
            <a:r>
              <a:rPr sz="1333" spc="20" dirty="0">
                <a:solidFill>
                  <a:srgbClr val="3C4043"/>
                </a:solidFill>
                <a:latin typeface="Gill Sans MT"/>
                <a:cs typeface="Gill Sans MT"/>
              </a:rPr>
              <a:t> </a:t>
            </a:r>
            <a:r>
              <a:rPr sz="1333" spc="40" dirty="0">
                <a:solidFill>
                  <a:srgbClr val="3C4043"/>
                </a:solidFill>
                <a:latin typeface="Gill Sans MT"/>
                <a:cs typeface="Gill Sans MT"/>
              </a:rPr>
              <a:t>múltiples</a:t>
            </a:r>
            <a:r>
              <a:rPr sz="1333" spc="13" dirty="0">
                <a:solidFill>
                  <a:srgbClr val="3C4043"/>
                </a:solidFill>
                <a:latin typeface="Gill Sans MT"/>
                <a:cs typeface="Gill Sans MT"/>
              </a:rPr>
              <a:t> </a:t>
            </a:r>
            <a:r>
              <a:rPr sz="1333" spc="120" dirty="0">
                <a:solidFill>
                  <a:srgbClr val="3C4043"/>
                </a:solidFill>
                <a:latin typeface="Gill Sans MT"/>
                <a:cs typeface="Gill Sans MT"/>
              </a:rPr>
              <a:t>bases</a:t>
            </a:r>
            <a:r>
              <a:rPr sz="1333" spc="13" dirty="0">
                <a:solidFill>
                  <a:srgbClr val="3C4043"/>
                </a:solidFill>
                <a:latin typeface="Gill Sans MT"/>
                <a:cs typeface="Gill Sans MT"/>
              </a:rPr>
              <a:t> </a:t>
            </a:r>
            <a:r>
              <a:rPr sz="1333" spc="40" dirty="0">
                <a:solidFill>
                  <a:srgbClr val="3C4043"/>
                </a:solidFill>
                <a:latin typeface="Gill Sans MT"/>
                <a:cs typeface="Gill Sans MT"/>
              </a:rPr>
              <a:t>de</a:t>
            </a:r>
            <a:r>
              <a:rPr sz="1333" spc="20" dirty="0">
                <a:solidFill>
                  <a:srgbClr val="3C4043"/>
                </a:solidFill>
                <a:latin typeface="Gill Sans MT"/>
                <a:cs typeface="Gill Sans MT"/>
              </a:rPr>
              <a:t> </a:t>
            </a:r>
            <a:r>
              <a:rPr sz="1333" spc="-13" dirty="0">
                <a:solidFill>
                  <a:srgbClr val="3C4043"/>
                </a:solidFill>
                <a:latin typeface="Gill Sans MT"/>
                <a:cs typeface="Gill Sans MT"/>
              </a:rPr>
              <a:t>código,</a:t>
            </a:r>
            <a:r>
              <a:rPr sz="1333" spc="667" dirty="0">
                <a:solidFill>
                  <a:srgbClr val="3C4043"/>
                </a:solidFill>
                <a:latin typeface="Gill Sans MT"/>
                <a:cs typeface="Gill Sans MT"/>
              </a:rPr>
              <a:t> </a:t>
            </a:r>
            <a:r>
              <a:rPr sz="1333" spc="40" dirty="0">
                <a:solidFill>
                  <a:srgbClr val="3C4043"/>
                </a:solidFill>
                <a:latin typeface="Gill Sans MT"/>
                <a:cs typeface="Gill Sans MT"/>
              </a:rPr>
              <a:t>y</a:t>
            </a:r>
            <a:r>
              <a:rPr sz="1333" dirty="0">
                <a:solidFill>
                  <a:srgbClr val="3C4043"/>
                </a:solidFill>
                <a:latin typeface="Gill Sans MT"/>
                <a:cs typeface="Gill Sans MT"/>
              </a:rPr>
              <a:t> </a:t>
            </a:r>
            <a:r>
              <a:rPr sz="1333" spc="113" dirty="0">
                <a:solidFill>
                  <a:srgbClr val="3C4043"/>
                </a:solidFill>
                <a:latin typeface="Gill Sans MT"/>
                <a:cs typeface="Gill Sans MT"/>
              </a:rPr>
              <a:t>cada</a:t>
            </a:r>
            <a:r>
              <a:rPr sz="1333" dirty="0">
                <a:solidFill>
                  <a:srgbClr val="3C4043"/>
                </a:solidFill>
                <a:latin typeface="Gill Sans MT"/>
                <a:cs typeface="Gill Sans MT"/>
              </a:rPr>
              <a:t> </a:t>
            </a:r>
            <a:r>
              <a:rPr sz="1333" spc="40" dirty="0">
                <a:solidFill>
                  <a:srgbClr val="3C4043"/>
                </a:solidFill>
                <a:latin typeface="Gill Sans MT"/>
                <a:cs typeface="Gill Sans MT"/>
              </a:rPr>
              <a:t>servicio</a:t>
            </a:r>
            <a:r>
              <a:rPr sz="1333" spc="7" dirty="0">
                <a:solidFill>
                  <a:srgbClr val="3C4043"/>
                </a:solidFill>
                <a:latin typeface="Gill Sans MT"/>
                <a:cs typeface="Gill Sans MT"/>
              </a:rPr>
              <a:t> </a:t>
            </a:r>
            <a:r>
              <a:rPr sz="1333" spc="40" dirty="0">
                <a:solidFill>
                  <a:srgbClr val="3C4043"/>
                </a:solidFill>
                <a:latin typeface="Gill Sans MT"/>
                <a:cs typeface="Gill Sans MT"/>
              </a:rPr>
              <a:t>administra</a:t>
            </a:r>
            <a:r>
              <a:rPr sz="1333" dirty="0">
                <a:solidFill>
                  <a:srgbClr val="3C4043"/>
                </a:solidFill>
                <a:latin typeface="Gill Sans MT"/>
                <a:cs typeface="Gill Sans MT"/>
              </a:rPr>
              <a:t> </a:t>
            </a:r>
            <a:r>
              <a:rPr sz="1333" spc="127" dirty="0">
                <a:solidFill>
                  <a:srgbClr val="3C4043"/>
                </a:solidFill>
                <a:latin typeface="Gill Sans MT"/>
                <a:cs typeface="Gill Sans MT"/>
              </a:rPr>
              <a:t>sus</a:t>
            </a:r>
            <a:r>
              <a:rPr sz="1333" dirty="0">
                <a:solidFill>
                  <a:srgbClr val="3C4043"/>
                </a:solidFill>
                <a:latin typeface="Gill Sans MT"/>
                <a:cs typeface="Gill Sans MT"/>
              </a:rPr>
              <a:t> </a:t>
            </a:r>
            <a:r>
              <a:rPr sz="1333" spc="40" dirty="0">
                <a:solidFill>
                  <a:srgbClr val="3C4043"/>
                </a:solidFill>
                <a:latin typeface="Gill Sans MT"/>
                <a:cs typeface="Gill Sans MT"/>
              </a:rPr>
              <a:t>propios</a:t>
            </a:r>
            <a:r>
              <a:rPr sz="1333" spc="7" dirty="0">
                <a:solidFill>
                  <a:srgbClr val="3C4043"/>
                </a:solidFill>
                <a:latin typeface="Gill Sans MT"/>
                <a:cs typeface="Gill Sans MT"/>
              </a:rPr>
              <a:t> </a:t>
            </a:r>
            <a:r>
              <a:rPr sz="1333" spc="53" dirty="0">
                <a:solidFill>
                  <a:srgbClr val="3C4043"/>
                </a:solidFill>
                <a:latin typeface="Gill Sans MT"/>
                <a:cs typeface="Gill Sans MT"/>
              </a:rPr>
              <a:t>datos.</a:t>
            </a:r>
            <a:endParaRPr sz="1333">
              <a:latin typeface="Gill Sans MT"/>
              <a:cs typeface="Gill Sans MT"/>
            </a:endParaRPr>
          </a:p>
        </p:txBody>
      </p:sp>
      <p:sp>
        <p:nvSpPr>
          <p:cNvPr id="57" name="object 57"/>
          <p:cNvSpPr/>
          <p:nvPr/>
        </p:nvSpPr>
        <p:spPr>
          <a:xfrm>
            <a:off x="2031577" y="1143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a:p>
        </p:txBody>
      </p:sp>
      <p:sp>
        <p:nvSpPr>
          <p:cNvPr id="58" name="Triángulo rectángulo 57">
            <a:extLst>
              <a:ext uri="{FF2B5EF4-FFF2-40B4-BE49-F238E27FC236}">
                <a16:creationId xmlns:a16="http://schemas.microsoft.com/office/drawing/2014/main" id="{E2801127-28C4-82CD-BCA9-947CE9038C26}"/>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59" name="object 2">
            <a:extLst>
              <a:ext uri="{FF2B5EF4-FFF2-40B4-BE49-F238E27FC236}">
                <a16:creationId xmlns:a16="http://schemas.microsoft.com/office/drawing/2014/main" id="{C76D0171-7B04-9961-14D3-91B624BAE791}"/>
              </a:ext>
            </a:extLst>
          </p:cNvPr>
          <p:cNvPicPr/>
          <p:nvPr/>
        </p:nvPicPr>
        <p:blipFill>
          <a:blip r:embed="rId7"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838213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7" y="1256801"/>
            <a:ext cx="7012940" cy="345330"/>
          </a:xfrm>
          <a:prstGeom prst="rect">
            <a:avLst/>
          </a:prstGeom>
        </p:spPr>
        <p:txBody>
          <a:bodyPr vert="horz" wrap="square" lIns="0" tIns="16933" rIns="0" bIns="0" rtlCol="0">
            <a:spAutoFit/>
          </a:bodyPr>
          <a:lstStyle/>
          <a:p>
            <a:pPr marL="16933">
              <a:spcBef>
                <a:spcPts val="133"/>
              </a:spcBef>
            </a:pPr>
            <a:r>
              <a:rPr sz="2133" kern="0" dirty="0">
                <a:solidFill>
                  <a:srgbClr val="202124"/>
                </a:solidFill>
                <a:latin typeface="Calibri"/>
                <a:cs typeface="Calibri"/>
              </a:rPr>
              <a:t>Un</a:t>
            </a:r>
            <a:r>
              <a:rPr sz="2133" kern="0" spc="47" dirty="0">
                <a:solidFill>
                  <a:srgbClr val="202124"/>
                </a:solidFill>
                <a:latin typeface="Calibri"/>
                <a:cs typeface="Calibri"/>
              </a:rPr>
              <a:t> </a:t>
            </a:r>
            <a:r>
              <a:rPr sz="2133" kern="0" spc="93" dirty="0">
                <a:solidFill>
                  <a:srgbClr val="202124"/>
                </a:solidFill>
                <a:latin typeface="Calibri"/>
                <a:cs typeface="Calibri"/>
              </a:rPr>
              <a:t>buen</a:t>
            </a:r>
            <a:r>
              <a:rPr sz="2133" kern="0" spc="47" dirty="0">
                <a:solidFill>
                  <a:srgbClr val="202124"/>
                </a:solidFill>
                <a:latin typeface="Calibri"/>
                <a:cs typeface="Calibri"/>
              </a:rPr>
              <a:t> </a:t>
            </a:r>
            <a:r>
              <a:rPr sz="2133" kern="0" spc="107" dirty="0">
                <a:solidFill>
                  <a:srgbClr val="202124"/>
                </a:solidFill>
                <a:latin typeface="Calibri"/>
                <a:cs typeface="Calibri"/>
              </a:rPr>
              <a:t>diseño</a:t>
            </a:r>
            <a:r>
              <a:rPr sz="2133" kern="0" spc="47" dirty="0">
                <a:solidFill>
                  <a:srgbClr val="202124"/>
                </a:solidFill>
                <a:latin typeface="Calibri"/>
                <a:cs typeface="Calibri"/>
              </a:rPr>
              <a:t> </a:t>
            </a:r>
            <a:r>
              <a:rPr sz="2133" kern="0" spc="140" dirty="0">
                <a:solidFill>
                  <a:srgbClr val="202124"/>
                </a:solidFill>
                <a:latin typeface="Calibri"/>
                <a:cs typeface="Calibri"/>
              </a:rPr>
              <a:t>de</a:t>
            </a:r>
            <a:r>
              <a:rPr sz="2133" kern="0" spc="47" dirty="0">
                <a:solidFill>
                  <a:srgbClr val="202124"/>
                </a:solidFill>
                <a:latin typeface="Calibri"/>
                <a:cs typeface="Calibri"/>
              </a:rPr>
              <a:t> </a:t>
            </a:r>
            <a:r>
              <a:rPr sz="2133" kern="0" spc="100" dirty="0">
                <a:solidFill>
                  <a:srgbClr val="202124"/>
                </a:solidFill>
                <a:latin typeface="Calibri"/>
                <a:cs typeface="Calibri"/>
              </a:rPr>
              <a:t>microservicio</a:t>
            </a:r>
            <a:r>
              <a:rPr sz="2133" kern="0" spc="47" dirty="0">
                <a:solidFill>
                  <a:srgbClr val="202124"/>
                </a:solidFill>
                <a:latin typeface="Calibri"/>
                <a:cs typeface="Calibri"/>
              </a:rPr>
              <a:t> </a:t>
            </a:r>
            <a:r>
              <a:rPr sz="2133" kern="0" spc="67" dirty="0">
                <a:solidFill>
                  <a:srgbClr val="202124"/>
                </a:solidFill>
                <a:latin typeface="Calibri"/>
                <a:cs typeface="Calibri"/>
              </a:rPr>
              <a:t>tiene</a:t>
            </a:r>
            <a:r>
              <a:rPr sz="2133" kern="0" spc="53" dirty="0">
                <a:solidFill>
                  <a:srgbClr val="202124"/>
                </a:solidFill>
                <a:latin typeface="Calibri"/>
                <a:cs typeface="Calibri"/>
              </a:rPr>
              <a:t> </a:t>
            </a:r>
            <a:r>
              <a:rPr sz="2133" kern="0" spc="87" dirty="0">
                <a:solidFill>
                  <a:srgbClr val="202124"/>
                </a:solidFill>
                <a:latin typeface="Calibri"/>
                <a:cs typeface="Calibri"/>
              </a:rPr>
              <a:t>acoplamiento</a:t>
            </a:r>
            <a:r>
              <a:rPr sz="2133" kern="0" spc="47" dirty="0">
                <a:solidFill>
                  <a:srgbClr val="202124"/>
                </a:solidFill>
                <a:latin typeface="Calibri"/>
                <a:cs typeface="Calibri"/>
              </a:rPr>
              <a:t> </a:t>
            </a:r>
            <a:r>
              <a:rPr sz="2133" kern="0" spc="60" dirty="0">
                <a:solidFill>
                  <a:srgbClr val="202124"/>
                </a:solidFill>
                <a:latin typeface="Calibri"/>
                <a:cs typeface="Calibri"/>
              </a:rPr>
              <a:t>bajo</a:t>
            </a:r>
            <a:endParaRPr sz="2133" kern="0">
              <a:solidFill>
                <a:sysClr val="windowText" lastClr="000000"/>
              </a:solidFill>
              <a:latin typeface="Calibri"/>
              <a:cs typeface="Calibri"/>
            </a:endParaRPr>
          </a:p>
        </p:txBody>
      </p:sp>
      <p:sp>
        <p:nvSpPr>
          <p:cNvPr id="3" name="object 3"/>
          <p:cNvSpPr txBox="1"/>
          <p:nvPr/>
        </p:nvSpPr>
        <p:spPr>
          <a:xfrm>
            <a:off x="2924386" y="1843237"/>
            <a:ext cx="3274060" cy="3227294"/>
          </a:xfrm>
          <a:prstGeom prst="rect">
            <a:avLst/>
          </a:prstGeom>
        </p:spPr>
        <p:txBody>
          <a:bodyPr vert="horz" wrap="square" lIns="0" tIns="15240" rIns="0" bIns="0" rtlCol="0">
            <a:spAutoFit/>
          </a:bodyPr>
          <a:lstStyle/>
          <a:p>
            <a:pPr marL="211661" marR="353898" indent="-195575">
              <a:lnSpc>
                <a:spcPct val="120400"/>
              </a:lnSpc>
              <a:spcBef>
                <a:spcPts val="120"/>
              </a:spcBef>
              <a:buFont typeface="Arial"/>
              <a:buChar char="●"/>
              <a:tabLst>
                <a:tab pos="213355" algn="l"/>
              </a:tabLst>
            </a:pPr>
            <a:r>
              <a:rPr sz="1200" kern="0" spc="93" dirty="0">
                <a:solidFill>
                  <a:srgbClr val="3C4043"/>
                </a:solidFill>
                <a:latin typeface="Gill Sans MT"/>
                <a:cs typeface="Gill Sans MT"/>
              </a:rPr>
              <a:t>Los</a:t>
            </a:r>
            <a:r>
              <a:rPr sz="1200" kern="0" spc="7" dirty="0">
                <a:solidFill>
                  <a:srgbClr val="3C4043"/>
                </a:solidFill>
                <a:latin typeface="Gill Sans MT"/>
                <a:cs typeface="Gill Sans MT"/>
              </a:rPr>
              <a:t> </a:t>
            </a:r>
            <a:r>
              <a:rPr sz="1200" kern="0" spc="67" dirty="0">
                <a:solidFill>
                  <a:srgbClr val="3C4043"/>
                </a:solidFill>
                <a:latin typeface="Gill Sans MT"/>
                <a:cs typeface="Gill Sans MT"/>
              </a:rPr>
              <a:t>clientes</a:t>
            </a:r>
            <a:r>
              <a:rPr sz="1200" kern="0" spc="7" dirty="0">
                <a:solidFill>
                  <a:srgbClr val="3C4043"/>
                </a:solidFill>
                <a:latin typeface="Gill Sans MT"/>
                <a:cs typeface="Gill Sans MT"/>
              </a:rPr>
              <a:t> </a:t>
            </a:r>
            <a:r>
              <a:rPr sz="1200" kern="0" dirty="0">
                <a:solidFill>
                  <a:srgbClr val="3C4043"/>
                </a:solidFill>
                <a:latin typeface="Gill Sans MT"/>
                <a:cs typeface="Gill Sans MT"/>
              </a:rPr>
              <a:t>no</a:t>
            </a:r>
            <a:r>
              <a:rPr sz="1200" kern="0" spc="20" dirty="0">
                <a:solidFill>
                  <a:srgbClr val="3C4043"/>
                </a:solidFill>
                <a:latin typeface="Gill Sans MT"/>
                <a:cs typeface="Gill Sans MT"/>
              </a:rPr>
              <a:t> </a:t>
            </a:r>
            <a:r>
              <a:rPr sz="1200" kern="0" spc="87" dirty="0">
                <a:solidFill>
                  <a:srgbClr val="3C4043"/>
                </a:solidFill>
                <a:latin typeface="Gill Sans MT"/>
                <a:cs typeface="Gill Sans MT"/>
              </a:rPr>
              <a:t>necesitan</a:t>
            </a:r>
            <a:r>
              <a:rPr sz="1200" kern="0" spc="7" dirty="0">
                <a:solidFill>
                  <a:srgbClr val="3C4043"/>
                </a:solidFill>
                <a:latin typeface="Gill Sans MT"/>
                <a:cs typeface="Gill Sans MT"/>
              </a:rPr>
              <a:t> </a:t>
            </a:r>
            <a:r>
              <a:rPr sz="1200" kern="0" spc="87" dirty="0">
                <a:solidFill>
                  <a:srgbClr val="3C4043"/>
                </a:solidFill>
                <a:latin typeface="Gill Sans MT"/>
                <a:cs typeface="Gill Sans MT"/>
              </a:rPr>
              <a:t>saber</a:t>
            </a:r>
            <a:r>
              <a:rPr sz="1200" kern="0" spc="13" dirty="0">
                <a:solidFill>
                  <a:srgbClr val="3C4043"/>
                </a:solidFill>
                <a:latin typeface="Gill Sans MT"/>
                <a:cs typeface="Gill Sans MT"/>
              </a:rPr>
              <a:t> </a:t>
            </a:r>
            <a:r>
              <a:rPr sz="1200" kern="0" spc="53" dirty="0">
                <a:solidFill>
                  <a:srgbClr val="3C4043"/>
                </a:solidFill>
                <a:latin typeface="Gill Sans MT"/>
                <a:cs typeface="Gill Sans MT"/>
              </a:rPr>
              <a:t>tantos 	</a:t>
            </a:r>
            <a:r>
              <a:rPr sz="1200" kern="0" spc="73" dirty="0">
                <a:solidFill>
                  <a:srgbClr val="3C4043"/>
                </a:solidFill>
                <a:latin typeface="Gill Sans MT"/>
                <a:cs typeface="Gill Sans MT"/>
              </a:rPr>
              <a:t>detalles</a:t>
            </a:r>
            <a:r>
              <a:rPr sz="1200" kern="0" spc="-13" dirty="0">
                <a:solidFill>
                  <a:srgbClr val="3C4043"/>
                </a:solidFill>
                <a:latin typeface="Gill Sans MT"/>
                <a:cs typeface="Gill Sans MT"/>
              </a:rPr>
              <a:t> </a:t>
            </a:r>
            <a:r>
              <a:rPr sz="1200" kern="0" spc="73" dirty="0">
                <a:solidFill>
                  <a:srgbClr val="3C4043"/>
                </a:solidFill>
                <a:latin typeface="Gill Sans MT"/>
                <a:cs typeface="Gill Sans MT"/>
              </a:rPr>
              <a:t>de</a:t>
            </a:r>
            <a:r>
              <a:rPr sz="1200" kern="0" spc="-13" dirty="0">
                <a:solidFill>
                  <a:srgbClr val="3C4043"/>
                </a:solidFill>
                <a:latin typeface="Gill Sans MT"/>
                <a:cs typeface="Gill Sans MT"/>
              </a:rPr>
              <a:t> </a:t>
            </a:r>
            <a:r>
              <a:rPr sz="1200" kern="0" spc="80" dirty="0">
                <a:solidFill>
                  <a:srgbClr val="3C4043"/>
                </a:solidFill>
                <a:latin typeface="Gill Sans MT"/>
                <a:cs typeface="Gill Sans MT"/>
              </a:rPr>
              <a:t>los</a:t>
            </a:r>
            <a:r>
              <a:rPr sz="1200" kern="0" spc="-13" dirty="0">
                <a:solidFill>
                  <a:srgbClr val="3C4043"/>
                </a:solidFill>
                <a:latin typeface="Gill Sans MT"/>
                <a:cs typeface="Gill Sans MT"/>
              </a:rPr>
              <a:t> </a:t>
            </a:r>
            <a:r>
              <a:rPr sz="1200" kern="0" spc="67" dirty="0">
                <a:solidFill>
                  <a:srgbClr val="3C4043"/>
                </a:solidFill>
                <a:latin typeface="Gill Sans MT"/>
                <a:cs typeface="Gill Sans MT"/>
              </a:rPr>
              <a:t>servicios</a:t>
            </a:r>
            <a:r>
              <a:rPr sz="1200" kern="0" spc="-13" dirty="0">
                <a:solidFill>
                  <a:srgbClr val="3C4043"/>
                </a:solidFill>
                <a:latin typeface="Gill Sans MT"/>
                <a:cs typeface="Gill Sans MT"/>
              </a:rPr>
              <a:t> </a:t>
            </a:r>
            <a:r>
              <a:rPr sz="1200" kern="0" spc="80" dirty="0">
                <a:solidFill>
                  <a:srgbClr val="3C4043"/>
                </a:solidFill>
                <a:latin typeface="Gill Sans MT"/>
                <a:cs typeface="Gill Sans MT"/>
              </a:rPr>
              <a:t>que</a:t>
            </a:r>
            <a:r>
              <a:rPr sz="1200" kern="0" spc="-13" dirty="0">
                <a:solidFill>
                  <a:srgbClr val="3C4043"/>
                </a:solidFill>
                <a:latin typeface="Gill Sans MT"/>
                <a:cs typeface="Gill Sans MT"/>
              </a:rPr>
              <a:t> </a:t>
            </a:r>
            <a:r>
              <a:rPr sz="1200" kern="0" spc="87" dirty="0">
                <a:solidFill>
                  <a:srgbClr val="3C4043"/>
                </a:solidFill>
                <a:latin typeface="Gill Sans MT"/>
                <a:cs typeface="Gill Sans MT"/>
              </a:rPr>
              <a:t>usan.</a:t>
            </a:r>
            <a:endParaRPr sz="1200" kern="0">
              <a:solidFill>
                <a:sysClr val="windowText" lastClr="000000"/>
              </a:solidFill>
              <a:latin typeface="Gill Sans MT"/>
              <a:cs typeface="Gill Sans MT"/>
            </a:endParaRPr>
          </a:p>
          <a:p>
            <a:pPr marL="211661" marR="41486" indent="-195575">
              <a:lnSpc>
                <a:spcPct val="119600"/>
              </a:lnSpc>
              <a:spcBef>
                <a:spcPts val="460"/>
              </a:spcBef>
              <a:buFont typeface="Arial"/>
              <a:buChar char="●"/>
              <a:tabLst>
                <a:tab pos="213355" algn="l"/>
              </a:tabLst>
            </a:pPr>
            <a:r>
              <a:rPr sz="1200" kern="0" spc="93" dirty="0">
                <a:solidFill>
                  <a:srgbClr val="3C4043"/>
                </a:solidFill>
                <a:latin typeface="Gill Sans MT"/>
                <a:cs typeface="Gill Sans MT"/>
              </a:rPr>
              <a:t>Los</a:t>
            </a:r>
            <a:r>
              <a:rPr sz="1200" kern="0" spc="33" dirty="0">
                <a:solidFill>
                  <a:srgbClr val="3C4043"/>
                </a:solidFill>
                <a:latin typeface="Gill Sans MT"/>
                <a:cs typeface="Gill Sans MT"/>
              </a:rPr>
              <a:t> </a:t>
            </a:r>
            <a:r>
              <a:rPr sz="1200" kern="0" spc="67" dirty="0">
                <a:solidFill>
                  <a:srgbClr val="3C4043"/>
                </a:solidFill>
                <a:latin typeface="Gill Sans MT"/>
                <a:cs typeface="Gill Sans MT"/>
              </a:rPr>
              <a:t>servicios</a:t>
            </a:r>
            <a:r>
              <a:rPr sz="1200" kern="0" spc="40" dirty="0">
                <a:solidFill>
                  <a:srgbClr val="3C4043"/>
                </a:solidFill>
                <a:latin typeface="Gill Sans MT"/>
                <a:cs typeface="Gill Sans MT"/>
              </a:rPr>
              <a:t> </a:t>
            </a:r>
            <a:r>
              <a:rPr sz="1200" kern="0" spc="120" dirty="0">
                <a:solidFill>
                  <a:srgbClr val="3C4043"/>
                </a:solidFill>
                <a:latin typeface="Gill Sans MT"/>
                <a:cs typeface="Gill Sans MT"/>
              </a:rPr>
              <a:t>se</a:t>
            </a:r>
            <a:r>
              <a:rPr sz="1200" kern="0" spc="33" dirty="0">
                <a:solidFill>
                  <a:srgbClr val="3C4043"/>
                </a:solidFill>
                <a:latin typeface="Gill Sans MT"/>
                <a:cs typeface="Gill Sans MT"/>
              </a:rPr>
              <a:t> </a:t>
            </a:r>
            <a:r>
              <a:rPr sz="1200" kern="0" spc="87" dirty="0">
                <a:solidFill>
                  <a:srgbClr val="3C4043"/>
                </a:solidFill>
                <a:latin typeface="Gill Sans MT"/>
                <a:cs typeface="Gill Sans MT"/>
              </a:rPr>
              <a:t>comunican</a:t>
            </a:r>
            <a:r>
              <a:rPr sz="1200" kern="0" spc="40" dirty="0">
                <a:solidFill>
                  <a:srgbClr val="3C4043"/>
                </a:solidFill>
                <a:latin typeface="Gill Sans MT"/>
                <a:cs typeface="Gill Sans MT"/>
              </a:rPr>
              <a:t> </a:t>
            </a:r>
            <a:r>
              <a:rPr sz="1200" kern="0" spc="160" dirty="0">
                <a:solidFill>
                  <a:srgbClr val="3C4043"/>
                </a:solidFill>
                <a:latin typeface="Gill Sans MT"/>
                <a:cs typeface="Gill Sans MT"/>
              </a:rPr>
              <a:t>a</a:t>
            </a:r>
            <a:r>
              <a:rPr sz="1200" kern="0" spc="40" dirty="0">
                <a:solidFill>
                  <a:srgbClr val="3C4043"/>
                </a:solidFill>
                <a:latin typeface="Gill Sans MT"/>
                <a:cs typeface="Gill Sans MT"/>
              </a:rPr>
              <a:t> </a:t>
            </a:r>
            <a:r>
              <a:rPr sz="1200" kern="0" spc="13" dirty="0">
                <a:solidFill>
                  <a:srgbClr val="3C4043"/>
                </a:solidFill>
                <a:latin typeface="Gill Sans MT"/>
                <a:cs typeface="Gill Sans MT"/>
              </a:rPr>
              <a:t>través</a:t>
            </a:r>
            <a:r>
              <a:rPr sz="1200" kern="0" spc="33" dirty="0">
                <a:solidFill>
                  <a:srgbClr val="3C4043"/>
                </a:solidFill>
                <a:latin typeface="Gill Sans MT"/>
                <a:cs typeface="Gill Sans MT"/>
              </a:rPr>
              <a:t> </a:t>
            </a:r>
            <a:r>
              <a:rPr sz="1200" kern="0" spc="40" dirty="0">
                <a:solidFill>
                  <a:srgbClr val="3C4043"/>
                </a:solidFill>
                <a:latin typeface="Gill Sans MT"/>
                <a:cs typeface="Gill Sans MT"/>
              </a:rPr>
              <a:t>de 	</a:t>
            </a:r>
            <a:r>
              <a:rPr sz="1200" kern="0" spc="73" dirty="0">
                <a:solidFill>
                  <a:srgbClr val="3C4043"/>
                </a:solidFill>
                <a:latin typeface="Gill Sans MT"/>
                <a:cs typeface="Gill Sans MT"/>
              </a:rPr>
              <a:t>HTTPS</a:t>
            </a:r>
            <a:r>
              <a:rPr sz="1200" kern="0" spc="33" dirty="0">
                <a:solidFill>
                  <a:srgbClr val="3C4043"/>
                </a:solidFill>
                <a:latin typeface="Gill Sans MT"/>
                <a:cs typeface="Gill Sans MT"/>
              </a:rPr>
              <a:t> </a:t>
            </a:r>
            <a:r>
              <a:rPr sz="1200" kern="0" spc="73" dirty="0">
                <a:solidFill>
                  <a:srgbClr val="3C4043"/>
                </a:solidFill>
                <a:latin typeface="Gill Sans MT"/>
                <a:cs typeface="Gill Sans MT"/>
              </a:rPr>
              <a:t>con</a:t>
            </a:r>
            <a:r>
              <a:rPr sz="1200" kern="0" spc="27" dirty="0">
                <a:solidFill>
                  <a:srgbClr val="3C4043"/>
                </a:solidFill>
                <a:latin typeface="Gill Sans MT"/>
                <a:cs typeface="Gill Sans MT"/>
              </a:rPr>
              <a:t> </a:t>
            </a:r>
            <a:r>
              <a:rPr sz="1200" kern="0" spc="113" dirty="0">
                <a:solidFill>
                  <a:srgbClr val="3C4043"/>
                </a:solidFill>
                <a:latin typeface="Gill Sans MT"/>
                <a:cs typeface="Gill Sans MT"/>
              </a:rPr>
              <a:t>cargas</a:t>
            </a:r>
            <a:r>
              <a:rPr sz="1200" kern="0" spc="27" dirty="0">
                <a:solidFill>
                  <a:srgbClr val="3C4043"/>
                </a:solidFill>
                <a:latin typeface="Gill Sans MT"/>
                <a:cs typeface="Gill Sans MT"/>
              </a:rPr>
              <a:t> </a:t>
            </a:r>
            <a:r>
              <a:rPr sz="1200" kern="0" spc="13" dirty="0">
                <a:solidFill>
                  <a:srgbClr val="3C4043"/>
                </a:solidFill>
                <a:latin typeface="Gill Sans MT"/>
                <a:cs typeface="Gill Sans MT"/>
              </a:rPr>
              <a:t>útiles</a:t>
            </a:r>
            <a:r>
              <a:rPr sz="1200" kern="0" spc="27" dirty="0">
                <a:solidFill>
                  <a:srgbClr val="3C4043"/>
                </a:solidFill>
                <a:latin typeface="Gill Sans MT"/>
                <a:cs typeface="Gill Sans MT"/>
              </a:rPr>
              <a:t> </a:t>
            </a:r>
            <a:r>
              <a:rPr sz="1200" kern="0" spc="140" dirty="0">
                <a:solidFill>
                  <a:srgbClr val="3C4043"/>
                </a:solidFill>
                <a:latin typeface="Gill Sans MT"/>
                <a:cs typeface="Gill Sans MT"/>
              </a:rPr>
              <a:t>basadas</a:t>
            </a:r>
            <a:r>
              <a:rPr sz="1200" kern="0" spc="27" dirty="0">
                <a:solidFill>
                  <a:srgbClr val="3C4043"/>
                </a:solidFill>
                <a:latin typeface="Gill Sans MT"/>
                <a:cs typeface="Gill Sans MT"/>
              </a:rPr>
              <a:t> </a:t>
            </a:r>
            <a:r>
              <a:rPr sz="1200" kern="0" spc="73" dirty="0">
                <a:solidFill>
                  <a:srgbClr val="3C4043"/>
                </a:solidFill>
                <a:latin typeface="Gill Sans MT"/>
                <a:cs typeface="Gill Sans MT"/>
              </a:rPr>
              <a:t>en</a:t>
            </a:r>
            <a:r>
              <a:rPr sz="1200" kern="0" spc="33" dirty="0">
                <a:solidFill>
                  <a:srgbClr val="3C4043"/>
                </a:solidFill>
                <a:latin typeface="Gill Sans MT"/>
                <a:cs typeface="Gill Sans MT"/>
              </a:rPr>
              <a:t> </a:t>
            </a:r>
            <a:r>
              <a:rPr sz="1200" kern="0" spc="-13" dirty="0">
                <a:solidFill>
                  <a:srgbClr val="3C4043"/>
                </a:solidFill>
                <a:latin typeface="Gill Sans MT"/>
                <a:cs typeface="Gill Sans MT"/>
              </a:rPr>
              <a:t>texto.</a:t>
            </a:r>
            <a:endParaRPr sz="1200" kern="0">
              <a:solidFill>
                <a:sysClr val="windowText" lastClr="000000"/>
              </a:solidFill>
              <a:latin typeface="Gill Sans MT"/>
              <a:cs typeface="Gill Sans MT"/>
            </a:endParaRPr>
          </a:p>
          <a:p>
            <a:pPr marL="414856" marR="239601" lvl="1" indent="-195575">
              <a:lnSpc>
                <a:spcPct val="120400"/>
              </a:lnSpc>
              <a:buFont typeface="Arial"/>
              <a:buChar char="○"/>
              <a:tabLst>
                <a:tab pos="416550" algn="l"/>
              </a:tabLst>
            </a:pPr>
            <a:r>
              <a:rPr sz="1200" kern="0" dirty="0">
                <a:solidFill>
                  <a:srgbClr val="3C4043"/>
                </a:solidFill>
                <a:latin typeface="Gill Sans MT"/>
                <a:cs typeface="Gill Sans MT"/>
              </a:rPr>
              <a:t>El</a:t>
            </a:r>
            <a:r>
              <a:rPr sz="1200" kern="0" spc="80" dirty="0">
                <a:solidFill>
                  <a:srgbClr val="3C4043"/>
                </a:solidFill>
                <a:latin typeface="Gill Sans MT"/>
                <a:cs typeface="Gill Sans MT"/>
              </a:rPr>
              <a:t> </a:t>
            </a:r>
            <a:r>
              <a:rPr sz="1200" kern="0" dirty="0">
                <a:solidFill>
                  <a:srgbClr val="3C4043"/>
                </a:solidFill>
                <a:latin typeface="Gill Sans MT"/>
                <a:cs typeface="Gill Sans MT"/>
              </a:rPr>
              <a:t>cliente</a:t>
            </a:r>
            <a:r>
              <a:rPr sz="1200" kern="0" spc="80" dirty="0">
                <a:solidFill>
                  <a:srgbClr val="3C4043"/>
                </a:solidFill>
                <a:latin typeface="Gill Sans MT"/>
                <a:cs typeface="Gill Sans MT"/>
              </a:rPr>
              <a:t> </a:t>
            </a:r>
            <a:r>
              <a:rPr sz="1200" kern="0" spc="100" dirty="0">
                <a:solidFill>
                  <a:srgbClr val="3C4043"/>
                </a:solidFill>
                <a:latin typeface="Gill Sans MT"/>
                <a:cs typeface="Gill Sans MT"/>
              </a:rPr>
              <a:t>hace</a:t>
            </a:r>
            <a:r>
              <a:rPr sz="1200" kern="0" spc="80" dirty="0">
                <a:solidFill>
                  <a:srgbClr val="3C4043"/>
                </a:solidFill>
                <a:latin typeface="Gill Sans MT"/>
                <a:cs typeface="Gill Sans MT"/>
              </a:rPr>
              <a:t> </a:t>
            </a:r>
            <a:r>
              <a:rPr sz="1200" kern="0" spc="73" dirty="0">
                <a:solidFill>
                  <a:srgbClr val="3C4043"/>
                </a:solidFill>
                <a:latin typeface="Gill Sans MT"/>
                <a:cs typeface="Gill Sans MT"/>
              </a:rPr>
              <a:t>solicitudes</a:t>
            </a:r>
            <a:r>
              <a:rPr sz="1200" kern="0" spc="80" dirty="0">
                <a:solidFill>
                  <a:srgbClr val="3C4043"/>
                </a:solidFill>
                <a:latin typeface="Gill Sans MT"/>
                <a:cs typeface="Gill Sans MT"/>
              </a:rPr>
              <a:t> </a:t>
            </a:r>
            <a:r>
              <a:rPr sz="1200" kern="0" spc="-13" dirty="0">
                <a:solidFill>
                  <a:srgbClr val="3C4043"/>
                </a:solidFill>
                <a:latin typeface="Gill Sans MT"/>
                <a:cs typeface="Gill Sans MT"/>
              </a:rPr>
              <a:t>GET,</a:t>
            </a:r>
            <a:r>
              <a:rPr sz="1200" kern="0" spc="93" dirty="0">
                <a:solidFill>
                  <a:srgbClr val="3C4043"/>
                </a:solidFill>
                <a:latin typeface="Gill Sans MT"/>
                <a:cs typeface="Gill Sans MT"/>
              </a:rPr>
              <a:t> </a:t>
            </a:r>
            <a:r>
              <a:rPr sz="1200" kern="0" spc="-13" dirty="0">
                <a:solidFill>
                  <a:srgbClr val="3C4043"/>
                </a:solidFill>
                <a:latin typeface="Gill Sans MT"/>
                <a:cs typeface="Gill Sans MT"/>
              </a:rPr>
              <a:t>POST, 	</a:t>
            </a:r>
            <a:r>
              <a:rPr sz="1200" kern="0" dirty="0">
                <a:solidFill>
                  <a:srgbClr val="3C4043"/>
                </a:solidFill>
                <a:latin typeface="Gill Sans MT"/>
                <a:cs typeface="Gill Sans MT"/>
              </a:rPr>
              <a:t>PUT</a:t>
            </a:r>
            <a:r>
              <a:rPr sz="1200" kern="0" spc="20" dirty="0">
                <a:solidFill>
                  <a:srgbClr val="3C4043"/>
                </a:solidFill>
                <a:latin typeface="Gill Sans MT"/>
                <a:cs typeface="Gill Sans MT"/>
              </a:rPr>
              <a:t> </a:t>
            </a:r>
            <a:r>
              <a:rPr sz="1200" kern="0" dirty="0">
                <a:solidFill>
                  <a:srgbClr val="3C4043"/>
                </a:solidFill>
                <a:latin typeface="Gill Sans MT"/>
                <a:cs typeface="Gill Sans MT"/>
              </a:rPr>
              <a:t>o</a:t>
            </a:r>
            <a:r>
              <a:rPr sz="1200" kern="0" spc="60" dirty="0">
                <a:solidFill>
                  <a:srgbClr val="3C4043"/>
                </a:solidFill>
                <a:latin typeface="Gill Sans MT"/>
                <a:cs typeface="Gill Sans MT"/>
              </a:rPr>
              <a:t> </a:t>
            </a:r>
            <a:r>
              <a:rPr sz="1200" kern="0" spc="-13" dirty="0">
                <a:solidFill>
                  <a:srgbClr val="3C4043"/>
                </a:solidFill>
                <a:latin typeface="Gill Sans MT"/>
                <a:cs typeface="Gill Sans MT"/>
              </a:rPr>
              <a:t>DELETE.</a:t>
            </a:r>
            <a:endParaRPr sz="1200" kern="0">
              <a:solidFill>
                <a:sysClr val="windowText" lastClr="000000"/>
              </a:solidFill>
              <a:latin typeface="Gill Sans MT"/>
              <a:cs typeface="Gill Sans MT"/>
            </a:endParaRPr>
          </a:p>
          <a:p>
            <a:pPr marL="414856" marR="198962" lvl="1" indent="-195575">
              <a:lnSpc>
                <a:spcPct val="120400"/>
              </a:lnSpc>
              <a:buFont typeface="Arial"/>
              <a:buChar char="○"/>
              <a:tabLst>
                <a:tab pos="416550" algn="l"/>
              </a:tabLst>
            </a:pPr>
            <a:r>
              <a:rPr sz="1200" kern="0" spc="40" dirty="0">
                <a:solidFill>
                  <a:srgbClr val="3C4043"/>
                </a:solidFill>
                <a:latin typeface="Gill Sans MT"/>
                <a:cs typeface="Gill Sans MT"/>
              </a:rPr>
              <a:t>El cuerpo</a:t>
            </a:r>
            <a:r>
              <a:rPr sz="1200" kern="0" spc="53" dirty="0">
                <a:solidFill>
                  <a:srgbClr val="3C4043"/>
                </a:solidFill>
                <a:latin typeface="Gill Sans MT"/>
                <a:cs typeface="Gill Sans MT"/>
              </a:rPr>
              <a:t> </a:t>
            </a:r>
            <a:r>
              <a:rPr sz="1200" kern="0" spc="73" dirty="0">
                <a:solidFill>
                  <a:srgbClr val="3C4043"/>
                </a:solidFill>
                <a:latin typeface="Gill Sans MT"/>
                <a:cs typeface="Gill Sans MT"/>
              </a:rPr>
              <a:t>de</a:t>
            </a:r>
            <a:r>
              <a:rPr sz="1200" kern="0" spc="47" dirty="0">
                <a:solidFill>
                  <a:srgbClr val="3C4043"/>
                </a:solidFill>
                <a:latin typeface="Gill Sans MT"/>
                <a:cs typeface="Gill Sans MT"/>
              </a:rPr>
              <a:t> </a:t>
            </a:r>
            <a:r>
              <a:rPr sz="1200" kern="0" spc="93" dirty="0">
                <a:solidFill>
                  <a:srgbClr val="3C4043"/>
                </a:solidFill>
                <a:latin typeface="Gill Sans MT"/>
                <a:cs typeface="Gill Sans MT"/>
              </a:rPr>
              <a:t>la</a:t>
            </a:r>
            <a:r>
              <a:rPr sz="1200" kern="0" spc="47" dirty="0">
                <a:solidFill>
                  <a:srgbClr val="3C4043"/>
                </a:solidFill>
                <a:latin typeface="Gill Sans MT"/>
                <a:cs typeface="Gill Sans MT"/>
              </a:rPr>
              <a:t> </a:t>
            </a:r>
            <a:r>
              <a:rPr sz="1200" kern="0" spc="40" dirty="0">
                <a:solidFill>
                  <a:srgbClr val="3C4043"/>
                </a:solidFill>
                <a:latin typeface="Gill Sans MT"/>
                <a:cs typeface="Gill Sans MT"/>
              </a:rPr>
              <a:t>solicitud</a:t>
            </a:r>
            <a:r>
              <a:rPr sz="1200" kern="0" spc="47" dirty="0">
                <a:solidFill>
                  <a:srgbClr val="3C4043"/>
                </a:solidFill>
                <a:latin typeface="Gill Sans MT"/>
                <a:cs typeface="Gill Sans MT"/>
              </a:rPr>
              <a:t> </a:t>
            </a:r>
            <a:r>
              <a:rPr sz="1200" kern="0" spc="40" dirty="0">
                <a:solidFill>
                  <a:srgbClr val="3C4043"/>
                </a:solidFill>
                <a:latin typeface="Gill Sans MT"/>
                <a:cs typeface="Gill Sans MT"/>
              </a:rPr>
              <a:t>tiene</a:t>
            </a:r>
            <a:r>
              <a:rPr sz="1200" kern="0" spc="47" dirty="0">
                <a:solidFill>
                  <a:srgbClr val="3C4043"/>
                </a:solidFill>
                <a:latin typeface="Gill Sans MT"/>
                <a:cs typeface="Gill Sans MT"/>
              </a:rPr>
              <a:t> formato 	</a:t>
            </a:r>
            <a:r>
              <a:rPr sz="1200" kern="0" spc="87" dirty="0">
                <a:solidFill>
                  <a:srgbClr val="3C4043"/>
                </a:solidFill>
                <a:latin typeface="Gill Sans MT"/>
                <a:cs typeface="Gill Sans MT"/>
              </a:rPr>
              <a:t>JSON</a:t>
            </a:r>
            <a:r>
              <a:rPr sz="1200" kern="0" dirty="0">
                <a:solidFill>
                  <a:srgbClr val="3C4043"/>
                </a:solidFill>
                <a:latin typeface="Gill Sans MT"/>
                <a:cs typeface="Gill Sans MT"/>
              </a:rPr>
              <a:t> o</a:t>
            </a:r>
            <a:r>
              <a:rPr sz="1200" kern="0" spc="7" dirty="0">
                <a:solidFill>
                  <a:srgbClr val="3C4043"/>
                </a:solidFill>
                <a:latin typeface="Gill Sans MT"/>
                <a:cs typeface="Gill Sans MT"/>
              </a:rPr>
              <a:t> </a:t>
            </a:r>
            <a:r>
              <a:rPr sz="1200" kern="0" spc="-27" dirty="0">
                <a:solidFill>
                  <a:srgbClr val="3C4043"/>
                </a:solidFill>
                <a:latin typeface="Gill Sans MT"/>
                <a:cs typeface="Gill Sans MT"/>
              </a:rPr>
              <a:t>XML.</a:t>
            </a:r>
            <a:endParaRPr sz="1200" kern="0">
              <a:solidFill>
                <a:sysClr val="windowText" lastClr="000000"/>
              </a:solidFill>
              <a:latin typeface="Gill Sans MT"/>
              <a:cs typeface="Gill Sans MT"/>
            </a:endParaRPr>
          </a:p>
          <a:p>
            <a:pPr marL="414856" marR="89744" lvl="1" indent="-195575">
              <a:lnSpc>
                <a:spcPct val="120400"/>
              </a:lnSpc>
              <a:buFont typeface="Arial"/>
              <a:buChar char="○"/>
              <a:tabLst>
                <a:tab pos="416550" algn="l"/>
              </a:tabLst>
            </a:pPr>
            <a:r>
              <a:rPr sz="1200" kern="0" spc="93" dirty="0">
                <a:solidFill>
                  <a:srgbClr val="3C4043"/>
                </a:solidFill>
                <a:latin typeface="Gill Sans MT"/>
                <a:cs typeface="Gill Sans MT"/>
              </a:rPr>
              <a:t>Los</a:t>
            </a:r>
            <a:r>
              <a:rPr sz="1200" kern="0" spc="-20" dirty="0">
                <a:solidFill>
                  <a:srgbClr val="3C4043"/>
                </a:solidFill>
                <a:latin typeface="Gill Sans MT"/>
                <a:cs typeface="Gill Sans MT"/>
              </a:rPr>
              <a:t> </a:t>
            </a:r>
            <a:r>
              <a:rPr sz="1200" kern="0" spc="73" dirty="0">
                <a:solidFill>
                  <a:srgbClr val="3C4043"/>
                </a:solidFill>
                <a:latin typeface="Gill Sans MT"/>
                <a:cs typeface="Gill Sans MT"/>
              </a:rPr>
              <a:t>resultados</a:t>
            </a:r>
            <a:r>
              <a:rPr sz="1200" kern="0" spc="-13" dirty="0">
                <a:solidFill>
                  <a:srgbClr val="3C4043"/>
                </a:solidFill>
                <a:latin typeface="Gill Sans MT"/>
                <a:cs typeface="Gill Sans MT"/>
              </a:rPr>
              <a:t> </a:t>
            </a:r>
            <a:r>
              <a:rPr sz="1200" kern="0" spc="120" dirty="0">
                <a:solidFill>
                  <a:srgbClr val="3C4043"/>
                </a:solidFill>
                <a:latin typeface="Gill Sans MT"/>
                <a:cs typeface="Gill Sans MT"/>
              </a:rPr>
              <a:t>se</a:t>
            </a:r>
            <a:r>
              <a:rPr sz="1200" kern="0" spc="-20" dirty="0">
                <a:solidFill>
                  <a:srgbClr val="3C4043"/>
                </a:solidFill>
                <a:latin typeface="Gill Sans MT"/>
                <a:cs typeface="Gill Sans MT"/>
              </a:rPr>
              <a:t> </a:t>
            </a:r>
            <a:r>
              <a:rPr sz="1200" kern="0" spc="73" dirty="0">
                <a:solidFill>
                  <a:srgbClr val="3C4043"/>
                </a:solidFill>
                <a:latin typeface="Gill Sans MT"/>
                <a:cs typeface="Gill Sans MT"/>
              </a:rPr>
              <a:t>muestran</a:t>
            </a:r>
            <a:r>
              <a:rPr sz="1200" kern="0" spc="-13" dirty="0">
                <a:solidFill>
                  <a:srgbClr val="3C4043"/>
                </a:solidFill>
                <a:latin typeface="Gill Sans MT"/>
                <a:cs typeface="Gill Sans MT"/>
              </a:rPr>
              <a:t> </a:t>
            </a:r>
            <a:r>
              <a:rPr sz="1200" kern="0" spc="73" dirty="0">
                <a:solidFill>
                  <a:srgbClr val="3C4043"/>
                </a:solidFill>
                <a:latin typeface="Gill Sans MT"/>
                <a:cs typeface="Gill Sans MT"/>
              </a:rPr>
              <a:t>en</a:t>
            </a:r>
            <a:r>
              <a:rPr sz="1200" kern="0" spc="-20" dirty="0">
                <a:solidFill>
                  <a:srgbClr val="3C4043"/>
                </a:solidFill>
                <a:latin typeface="Gill Sans MT"/>
                <a:cs typeface="Gill Sans MT"/>
              </a:rPr>
              <a:t> </a:t>
            </a:r>
            <a:r>
              <a:rPr sz="1200" kern="0" spc="47" dirty="0">
                <a:solidFill>
                  <a:srgbClr val="3C4043"/>
                </a:solidFill>
                <a:latin typeface="Gill Sans MT"/>
                <a:cs typeface="Gill Sans MT"/>
              </a:rPr>
              <a:t>formato 	</a:t>
            </a:r>
            <a:r>
              <a:rPr sz="1200" kern="0" spc="67" dirty="0">
                <a:solidFill>
                  <a:srgbClr val="3C4043"/>
                </a:solidFill>
                <a:latin typeface="Gill Sans MT"/>
                <a:cs typeface="Gill Sans MT"/>
              </a:rPr>
              <a:t>JSON,</a:t>
            </a:r>
            <a:r>
              <a:rPr sz="1200" kern="0" spc="33" dirty="0">
                <a:solidFill>
                  <a:srgbClr val="3C4043"/>
                </a:solidFill>
                <a:latin typeface="Gill Sans MT"/>
                <a:cs typeface="Gill Sans MT"/>
              </a:rPr>
              <a:t> </a:t>
            </a:r>
            <a:r>
              <a:rPr sz="1200" kern="0" dirty="0">
                <a:solidFill>
                  <a:srgbClr val="3C4043"/>
                </a:solidFill>
                <a:latin typeface="Gill Sans MT"/>
                <a:cs typeface="Gill Sans MT"/>
              </a:rPr>
              <a:t>XML</a:t>
            </a:r>
            <a:r>
              <a:rPr sz="1200" kern="0" spc="33" dirty="0">
                <a:solidFill>
                  <a:srgbClr val="3C4043"/>
                </a:solidFill>
                <a:latin typeface="Gill Sans MT"/>
                <a:cs typeface="Gill Sans MT"/>
              </a:rPr>
              <a:t> </a:t>
            </a:r>
            <a:r>
              <a:rPr sz="1200" kern="0" dirty="0">
                <a:solidFill>
                  <a:srgbClr val="3C4043"/>
                </a:solidFill>
                <a:latin typeface="Gill Sans MT"/>
                <a:cs typeface="Gill Sans MT"/>
              </a:rPr>
              <a:t>o</a:t>
            </a:r>
            <a:r>
              <a:rPr sz="1200" kern="0" spc="33" dirty="0">
                <a:solidFill>
                  <a:srgbClr val="3C4043"/>
                </a:solidFill>
                <a:latin typeface="Gill Sans MT"/>
                <a:cs typeface="Gill Sans MT"/>
              </a:rPr>
              <a:t> </a:t>
            </a:r>
            <a:r>
              <a:rPr sz="1200" kern="0" spc="-13" dirty="0">
                <a:solidFill>
                  <a:srgbClr val="3C4043"/>
                </a:solidFill>
                <a:latin typeface="Gill Sans MT"/>
                <a:cs typeface="Gill Sans MT"/>
              </a:rPr>
              <a:t>HTML.</a:t>
            </a:r>
            <a:endParaRPr sz="1200" kern="0">
              <a:solidFill>
                <a:sysClr val="windowText" lastClr="000000"/>
              </a:solidFill>
              <a:latin typeface="Gill Sans MT"/>
              <a:cs typeface="Gill Sans MT"/>
            </a:endParaRPr>
          </a:p>
          <a:p>
            <a:pPr marL="211661" marR="101597" indent="-195575">
              <a:lnSpc>
                <a:spcPct val="119600"/>
              </a:lnSpc>
              <a:spcBef>
                <a:spcPts val="453"/>
              </a:spcBef>
              <a:buFont typeface="Arial"/>
              <a:buChar char="●"/>
              <a:tabLst>
                <a:tab pos="213355" algn="l"/>
              </a:tabLst>
            </a:pPr>
            <a:r>
              <a:rPr sz="1200" kern="0" spc="93" dirty="0">
                <a:solidFill>
                  <a:srgbClr val="3C4043"/>
                </a:solidFill>
                <a:latin typeface="Gill Sans MT"/>
                <a:cs typeface="Gill Sans MT"/>
              </a:rPr>
              <a:t>Los</a:t>
            </a:r>
            <a:r>
              <a:rPr sz="1200" kern="0" spc="-7" dirty="0">
                <a:solidFill>
                  <a:srgbClr val="3C4043"/>
                </a:solidFill>
                <a:latin typeface="Gill Sans MT"/>
                <a:cs typeface="Gill Sans MT"/>
              </a:rPr>
              <a:t> </a:t>
            </a:r>
            <a:r>
              <a:rPr sz="1200" kern="0" spc="67" dirty="0">
                <a:solidFill>
                  <a:srgbClr val="3C4043"/>
                </a:solidFill>
                <a:latin typeface="Gill Sans MT"/>
                <a:cs typeface="Gill Sans MT"/>
              </a:rPr>
              <a:t>servicios</a:t>
            </a:r>
            <a:r>
              <a:rPr sz="1200" kern="0" spc="-7" dirty="0">
                <a:solidFill>
                  <a:srgbClr val="3C4043"/>
                </a:solidFill>
                <a:latin typeface="Gill Sans MT"/>
                <a:cs typeface="Gill Sans MT"/>
              </a:rPr>
              <a:t> </a:t>
            </a:r>
            <a:r>
              <a:rPr sz="1200" kern="0" spc="73" dirty="0">
                <a:solidFill>
                  <a:srgbClr val="3C4043"/>
                </a:solidFill>
                <a:latin typeface="Gill Sans MT"/>
                <a:cs typeface="Gill Sans MT"/>
              </a:rPr>
              <a:t>deben</a:t>
            </a:r>
            <a:r>
              <a:rPr sz="1200" kern="0" spc="-7" dirty="0">
                <a:solidFill>
                  <a:srgbClr val="3C4043"/>
                </a:solidFill>
                <a:latin typeface="Gill Sans MT"/>
                <a:cs typeface="Gill Sans MT"/>
              </a:rPr>
              <a:t> </a:t>
            </a:r>
            <a:r>
              <a:rPr sz="1200" kern="0" spc="87" dirty="0">
                <a:solidFill>
                  <a:srgbClr val="3C4043"/>
                </a:solidFill>
                <a:latin typeface="Gill Sans MT"/>
                <a:cs typeface="Gill Sans MT"/>
              </a:rPr>
              <a:t>agregar</a:t>
            </a:r>
            <a:r>
              <a:rPr sz="1200" kern="0" dirty="0">
                <a:solidFill>
                  <a:srgbClr val="3C4043"/>
                </a:solidFill>
                <a:latin typeface="Gill Sans MT"/>
                <a:cs typeface="Gill Sans MT"/>
              </a:rPr>
              <a:t> </a:t>
            </a:r>
            <a:r>
              <a:rPr sz="1200" kern="0" spc="80" dirty="0">
                <a:solidFill>
                  <a:srgbClr val="3C4043"/>
                </a:solidFill>
                <a:latin typeface="Gill Sans MT"/>
                <a:cs typeface="Gill Sans MT"/>
              </a:rPr>
              <a:t>funciones</a:t>
            </a:r>
            <a:r>
              <a:rPr sz="1200" kern="0" spc="-7" dirty="0">
                <a:solidFill>
                  <a:srgbClr val="3C4043"/>
                </a:solidFill>
                <a:latin typeface="Gill Sans MT"/>
                <a:cs typeface="Gill Sans MT"/>
              </a:rPr>
              <a:t> </a:t>
            </a:r>
            <a:r>
              <a:rPr sz="1200" kern="0" spc="60" dirty="0">
                <a:solidFill>
                  <a:srgbClr val="3C4043"/>
                </a:solidFill>
                <a:latin typeface="Gill Sans MT"/>
                <a:cs typeface="Gill Sans MT"/>
              </a:rPr>
              <a:t>sin 	</a:t>
            </a:r>
            <a:r>
              <a:rPr sz="1200" kern="0" spc="80" dirty="0">
                <a:solidFill>
                  <a:srgbClr val="3C4043"/>
                </a:solidFill>
                <a:latin typeface="Gill Sans MT"/>
                <a:cs typeface="Gill Sans MT"/>
              </a:rPr>
              <a:t>afectar</a:t>
            </a:r>
            <a:r>
              <a:rPr sz="1200" kern="0" spc="-13" dirty="0">
                <a:solidFill>
                  <a:srgbClr val="3C4043"/>
                </a:solidFill>
                <a:latin typeface="Gill Sans MT"/>
                <a:cs typeface="Gill Sans MT"/>
              </a:rPr>
              <a:t> </a:t>
            </a:r>
            <a:r>
              <a:rPr sz="1200" kern="0" spc="160" dirty="0">
                <a:solidFill>
                  <a:srgbClr val="3C4043"/>
                </a:solidFill>
                <a:latin typeface="Gill Sans MT"/>
                <a:cs typeface="Gill Sans MT"/>
              </a:rPr>
              <a:t>a</a:t>
            </a:r>
            <a:r>
              <a:rPr sz="1200" kern="0" spc="-20" dirty="0">
                <a:solidFill>
                  <a:srgbClr val="3C4043"/>
                </a:solidFill>
                <a:latin typeface="Gill Sans MT"/>
                <a:cs typeface="Gill Sans MT"/>
              </a:rPr>
              <a:t> </a:t>
            </a:r>
            <a:r>
              <a:rPr sz="1200" kern="0" spc="80" dirty="0">
                <a:solidFill>
                  <a:srgbClr val="3C4043"/>
                </a:solidFill>
                <a:latin typeface="Gill Sans MT"/>
                <a:cs typeface="Gill Sans MT"/>
              </a:rPr>
              <a:t>los</a:t>
            </a:r>
            <a:r>
              <a:rPr sz="1200" kern="0" spc="-20" dirty="0">
                <a:solidFill>
                  <a:srgbClr val="3C4043"/>
                </a:solidFill>
                <a:latin typeface="Gill Sans MT"/>
                <a:cs typeface="Gill Sans MT"/>
              </a:rPr>
              <a:t> </a:t>
            </a:r>
            <a:r>
              <a:rPr sz="1200" kern="0" spc="67" dirty="0">
                <a:solidFill>
                  <a:srgbClr val="3C4043"/>
                </a:solidFill>
                <a:latin typeface="Gill Sans MT"/>
                <a:cs typeface="Gill Sans MT"/>
              </a:rPr>
              <a:t>clientes</a:t>
            </a:r>
            <a:r>
              <a:rPr sz="1200" kern="0" spc="-20" dirty="0">
                <a:solidFill>
                  <a:srgbClr val="3C4043"/>
                </a:solidFill>
                <a:latin typeface="Gill Sans MT"/>
                <a:cs typeface="Gill Sans MT"/>
              </a:rPr>
              <a:t> </a:t>
            </a:r>
            <a:r>
              <a:rPr sz="1200" kern="0" spc="53" dirty="0">
                <a:solidFill>
                  <a:srgbClr val="3C4043"/>
                </a:solidFill>
                <a:latin typeface="Gill Sans MT"/>
                <a:cs typeface="Gill Sans MT"/>
              </a:rPr>
              <a:t>existentes.</a:t>
            </a:r>
            <a:endParaRPr sz="1200" kern="0">
              <a:solidFill>
                <a:sysClr val="windowText" lastClr="000000"/>
              </a:solidFill>
              <a:latin typeface="Gill Sans MT"/>
              <a:cs typeface="Gill Sans MT"/>
            </a:endParaRPr>
          </a:p>
          <a:p>
            <a:pPr marL="414856" marR="6773" lvl="1" indent="-195575">
              <a:lnSpc>
                <a:spcPct val="120400"/>
              </a:lnSpc>
              <a:buFont typeface="Arial"/>
              <a:buChar char="○"/>
              <a:tabLst>
                <a:tab pos="416550" algn="l"/>
              </a:tabLst>
            </a:pPr>
            <a:r>
              <a:rPr sz="1200" kern="0" spc="60" dirty="0">
                <a:solidFill>
                  <a:srgbClr val="3C4043"/>
                </a:solidFill>
                <a:latin typeface="Gill Sans MT"/>
                <a:cs typeface="Gill Sans MT"/>
              </a:rPr>
              <a:t>Agregue,</a:t>
            </a:r>
            <a:r>
              <a:rPr sz="1200" kern="0" spc="73" dirty="0">
                <a:solidFill>
                  <a:srgbClr val="3C4043"/>
                </a:solidFill>
                <a:latin typeface="Gill Sans MT"/>
                <a:cs typeface="Gill Sans MT"/>
              </a:rPr>
              <a:t> </a:t>
            </a:r>
            <a:r>
              <a:rPr sz="1200" kern="0" dirty="0">
                <a:solidFill>
                  <a:srgbClr val="3C4043"/>
                </a:solidFill>
                <a:latin typeface="Gill Sans MT"/>
                <a:cs typeface="Gill Sans MT"/>
              </a:rPr>
              <a:t>pero</a:t>
            </a:r>
            <a:r>
              <a:rPr sz="1200" kern="0" spc="73" dirty="0">
                <a:solidFill>
                  <a:srgbClr val="3C4043"/>
                </a:solidFill>
                <a:latin typeface="Gill Sans MT"/>
                <a:cs typeface="Gill Sans MT"/>
              </a:rPr>
              <a:t> </a:t>
            </a:r>
            <a:r>
              <a:rPr sz="1200" kern="0" dirty="0">
                <a:solidFill>
                  <a:srgbClr val="3C4043"/>
                </a:solidFill>
                <a:latin typeface="Gill Sans MT"/>
                <a:cs typeface="Gill Sans MT"/>
              </a:rPr>
              <a:t>no</a:t>
            </a:r>
            <a:r>
              <a:rPr sz="1200" kern="0" spc="73" dirty="0">
                <a:solidFill>
                  <a:srgbClr val="3C4043"/>
                </a:solidFill>
                <a:latin typeface="Gill Sans MT"/>
                <a:cs typeface="Gill Sans MT"/>
              </a:rPr>
              <a:t> </a:t>
            </a:r>
            <a:r>
              <a:rPr sz="1200" kern="0" dirty="0">
                <a:solidFill>
                  <a:srgbClr val="3C4043"/>
                </a:solidFill>
                <a:latin typeface="Gill Sans MT"/>
                <a:cs typeface="Gill Sans MT"/>
              </a:rPr>
              <a:t>quite,</a:t>
            </a:r>
            <a:r>
              <a:rPr sz="1200" kern="0" spc="73" dirty="0">
                <a:solidFill>
                  <a:srgbClr val="3C4043"/>
                </a:solidFill>
                <a:latin typeface="Gill Sans MT"/>
                <a:cs typeface="Gill Sans MT"/>
              </a:rPr>
              <a:t> elementos</a:t>
            </a:r>
            <a:r>
              <a:rPr sz="1200" kern="0" spc="60" dirty="0">
                <a:solidFill>
                  <a:srgbClr val="3C4043"/>
                </a:solidFill>
                <a:latin typeface="Gill Sans MT"/>
                <a:cs typeface="Gill Sans MT"/>
              </a:rPr>
              <a:t> </a:t>
            </a:r>
            <a:r>
              <a:rPr sz="1200" kern="0" spc="73" dirty="0">
                <a:solidFill>
                  <a:srgbClr val="3C4043"/>
                </a:solidFill>
                <a:latin typeface="Gill Sans MT"/>
                <a:cs typeface="Gill Sans MT"/>
              </a:rPr>
              <a:t>de</a:t>
            </a:r>
            <a:r>
              <a:rPr sz="1200" kern="0" spc="67" dirty="0">
                <a:solidFill>
                  <a:srgbClr val="3C4043"/>
                </a:solidFill>
                <a:latin typeface="Gill Sans MT"/>
                <a:cs typeface="Gill Sans MT"/>
              </a:rPr>
              <a:t> </a:t>
            </a:r>
            <a:r>
              <a:rPr sz="1200" kern="0" spc="87" dirty="0">
                <a:solidFill>
                  <a:srgbClr val="3C4043"/>
                </a:solidFill>
                <a:latin typeface="Gill Sans MT"/>
                <a:cs typeface="Gill Sans MT"/>
              </a:rPr>
              <a:t>las 	</a:t>
            </a:r>
            <a:r>
              <a:rPr sz="1200" kern="0" spc="73" dirty="0">
                <a:solidFill>
                  <a:srgbClr val="3C4043"/>
                </a:solidFill>
                <a:latin typeface="Gill Sans MT"/>
                <a:cs typeface="Gill Sans MT"/>
              </a:rPr>
              <a:t>respuestas.</a:t>
            </a:r>
            <a:endParaRPr sz="1200" kern="0">
              <a:solidFill>
                <a:sysClr val="windowText" lastClr="000000"/>
              </a:solidFill>
              <a:latin typeface="Gill Sans MT"/>
              <a:cs typeface="Gill Sans MT"/>
            </a:endParaRPr>
          </a:p>
        </p:txBody>
      </p:sp>
      <p:sp>
        <p:nvSpPr>
          <p:cNvPr id="4" name="object 4"/>
          <p:cNvSpPr txBox="1"/>
          <p:nvPr/>
        </p:nvSpPr>
        <p:spPr>
          <a:xfrm>
            <a:off x="6973799" y="2513355"/>
            <a:ext cx="2727960" cy="996876"/>
          </a:xfrm>
          <a:prstGeom prst="rect">
            <a:avLst/>
          </a:prstGeom>
        </p:spPr>
        <p:txBody>
          <a:bodyPr vert="horz" wrap="square" lIns="0" tIns="15240" rIns="0" bIns="0" rtlCol="0">
            <a:spAutoFit/>
          </a:bodyPr>
          <a:lstStyle/>
          <a:p>
            <a:pPr marL="16933" marR="6773">
              <a:lnSpc>
                <a:spcPct val="100699"/>
              </a:lnSpc>
              <a:spcBef>
                <a:spcPts val="120"/>
              </a:spcBef>
            </a:pPr>
            <a:r>
              <a:rPr sz="1600" i="1" kern="0" spc="133" dirty="0">
                <a:solidFill>
                  <a:srgbClr val="3C4043"/>
                </a:solidFill>
                <a:latin typeface="Gill Sans MT"/>
                <a:cs typeface="Gill Sans MT"/>
              </a:rPr>
              <a:t>Si</a:t>
            </a:r>
            <a:r>
              <a:rPr sz="1600" i="1" kern="0" spc="-27" dirty="0">
                <a:solidFill>
                  <a:srgbClr val="3C4043"/>
                </a:solidFill>
                <a:latin typeface="Gill Sans MT"/>
                <a:cs typeface="Gill Sans MT"/>
              </a:rPr>
              <a:t> </a:t>
            </a:r>
            <a:r>
              <a:rPr sz="1600" i="1" kern="0" spc="152" dirty="0">
                <a:solidFill>
                  <a:srgbClr val="3C4043"/>
                </a:solidFill>
                <a:latin typeface="Gill Sans MT"/>
                <a:cs typeface="Gill Sans MT"/>
              </a:rPr>
              <a:t>los</a:t>
            </a:r>
            <a:r>
              <a:rPr sz="1600" i="1" kern="0" spc="-33" dirty="0">
                <a:solidFill>
                  <a:srgbClr val="3C4043"/>
                </a:solidFill>
                <a:latin typeface="Gill Sans MT"/>
                <a:cs typeface="Gill Sans MT"/>
              </a:rPr>
              <a:t> </a:t>
            </a:r>
            <a:r>
              <a:rPr sz="1600" i="1" kern="0" spc="133" dirty="0">
                <a:solidFill>
                  <a:srgbClr val="3C4043"/>
                </a:solidFill>
                <a:latin typeface="Gill Sans MT"/>
                <a:cs typeface="Gill Sans MT"/>
              </a:rPr>
              <a:t>microservicios</a:t>
            </a:r>
            <a:r>
              <a:rPr sz="1600" i="1" kern="0" spc="-33" dirty="0">
                <a:solidFill>
                  <a:srgbClr val="3C4043"/>
                </a:solidFill>
                <a:latin typeface="Gill Sans MT"/>
                <a:cs typeface="Gill Sans MT"/>
              </a:rPr>
              <a:t> </a:t>
            </a:r>
            <a:r>
              <a:rPr sz="1600" i="1" kern="0" spc="133" dirty="0">
                <a:solidFill>
                  <a:srgbClr val="3C4043"/>
                </a:solidFill>
                <a:latin typeface="Gill Sans MT"/>
                <a:cs typeface="Gill Sans MT"/>
              </a:rPr>
              <a:t>no</a:t>
            </a:r>
            <a:r>
              <a:rPr sz="1600" i="1" kern="0" spc="-27" dirty="0">
                <a:solidFill>
                  <a:srgbClr val="3C4043"/>
                </a:solidFill>
                <a:latin typeface="Gill Sans MT"/>
                <a:cs typeface="Gill Sans MT"/>
              </a:rPr>
              <a:t> </a:t>
            </a:r>
            <a:r>
              <a:rPr sz="1600" i="1" kern="0" spc="87" dirty="0">
                <a:solidFill>
                  <a:srgbClr val="3C4043"/>
                </a:solidFill>
                <a:latin typeface="Gill Sans MT"/>
                <a:cs typeface="Gill Sans MT"/>
              </a:rPr>
              <a:t>tienen </a:t>
            </a:r>
            <a:r>
              <a:rPr sz="1600" i="1" kern="0" spc="113" dirty="0">
                <a:solidFill>
                  <a:srgbClr val="3C4043"/>
                </a:solidFill>
                <a:latin typeface="Gill Sans MT"/>
                <a:cs typeface="Gill Sans MT"/>
              </a:rPr>
              <a:t>acoplamiento</a:t>
            </a:r>
            <a:r>
              <a:rPr sz="1600" i="1" kern="0" spc="-20" dirty="0">
                <a:solidFill>
                  <a:srgbClr val="3C4043"/>
                </a:solidFill>
                <a:latin typeface="Gill Sans MT"/>
                <a:cs typeface="Gill Sans MT"/>
              </a:rPr>
              <a:t> </a:t>
            </a:r>
            <a:r>
              <a:rPr sz="1600" i="1" kern="0" spc="80" dirty="0">
                <a:solidFill>
                  <a:srgbClr val="3C4043"/>
                </a:solidFill>
                <a:latin typeface="Gill Sans MT"/>
                <a:cs typeface="Gill Sans MT"/>
              </a:rPr>
              <a:t>bajo,</a:t>
            </a:r>
            <a:r>
              <a:rPr sz="1600" i="1" kern="0" spc="-20" dirty="0">
                <a:solidFill>
                  <a:srgbClr val="3C4043"/>
                </a:solidFill>
                <a:latin typeface="Gill Sans MT"/>
                <a:cs typeface="Gill Sans MT"/>
              </a:rPr>
              <a:t> </a:t>
            </a:r>
            <a:r>
              <a:rPr sz="1600" i="1" kern="0" spc="73" dirty="0">
                <a:solidFill>
                  <a:srgbClr val="3C4043"/>
                </a:solidFill>
                <a:latin typeface="Gill Sans MT"/>
                <a:cs typeface="Gill Sans MT"/>
              </a:rPr>
              <a:t>terminará </a:t>
            </a:r>
            <a:r>
              <a:rPr sz="1600" i="1" kern="0" spc="152" dirty="0">
                <a:solidFill>
                  <a:srgbClr val="3C4043"/>
                </a:solidFill>
                <a:latin typeface="Gill Sans MT"/>
                <a:cs typeface="Gill Sans MT"/>
              </a:rPr>
              <a:t>con</a:t>
            </a:r>
            <a:r>
              <a:rPr sz="1600" i="1" kern="0" spc="-40" dirty="0">
                <a:solidFill>
                  <a:srgbClr val="3C4043"/>
                </a:solidFill>
                <a:latin typeface="Gill Sans MT"/>
                <a:cs typeface="Gill Sans MT"/>
              </a:rPr>
              <a:t> </a:t>
            </a:r>
            <a:r>
              <a:rPr sz="1600" i="1" kern="0" spc="100" dirty="0">
                <a:solidFill>
                  <a:srgbClr val="3C4043"/>
                </a:solidFill>
                <a:latin typeface="Gill Sans MT"/>
                <a:cs typeface="Gill Sans MT"/>
              </a:rPr>
              <a:t>una</a:t>
            </a:r>
            <a:r>
              <a:rPr sz="1600" i="1" kern="0" spc="-40" dirty="0">
                <a:solidFill>
                  <a:srgbClr val="3C4043"/>
                </a:solidFill>
                <a:latin typeface="Gill Sans MT"/>
                <a:cs typeface="Gill Sans MT"/>
              </a:rPr>
              <a:t> </a:t>
            </a:r>
            <a:r>
              <a:rPr sz="1600" i="1" kern="0" spc="120" dirty="0">
                <a:solidFill>
                  <a:srgbClr val="3C4043"/>
                </a:solidFill>
                <a:latin typeface="Gill Sans MT"/>
                <a:cs typeface="Gill Sans MT"/>
              </a:rPr>
              <a:t>aplicación</a:t>
            </a:r>
            <a:r>
              <a:rPr sz="1600" i="1" kern="0" spc="-33" dirty="0">
                <a:solidFill>
                  <a:srgbClr val="3C4043"/>
                </a:solidFill>
                <a:latin typeface="Gill Sans MT"/>
                <a:cs typeface="Gill Sans MT"/>
              </a:rPr>
              <a:t> </a:t>
            </a:r>
            <a:r>
              <a:rPr sz="1600" i="1" kern="0" spc="107" dirty="0">
                <a:solidFill>
                  <a:srgbClr val="3C4043"/>
                </a:solidFill>
                <a:latin typeface="Gill Sans MT"/>
                <a:cs typeface="Gill Sans MT"/>
              </a:rPr>
              <a:t>monolítica bastante</a:t>
            </a:r>
            <a:r>
              <a:rPr sz="1600" i="1" kern="0" spc="-27" dirty="0">
                <a:solidFill>
                  <a:srgbClr val="3C4043"/>
                </a:solidFill>
                <a:latin typeface="Gill Sans MT"/>
                <a:cs typeface="Gill Sans MT"/>
              </a:rPr>
              <a:t> </a:t>
            </a:r>
            <a:r>
              <a:rPr sz="1600" i="1" kern="0" spc="107" dirty="0">
                <a:solidFill>
                  <a:srgbClr val="3C4043"/>
                </a:solidFill>
                <a:latin typeface="Gill Sans MT"/>
                <a:cs typeface="Gill Sans MT"/>
              </a:rPr>
              <a:t>complicada.</a:t>
            </a:r>
            <a:endParaRPr sz="1600" kern="0">
              <a:solidFill>
                <a:sysClr val="windowText" lastClr="000000"/>
              </a:solidFill>
              <a:latin typeface="Gill Sans MT"/>
              <a:cs typeface="Gill Sans MT"/>
            </a:endParaRPr>
          </a:p>
        </p:txBody>
      </p:sp>
      <p:grpSp>
        <p:nvGrpSpPr>
          <p:cNvPr id="5" name="object 5"/>
          <p:cNvGrpSpPr/>
          <p:nvPr/>
        </p:nvGrpSpPr>
        <p:grpSpPr>
          <a:xfrm>
            <a:off x="2025227" y="762000"/>
            <a:ext cx="8141547" cy="4584700"/>
            <a:chOff x="376424" y="681037"/>
            <a:chExt cx="6106160" cy="3438525"/>
          </a:xfrm>
        </p:grpSpPr>
        <p:sp>
          <p:nvSpPr>
            <p:cNvPr id="6" name="object 6"/>
            <p:cNvSpPr/>
            <p:nvPr/>
          </p:nvSpPr>
          <p:spPr>
            <a:xfrm>
              <a:off x="3889102" y="1497683"/>
              <a:ext cx="0" cy="2359660"/>
            </a:xfrm>
            <a:custGeom>
              <a:avLst/>
              <a:gdLst/>
              <a:ahLst/>
              <a:cxnLst/>
              <a:rect l="l" t="t" r="r" b="b"/>
              <a:pathLst>
                <a:path h="2359660">
                  <a:moveTo>
                    <a:pt x="0" y="0"/>
                  </a:moveTo>
                  <a:lnTo>
                    <a:pt x="0" y="2359199"/>
                  </a:lnTo>
                </a:path>
              </a:pathLst>
            </a:custGeom>
            <a:ln w="12700">
              <a:solidFill>
                <a:srgbClr val="3B83F3"/>
              </a:solidFill>
            </a:ln>
          </p:spPr>
          <p:txBody>
            <a:bodyPr wrap="square" lIns="0" tIns="0" rIns="0" bIns="0" rtlCol="0"/>
            <a:lstStyle/>
            <a:p>
              <a:endParaRPr kern="0">
                <a:solidFill>
                  <a:sysClr val="windowText" lastClr="000000"/>
                </a:solidFill>
              </a:endParaRPr>
            </a:p>
          </p:txBody>
        </p:sp>
        <p:sp>
          <p:nvSpPr>
            <p:cNvPr id="7" name="object 7"/>
            <p:cNvSpPr/>
            <p:nvPr/>
          </p:nvSpPr>
          <p:spPr>
            <a:xfrm>
              <a:off x="381187" y="685800"/>
              <a:ext cx="6096635" cy="3429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grpSp>
      <p:sp>
        <p:nvSpPr>
          <p:cNvPr id="9" name="Triángulo rectángulo 8">
            <a:extLst>
              <a:ext uri="{FF2B5EF4-FFF2-40B4-BE49-F238E27FC236}">
                <a16:creationId xmlns:a16="http://schemas.microsoft.com/office/drawing/2014/main" id="{18EB3DBB-7E10-1AF4-26A2-42318DD342BC}"/>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8" name="object 2">
            <a:extLst>
              <a:ext uri="{FF2B5EF4-FFF2-40B4-BE49-F238E27FC236}">
                <a16:creationId xmlns:a16="http://schemas.microsoft.com/office/drawing/2014/main" id="{E2704E15-1F96-A6FD-913A-B2E5BECFF764}"/>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3856045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5" y="1631451"/>
            <a:ext cx="5603240" cy="673560"/>
          </a:xfrm>
          <a:prstGeom prst="rect">
            <a:avLst/>
          </a:prstGeom>
        </p:spPr>
        <p:txBody>
          <a:bodyPr vert="horz" wrap="square" lIns="0" tIns="16933" rIns="0" bIns="0" rtlCol="0">
            <a:spAutoFit/>
          </a:bodyPr>
          <a:lstStyle/>
          <a:p>
            <a:pPr marL="16933" marR="6773">
              <a:spcBef>
                <a:spcPts val="133"/>
              </a:spcBef>
            </a:pPr>
            <a:r>
              <a:rPr sz="2133" kern="0" spc="60" dirty="0">
                <a:solidFill>
                  <a:schemeClr val="accent3">
                    <a:lumMod val="50000"/>
                  </a:schemeClr>
                </a:solidFill>
                <a:latin typeface="Calibri"/>
                <a:cs typeface="Calibri"/>
              </a:rPr>
              <a:t>Ventajas</a:t>
            </a:r>
            <a:r>
              <a:rPr sz="2133" kern="0" spc="53" dirty="0">
                <a:solidFill>
                  <a:srgbClr val="202124"/>
                </a:solidFill>
                <a:latin typeface="Calibri"/>
                <a:cs typeface="Calibri"/>
              </a:rPr>
              <a:t> </a:t>
            </a:r>
            <a:r>
              <a:rPr sz="2133" kern="0" spc="140" dirty="0">
                <a:solidFill>
                  <a:srgbClr val="202124"/>
                </a:solidFill>
                <a:latin typeface="Calibri"/>
                <a:cs typeface="Calibri"/>
              </a:rPr>
              <a:t>y</a:t>
            </a:r>
            <a:r>
              <a:rPr sz="2133" kern="0" spc="60" dirty="0">
                <a:solidFill>
                  <a:srgbClr val="202124"/>
                </a:solidFill>
                <a:latin typeface="Calibri"/>
                <a:cs typeface="Calibri"/>
              </a:rPr>
              <a:t> </a:t>
            </a:r>
            <a:r>
              <a:rPr sz="2133" kern="0" spc="93" dirty="0">
                <a:solidFill>
                  <a:schemeClr val="tx2"/>
                </a:solidFill>
                <a:latin typeface="Calibri"/>
                <a:cs typeface="Calibri"/>
              </a:rPr>
              <a:t>desventajas</a:t>
            </a:r>
            <a:r>
              <a:rPr sz="2133" kern="0" spc="60" dirty="0">
                <a:solidFill>
                  <a:srgbClr val="202124"/>
                </a:solidFill>
                <a:latin typeface="Calibri"/>
                <a:cs typeface="Calibri"/>
              </a:rPr>
              <a:t> </a:t>
            </a:r>
            <a:r>
              <a:rPr sz="2133" kern="0" spc="140" dirty="0">
                <a:solidFill>
                  <a:srgbClr val="202124"/>
                </a:solidFill>
                <a:latin typeface="Calibri"/>
                <a:cs typeface="Calibri"/>
              </a:rPr>
              <a:t>de</a:t>
            </a:r>
            <a:r>
              <a:rPr sz="2133" kern="0" spc="53" dirty="0">
                <a:solidFill>
                  <a:srgbClr val="202124"/>
                </a:solidFill>
                <a:latin typeface="Calibri"/>
                <a:cs typeface="Calibri"/>
              </a:rPr>
              <a:t> </a:t>
            </a:r>
            <a:r>
              <a:rPr sz="2133" kern="0" dirty="0">
                <a:solidFill>
                  <a:srgbClr val="202124"/>
                </a:solidFill>
                <a:latin typeface="Calibri"/>
                <a:cs typeface="Calibri"/>
              </a:rPr>
              <a:t>las</a:t>
            </a:r>
            <a:r>
              <a:rPr sz="2133" kern="0" spc="60" dirty="0">
                <a:solidFill>
                  <a:srgbClr val="202124"/>
                </a:solidFill>
                <a:latin typeface="Calibri"/>
                <a:cs typeface="Calibri"/>
              </a:rPr>
              <a:t> </a:t>
            </a:r>
            <a:r>
              <a:rPr sz="2133" kern="0" spc="80" dirty="0">
                <a:solidFill>
                  <a:srgbClr val="202124"/>
                </a:solidFill>
                <a:latin typeface="Calibri"/>
                <a:cs typeface="Calibri"/>
              </a:rPr>
              <a:t>arquitecturas</a:t>
            </a:r>
            <a:r>
              <a:rPr sz="2133" kern="0" spc="60" dirty="0">
                <a:solidFill>
                  <a:srgbClr val="202124"/>
                </a:solidFill>
                <a:latin typeface="Calibri"/>
                <a:cs typeface="Calibri"/>
              </a:rPr>
              <a:t> </a:t>
            </a:r>
            <a:r>
              <a:rPr sz="2133" kern="0" spc="107" dirty="0">
                <a:solidFill>
                  <a:srgbClr val="202124"/>
                </a:solidFill>
                <a:latin typeface="Calibri"/>
                <a:cs typeface="Calibri"/>
              </a:rPr>
              <a:t>de </a:t>
            </a:r>
            <a:r>
              <a:rPr sz="2133" kern="0" spc="93" dirty="0">
                <a:solidFill>
                  <a:srgbClr val="202124"/>
                </a:solidFill>
                <a:latin typeface="Calibri"/>
                <a:cs typeface="Calibri"/>
              </a:rPr>
              <a:t>microservicios</a:t>
            </a:r>
            <a:endParaRPr sz="2133" kern="0" dirty="0">
              <a:solidFill>
                <a:sysClr val="windowText" lastClr="000000"/>
              </a:solidFill>
              <a:latin typeface="Calibri"/>
              <a:cs typeface="Calibri"/>
            </a:endParaRPr>
          </a:p>
        </p:txBody>
      </p:sp>
      <p:sp>
        <p:nvSpPr>
          <p:cNvPr id="3" name="object 3"/>
          <p:cNvSpPr/>
          <p:nvPr/>
        </p:nvSpPr>
        <p:spPr>
          <a:xfrm>
            <a:off x="5973803" y="2449734"/>
            <a:ext cx="0" cy="2780452"/>
          </a:xfrm>
          <a:custGeom>
            <a:avLst/>
            <a:gdLst/>
            <a:ahLst/>
            <a:cxnLst/>
            <a:rect l="l" t="t" r="r" b="b"/>
            <a:pathLst>
              <a:path h="2085339">
                <a:moveTo>
                  <a:pt x="0" y="0"/>
                </a:moveTo>
                <a:lnTo>
                  <a:pt x="0" y="2084999"/>
                </a:lnTo>
              </a:path>
            </a:pathLst>
          </a:custGeom>
          <a:ln w="12700">
            <a:solidFill>
              <a:srgbClr val="3B83F3"/>
            </a:solidFill>
          </a:ln>
        </p:spPr>
        <p:txBody>
          <a:bodyPr wrap="square" lIns="0" tIns="0" rIns="0" bIns="0" rtlCol="0"/>
          <a:lstStyle/>
          <a:p>
            <a:endParaRPr kern="0">
              <a:solidFill>
                <a:sysClr val="windowText" lastClr="000000"/>
              </a:solidFill>
            </a:endParaRPr>
          </a:p>
        </p:txBody>
      </p:sp>
      <p:sp>
        <p:nvSpPr>
          <p:cNvPr id="4" name="object 4"/>
          <p:cNvSpPr txBox="1"/>
          <p:nvPr/>
        </p:nvSpPr>
        <p:spPr>
          <a:xfrm>
            <a:off x="2725555" y="2382462"/>
            <a:ext cx="3087793" cy="2779672"/>
          </a:xfrm>
          <a:prstGeom prst="rect">
            <a:avLst/>
          </a:prstGeom>
        </p:spPr>
        <p:txBody>
          <a:bodyPr vert="horz" wrap="square" lIns="0" tIns="104140" rIns="0" bIns="0" rtlCol="0">
            <a:spAutoFit/>
          </a:bodyPr>
          <a:lstStyle/>
          <a:p>
            <a:pPr marL="212508" indent="-195575">
              <a:spcBef>
                <a:spcPts val="820"/>
              </a:spcBef>
              <a:buFont typeface="Arial"/>
              <a:buChar char="●"/>
              <a:tabLst>
                <a:tab pos="212508" algn="l"/>
              </a:tabLst>
            </a:pPr>
            <a:r>
              <a:rPr sz="1200" kern="0" spc="93" dirty="0">
                <a:solidFill>
                  <a:schemeClr val="accent3">
                    <a:lumMod val="50000"/>
                  </a:schemeClr>
                </a:solidFill>
                <a:latin typeface="Calibri"/>
                <a:cs typeface="Calibri"/>
              </a:rPr>
              <a:t>Son</a:t>
            </a:r>
            <a:r>
              <a:rPr sz="1200" kern="0" spc="27"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fáciles</a:t>
            </a:r>
            <a:r>
              <a:rPr sz="1200" kern="0" spc="67"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de</a:t>
            </a:r>
            <a:r>
              <a:rPr sz="1200" kern="0" spc="67" dirty="0">
                <a:solidFill>
                  <a:schemeClr val="accent3">
                    <a:lumMod val="50000"/>
                  </a:schemeClr>
                </a:solidFill>
                <a:latin typeface="Calibri"/>
                <a:cs typeface="Calibri"/>
              </a:rPr>
              <a:t> </a:t>
            </a:r>
            <a:r>
              <a:rPr sz="1200" kern="0" spc="40" dirty="0">
                <a:solidFill>
                  <a:schemeClr val="accent3">
                    <a:lumMod val="50000"/>
                  </a:schemeClr>
                </a:solidFill>
                <a:latin typeface="Calibri"/>
                <a:cs typeface="Calibri"/>
              </a:rPr>
              <a:t>desarrollar</a:t>
            </a:r>
            <a:r>
              <a:rPr sz="1200" kern="0" spc="60"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y</a:t>
            </a:r>
            <a:r>
              <a:rPr sz="1200" kern="0" spc="67" dirty="0">
                <a:solidFill>
                  <a:schemeClr val="accent3">
                    <a:lumMod val="50000"/>
                  </a:schemeClr>
                </a:solidFill>
                <a:latin typeface="Calibri"/>
                <a:cs typeface="Calibri"/>
              </a:rPr>
              <a:t> </a:t>
            </a:r>
            <a:r>
              <a:rPr sz="1200" kern="0" spc="53" dirty="0">
                <a:solidFill>
                  <a:schemeClr val="accent3">
                    <a:lumMod val="50000"/>
                  </a:schemeClr>
                </a:solidFill>
                <a:latin typeface="Calibri"/>
                <a:cs typeface="Calibri"/>
              </a:rPr>
              <a:t>mantener</a:t>
            </a:r>
            <a:endParaRPr sz="1200" kern="0" dirty="0">
              <a:solidFill>
                <a:schemeClr val="accent3">
                  <a:lumMod val="50000"/>
                </a:schemeClr>
              </a:solidFill>
              <a:latin typeface="Calibri"/>
              <a:cs typeface="Calibri"/>
            </a:endParaRPr>
          </a:p>
          <a:p>
            <a:pPr marL="211661" marR="6773" indent="-195575">
              <a:lnSpc>
                <a:spcPct val="104200"/>
              </a:lnSpc>
              <a:spcBef>
                <a:spcPts val="640"/>
              </a:spcBef>
              <a:buFont typeface="Arial"/>
              <a:buChar char="●"/>
              <a:tabLst>
                <a:tab pos="213355" algn="l"/>
              </a:tabLst>
            </a:pPr>
            <a:r>
              <a:rPr sz="1200" kern="0" spc="73" dirty="0">
                <a:solidFill>
                  <a:schemeClr val="accent3">
                    <a:lumMod val="50000"/>
                  </a:schemeClr>
                </a:solidFill>
                <a:latin typeface="Calibri"/>
                <a:cs typeface="Calibri"/>
              </a:rPr>
              <a:t>Representan</a:t>
            </a:r>
            <a:r>
              <a:rPr sz="1200" kern="0" spc="53" dirty="0">
                <a:solidFill>
                  <a:schemeClr val="accent3">
                    <a:lumMod val="50000"/>
                  </a:schemeClr>
                </a:solidFill>
                <a:latin typeface="Calibri"/>
                <a:cs typeface="Calibri"/>
              </a:rPr>
              <a:t> </a:t>
            </a:r>
            <a:r>
              <a:rPr sz="1200" kern="0" dirty="0">
                <a:solidFill>
                  <a:schemeClr val="accent3">
                    <a:lumMod val="50000"/>
                  </a:schemeClr>
                </a:solidFill>
                <a:latin typeface="Calibri"/>
                <a:cs typeface="Calibri"/>
              </a:rPr>
              <a:t>un</a:t>
            </a:r>
            <a:r>
              <a:rPr sz="1200" kern="0" spc="53" dirty="0">
                <a:solidFill>
                  <a:schemeClr val="accent3">
                    <a:lumMod val="50000"/>
                  </a:schemeClr>
                </a:solidFill>
                <a:latin typeface="Calibri"/>
                <a:cs typeface="Calibri"/>
              </a:rPr>
              <a:t> </a:t>
            </a:r>
            <a:r>
              <a:rPr sz="1200" kern="0" spc="87" dirty="0">
                <a:solidFill>
                  <a:schemeClr val="accent3">
                    <a:lumMod val="50000"/>
                  </a:schemeClr>
                </a:solidFill>
                <a:latin typeface="Calibri"/>
                <a:cs typeface="Calibri"/>
              </a:rPr>
              <a:t>riesgo</a:t>
            </a:r>
            <a:r>
              <a:rPr sz="1200" kern="0" spc="53" dirty="0">
                <a:solidFill>
                  <a:schemeClr val="accent3">
                    <a:lumMod val="50000"/>
                  </a:schemeClr>
                </a:solidFill>
                <a:latin typeface="Calibri"/>
                <a:cs typeface="Calibri"/>
              </a:rPr>
              <a:t> </a:t>
            </a:r>
            <a:r>
              <a:rPr sz="1200" kern="0" spc="80" dirty="0">
                <a:solidFill>
                  <a:schemeClr val="accent3">
                    <a:lumMod val="50000"/>
                  </a:schemeClr>
                </a:solidFill>
                <a:latin typeface="Calibri"/>
                <a:cs typeface="Calibri"/>
              </a:rPr>
              <a:t>reducido</a:t>
            </a:r>
            <a:r>
              <a:rPr sz="1200" kern="0" spc="53" dirty="0">
                <a:solidFill>
                  <a:schemeClr val="accent3">
                    <a:lumMod val="50000"/>
                  </a:schemeClr>
                </a:solidFill>
                <a:latin typeface="Calibri"/>
                <a:cs typeface="Calibri"/>
              </a:rPr>
              <a:t> </a:t>
            </a:r>
            <a:r>
              <a:rPr sz="1200" kern="0" spc="47" dirty="0">
                <a:solidFill>
                  <a:schemeClr val="accent3">
                    <a:lumMod val="50000"/>
                  </a:schemeClr>
                </a:solidFill>
                <a:latin typeface="Calibri"/>
                <a:cs typeface="Calibri"/>
              </a:rPr>
              <a:t>durante 	</a:t>
            </a:r>
            <a:r>
              <a:rPr sz="1200" kern="0" dirty="0">
                <a:solidFill>
                  <a:schemeClr val="accent3">
                    <a:lumMod val="50000"/>
                  </a:schemeClr>
                </a:solidFill>
                <a:latin typeface="Calibri"/>
                <a:cs typeface="Calibri"/>
              </a:rPr>
              <a:t>la</a:t>
            </a:r>
            <a:r>
              <a:rPr sz="1200" kern="0" spc="47"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implementación</a:t>
            </a:r>
            <a:r>
              <a:rPr sz="1200" kern="0" spc="53"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de</a:t>
            </a:r>
            <a:r>
              <a:rPr sz="1200" kern="0" spc="47"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versiones</a:t>
            </a:r>
            <a:r>
              <a:rPr sz="1200" kern="0" spc="53"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nuevas</a:t>
            </a:r>
            <a:endParaRPr sz="1200" kern="0" dirty="0">
              <a:solidFill>
                <a:schemeClr val="accent3">
                  <a:lumMod val="50000"/>
                </a:schemeClr>
              </a:solidFill>
              <a:latin typeface="Calibri"/>
              <a:cs typeface="Calibri"/>
            </a:endParaRPr>
          </a:p>
          <a:p>
            <a:pPr marL="211661" marR="611278" indent="-195575">
              <a:lnSpc>
                <a:spcPct val="104200"/>
              </a:lnSpc>
              <a:spcBef>
                <a:spcPts val="640"/>
              </a:spcBef>
              <a:buFont typeface="Arial"/>
              <a:buChar char="●"/>
              <a:tabLst>
                <a:tab pos="213355" algn="l"/>
              </a:tabLst>
            </a:pPr>
            <a:r>
              <a:rPr sz="1200" kern="0" spc="107" dirty="0">
                <a:solidFill>
                  <a:schemeClr val="accent3">
                    <a:lumMod val="50000"/>
                  </a:schemeClr>
                </a:solidFill>
                <a:latin typeface="Calibri"/>
                <a:cs typeface="Calibri"/>
              </a:rPr>
              <a:t>Los</a:t>
            </a:r>
            <a:r>
              <a:rPr sz="1200" kern="0" spc="27" dirty="0">
                <a:solidFill>
                  <a:schemeClr val="accent3">
                    <a:lumMod val="50000"/>
                  </a:schemeClr>
                </a:solidFill>
                <a:latin typeface="Calibri"/>
                <a:cs typeface="Calibri"/>
              </a:rPr>
              <a:t> </a:t>
            </a:r>
            <a:r>
              <a:rPr sz="1200" kern="0" spc="80" dirty="0">
                <a:solidFill>
                  <a:schemeClr val="accent3">
                    <a:lumMod val="50000"/>
                  </a:schemeClr>
                </a:solidFill>
                <a:latin typeface="Calibri"/>
                <a:cs typeface="Calibri"/>
              </a:rPr>
              <a:t>servicios</a:t>
            </a:r>
            <a:r>
              <a:rPr sz="1200" kern="0" spc="33" dirty="0">
                <a:solidFill>
                  <a:schemeClr val="accent3">
                    <a:lumMod val="50000"/>
                  </a:schemeClr>
                </a:solidFill>
                <a:latin typeface="Calibri"/>
                <a:cs typeface="Calibri"/>
              </a:rPr>
              <a:t> </a:t>
            </a:r>
            <a:r>
              <a:rPr sz="1200" kern="0" spc="80" dirty="0">
                <a:solidFill>
                  <a:schemeClr val="accent3">
                    <a:lumMod val="50000"/>
                  </a:schemeClr>
                </a:solidFill>
                <a:latin typeface="Calibri"/>
                <a:cs typeface="Calibri"/>
              </a:rPr>
              <a:t>escalan</a:t>
            </a:r>
            <a:r>
              <a:rPr sz="1200" kern="0" spc="33"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de</a:t>
            </a:r>
            <a:r>
              <a:rPr sz="1200" kern="0" dirty="0">
                <a:solidFill>
                  <a:schemeClr val="accent3">
                    <a:lumMod val="50000"/>
                  </a:schemeClr>
                </a:solidFill>
                <a:latin typeface="Calibri"/>
                <a:cs typeface="Calibri"/>
              </a:rPr>
              <a:t> </a:t>
            </a:r>
            <a:r>
              <a:rPr sz="1200" kern="0" spc="47" dirty="0">
                <a:solidFill>
                  <a:schemeClr val="accent3">
                    <a:lumMod val="50000"/>
                  </a:schemeClr>
                </a:solidFill>
                <a:latin typeface="Calibri"/>
                <a:cs typeface="Calibri"/>
              </a:rPr>
              <a:t>forma 	</a:t>
            </a:r>
            <a:r>
              <a:rPr sz="1200" kern="0" spc="67" dirty="0">
                <a:solidFill>
                  <a:schemeClr val="accent3">
                    <a:lumMod val="50000"/>
                  </a:schemeClr>
                </a:solidFill>
                <a:latin typeface="Calibri"/>
                <a:cs typeface="Calibri"/>
              </a:rPr>
              <a:t>independiente</a:t>
            </a:r>
            <a:r>
              <a:rPr sz="1200" kern="0" spc="33"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para</a:t>
            </a:r>
            <a:r>
              <a:rPr sz="1200" kern="0" spc="40"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optimizar</a:t>
            </a:r>
            <a:r>
              <a:rPr sz="1200" kern="0" spc="33" dirty="0">
                <a:solidFill>
                  <a:schemeClr val="accent3">
                    <a:lumMod val="50000"/>
                  </a:schemeClr>
                </a:solidFill>
                <a:latin typeface="Calibri"/>
                <a:cs typeface="Calibri"/>
              </a:rPr>
              <a:t> </a:t>
            </a:r>
            <a:r>
              <a:rPr sz="1200" kern="0" spc="-33" dirty="0">
                <a:solidFill>
                  <a:schemeClr val="accent3">
                    <a:lumMod val="50000"/>
                  </a:schemeClr>
                </a:solidFill>
                <a:latin typeface="Calibri"/>
                <a:cs typeface="Calibri"/>
              </a:rPr>
              <a:t>el</a:t>
            </a:r>
            <a:r>
              <a:rPr sz="1200" kern="0" spc="93" dirty="0">
                <a:solidFill>
                  <a:schemeClr val="accent3">
                    <a:lumMod val="50000"/>
                  </a:schemeClr>
                </a:solidFill>
                <a:latin typeface="Calibri"/>
                <a:cs typeface="Calibri"/>
              </a:rPr>
              <a:t> 	uso</a:t>
            </a:r>
            <a:r>
              <a:rPr sz="1200" kern="0" spc="13"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de</a:t>
            </a:r>
            <a:r>
              <a:rPr sz="1200" kern="0" spc="20" dirty="0">
                <a:solidFill>
                  <a:schemeClr val="accent3">
                    <a:lumMod val="50000"/>
                  </a:schemeClr>
                </a:solidFill>
                <a:latin typeface="Calibri"/>
                <a:cs typeface="Calibri"/>
              </a:rPr>
              <a:t> </a:t>
            </a:r>
            <a:r>
              <a:rPr sz="1200" kern="0" spc="47" dirty="0">
                <a:solidFill>
                  <a:schemeClr val="accent3">
                    <a:lumMod val="50000"/>
                  </a:schemeClr>
                </a:solidFill>
                <a:latin typeface="Calibri"/>
                <a:cs typeface="Calibri"/>
              </a:rPr>
              <a:t>infraestructura</a:t>
            </a:r>
            <a:endParaRPr sz="1200" kern="0" dirty="0">
              <a:solidFill>
                <a:schemeClr val="accent3">
                  <a:lumMod val="50000"/>
                </a:schemeClr>
              </a:solidFill>
              <a:latin typeface="Calibri"/>
              <a:cs typeface="Calibri"/>
            </a:endParaRPr>
          </a:p>
          <a:p>
            <a:pPr marL="211661" marR="66038" indent="-195575">
              <a:lnSpc>
                <a:spcPct val="104200"/>
              </a:lnSpc>
              <a:spcBef>
                <a:spcPts val="640"/>
              </a:spcBef>
              <a:buFont typeface="Arial"/>
              <a:buChar char="●"/>
              <a:tabLst>
                <a:tab pos="213355" algn="l"/>
              </a:tabLst>
            </a:pPr>
            <a:r>
              <a:rPr sz="1200" kern="0" spc="93" dirty="0">
                <a:solidFill>
                  <a:schemeClr val="accent3">
                    <a:lumMod val="50000"/>
                  </a:schemeClr>
                </a:solidFill>
                <a:latin typeface="Calibri"/>
                <a:cs typeface="Calibri"/>
              </a:rPr>
              <a:t>Son</a:t>
            </a:r>
            <a:r>
              <a:rPr sz="1200" kern="0" spc="60"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más</a:t>
            </a:r>
            <a:r>
              <a:rPr sz="1200" kern="0" spc="67" dirty="0">
                <a:solidFill>
                  <a:schemeClr val="accent3">
                    <a:lumMod val="50000"/>
                  </a:schemeClr>
                </a:solidFill>
                <a:latin typeface="Calibri"/>
                <a:cs typeface="Calibri"/>
              </a:rPr>
              <a:t> rápidas </a:t>
            </a:r>
            <a:r>
              <a:rPr sz="1200" kern="0" spc="73" dirty="0">
                <a:solidFill>
                  <a:schemeClr val="accent3">
                    <a:lumMod val="50000"/>
                  </a:schemeClr>
                </a:solidFill>
                <a:latin typeface="Calibri"/>
                <a:cs typeface="Calibri"/>
              </a:rPr>
              <a:t>para</a:t>
            </a:r>
            <a:r>
              <a:rPr sz="1200" kern="0" spc="67" dirty="0">
                <a:solidFill>
                  <a:schemeClr val="accent3">
                    <a:lumMod val="50000"/>
                  </a:schemeClr>
                </a:solidFill>
                <a:latin typeface="Calibri"/>
                <a:cs typeface="Calibri"/>
              </a:rPr>
              <a:t> </a:t>
            </a:r>
            <a:r>
              <a:rPr sz="1200" kern="0" spc="27" dirty="0">
                <a:solidFill>
                  <a:schemeClr val="accent3">
                    <a:lumMod val="50000"/>
                  </a:schemeClr>
                </a:solidFill>
                <a:latin typeface="Calibri"/>
                <a:cs typeface="Calibri"/>
              </a:rPr>
              <a:t>innovar</a:t>
            </a:r>
            <a:r>
              <a:rPr sz="1200" kern="0" spc="67"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y</a:t>
            </a:r>
            <a:r>
              <a:rPr sz="1200" kern="0" spc="67" dirty="0">
                <a:solidFill>
                  <a:schemeClr val="accent3">
                    <a:lumMod val="50000"/>
                  </a:schemeClr>
                </a:solidFill>
                <a:latin typeface="Calibri"/>
                <a:cs typeface="Calibri"/>
              </a:rPr>
              <a:t> </a:t>
            </a:r>
            <a:r>
              <a:rPr sz="1200" kern="0" spc="80" dirty="0">
                <a:solidFill>
                  <a:schemeClr val="accent3">
                    <a:lumMod val="50000"/>
                  </a:schemeClr>
                </a:solidFill>
                <a:latin typeface="Calibri"/>
                <a:cs typeface="Calibri"/>
              </a:rPr>
              <a:t>agregar 	funciones</a:t>
            </a:r>
            <a:r>
              <a:rPr sz="1200" kern="0" spc="53"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nuevas</a:t>
            </a:r>
            <a:endParaRPr sz="1200" kern="0" dirty="0">
              <a:solidFill>
                <a:schemeClr val="accent3">
                  <a:lumMod val="50000"/>
                </a:schemeClr>
              </a:solidFill>
              <a:latin typeface="Calibri"/>
              <a:cs typeface="Calibri"/>
            </a:endParaRPr>
          </a:p>
          <a:p>
            <a:pPr marL="211661" marR="263307" indent="-195575">
              <a:lnSpc>
                <a:spcPct val="104200"/>
              </a:lnSpc>
              <a:spcBef>
                <a:spcPts val="640"/>
              </a:spcBef>
              <a:buFont typeface="Arial"/>
              <a:buChar char="●"/>
              <a:tabLst>
                <a:tab pos="213355" algn="l"/>
              </a:tabLst>
            </a:pPr>
            <a:r>
              <a:rPr sz="1200" kern="0" spc="80" dirty="0">
                <a:solidFill>
                  <a:schemeClr val="accent3">
                    <a:lumMod val="50000"/>
                  </a:schemeClr>
                </a:solidFill>
                <a:latin typeface="Calibri"/>
                <a:cs typeface="Calibri"/>
              </a:rPr>
              <a:t>Pueden</a:t>
            </a:r>
            <a:r>
              <a:rPr sz="1200" kern="0" spc="33"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usar</a:t>
            </a:r>
            <a:r>
              <a:rPr sz="1200" kern="0" spc="33"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lenguajes</a:t>
            </a:r>
            <a:r>
              <a:rPr sz="1200" kern="0" spc="33"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y</a:t>
            </a:r>
            <a:r>
              <a:rPr sz="1200" kern="0" spc="7"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frameworks 	</a:t>
            </a:r>
            <a:r>
              <a:rPr sz="1200" kern="0" spc="60" dirty="0">
                <a:solidFill>
                  <a:schemeClr val="accent3">
                    <a:lumMod val="50000"/>
                  </a:schemeClr>
                </a:solidFill>
                <a:latin typeface="Calibri"/>
                <a:cs typeface="Calibri"/>
              </a:rPr>
              <a:t>diferentes</a:t>
            </a:r>
            <a:r>
              <a:rPr sz="1200" kern="0" spc="33"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para</a:t>
            </a:r>
            <a:r>
              <a:rPr sz="1200" kern="0" spc="40" dirty="0">
                <a:solidFill>
                  <a:schemeClr val="accent3">
                    <a:lumMod val="50000"/>
                  </a:schemeClr>
                </a:solidFill>
                <a:latin typeface="Calibri"/>
                <a:cs typeface="Calibri"/>
              </a:rPr>
              <a:t> </a:t>
            </a:r>
            <a:r>
              <a:rPr sz="1200" kern="0" spc="60" dirty="0">
                <a:solidFill>
                  <a:schemeClr val="accent3">
                    <a:lumMod val="50000"/>
                  </a:schemeClr>
                </a:solidFill>
                <a:latin typeface="Calibri"/>
                <a:cs typeface="Calibri"/>
              </a:rPr>
              <a:t>distintos</a:t>
            </a:r>
            <a:r>
              <a:rPr sz="1200" kern="0" spc="40"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servicios</a:t>
            </a:r>
            <a:endParaRPr sz="1200" kern="0" dirty="0">
              <a:solidFill>
                <a:schemeClr val="accent3">
                  <a:lumMod val="50000"/>
                </a:schemeClr>
              </a:solidFill>
              <a:latin typeface="Calibri"/>
              <a:cs typeface="Calibri"/>
            </a:endParaRPr>
          </a:p>
          <a:p>
            <a:pPr marL="211661" marR="49952" indent="-195575">
              <a:lnSpc>
                <a:spcPct val="104200"/>
              </a:lnSpc>
              <a:spcBef>
                <a:spcPts val="640"/>
              </a:spcBef>
              <a:buFont typeface="Arial"/>
              <a:buChar char="●"/>
              <a:tabLst>
                <a:tab pos="213355" algn="l"/>
              </a:tabLst>
            </a:pPr>
            <a:r>
              <a:rPr sz="1200" kern="0" spc="120" dirty="0">
                <a:solidFill>
                  <a:schemeClr val="accent3">
                    <a:lumMod val="50000"/>
                  </a:schemeClr>
                </a:solidFill>
                <a:latin typeface="Calibri"/>
                <a:cs typeface="Calibri"/>
              </a:rPr>
              <a:t>Se</a:t>
            </a:r>
            <a:r>
              <a:rPr sz="1200" kern="0" spc="33" dirty="0">
                <a:solidFill>
                  <a:schemeClr val="accent3">
                    <a:lumMod val="50000"/>
                  </a:schemeClr>
                </a:solidFill>
                <a:latin typeface="Calibri"/>
                <a:cs typeface="Calibri"/>
              </a:rPr>
              <a:t> </a:t>
            </a:r>
            <a:r>
              <a:rPr sz="1200" kern="0" spc="93" dirty="0">
                <a:solidFill>
                  <a:schemeClr val="accent3">
                    <a:lumMod val="50000"/>
                  </a:schemeClr>
                </a:solidFill>
                <a:latin typeface="Calibri"/>
                <a:cs typeface="Calibri"/>
              </a:rPr>
              <a:t>puede</a:t>
            </a:r>
            <a:r>
              <a:rPr sz="1200" kern="0" spc="40"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elegir</a:t>
            </a:r>
            <a:r>
              <a:rPr sz="1200" kern="0" spc="40" dirty="0">
                <a:solidFill>
                  <a:schemeClr val="accent3">
                    <a:lumMod val="50000"/>
                  </a:schemeClr>
                </a:solidFill>
                <a:latin typeface="Calibri"/>
                <a:cs typeface="Calibri"/>
              </a:rPr>
              <a:t> </a:t>
            </a:r>
            <a:r>
              <a:rPr sz="1200" kern="0" dirty="0">
                <a:solidFill>
                  <a:schemeClr val="accent3">
                    <a:lumMod val="50000"/>
                  </a:schemeClr>
                </a:solidFill>
                <a:latin typeface="Calibri"/>
                <a:cs typeface="Calibri"/>
              </a:rPr>
              <a:t>el</a:t>
            </a:r>
            <a:r>
              <a:rPr sz="1200" kern="0" spc="33" dirty="0">
                <a:solidFill>
                  <a:schemeClr val="accent3">
                    <a:lumMod val="50000"/>
                  </a:schemeClr>
                </a:solidFill>
                <a:latin typeface="Calibri"/>
                <a:cs typeface="Calibri"/>
              </a:rPr>
              <a:t> </a:t>
            </a:r>
            <a:r>
              <a:rPr sz="1200" kern="0" spc="60" dirty="0">
                <a:solidFill>
                  <a:schemeClr val="accent3">
                    <a:lumMod val="50000"/>
                  </a:schemeClr>
                </a:solidFill>
                <a:latin typeface="Calibri"/>
                <a:cs typeface="Calibri"/>
              </a:rPr>
              <a:t>entorno</a:t>
            </a:r>
            <a:r>
              <a:rPr sz="1200" kern="0" spc="40"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de</a:t>
            </a:r>
            <a:r>
              <a:rPr sz="1200" kern="0" spc="40"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ejecución 	</a:t>
            </a:r>
            <a:r>
              <a:rPr sz="1200" kern="0" spc="100" dirty="0">
                <a:solidFill>
                  <a:schemeClr val="accent3">
                    <a:lumMod val="50000"/>
                  </a:schemeClr>
                </a:solidFill>
                <a:latin typeface="Calibri"/>
                <a:cs typeface="Calibri"/>
              </a:rPr>
              <a:t>adecuado</a:t>
            </a:r>
            <a:r>
              <a:rPr sz="1200" kern="0" spc="20" dirty="0">
                <a:solidFill>
                  <a:schemeClr val="accent3">
                    <a:lumMod val="50000"/>
                  </a:schemeClr>
                </a:solidFill>
                <a:latin typeface="Calibri"/>
                <a:cs typeface="Calibri"/>
              </a:rPr>
              <a:t> </a:t>
            </a:r>
            <a:r>
              <a:rPr sz="1200" kern="0" spc="73" dirty="0">
                <a:solidFill>
                  <a:schemeClr val="accent3">
                    <a:lumMod val="50000"/>
                  </a:schemeClr>
                </a:solidFill>
                <a:latin typeface="Calibri"/>
                <a:cs typeface="Calibri"/>
              </a:rPr>
              <a:t>para</a:t>
            </a:r>
            <a:r>
              <a:rPr sz="1200" kern="0" spc="20" dirty="0">
                <a:solidFill>
                  <a:schemeClr val="accent3">
                    <a:lumMod val="50000"/>
                  </a:schemeClr>
                </a:solidFill>
                <a:latin typeface="Calibri"/>
                <a:cs typeface="Calibri"/>
              </a:rPr>
              <a:t> </a:t>
            </a:r>
            <a:r>
              <a:rPr sz="1200" kern="0" spc="100" dirty="0">
                <a:solidFill>
                  <a:schemeClr val="accent3">
                    <a:lumMod val="50000"/>
                  </a:schemeClr>
                </a:solidFill>
                <a:latin typeface="Calibri"/>
                <a:cs typeface="Calibri"/>
              </a:rPr>
              <a:t>cada</a:t>
            </a:r>
            <a:r>
              <a:rPr sz="1200" kern="0" spc="27" dirty="0">
                <a:solidFill>
                  <a:schemeClr val="accent3">
                    <a:lumMod val="50000"/>
                  </a:schemeClr>
                </a:solidFill>
                <a:latin typeface="Calibri"/>
                <a:cs typeface="Calibri"/>
              </a:rPr>
              <a:t> </a:t>
            </a:r>
            <a:r>
              <a:rPr sz="1200" kern="0" spc="67" dirty="0">
                <a:solidFill>
                  <a:schemeClr val="accent3">
                    <a:lumMod val="50000"/>
                  </a:schemeClr>
                </a:solidFill>
                <a:latin typeface="Calibri"/>
                <a:cs typeface="Calibri"/>
              </a:rPr>
              <a:t>servicio</a:t>
            </a:r>
            <a:endParaRPr sz="1200" kern="0" dirty="0">
              <a:solidFill>
                <a:schemeClr val="accent3">
                  <a:lumMod val="50000"/>
                </a:schemeClr>
              </a:solidFill>
              <a:latin typeface="Calibri"/>
              <a:cs typeface="Calibri"/>
            </a:endParaRPr>
          </a:p>
        </p:txBody>
      </p:sp>
      <p:sp>
        <p:nvSpPr>
          <p:cNvPr id="5" name="object 5"/>
          <p:cNvSpPr txBox="1"/>
          <p:nvPr/>
        </p:nvSpPr>
        <p:spPr>
          <a:xfrm>
            <a:off x="6166624" y="2464577"/>
            <a:ext cx="3214793" cy="2701872"/>
          </a:xfrm>
          <a:prstGeom prst="rect">
            <a:avLst/>
          </a:prstGeom>
        </p:spPr>
        <p:txBody>
          <a:bodyPr vert="horz" wrap="square" lIns="0" tIns="14393" rIns="0" bIns="0" rtlCol="0">
            <a:spAutoFit/>
          </a:bodyPr>
          <a:lstStyle/>
          <a:p>
            <a:pPr marL="211661" marR="23706" indent="-195575">
              <a:lnSpc>
                <a:spcPct val="104200"/>
              </a:lnSpc>
              <a:spcBef>
                <a:spcPts val="113"/>
              </a:spcBef>
              <a:buFont typeface="Arial"/>
              <a:buChar char="●"/>
              <a:tabLst>
                <a:tab pos="213355" algn="l"/>
              </a:tabLst>
            </a:pPr>
            <a:r>
              <a:rPr sz="1200" kern="0" spc="73" dirty="0">
                <a:solidFill>
                  <a:schemeClr val="tx2"/>
                </a:solidFill>
                <a:latin typeface="Calibri"/>
                <a:cs typeface="Calibri"/>
              </a:rPr>
              <a:t>Aumenta</a:t>
            </a:r>
            <a:r>
              <a:rPr sz="1200" kern="0" spc="53" dirty="0">
                <a:solidFill>
                  <a:schemeClr val="tx2"/>
                </a:solidFill>
                <a:latin typeface="Calibri"/>
                <a:cs typeface="Calibri"/>
              </a:rPr>
              <a:t> </a:t>
            </a:r>
            <a:r>
              <a:rPr sz="1200" kern="0" dirty="0">
                <a:solidFill>
                  <a:schemeClr val="tx2"/>
                </a:solidFill>
                <a:latin typeface="Calibri"/>
                <a:cs typeface="Calibri"/>
              </a:rPr>
              <a:t>la</a:t>
            </a:r>
            <a:r>
              <a:rPr sz="1200" kern="0" spc="53" dirty="0">
                <a:solidFill>
                  <a:schemeClr val="tx2"/>
                </a:solidFill>
                <a:latin typeface="Calibri"/>
                <a:cs typeface="Calibri"/>
              </a:rPr>
              <a:t> </a:t>
            </a:r>
            <a:r>
              <a:rPr sz="1200" kern="0" spc="73" dirty="0">
                <a:solidFill>
                  <a:schemeClr val="tx2"/>
                </a:solidFill>
                <a:latin typeface="Calibri"/>
                <a:cs typeface="Calibri"/>
              </a:rPr>
              <a:t>complejidad</a:t>
            </a:r>
            <a:r>
              <a:rPr sz="1200" kern="0" spc="53" dirty="0">
                <a:solidFill>
                  <a:schemeClr val="tx2"/>
                </a:solidFill>
                <a:latin typeface="Calibri"/>
                <a:cs typeface="Calibri"/>
              </a:rPr>
              <a:t> </a:t>
            </a:r>
            <a:r>
              <a:rPr sz="1200" kern="0" spc="93" dirty="0">
                <a:solidFill>
                  <a:schemeClr val="tx2"/>
                </a:solidFill>
                <a:latin typeface="Calibri"/>
                <a:cs typeface="Calibri"/>
              </a:rPr>
              <a:t>cuando</a:t>
            </a:r>
            <a:r>
              <a:rPr sz="1200" kern="0" spc="60" dirty="0">
                <a:solidFill>
                  <a:schemeClr val="tx2"/>
                </a:solidFill>
                <a:latin typeface="Calibri"/>
                <a:cs typeface="Calibri"/>
              </a:rPr>
              <a:t> </a:t>
            </a:r>
            <a:r>
              <a:rPr sz="1200" kern="0" spc="73" dirty="0">
                <a:solidFill>
                  <a:schemeClr val="tx2"/>
                </a:solidFill>
                <a:latin typeface="Calibri"/>
                <a:cs typeface="Calibri"/>
              </a:rPr>
              <a:t>se 	</a:t>
            </a:r>
            <a:r>
              <a:rPr sz="1200" kern="0" spc="87" dirty="0">
                <a:solidFill>
                  <a:schemeClr val="tx2"/>
                </a:solidFill>
                <a:latin typeface="Calibri"/>
                <a:cs typeface="Calibri"/>
              </a:rPr>
              <a:t>establece</a:t>
            </a:r>
            <a:r>
              <a:rPr sz="1200" kern="0" spc="80" dirty="0">
                <a:solidFill>
                  <a:schemeClr val="tx2"/>
                </a:solidFill>
                <a:latin typeface="Calibri"/>
                <a:cs typeface="Calibri"/>
              </a:rPr>
              <a:t> </a:t>
            </a:r>
            <a:r>
              <a:rPr sz="1200" kern="0" spc="13" dirty="0">
                <a:solidFill>
                  <a:schemeClr val="tx2"/>
                </a:solidFill>
                <a:latin typeface="Calibri"/>
                <a:cs typeface="Calibri"/>
              </a:rPr>
              <a:t>la</a:t>
            </a:r>
            <a:r>
              <a:rPr sz="1200" kern="0" spc="80" dirty="0">
                <a:solidFill>
                  <a:schemeClr val="tx2"/>
                </a:solidFill>
                <a:latin typeface="Calibri"/>
                <a:cs typeface="Calibri"/>
              </a:rPr>
              <a:t> </a:t>
            </a:r>
            <a:r>
              <a:rPr sz="1200" kern="0" spc="87" dirty="0">
                <a:solidFill>
                  <a:schemeClr val="tx2"/>
                </a:solidFill>
                <a:latin typeface="Calibri"/>
                <a:cs typeface="Calibri"/>
              </a:rPr>
              <a:t>comunicación</a:t>
            </a:r>
            <a:r>
              <a:rPr sz="1200" kern="0" spc="80" dirty="0">
                <a:solidFill>
                  <a:schemeClr val="tx2"/>
                </a:solidFill>
                <a:latin typeface="Calibri"/>
                <a:cs typeface="Calibri"/>
              </a:rPr>
              <a:t> </a:t>
            </a:r>
            <a:r>
              <a:rPr sz="1200" kern="0" spc="13" dirty="0">
                <a:solidFill>
                  <a:schemeClr val="tx2"/>
                </a:solidFill>
                <a:latin typeface="Calibri"/>
                <a:cs typeface="Calibri"/>
              </a:rPr>
              <a:t>entre</a:t>
            </a:r>
            <a:r>
              <a:rPr sz="1200" kern="0" spc="80" dirty="0">
                <a:solidFill>
                  <a:schemeClr val="tx2"/>
                </a:solidFill>
                <a:latin typeface="Calibri"/>
                <a:cs typeface="Calibri"/>
              </a:rPr>
              <a:t> </a:t>
            </a:r>
            <a:r>
              <a:rPr sz="1200" kern="0" spc="67" dirty="0">
                <a:solidFill>
                  <a:schemeClr val="tx2"/>
                </a:solidFill>
                <a:latin typeface="Calibri"/>
                <a:cs typeface="Calibri"/>
              </a:rPr>
              <a:t>servicios</a:t>
            </a:r>
            <a:endParaRPr sz="1200" kern="0" dirty="0">
              <a:solidFill>
                <a:schemeClr val="tx2"/>
              </a:solidFill>
              <a:latin typeface="Calibri"/>
              <a:cs typeface="Calibri"/>
            </a:endParaRPr>
          </a:p>
          <a:p>
            <a:pPr marL="211661" marR="458035" indent="-195575">
              <a:lnSpc>
                <a:spcPct val="104200"/>
              </a:lnSpc>
              <a:spcBef>
                <a:spcPts val="640"/>
              </a:spcBef>
              <a:buFont typeface="Arial"/>
              <a:buChar char="●"/>
              <a:tabLst>
                <a:tab pos="213355" algn="l"/>
              </a:tabLst>
            </a:pPr>
            <a:r>
              <a:rPr sz="1200" kern="0" spc="73" dirty="0">
                <a:solidFill>
                  <a:schemeClr val="tx2"/>
                </a:solidFill>
                <a:latin typeface="Calibri"/>
                <a:cs typeface="Calibri"/>
              </a:rPr>
              <a:t>Aumenta</a:t>
            </a:r>
            <a:r>
              <a:rPr sz="1200" kern="0" spc="100" dirty="0">
                <a:solidFill>
                  <a:schemeClr val="tx2"/>
                </a:solidFill>
                <a:latin typeface="Calibri"/>
                <a:cs typeface="Calibri"/>
              </a:rPr>
              <a:t> </a:t>
            </a:r>
            <a:r>
              <a:rPr sz="1200" kern="0" spc="13" dirty="0">
                <a:solidFill>
                  <a:schemeClr val="tx2"/>
                </a:solidFill>
                <a:latin typeface="Calibri"/>
                <a:cs typeface="Calibri"/>
              </a:rPr>
              <a:t>la</a:t>
            </a:r>
            <a:r>
              <a:rPr sz="1200" kern="0" spc="107" dirty="0">
                <a:solidFill>
                  <a:schemeClr val="tx2"/>
                </a:solidFill>
                <a:latin typeface="Calibri"/>
                <a:cs typeface="Calibri"/>
              </a:rPr>
              <a:t> </a:t>
            </a:r>
            <a:r>
              <a:rPr sz="1200" kern="0" spc="60" dirty="0">
                <a:solidFill>
                  <a:schemeClr val="tx2"/>
                </a:solidFill>
                <a:latin typeface="Calibri"/>
                <a:cs typeface="Calibri"/>
              </a:rPr>
              <a:t>latencia</a:t>
            </a:r>
            <a:r>
              <a:rPr sz="1200" kern="0" spc="107" dirty="0">
                <a:solidFill>
                  <a:schemeClr val="tx2"/>
                </a:solidFill>
                <a:latin typeface="Calibri"/>
                <a:cs typeface="Calibri"/>
              </a:rPr>
              <a:t> </a:t>
            </a:r>
            <a:r>
              <a:rPr sz="1200" kern="0" spc="13" dirty="0">
                <a:solidFill>
                  <a:schemeClr val="tx2"/>
                </a:solidFill>
                <a:latin typeface="Calibri"/>
                <a:cs typeface="Calibri"/>
              </a:rPr>
              <a:t>entre</a:t>
            </a:r>
            <a:r>
              <a:rPr sz="1200" kern="0" spc="100" dirty="0">
                <a:solidFill>
                  <a:schemeClr val="tx2"/>
                </a:solidFill>
                <a:latin typeface="Calibri"/>
                <a:cs typeface="Calibri"/>
              </a:rPr>
              <a:t> </a:t>
            </a:r>
            <a:r>
              <a:rPr sz="1200" kern="0" spc="13" dirty="0">
                <a:solidFill>
                  <a:schemeClr val="tx2"/>
                </a:solidFill>
                <a:latin typeface="Calibri"/>
                <a:cs typeface="Calibri"/>
              </a:rPr>
              <a:t>los</a:t>
            </a:r>
            <a:r>
              <a:rPr sz="1200" kern="0" spc="107" dirty="0">
                <a:solidFill>
                  <a:schemeClr val="tx2"/>
                </a:solidFill>
                <a:latin typeface="Calibri"/>
                <a:cs typeface="Calibri"/>
              </a:rPr>
              <a:t> </a:t>
            </a:r>
            <a:r>
              <a:rPr sz="1200" kern="0" spc="-13" dirty="0">
                <a:solidFill>
                  <a:schemeClr val="tx2"/>
                </a:solidFill>
                <a:latin typeface="Calibri"/>
                <a:cs typeface="Calibri"/>
              </a:rPr>
              <a:t>límites</a:t>
            </a:r>
            <a:r>
              <a:rPr sz="1200" kern="0" spc="100" dirty="0">
                <a:solidFill>
                  <a:schemeClr val="tx2"/>
                </a:solidFill>
                <a:latin typeface="Calibri"/>
                <a:cs typeface="Calibri"/>
              </a:rPr>
              <a:t> 	de</a:t>
            </a:r>
            <a:r>
              <a:rPr sz="1200" kern="0" spc="20" dirty="0">
                <a:solidFill>
                  <a:schemeClr val="tx2"/>
                </a:solidFill>
                <a:latin typeface="Calibri"/>
                <a:cs typeface="Calibri"/>
              </a:rPr>
              <a:t> </a:t>
            </a:r>
            <a:r>
              <a:rPr sz="1200" kern="0" spc="67" dirty="0">
                <a:solidFill>
                  <a:schemeClr val="tx2"/>
                </a:solidFill>
                <a:latin typeface="Calibri"/>
                <a:cs typeface="Calibri"/>
              </a:rPr>
              <a:t>servicios</a:t>
            </a:r>
            <a:endParaRPr sz="1200" kern="0" dirty="0">
              <a:solidFill>
                <a:schemeClr val="tx2"/>
              </a:solidFill>
              <a:latin typeface="Calibri"/>
              <a:cs typeface="Calibri"/>
            </a:endParaRPr>
          </a:p>
          <a:p>
            <a:pPr marL="211661" marR="375911" indent="-195575">
              <a:lnSpc>
                <a:spcPct val="104200"/>
              </a:lnSpc>
              <a:spcBef>
                <a:spcPts val="640"/>
              </a:spcBef>
              <a:buFont typeface="Arial"/>
              <a:buChar char="●"/>
              <a:tabLst>
                <a:tab pos="213355" algn="l"/>
              </a:tabLst>
            </a:pPr>
            <a:r>
              <a:rPr sz="1200" kern="0" spc="27" dirty="0">
                <a:solidFill>
                  <a:schemeClr val="tx2"/>
                </a:solidFill>
                <a:latin typeface="Calibri"/>
                <a:cs typeface="Calibri"/>
              </a:rPr>
              <a:t>Existen</a:t>
            </a:r>
            <a:r>
              <a:rPr sz="1200" kern="0" spc="80" dirty="0">
                <a:solidFill>
                  <a:schemeClr val="tx2"/>
                </a:solidFill>
                <a:latin typeface="Calibri"/>
                <a:cs typeface="Calibri"/>
              </a:rPr>
              <a:t> </a:t>
            </a:r>
            <a:r>
              <a:rPr sz="1200" kern="0" spc="67" dirty="0">
                <a:solidFill>
                  <a:schemeClr val="tx2"/>
                </a:solidFill>
                <a:latin typeface="Calibri"/>
                <a:cs typeface="Calibri"/>
              </a:rPr>
              <a:t>inquietudes</a:t>
            </a:r>
            <a:r>
              <a:rPr sz="1200" kern="0" spc="80" dirty="0">
                <a:solidFill>
                  <a:schemeClr val="tx2"/>
                </a:solidFill>
                <a:latin typeface="Calibri"/>
                <a:cs typeface="Calibri"/>
              </a:rPr>
              <a:t> </a:t>
            </a:r>
            <a:r>
              <a:rPr sz="1200" kern="0" spc="73" dirty="0">
                <a:solidFill>
                  <a:schemeClr val="tx2"/>
                </a:solidFill>
                <a:latin typeface="Calibri"/>
                <a:cs typeface="Calibri"/>
              </a:rPr>
              <a:t>en</a:t>
            </a:r>
            <a:r>
              <a:rPr sz="1200" kern="0" spc="80" dirty="0">
                <a:solidFill>
                  <a:schemeClr val="tx2"/>
                </a:solidFill>
                <a:latin typeface="Calibri"/>
                <a:cs typeface="Calibri"/>
              </a:rPr>
              <a:t> </a:t>
            </a:r>
            <a:r>
              <a:rPr sz="1200" kern="0" spc="73" dirty="0">
                <a:solidFill>
                  <a:schemeClr val="tx2"/>
                </a:solidFill>
                <a:latin typeface="Calibri"/>
                <a:cs typeface="Calibri"/>
              </a:rPr>
              <a:t>cuanto</a:t>
            </a:r>
            <a:r>
              <a:rPr sz="1200" kern="0" spc="80" dirty="0">
                <a:solidFill>
                  <a:schemeClr val="tx2"/>
                </a:solidFill>
                <a:latin typeface="Calibri"/>
                <a:cs typeface="Calibri"/>
              </a:rPr>
              <a:t> a </a:t>
            </a:r>
            <a:r>
              <a:rPr sz="1200" kern="0" spc="-33" dirty="0">
                <a:solidFill>
                  <a:schemeClr val="tx2"/>
                </a:solidFill>
                <a:latin typeface="Calibri"/>
                <a:cs typeface="Calibri"/>
              </a:rPr>
              <a:t>la</a:t>
            </a:r>
            <a:r>
              <a:rPr sz="1200" kern="0" spc="80" dirty="0">
                <a:solidFill>
                  <a:schemeClr val="tx2"/>
                </a:solidFill>
                <a:latin typeface="Calibri"/>
                <a:cs typeface="Calibri"/>
              </a:rPr>
              <a:t> 	protección</a:t>
            </a:r>
            <a:r>
              <a:rPr sz="1200" kern="0" spc="113" dirty="0">
                <a:solidFill>
                  <a:schemeClr val="tx2"/>
                </a:solidFill>
                <a:latin typeface="Calibri"/>
                <a:cs typeface="Calibri"/>
              </a:rPr>
              <a:t> </a:t>
            </a:r>
            <a:r>
              <a:rPr sz="1200" kern="0" spc="13" dirty="0">
                <a:solidFill>
                  <a:schemeClr val="tx2"/>
                </a:solidFill>
                <a:latin typeface="Calibri"/>
                <a:cs typeface="Calibri"/>
              </a:rPr>
              <a:t>del</a:t>
            </a:r>
            <a:r>
              <a:rPr sz="1200" kern="0" spc="113" dirty="0">
                <a:solidFill>
                  <a:schemeClr val="tx2"/>
                </a:solidFill>
                <a:latin typeface="Calibri"/>
                <a:cs typeface="Calibri"/>
              </a:rPr>
              <a:t> </a:t>
            </a:r>
            <a:r>
              <a:rPr sz="1200" kern="0" spc="67" dirty="0">
                <a:solidFill>
                  <a:schemeClr val="tx2"/>
                </a:solidFill>
                <a:latin typeface="Calibri"/>
                <a:cs typeface="Calibri"/>
              </a:rPr>
              <a:t>tráfico</a:t>
            </a:r>
            <a:r>
              <a:rPr sz="1200" kern="0" spc="113" dirty="0">
                <a:solidFill>
                  <a:schemeClr val="tx2"/>
                </a:solidFill>
                <a:latin typeface="Calibri"/>
                <a:cs typeface="Calibri"/>
              </a:rPr>
              <a:t> </a:t>
            </a:r>
            <a:r>
              <a:rPr sz="1200" kern="0" spc="13" dirty="0">
                <a:solidFill>
                  <a:schemeClr val="tx2"/>
                </a:solidFill>
                <a:latin typeface="Calibri"/>
                <a:cs typeface="Calibri"/>
              </a:rPr>
              <a:t>entre</a:t>
            </a:r>
            <a:r>
              <a:rPr sz="1200" kern="0" spc="120" dirty="0">
                <a:solidFill>
                  <a:schemeClr val="tx2"/>
                </a:solidFill>
                <a:latin typeface="Calibri"/>
                <a:cs typeface="Calibri"/>
              </a:rPr>
              <a:t> </a:t>
            </a:r>
            <a:r>
              <a:rPr sz="1200" kern="0" spc="67" dirty="0">
                <a:solidFill>
                  <a:schemeClr val="tx2"/>
                </a:solidFill>
                <a:latin typeface="Calibri"/>
                <a:cs typeface="Calibri"/>
              </a:rPr>
              <a:t>servicios</a:t>
            </a:r>
            <a:endParaRPr sz="1200" kern="0" dirty="0">
              <a:solidFill>
                <a:schemeClr val="tx2"/>
              </a:solidFill>
              <a:latin typeface="Calibri"/>
              <a:cs typeface="Calibri"/>
            </a:endParaRPr>
          </a:p>
          <a:p>
            <a:pPr marL="212508" indent="-195575">
              <a:spcBef>
                <a:spcPts val="700"/>
              </a:spcBef>
              <a:buFont typeface="Arial"/>
              <a:buChar char="●"/>
              <a:tabLst>
                <a:tab pos="212508" algn="l"/>
              </a:tabLst>
            </a:pPr>
            <a:r>
              <a:rPr sz="1200" kern="0" spc="40" dirty="0">
                <a:solidFill>
                  <a:schemeClr val="tx2"/>
                </a:solidFill>
                <a:latin typeface="Calibri"/>
                <a:cs typeface="Calibri"/>
              </a:rPr>
              <a:t>Implican</a:t>
            </a:r>
            <a:r>
              <a:rPr sz="1200" kern="0" spc="127" dirty="0">
                <a:solidFill>
                  <a:schemeClr val="tx2"/>
                </a:solidFill>
                <a:latin typeface="Calibri"/>
                <a:cs typeface="Calibri"/>
              </a:rPr>
              <a:t> </a:t>
            </a:r>
            <a:r>
              <a:rPr sz="1200" kern="0" spc="73" dirty="0">
                <a:solidFill>
                  <a:schemeClr val="tx2"/>
                </a:solidFill>
                <a:latin typeface="Calibri"/>
                <a:cs typeface="Calibri"/>
              </a:rPr>
              <a:t>diversas</a:t>
            </a:r>
            <a:r>
              <a:rPr sz="1200" kern="0" spc="133" dirty="0">
                <a:solidFill>
                  <a:schemeClr val="tx2"/>
                </a:solidFill>
                <a:latin typeface="Calibri"/>
                <a:cs typeface="Calibri"/>
              </a:rPr>
              <a:t> </a:t>
            </a:r>
            <a:r>
              <a:rPr sz="1200" kern="0" spc="60" dirty="0">
                <a:solidFill>
                  <a:schemeClr val="tx2"/>
                </a:solidFill>
                <a:latin typeface="Calibri"/>
                <a:cs typeface="Calibri"/>
              </a:rPr>
              <a:t>implementaciones</a:t>
            </a:r>
            <a:endParaRPr sz="1200" kern="0" dirty="0">
              <a:solidFill>
                <a:schemeClr val="tx2"/>
              </a:solidFill>
              <a:latin typeface="Calibri"/>
              <a:cs typeface="Calibri"/>
            </a:endParaRPr>
          </a:p>
          <a:p>
            <a:pPr marL="211661" marR="347971" indent="-195575">
              <a:lnSpc>
                <a:spcPct val="104200"/>
              </a:lnSpc>
              <a:spcBef>
                <a:spcPts val="640"/>
              </a:spcBef>
              <a:buFont typeface="Arial"/>
              <a:buChar char="●"/>
              <a:tabLst>
                <a:tab pos="213355" algn="l"/>
              </a:tabLst>
            </a:pPr>
            <a:r>
              <a:rPr sz="1200" kern="0" spc="120" dirty="0">
                <a:solidFill>
                  <a:schemeClr val="tx2"/>
                </a:solidFill>
                <a:latin typeface="Calibri"/>
                <a:cs typeface="Calibri"/>
              </a:rPr>
              <a:t>Se</a:t>
            </a:r>
            <a:r>
              <a:rPr sz="1200" kern="0" spc="60" dirty="0">
                <a:solidFill>
                  <a:schemeClr val="tx2"/>
                </a:solidFill>
                <a:latin typeface="Calibri"/>
                <a:cs typeface="Calibri"/>
              </a:rPr>
              <a:t> </a:t>
            </a:r>
            <a:r>
              <a:rPr sz="1200" kern="0" spc="100" dirty="0">
                <a:solidFill>
                  <a:schemeClr val="tx2"/>
                </a:solidFill>
                <a:latin typeface="Calibri"/>
                <a:cs typeface="Calibri"/>
              </a:rPr>
              <a:t>debe</a:t>
            </a:r>
            <a:r>
              <a:rPr sz="1200" kern="0" spc="60" dirty="0">
                <a:solidFill>
                  <a:schemeClr val="tx2"/>
                </a:solidFill>
                <a:latin typeface="Calibri"/>
                <a:cs typeface="Calibri"/>
              </a:rPr>
              <a:t> </a:t>
            </a:r>
            <a:r>
              <a:rPr sz="1200" kern="0" spc="67" dirty="0">
                <a:solidFill>
                  <a:schemeClr val="tx2"/>
                </a:solidFill>
                <a:latin typeface="Calibri"/>
                <a:cs typeface="Calibri"/>
              </a:rPr>
              <a:t>garantizar </a:t>
            </a:r>
            <a:r>
              <a:rPr sz="1200" kern="0" spc="87" dirty="0">
                <a:solidFill>
                  <a:schemeClr val="tx2"/>
                </a:solidFill>
                <a:latin typeface="Calibri"/>
                <a:cs typeface="Calibri"/>
              </a:rPr>
              <a:t>que</a:t>
            </a:r>
            <a:r>
              <a:rPr sz="1200" kern="0" spc="60" dirty="0">
                <a:solidFill>
                  <a:schemeClr val="tx2"/>
                </a:solidFill>
                <a:latin typeface="Calibri"/>
                <a:cs typeface="Calibri"/>
              </a:rPr>
              <a:t> </a:t>
            </a:r>
            <a:r>
              <a:rPr sz="1200" kern="0" dirty="0">
                <a:solidFill>
                  <a:schemeClr val="tx2"/>
                </a:solidFill>
                <a:latin typeface="Calibri"/>
                <a:cs typeface="Calibri"/>
              </a:rPr>
              <a:t>los</a:t>
            </a:r>
            <a:r>
              <a:rPr sz="1200" kern="0" spc="60" dirty="0">
                <a:solidFill>
                  <a:schemeClr val="tx2"/>
                </a:solidFill>
                <a:latin typeface="Calibri"/>
                <a:cs typeface="Calibri"/>
              </a:rPr>
              <a:t> </a:t>
            </a:r>
            <a:r>
              <a:rPr sz="1200" kern="0" spc="80" dirty="0">
                <a:solidFill>
                  <a:schemeClr val="tx2"/>
                </a:solidFill>
                <a:latin typeface="Calibri"/>
                <a:cs typeface="Calibri"/>
              </a:rPr>
              <a:t>cambios 	</a:t>
            </a:r>
            <a:r>
              <a:rPr sz="1200" kern="0" spc="100" dirty="0">
                <a:solidFill>
                  <a:schemeClr val="tx2"/>
                </a:solidFill>
                <a:latin typeface="Calibri"/>
                <a:cs typeface="Calibri"/>
              </a:rPr>
              <a:t>de</a:t>
            </a:r>
            <a:r>
              <a:rPr sz="1200" kern="0" spc="47" dirty="0">
                <a:solidFill>
                  <a:schemeClr val="tx2"/>
                </a:solidFill>
                <a:latin typeface="Calibri"/>
                <a:cs typeface="Calibri"/>
              </a:rPr>
              <a:t> </a:t>
            </a:r>
            <a:r>
              <a:rPr sz="1200" kern="0" spc="73" dirty="0">
                <a:solidFill>
                  <a:schemeClr val="tx2"/>
                </a:solidFill>
                <a:latin typeface="Calibri"/>
                <a:cs typeface="Calibri"/>
              </a:rPr>
              <a:t>versiones</a:t>
            </a:r>
            <a:r>
              <a:rPr sz="1200" kern="0" spc="53" dirty="0">
                <a:solidFill>
                  <a:schemeClr val="tx2"/>
                </a:solidFill>
                <a:latin typeface="Calibri"/>
                <a:cs typeface="Calibri"/>
              </a:rPr>
              <a:t> </a:t>
            </a:r>
            <a:r>
              <a:rPr sz="1200" kern="0" spc="80" dirty="0">
                <a:solidFill>
                  <a:schemeClr val="tx2"/>
                </a:solidFill>
                <a:latin typeface="Calibri"/>
                <a:cs typeface="Calibri"/>
              </a:rPr>
              <a:t>no</a:t>
            </a:r>
            <a:r>
              <a:rPr sz="1200" kern="0" spc="53" dirty="0">
                <a:solidFill>
                  <a:schemeClr val="tx2"/>
                </a:solidFill>
                <a:latin typeface="Calibri"/>
                <a:cs typeface="Calibri"/>
              </a:rPr>
              <a:t> </a:t>
            </a:r>
            <a:r>
              <a:rPr sz="1200" kern="0" spc="80" dirty="0">
                <a:solidFill>
                  <a:schemeClr val="tx2"/>
                </a:solidFill>
                <a:latin typeface="Calibri"/>
                <a:cs typeface="Calibri"/>
              </a:rPr>
              <a:t>afecten</a:t>
            </a:r>
            <a:r>
              <a:rPr sz="1200" kern="0" spc="53" dirty="0">
                <a:solidFill>
                  <a:schemeClr val="tx2"/>
                </a:solidFill>
                <a:latin typeface="Calibri"/>
                <a:cs typeface="Calibri"/>
              </a:rPr>
              <a:t> </a:t>
            </a:r>
            <a:r>
              <a:rPr sz="1200" kern="0" spc="80" dirty="0">
                <a:solidFill>
                  <a:schemeClr val="tx2"/>
                </a:solidFill>
                <a:latin typeface="Calibri"/>
                <a:cs typeface="Calibri"/>
              </a:rPr>
              <a:t>a</a:t>
            </a:r>
            <a:r>
              <a:rPr sz="1200" kern="0" spc="53" dirty="0">
                <a:solidFill>
                  <a:schemeClr val="tx2"/>
                </a:solidFill>
                <a:latin typeface="Calibri"/>
                <a:cs typeface="Calibri"/>
              </a:rPr>
              <a:t> </a:t>
            </a:r>
            <a:r>
              <a:rPr sz="1200" kern="0" dirty="0">
                <a:solidFill>
                  <a:schemeClr val="tx2"/>
                </a:solidFill>
                <a:latin typeface="Calibri"/>
                <a:cs typeface="Calibri"/>
              </a:rPr>
              <a:t>los</a:t>
            </a:r>
            <a:r>
              <a:rPr sz="1200" kern="0" spc="53" dirty="0">
                <a:solidFill>
                  <a:schemeClr val="tx2"/>
                </a:solidFill>
                <a:latin typeface="Calibri"/>
                <a:cs typeface="Calibri"/>
              </a:rPr>
              <a:t> </a:t>
            </a:r>
            <a:r>
              <a:rPr sz="1200" kern="0" spc="47" dirty="0">
                <a:solidFill>
                  <a:schemeClr val="tx2"/>
                </a:solidFill>
                <a:latin typeface="Calibri"/>
                <a:cs typeface="Calibri"/>
              </a:rPr>
              <a:t>clientes</a:t>
            </a:r>
            <a:endParaRPr sz="1200" kern="0" dirty="0">
              <a:solidFill>
                <a:schemeClr val="tx2"/>
              </a:solidFill>
              <a:latin typeface="Calibri"/>
              <a:cs typeface="Calibri"/>
            </a:endParaRPr>
          </a:p>
          <a:p>
            <a:pPr marL="211661" marR="6773" indent="-195575">
              <a:lnSpc>
                <a:spcPct val="104200"/>
              </a:lnSpc>
              <a:spcBef>
                <a:spcPts val="640"/>
              </a:spcBef>
              <a:buFont typeface="Arial"/>
              <a:buChar char="●"/>
              <a:tabLst>
                <a:tab pos="213355" algn="l"/>
              </a:tabLst>
            </a:pPr>
            <a:r>
              <a:rPr sz="1200" kern="0" spc="120" dirty="0">
                <a:solidFill>
                  <a:schemeClr val="tx2"/>
                </a:solidFill>
                <a:latin typeface="Calibri"/>
                <a:cs typeface="Calibri"/>
              </a:rPr>
              <a:t>Se</a:t>
            </a:r>
            <a:r>
              <a:rPr sz="1200" kern="0" spc="40" dirty="0">
                <a:solidFill>
                  <a:schemeClr val="tx2"/>
                </a:solidFill>
                <a:latin typeface="Calibri"/>
                <a:cs typeface="Calibri"/>
              </a:rPr>
              <a:t> </a:t>
            </a:r>
            <a:r>
              <a:rPr sz="1200" kern="0" spc="100" dirty="0">
                <a:solidFill>
                  <a:schemeClr val="tx2"/>
                </a:solidFill>
                <a:latin typeface="Calibri"/>
                <a:cs typeface="Calibri"/>
              </a:rPr>
              <a:t>debe</a:t>
            </a:r>
            <a:r>
              <a:rPr sz="1200" kern="0" spc="40" dirty="0">
                <a:solidFill>
                  <a:schemeClr val="tx2"/>
                </a:solidFill>
                <a:latin typeface="Calibri"/>
                <a:cs typeface="Calibri"/>
              </a:rPr>
              <a:t> </a:t>
            </a:r>
            <a:r>
              <a:rPr sz="1200" kern="0" spc="67" dirty="0">
                <a:solidFill>
                  <a:schemeClr val="tx2"/>
                </a:solidFill>
                <a:latin typeface="Calibri"/>
                <a:cs typeface="Calibri"/>
              </a:rPr>
              <a:t>mantener</a:t>
            </a:r>
            <a:r>
              <a:rPr sz="1200" kern="0" spc="40" dirty="0">
                <a:solidFill>
                  <a:schemeClr val="tx2"/>
                </a:solidFill>
                <a:latin typeface="Calibri"/>
                <a:cs typeface="Calibri"/>
              </a:rPr>
              <a:t> </a:t>
            </a:r>
            <a:r>
              <a:rPr sz="1200" kern="0" dirty="0">
                <a:solidFill>
                  <a:schemeClr val="tx2"/>
                </a:solidFill>
                <a:latin typeface="Calibri"/>
                <a:cs typeface="Calibri"/>
              </a:rPr>
              <a:t>la</a:t>
            </a:r>
            <a:r>
              <a:rPr sz="1200" kern="0" spc="40" dirty="0">
                <a:solidFill>
                  <a:schemeClr val="tx2"/>
                </a:solidFill>
                <a:latin typeface="Calibri"/>
                <a:cs typeface="Calibri"/>
              </a:rPr>
              <a:t> </a:t>
            </a:r>
            <a:r>
              <a:rPr sz="1200" kern="0" spc="-13" dirty="0">
                <a:solidFill>
                  <a:schemeClr val="tx2"/>
                </a:solidFill>
                <a:latin typeface="Calibri"/>
                <a:cs typeface="Calibri"/>
              </a:rPr>
              <a:t>retrocompatibilidad</a:t>
            </a:r>
            <a:r>
              <a:rPr sz="1200" kern="0" spc="667" dirty="0">
                <a:solidFill>
                  <a:schemeClr val="tx2"/>
                </a:solidFill>
                <a:latin typeface="Calibri"/>
                <a:cs typeface="Calibri"/>
              </a:rPr>
              <a:t> 	</a:t>
            </a:r>
            <a:r>
              <a:rPr sz="1200" kern="0" spc="100" dirty="0">
                <a:solidFill>
                  <a:schemeClr val="tx2"/>
                </a:solidFill>
                <a:latin typeface="Calibri"/>
                <a:cs typeface="Calibri"/>
              </a:rPr>
              <a:t>con</a:t>
            </a:r>
            <a:r>
              <a:rPr sz="1200" kern="0" spc="53" dirty="0">
                <a:solidFill>
                  <a:schemeClr val="tx2"/>
                </a:solidFill>
                <a:latin typeface="Calibri"/>
                <a:cs typeface="Calibri"/>
              </a:rPr>
              <a:t> </a:t>
            </a:r>
            <a:r>
              <a:rPr sz="1200" kern="0" dirty="0">
                <a:solidFill>
                  <a:schemeClr val="tx2"/>
                </a:solidFill>
                <a:latin typeface="Calibri"/>
                <a:cs typeface="Calibri"/>
              </a:rPr>
              <a:t>los</a:t>
            </a:r>
            <a:r>
              <a:rPr sz="1200" kern="0" spc="60" dirty="0">
                <a:solidFill>
                  <a:schemeClr val="tx2"/>
                </a:solidFill>
                <a:latin typeface="Calibri"/>
                <a:cs typeface="Calibri"/>
              </a:rPr>
              <a:t> clientes </a:t>
            </a:r>
            <a:r>
              <a:rPr sz="1200" kern="0" spc="80" dirty="0">
                <a:solidFill>
                  <a:schemeClr val="tx2"/>
                </a:solidFill>
                <a:latin typeface="Calibri"/>
                <a:cs typeface="Calibri"/>
              </a:rPr>
              <a:t>a</a:t>
            </a:r>
            <a:r>
              <a:rPr sz="1200" kern="0" spc="60" dirty="0">
                <a:solidFill>
                  <a:schemeClr val="tx2"/>
                </a:solidFill>
                <a:latin typeface="Calibri"/>
                <a:cs typeface="Calibri"/>
              </a:rPr>
              <a:t> </a:t>
            </a:r>
            <a:r>
              <a:rPr sz="1200" kern="0" spc="87" dirty="0">
                <a:solidFill>
                  <a:schemeClr val="tx2"/>
                </a:solidFill>
                <a:latin typeface="Calibri"/>
                <a:cs typeface="Calibri"/>
              </a:rPr>
              <a:t>medida</a:t>
            </a:r>
            <a:r>
              <a:rPr sz="1200" kern="0" spc="60" dirty="0">
                <a:solidFill>
                  <a:schemeClr val="tx2"/>
                </a:solidFill>
                <a:latin typeface="Calibri"/>
                <a:cs typeface="Calibri"/>
              </a:rPr>
              <a:t> </a:t>
            </a:r>
            <a:r>
              <a:rPr sz="1200" kern="0" spc="87" dirty="0">
                <a:solidFill>
                  <a:schemeClr val="tx2"/>
                </a:solidFill>
                <a:latin typeface="Calibri"/>
                <a:cs typeface="Calibri"/>
              </a:rPr>
              <a:t>que</a:t>
            </a:r>
            <a:r>
              <a:rPr sz="1200" kern="0" spc="60" dirty="0">
                <a:solidFill>
                  <a:schemeClr val="tx2"/>
                </a:solidFill>
                <a:latin typeface="Calibri"/>
                <a:cs typeface="Calibri"/>
              </a:rPr>
              <a:t> </a:t>
            </a:r>
            <a:r>
              <a:rPr sz="1200" kern="0" spc="53" dirty="0">
                <a:solidFill>
                  <a:schemeClr val="tx2"/>
                </a:solidFill>
                <a:latin typeface="Calibri"/>
                <a:cs typeface="Calibri"/>
              </a:rPr>
              <a:t>evolucionan 	</a:t>
            </a:r>
            <a:r>
              <a:rPr sz="1200" kern="0" dirty="0">
                <a:solidFill>
                  <a:schemeClr val="tx2"/>
                </a:solidFill>
                <a:latin typeface="Calibri"/>
                <a:cs typeface="Calibri"/>
              </a:rPr>
              <a:t>los</a:t>
            </a:r>
            <a:r>
              <a:rPr sz="1200" kern="0" spc="207" dirty="0">
                <a:solidFill>
                  <a:schemeClr val="tx2"/>
                </a:solidFill>
                <a:latin typeface="Calibri"/>
                <a:cs typeface="Calibri"/>
              </a:rPr>
              <a:t> </a:t>
            </a:r>
            <a:r>
              <a:rPr sz="1200" kern="0" spc="67" dirty="0">
                <a:solidFill>
                  <a:schemeClr val="tx2"/>
                </a:solidFill>
                <a:latin typeface="Calibri"/>
                <a:cs typeface="Calibri"/>
              </a:rPr>
              <a:t>microservicios</a:t>
            </a:r>
            <a:endParaRPr sz="1200" kern="0" dirty="0">
              <a:solidFill>
                <a:schemeClr val="tx2"/>
              </a:solidFill>
              <a:latin typeface="Calibri"/>
              <a:cs typeface="Calibri"/>
            </a:endParaRPr>
          </a:p>
        </p:txBody>
      </p:sp>
      <p:sp>
        <p:nvSpPr>
          <p:cNvPr id="6" name="object 6"/>
          <p:cNvSpPr/>
          <p:nvPr/>
        </p:nvSpPr>
        <p:spPr>
          <a:xfrm>
            <a:off x="2031577" y="1143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7" name="Triángulo rectángulo 6">
            <a:extLst>
              <a:ext uri="{FF2B5EF4-FFF2-40B4-BE49-F238E27FC236}">
                <a16:creationId xmlns:a16="http://schemas.microsoft.com/office/drawing/2014/main" id="{B295CCBA-D730-4B12-C7A3-B942E723551C}"/>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8" name="object 2">
            <a:extLst>
              <a:ext uri="{FF2B5EF4-FFF2-40B4-BE49-F238E27FC236}">
                <a16:creationId xmlns:a16="http://schemas.microsoft.com/office/drawing/2014/main" id="{947358EB-92CA-A733-6E4C-EC719467540F}"/>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2011239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1577" y="838200"/>
            <a:ext cx="8128847" cy="3398324"/>
          </a:xfrm>
          <a:prstGeom prst="rect">
            <a:avLst/>
          </a:prstGeom>
          <a:ln w="9524">
            <a:solidFill>
              <a:srgbClr val="000000"/>
            </a:solidFill>
          </a:ln>
        </p:spPr>
        <p:txBody>
          <a:bodyPr vert="horz" wrap="square" lIns="0" tIns="8467" rIns="0" bIns="0" rtlCol="0">
            <a:spAutoFit/>
          </a:bodyPr>
          <a:lstStyle/>
          <a:p>
            <a:pPr>
              <a:spcBef>
                <a:spcPts val="67"/>
              </a:spcBef>
            </a:pPr>
            <a:endParaRPr sz="3400" kern="0">
              <a:solidFill>
                <a:sysClr val="windowText" lastClr="000000"/>
              </a:solidFill>
              <a:latin typeface="Times New Roman"/>
              <a:cs typeface="Times New Roman"/>
            </a:endParaRPr>
          </a:p>
          <a:p>
            <a:pPr marL="858499"/>
            <a:r>
              <a:rPr sz="2133" kern="0" spc="140" dirty="0">
                <a:solidFill>
                  <a:srgbClr val="202124"/>
                </a:solidFill>
                <a:latin typeface="Calibri"/>
                <a:cs typeface="Calibri"/>
              </a:rPr>
              <a:t>La</a:t>
            </a:r>
            <a:r>
              <a:rPr sz="2133" kern="0" spc="33" dirty="0">
                <a:solidFill>
                  <a:srgbClr val="202124"/>
                </a:solidFill>
                <a:latin typeface="Calibri"/>
                <a:cs typeface="Calibri"/>
              </a:rPr>
              <a:t> </a:t>
            </a:r>
            <a:r>
              <a:rPr sz="2133" kern="0" spc="73" dirty="0">
                <a:solidFill>
                  <a:srgbClr val="202124"/>
                </a:solidFill>
                <a:latin typeface="Calibri"/>
                <a:cs typeface="Calibri"/>
              </a:rPr>
              <a:t>arquitectura</a:t>
            </a:r>
            <a:r>
              <a:rPr sz="2133" kern="0" spc="33" dirty="0">
                <a:solidFill>
                  <a:srgbClr val="202124"/>
                </a:solidFill>
                <a:latin typeface="Calibri"/>
                <a:cs typeface="Calibri"/>
              </a:rPr>
              <a:t> </a:t>
            </a:r>
            <a:r>
              <a:rPr sz="2133" kern="0" spc="140" dirty="0">
                <a:solidFill>
                  <a:srgbClr val="202124"/>
                </a:solidFill>
                <a:latin typeface="Calibri"/>
                <a:cs typeface="Calibri"/>
              </a:rPr>
              <a:t>de</a:t>
            </a:r>
            <a:r>
              <a:rPr sz="2133" kern="0" spc="40" dirty="0">
                <a:solidFill>
                  <a:srgbClr val="202124"/>
                </a:solidFill>
                <a:latin typeface="Calibri"/>
                <a:cs typeface="Calibri"/>
              </a:rPr>
              <a:t> </a:t>
            </a:r>
            <a:r>
              <a:rPr sz="2133" kern="0" spc="120" dirty="0">
                <a:solidFill>
                  <a:srgbClr val="202124"/>
                </a:solidFill>
                <a:latin typeface="Calibri"/>
                <a:cs typeface="Calibri"/>
              </a:rPr>
              <a:t>REST</a:t>
            </a:r>
            <a:r>
              <a:rPr sz="2133" kern="0" spc="33" dirty="0">
                <a:solidFill>
                  <a:srgbClr val="202124"/>
                </a:solidFill>
                <a:latin typeface="Calibri"/>
                <a:cs typeface="Calibri"/>
              </a:rPr>
              <a:t> </a:t>
            </a:r>
            <a:r>
              <a:rPr sz="2133" kern="0" spc="87" dirty="0">
                <a:solidFill>
                  <a:srgbClr val="202124"/>
                </a:solidFill>
                <a:latin typeface="Calibri"/>
                <a:cs typeface="Calibri"/>
              </a:rPr>
              <a:t>admite</a:t>
            </a:r>
            <a:r>
              <a:rPr sz="2133" kern="0" spc="40" dirty="0">
                <a:solidFill>
                  <a:srgbClr val="202124"/>
                </a:solidFill>
                <a:latin typeface="Calibri"/>
                <a:cs typeface="Calibri"/>
              </a:rPr>
              <a:t> </a:t>
            </a:r>
            <a:r>
              <a:rPr sz="2133" kern="0" dirty="0">
                <a:solidFill>
                  <a:srgbClr val="202124"/>
                </a:solidFill>
                <a:latin typeface="Calibri"/>
                <a:cs typeface="Calibri"/>
              </a:rPr>
              <a:t>el</a:t>
            </a:r>
            <a:r>
              <a:rPr sz="2133" kern="0" spc="33" dirty="0">
                <a:solidFill>
                  <a:srgbClr val="202124"/>
                </a:solidFill>
                <a:latin typeface="Calibri"/>
                <a:cs typeface="Calibri"/>
              </a:rPr>
              <a:t> </a:t>
            </a:r>
            <a:r>
              <a:rPr sz="2133" kern="0" spc="87" dirty="0">
                <a:solidFill>
                  <a:srgbClr val="202124"/>
                </a:solidFill>
                <a:latin typeface="Calibri"/>
                <a:cs typeface="Calibri"/>
              </a:rPr>
              <a:t>acoplamiento</a:t>
            </a:r>
            <a:r>
              <a:rPr sz="2133" kern="0" spc="20" dirty="0">
                <a:solidFill>
                  <a:srgbClr val="202124"/>
                </a:solidFill>
                <a:latin typeface="Calibri"/>
                <a:cs typeface="Calibri"/>
              </a:rPr>
              <a:t> </a:t>
            </a:r>
            <a:r>
              <a:rPr sz="2133" kern="0" spc="60" dirty="0">
                <a:solidFill>
                  <a:srgbClr val="202124"/>
                </a:solidFill>
                <a:latin typeface="Calibri"/>
                <a:cs typeface="Calibri"/>
              </a:rPr>
              <a:t>bajo</a:t>
            </a:r>
            <a:endParaRPr sz="2133" kern="0">
              <a:solidFill>
                <a:sysClr val="windowText" lastClr="000000"/>
              </a:solidFill>
              <a:latin typeface="Calibri"/>
              <a:cs typeface="Calibri"/>
            </a:endParaRPr>
          </a:p>
          <a:p>
            <a:pPr>
              <a:spcBef>
                <a:spcPts val="47"/>
              </a:spcBef>
            </a:pPr>
            <a:endParaRPr sz="2733" kern="0">
              <a:solidFill>
                <a:sysClr val="windowText" lastClr="000000"/>
              </a:solidFill>
              <a:latin typeface="Calibri"/>
              <a:cs typeface="Calibri"/>
            </a:endParaRPr>
          </a:p>
          <a:p>
            <a:pPr marL="995655" marR="2614441" indent="-153243">
              <a:lnSpc>
                <a:spcPct val="114599"/>
              </a:lnSpc>
              <a:spcBef>
                <a:spcPts val="7"/>
              </a:spcBef>
              <a:buFont typeface="Arial"/>
              <a:buChar char="●"/>
              <a:tabLst>
                <a:tab pos="995655" algn="l"/>
              </a:tabLst>
            </a:pPr>
            <a:r>
              <a:rPr sz="1333" kern="0" dirty="0">
                <a:solidFill>
                  <a:srgbClr val="3C4043"/>
                </a:solidFill>
                <a:latin typeface="Gill Sans MT"/>
                <a:cs typeface="Gill Sans MT"/>
              </a:rPr>
              <a:t>REST</a:t>
            </a:r>
            <a:r>
              <a:rPr sz="1333" kern="0" spc="-7" dirty="0">
                <a:solidFill>
                  <a:srgbClr val="3C4043"/>
                </a:solidFill>
                <a:latin typeface="Gill Sans MT"/>
                <a:cs typeface="Gill Sans MT"/>
              </a:rPr>
              <a:t> </a:t>
            </a:r>
            <a:r>
              <a:rPr sz="1333" kern="0" spc="87" dirty="0">
                <a:solidFill>
                  <a:srgbClr val="3C4043"/>
                </a:solidFill>
                <a:latin typeface="Gill Sans MT"/>
                <a:cs typeface="Gill Sans MT"/>
              </a:rPr>
              <a:t>signiﬁca</a:t>
            </a:r>
            <a:r>
              <a:rPr sz="1333" kern="0" spc="47" dirty="0">
                <a:solidFill>
                  <a:srgbClr val="3C4043"/>
                </a:solidFill>
                <a:latin typeface="Gill Sans MT"/>
                <a:cs typeface="Gill Sans MT"/>
              </a:rPr>
              <a:t> </a:t>
            </a:r>
            <a:r>
              <a:rPr sz="1333" i="1" kern="0" spc="80" dirty="0">
                <a:solidFill>
                  <a:srgbClr val="3C4043"/>
                </a:solidFill>
                <a:latin typeface="Gill Sans MT"/>
                <a:cs typeface="Gill Sans MT"/>
              </a:rPr>
              <a:t>Representational</a:t>
            </a:r>
            <a:r>
              <a:rPr sz="1333" i="1" kern="0" spc="27" dirty="0">
                <a:solidFill>
                  <a:srgbClr val="3C4043"/>
                </a:solidFill>
                <a:latin typeface="Gill Sans MT"/>
                <a:cs typeface="Gill Sans MT"/>
              </a:rPr>
              <a:t> </a:t>
            </a:r>
            <a:r>
              <a:rPr sz="1333" i="1" kern="0" spc="87" dirty="0">
                <a:solidFill>
                  <a:srgbClr val="3C4043"/>
                </a:solidFill>
                <a:latin typeface="Gill Sans MT"/>
                <a:cs typeface="Gill Sans MT"/>
              </a:rPr>
              <a:t>State</a:t>
            </a:r>
            <a:r>
              <a:rPr sz="1333" i="1" kern="0" dirty="0">
                <a:solidFill>
                  <a:srgbClr val="3C4043"/>
                </a:solidFill>
                <a:latin typeface="Gill Sans MT"/>
                <a:cs typeface="Gill Sans MT"/>
              </a:rPr>
              <a:t> </a:t>
            </a:r>
            <a:r>
              <a:rPr sz="1333" i="1" kern="0" spc="73" dirty="0">
                <a:solidFill>
                  <a:srgbClr val="3C4043"/>
                </a:solidFill>
                <a:latin typeface="Gill Sans MT"/>
                <a:cs typeface="Gill Sans MT"/>
              </a:rPr>
              <a:t>Transfer</a:t>
            </a:r>
            <a:r>
              <a:rPr sz="1333" i="1" kern="0" spc="27" dirty="0">
                <a:solidFill>
                  <a:srgbClr val="3C4043"/>
                </a:solidFill>
                <a:latin typeface="Gill Sans MT"/>
                <a:cs typeface="Gill Sans MT"/>
              </a:rPr>
              <a:t> </a:t>
            </a:r>
            <a:r>
              <a:rPr sz="1333" i="1" kern="0" spc="67" dirty="0">
                <a:solidFill>
                  <a:srgbClr val="3C4043"/>
                </a:solidFill>
                <a:latin typeface="Gill Sans MT"/>
                <a:cs typeface="Gill Sans MT"/>
              </a:rPr>
              <a:t>(transferencia </a:t>
            </a:r>
            <a:r>
              <a:rPr sz="1333" i="1" kern="0" spc="93" dirty="0">
                <a:solidFill>
                  <a:srgbClr val="3C4043"/>
                </a:solidFill>
                <a:latin typeface="Gill Sans MT"/>
                <a:cs typeface="Gill Sans MT"/>
              </a:rPr>
              <a:t>de</a:t>
            </a:r>
            <a:r>
              <a:rPr sz="1333" i="1" kern="0" spc="-33" dirty="0">
                <a:solidFill>
                  <a:srgbClr val="3C4043"/>
                </a:solidFill>
                <a:latin typeface="Gill Sans MT"/>
                <a:cs typeface="Gill Sans MT"/>
              </a:rPr>
              <a:t> </a:t>
            </a:r>
            <a:r>
              <a:rPr sz="1333" i="1" kern="0" spc="107" dirty="0">
                <a:solidFill>
                  <a:srgbClr val="3C4043"/>
                </a:solidFill>
                <a:latin typeface="Gill Sans MT"/>
                <a:cs typeface="Gill Sans MT"/>
              </a:rPr>
              <a:t>estado</a:t>
            </a:r>
            <a:r>
              <a:rPr sz="1333" i="1" kern="0" spc="-33" dirty="0">
                <a:solidFill>
                  <a:srgbClr val="3C4043"/>
                </a:solidFill>
                <a:latin typeface="Gill Sans MT"/>
                <a:cs typeface="Gill Sans MT"/>
              </a:rPr>
              <a:t> </a:t>
            </a:r>
            <a:r>
              <a:rPr sz="1333" i="1" kern="0" spc="67" dirty="0">
                <a:solidFill>
                  <a:srgbClr val="3C4043"/>
                </a:solidFill>
                <a:latin typeface="Gill Sans MT"/>
                <a:cs typeface="Gill Sans MT"/>
              </a:rPr>
              <a:t>representacional).</a:t>
            </a:r>
            <a:endParaRPr sz="1333" kern="0">
              <a:solidFill>
                <a:sysClr val="windowText" lastClr="000000"/>
              </a:solidFill>
              <a:latin typeface="Gill Sans MT"/>
              <a:cs typeface="Gill Sans MT"/>
            </a:endParaRPr>
          </a:p>
          <a:p>
            <a:pPr marL="995655" indent="-152396">
              <a:spcBef>
                <a:spcPts val="940"/>
              </a:spcBef>
              <a:buFont typeface="Arial"/>
              <a:buChar char="●"/>
              <a:tabLst>
                <a:tab pos="995655" algn="l"/>
              </a:tabLst>
            </a:pPr>
            <a:r>
              <a:rPr sz="1333" kern="0" spc="-40" dirty="0">
                <a:solidFill>
                  <a:srgbClr val="3C4043"/>
                </a:solidFill>
                <a:latin typeface="Gill Sans MT"/>
                <a:cs typeface="Gill Sans MT"/>
              </a:rPr>
              <a:t>No</a:t>
            </a:r>
            <a:r>
              <a:rPr sz="1333" kern="0" spc="-7" dirty="0">
                <a:solidFill>
                  <a:srgbClr val="3C4043"/>
                </a:solidFill>
                <a:latin typeface="Gill Sans MT"/>
                <a:cs typeface="Gill Sans MT"/>
              </a:rPr>
              <a:t> </a:t>
            </a:r>
            <a:r>
              <a:rPr sz="1333" kern="0" spc="60" dirty="0">
                <a:solidFill>
                  <a:srgbClr val="3C4043"/>
                </a:solidFill>
                <a:latin typeface="Gill Sans MT"/>
                <a:cs typeface="Gill Sans MT"/>
              </a:rPr>
              <a:t>depende</a:t>
            </a:r>
            <a:r>
              <a:rPr sz="1333" kern="0" spc="-7" dirty="0">
                <a:solidFill>
                  <a:srgbClr val="3C4043"/>
                </a:solidFill>
                <a:latin typeface="Gill Sans MT"/>
                <a:cs typeface="Gill Sans MT"/>
              </a:rPr>
              <a:t> </a:t>
            </a:r>
            <a:r>
              <a:rPr sz="1333" kern="0" dirty="0">
                <a:solidFill>
                  <a:srgbClr val="3C4043"/>
                </a:solidFill>
                <a:latin typeface="Gill Sans MT"/>
                <a:cs typeface="Gill Sans MT"/>
              </a:rPr>
              <a:t>de </a:t>
            </a:r>
            <a:r>
              <a:rPr sz="1333" kern="0" spc="-13" dirty="0">
                <a:solidFill>
                  <a:srgbClr val="3C4043"/>
                </a:solidFill>
                <a:latin typeface="Gill Sans MT"/>
                <a:cs typeface="Gill Sans MT"/>
              </a:rPr>
              <a:t>protocolos.</a:t>
            </a:r>
            <a:endParaRPr sz="1333" kern="0">
              <a:solidFill>
                <a:sysClr val="windowText" lastClr="000000"/>
              </a:solidFill>
              <a:latin typeface="Gill Sans MT"/>
              <a:cs typeface="Gill Sans MT"/>
            </a:endParaRPr>
          </a:p>
          <a:p>
            <a:pPr marL="1097253" lvl="1" indent="-152396">
              <a:spcBef>
                <a:spcPts val="260"/>
              </a:spcBef>
              <a:buFont typeface="Arial"/>
              <a:buChar char="○"/>
              <a:tabLst>
                <a:tab pos="1097253" algn="l"/>
              </a:tabLst>
            </a:pPr>
            <a:r>
              <a:rPr sz="1333" kern="0" dirty="0">
                <a:solidFill>
                  <a:srgbClr val="3C4043"/>
                </a:solidFill>
                <a:latin typeface="Gill Sans MT"/>
                <a:cs typeface="Gill Sans MT"/>
              </a:rPr>
              <a:t>El</a:t>
            </a:r>
            <a:r>
              <a:rPr sz="1333" kern="0" spc="27" dirty="0">
                <a:solidFill>
                  <a:srgbClr val="3C4043"/>
                </a:solidFill>
                <a:latin typeface="Gill Sans MT"/>
                <a:cs typeface="Gill Sans MT"/>
              </a:rPr>
              <a:t> </a:t>
            </a:r>
            <a:r>
              <a:rPr sz="1333" kern="0" dirty="0">
                <a:solidFill>
                  <a:srgbClr val="3C4043"/>
                </a:solidFill>
                <a:latin typeface="Gill Sans MT"/>
                <a:cs typeface="Gill Sans MT"/>
              </a:rPr>
              <a:t>protocolo</a:t>
            </a:r>
            <a:r>
              <a:rPr sz="1333" kern="0" spc="27" dirty="0">
                <a:solidFill>
                  <a:srgbClr val="3C4043"/>
                </a:solidFill>
                <a:latin typeface="Gill Sans MT"/>
                <a:cs typeface="Gill Sans MT"/>
              </a:rPr>
              <a:t> </a:t>
            </a:r>
            <a:r>
              <a:rPr sz="1333" kern="0" dirty="0">
                <a:solidFill>
                  <a:srgbClr val="3C4043"/>
                </a:solidFill>
                <a:latin typeface="Gill Sans MT"/>
                <a:cs typeface="Gill Sans MT"/>
              </a:rPr>
              <a:t>HTTP</a:t>
            </a:r>
            <a:r>
              <a:rPr sz="1333" kern="0" spc="33" dirty="0">
                <a:solidFill>
                  <a:srgbClr val="3C4043"/>
                </a:solidFill>
                <a:latin typeface="Gill Sans MT"/>
                <a:cs typeface="Gill Sans MT"/>
              </a:rPr>
              <a:t> </a:t>
            </a:r>
            <a:r>
              <a:rPr sz="1333" kern="0" spc="113" dirty="0">
                <a:solidFill>
                  <a:srgbClr val="3C4043"/>
                </a:solidFill>
                <a:latin typeface="Gill Sans MT"/>
                <a:cs typeface="Gill Sans MT"/>
              </a:rPr>
              <a:t>es</a:t>
            </a:r>
            <a:r>
              <a:rPr sz="1333" kern="0" spc="27" dirty="0">
                <a:solidFill>
                  <a:srgbClr val="3C4043"/>
                </a:solidFill>
                <a:latin typeface="Gill Sans MT"/>
                <a:cs typeface="Gill Sans MT"/>
              </a:rPr>
              <a:t> </a:t>
            </a:r>
            <a:r>
              <a:rPr sz="1333" kern="0" dirty="0">
                <a:solidFill>
                  <a:srgbClr val="3C4043"/>
                </a:solidFill>
                <a:latin typeface="Gill Sans MT"/>
                <a:cs typeface="Gill Sans MT"/>
              </a:rPr>
              <a:t>el</a:t>
            </a:r>
            <a:r>
              <a:rPr sz="1333" kern="0" spc="33" dirty="0">
                <a:solidFill>
                  <a:srgbClr val="3C4043"/>
                </a:solidFill>
                <a:latin typeface="Gill Sans MT"/>
                <a:cs typeface="Gill Sans MT"/>
              </a:rPr>
              <a:t> </a:t>
            </a:r>
            <a:r>
              <a:rPr sz="1333" kern="0" spc="147" dirty="0">
                <a:solidFill>
                  <a:srgbClr val="3C4043"/>
                </a:solidFill>
                <a:latin typeface="Gill Sans MT"/>
                <a:cs typeface="Gill Sans MT"/>
              </a:rPr>
              <a:t>más</a:t>
            </a:r>
            <a:r>
              <a:rPr sz="1333" kern="0" spc="27" dirty="0">
                <a:solidFill>
                  <a:srgbClr val="3C4043"/>
                </a:solidFill>
                <a:latin typeface="Gill Sans MT"/>
                <a:cs typeface="Gill Sans MT"/>
              </a:rPr>
              <a:t> </a:t>
            </a:r>
            <a:r>
              <a:rPr sz="1333" kern="0" spc="-13" dirty="0">
                <a:solidFill>
                  <a:srgbClr val="3C4043"/>
                </a:solidFill>
                <a:latin typeface="Gill Sans MT"/>
                <a:cs typeface="Gill Sans MT"/>
              </a:rPr>
              <a:t>común.</a:t>
            </a:r>
            <a:endParaRPr sz="1333" kern="0">
              <a:solidFill>
                <a:sysClr val="windowText" lastClr="000000"/>
              </a:solidFill>
              <a:latin typeface="Gill Sans MT"/>
              <a:cs typeface="Gill Sans MT"/>
            </a:endParaRPr>
          </a:p>
          <a:p>
            <a:pPr marL="1097253" lvl="1" indent="-152396">
              <a:spcBef>
                <a:spcPts val="233"/>
              </a:spcBef>
              <a:buFont typeface="Arial"/>
              <a:buChar char="○"/>
              <a:tabLst>
                <a:tab pos="1097253" algn="l"/>
              </a:tabLst>
            </a:pPr>
            <a:r>
              <a:rPr sz="1333" kern="0" spc="27" dirty="0">
                <a:solidFill>
                  <a:srgbClr val="3C4043"/>
                </a:solidFill>
                <a:latin typeface="Gill Sans MT"/>
                <a:cs typeface="Gill Sans MT"/>
              </a:rPr>
              <a:t>Hay</a:t>
            </a:r>
            <a:r>
              <a:rPr sz="1333" kern="0" spc="73" dirty="0">
                <a:solidFill>
                  <a:srgbClr val="3C4043"/>
                </a:solidFill>
                <a:latin typeface="Gill Sans MT"/>
                <a:cs typeface="Gill Sans MT"/>
              </a:rPr>
              <a:t> </a:t>
            </a:r>
            <a:r>
              <a:rPr sz="1333" kern="0" spc="27" dirty="0">
                <a:solidFill>
                  <a:srgbClr val="3C4043"/>
                </a:solidFill>
                <a:latin typeface="Gill Sans MT"/>
                <a:cs typeface="Gill Sans MT"/>
              </a:rPr>
              <a:t>otras</a:t>
            </a:r>
            <a:r>
              <a:rPr sz="1333" kern="0" spc="73" dirty="0">
                <a:solidFill>
                  <a:srgbClr val="3C4043"/>
                </a:solidFill>
                <a:latin typeface="Gill Sans MT"/>
                <a:cs typeface="Gill Sans MT"/>
              </a:rPr>
              <a:t> </a:t>
            </a:r>
            <a:r>
              <a:rPr sz="1333" kern="0" spc="67" dirty="0">
                <a:solidFill>
                  <a:srgbClr val="3C4043"/>
                </a:solidFill>
                <a:latin typeface="Gill Sans MT"/>
                <a:cs typeface="Gill Sans MT"/>
              </a:rPr>
              <a:t>opciones</a:t>
            </a:r>
            <a:r>
              <a:rPr sz="1333" kern="0" spc="73" dirty="0">
                <a:solidFill>
                  <a:srgbClr val="3C4043"/>
                </a:solidFill>
                <a:latin typeface="Gill Sans MT"/>
                <a:cs typeface="Gill Sans MT"/>
              </a:rPr>
              <a:t> </a:t>
            </a:r>
            <a:r>
              <a:rPr sz="1333" kern="0" spc="27" dirty="0">
                <a:solidFill>
                  <a:srgbClr val="3C4043"/>
                </a:solidFill>
                <a:latin typeface="Gill Sans MT"/>
                <a:cs typeface="Gill Sans MT"/>
              </a:rPr>
              <a:t>posibles,</a:t>
            </a:r>
            <a:r>
              <a:rPr sz="1333" kern="0" spc="73" dirty="0">
                <a:solidFill>
                  <a:srgbClr val="3C4043"/>
                </a:solidFill>
                <a:latin typeface="Gill Sans MT"/>
                <a:cs typeface="Gill Sans MT"/>
              </a:rPr>
              <a:t> </a:t>
            </a:r>
            <a:r>
              <a:rPr sz="1333" kern="0" spc="27" dirty="0">
                <a:solidFill>
                  <a:srgbClr val="3C4043"/>
                </a:solidFill>
                <a:latin typeface="Gill Sans MT"/>
                <a:cs typeface="Gill Sans MT"/>
              </a:rPr>
              <a:t>como</a:t>
            </a:r>
            <a:r>
              <a:rPr sz="1333" kern="0" spc="73" dirty="0">
                <a:solidFill>
                  <a:srgbClr val="3C4043"/>
                </a:solidFill>
                <a:latin typeface="Gill Sans MT"/>
                <a:cs typeface="Gill Sans MT"/>
              </a:rPr>
              <a:t> </a:t>
            </a:r>
            <a:r>
              <a:rPr sz="1333" kern="0" spc="-13" dirty="0">
                <a:solidFill>
                  <a:srgbClr val="3C4043"/>
                </a:solidFill>
                <a:latin typeface="Gill Sans MT"/>
                <a:cs typeface="Gill Sans MT"/>
              </a:rPr>
              <a:t>gRPC.</a:t>
            </a:r>
            <a:endParaRPr sz="1333" kern="0">
              <a:solidFill>
                <a:sysClr val="windowText" lastClr="000000"/>
              </a:solidFill>
              <a:latin typeface="Gill Sans MT"/>
              <a:cs typeface="Gill Sans MT"/>
            </a:endParaRPr>
          </a:p>
          <a:p>
            <a:pPr marL="995655" indent="-152396">
              <a:spcBef>
                <a:spcPts val="940"/>
              </a:spcBef>
              <a:buFont typeface="Arial"/>
              <a:buChar char="●"/>
              <a:tabLst>
                <a:tab pos="995655" algn="l"/>
              </a:tabLst>
            </a:pPr>
            <a:r>
              <a:rPr sz="1333" kern="0" spc="73" dirty="0">
                <a:solidFill>
                  <a:srgbClr val="3C4043"/>
                </a:solidFill>
                <a:latin typeface="Gill Sans MT"/>
                <a:cs typeface="Gill Sans MT"/>
              </a:rPr>
              <a:t>Los</a:t>
            </a:r>
            <a:r>
              <a:rPr sz="1333" kern="0" spc="33" dirty="0">
                <a:solidFill>
                  <a:srgbClr val="3C4043"/>
                </a:solidFill>
                <a:latin typeface="Gill Sans MT"/>
                <a:cs typeface="Gill Sans MT"/>
              </a:rPr>
              <a:t> </a:t>
            </a:r>
            <a:r>
              <a:rPr sz="1333" kern="0" spc="13" dirty="0">
                <a:solidFill>
                  <a:srgbClr val="3C4043"/>
                </a:solidFill>
                <a:latin typeface="Gill Sans MT"/>
                <a:cs typeface="Gill Sans MT"/>
              </a:rPr>
              <a:t>extremos</a:t>
            </a:r>
            <a:r>
              <a:rPr sz="1333" kern="0" spc="40"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40" dirty="0">
                <a:solidFill>
                  <a:srgbClr val="3C4043"/>
                </a:solidFill>
                <a:latin typeface="Gill Sans MT"/>
                <a:cs typeface="Gill Sans MT"/>
              </a:rPr>
              <a:t> </a:t>
            </a:r>
            <a:r>
              <a:rPr sz="1333" kern="0" spc="13" dirty="0">
                <a:solidFill>
                  <a:srgbClr val="3C4043"/>
                </a:solidFill>
                <a:latin typeface="Gill Sans MT"/>
                <a:cs typeface="Gill Sans MT"/>
              </a:rPr>
              <a:t>servicio</a:t>
            </a:r>
            <a:r>
              <a:rPr sz="1333" kern="0" spc="40" dirty="0">
                <a:solidFill>
                  <a:srgbClr val="3C4043"/>
                </a:solidFill>
                <a:latin typeface="Gill Sans MT"/>
                <a:cs typeface="Gill Sans MT"/>
              </a:rPr>
              <a:t> </a:t>
            </a:r>
            <a:r>
              <a:rPr sz="1333" kern="0" spc="67" dirty="0">
                <a:solidFill>
                  <a:srgbClr val="3C4043"/>
                </a:solidFill>
                <a:latin typeface="Gill Sans MT"/>
                <a:cs typeface="Gill Sans MT"/>
              </a:rPr>
              <a:t>que</a:t>
            </a:r>
            <a:r>
              <a:rPr sz="1333" kern="0" spc="40" dirty="0">
                <a:solidFill>
                  <a:srgbClr val="3C4043"/>
                </a:solidFill>
                <a:latin typeface="Gill Sans MT"/>
                <a:cs typeface="Gill Sans MT"/>
              </a:rPr>
              <a:t> </a:t>
            </a:r>
            <a:r>
              <a:rPr sz="1333" kern="0" spc="67" dirty="0">
                <a:solidFill>
                  <a:srgbClr val="3C4043"/>
                </a:solidFill>
                <a:latin typeface="Gill Sans MT"/>
                <a:cs typeface="Gill Sans MT"/>
              </a:rPr>
              <a:t>admiten</a:t>
            </a:r>
            <a:r>
              <a:rPr sz="1333" kern="0" spc="40" dirty="0">
                <a:solidFill>
                  <a:srgbClr val="3C4043"/>
                </a:solidFill>
                <a:latin typeface="Gill Sans MT"/>
                <a:cs typeface="Gill Sans MT"/>
              </a:rPr>
              <a:t> </a:t>
            </a:r>
            <a:r>
              <a:rPr sz="1333" kern="0" spc="13" dirty="0">
                <a:solidFill>
                  <a:srgbClr val="3C4043"/>
                </a:solidFill>
                <a:latin typeface="Gill Sans MT"/>
                <a:cs typeface="Gill Sans MT"/>
              </a:rPr>
              <a:t>REST</a:t>
            </a:r>
            <a:r>
              <a:rPr sz="1333" kern="0" spc="7" dirty="0">
                <a:solidFill>
                  <a:srgbClr val="3C4043"/>
                </a:solidFill>
                <a:latin typeface="Gill Sans MT"/>
                <a:cs typeface="Gill Sans MT"/>
              </a:rPr>
              <a:t> </a:t>
            </a:r>
            <a:r>
              <a:rPr sz="1333" kern="0" spc="113" dirty="0">
                <a:solidFill>
                  <a:srgbClr val="3C4043"/>
                </a:solidFill>
                <a:latin typeface="Gill Sans MT"/>
                <a:cs typeface="Gill Sans MT"/>
              </a:rPr>
              <a:t>se</a:t>
            </a:r>
            <a:r>
              <a:rPr sz="1333" kern="0" spc="40" dirty="0">
                <a:solidFill>
                  <a:srgbClr val="3C4043"/>
                </a:solidFill>
                <a:latin typeface="Gill Sans MT"/>
                <a:cs typeface="Gill Sans MT"/>
              </a:rPr>
              <a:t> </a:t>
            </a:r>
            <a:r>
              <a:rPr sz="1333" kern="0" spc="87" dirty="0">
                <a:solidFill>
                  <a:srgbClr val="3C4043"/>
                </a:solidFill>
                <a:latin typeface="Gill Sans MT"/>
                <a:cs typeface="Gill Sans MT"/>
              </a:rPr>
              <a:t>llaman</a:t>
            </a:r>
            <a:r>
              <a:rPr sz="1333" kern="0" spc="100" dirty="0">
                <a:solidFill>
                  <a:srgbClr val="3C4043"/>
                </a:solidFill>
                <a:latin typeface="Gill Sans MT"/>
                <a:cs typeface="Gill Sans MT"/>
              </a:rPr>
              <a:t> </a:t>
            </a:r>
            <a:r>
              <a:rPr sz="1333" i="1" kern="0" spc="73" dirty="0">
                <a:solidFill>
                  <a:srgbClr val="3C4043"/>
                </a:solidFill>
                <a:latin typeface="Gill Sans MT"/>
                <a:cs typeface="Gill Sans MT"/>
              </a:rPr>
              <a:t>RESTful.</a:t>
            </a:r>
            <a:endParaRPr sz="1333" kern="0">
              <a:solidFill>
                <a:sysClr val="windowText" lastClr="000000"/>
              </a:solidFill>
              <a:latin typeface="Gill Sans MT"/>
              <a:cs typeface="Gill Sans MT"/>
            </a:endParaRPr>
          </a:p>
          <a:p>
            <a:pPr marL="995655" marR="2292716" indent="-153243">
              <a:lnSpc>
                <a:spcPct val="114599"/>
              </a:lnSpc>
              <a:spcBef>
                <a:spcPts val="553"/>
              </a:spcBef>
              <a:buFont typeface="Arial"/>
              <a:buChar char="●"/>
              <a:tabLst>
                <a:tab pos="995655" algn="l"/>
              </a:tabLst>
            </a:pPr>
            <a:r>
              <a:rPr sz="1333" kern="0" spc="73" dirty="0">
                <a:solidFill>
                  <a:srgbClr val="3C4043"/>
                </a:solidFill>
                <a:latin typeface="Gill Sans MT"/>
                <a:cs typeface="Gill Sans MT"/>
              </a:rPr>
              <a:t>Los</a:t>
            </a:r>
            <a:r>
              <a:rPr sz="1333" kern="0" dirty="0">
                <a:solidFill>
                  <a:srgbClr val="3C4043"/>
                </a:solidFill>
                <a:latin typeface="Gill Sans MT"/>
                <a:cs typeface="Gill Sans MT"/>
              </a:rPr>
              <a:t> </a:t>
            </a:r>
            <a:r>
              <a:rPr sz="1333" kern="0" spc="40" dirty="0">
                <a:solidFill>
                  <a:srgbClr val="3C4043"/>
                </a:solidFill>
                <a:latin typeface="Gill Sans MT"/>
                <a:cs typeface="Gill Sans MT"/>
              </a:rPr>
              <a:t>clientes</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y</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el</a:t>
            </a:r>
            <a:r>
              <a:rPr sz="1333" kern="0" spc="7" dirty="0">
                <a:solidFill>
                  <a:srgbClr val="3C4043"/>
                </a:solidFill>
                <a:latin typeface="Gill Sans MT"/>
                <a:cs typeface="Gill Sans MT"/>
              </a:rPr>
              <a:t> </a:t>
            </a:r>
            <a:r>
              <a:rPr sz="1333" kern="0" spc="27" dirty="0">
                <a:solidFill>
                  <a:srgbClr val="3C4043"/>
                </a:solidFill>
                <a:latin typeface="Gill Sans MT"/>
                <a:cs typeface="Gill Sans MT"/>
              </a:rPr>
              <a:t>servidor</a:t>
            </a:r>
            <a:r>
              <a:rPr sz="1333" kern="0" spc="7" dirty="0">
                <a:solidFill>
                  <a:srgbClr val="3C4043"/>
                </a:solidFill>
                <a:latin typeface="Gill Sans MT"/>
                <a:cs typeface="Gill Sans MT"/>
              </a:rPr>
              <a:t> </a:t>
            </a:r>
            <a:r>
              <a:rPr sz="1333" kern="0" spc="113" dirty="0">
                <a:solidFill>
                  <a:srgbClr val="3C4043"/>
                </a:solidFill>
                <a:latin typeface="Gill Sans MT"/>
                <a:cs typeface="Gill Sans MT"/>
              </a:rPr>
              <a:t>se</a:t>
            </a:r>
            <a:r>
              <a:rPr sz="1333" kern="0" spc="7" dirty="0">
                <a:solidFill>
                  <a:srgbClr val="3C4043"/>
                </a:solidFill>
                <a:latin typeface="Gill Sans MT"/>
                <a:cs typeface="Gill Sans MT"/>
              </a:rPr>
              <a:t> </a:t>
            </a:r>
            <a:r>
              <a:rPr sz="1333" kern="0" spc="73" dirty="0">
                <a:solidFill>
                  <a:srgbClr val="3C4043"/>
                </a:solidFill>
                <a:latin typeface="Gill Sans MT"/>
                <a:cs typeface="Gill Sans MT"/>
              </a:rPr>
              <a:t>comunican</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con</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el</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procesamiento</a:t>
            </a:r>
            <a:r>
              <a:rPr sz="1333" kern="0" spc="7" dirty="0">
                <a:solidFill>
                  <a:srgbClr val="3C4043"/>
                </a:solidFill>
                <a:latin typeface="Gill Sans MT"/>
                <a:cs typeface="Gill Sans MT"/>
              </a:rPr>
              <a:t> </a:t>
            </a:r>
            <a:r>
              <a:rPr sz="1333" kern="0" spc="-33" dirty="0">
                <a:solidFill>
                  <a:srgbClr val="3C4043"/>
                </a:solidFill>
                <a:latin typeface="Gill Sans MT"/>
                <a:cs typeface="Gill Sans MT"/>
              </a:rPr>
              <a:t>de </a:t>
            </a:r>
            <a:r>
              <a:rPr sz="1333" kern="0" spc="40" dirty="0">
                <a:solidFill>
                  <a:srgbClr val="3C4043"/>
                </a:solidFill>
                <a:latin typeface="Gill Sans MT"/>
                <a:cs typeface="Gill Sans MT"/>
              </a:rPr>
              <a:t>solicitudes</a:t>
            </a:r>
            <a:r>
              <a:rPr sz="1333" kern="0" spc="67" dirty="0">
                <a:solidFill>
                  <a:srgbClr val="3C4043"/>
                </a:solidFill>
                <a:latin typeface="Gill Sans MT"/>
                <a:cs typeface="Gill Sans MT"/>
              </a:rPr>
              <a:t> </a:t>
            </a:r>
            <a:r>
              <a:rPr sz="1333" kern="0" spc="40" dirty="0">
                <a:solidFill>
                  <a:srgbClr val="3C4043"/>
                </a:solidFill>
                <a:latin typeface="Gill Sans MT"/>
                <a:cs typeface="Gill Sans MT"/>
              </a:rPr>
              <a:t>y</a:t>
            </a:r>
            <a:r>
              <a:rPr sz="1333" kern="0" spc="73" dirty="0">
                <a:solidFill>
                  <a:srgbClr val="3C4043"/>
                </a:solidFill>
                <a:latin typeface="Gill Sans MT"/>
                <a:cs typeface="Gill Sans MT"/>
              </a:rPr>
              <a:t> </a:t>
            </a:r>
            <a:r>
              <a:rPr sz="1333" kern="0" spc="60" dirty="0">
                <a:solidFill>
                  <a:srgbClr val="3C4043"/>
                </a:solidFill>
                <a:latin typeface="Gill Sans MT"/>
                <a:cs typeface="Gill Sans MT"/>
              </a:rPr>
              <a:t>respuestas.</a:t>
            </a:r>
            <a:endParaRPr sz="1333" kern="0">
              <a:solidFill>
                <a:sysClr val="windowText" lastClr="000000"/>
              </a:solidFill>
              <a:latin typeface="Gill Sans MT"/>
              <a:cs typeface="Gill Sans MT"/>
            </a:endParaRPr>
          </a:p>
        </p:txBody>
      </p:sp>
      <p:sp>
        <p:nvSpPr>
          <p:cNvPr id="4" name="Triángulo rectángulo 3">
            <a:extLst>
              <a:ext uri="{FF2B5EF4-FFF2-40B4-BE49-F238E27FC236}">
                <a16:creationId xmlns:a16="http://schemas.microsoft.com/office/drawing/2014/main" id="{E6AA57A7-A947-730E-C862-B67484696E7F}"/>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
        <p:nvSpPr>
          <p:cNvPr id="3" name="Triángulo rectángulo 2">
            <a:extLst>
              <a:ext uri="{FF2B5EF4-FFF2-40B4-BE49-F238E27FC236}">
                <a16:creationId xmlns:a16="http://schemas.microsoft.com/office/drawing/2014/main" id="{2E6FD032-11DC-7414-09C6-C545A44754A0}"/>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5" name="object 2">
            <a:extLst>
              <a:ext uri="{FF2B5EF4-FFF2-40B4-BE49-F238E27FC236}">
                <a16:creationId xmlns:a16="http://schemas.microsoft.com/office/drawing/2014/main" id="{62852F80-0022-F8D3-9E58-BD062BBF7BC7}"/>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2119735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6" y="1631451"/>
            <a:ext cx="6581140" cy="673560"/>
          </a:xfrm>
          <a:prstGeom prst="rect">
            <a:avLst/>
          </a:prstGeom>
        </p:spPr>
        <p:txBody>
          <a:bodyPr vert="horz" wrap="square" lIns="0" tIns="16933" rIns="0" bIns="0" rtlCol="0">
            <a:spAutoFit/>
          </a:bodyPr>
          <a:lstStyle/>
          <a:p>
            <a:pPr marL="16933" marR="6773">
              <a:spcBef>
                <a:spcPts val="133"/>
              </a:spcBef>
            </a:pPr>
            <a:r>
              <a:rPr sz="2133" kern="0" spc="140" dirty="0">
                <a:solidFill>
                  <a:srgbClr val="202124"/>
                </a:solidFill>
                <a:latin typeface="Calibri"/>
                <a:cs typeface="Calibri"/>
              </a:rPr>
              <a:t>La</a:t>
            </a:r>
            <a:r>
              <a:rPr sz="2133" kern="0" spc="27" dirty="0">
                <a:solidFill>
                  <a:srgbClr val="202124"/>
                </a:solidFill>
                <a:latin typeface="Calibri"/>
                <a:cs typeface="Calibri"/>
              </a:rPr>
              <a:t> </a:t>
            </a:r>
            <a:r>
              <a:rPr sz="2133" kern="0" spc="100" dirty="0">
                <a:solidFill>
                  <a:srgbClr val="202124"/>
                </a:solidFill>
                <a:latin typeface="Calibri"/>
                <a:cs typeface="Calibri"/>
              </a:rPr>
              <a:t>clave</a:t>
            </a:r>
            <a:r>
              <a:rPr sz="2133" kern="0" spc="33" dirty="0">
                <a:solidFill>
                  <a:srgbClr val="202124"/>
                </a:solidFill>
                <a:latin typeface="Calibri"/>
                <a:cs typeface="Calibri"/>
              </a:rPr>
              <a:t> </a:t>
            </a:r>
            <a:r>
              <a:rPr sz="2133" kern="0" spc="87" dirty="0">
                <a:solidFill>
                  <a:srgbClr val="202124"/>
                </a:solidFill>
                <a:latin typeface="Calibri"/>
                <a:cs typeface="Calibri"/>
              </a:rPr>
              <a:t>para</a:t>
            </a:r>
            <a:r>
              <a:rPr sz="2133" kern="0" spc="33" dirty="0">
                <a:solidFill>
                  <a:srgbClr val="202124"/>
                </a:solidFill>
                <a:latin typeface="Calibri"/>
                <a:cs typeface="Calibri"/>
              </a:rPr>
              <a:t> </a:t>
            </a:r>
            <a:r>
              <a:rPr sz="2133" kern="0" spc="93" dirty="0">
                <a:solidFill>
                  <a:srgbClr val="202124"/>
                </a:solidFill>
                <a:latin typeface="Calibri"/>
                <a:cs typeface="Calibri"/>
              </a:rPr>
              <a:t>diseñar</a:t>
            </a:r>
            <a:r>
              <a:rPr sz="2133" kern="0" spc="27" dirty="0">
                <a:solidFill>
                  <a:srgbClr val="202124"/>
                </a:solidFill>
                <a:latin typeface="Calibri"/>
                <a:cs typeface="Calibri"/>
              </a:rPr>
              <a:t> </a:t>
            </a:r>
            <a:r>
              <a:rPr sz="2133" kern="0" dirty="0">
                <a:solidFill>
                  <a:srgbClr val="202124"/>
                </a:solidFill>
                <a:latin typeface="Calibri"/>
                <a:cs typeface="Calibri"/>
              </a:rPr>
              <a:t>la</a:t>
            </a:r>
            <a:r>
              <a:rPr sz="2133" kern="0" spc="33" dirty="0">
                <a:solidFill>
                  <a:srgbClr val="202124"/>
                </a:solidFill>
                <a:latin typeface="Calibri"/>
                <a:cs typeface="Calibri"/>
              </a:rPr>
              <a:t> </a:t>
            </a:r>
            <a:r>
              <a:rPr sz="2133" kern="0" spc="73" dirty="0">
                <a:solidFill>
                  <a:srgbClr val="202124"/>
                </a:solidFill>
                <a:latin typeface="Calibri"/>
                <a:cs typeface="Calibri"/>
              </a:rPr>
              <a:t>arquitectura</a:t>
            </a:r>
            <a:r>
              <a:rPr sz="2133" kern="0" spc="33" dirty="0">
                <a:solidFill>
                  <a:srgbClr val="202124"/>
                </a:solidFill>
                <a:latin typeface="Calibri"/>
                <a:cs typeface="Calibri"/>
              </a:rPr>
              <a:t> </a:t>
            </a:r>
            <a:r>
              <a:rPr sz="2133" kern="0" spc="140" dirty="0">
                <a:solidFill>
                  <a:srgbClr val="202124"/>
                </a:solidFill>
                <a:latin typeface="Calibri"/>
                <a:cs typeface="Calibri"/>
              </a:rPr>
              <a:t>de</a:t>
            </a:r>
            <a:r>
              <a:rPr sz="2133" kern="0" spc="27" dirty="0">
                <a:solidFill>
                  <a:srgbClr val="202124"/>
                </a:solidFill>
                <a:latin typeface="Calibri"/>
                <a:cs typeface="Calibri"/>
              </a:rPr>
              <a:t> </a:t>
            </a:r>
            <a:r>
              <a:rPr sz="2133" kern="0" spc="87" dirty="0">
                <a:solidFill>
                  <a:srgbClr val="202124"/>
                </a:solidFill>
                <a:latin typeface="Calibri"/>
                <a:cs typeface="Calibri"/>
              </a:rPr>
              <a:t>aplicaciones </a:t>
            </a:r>
            <a:r>
              <a:rPr sz="2133" kern="0" spc="140" dirty="0">
                <a:solidFill>
                  <a:srgbClr val="202124"/>
                </a:solidFill>
                <a:latin typeface="Calibri"/>
                <a:cs typeface="Calibri"/>
              </a:rPr>
              <a:t>de</a:t>
            </a:r>
            <a:r>
              <a:rPr sz="2133" kern="0" spc="80" dirty="0">
                <a:solidFill>
                  <a:srgbClr val="202124"/>
                </a:solidFill>
                <a:latin typeface="Calibri"/>
                <a:cs typeface="Calibri"/>
              </a:rPr>
              <a:t> </a:t>
            </a:r>
            <a:r>
              <a:rPr sz="2133" kern="0" spc="107" dirty="0">
                <a:solidFill>
                  <a:srgbClr val="202124"/>
                </a:solidFill>
                <a:latin typeface="Calibri"/>
                <a:cs typeface="Calibri"/>
              </a:rPr>
              <a:t>microservicios</a:t>
            </a:r>
            <a:r>
              <a:rPr sz="2133" kern="0" spc="80" dirty="0">
                <a:solidFill>
                  <a:srgbClr val="202124"/>
                </a:solidFill>
                <a:latin typeface="Calibri"/>
                <a:cs typeface="Calibri"/>
              </a:rPr>
              <a:t> </a:t>
            </a:r>
            <a:r>
              <a:rPr sz="2133" kern="0" spc="152" dirty="0">
                <a:solidFill>
                  <a:srgbClr val="202124"/>
                </a:solidFill>
                <a:latin typeface="Calibri"/>
                <a:cs typeface="Calibri"/>
              </a:rPr>
              <a:t>es</a:t>
            </a:r>
            <a:r>
              <a:rPr sz="2133" kern="0" spc="80" dirty="0">
                <a:solidFill>
                  <a:srgbClr val="202124"/>
                </a:solidFill>
                <a:latin typeface="Calibri"/>
                <a:cs typeface="Calibri"/>
              </a:rPr>
              <a:t> </a:t>
            </a:r>
            <a:r>
              <a:rPr sz="2133" kern="0" spc="120" dirty="0">
                <a:solidFill>
                  <a:srgbClr val="202124"/>
                </a:solidFill>
                <a:latin typeface="Calibri"/>
                <a:cs typeface="Calibri"/>
              </a:rPr>
              <a:t>reconocer</a:t>
            </a:r>
            <a:r>
              <a:rPr sz="2133" kern="0" spc="80" dirty="0">
                <a:solidFill>
                  <a:srgbClr val="202124"/>
                </a:solidFill>
                <a:latin typeface="Calibri"/>
                <a:cs typeface="Calibri"/>
              </a:rPr>
              <a:t> los </a:t>
            </a:r>
            <a:r>
              <a:rPr sz="2133" kern="0" dirty="0">
                <a:solidFill>
                  <a:srgbClr val="202124"/>
                </a:solidFill>
                <a:latin typeface="Calibri"/>
                <a:cs typeface="Calibri"/>
              </a:rPr>
              <a:t>límites</a:t>
            </a:r>
            <a:r>
              <a:rPr sz="2133" kern="0" spc="80" dirty="0">
                <a:solidFill>
                  <a:srgbClr val="202124"/>
                </a:solidFill>
                <a:latin typeface="Calibri"/>
                <a:cs typeface="Calibri"/>
              </a:rPr>
              <a:t> </a:t>
            </a:r>
            <a:r>
              <a:rPr sz="2133" kern="0" spc="73" dirty="0">
                <a:solidFill>
                  <a:srgbClr val="202124"/>
                </a:solidFill>
                <a:latin typeface="Calibri"/>
                <a:cs typeface="Calibri"/>
              </a:rPr>
              <a:t>del</a:t>
            </a:r>
            <a:r>
              <a:rPr sz="2133" kern="0" spc="87" dirty="0">
                <a:solidFill>
                  <a:srgbClr val="202124"/>
                </a:solidFill>
                <a:latin typeface="Calibri"/>
                <a:cs typeface="Calibri"/>
              </a:rPr>
              <a:t> </a:t>
            </a:r>
            <a:r>
              <a:rPr sz="2133" kern="0" spc="93" dirty="0">
                <a:solidFill>
                  <a:srgbClr val="202124"/>
                </a:solidFill>
                <a:latin typeface="Calibri"/>
                <a:cs typeface="Calibri"/>
              </a:rPr>
              <a:t>servicio</a:t>
            </a:r>
            <a:endParaRPr sz="2133" kern="0">
              <a:solidFill>
                <a:sysClr val="windowText" lastClr="000000"/>
              </a:solidFill>
              <a:latin typeface="Calibri"/>
              <a:cs typeface="Calibri"/>
            </a:endParaRPr>
          </a:p>
        </p:txBody>
      </p:sp>
      <p:graphicFrame>
        <p:nvGraphicFramePr>
          <p:cNvPr id="3" name="object 3"/>
          <p:cNvGraphicFramePr>
            <a:graphicFrameLocks noGrp="1"/>
          </p:cNvGraphicFramePr>
          <p:nvPr/>
        </p:nvGraphicFramePr>
        <p:xfrm>
          <a:off x="2844261" y="2756778"/>
          <a:ext cx="6365239" cy="1917700"/>
        </p:xfrm>
        <a:graphic>
          <a:graphicData uri="http://schemas.openxmlformats.org/drawingml/2006/table">
            <a:tbl>
              <a:tblPr firstRow="1" bandRow="1">
                <a:tableStyleId>{2D5ABB26-0587-4C30-8999-92F81FD0307C}</a:tableStyleId>
              </a:tblPr>
              <a:tblGrid>
                <a:gridCol w="2121747">
                  <a:extLst>
                    <a:ext uri="{9D8B030D-6E8A-4147-A177-3AD203B41FA5}">
                      <a16:colId xmlns:a16="http://schemas.microsoft.com/office/drawing/2014/main" val="20000"/>
                    </a:ext>
                  </a:extLst>
                </a:gridCol>
                <a:gridCol w="2121747">
                  <a:extLst>
                    <a:ext uri="{9D8B030D-6E8A-4147-A177-3AD203B41FA5}">
                      <a16:colId xmlns:a16="http://schemas.microsoft.com/office/drawing/2014/main" val="20001"/>
                    </a:ext>
                  </a:extLst>
                </a:gridCol>
                <a:gridCol w="2121745">
                  <a:extLst>
                    <a:ext uri="{9D8B030D-6E8A-4147-A177-3AD203B41FA5}">
                      <a16:colId xmlns:a16="http://schemas.microsoft.com/office/drawing/2014/main" val="20002"/>
                    </a:ext>
                  </a:extLst>
                </a:gridCol>
              </a:tblGrid>
              <a:tr h="711200">
                <a:tc>
                  <a:txBody>
                    <a:bodyPr/>
                    <a:lstStyle/>
                    <a:p>
                      <a:pPr marL="26034" marR="19685" algn="ctr">
                        <a:lnSpc>
                          <a:spcPct val="100000"/>
                        </a:lnSpc>
                        <a:spcBef>
                          <a:spcPts val="185"/>
                        </a:spcBef>
                      </a:pPr>
                      <a:r>
                        <a:rPr sz="1300" b="1" spc="-10" dirty="0">
                          <a:solidFill>
                            <a:srgbClr val="434343"/>
                          </a:solidFill>
                          <a:latin typeface="Gill Sans MT"/>
                          <a:cs typeface="Gill Sans MT"/>
                        </a:rPr>
                        <a:t>Desglose</a:t>
                      </a:r>
                      <a:r>
                        <a:rPr sz="1300" b="1" spc="5" dirty="0">
                          <a:solidFill>
                            <a:srgbClr val="434343"/>
                          </a:solidFill>
                          <a:latin typeface="Gill Sans MT"/>
                          <a:cs typeface="Gill Sans MT"/>
                        </a:rPr>
                        <a:t> </a:t>
                      </a:r>
                      <a:r>
                        <a:rPr sz="1300" b="1" dirty="0">
                          <a:solidFill>
                            <a:srgbClr val="434343"/>
                          </a:solidFill>
                          <a:latin typeface="Gill Sans MT"/>
                          <a:cs typeface="Gill Sans MT"/>
                        </a:rPr>
                        <a:t>las</a:t>
                      </a:r>
                      <a:r>
                        <a:rPr sz="1300" b="1" spc="10" dirty="0">
                          <a:solidFill>
                            <a:srgbClr val="434343"/>
                          </a:solidFill>
                          <a:latin typeface="Gill Sans MT"/>
                          <a:cs typeface="Gill Sans MT"/>
                        </a:rPr>
                        <a:t> </a:t>
                      </a:r>
                      <a:r>
                        <a:rPr sz="1300" b="1" spc="-10" dirty="0">
                          <a:solidFill>
                            <a:srgbClr val="434343"/>
                          </a:solidFill>
                          <a:latin typeface="Gill Sans MT"/>
                          <a:cs typeface="Gill Sans MT"/>
                        </a:rPr>
                        <a:t>aplicaciones </a:t>
                      </a:r>
                      <a:r>
                        <a:rPr sz="1300" b="1" spc="-60" dirty="0">
                          <a:solidFill>
                            <a:srgbClr val="434343"/>
                          </a:solidFill>
                          <a:latin typeface="Gill Sans MT"/>
                          <a:cs typeface="Gill Sans MT"/>
                        </a:rPr>
                        <a:t>por</a:t>
                      </a:r>
                      <a:r>
                        <a:rPr sz="1300" b="1" spc="-25" dirty="0">
                          <a:solidFill>
                            <a:srgbClr val="434343"/>
                          </a:solidFill>
                          <a:latin typeface="Gill Sans MT"/>
                          <a:cs typeface="Gill Sans MT"/>
                        </a:rPr>
                        <a:t> </a:t>
                      </a:r>
                      <a:r>
                        <a:rPr sz="1300" b="1" spc="-10" dirty="0">
                          <a:solidFill>
                            <a:srgbClr val="434343"/>
                          </a:solidFill>
                          <a:latin typeface="Gill Sans MT"/>
                          <a:cs typeface="Gill Sans MT"/>
                        </a:rPr>
                        <a:t>función</a:t>
                      </a:r>
                      <a:r>
                        <a:rPr sz="1300" b="1" spc="-25" dirty="0">
                          <a:solidFill>
                            <a:srgbClr val="434343"/>
                          </a:solidFill>
                          <a:latin typeface="Gill Sans MT"/>
                          <a:cs typeface="Gill Sans MT"/>
                        </a:rPr>
                        <a:t> </a:t>
                      </a:r>
                      <a:r>
                        <a:rPr sz="1300" b="1" spc="-30" dirty="0">
                          <a:solidFill>
                            <a:srgbClr val="434343"/>
                          </a:solidFill>
                          <a:latin typeface="Gill Sans MT"/>
                          <a:cs typeface="Gill Sans MT"/>
                        </a:rPr>
                        <a:t>para</a:t>
                      </a:r>
                      <a:r>
                        <a:rPr sz="1300" b="1" spc="-20" dirty="0">
                          <a:solidFill>
                            <a:srgbClr val="434343"/>
                          </a:solidFill>
                          <a:latin typeface="Gill Sans MT"/>
                          <a:cs typeface="Gill Sans MT"/>
                        </a:rPr>
                        <a:t> </a:t>
                      </a:r>
                      <a:r>
                        <a:rPr sz="1300" b="1" spc="-40" dirty="0">
                          <a:solidFill>
                            <a:srgbClr val="434343"/>
                          </a:solidFill>
                          <a:latin typeface="Gill Sans MT"/>
                          <a:cs typeface="Gill Sans MT"/>
                        </a:rPr>
                        <a:t>minimizar </a:t>
                      </a:r>
                      <a:r>
                        <a:rPr sz="1300" b="1" dirty="0">
                          <a:solidFill>
                            <a:srgbClr val="434343"/>
                          </a:solidFill>
                          <a:latin typeface="Gill Sans MT"/>
                          <a:cs typeface="Gill Sans MT"/>
                        </a:rPr>
                        <a:t>las</a:t>
                      </a:r>
                      <a:r>
                        <a:rPr sz="1300" b="1" spc="45" dirty="0">
                          <a:solidFill>
                            <a:srgbClr val="434343"/>
                          </a:solidFill>
                          <a:latin typeface="Gill Sans MT"/>
                          <a:cs typeface="Gill Sans MT"/>
                        </a:rPr>
                        <a:t> </a:t>
                      </a:r>
                      <a:r>
                        <a:rPr sz="1300" b="1" spc="-10" dirty="0">
                          <a:solidFill>
                            <a:srgbClr val="434343"/>
                          </a:solidFill>
                          <a:latin typeface="Gill Sans MT"/>
                          <a:cs typeface="Gill Sans MT"/>
                        </a:rPr>
                        <a:t>dependencias</a:t>
                      </a:r>
                      <a:endParaRPr sz="1300">
                        <a:latin typeface="Gill Sans MT"/>
                        <a:cs typeface="Gill Sans MT"/>
                      </a:endParaRPr>
                    </a:p>
                  </a:txBody>
                  <a:tcPr marL="0" marR="0" marT="313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BB05"/>
                    </a:solidFill>
                  </a:tcPr>
                </a:tc>
                <a:tc>
                  <a:txBody>
                    <a:bodyPr/>
                    <a:lstStyle/>
                    <a:p>
                      <a:pPr marL="209550" marR="46990" indent="-156845">
                        <a:lnSpc>
                          <a:spcPct val="100000"/>
                        </a:lnSpc>
                        <a:spcBef>
                          <a:spcPts val="185"/>
                        </a:spcBef>
                      </a:pPr>
                      <a:r>
                        <a:rPr sz="1300" b="1" spc="-40" dirty="0">
                          <a:solidFill>
                            <a:srgbClr val="FFFFFF"/>
                          </a:solidFill>
                          <a:latin typeface="Gill Sans MT"/>
                          <a:cs typeface="Gill Sans MT"/>
                        </a:rPr>
                        <a:t>Organice</a:t>
                      </a:r>
                      <a:r>
                        <a:rPr sz="1300" b="1" spc="-15" dirty="0">
                          <a:solidFill>
                            <a:srgbClr val="FFFFFF"/>
                          </a:solidFill>
                          <a:latin typeface="Gill Sans MT"/>
                          <a:cs typeface="Gill Sans MT"/>
                        </a:rPr>
                        <a:t> </a:t>
                      </a:r>
                      <a:r>
                        <a:rPr sz="1300" b="1" dirty="0">
                          <a:solidFill>
                            <a:srgbClr val="FFFFFF"/>
                          </a:solidFill>
                          <a:latin typeface="Gill Sans MT"/>
                          <a:cs typeface="Gill Sans MT"/>
                        </a:rPr>
                        <a:t>los</a:t>
                      </a:r>
                      <a:r>
                        <a:rPr sz="1300" b="1" spc="-15" dirty="0">
                          <a:solidFill>
                            <a:srgbClr val="FFFFFF"/>
                          </a:solidFill>
                          <a:latin typeface="Gill Sans MT"/>
                          <a:cs typeface="Gill Sans MT"/>
                        </a:rPr>
                        <a:t> </a:t>
                      </a:r>
                      <a:r>
                        <a:rPr sz="1300" b="1" dirty="0">
                          <a:solidFill>
                            <a:srgbClr val="FFFFFF"/>
                          </a:solidFill>
                          <a:latin typeface="Gill Sans MT"/>
                          <a:cs typeface="Gill Sans MT"/>
                        </a:rPr>
                        <a:t>servicios</a:t>
                      </a:r>
                      <a:r>
                        <a:rPr sz="1300" b="1" spc="-10" dirty="0">
                          <a:solidFill>
                            <a:srgbClr val="FFFFFF"/>
                          </a:solidFill>
                          <a:latin typeface="Gill Sans MT"/>
                          <a:cs typeface="Gill Sans MT"/>
                        </a:rPr>
                        <a:t> </a:t>
                      </a:r>
                      <a:r>
                        <a:rPr sz="1300" b="1" spc="-25" dirty="0">
                          <a:solidFill>
                            <a:srgbClr val="FFFFFF"/>
                          </a:solidFill>
                          <a:latin typeface="Gill Sans MT"/>
                          <a:cs typeface="Gill Sans MT"/>
                        </a:rPr>
                        <a:t>por </a:t>
                      </a:r>
                      <a:r>
                        <a:rPr sz="1300" b="1" dirty="0">
                          <a:solidFill>
                            <a:srgbClr val="FFFFFF"/>
                          </a:solidFill>
                          <a:latin typeface="Gill Sans MT"/>
                          <a:cs typeface="Gill Sans MT"/>
                        </a:rPr>
                        <a:t>capa</a:t>
                      </a:r>
                      <a:r>
                        <a:rPr sz="1300" b="1" spc="-60" dirty="0">
                          <a:solidFill>
                            <a:srgbClr val="FFFFFF"/>
                          </a:solidFill>
                          <a:latin typeface="Gill Sans MT"/>
                          <a:cs typeface="Gill Sans MT"/>
                        </a:rPr>
                        <a:t> </a:t>
                      </a:r>
                      <a:r>
                        <a:rPr sz="1300" b="1" dirty="0">
                          <a:solidFill>
                            <a:srgbClr val="FFFFFF"/>
                          </a:solidFill>
                          <a:latin typeface="Gill Sans MT"/>
                          <a:cs typeface="Gill Sans MT"/>
                        </a:rPr>
                        <a:t>de</a:t>
                      </a:r>
                      <a:r>
                        <a:rPr sz="1300" b="1" spc="-55" dirty="0">
                          <a:solidFill>
                            <a:srgbClr val="FFFFFF"/>
                          </a:solidFill>
                          <a:latin typeface="Gill Sans MT"/>
                          <a:cs typeface="Gill Sans MT"/>
                        </a:rPr>
                        <a:t> </a:t>
                      </a:r>
                      <a:r>
                        <a:rPr sz="1300" b="1" spc="-10" dirty="0">
                          <a:solidFill>
                            <a:srgbClr val="FFFFFF"/>
                          </a:solidFill>
                          <a:latin typeface="Gill Sans MT"/>
                          <a:cs typeface="Gill Sans MT"/>
                        </a:rPr>
                        <a:t>arquitectura</a:t>
                      </a:r>
                      <a:endParaRPr sz="1300">
                        <a:latin typeface="Gill Sans MT"/>
                        <a:cs typeface="Gill Sans MT"/>
                      </a:endParaRPr>
                    </a:p>
                  </a:txBody>
                  <a:tcPr marL="0" marR="0" marT="313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4A853"/>
                    </a:solidFill>
                  </a:tcPr>
                </a:tc>
                <a:tc>
                  <a:txBody>
                    <a:bodyPr/>
                    <a:lstStyle/>
                    <a:p>
                      <a:pPr marL="154305" marR="147955" algn="ctr">
                        <a:lnSpc>
                          <a:spcPct val="100000"/>
                        </a:lnSpc>
                        <a:spcBef>
                          <a:spcPts val="185"/>
                        </a:spcBef>
                      </a:pPr>
                      <a:r>
                        <a:rPr sz="1300" b="1" spc="-10" dirty="0">
                          <a:solidFill>
                            <a:srgbClr val="FFFFFF"/>
                          </a:solidFill>
                          <a:latin typeface="Gill Sans MT"/>
                          <a:cs typeface="Gill Sans MT"/>
                        </a:rPr>
                        <a:t>Aísle</a:t>
                      </a:r>
                      <a:r>
                        <a:rPr sz="1300" b="1" spc="-20" dirty="0">
                          <a:solidFill>
                            <a:srgbClr val="FFFFFF"/>
                          </a:solidFill>
                          <a:latin typeface="Gill Sans MT"/>
                          <a:cs typeface="Gill Sans MT"/>
                        </a:rPr>
                        <a:t> </a:t>
                      </a:r>
                      <a:r>
                        <a:rPr sz="1300" b="1" dirty="0">
                          <a:solidFill>
                            <a:srgbClr val="FFFFFF"/>
                          </a:solidFill>
                          <a:latin typeface="Gill Sans MT"/>
                          <a:cs typeface="Gill Sans MT"/>
                        </a:rPr>
                        <a:t>los</a:t>
                      </a:r>
                      <a:r>
                        <a:rPr sz="1300" b="1" spc="-20" dirty="0">
                          <a:solidFill>
                            <a:srgbClr val="FFFFFF"/>
                          </a:solidFill>
                          <a:latin typeface="Gill Sans MT"/>
                          <a:cs typeface="Gill Sans MT"/>
                        </a:rPr>
                        <a:t> </a:t>
                      </a:r>
                      <a:r>
                        <a:rPr sz="1300" b="1" dirty="0">
                          <a:solidFill>
                            <a:srgbClr val="FFFFFF"/>
                          </a:solidFill>
                          <a:latin typeface="Gill Sans MT"/>
                          <a:cs typeface="Gill Sans MT"/>
                        </a:rPr>
                        <a:t>servicios</a:t>
                      </a:r>
                      <a:r>
                        <a:rPr sz="1300" b="1" spc="-20" dirty="0">
                          <a:solidFill>
                            <a:srgbClr val="FFFFFF"/>
                          </a:solidFill>
                          <a:latin typeface="Gill Sans MT"/>
                          <a:cs typeface="Gill Sans MT"/>
                        </a:rPr>
                        <a:t> </a:t>
                      </a:r>
                      <a:r>
                        <a:rPr sz="1300" b="1" spc="-25" dirty="0">
                          <a:solidFill>
                            <a:srgbClr val="FFFFFF"/>
                          </a:solidFill>
                          <a:latin typeface="Gill Sans MT"/>
                          <a:cs typeface="Gill Sans MT"/>
                        </a:rPr>
                        <a:t>que </a:t>
                      </a:r>
                      <a:r>
                        <a:rPr sz="1300" b="1" spc="-20" dirty="0">
                          <a:solidFill>
                            <a:srgbClr val="FFFFFF"/>
                          </a:solidFill>
                          <a:latin typeface="Gill Sans MT"/>
                          <a:cs typeface="Gill Sans MT"/>
                        </a:rPr>
                        <a:t>ofrezcan</a:t>
                      </a:r>
                      <a:r>
                        <a:rPr sz="1300" b="1" spc="-15" dirty="0">
                          <a:solidFill>
                            <a:srgbClr val="FFFFFF"/>
                          </a:solidFill>
                          <a:latin typeface="Gill Sans MT"/>
                          <a:cs typeface="Gill Sans MT"/>
                        </a:rPr>
                        <a:t> </a:t>
                      </a:r>
                      <a:r>
                        <a:rPr sz="1300" b="1" spc="-10" dirty="0">
                          <a:solidFill>
                            <a:srgbClr val="FFFFFF"/>
                          </a:solidFill>
                          <a:latin typeface="Gill Sans MT"/>
                          <a:cs typeface="Gill Sans MT"/>
                        </a:rPr>
                        <a:t>funciones compartidas</a:t>
                      </a:r>
                      <a:endParaRPr sz="1300">
                        <a:latin typeface="Gill Sans MT"/>
                        <a:cs typeface="Gill Sans MT"/>
                      </a:endParaRPr>
                    </a:p>
                  </a:txBody>
                  <a:tcPr marL="0" marR="0" marT="313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B83F3"/>
                    </a:solidFill>
                  </a:tcPr>
                </a:tc>
                <a:extLst>
                  <a:ext uri="{0D108BD9-81ED-4DB2-BD59-A6C34878D82A}">
                    <a16:rowId xmlns:a16="http://schemas.microsoft.com/office/drawing/2014/main" val="10000"/>
                  </a:ext>
                </a:extLst>
              </a:tr>
              <a:tr h="1206500">
                <a:tc>
                  <a:txBody>
                    <a:bodyPr/>
                    <a:lstStyle/>
                    <a:p>
                      <a:pPr marL="179705" indent="-151765">
                        <a:lnSpc>
                          <a:spcPct val="100000"/>
                        </a:lnSpc>
                        <a:spcBef>
                          <a:spcPts val="515"/>
                        </a:spcBef>
                        <a:buFont typeface="Arial"/>
                        <a:buChar char="●"/>
                        <a:tabLst>
                          <a:tab pos="179705" algn="l"/>
                        </a:tabLst>
                      </a:pPr>
                      <a:r>
                        <a:rPr sz="1300" spc="10" dirty="0">
                          <a:solidFill>
                            <a:srgbClr val="3C4043"/>
                          </a:solidFill>
                          <a:latin typeface="Gill Sans MT"/>
                          <a:cs typeface="Gill Sans MT"/>
                        </a:rPr>
                        <a:t>Servicio</a:t>
                      </a:r>
                      <a:r>
                        <a:rPr sz="1300" spc="100" dirty="0">
                          <a:solidFill>
                            <a:srgbClr val="3C4043"/>
                          </a:solidFill>
                          <a:latin typeface="Gill Sans MT"/>
                          <a:cs typeface="Gill Sans MT"/>
                        </a:rPr>
                        <a:t> </a:t>
                      </a:r>
                      <a:r>
                        <a:rPr sz="1300" spc="10" dirty="0">
                          <a:solidFill>
                            <a:srgbClr val="3C4043"/>
                          </a:solidFill>
                          <a:latin typeface="Gill Sans MT"/>
                          <a:cs typeface="Gill Sans MT"/>
                        </a:rPr>
                        <a:t>de</a:t>
                      </a:r>
                      <a:r>
                        <a:rPr sz="1300" spc="105" dirty="0">
                          <a:solidFill>
                            <a:srgbClr val="3C4043"/>
                          </a:solidFill>
                          <a:latin typeface="Gill Sans MT"/>
                          <a:cs typeface="Gill Sans MT"/>
                        </a:rPr>
                        <a:t> </a:t>
                      </a:r>
                      <a:r>
                        <a:rPr sz="1300" spc="-10" dirty="0">
                          <a:solidFill>
                            <a:srgbClr val="3C4043"/>
                          </a:solidFill>
                          <a:latin typeface="Gill Sans MT"/>
                          <a:cs typeface="Gill Sans MT"/>
                        </a:rPr>
                        <a:t>opiniones</a:t>
                      </a:r>
                      <a:endParaRPr sz="1300">
                        <a:latin typeface="Gill Sans MT"/>
                        <a:cs typeface="Gill Sans MT"/>
                      </a:endParaRPr>
                    </a:p>
                    <a:p>
                      <a:pPr marL="179705" indent="-151765">
                        <a:lnSpc>
                          <a:spcPct val="100000"/>
                        </a:lnSpc>
                        <a:spcBef>
                          <a:spcPts val="325"/>
                        </a:spcBef>
                        <a:buFont typeface="Arial"/>
                        <a:buChar char="●"/>
                        <a:tabLst>
                          <a:tab pos="179705" algn="l"/>
                        </a:tabLst>
                      </a:pPr>
                      <a:r>
                        <a:rPr sz="1300" spc="10" dirty="0">
                          <a:solidFill>
                            <a:srgbClr val="3C4043"/>
                          </a:solidFill>
                          <a:latin typeface="Gill Sans MT"/>
                          <a:cs typeface="Gill Sans MT"/>
                        </a:rPr>
                        <a:t>Servicio</a:t>
                      </a:r>
                      <a:r>
                        <a:rPr sz="1300" spc="100" dirty="0">
                          <a:solidFill>
                            <a:srgbClr val="3C4043"/>
                          </a:solidFill>
                          <a:latin typeface="Gill Sans MT"/>
                          <a:cs typeface="Gill Sans MT"/>
                        </a:rPr>
                        <a:t> </a:t>
                      </a:r>
                      <a:r>
                        <a:rPr sz="1300" spc="10" dirty="0">
                          <a:solidFill>
                            <a:srgbClr val="3C4043"/>
                          </a:solidFill>
                          <a:latin typeface="Gill Sans MT"/>
                          <a:cs typeface="Gill Sans MT"/>
                        </a:rPr>
                        <a:t>de</a:t>
                      </a:r>
                      <a:r>
                        <a:rPr sz="1300" spc="105" dirty="0">
                          <a:solidFill>
                            <a:srgbClr val="3C4043"/>
                          </a:solidFill>
                          <a:latin typeface="Gill Sans MT"/>
                          <a:cs typeface="Gill Sans MT"/>
                        </a:rPr>
                        <a:t> </a:t>
                      </a:r>
                      <a:r>
                        <a:rPr sz="1300" spc="-10" dirty="0">
                          <a:solidFill>
                            <a:srgbClr val="3C4043"/>
                          </a:solidFill>
                          <a:latin typeface="Gill Sans MT"/>
                          <a:cs typeface="Gill Sans MT"/>
                        </a:rPr>
                        <a:t>pedidos</a:t>
                      </a:r>
                      <a:endParaRPr sz="1300">
                        <a:latin typeface="Gill Sans MT"/>
                        <a:cs typeface="Gill Sans MT"/>
                      </a:endParaRPr>
                    </a:p>
                    <a:p>
                      <a:pPr marL="179705" indent="-151765">
                        <a:lnSpc>
                          <a:spcPct val="100000"/>
                        </a:lnSpc>
                        <a:spcBef>
                          <a:spcPts val="325"/>
                        </a:spcBef>
                        <a:buFont typeface="Arial"/>
                        <a:buChar char="●"/>
                        <a:tabLst>
                          <a:tab pos="179705" algn="l"/>
                        </a:tabLst>
                      </a:pPr>
                      <a:r>
                        <a:rPr sz="1300" spc="10" dirty="0">
                          <a:solidFill>
                            <a:srgbClr val="3C4043"/>
                          </a:solidFill>
                          <a:latin typeface="Gill Sans MT"/>
                          <a:cs typeface="Gill Sans MT"/>
                        </a:rPr>
                        <a:t>Servicio</a:t>
                      </a:r>
                      <a:r>
                        <a:rPr sz="1300" spc="100" dirty="0">
                          <a:solidFill>
                            <a:srgbClr val="3C4043"/>
                          </a:solidFill>
                          <a:latin typeface="Gill Sans MT"/>
                          <a:cs typeface="Gill Sans MT"/>
                        </a:rPr>
                        <a:t> </a:t>
                      </a:r>
                      <a:r>
                        <a:rPr sz="1300" spc="10" dirty="0">
                          <a:solidFill>
                            <a:srgbClr val="3C4043"/>
                          </a:solidFill>
                          <a:latin typeface="Gill Sans MT"/>
                          <a:cs typeface="Gill Sans MT"/>
                        </a:rPr>
                        <a:t>de</a:t>
                      </a:r>
                      <a:r>
                        <a:rPr sz="1300" spc="105" dirty="0">
                          <a:solidFill>
                            <a:srgbClr val="3C4043"/>
                          </a:solidFill>
                          <a:latin typeface="Gill Sans MT"/>
                          <a:cs typeface="Gill Sans MT"/>
                        </a:rPr>
                        <a:t> </a:t>
                      </a:r>
                      <a:r>
                        <a:rPr sz="1300" spc="-10" dirty="0">
                          <a:solidFill>
                            <a:srgbClr val="3C4043"/>
                          </a:solidFill>
                          <a:latin typeface="Gill Sans MT"/>
                          <a:cs typeface="Gill Sans MT"/>
                        </a:rPr>
                        <a:t>productos</a:t>
                      </a:r>
                      <a:endParaRPr sz="1300">
                        <a:latin typeface="Gill Sans MT"/>
                        <a:cs typeface="Gill Sans MT"/>
                      </a:endParaRPr>
                    </a:p>
                    <a:p>
                      <a:pPr marL="179705" indent="-151765">
                        <a:lnSpc>
                          <a:spcPct val="100000"/>
                        </a:lnSpc>
                        <a:spcBef>
                          <a:spcPts val="325"/>
                        </a:spcBef>
                        <a:buFont typeface="Arial"/>
                        <a:buChar char="●"/>
                        <a:tabLst>
                          <a:tab pos="179705" algn="l"/>
                        </a:tabLst>
                      </a:pPr>
                      <a:r>
                        <a:rPr sz="1300" spc="-10" dirty="0">
                          <a:solidFill>
                            <a:srgbClr val="3C4043"/>
                          </a:solidFill>
                          <a:latin typeface="Gill Sans MT"/>
                          <a:cs typeface="Gill Sans MT"/>
                        </a:rPr>
                        <a:t>Etcétera</a:t>
                      </a:r>
                      <a:endParaRPr sz="1300">
                        <a:latin typeface="Gill Sans MT"/>
                        <a:cs typeface="Gill Sans MT"/>
                      </a:endParaRPr>
                    </a:p>
                  </a:txBody>
                  <a:tcPr marL="0" marR="0" marT="872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79705" marR="211454" indent="-151765">
                        <a:lnSpc>
                          <a:spcPct val="100000"/>
                        </a:lnSpc>
                        <a:spcBef>
                          <a:spcPts val="515"/>
                        </a:spcBef>
                        <a:buFont typeface="Arial"/>
                        <a:buChar char="●"/>
                        <a:tabLst>
                          <a:tab pos="180975" algn="l"/>
                        </a:tabLst>
                      </a:pPr>
                      <a:r>
                        <a:rPr sz="1300" spc="30" dirty="0">
                          <a:solidFill>
                            <a:srgbClr val="3C4043"/>
                          </a:solidFill>
                          <a:latin typeface="Gill Sans MT"/>
                          <a:cs typeface="Gill Sans MT"/>
                        </a:rPr>
                        <a:t>Interfaces</a:t>
                      </a:r>
                      <a:r>
                        <a:rPr sz="1300" spc="80" dirty="0">
                          <a:solidFill>
                            <a:srgbClr val="3C4043"/>
                          </a:solidFill>
                          <a:latin typeface="Gill Sans MT"/>
                          <a:cs typeface="Gill Sans MT"/>
                        </a:rPr>
                        <a:t> </a:t>
                      </a:r>
                      <a:r>
                        <a:rPr sz="1300" spc="30" dirty="0">
                          <a:solidFill>
                            <a:srgbClr val="3C4043"/>
                          </a:solidFill>
                          <a:latin typeface="Gill Sans MT"/>
                          <a:cs typeface="Gill Sans MT"/>
                        </a:rPr>
                        <a:t>de</a:t>
                      </a:r>
                      <a:r>
                        <a:rPr sz="1300" spc="80" dirty="0">
                          <a:solidFill>
                            <a:srgbClr val="3C4043"/>
                          </a:solidFill>
                          <a:latin typeface="Gill Sans MT"/>
                          <a:cs typeface="Gill Sans MT"/>
                        </a:rPr>
                        <a:t> </a:t>
                      </a:r>
                      <a:r>
                        <a:rPr sz="1300" spc="-10" dirty="0">
                          <a:solidFill>
                            <a:srgbClr val="3C4043"/>
                          </a:solidFill>
                          <a:latin typeface="Gill Sans MT"/>
                          <a:cs typeface="Gill Sans MT"/>
                        </a:rPr>
                        <a:t>usuario 	</a:t>
                      </a:r>
                      <a:r>
                        <a:rPr sz="1300" dirty="0">
                          <a:solidFill>
                            <a:srgbClr val="3C4043"/>
                          </a:solidFill>
                          <a:latin typeface="Gill Sans MT"/>
                          <a:cs typeface="Gill Sans MT"/>
                        </a:rPr>
                        <a:t>de</a:t>
                      </a:r>
                      <a:r>
                        <a:rPr sz="1300" spc="20" dirty="0">
                          <a:solidFill>
                            <a:srgbClr val="3C4043"/>
                          </a:solidFill>
                          <a:latin typeface="Gill Sans MT"/>
                          <a:cs typeface="Gill Sans MT"/>
                        </a:rPr>
                        <a:t> </a:t>
                      </a:r>
                      <a:r>
                        <a:rPr sz="1300" dirty="0">
                          <a:solidFill>
                            <a:srgbClr val="3C4043"/>
                          </a:solidFill>
                          <a:latin typeface="Gill Sans MT"/>
                          <a:cs typeface="Gill Sans MT"/>
                        </a:rPr>
                        <a:t>iOS,</a:t>
                      </a:r>
                      <a:r>
                        <a:rPr sz="1300" spc="25" dirty="0">
                          <a:solidFill>
                            <a:srgbClr val="3C4043"/>
                          </a:solidFill>
                          <a:latin typeface="Gill Sans MT"/>
                          <a:cs typeface="Gill Sans MT"/>
                        </a:rPr>
                        <a:t> </a:t>
                      </a:r>
                      <a:r>
                        <a:rPr sz="1300" dirty="0">
                          <a:solidFill>
                            <a:srgbClr val="3C4043"/>
                          </a:solidFill>
                          <a:latin typeface="Gill Sans MT"/>
                          <a:cs typeface="Gill Sans MT"/>
                        </a:rPr>
                        <a:t>de</a:t>
                      </a:r>
                      <a:r>
                        <a:rPr sz="1300" spc="20" dirty="0">
                          <a:solidFill>
                            <a:srgbClr val="3C4043"/>
                          </a:solidFill>
                          <a:latin typeface="Gill Sans MT"/>
                          <a:cs typeface="Gill Sans MT"/>
                        </a:rPr>
                        <a:t> </a:t>
                      </a:r>
                      <a:r>
                        <a:rPr sz="1300" spc="-10" dirty="0">
                          <a:solidFill>
                            <a:srgbClr val="3C4043"/>
                          </a:solidFill>
                          <a:latin typeface="Gill Sans MT"/>
                          <a:cs typeface="Gill Sans MT"/>
                        </a:rPr>
                        <a:t>Android</a:t>
                      </a:r>
                      <a:endParaRPr sz="1300">
                        <a:latin typeface="Gill Sans MT"/>
                        <a:cs typeface="Gill Sans MT"/>
                      </a:endParaRPr>
                    </a:p>
                    <a:p>
                      <a:pPr marL="180975">
                        <a:lnSpc>
                          <a:spcPts val="1190"/>
                        </a:lnSpc>
                      </a:pPr>
                      <a:r>
                        <a:rPr sz="1300" dirty="0">
                          <a:solidFill>
                            <a:srgbClr val="3C4043"/>
                          </a:solidFill>
                          <a:latin typeface="Gill Sans MT"/>
                          <a:cs typeface="Gill Sans MT"/>
                        </a:rPr>
                        <a:t>y </a:t>
                      </a:r>
                      <a:r>
                        <a:rPr sz="1300" spc="-25" dirty="0">
                          <a:solidFill>
                            <a:srgbClr val="3C4043"/>
                          </a:solidFill>
                          <a:latin typeface="Gill Sans MT"/>
                          <a:cs typeface="Gill Sans MT"/>
                        </a:rPr>
                        <a:t>web</a:t>
                      </a:r>
                      <a:endParaRPr sz="1300">
                        <a:latin typeface="Gill Sans MT"/>
                        <a:cs typeface="Gill Sans MT"/>
                      </a:endParaRPr>
                    </a:p>
                    <a:p>
                      <a:pPr marL="179705" marR="280035" indent="-151765">
                        <a:lnSpc>
                          <a:spcPct val="100000"/>
                        </a:lnSpc>
                        <a:spcBef>
                          <a:spcPts val="335"/>
                        </a:spcBef>
                        <a:buFont typeface="Arial"/>
                        <a:buChar char="●"/>
                        <a:tabLst>
                          <a:tab pos="180975" algn="l"/>
                        </a:tabLst>
                      </a:pPr>
                      <a:r>
                        <a:rPr sz="1300" spc="20" dirty="0">
                          <a:solidFill>
                            <a:srgbClr val="3C4043"/>
                          </a:solidFill>
                          <a:latin typeface="Gill Sans MT"/>
                          <a:cs typeface="Gill Sans MT"/>
                        </a:rPr>
                        <a:t>Servicios</a:t>
                      </a:r>
                      <a:r>
                        <a:rPr sz="1300" spc="100" dirty="0">
                          <a:solidFill>
                            <a:srgbClr val="3C4043"/>
                          </a:solidFill>
                          <a:latin typeface="Gill Sans MT"/>
                          <a:cs typeface="Gill Sans MT"/>
                        </a:rPr>
                        <a:t> </a:t>
                      </a:r>
                      <a:r>
                        <a:rPr sz="1300" spc="20" dirty="0">
                          <a:solidFill>
                            <a:srgbClr val="3C4043"/>
                          </a:solidFill>
                          <a:latin typeface="Gill Sans MT"/>
                          <a:cs typeface="Gill Sans MT"/>
                        </a:rPr>
                        <a:t>de</a:t>
                      </a:r>
                      <a:r>
                        <a:rPr sz="1300" spc="105" dirty="0">
                          <a:solidFill>
                            <a:srgbClr val="3C4043"/>
                          </a:solidFill>
                          <a:latin typeface="Gill Sans MT"/>
                          <a:cs typeface="Gill Sans MT"/>
                        </a:rPr>
                        <a:t> </a:t>
                      </a:r>
                      <a:r>
                        <a:rPr sz="1300" spc="60" dirty="0">
                          <a:solidFill>
                            <a:srgbClr val="3C4043"/>
                          </a:solidFill>
                          <a:latin typeface="Gill Sans MT"/>
                          <a:cs typeface="Gill Sans MT"/>
                        </a:rPr>
                        <a:t>acceso 	</a:t>
                      </a:r>
                      <a:r>
                        <a:rPr sz="1300" spc="114" dirty="0">
                          <a:solidFill>
                            <a:srgbClr val="3C4043"/>
                          </a:solidFill>
                          <a:latin typeface="Gill Sans MT"/>
                          <a:cs typeface="Gill Sans MT"/>
                        </a:rPr>
                        <a:t>a</a:t>
                      </a:r>
                      <a:r>
                        <a:rPr sz="1300" spc="-35" dirty="0">
                          <a:solidFill>
                            <a:srgbClr val="3C4043"/>
                          </a:solidFill>
                          <a:latin typeface="Gill Sans MT"/>
                          <a:cs typeface="Gill Sans MT"/>
                        </a:rPr>
                        <a:t> </a:t>
                      </a:r>
                      <a:r>
                        <a:rPr sz="1300" spc="50" dirty="0">
                          <a:solidFill>
                            <a:srgbClr val="3C4043"/>
                          </a:solidFill>
                          <a:latin typeface="Gill Sans MT"/>
                          <a:cs typeface="Gill Sans MT"/>
                        </a:rPr>
                        <a:t>los</a:t>
                      </a:r>
                      <a:r>
                        <a:rPr sz="1300" spc="-35" dirty="0">
                          <a:solidFill>
                            <a:srgbClr val="3C4043"/>
                          </a:solidFill>
                          <a:latin typeface="Gill Sans MT"/>
                          <a:cs typeface="Gill Sans MT"/>
                        </a:rPr>
                        <a:t> </a:t>
                      </a:r>
                      <a:r>
                        <a:rPr sz="1300" spc="45" dirty="0">
                          <a:solidFill>
                            <a:srgbClr val="3C4043"/>
                          </a:solidFill>
                          <a:latin typeface="Gill Sans MT"/>
                          <a:cs typeface="Gill Sans MT"/>
                        </a:rPr>
                        <a:t>datos</a:t>
                      </a:r>
                      <a:endParaRPr sz="1300">
                        <a:latin typeface="Gill Sans MT"/>
                        <a:cs typeface="Gill Sans MT"/>
                      </a:endParaRPr>
                    </a:p>
                  </a:txBody>
                  <a:tcPr marL="0" marR="0" marT="872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79705" marR="637540" indent="-151765">
                        <a:lnSpc>
                          <a:spcPct val="100000"/>
                        </a:lnSpc>
                        <a:spcBef>
                          <a:spcPts val="515"/>
                        </a:spcBef>
                        <a:buFont typeface="Arial"/>
                        <a:buChar char="●"/>
                        <a:tabLst>
                          <a:tab pos="180975" algn="l"/>
                        </a:tabLst>
                      </a:pPr>
                      <a:r>
                        <a:rPr sz="1300" spc="10" dirty="0">
                          <a:solidFill>
                            <a:srgbClr val="3C4043"/>
                          </a:solidFill>
                          <a:latin typeface="Gill Sans MT"/>
                          <a:cs typeface="Gill Sans MT"/>
                        </a:rPr>
                        <a:t>Servicio</a:t>
                      </a:r>
                      <a:r>
                        <a:rPr sz="1300" spc="165" dirty="0">
                          <a:solidFill>
                            <a:srgbClr val="3C4043"/>
                          </a:solidFill>
                          <a:latin typeface="Gill Sans MT"/>
                          <a:cs typeface="Gill Sans MT"/>
                        </a:rPr>
                        <a:t> </a:t>
                      </a:r>
                      <a:r>
                        <a:rPr sz="1300" spc="-25" dirty="0">
                          <a:solidFill>
                            <a:srgbClr val="3C4043"/>
                          </a:solidFill>
                          <a:latin typeface="Gill Sans MT"/>
                          <a:cs typeface="Gill Sans MT"/>
                        </a:rPr>
                        <a:t>de 	</a:t>
                      </a:r>
                      <a:r>
                        <a:rPr sz="1300" spc="-10" dirty="0">
                          <a:solidFill>
                            <a:srgbClr val="3C4043"/>
                          </a:solidFill>
                          <a:latin typeface="Gill Sans MT"/>
                          <a:cs typeface="Gill Sans MT"/>
                        </a:rPr>
                        <a:t>autenticación</a:t>
                      </a:r>
                      <a:endParaRPr sz="1300">
                        <a:latin typeface="Gill Sans MT"/>
                        <a:cs typeface="Gill Sans MT"/>
                      </a:endParaRPr>
                    </a:p>
                    <a:p>
                      <a:pPr marL="179705" indent="-151765">
                        <a:lnSpc>
                          <a:spcPct val="100000"/>
                        </a:lnSpc>
                        <a:spcBef>
                          <a:spcPts val="325"/>
                        </a:spcBef>
                        <a:buFont typeface="Arial"/>
                        <a:buChar char="●"/>
                        <a:tabLst>
                          <a:tab pos="179705" algn="l"/>
                        </a:tabLst>
                      </a:pPr>
                      <a:r>
                        <a:rPr sz="1300" spc="10" dirty="0">
                          <a:solidFill>
                            <a:srgbClr val="3C4043"/>
                          </a:solidFill>
                          <a:latin typeface="Gill Sans MT"/>
                          <a:cs typeface="Gill Sans MT"/>
                        </a:rPr>
                        <a:t>Servicio</a:t>
                      </a:r>
                      <a:r>
                        <a:rPr sz="1300" spc="100" dirty="0">
                          <a:solidFill>
                            <a:srgbClr val="3C4043"/>
                          </a:solidFill>
                          <a:latin typeface="Gill Sans MT"/>
                          <a:cs typeface="Gill Sans MT"/>
                        </a:rPr>
                        <a:t> </a:t>
                      </a:r>
                      <a:r>
                        <a:rPr sz="1300" spc="10" dirty="0">
                          <a:solidFill>
                            <a:srgbClr val="3C4043"/>
                          </a:solidFill>
                          <a:latin typeface="Gill Sans MT"/>
                          <a:cs typeface="Gill Sans MT"/>
                        </a:rPr>
                        <a:t>de</a:t>
                      </a:r>
                      <a:r>
                        <a:rPr sz="1300" spc="105" dirty="0">
                          <a:solidFill>
                            <a:srgbClr val="3C4043"/>
                          </a:solidFill>
                          <a:latin typeface="Gill Sans MT"/>
                          <a:cs typeface="Gill Sans MT"/>
                        </a:rPr>
                        <a:t> </a:t>
                      </a:r>
                      <a:r>
                        <a:rPr sz="1300" spc="-10" dirty="0">
                          <a:solidFill>
                            <a:srgbClr val="3C4043"/>
                          </a:solidFill>
                          <a:latin typeface="Gill Sans MT"/>
                          <a:cs typeface="Gill Sans MT"/>
                        </a:rPr>
                        <a:t>informes</a:t>
                      </a:r>
                      <a:endParaRPr sz="1300">
                        <a:latin typeface="Gill Sans MT"/>
                        <a:cs typeface="Gill Sans MT"/>
                      </a:endParaRPr>
                    </a:p>
                    <a:p>
                      <a:pPr marL="179705" indent="-151765">
                        <a:lnSpc>
                          <a:spcPct val="100000"/>
                        </a:lnSpc>
                        <a:spcBef>
                          <a:spcPts val="325"/>
                        </a:spcBef>
                        <a:buFont typeface="Arial"/>
                        <a:buChar char="●"/>
                        <a:tabLst>
                          <a:tab pos="179705" algn="l"/>
                        </a:tabLst>
                      </a:pPr>
                      <a:r>
                        <a:rPr sz="1300" spc="-10" dirty="0">
                          <a:solidFill>
                            <a:srgbClr val="3C4043"/>
                          </a:solidFill>
                          <a:latin typeface="Gill Sans MT"/>
                          <a:cs typeface="Gill Sans MT"/>
                        </a:rPr>
                        <a:t>Etcétera</a:t>
                      </a:r>
                      <a:endParaRPr sz="1300">
                        <a:latin typeface="Gill Sans MT"/>
                        <a:cs typeface="Gill Sans MT"/>
                      </a:endParaRPr>
                    </a:p>
                  </a:txBody>
                  <a:tcPr marL="0" marR="0" marT="872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bl>
          </a:graphicData>
        </a:graphic>
      </p:graphicFrame>
      <p:sp>
        <p:nvSpPr>
          <p:cNvPr id="4" name="object 4"/>
          <p:cNvSpPr/>
          <p:nvPr/>
        </p:nvSpPr>
        <p:spPr>
          <a:xfrm>
            <a:off x="2031577" y="1143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5" name="Triángulo rectángulo 4">
            <a:extLst>
              <a:ext uri="{FF2B5EF4-FFF2-40B4-BE49-F238E27FC236}">
                <a16:creationId xmlns:a16="http://schemas.microsoft.com/office/drawing/2014/main" id="{38D3823D-35F4-C051-D3AA-70B86B9D04B4}"/>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6" name="object 2">
            <a:extLst>
              <a:ext uri="{FF2B5EF4-FFF2-40B4-BE49-F238E27FC236}">
                <a16:creationId xmlns:a16="http://schemas.microsoft.com/office/drawing/2014/main" id="{51CF0C5C-5D76-9FC2-E384-D3CB1D137996}"/>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20544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es-419" dirty="0"/>
              <a:t>Instalar y probar Express</a:t>
            </a:r>
          </a:p>
        </p:txBody>
      </p:sp>
      <p:sp>
        <p:nvSpPr>
          <p:cNvPr id="3" name="Marcador de contenido 2">
            <a:extLst>
              <a:ext uri="{FF2B5EF4-FFF2-40B4-BE49-F238E27FC236}">
                <a16:creationId xmlns:a16="http://schemas.microsoft.com/office/drawing/2014/main" id="{5035BFB0-FFD9-200C-424D-034B29F6EDEA}"/>
              </a:ext>
            </a:extLst>
          </p:cNvPr>
          <p:cNvSpPr>
            <a:spLocks noGrp="1"/>
          </p:cNvSpPr>
          <p:nvPr>
            <p:ph idx="1"/>
          </p:nvPr>
        </p:nvSpPr>
        <p:spPr/>
        <p:txBody>
          <a:bodyPr/>
          <a:lstStyle/>
          <a:p>
            <a:pPr marL="0" indent="0">
              <a:buNone/>
            </a:pPr>
            <a:r>
              <a:rPr lang="es-ES" dirty="0"/>
              <a:t>Crear una nueva carpeta </a:t>
            </a:r>
            <a:endParaRPr lang="es-419" dirty="0"/>
          </a:p>
        </p:txBody>
      </p:sp>
    </p:spTree>
    <p:extLst>
      <p:ext uri="{BB962C8B-B14F-4D97-AF65-F5344CB8AC3E}">
        <p14:creationId xmlns:p14="http://schemas.microsoft.com/office/powerpoint/2010/main" val="40190968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7" y="1631451"/>
            <a:ext cx="5238327" cy="673560"/>
          </a:xfrm>
          <a:prstGeom prst="rect">
            <a:avLst/>
          </a:prstGeom>
        </p:spPr>
        <p:txBody>
          <a:bodyPr vert="horz" wrap="square" lIns="0" tIns="16933" rIns="0" bIns="0" rtlCol="0">
            <a:spAutoFit/>
          </a:bodyPr>
          <a:lstStyle/>
          <a:p>
            <a:pPr marL="16933" marR="6773">
              <a:spcBef>
                <a:spcPts val="133"/>
              </a:spcBef>
            </a:pPr>
            <a:r>
              <a:rPr sz="2133" kern="0" spc="152" dirty="0">
                <a:solidFill>
                  <a:srgbClr val="202124"/>
                </a:solidFill>
                <a:latin typeface="Calibri"/>
                <a:cs typeface="Calibri"/>
              </a:rPr>
              <a:t>Los</a:t>
            </a:r>
            <a:r>
              <a:rPr sz="2133" kern="0" spc="93" dirty="0">
                <a:solidFill>
                  <a:srgbClr val="202124"/>
                </a:solidFill>
                <a:latin typeface="Calibri"/>
                <a:cs typeface="Calibri"/>
              </a:rPr>
              <a:t> </a:t>
            </a:r>
            <a:r>
              <a:rPr sz="2133" kern="0" spc="113" dirty="0">
                <a:solidFill>
                  <a:srgbClr val="202124"/>
                </a:solidFill>
                <a:latin typeface="Calibri"/>
                <a:cs typeface="Calibri"/>
              </a:rPr>
              <a:t>servicios</a:t>
            </a:r>
            <a:r>
              <a:rPr sz="2133" kern="0" spc="100" dirty="0">
                <a:solidFill>
                  <a:srgbClr val="202124"/>
                </a:solidFill>
                <a:latin typeface="Calibri"/>
                <a:cs typeface="Calibri"/>
              </a:rPr>
              <a:t> </a:t>
            </a:r>
            <a:r>
              <a:rPr sz="2133" kern="0" spc="140" dirty="0">
                <a:solidFill>
                  <a:srgbClr val="202124"/>
                </a:solidFill>
                <a:latin typeface="Calibri"/>
                <a:cs typeface="Calibri"/>
              </a:rPr>
              <a:t>con</a:t>
            </a:r>
            <a:r>
              <a:rPr sz="2133" kern="0" spc="100" dirty="0">
                <a:solidFill>
                  <a:srgbClr val="202124"/>
                </a:solidFill>
                <a:latin typeface="Calibri"/>
                <a:cs typeface="Calibri"/>
              </a:rPr>
              <a:t> </a:t>
            </a:r>
            <a:r>
              <a:rPr sz="2133" kern="0" spc="113" dirty="0">
                <a:solidFill>
                  <a:srgbClr val="202124"/>
                </a:solidFill>
                <a:latin typeface="Calibri"/>
                <a:cs typeface="Calibri"/>
              </a:rPr>
              <a:t>estado</a:t>
            </a:r>
            <a:r>
              <a:rPr sz="2133" kern="0" spc="100" dirty="0">
                <a:solidFill>
                  <a:srgbClr val="202124"/>
                </a:solidFill>
                <a:latin typeface="Calibri"/>
                <a:cs typeface="Calibri"/>
              </a:rPr>
              <a:t> </a:t>
            </a:r>
            <a:r>
              <a:rPr sz="2133" kern="0" spc="13" dirty="0">
                <a:solidFill>
                  <a:srgbClr val="202124"/>
                </a:solidFill>
                <a:latin typeface="Calibri"/>
                <a:cs typeface="Calibri"/>
              </a:rPr>
              <a:t>plantean</a:t>
            </a:r>
            <a:r>
              <a:rPr sz="2133" kern="0" spc="100" dirty="0">
                <a:solidFill>
                  <a:srgbClr val="202124"/>
                </a:solidFill>
                <a:latin typeface="Calibri"/>
                <a:cs typeface="Calibri"/>
              </a:rPr>
              <a:t> desafíos </a:t>
            </a:r>
            <a:r>
              <a:rPr sz="2133" kern="0" spc="80" dirty="0">
                <a:solidFill>
                  <a:srgbClr val="202124"/>
                </a:solidFill>
                <a:latin typeface="Calibri"/>
                <a:cs typeface="Calibri"/>
              </a:rPr>
              <a:t>diferentes</a:t>
            </a:r>
            <a:r>
              <a:rPr sz="2133" kern="0" spc="20" dirty="0">
                <a:solidFill>
                  <a:srgbClr val="202124"/>
                </a:solidFill>
                <a:latin typeface="Calibri"/>
                <a:cs typeface="Calibri"/>
              </a:rPr>
              <a:t> </a:t>
            </a:r>
            <a:r>
              <a:rPr sz="2133" kern="0" spc="113" dirty="0">
                <a:solidFill>
                  <a:srgbClr val="202124"/>
                </a:solidFill>
                <a:latin typeface="Calibri"/>
                <a:cs typeface="Calibri"/>
              </a:rPr>
              <a:t>que</a:t>
            </a:r>
            <a:r>
              <a:rPr sz="2133" kern="0" spc="27" dirty="0">
                <a:solidFill>
                  <a:srgbClr val="202124"/>
                </a:solidFill>
                <a:latin typeface="Calibri"/>
                <a:cs typeface="Calibri"/>
              </a:rPr>
              <a:t> </a:t>
            </a:r>
            <a:r>
              <a:rPr sz="2133" kern="0" spc="73" dirty="0">
                <a:solidFill>
                  <a:srgbClr val="202124"/>
                </a:solidFill>
                <a:latin typeface="Calibri"/>
                <a:cs typeface="Calibri"/>
              </a:rPr>
              <a:t>aquellos</a:t>
            </a:r>
            <a:r>
              <a:rPr sz="2133" kern="0" spc="20" dirty="0">
                <a:solidFill>
                  <a:srgbClr val="202124"/>
                </a:solidFill>
                <a:latin typeface="Calibri"/>
                <a:cs typeface="Calibri"/>
              </a:rPr>
              <a:t> </a:t>
            </a:r>
            <a:r>
              <a:rPr sz="2133" kern="0" spc="67" dirty="0">
                <a:solidFill>
                  <a:srgbClr val="202124"/>
                </a:solidFill>
                <a:latin typeface="Calibri"/>
                <a:cs typeface="Calibri"/>
              </a:rPr>
              <a:t>sin</a:t>
            </a:r>
            <a:r>
              <a:rPr sz="2133" kern="0" spc="27" dirty="0">
                <a:solidFill>
                  <a:srgbClr val="202124"/>
                </a:solidFill>
                <a:latin typeface="Calibri"/>
                <a:cs typeface="Calibri"/>
              </a:rPr>
              <a:t> </a:t>
            </a:r>
            <a:r>
              <a:rPr sz="2133" kern="0" spc="100" dirty="0">
                <a:solidFill>
                  <a:srgbClr val="202124"/>
                </a:solidFill>
                <a:latin typeface="Calibri"/>
                <a:cs typeface="Calibri"/>
              </a:rPr>
              <a:t>estado</a:t>
            </a:r>
            <a:endParaRPr sz="2133" kern="0">
              <a:solidFill>
                <a:sysClr val="windowText" lastClr="000000"/>
              </a:solidFill>
              <a:latin typeface="Calibri"/>
              <a:cs typeface="Calibri"/>
            </a:endParaRPr>
          </a:p>
        </p:txBody>
      </p:sp>
      <p:sp>
        <p:nvSpPr>
          <p:cNvPr id="3" name="object 3"/>
          <p:cNvSpPr txBox="1"/>
          <p:nvPr/>
        </p:nvSpPr>
        <p:spPr>
          <a:xfrm>
            <a:off x="2922299" y="2413638"/>
            <a:ext cx="2836333" cy="1401708"/>
          </a:xfrm>
          <a:prstGeom prst="rect">
            <a:avLst/>
          </a:prstGeom>
        </p:spPr>
        <p:txBody>
          <a:bodyPr vert="horz" wrap="square" lIns="0" tIns="16933" rIns="0" bIns="0" rtlCol="0">
            <a:spAutoFit/>
          </a:bodyPr>
          <a:lstStyle/>
          <a:p>
            <a:pPr marL="16933" marR="6773">
              <a:spcBef>
                <a:spcPts val="133"/>
              </a:spcBef>
            </a:pPr>
            <a:r>
              <a:rPr sz="1333" kern="0" spc="73" dirty="0">
                <a:solidFill>
                  <a:srgbClr val="3C4043"/>
                </a:solidFill>
                <a:latin typeface="Gill Sans MT"/>
                <a:cs typeface="Gill Sans MT"/>
              </a:rPr>
              <a:t>Los</a:t>
            </a:r>
            <a:r>
              <a:rPr sz="1333" kern="0" spc="60" dirty="0">
                <a:solidFill>
                  <a:srgbClr val="3C4043"/>
                </a:solidFill>
                <a:latin typeface="Gill Sans MT"/>
                <a:cs typeface="Gill Sans MT"/>
              </a:rPr>
              <a:t> </a:t>
            </a:r>
            <a:r>
              <a:rPr sz="1333" kern="0" spc="27" dirty="0">
                <a:solidFill>
                  <a:srgbClr val="3C4043"/>
                </a:solidFill>
                <a:latin typeface="Gill Sans MT"/>
                <a:cs typeface="Gill Sans MT"/>
              </a:rPr>
              <a:t>servicios</a:t>
            </a:r>
            <a:r>
              <a:rPr sz="1333" kern="0" spc="67" dirty="0">
                <a:solidFill>
                  <a:srgbClr val="3C4043"/>
                </a:solidFill>
                <a:latin typeface="Gill Sans MT"/>
                <a:cs typeface="Gill Sans MT"/>
              </a:rPr>
              <a:t> </a:t>
            </a:r>
            <a:r>
              <a:rPr sz="1333" kern="0" spc="27" dirty="0">
                <a:solidFill>
                  <a:srgbClr val="3C4043"/>
                </a:solidFill>
                <a:latin typeface="Gill Sans MT"/>
                <a:cs typeface="Gill Sans MT"/>
              </a:rPr>
              <a:t>con</a:t>
            </a:r>
            <a:r>
              <a:rPr sz="1333" kern="0" spc="60" dirty="0">
                <a:solidFill>
                  <a:srgbClr val="3C4043"/>
                </a:solidFill>
                <a:latin typeface="Gill Sans MT"/>
                <a:cs typeface="Gill Sans MT"/>
              </a:rPr>
              <a:t> </a:t>
            </a:r>
            <a:r>
              <a:rPr sz="1333" kern="0" spc="67" dirty="0">
                <a:solidFill>
                  <a:srgbClr val="3C4043"/>
                </a:solidFill>
                <a:latin typeface="Gill Sans MT"/>
                <a:cs typeface="Gill Sans MT"/>
              </a:rPr>
              <a:t>estado </a:t>
            </a:r>
            <a:r>
              <a:rPr sz="1333" kern="0" spc="-13" dirty="0">
                <a:solidFill>
                  <a:srgbClr val="3C4043"/>
                </a:solidFill>
                <a:latin typeface="Gill Sans MT"/>
                <a:cs typeface="Gill Sans MT"/>
              </a:rPr>
              <a:t>administran </a:t>
            </a:r>
            <a:r>
              <a:rPr sz="1333" kern="0" spc="73" dirty="0">
                <a:solidFill>
                  <a:srgbClr val="3C4043"/>
                </a:solidFill>
                <a:latin typeface="Gill Sans MT"/>
                <a:cs typeface="Gill Sans MT"/>
              </a:rPr>
              <a:t>datos</a:t>
            </a:r>
            <a:r>
              <a:rPr sz="1333" kern="0" spc="20" dirty="0">
                <a:solidFill>
                  <a:srgbClr val="3C4043"/>
                </a:solidFill>
                <a:latin typeface="Gill Sans MT"/>
                <a:cs typeface="Gill Sans MT"/>
              </a:rPr>
              <a:t> </a:t>
            </a:r>
            <a:r>
              <a:rPr sz="1333" kern="0" spc="93" dirty="0">
                <a:solidFill>
                  <a:srgbClr val="3C4043"/>
                </a:solidFill>
                <a:latin typeface="Gill Sans MT"/>
                <a:cs typeface="Gill Sans MT"/>
              </a:rPr>
              <a:t>almacenados</a:t>
            </a:r>
            <a:r>
              <a:rPr sz="1333" kern="0" spc="27" dirty="0">
                <a:solidFill>
                  <a:srgbClr val="3C4043"/>
                </a:solidFill>
                <a:latin typeface="Gill Sans MT"/>
                <a:cs typeface="Gill Sans MT"/>
              </a:rPr>
              <a:t> </a:t>
            </a:r>
            <a:r>
              <a:rPr sz="1333" kern="0" dirty="0">
                <a:solidFill>
                  <a:srgbClr val="3C4043"/>
                </a:solidFill>
                <a:latin typeface="Gill Sans MT"/>
                <a:cs typeface="Gill Sans MT"/>
              </a:rPr>
              <a:t>con</a:t>
            </a:r>
            <a:r>
              <a:rPr sz="1333" kern="0" spc="20" dirty="0">
                <a:solidFill>
                  <a:srgbClr val="3C4043"/>
                </a:solidFill>
                <a:latin typeface="Gill Sans MT"/>
                <a:cs typeface="Gill Sans MT"/>
              </a:rPr>
              <a:t> </a:t>
            </a:r>
            <a:r>
              <a:rPr sz="1333" kern="0" dirty="0">
                <a:solidFill>
                  <a:srgbClr val="3C4043"/>
                </a:solidFill>
                <a:latin typeface="Gill Sans MT"/>
                <a:cs typeface="Gill Sans MT"/>
              </a:rPr>
              <a:t>el</a:t>
            </a:r>
            <a:r>
              <a:rPr sz="1333" kern="0" spc="27" dirty="0">
                <a:solidFill>
                  <a:srgbClr val="3C4043"/>
                </a:solidFill>
                <a:latin typeface="Gill Sans MT"/>
                <a:cs typeface="Gill Sans MT"/>
              </a:rPr>
              <a:t> </a:t>
            </a:r>
            <a:r>
              <a:rPr sz="1333" kern="0" spc="-13" dirty="0">
                <a:solidFill>
                  <a:srgbClr val="3C4043"/>
                </a:solidFill>
                <a:latin typeface="Gill Sans MT"/>
                <a:cs typeface="Gill Sans MT"/>
              </a:rPr>
              <a:t>tiempo</a:t>
            </a:r>
            <a:endParaRPr sz="1333" kern="0">
              <a:solidFill>
                <a:sysClr val="windowText" lastClr="000000"/>
              </a:solidFill>
              <a:latin typeface="Gill Sans MT"/>
              <a:cs typeface="Gill Sans MT"/>
            </a:endParaRPr>
          </a:p>
          <a:p>
            <a:pPr marL="219281" indent="-202348">
              <a:spcBef>
                <a:spcPts val="440"/>
              </a:spcBef>
              <a:buFont typeface="Arial"/>
              <a:buChar char="●"/>
              <a:tabLst>
                <a:tab pos="219281" algn="l"/>
              </a:tabLst>
            </a:pPr>
            <a:r>
              <a:rPr sz="1333" kern="0" spc="80" dirty="0">
                <a:solidFill>
                  <a:srgbClr val="3C4043"/>
                </a:solidFill>
                <a:latin typeface="Gill Sans MT"/>
                <a:cs typeface="Gill Sans MT"/>
              </a:rPr>
              <a:t>Son</a:t>
            </a:r>
            <a:r>
              <a:rPr sz="1333" kern="0" spc="-13" dirty="0">
                <a:solidFill>
                  <a:srgbClr val="3C4043"/>
                </a:solidFill>
                <a:latin typeface="Gill Sans MT"/>
                <a:cs typeface="Gill Sans MT"/>
              </a:rPr>
              <a:t> </a:t>
            </a:r>
            <a:r>
              <a:rPr sz="1333" kern="0" spc="147" dirty="0">
                <a:solidFill>
                  <a:srgbClr val="3C4043"/>
                </a:solidFill>
                <a:latin typeface="Gill Sans MT"/>
                <a:cs typeface="Gill Sans MT"/>
              </a:rPr>
              <a:t>más</a:t>
            </a:r>
            <a:r>
              <a:rPr sz="1333" kern="0" spc="-7" dirty="0">
                <a:solidFill>
                  <a:srgbClr val="3C4043"/>
                </a:solidFill>
                <a:latin typeface="Gill Sans MT"/>
                <a:cs typeface="Gill Sans MT"/>
              </a:rPr>
              <a:t> </a:t>
            </a:r>
            <a:r>
              <a:rPr sz="1333" kern="0" spc="67" dirty="0">
                <a:solidFill>
                  <a:srgbClr val="3C4043"/>
                </a:solidFill>
                <a:latin typeface="Gill Sans MT"/>
                <a:cs typeface="Gill Sans MT"/>
              </a:rPr>
              <a:t>difíciles</a:t>
            </a:r>
            <a:r>
              <a:rPr sz="1333" kern="0" spc="-7" dirty="0">
                <a:solidFill>
                  <a:srgbClr val="3C4043"/>
                </a:solidFill>
                <a:latin typeface="Gill Sans MT"/>
                <a:cs typeface="Gill Sans MT"/>
              </a:rPr>
              <a:t> </a:t>
            </a:r>
            <a:r>
              <a:rPr sz="1333" kern="0" dirty="0">
                <a:solidFill>
                  <a:srgbClr val="3C4043"/>
                </a:solidFill>
                <a:latin typeface="Gill Sans MT"/>
                <a:cs typeface="Gill Sans MT"/>
              </a:rPr>
              <a:t>de</a:t>
            </a:r>
            <a:r>
              <a:rPr sz="1333" kern="0" spc="-7" dirty="0">
                <a:solidFill>
                  <a:srgbClr val="3C4043"/>
                </a:solidFill>
                <a:latin typeface="Gill Sans MT"/>
                <a:cs typeface="Gill Sans MT"/>
              </a:rPr>
              <a:t> </a:t>
            </a:r>
            <a:r>
              <a:rPr sz="1333" kern="0" spc="47" dirty="0">
                <a:solidFill>
                  <a:srgbClr val="3C4043"/>
                </a:solidFill>
                <a:latin typeface="Gill Sans MT"/>
                <a:cs typeface="Gill Sans MT"/>
              </a:rPr>
              <a:t>escalar.</a:t>
            </a:r>
            <a:endParaRPr sz="1333" kern="0">
              <a:solidFill>
                <a:sysClr val="windowText" lastClr="000000"/>
              </a:solidFill>
              <a:latin typeface="Gill Sans MT"/>
              <a:cs typeface="Gill Sans MT"/>
            </a:endParaRPr>
          </a:p>
          <a:p>
            <a:pPr marL="219281" indent="-202348">
              <a:spcBef>
                <a:spcPts val="433"/>
              </a:spcBef>
              <a:buFont typeface="Arial"/>
              <a:buChar char="●"/>
              <a:tabLst>
                <a:tab pos="219281" algn="l"/>
              </a:tabLst>
            </a:pPr>
            <a:r>
              <a:rPr sz="1333" kern="0" spc="80" dirty="0">
                <a:solidFill>
                  <a:srgbClr val="3C4043"/>
                </a:solidFill>
                <a:latin typeface="Gill Sans MT"/>
                <a:cs typeface="Gill Sans MT"/>
              </a:rPr>
              <a:t>Son</a:t>
            </a:r>
            <a:r>
              <a:rPr sz="1333" kern="0" spc="-13" dirty="0">
                <a:solidFill>
                  <a:srgbClr val="3C4043"/>
                </a:solidFill>
                <a:latin typeface="Gill Sans MT"/>
                <a:cs typeface="Gill Sans MT"/>
              </a:rPr>
              <a:t> </a:t>
            </a:r>
            <a:r>
              <a:rPr sz="1333" kern="0" spc="147" dirty="0">
                <a:solidFill>
                  <a:srgbClr val="3C4043"/>
                </a:solidFill>
                <a:latin typeface="Gill Sans MT"/>
                <a:cs typeface="Gill Sans MT"/>
              </a:rPr>
              <a:t>más</a:t>
            </a:r>
            <a:r>
              <a:rPr sz="1333" kern="0" spc="-7" dirty="0">
                <a:solidFill>
                  <a:srgbClr val="3C4043"/>
                </a:solidFill>
                <a:latin typeface="Gill Sans MT"/>
                <a:cs typeface="Gill Sans MT"/>
              </a:rPr>
              <a:t> </a:t>
            </a:r>
            <a:r>
              <a:rPr sz="1333" kern="0" spc="67" dirty="0">
                <a:solidFill>
                  <a:srgbClr val="3C4043"/>
                </a:solidFill>
                <a:latin typeface="Gill Sans MT"/>
                <a:cs typeface="Gill Sans MT"/>
              </a:rPr>
              <a:t>difíciles</a:t>
            </a:r>
            <a:r>
              <a:rPr sz="1333" kern="0" spc="-7" dirty="0">
                <a:solidFill>
                  <a:srgbClr val="3C4043"/>
                </a:solidFill>
                <a:latin typeface="Gill Sans MT"/>
                <a:cs typeface="Gill Sans MT"/>
              </a:rPr>
              <a:t> </a:t>
            </a:r>
            <a:r>
              <a:rPr sz="1333" kern="0" dirty="0">
                <a:solidFill>
                  <a:srgbClr val="3C4043"/>
                </a:solidFill>
                <a:latin typeface="Gill Sans MT"/>
                <a:cs typeface="Gill Sans MT"/>
              </a:rPr>
              <a:t>de</a:t>
            </a:r>
            <a:r>
              <a:rPr sz="1333" kern="0" spc="-7" dirty="0">
                <a:solidFill>
                  <a:srgbClr val="3C4043"/>
                </a:solidFill>
                <a:latin typeface="Gill Sans MT"/>
                <a:cs typeface="Gill Sans MT"/>
              </a:rPr>
              <a:t> </a:t>
            </a:r>
            <a:r>
              <a:rPr sz="1333" kern="0" spc="-13" dirty="0">
                <a:solidFill>
                  <a:srgbClr val="3C4043"/>
                </a:solidFill>
                <a:latin typeface="Gill Sans MT"/>
                <a:cs typeface="Gill Sans MT"/>
              </a:rPr>
              <a:t>actualizar.</a:t>
            </a:r>
            <a:endParaRPr sz="1333" kern="0">
              <a:solidFill>
                <a:sysClr val="windowText" lastClr="000000"/>
              </a:solidFill>
              <a:latin typeface="Gill Sans MT"/>
              <a:cs typeface="Gill Sans MT"/>
            </a:endParaRPr>
          </a:p>
          <a:p>
            <a:pPr marL="218435" marR="657844" indent="-202348">
              <a:spcBef>
                <a:spcPts val="433"/>
              </a:spcBef>
              <a:buFont typeface="Arial"/>
              <a:buChar char="●"/>
              <a:tabLst>
                <a:tab pos="220128" algn="l"/>
              </a:tabLst>
            </a:pPr>
            <a:r>
              <a:rPr sz="1333" kern="0" dirty="0">
                <a:solidFill>
                  <a:srgbClr val="3C4043"/>
                </a:solidFill>
                <a:latin typeface="Gill Sans MT"/>
                <a:cs typeface="Gill Sans MT"/>
              </a:rPr>
              <a:t>Requieren</a:t>
            </a:r>
            <a:r>
              <a:rPr sz="1333" kern="0" spc="113" dirty="0">
                <a:solidFill>
                  <a:srgbClr val="3C4043"/>
                </a:solidFill>
                <a:latin typeface="Gill Sans MT"/>
                <a:cs typeface="Gill Sans MT"/>
              </a:rPr>
              <a:t> </a:t>
            </a:r>
            <a:r>
              <a:rPr sz="1333" kern="0" dirty="0">
                <a:solidFill>
                  <a:srgbClr val="3C4043"/>
                </a:solidFill>
                <a:latin typeface="Gill Sans MT"/>
                <a:cs typeface="Gill Sans MT"/>
              </a:rPr>
              <a:t>crear</a:t>
            </a:r>
            <a:r>
              <a:rPr sz="1333" kern="0" spc="113" dirty="0">
                <a:solidFill>
                  <a:srgbClr val="3C4043"/>
                </a:solidFill>
                <a:latin typeface="Gill Sans MT"/>
                <a:cs typeface="Gill Sans MT"/>
              </a:rPr>
              <a:t> </a:t>
            </a:r>
            <a:r>
              <a:rPr sz="1333" kern="0" spc="87" dirty="0">
                <a:solidFill>
                  <a:srgbClr val="3C4043"/>
                </a:solidFill>
                <a:latin typeface="Gill Sans MT"/>
                <a:cs typeface="Gill Sans MT"/>
              </a:rPr>
              <a:t>copias</a:t>
            </a:r>
            <a:r>
              <a:rPr sz="1333" kern="0" spc="113" dirty="0">
                <a:solidFill>
                  <a:srgbClr val="3C4043"/>
                </a:solidFill>
                <a:latin typeface="Gill Sans MT"/>
                <a:cs typeface="Gill Sans MT"/>
              </a:rPr>
              <a:t> </a:t>
            </a:r>
            <a:r>
              <a:rPr sz="1333" kern="0" spc="-33" dirty="0">
                <a:solidFill>
                  <a:srgbClr val="3C4043"/>
                </a:solidFill>
                <a:latin typeface="Gill Sans MT"/>
                <a:cs typeface="Gill Sans MT"/>
              </a:rPr>
              <a:t>de 	</a:t>
            </a:r>
            <a:r>
              <a:rPr sz="1333" kern="0" spc="53" dirty="0">
                <a:solidFill>
                  <a:srgbClr val="3C4043"/>
                </a:solidFill>
                <a:latin typeface="Gill Sans MT"/>
                <a:cs typeface="Gill Sans MT"/>
              </a:rPr>
              <a:t>seguridad.</a:t>
            </a:r>
            <a:endParaRPr sz="1333" kern="0">
              <a:solidFill>
                <a:sysClr val="windowText" lastClr="000000"/>
              </a:solidFill>
              <a:latin typeface="Gill Sans MT"/>
              <a:cs typeface="Gill Sans MT"/>
            </a:endParaRPr>
          </a:p>
        </p:txBody>
      </p:sp>
      <p:sp>
        <p:nvSpPr>
          <p:cNvPr id="4" name="object 4"/>
          <p:cNvSpPr txBox="1"/>
          <p:nvPr/>
        </p:nvSpPr>
        <p:spPr>
          <a:xfrm>
            <a:off x="6233195" y="2413638"/>
            <a:ext cx="3589020" cy="1401708"/>
          </a:xfrm>
          <a:prstGeom prst="rect">
            <a:avLst/>
          </a:prstGeom>
        </p:spPr>
        <p:txBody>
          <a:bodyPr vert="horz" wrap="square" lIns="0" tIns="16933" rIns="0" bIns="0" rtlCol="0">
            <a:spAutoFit/>
          </a:bodyPr>
          <a:lstStyle/>
          <a:p>
            <a:pPr marL="16933" marR="222668">
              <a:spcBef>
                <a:spcPts val="133"/>
              </a:spcBef>
            </a:pPr>
            <a:r>
              <a:rPr sz="1333" kern="0" spc="73" dirty="0">
                <a:solidFill>
                  <a:srgbClr val="3C4043"/>
                </a:solidFill>
                <a:latin typeface="Gill Sans MT"/>
                <a:cs typeface="Gill Sans MT"/>
              </a:rPr>
              <a:t>Los</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servicios</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con</a:t>
            </a:r>
            <a:r>
              <a:rPr sz="1333" kern="0" spc="53" dirty="0">
                <a:solidFill>
                  <a:srgbClr val="3C4043"/>
                </a:solidFill>
                <a:latin typeface="Gill Sans MT"/>
                <a:cs typeface="Gill Sans MT"/>
              </a:rPr>
              <a:t> </a:t>
            </a:r>
            <a:r>
              <a:rPr sz="1333" kern="0" spc="67" dirty="0">
                <a:solidFill>
                  <a:srgbClr val="3C4043"/>
                </a:solidFill>
                <a:latin typeface="Gill Sans MT"/>
                <a:cs typeface="Gill Sans MT"/>
              </a:rPr>
              <a:t>estado</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obtienen</a:t>
            </a:r>
            <a:r>
              <a:rPr sz="1333" kern="0" spc="47" dirty="0">
                <a:solidFill>
                  <a:srgbClr val="3C4043"/>
                </a:solidFill>
                <a:latin typeface="Gill Sans MT"/>
                <a:cs typeface="Gill Sans MT"/>
              </a:rPr>
              <a:t> </a:t>
            </a:r>
            <a:r>
              <a:rPr sz="1333" kern="0" spc="127" dirty="0">
                <a:solidFill>
                  <a:srgbClr val="3C4043"/>
                </a:solidFill>
                <a:latin typeface="Gill Sans MT"/>
                <a:cs typeface="Gill Sans MT"/>
              </a:rPr>
              <a:t>sus</a:t>
            </a:r>
            <a:r>
              <a:rPr sz="1333" kern="0" spc="53" dirty="0">
                <a:solidFill>
                  <a:srgbClr val="3C4043"/>
                </a:solidFill>
                <a:latin typeface="Gill Sans MT"/>
                <a:cs typeface="Gill Sans MT"/>
              </a:rPr>
              <a:t> </a:t>
            </a:r>
            <a:r>
              <a:rPr sz="1333" kern="0" spc="60" dirty="0">
                <a:solidFill>
                  <a:srgbClr val="3C4043"/>
                </a:solidFill>
                <a:latin typeface="Gill Sans MT"/>
                <a:cs typeface="Gill Sans MT"/>
              </a:rPr>
              <a:t>datos </a:t>
            </a:r>
            <a:r>
              <a:rPr sz="1333" kern="0" spc="27" dirty="0">
                <a:solidFill>
                  <a:srgbClr val="3C4043"/>
                </a:solidFill>
                <a:latin typeface="Gill Sans MT"/>
                <a:cs typeface="Gill Sans MT"/>
              </a:rPr>
              <a:t>del </a:t>
            </a:r>
            <a:r>
              <a:rPr sz="1333" kern="0" spc="13" dirty="0">
                <a:solidFill>
                  <a:srgbClr val="3C4043"/>
                </a:solidFill>
                <a:latin typeface="Gill Sans MT"/>
                <a:cs typeface="Gill Sans MT"/>
              </a:rPr>
              <a:t>entorno,</a:t>
            </a:r>
            <a:r>
              <a:rPr sz="1333" kern="0" spc="27" dirty="0">
                <a:solidFill>
                  <a:srgbClr val="3C4043"/>
                </a:solidFill>
                <a:latin typeface="Gill Sans MT"/>
                <a:cs typeface="Gill Sans MT"/>
              </a:rPr>
              <a:t> o</a:t>
            </a:r>
            <a:r>
              <a:rPr sz="1333" kern="0" spc="33" dirty="0">
                <a:solidFill>
                  <a:srgbClr val="3C4043"/>
                </a:solidFill>
                <a:latin typeface="Gill Sans MT"/>
                <a:cs typeface="Gill Sans MT"/>
              </a:rPr>
              <a:t> </a:t>
            </a:r>
            <a:r>
              <a:rPr sz="1333" kern="0" spc="27" dirty="0">
                <a:solidFill>
                  <a:srgbClr val="3C4043"/>
                </a:solidFill>
                <a:latin typeface="Gill Sans MT"/>
                <a:cs typeface="Gill Sans MT"/>
              </a:rPr>
              <a:t>bien de </a:t>
            </a:r>
            <a:r>
              <a:rPr sz="1333" kern="0" spc="13" dirty="0">
                <a:solidFill>
                  <a:srgbClr val="3C4043"/>
                </a:solidFill>
                <a:latin typeface="Gill Sans MT"/>
                <a:cs typeface="Gill Sans MT"/>
              </a:rPr>
              <a:t>otros</a:t>
            </a:r>
            <a:r>
              <a:rPr sz="1333" kern="0" spc="33" dirty="0">
                <a:solidFill>
                  <a:srgbClr val="3C4043"/>
                </a:solidFill>
                <a:latin typeface="Gill Sans MT"/>
                <a:cs typeface="Gill Sans MT"/>
              </a:rPr>
              <a:t> </a:t>
            </a:r>
            <a:r>
              <a:rPr sz="1333" kern="0" spc="27" dirty="0">
                <a:solidFill>
                  <a:srgbClr val="3C4043"/>
                </a:solidFill>
                <a:latin typeface="Gill Sans MT"/>
                <a:cs typeface="Gill Sans MT"/>
              </a:rPr>
              <a:t>servicios </a:t>
            </a:r>
            <a:r>
              <a:rPr sz="1333" kern="0" spc="-33" dirty="0">
                <a:solidFill>
                  <a:srgbClr val="3C4043"/>
                </a:solidFill>
                <a:latin typeface="Gill Sans MT"/>
                <a:cs typeface="Gill Sans MT"/>
              </a:rPr>
              <a:t>con </a:t>
            </a:r>
            <a:r>
              <a:rPr sz="1333" kern="0" spc="53" dirty="0">
                <a:solidFill>
                  <a:srgbClr val="3C4043"/>
                </a:solidFill>
                <a:latin typeface="Gill Sans MT"/>
                <a:cs typeface="Gill Sans MT"/>
              </a:rPr>
              <a:t>estado</a:t>
            </a:r>
            <a:endParaRPr sz="1333" kern="0">
              <a:solidFill>
                <a:sysClr val="windowText" lastClr="000000"/>
              </a:solidFill>
              <a:latin typeface="Gill Sans MT"/>
              <a:cs typeface="Gill Sans MT"/>
            </a:endParaRPr>
          </a:p>
          <a:p>
            <a:pPr marL="219281" indent="-202348">
              <a:spcBef>
                <a:spcPts val="440"/>
              </a:spcBef>
              <a:buFont typeface="Arial"/>
              <a:buChar char="●"/>
              <a:tabLst>
                <a:tab pos="219281" algn="l"/>
              </a:tabLst>
            </a:pPr>
            <a:r>
              <a:rPr sz="1333" kern="0" spc="80" dirty="0">
                <a:solidFill>
                  <a:srgbClr val="3C4043"/>
                </a:solidFill>
                <a:latin typeface="Gill Sans MT"/>
                <a:cs typeface="Gill Sans MT"/>
              </a:rPr>
              <a:t>Son</a:t>
            </a:r>
            <a:r>
              <a:rPr sz="1333" kern="0" spc="-7" dirty="0">
                <a:solidFill>
                  <a:srgbClr val="3C4043"/>
                </a:solidFill>
                <a:latin typeface="Gill Sans MT"/>
                <a:cs typeface="Gill Sans MT"/>
              </a:rPr>
              <a:t> </a:t>
            </a:r>
            <a:r>
              <a:rPr sz="1333" kern="0" spc="87" dirty="0">
                <a:solidFill>
                  <a:srgbClr val="3C4043"/>
                </a:solidFill>
                <a:latin typeface="Gill Sans MT"/>
                <a:cs typeface="Gill Sans MT"/>
              </a:rPr>
              <a:t>fáciles</a:t>
            </a:r>
            <a:r>
              <a:rPr sz="1333" kern="0" spc="-7" dirty="0">
                <a:solidFill>
                  <a:srgbClr val="3C4043"/>
                </a:solidFill>
                <a:latin typeface="Gill Sans MT"/>
                <a:cs typeface="Gill Sans MT"/>
              </a:rPr>
              <a:t> </a:t>
            </a:r>
            <a:r>
              <a:rPr sz="1333" kern="0" dirty="0">
                <a:solidFill>
                  <a:srgbClr val="3C4043"/>
                </a:solidFill>
                <a:latin typeface="Gill Sans MT"/>
                <a:cs typeface="Gill Sans MT"/>
              </a:rPr>
              <a:t>de </a:t>
            </a:r>
            <a:r>
              <a:rPr sz="1333" kern="0" spc="73" dirty="0">
                <a:solidFill>
                  <a:srgbClr val="3C4043"/>
                </a:solidFill>
                <a:latin typeface="Gill Sans MT"/>
                <a:cs typeface="Gill Sans MT"/>
              </a:rPr>
              <a:t>escalar</a:t>
            </a:r>
            <a:r>
              <a:rPr sz="1333" kern="0" spc="-7" dirty="0">
                <a:solidFill>
                  <a:srgbClr val="3C4043"/>
                </a:solidFill>
                <a:latin typeface="Gill Sans MT"/>
                <a:cs typeface="Gill Sans MT"/>
              </a:rPr>
              <a:t> </a:t>
            </a:r>
            <a:r>
              <a:rPr sz="1333" kern="0" spc="80" dirty="0">
                <a:solidFill>
                  <a:srgbClr val="3C4043"/>
                </a:solidFill>
                <a:latin typeface="Gill Sans MT"/>
                <a:cs typeface="Gill Sans MT"/>
              </a:rPr>
              <a:t>agregando</a:t>
            </a:r>
            <a:r>
              <a:rPr sz="1333" kern="0" spc="-7" dirty="0">
                <a:solidFill>
                  <a:srgbClr val="3C4043"/>
                </a:solidFill>
                <a:latin typeface="Gill Sans MT"/>
                <a:cs typeface="Gill Sans MT"/>
              </a:rPr>
              <a:t> </a:t>
            </a:r>
            <a:r>
              <a:rPr sz="1333" kern="0" spc="67" dirty="0">
                <a:solidFill>
                  <a:srgbClr val="3C4043"/>
                </a:solidFill>
                <a:latin typeface="Gill Sans MT"/>
                <a:cs typeface="Gill Sans MT"/>
              </a:rPr>
              <a:t>instancias.</a:t>
            </a:r>
            <a:endParaRPr sz="1333" kern="0">
              <a:solidFill>
                <a:sysClr val="windowText" lastClr="000000"/>
              </a:solidFill>
              <a:latin typeface="Gill Sans MT"/>
              <a:cs typeface="Gill Sans MT"/>
            </a:endParaRPr>
          </a:p>
          <a:p>
            <a:pPr marL="219281" indent="-202348">
              <a:spcBef>
                <a:spcPts val="433"/>
              </a:spcBef>
              <a:buFont typeface="Arial"/>
              <a:buChar char="●"/>
              <a:tabLst>
                <a:tab pos="219281" algn="l"/>
              </a:tabLst>
            </a:pPr>
            <a:r>
              <a:rPr sz="1333" kern="0" spc="80" dirty="0">
                <a:solidFill>
                  <a:srgbClr val="3C4043"/>
                </a:solidFill>
                <a:latin typeface="Gill Sans MT"/>
                <a:cs typeface="Gill Sans MT"/>
              </a:rPr>
              <a:t>Son</a:t>
            </a:r>
            <a:r>
              <a:rPr sz="1333" kern="0" spc="33" dirty="0">
                <a:solidFill>
                  <a:srgbClr val="3C4043"/>
                </a:solidFill>
                <a:latin typeface="Gill Sans MT"/>
                <a:cs typeface="Gill Sans MT"/>
              </a:rPr>
              <a:t> </a:t>
            </a:r>
            <a:r>
              <a:rPr sz="1333" kern="0" spc="87" dirty="0">
                <a:solidFill>
                  <a:srgbClr val="3C4043"/>
                </a:solidFill>
                <a:latin typeface="Gill Sans MT"/>
                <a:cs typeface="Gill Sans MT"/>
              </a:rPr>
              <a:t>fáciles</a:t>
            </a:r>
            <a:r>
              <a:rPr sz="1333" kern="0" spc="33"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40" dirty="0">
                <a:solidFill>
                  <a:srgbClr val="3C4043"/>
                </a:solidFill>
                <a:latin typeface="Gill Sans MT"/>
                <a:cs typeface="Gill Sans MT"/>
              </a:rPr>
              <a:t> </a:t>
            </a:r>
            <a:r>
              <a:rPr sz="1333" kern="0" spc="27" dirty="0">
                <a:solidFill>
                  <a:srgbClr val="3C4043"/>
                </a:solidFill>
                <a:latin typeface="Gill Sans MT"/>
                <a:cs typeface="Gill Sans MT"/>
              </a:rPr>
              <a:t>migrar</a:t>
            </a:r>
            <a:r>
              <a:rPr sz="1333" kern="0" spc="33" dirty="0">
                <a:solidFill>
                  <a:srgbClr val="3C4043"/>
                </a:solidFill>
                <a:latin typeface="Gill Sans MT"/>
                <a:cs typeface="Gill Sans MT"/>
              </a:rPr>
              <a:t> </a:t>
            </a:r>
            <a:r>
              <a:rPr sz="1333" kern="0" spc="152" dirty="0">
                <a:solidFill>
                  <a:srgbClr val="3C4043"/>
                </a:solidFill>
                <a:latin typeface="Gill Sans MT"/>
                <a:cs typeface="Gill Sans MT"/>
              </a:rPr>
              <a:t>a</a:t>
            </a:r>
            <a:r>
              <a:rPr sz="1333" kern="0" spc="40" dirty="0">
                <a:solidFill>
                  <a:srgbClr val="3C4043"/>
                </a:solidFill>
                <a:latin typeface="Gill Sans MT"/>
                <a:cs typeface="Gill Sans MT"/>
              </a:rPr>
              <a:t> </a:t>
            </a:r>
            <a:r>
              <a:rPr sz="1333" kern="0" spc="27" dirty="0">
                <a:solidFill>
                  <a:srgbClr val="3C4043"/>
                </a:solidFill>
                <a:latin typeface="Gill Sans MT"/>
                <a:cs typeface="Gill Sans MT"/>
              </a:rPr>
              <a:t>versiones</a:t>
            </a:r>
            <a:r>
              <a:rPr sz="1333" kern="0" spc="33" dirty="0">
                <a:solidFill>
                  <a:srgbClr val="3C4043"/>
                </a:solidFill>
                <a:latin typeface="Gill Sans MT"/>
                <a:cs typeface="Gill Sans MT"/>
              </a:rPr>
              <a:t> </a:t>
            </a:r>
            <a:r>
              <a:rPr sz="1333" kern="0" spc="67" dirty="0">
                <a:solidFill>
                  <a:srgbClr val="3C4043"/>
                </a:solidFill>
                <a:latin typeface="Gill Sans MT"/>
                <a:cs typeface="Gill Sans MT"/>
              </a:rPr>
              <a:t>nuevas.</a:t>
            </a:r>
            <a:endParaRPr sz="1333" kern="0">
              <a:solidFill>
                <a:sysClr val="windowText" lastClr="000000"/>
              </a:solidFill>
              <a:latin typeface="Gill Sans MT"/>
              <a:cs typeface="Gill Sans MT"/>
            </a:endParaRPr>
          </a:p>
          <a:p>
            <a:pPr marL="219281" indent="-202348">
              <a:spcBef>
                <a:spcPts val="433"/>
              </a:spcBef>
              <a:buFont typeface="Arial"/>
              <a:buChar char="●"/>
              <a:tabLst>
                <a:tab pos="219281" algn="l"/>
              </a:tabLst>
            </a:pPr>
            <a:r>
              <a:rPr sz="1333" kern="0" spc="80" dirty="0">
                <a:solidFill>
                  <a:srgbClr val="3C4043"/>
                </a:solidFill>
                <a:latin typeface="Gill Sans MT"/>
                <a:cs typeface="Gill Sans MT"/>
              </a:rPr>
              <a:t>Son</a:t>
            </a:r>
            <a:r>
              <a:rPr sz="1333" kern="0" spc="7" dirty="0">
                <a:solidFill>
                  <a:srgbClr val="3C4043"/>
                </a:solidFill>
                <a:latin typeface="Gill Sans MT"/>
                <a:cs typeface="Gill Sans MT"/>
              </a:rPr>
              <a:t> </a:t>
            </a:r>
            <a:r>
              <a:rPr sz="1333" kern="0" spc="87" dirty="0">
                <a:solidFill>
                  <a:srgbClr val="3C4043"/>
                </a:solidFill>
                <a:latin typeface="Gill Sans MT"/>
                <a:cs typeface="Gill Sans MT"/>
              </a:rPr>
              <a:t>fáciles</a:t>
            </a:r>
            <a:r>
              <a:rPr sz="1333" kern="0" spc="7" dirty="0">
                <a:solidFill>
                  <a:srgbClr val="3C4043"/>
                </a:solidFill>
                <a:latin typeface="Gill Sans MT"/>
                <a:cs typeface="Gill Sans MT"/>
              </a:rPr>
              <a:t> </a:t>
            </a:r>
            <a:r>
              <a:rPr sz="1333" kern="0" dirty="0">
                <a:solidFill>
                  <a:srgbClr val="3C4043"/>
                </a:solidFill>
                <a:latin typeface="Gill Sans MT"/>
                <a:cs typeface="Gill Sans MT"/>
              </a:rPr>
              <a:t>de</a:t>
            </a:r>
            <a:r>
              <a:rPr sz="1333" kern="0" spc="7" dirty="0">
                <a:solidFill>
                  <a:srgbClr val="3C4043"/>
                </a:solidFill>
                <a:latin typeface="Gill Sans MT"/>
                <a:cs typeface="Gill Sans MT"/>
              </a:rPr>
              <a:t> </a:t>
            </a:r>
            <a:r>
              <a:rPr sz="1333" kern="0" spc="-13" dirty="0">
                <a:solidFill>
                  <a:srgbClr val="3C4043"/>
                </a:solidFill>
                <a:latin typeface="Gill Sans MT"/>
                <a:cs typeface="Gill Sans MT"/>
              </a:rPr>
              <a:t>administrar.</a:t>
            </a:r>
            <a:endParaRPr sz="1333" kern="0">
              <a:solidFill>
                <a:sysClr val="windowText" lastClr="000000"/>
              </a:solidFill>
              <a:latin typeface="Gill Sans MT"/>
              <a:cs typeface="Gill Sans MT"/>
            </a:endParaRPr>
          </a:p>
        </p:txBody>
      </p:sp>
      <p:grpSp>
        <p:nvGrpSpPr>
          <p:cNvPr id="5" name="object 5"/>
          <p:cNvGrpSpPr/>
          <p:nvPr/>
        </p:nvGrpSpPr>
        <p:grpSpPr>
          <a:xfrm>
            <a:off x="3583959" y="2390778"/>
            <a:ext cx="2344419" cy="2892213"/>
            <a:chOff x="1545474" y="1621633"/>
            <a:chExt cx="1758314" cy="2169160"/>
          </a:xfrm>
        </p:grpSpPr>
        <p:sp>
          <p:nvSpPr>
            <p:cNvPr id="6" name="object 6"/>
            <p:cNvSpPr/>
            <p:nvPr/>
          </p:nvSpPr>
          <p:spPr>
            <a:xfrm>
              <a:off x="3289685" y="1627983"/>
              <a:ext cx="8255" cy="2010410"/>
            </a:xfrm>
            <a:custGeom>
              <a:avLst/>
              <a:gdLst/>
              <a:ahLst/>
              <a:cxnLst/>
              <a:rect l="l" t="t" r="r" b="b"/>
              <a:pathLst>
                <a:path w="8254" h="2010410">
                  <a:moveTo>
                    <a:pt x="0" y="0"/>
                  </a:moveTo>
                  <a:lnTo>
                    <a:pt x="7700" y="2009799"/>
                  </a:lnTo>
                </a:path>
              </a:pathLst>
            </a:custGeom>
            <a:ln w="12700">
              <a:solidFill>
                <a:srgbClr val="0D5BD8"/>
              </a:solidFill>
            </a:ln>
          </p:spPr>
          <p:txBody>
            <a:bodyPr wrap="square" lIns="0" tIns="0" rIns="0" bIns="0" rtlCol="0"/>
            <a:lstStyle/>
            <a:p>
              <a:endParaRPr kern="0">
                <a:solidFill>
                  <a:sysClr val="windowText" lastClr="000000"/>
                </a:solidFill>
              </a:endParaRPr>
            </a:p>
          </p:txBody>
        </p:sp>
        <p:sp>
          <p:nvSpPr>
            <p:cNvPr id="7" name="object 7"/>
            <p:cNvSpPr/>
            <p:nvPr/>
          </p:nvSpPr>
          <p:spPr>
            <a:xfrm>
              <a:off x="1588008" y="2802191"/>
              <a:ext cx="709295" cy="988694"/>
            </a:xfrm>
            <a:custGeom>
              <a:avLst/>
              <a:gdLst/>
              <a:ahLst/>
              <a:cxnLst/>
              <a:rect l="l" t="t" r="r" b="b"/>
              <a:pathLst>
                <a:path w="709294" h="988695">
                  <a:moveTo>
                    <a:pt x="708837" y="0"/>
                  </a:moveTo>
                  <a:lnTo>
                    <a:pt x="0" y="0"/>
                  </a:lnTo>
                  <a:lnTo>
                    <a:pt x="0" y="941095"/>
                  </a:lnTo>
                  <a:lnTo>
                    <a:pt x="0" y="988301"/>
                  </a:lnTo>
                  <a:lnTo>
                    <a:pt x="708837" y="988301"/>
                  </a:lnTo>
                  <a:lnTo>
                    <a:pt x="708837" y="941095"/>
                  </a:lnTo>
                  <a:lnTo>
                    <a:pt x="708837" y="0"/>
                  </a:lnTo>
                  <a:close/>
                </a:path>
              </a:pathLst>
            </a:custGeom>
            <a:solidFill>
              <a:srgbClr val="CCCCCC"/>
            </a:solidFill>
          </p:spPr>
          <p:txBody>
            <a:bodyPr wrap="square" lIns="0" tIns="0" rIns="0" bIns="0" rtlCol="0"/>
            <a:lstStyle/>
            <a:p>
              <a:endParaRPr kern="0">
                <a:solidFill>
                  <a:sysClr val="windowText" lastClr="000000"/>
                </a:solidFill>
              </a:endParaRPr>
            </a:p>
          </p:txBody>
        </p:sp>
        <p:sp>
          <p:nvSpPr>
            <p:cNvPr id="8" name="object 8"/>
            <p:cNvSpPr/>
            <p:nvPr/>
          </p:nvSpPr>
          <p:spPr>
            <a:xfrm>
              <a:off x="1545474" y="2754983"/>
              <a:ext cx="709295" cy="988694"/>
            </a:xfrm>
            <a:custGeom>
              <a:avLst/>
              <a:gdLst/>
              <a:ahLst/>
              <a:cxnLst/>
              <a:rect l="l" t="t" r="r" b="b"/>
              <a:pathLst>
                <a:path w="709294" h="988695">
                  <a:moveTo>
                    <a:pt x="708834" y="988299"/>
                  </a:moveTo>
                  <a:lnTo>
                    <a:pt x="0" y="988299"/>
                  </a:lnTo>
                  <a:lnTo>
                    <a:pt x="0" y="0"/>
                  </a:lnTo>
                  <a:lnTo>
                    <a:pt x="708834" y="0"/>
                  </a:lnTo>
                  <a:lnTo>
                    <a:pt x="708834" y="9882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9" name="object 9"/>
            <p:cNvSpPr/>
            <p:nvPr/>
          </p:nvSpPr>
          <p:spPr>
            <a:xfrm>
              <a:off x="1603130" y="2820438"/>
              <a:ext cx="593725" cy="342900"/>
            </a:xfrm>
            <a:custGeom>
              <a:avLst/>
              <a:gdLst/>
              <a:ahLst/>
              <a:cxnLst/>
              <a:rect l="l" t="t" r="r" b="b"/>
              <a:pathLst>
                <a:path w="593725" h="342900">
                  <a:moveTo>
                    <a:pt x="536275" y="342899"/>
                  </a:moveTo>
                  <a:lnTo>
                    <a:pt x="57154" y="342899"/>
                  </a:lnTo>
                  <a:lnTo>
                    <a:pt x="34907" y="338408"/>
                  </a:lnTo>
                  <a:lnTo>
                    <a:pt x="16740" y="326160"/>
                  </a:lnTo>
                  <a:lnTo>
                    <a:pt x="4491" y="307994"/>
                  </a:lnTo>
                  <a:lnTo>
                    <a:pt x="0" y="285748"/>
                  </a:lnTo>
                  <a:lnTo>
                    <a:pt x="0" y="57151"/>
                  </a:lnTo>
                  <a:lnTo>
                    <a:pt x="4491" y="34905"/>
                  </a:lnTo>
                  <a:lnTo>
                    <a:pt x="16740" y="16739"/>
                  </a:lnTo>
                  <a:lnTo>
                    <a:pt x="34907" y="4491"/>
                  </a:lnTo>
                  <a:lnTo>
                    <a:pt x="57154" y="0"/>
                  </a:lnTo>
                  <a:lnTo>
                    <a:pt x="536275" y="0"/>
                  </a:lnTo>
                  <a:lnTo>
                    <a:pt x="576689" y="16739"/>
                  </a:lnTo>
                  <a:lnTo>
                    <a:pt x="593429" y="57151"/>
                  </a:lnTo>
                  <a:lnTo>
                    <a:pt x="593429" y="285748"/>
                  </a:lnTo>
                  <a:lnTo>
                    <a:pt x="588937" y="307994"/>
                  </a:lnTo>
                  <a:lnTo>
                    <a:pt x="576689" y="326160"/>
                  </a:lnTo>
                  <a:lnTo>
                    <a:pt x="558522" y="338408"/>
                  </a:lnTo>
                  <a:lnTo>
                    <a:pt x="536275" y="342899"/>
                  </a:lnTo>
                  <a:close/>
                </a:path>
              </a:pathLst>
            </a:custGeom>
            <a:solidFill>
              <a:srgbClr val="3B83F3"/>
            </a:solidFill>
          </p:spPr>
          <p:txBody>
            <a:bodyPr wrap="square" lIns="0" tIns="0" rIns="0" bIns="0" rtlCol="0"/>
            <a:lstStyle/>
            <a:p>
              <a:endParaRPr kern="0">
                <a:solidFill>
                  <a:sysClr val="windowText" lastClr="000000"/>
                </a:solidFill>
              </a:endParaRPr>
            </a:p>
          </p:txBody>
        </p:sp>
        <p:sp>
          <p:nvSpPr>
            <p:cNvPr id="10" name="object 10"/>
            <p:cNvSpPr/>
            <p:nvPr/>
          </p:nvSpPr>
          <p:spPr>
            <a:xfrm>
              <a:off x="1643982" y="3215329"/>
              <a:ext cx="511809" cy="490220"/>
            </a:xfrm>
            <a:custGeom>
              <a:avLst/>
              <a:gdLst/>
              <a:ahLst/>
              <a:cxnLst/>
              <a:rect l="l" t="t" r="r" b="b"/>
              <a:pathLst>
                <a:path w="511810" h="490220">
                  <a:moveTo>
                    <a:pt x="255873" y="489965"/>
                  </a:moveTo>
                  <a:lnTo>
                    <a:pt x="187852" y="487048"/>
                  </a:lnTo>
                  <a:lnTo>
                    <a:pt x="126729" y="478816"/>
                  </a:lnTo>
                  <a:lnTo>
                    <a:pt x="74943" y="466047"/>
                  </a:lnTo>
                  <a:lnTo>
                    <a:pt x="34934" y="449520"/>
                  </a:lnTo>
                  <a:lnTo>
                    <a:pt x="0" y="408304"/>
                  </a:lnTo>
                  <a:lnTo>
                    <a:pt x="0" y="81660"/>
                  </a:lnTo>
                  <a:lnTo>
                    <a:pt x="34934" y="40445"/>
                  </a:lnTo>
                  <a:lnTo>
                    <a:pt x="74943" y="23917"/>
                  </a:lnTo>
                  <a:lnTo>
                    <a:pt x="126729" y="11149"/>
                  </a:lnTo>
                  <a:lnTo>
                    <a:pt x="187852" y="2917"/>
                  </a:lnTo>
                  <a:lnTo>
                    <a:pt x="255873" y="0"/>
                  </a:lnTo>
                  <a:lnTo>
                    <a:pt x="323895"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5" y="487048"/>
                  </a:lnTo>
                  <a:lnTo>
                    <a:pt x="255873" y="489965"/>
                  </a:lnTo>
                  <a:close/>
                </a:path>
              </a:pathLst>
            </a:custGeom>
            <a:solidFill>
              <a:srgbClr val="EA4335"/>
            </a:solidFill>
          </p:spPr>
          <p:txBody>
            <a:bodyPr wrap="square" lIns="0" tIns="0" rIns="0" bIns="0" rtlCol="0"/>
            <a:lstStyle/>
            <a:p>
              <a:endParaRPr kern="0">
                <a:solidFill>
                  <a:sysClr val="windowText" lastClr="000000"/>
                </a:solidFill>
              </a:endParaRPr>
            </a:p>
          </p:txBody>
        </p:sp>
        <p:sp>
          <p:nvSpPr>
            <p:cNvPr id="11" name="object 11"/>
            <p:cNvSpPr/>
            <p:nvPr/>
          </p:nvSpPr>
          <p:spPr>
            <a:xfrm>
              <a:off x="1643982" y="3215329"/>
              <a:ext cx="511809" cy="490220"/>
            </a:xfrm>
            <a:custGeom>
              <a:avLst/>
              <a:gdLst/>
              <a:ahLst/>
              <a:cxnLst/>
              <a:rect l="l" t="t" r="r" b="b"/>
              <a:pathLst>
                <a:path w="511810" h="490220">
                  <a:moveTo>
                    <a:pt x="511747" y="81660"/>
                  </a:moveTo>
                  <a:lnTo>
                    <a:pt x="502607" y="103369"/>
                  </a:lnTo>
                  <a:lnTo>
                    <a:pt x="476813" y="122876"/>
                  </a:lnTo>
                  <a:lnTo>
                    <a:pt x="436803" y="139403"/>
                  </a:lnTo>
                  <a:lnTo>
                    <a:pt x="385018" y="152172"/>
                  </a:lnTo>
                  <a:lnTo>
                    <a:pt x="323895" y="160404"/>
                  </a:lnTo>
                  <a:lnTo>
                    <a:pt x="255873" y="163321"/>
                  </a:lnTo>
                  <a:lnTo>
                    <a:pt x="187852" y="160404"/>
                  </a:lnTo>
                  <a:lnTo>
                    <a:pt x="126729" y="152172"/>
                  </a:lnTo>
                  <a:lnTo>
                    <a:pt x="74943" y="139403"/>
                  </a:lnTo>
                  <a:lnTo>
                    <a:pt x="34934" y="122876"/>
                  </a:lnTo>
                  <a:lnTo>
                    <a:pt x="9140" y="103369"/>
                  </a:lnTo>
                  <a:lnTo>
                    <a:pt x="0" y="81660"/>
                  </a:lnTo>
                </a:path>
                <a:path w="511810" h="490220">
                  <a:moveTo>
                    <a:pt x="0" y="81660"/>
                  </a:moveTo>
                  <a:lnTo>
                    <a:pt x="9140" y="59952"/>
                  </a:lnTo>
                  <a:lnTo>
                    <a:pt x="34934" y="40445"/>
                  </a:lnTo>
                  <a:lnTo>
                    <a:pt x="74943" y="23917"/>
                  </a:lnTo>
                  <a:lnTo>
                    <a:pt x="126729" y="11149"/>
                  </a:lnTo>
                  <a:lnTo>
                    <a:pt x="187852" y="2917"/>
                  </a:lnTo>
                  <a:lnTo>
                    <a:pt x="255873" y="0"/>
                  </a:lnTo>
                  <a:lnTo>
                    <a:pt x="323895" y="2917"/>
                  </a:lnTo>
                  <a:lnTo>
                    <a:pt x="385018" y="11149"/>
                  </a:lnTo>
                  <a:lnTo>
                    <a:pt x="436803" y="23917"/>
                  </a:lnTo>
                  <a:lnTo>
                    <a:pt x="476813" y="40445"/>
                  </a:lnTo>
                  <a:lnTo>
                    <a:pt x="511747" y="81660"/>
                  </a:lnTo>
                  <a:lnTo>
                    <a:pt x="511747" y="408304"/>
                  </a:lnTo>
                  <a:lnTo>
                    <a:pt x="476813" y="449520"/>
                  </a:lnTo>
                  <a:lnTo>
                    <a:pt x="436803" y="466047"/>
                  </a:lnTo>
                  <a:lnTo>
                    <a:pt x="385018" y="478816"/>
                  </a:lnTo>
                  <a:lnTo>
                    <a:pt x="323895" y="487048"/>
                  </a:lnTo>
                  <a:lnTo>
                    <a:pt x="255873" y="489965"/>
                  </a:lnTo>
                  <a:lnTo>
                    <a:pt x="187852" y="487048"/>
                  </a:lnTo>
                  <a:lnTo>
                    <a:pt x="126729" y="478816"/>
                  </a:lnTo>
                  <a:lnTo>
                    <a:pt x="74943" y="466047"/>
                  </a:lnTo>
                  <a:lnTo>
                    <a:pt x="34934" y="449520"/>
                  </a:lnTo>
                  <a:lnTo>
                    <a:pt x="0" y="408304"/>
                  </a:lnTo>
                  <a:lnTo>
                    <a:pt x="0" y="81660"/>
                  </a:lnTo>
                  <a:close/>
                </a:path>
              </a:pathLst>
            </a:custGeom>
            <a:ln w="12700">
              <a:solidFill>
                <a:srgbClr val="FFFFFF"/>
              </a:solidFill>
            </a:ln>
          </p:spPr>
          <p:txBody>
            <a:bodyPr wrap="square" lIns="0" tIns="0" rIns="0" bIns="0" rtlCol="0"/>
            <a:lstStyle/>
            <a:p>
              <a:endParaRPr kern="0">
                <a:solidFill>
                  <a:sysClr val="windowText" lastClr="000000"/>
                </a:solidFill>
              </a:endParaRPr>
            </a:p>
          </p:txBody>
        </p:sp>
      </p:grpSp>
      <p:sp>
        <p:nvSpPr>
          <p:cNvPr id="12" name="object 12"/>
          <p:cNvSpPr txBox="1"/>
          <p:nvPr/>
        </p:nvSpPr>
        <p:spPr>
          <a:xfrm>
            <a:off x="3583960" y="3901912"/>
            <a:ext cx="945727" cy="1253933"/>
          </a:xfrm>
          <a:prstGeom prst="rect">
            <a:avLst/>
          </a:prstGeom>
          <a:ln w="12700">
            <a:solidFill>
              <a:srgbClr val="999999"/>
            </a:solidFill>
          </a:ln>
        </p:spPr>
        <p:txBody>
          <a:bodyPr vert="horz" wrap="square" lIns="0" tIns="0" rIns="0" bIns="0" rtlCol="0">
            <a:spAutoFit/>
          </a:bodyPr>
          <a:lstStyle/>
          <a:p>
            <a:endParaRPr sz="1067" kern="0">
              <a:solidFill>
                <a:sysClr val="windowText" lastClr="000000"/>
              </a:solidFill>
              <a:latin typeface="Times New Roman"/>
              <a:cs typeface="Times New Roman"/>
            </a:endParaRPr>
          </a:p>
          <a:p>
            <a:pPr marL="178642" marR="132923" indent="-37252">
              <a:lnSpc>
                <a:spcPts val="1267"/>
              </a:lnSpc>
            </a:pPr>
            <a:r>
              <a:rPr sz="1067" kern="0" spc="13" dirty="0">
                <a:solidFill>
                  <a:srgbClr val="FFFFFF"/>
                </a:solidFill>
                <a:latin typeface="Gill Sans MT"/>
                <a:cs typeface="Gill Sans MT"/>
              </a:rPr>
              <a:t>Servicio</a:t>
            </a:r>
            <a:r>
              <a:rPr sz="1067" kern="0" spc="152" dirty="0">
                <a:solidFill>
                  <a:srgbClr val="FFFFFF"/>
                </a:solidFill>
                <a:latin typeface="Gill Sans MT"/>
                <a:cs typeface="Gill Sans MT"/>
              </a:rPr>
              <a:t> </a:t>
            </a:r>
            <a:r>
              <a:rPr sz="1067" kern="0" spc="-33" dirty="0">
                <a:solidFill>
                  <a:srgbClr val="FFFFFF"/>
                </a:solidFill>
                <a:latin typeface="Gill Sans MT"/>
                <a:cs typeface="Gill Sans MT"/>
              </a:rPr>
              <a:t>de</a:t>
            </a:r>
            <a:r>
              <a:rPr sz="1067" kern="0" spc="-13" dirty="0">
                <a:solidFill>
                  <a:srgbClr val="FFFFFF"/>
                </a:solidFill>
                <a:latin typeface="Gill Sans MT"/>
                <a:cs typeface="Gill Sans MT"/>
              </a:rPr>
              <a:t> opiniones</a:t>
            </a:r>
            <a:endParaRPr sz="1067" kern="0">
              <a:solidFill>
                <a:sysClr val="windowText" lastClr="000000"/>
              </a:solidFill>
              <a:latin typeface="Gill Sans MT"/>
              <a:cs typeface="Gill Sans MT"/>
            </a:endParaRPr>
          </a:p>
          <a:p>
            <a:endParaRPr sz="1200" kern="0">
              <a:solidFill>
                <a:sysClr val="windowText" lastClr="000000"/>
              </a:solidFill>
              <a:latin typeface="Gill Sans MT"/>
              <a:cs typeface="Gill Sans MT"/>
            </a:endParaRPr>
          </a:p>
          <a:p>
            <a:endParaRPr sz="1267" kern="0">
              <a:solidFill>
                <a:sysClr val="windowText" lastClr="000000"/>
              </a:solidFill>
              <a:latin typeface="Gill Sans MT"/>
              <a:cs typeface="Gill Sans MT"/>
            </a:endParaRPr>
          </a:p>
          <a:p>
            <a:pPr marL="239601" marR="230288" indent="41486" algn="just">
              <a:lnSpc>
                <a:spcPct val="104200"/>
              </a:lnSpc>
            </a:pPr>
            <a:r>
              <a:rPr sz="800" kern="0" spc="87" dirty="0">
                <a:solidFill>
                  <a:srgbClr val="FFFFFF"/>
                </a:solidFill>
                <a:latin typeface="Gill Sans MT"/>
                <a:cs typeface="Gill Sans MT"/>
              </a:rPr>
              <a:t>Base</a:t>
            </a:r>
            <a:r>
              <a:rPr sz="800" kern="0" spc="-20" dirty="0">
                <a:solidFill>
                  <a:srgbClr val="FFFFFF"/>
                </a:solidFill>
                <a:latin typeface="Gill Sans MT"/>
                <a:cs typeface="Gill Sans MT"/>
              </a:rPr>
              <a:t> </a:t>
            </a:r>
            <a:r>
              <a:rPr sz="800" kern="0" spc="-33" dirty="0">
                <a:solidFill>
                  <a:srgbClr val="FFFFFF"/>
                </a:solidFill>
                <a:latin typeface="Gill Sans MT"/>
                <a:cs typeface="Gill Sans MT"/>
              </a:rPr>
              <a:t>de</a:t>
            </a:r>
            <a:r>
              <a:rPr sz="800" kern="0" spc="667" dirty="0">
                <a:solidFill>
                  <a:srgbClr val="FFFFFF"/>
                </a:solidFill>
                <a:latin typeface="Gill Sans MT"/>
                <a:cs typeface="Gill Sans MT"/>
              </a:rPr>
              <a:t> </a:t>
            </a:r>
            <a:r>
              <a:rPr sz="800" kern="0" spc="27" dirty="0">
                <a:solidFill>
                  <a:srgbClr val="FFFFFF"/>
                </a:solidFill>
                <a:latin typeface="Gill Sans MT"/>
                <a:cs typeface="Gill Sans MT"/>
              </a:rPr>
              <a:t>datos</a:t>
            </a:r>
            <a:r>
              <a:rPr sz="800" kern="0" spc="167" dirty="0">
                <a:solidFill>
                  <a:srgbClr val="FFFFFF"/>
                </a:solidFill>
                <a:latin typeface="Gill Sans MT"/>
                <a:cs typeface="Gill Sans MT"/>
              </a:rPr>
              <a:t> </a:t>
            </a:r>
            <a:r>
              <a:rPr sz="800" kern="0" spc="-33" dirty="0">
                <a:solidFill>
                  <a:srgbClr val="FFFFFF"/>
                </a:solidFill>
                <a:latin typeface="Gill Sans MT"/>
                <a:cs typeface="Gill Sans MT"/>
              </a:rPr>
              <a:t>de</a:t>
            </a:r>
            <a:r>
              <a:rPr sz="800" kern="0" spc="667" dirty="0">
                <a:solidFill>
                  <a:srgbClr val="FFFFFF"/>
                </a:solidFill>
                <a:latin typeface="Gill Sans MT"/>
                <a:cs typeface="Gill Sans MT"/>
              </a:rPr>
              <a:t> </a:t>
            </a:r>
            <a:r>
              <a:rPr sz="800" kern="0" spc="-13" dirty="0">
                <a:solidFill>
                  <a:srgbClr val="FFFFFF"/>
                </a:solidFill>
                <a:latin typeface="Gill Sans MT"/>
                <a:cs typeface="Gill Sans MT"/>
              </a:rPr>
              <a:t>opiniones</a:t>
            </a:r>
            <a:endParaRPr sz="800" kern="0">
              <a:solidFill>
                <a:sysClr val="windowText" lastClr="000000"/>
              </a:solidFill>
              <a:latin typeface="Gill Sans MT"/>
              <a:cs typeface="Gill Sans MT"/>
            </a:endParaRPr>
          </a:p>
        </p:txBody>
      </p:sp>
      <p:grpSp>
        <p:nvGrpSpPr>
          <p:cNvPr id="13" name="object 13"/>
          <p:cNvGrpSpPr/>
          <p:nvPr/>
        </p:nvGrpSpPr>
        <p:grpSpPr>
          <a:xfrm>
            <a:off x="7300357" y="3989186"/>
            <a:ext cx="1002453" cy="682412"/>
            <a:chOff x="4332772" y="2820439"/>
            <a:chExt cx="751840" cy="511809"/>
          </a:xfrm>
        </p:grpSpPr>
        <p:sp>
          <p:nvSpPr>
            <p:cNvPr id="14" name="object 14"/>
            <p:cNvSpPr/>
            <p:nvPr/>
          </p:nvSpPr>
          <p:spPr>
            <a:xfrm>
              <a:off x="4375315" y="2858248"/>
              <a:ext cx="709295" cy="474345"/>
            </a:xfrm>
            <a:custGeom>
              <a:avLst/>
              <a:gdLst/>
              <a:ahLst/>
              <a:cxnLst/>
              <a:rect l="l" t="t" r="r" b="b"/>
              <a:pathLst>
                <a:path w="709295" h="474345">
                  <a:moveTo>
                    <a:pt x="708774" y="0"/>
                  </a:moveTo>
                  <a:lnTo>
                    <a:pt x="0" y="0"/>
                  </a:lnTo>
                  <a:lnTo>
                    <a:pt x="0" y="436118"/>
                  </a:lnTo>
                  <a:lnTo>
                    <a:pt x="0" y="473913"/>
                  </a:lnTo>
                  <a:lnTo>
                    <a:pt x="708774" y="473913"/>
                  </a:lnTo>
                  <a:lnTo>
                    <a:pt x="708774" y="436118"/>
                  </a:lnTo>
                  <a:lnTo>
                    <a:pt x="708774" y="0"/>
                  </a:lnTo>
                  <a:close/>
                </a:path>
              </a:pathLst>
            </a:custGeom>
            <a:solidFill>
              <a:srgbClr val="CCCCCC"/>
            </a:solidFill>
          </p:spPr>
          <p:txBody>
            <a:bodyPr wrap="square" lIns="0" tIns="0" rIns="0" bIns="0" rtlCol="0"/>
            <a:lstStyle/>
            <a:p>
              <a:endParaRPr kern="0">
                <a:solidFill>
                  <a:sysClr val="windowText" lastClr="000000"/>
                </a:solidFill>
              </a:endParaRPr>
            </a:p>
          </p:txBody>
        </p:sp>
        <p:sp>
          <p:nvSpPr>
            <p:cNvPr id="15" name="object 15"/>
            <p:cNvSpPr/>
            <p:nvPr/>
          </p:nvSpPr>
          <p:spPr>
            <a:xfrm>
              <a:off x="4332772" y="2820439"/>
              <a:ext cx="709295" cy="474345"/>
            </a:xfrm>
            <a:custGeom>
              <a:avLst/>
              <a:gdLst/>
              <a:ahLst/>
              <a:cxnLst/>
              <a:rect l="l" t="t" r="r" b="b"/>
              <a:pathLst>
                <a:path w="709295" h="474345">
                  <a:moveTo>
                    <a:pt x="708770" y="473919"/>
                  </a:moveTo>
                  <a:lnTo>
                    <a:pt x="0" y="473919"/>
                  </a:lnTo>
                  <a:lnTo>
                    <a:pt x="0" y="0"/>
                  </a:lnTo>
                  <a:lnTo>
                    <a:pt x="708770" y="0"/>
                  </a:lnTo>
                  <a:lnTo>
                    <a:pt x="708770" y="47391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6" name="object 16"/>
            <p:cNvSpPr/>
            <p:nvPr/>
          </p:nvSpPr>
          <p:spPr>
            <a:xfrm>
              <a:off x="4390427" y="2885891"/>
              <a:ext cx="593725" cy="343535"/>
            </a:xfrm>
            <a:custGeom>
              <a:avLst/>
              <a:gdLst/>
              <a:ahLst/>
              <a:cxnLst/>
              <a:rect l="l" t="t" r="r" b="b"/>
              <a:pathLst>
                <a:path w="593725" h="343535">
                  <a:moveTo>
                    <a:pt x="536319" y="342922"/>
                  </a:moveTo>
                  <a:lnTo>
                    <a:pt x="57157" y="342922"/>
                  </a:lnTo>
                  <a:lnTo>
                    <a:pt x="34909" y="338431"/>
                  </a:lnTo>
                  <a:lnTo>
                    <a:pt x="16741" y="326182"/>
                  </a:lnTo>
                  <a:lnTo>
                    <a:pt x="4491" y="308015"/>
                  </a:lnTo>
                  <a:lnTo>
                    <a:pt x="0" y="285767"/>
                  </a:lnTo>
                  <a:lnTo>
                    <a:pt x="0" y="57154"/>
                  </a:lnTo>
                  <a:lnTo>
                    <a:pt x="4491" y="34907"/>
                  </a:lnTo>
                  <a:lnTo>
                    <a:pt x="16741" y="16740"/>
                  </a:lnTo>
                  <a:lnTo>
                    <a:pt x="34909" y="4491"/>
                  </a:lnTo>
                  <a:lnTo>
                    <a:pt x="57157" y="0"/>
                  </a:lnTo>
                  <a:lnTo>
                    <a:pt x="536319" y="0"/>
                  </a:lnTo>
                  <a:lnTo>
                    <a:pt x="576736" y="16740"/>
                  </a:lnTo>
                  <a:lnTo>
                    <a:pt x="593477" y="57154"/>
                  </a:lnTo>
                  <a:lnTo>
                    <a:pt x="593477" y="285767"/>
                  </a:lnTo>
                  <a:lnTo>
                    <a:pt x="588985" y="308015"/>
                  </a:lnTo>
                  <a:lnTo>
                    <a:pt x="576736" y="326182"/>
                  </a:lnTo>
                  <a:lnTo>
                    <a:pt x="558567" y="338431"/>
                  </a:lnTo>
                  <a:lnTo>
                    <a:pt x="536319" y="342922"/>
                  </a:lnTo>
                  <a:close/>
                </a:path>
              </a:pathLst>
            </a:custGeom>
            <a:solidFill>
              <a:srgbClr val="3B83F3"/>
            </a:solidFill>
          </p:spPr>
          <p:txBody>
            <a:bodyPr wrap="square" lIns="0" tIns="0" rIns="0" bIns="0" rtlCol="0"/>
            <a:lstStyle/>
            <a:p>
              <a:endParaRPr kern="0">
                <a:solidFill>
                  <a:sysClr val="windowText" lastClr="000000"/>
                </a:solidFill>
              </a:endParaRPr>
            </a:p>
          </p:txBody>
        </p:sp>
      </p:grpSp>
      <p:sp>
        <p:nvSpPr>
          <p:cNvPr id="17" name="object 17"/>
          <p:cNvSpPr txBox="1"/>
          <p:nvPr/>
        </p:nvSpPr>
        <p:spPr>
          <a:xfrm>
            <a:off x="7300356" y="3989185"/>
            <a:ext cx="1107326" cy="682873"/>
          </a:xfrm>
          <a:prstGeom prst="rect">
            <a:avLst/>
          </a:prstGeom>
          <a:ln w="12700">
            <a:solidFill>
              <a:srgbClr val="999999"/>
            </a:solidFill>
          </a:ln>
        </p:spPr>
        <p:txBody>
          <a:bodyPr vert="horz" wrap="square" lIns="0" tIns="5927" rIns="0" bIns="0" rtlCol="0">
            <a:noAutofit/>
          </a:bodyPr>
          <a:lstStyle/>
          <a:p>
            <a:pPr>
              <a:spcBef>
                <a:spcPts val="47"/>
              </a:spcBef>
            </a:pPr>
            <a:endParaRPr sz="1533" kern="0" dirty="0">
              <a:solidFill>
                <a:sysClr val="windowText" lastClr="000000"/>
              </a:solidFill>
              <a:latin typeface="Times New Roman"/>
              <a:cs typeface="Times New Roman"/>
            </a:endParaRPr>
          </a:p>
          <a:p>
            <a:pPr marL="268387"/>
            <a:r>
              <a:rPr sz="1067" kern="0" spc="-13" dirty="0">
                <a:solidFill>
                  <a:srgbClr val="FFFFFF"/>
                </a:solidFill>
                <a:latin typeface="Gill Sans MT"/>
                <a:cs typeface="Gill Sans MT"/>
              </a:rPr>
              <a:t>IU</a:t>
            </a:r>
            <a:r>
              <a:rPr sz="1067" kern="0" spc="-60" dirty="0">
                <a:solidFill>
                  <a:srgbClr val="FFFFFF"/>
                </a:solidFill>
                <a:latin typeface="Gill Sans MT"/>
                <a:cs typeface="Gill Sans MT"/>
              </a:rPr>
              <a:t> </a:t>
            </a:r>
            <a:r>
              <a:rPr sz="1067" kern="0" spc="-33" dirty="0">
                <a:solidFill>
                  <a:srgbClr val="FFFFFF"/>
                </a:solidFill>
                <a:latin typeface="Gill Sans MT"/>
                <a:cs typeface="Gill Sans MT"/>
              </a:rPr>
              <a:t>web</a:t>
            </a:r>
            <a:endParaRPr sz="1067" kern="0" dirty="0">
              <a:solidFill>
                <a:sysClr val="windowText" lastClr="000000"/>
              </a:solidFill>
              <a:latin typeface="Gill Sans MT"/>
              <a:cs typeface="Gill Sans MT"/>
            </a:endParaRPr>
          </a:p>
        </p:txBody>
      </p:sp>
      <p:sp>
        <p:nvSpPr>
          <p:cNvPr id="18" name="object 18"/>
          <p:cNvSpPr/>
          <p:nvPr/>
        </p:nvSpPr>
        <p:spPr>
          <a:xfrm>
            <a:off x="2031577" y="1143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19" name="Triángulo rectángulo 18">
            <a:extLst>
              <a:ext uri="{FF2B5EF4-FFF2-40B4-BE49-F238E27FC236}">
                <a16:creationId xmlns:a16="http://schemas.microsoft.com/office/drawing/2014/main" id="{B303116C-B66F-1CE5-8288-526E872E7B8B}"/>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20" name="object 2">
            <a:extLst>
              <a:ext uri="{FF2B5EF4-FFF2-40B4-BE49-F238E27FC236}">
                <a16:creationId xmlns:a16="http://schemas.microsoft.com/office/drawing/2014/main" id="{348CB8A0-F3E7-2DC4-909D-4420029522C4}"/>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651484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167619" y="5156388"/>
            <a:ext cx="586121" cy="102544"/>
          </a:xfrm>
          <a:prstGeom prst="rect">
            <a:avLst/>
          </a:prstGeom>
        </p:spPr>
      </p:pic>
      <p:sp>
        <p:nvSpPr>
          <p:cNvPr id="3" name="object 3"/>
          <p:cNvSpPr txBox="1"/>
          <p:nvPr/>
        </p:nvSpPr>
        <p:spPr>
          <a:xfrm>
            <a:off x="8663717" y="982740"/>
            <a:ext cx="1107440" cy="99108"/>
          </a:xfrm>
          <a:prstGeom prst="rect">
            <a:avLst/>
          </a:prstGeom>
        </p:spPr>
        <p:txBody>
          <a:bodyPr vert="horz" wrap="square" lIns="0" tIns="16933" rIns="0" bIns="0" rtlCol="0">
            <a:spAutoFit/>
          </a:bodyPr>
          <a:lstStyle/>
          <a:p>
            <a:pPr>
              <a:spcBef>
                <a:spcPts val="133"/>
              </a:spcBef>
            </a:pPr>
            <a:r>
              <a:rPr sz="533" kern="0" spc="13" dirty="0">
                <a:solidFill>
                  <a:srgbClr val="BDC1C6"/>
                </a:solidFill>
                <a:latin typeface="Calibri"/>
                <a:cs typeface="Calibri"/>
              </a:rPr>
              <a:t>Información</a:t>
            </a:r>
            <a:r>
              <a:rPr sz="533" kern="0" spc="73" dirty="0">
                <a:solidFill>
                  <a:srgbClr val="BDC1C6"/>
                </a:solidFill>
                <a:latin typeface="Calibri"/>
                <a:cs typeface="Calibri"/>
              </a:rPr>
              <a:t> </a:t>
            </a:r>
            <a:r>
              <a:rPr sz="533" kern="0" spc="13" dirty="0">
                <a:solidFill>
                  <a:srgbClr val="BDC1C6"/>
                </a:solidFill>
                <a:latin typeface="Calibri"/>
                <a:cs typeface="Calibri"/>
              </a:rPr>
              <a:t>confidencial</a:t>
            </a:r>
            <a:r>
              <a:rPr sz="533" kern="0" spc="80" dirty="0">
                <a:solidFill>
                  <a:srgbClr val="BDC1C6"/>
                </a:solidFill>
                <a:latin typeface="Calibri"/>
                <a:cs typeface="Calibri"/>
              </a:rPr>
              <a:t> </a:t>
            </a:r>
            <a:r>
              <a:rPr sz="533" kern="0" spc="13" dirty="0">
                <a:solidFill>
                  <a:srgbClr val="BDC1C6"/>
                </a:solidFill>
                <a:latin typeface="Calibri"/>
                <a:cs typeface="Calibri"/>
              </a:rPr>
              <a:t>de</a:t>
            </a:r>
            <a:r>
              <a:rPr sz="533" kern="0" spc="60" dirty="0">
                <a:solidFill>
                  <a:srgbClr val="BDC1C6"/>
                </a:solidFill>
                <a:latin typeface="Calibri"/>
                <a:cs typeface="Calibri"/>
              </a:rPr>
              <a:t> </a:t>
            </a:r>
            <a:r>
              <a:rPr sz="533" kern="0" spc="-13" dirty="0">
                <a:solidFill>
                  <a:srgbClr val="BDC1C6"/>
                </a:solidFill>
                <a:latin typeface="Calibri"/>
                <a:cs typeface="Calibri"/>
              </a:rPr>
              <a:t>Google</a:t>
            </a:r>
            <a:endParaRPr sz="533" kern="0">
              <a:solidFill>
                <a:sysClr val="windowText" lastClr="000000"/>
              </a:solidFill>
              <a:latin typeface="Calibri"/>
              <a:cs typeface="Calibri"/>
            </a:endParaRPr>
          </a:p>
        </p:txBody>
      </p:sp>
      <p:sp>
        <p:nvSpPr>
          <p:cNvPr id="4" name="object 4"/>
          <p:cNvSpPr txBox="1"/>
          <p:nvPr/>
        </p:nvSpPr>
        <p:spPr>
          <a:xfrm>
            <a:off x="2437974" y="1219540"/>
            <a:ext cx="1885527" cy="345330"/>
          </a:xfrm>
          <a:prstGeom prst="rect">
            <a:avLst/>
          </a:prstGeom>
        </p:spPr>
        <p:txBody>
          <a:bodyPr vert="horz" wrap="square" lIns="0" tIns="16933" rIns="0" bIns="0" rtlCol="0">
            <a:spAutoFit/>
          </a:bodyPr>
          <a:lstStyle/>
          <a:p>
            <a:pPr>
              <a:spcBef>
                <a:spcPts val="133"/>
              </a:spcBef>
            </a:pPr>
            <a:r>
              <a:rPr sz="2133" kern="0" spc="180" dirty="0">
                <a:solidFill>
                  <a:srgbClr val="202124"/>
                </a:solidFill>
                <a:latin typeface="Calibri"/>
                <a:cs typeface="Calibri"/>
              </a:rPr>
              <a:t>Los</a:t>
            </a:r>
            <a:r>
              <a:rPr sz="2133" kern="0" dirty="0">
                <a:solidFill>
                  <a:srgbClr val="202124"/>
                </a:solidFill>
                <a:latin typeface="Calibri"/>
                <a:cs typeface="Calibri"/>
              </a:rPr>
              <a:t> </a:t>
            </a:r>
            <a:r>
              <a:rPr sz="2133" kern="0" spc="-47" dirty="0">
                <a:solidFill>
                  <a:srgbClr val="202124"/>
                </a:solidFill>
                <a:latin typeface="Calibri"/>
                <a:cs typeface="Calibri"/>
              </a:rPr>
              <a:t>12</a:t>
            </a:r>
            <a:r>
              <a:rPr sz="2133" kern="0" spc="-40" dirty="0">
                <a:solidFill>
                  <a:srgbClr val="202124"/>
                </a:solidFill>
                <a:latin typeface="Calibri"/>
                <a:cs typeface="Calibri"/>
              </a:rPr>
              <a:t> </a:t>
            </a:r>
            <a:r>
              <a:rPr sz="2133" kern="0" spc="127" dirty="0">
                <a:solidFill>
                  <a:srgbClr val="202124"/>
                </a:solidFill>
                <a:latin typeface="Calibri"/>
                <a:cs typeface="Calibri"/>
              </a:rPr>
              <a:t>factores</a:t>
            </a:r>
            <a:endParaRPr sz="2133" kern="0">
              <a:solidFill>
                <a:sysClr val="windowText" lastClr="000000"/>
              </a:solidFill>
              <a:latin typeface="Calibri"/>
              <a:cs typeface="Calibri"/>
            </a:endParaRPr>
          </a:p>
        </p:txBody>
      </p:sp>
      <p:grpSp>
        <p:nvGrpSpPr>
          <p:cNvPr id="5" name="object 5"/>
          <p:cNvGrpSpPr/>
          <p:nvPr/>
        </p:nvGrpSpPr>
        <p:grpSpPr>
          <a:xfrm>
            <a:off x="2413186" y="2119669"/>
            <a:ext cx="7366847" cy="2790613"/>
            <a:chOff x="667394" y="1646901"/>
            <a:chExt cx="5525135" cy="2092960"/>
          </a:xfrm>
        </p:grpSpPr>
        <p:pic>
          <p:nvPicPr>
            <p:cNvPr id="6" name="object 6"/>
            <p:cNvPicPr/>
            <p:nvPr/>
          </p:nvPicPr>
          <p:blipFill>
            <a:blip r:embed="rId4" cstate="print"/>
            <a:stretch>
              <a:fillRect/>
            </a:stretch>
          </p:blipFill>
          <p:spPr>
            <a:xfrm>
              <a:off x="667394" y="1646901"/>
              <a:ext cx="1371767" cy="2092499"/>
            </a:xfrm>
            <a:prstGeom prst="rect">
              <a:avLst/>
            </a:prstGeom>
          </p:spPr>
        </p:pic>
        <p:sp>
          <p:nvSpPr>
            <p:cNvPr id="7" name="object 7"/>
            <p:cNvSpPr/>
            <p:nvPr/>
          </p:nvSpPr>
          <p:spPr>
            <a:xfrm>
              <a:off x="686002"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8" name="object 8"/>
            <p:cNvSpPr/>
            <p:nvPr/>
          </p:nvSpPr>
          <p:spPr>
            <a:xfrm>
              <a:off x="68599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9" name="object 9"/>
            <p:cNvPicPr/>
            <p:nvPr/>
          </p:nvPicPr>
          <p:blipFill>
            <a:blip r:embed="rId4" cstate="print"/>
            <a:stretch>
              <a:fillRect/>
            </a:stretch>
          </p:blipFill>
          <p:spPr>
            <a:xfrm>
              <a:off x="2051833" y="1646901"/>
              <a:ext cx="1371767" cy="2092499"/>
            </a:xfrm>
            <a:prstGeom prst="rect">
              <a:avLst/>
            </a:prstGeom>
          </p:spPr>
        </p:pic>
        <p:sp>
          <p:nvSpPr>
            <p:cNvPr id="10" name="object 10"/>
            <p:cNvSpPr/>
            <p:nvPr/>
          </p:nvSpPr>
          <p:spPr>
            <a:xfrm>
              <a:off x="2070441"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1" name="object 11"/>
            <p:cNvSpPr/>
            <p:nvPr/>
          </p:nvSpPr>
          <p:spPr>
            <a:xfrm>
              <a:off x="2070434"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12" name="object 12"/>
            <p:cNvPicPr/>
            <p:nvPr/>
          </p:nvPicPr>
          <p:blipFill>
            <a:blip r:embed="rId4" cstate="print"/>
            <a:stretch>
              <a:fillRect/>
            </a:stretch>
          </p:blipFill>
          <p:spPr>
            <a:xfrm>
              <a:off x="3436214" y="1646901"/>
              <a:ext cx="1371767" cy="2092499"/>
            </a:xfrm>
            <a:prstGeom prst="rect">
              <a:avLst/>
            </a:prstGeom>
          </p:spPr>
        </p:pic>
        <p:sp>
          <p:nvSpPr>
            <p:cNvPr id="13" name="object 13"/>
            <p:cNvSpPr/>
            <p:nvPr/>
          </p:nvSpPr>
          <p:spPr>
            <a:xfrm>
              <a:off x="3454822" y="1659616"/>
              <a:ext cx="1334135" cy="2054860"/>
            </a:xfrm>
            <a:custGeom>
              <a:avLst/>
              <a:gdLst/>
              <a:ahLst/>
              <a:cxnLst/>
              <a:rect l="l" t="t" r="r" b="b"/>
              <a:pathLst>
                <a:path w="1334135" h="2054860">
                  <a:moveTo>
                    <a:pt x="1272944" y="2054399"/>
                  </a:moveTo>
                  <a:lnTo>
                    <a:pt x="60721" y="2054399"/>
                  </a:lnTo>
                  <a:lnTo>
                    <a:pt x="37086" y="2049628"/>
                  </a:lnTo>
                  <a:lnTo>
                    <a:pt x="17784" y="2036615"/>
                  </a:lnTo>
                  <a:lnTo>
                    <a:pt x="4771" y="2017315"/>
                  </a:lnTo>
                  <a:lnTo>
                    <a:pt x="0" y="1993681"/>
                  </a:lnTo>
                  <a:lnTo>
                    <a:pt x="0" y="60718"/>
                  </a:lnTo>
                  <a:lnTo>
                    <a:pt x="4771" y="37084"/>
                  </a:lnTo>
                  <a:lnTo>
                    <a:pt x="17784"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4" name="object 14"/>
            <p:cNvSpPr/>
            <p:nvPr/>
          </p:nvSpPr>
          <p:spPr>
            <a:xfrm>
              <a:off x="345481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15" name="object 15"/>
            <p:cNvPicPr/>
            <p:nvPr/>
          </p:nvPicPr>
          <p:blipFill>
            <a:blip r:embed="rId4" cstate="print"/>
            <a:stretch>
              <a:fillRect/>
            </a:stretch>
          </p:blipFill>
          <p:spPr>
            <a:xfrm>
              <a:off x="4820590" y="1646901"/>
              <a:ext cx="1371767" cy="2092499"/>
            </a:xfrm>
            <a:prstGeom prst="rect">
              <a:avLst/>
            </a:prstGeom>
          </p:spPr>
        </p:pic>
        <p:sp>
          <p:nvSpPr>
            <p:cNvPr id="16" name="object 16"/>
            <p:cNvSpPr/>
            <p:nvPr/>
          </p:nvSpPr>
          <p:spPr>
            <a:xfrm>
              <a:off x="4839198"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7" name="object 17"/>
            <p:cNvSpPr/>
            <p:nvPr/>
          </p:nvSpPr>
          <p:spPr>
            <a:xfrm>
              <a:off x="4839188" y="1659616"/>
              <a:ext cx="1334135" cy="150495"/>
            </a:xfrm>
            <a:custGeom>
              <a:avLst/>
              <a:gdLst/>
              <a:ahLst/>
              <a:cxnLst/>
              <a:rect l="l" t="t" r="r" b="b"/>
              <a:pathLst>
                <a:path w="1334135" h="150494">
                  <a:moveTo>
                    <a:pt x="1333671" y="150411"/>
                  </a:moveTo>
                  <a:lnTo>
                    <a:pt x="0" y="150394"/>
                  </a:lnTo>
                  <a:lnTo>
                    <a:pt x="10" y="72050"/>
                  </a:lnTo>
                  <a:lnTo>
                    <a:pt x="5673" y="44005"/>
                  </a:lnTo>
                  <a:lnTo>
                    <a:pt x="21115" y="21103"/>
                  </a:lnTo>
                  <a:lnTo>
                    <a:pt x="44018" y="5662"/>
                  </a:lnTo>
                  <a:lnTo>
                    <a:pt x="72064"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grpSp>
      <p:sp>
        <p:nvSpPr>
          <p:cNvPr id="18" name="object 18"/>
          <p:cNvSpPr txBox="1"/>
          <p:nvPr/>
        </p:nvSpPr>
        <p:spPr>
          <a:xfrm>
            <a:off x="2509518" y="2446440"/>
            <a:ext cx="1656080" cy="1787006"/>
          </a:xfrm>
          <a:prstGeom prst="rect">
            <a:avLst/>
          </a:prstGeom>
        </p:spPr>
        <p:txBody>
          <a:bodyPr vert="horz" wrap="square" lIns="0" tIns="22013" rIns="0" bIns="0" rtlCol="0">
            <a:spAutoFit/>
          </a:bodyPr>
          <a:lstStyle/>
          <a:p>
            <a:pPr marR="9313" algn="ctr">
              <a:spcBef>
                <a:spcPts val="173"/>
              </a:spcBef>
            </a:pPr>
            <a:r>
              <a:rPr sz="1200" b="1" kern="0" spc="120" dirty="0">
                <a:solidFill>
                  <a:srgbClr val="3C4043"/>
                </a:solidFill>
                <a:latin typeface="Calibri"/>
                <a:cs typeface="Calibri"/>
              </a:rPr>
              <a:t>Base</a:t>
            </a:r>
            <a:r>
              <a:rPr sz="1200" b="1" kern="0" spc="20" dirty="0">
                <a:solidFill>
                  <a:srgbClr val="3C4043"/>
                </a:solidFill>
                <a:latin typeface="Calibri"/>
                <a:cs typeface="Calibri"/>
              </a:rPr>
              <a:t> </a:t>
            </a:r>
            <a:r>
              <a:rPr sz="1200" b="1" kern="0" spc="120" dirty="0">
                <a:solidFill>
                  <a:srgbClr val="3C4043"/>
                </a:solidFill>
                <a:latin typeface="Calibri"/>
                <a:cs typeface="Calibri"/>
              </a:rPr>
              <a:t>de</a:t>
            </a:r>
            <a:r>
              <a:rPr sz="1200" b="1" kern="0" spc="20" dirty="0">
                <a:solidFill>
                  <a:srgbClr val="3C4043"/>
                </a:solidFill>
                <a:latin typeface="Calibri"/>
                <a:cs typeface="Calibri"/>
              </a:rPr>
              <a:t> </a:t>
            </a:r>
            <a:r>
              <a:rPr sz="1200" b="1" kern="0" spc="120" dirty="0">
                <a:solidFill>
                  <a:srgbClr val="3C4043"/>
                </a:solidFill>
                <a:latin typeface="Calibri"/>
                <a:cs typeface="Calibri"/>
              </a:rPr>
              <a:t>código</a:t>
            </a:r>
            <a:endParaRPr sz="1200" kern="0">
              <a:solidFill>
                <a:sysClr val="windowText" lastClr="000000"/>
              </a:solidFill>
              <a:latin typeface="Calibri"/>
              <a:cs typeface="Calibri"/>
            </a:endParaRPr>
          </a:p>
          <a:p>
            <a:pPr marL="121917" marR="82123" algn="ctr">
              <a:lnSpc>
                <a:spcPct val="102200"/>
              </a:lnSpc>
              <a:spcBef>
                <a:spcPts val="947"/>
              </a:spcBef>
            </a:pPr>
            <a:r>
              <a:rPr sz="1000" kern="0" dirty="0">
                <a:solidFill>
                  <a:srgbClr val="3C4043"/>
                </a:solidFill>
                <a:latin typeface="Calibri"/>
                <a:cs typeface="Calibri"/>
              </a:rPr>
              <a:t>Una</a:t>
            </a:r>
            <a:r>
              <a:rPr sz="1000" kern="0" spc="60" dirty="0">
                <a:solidFill>
                  <a:srgbClr val="3C4043"/>
                </a:solidFill>
                <a:latin typeface="Calibri"/>
                <a:cs typeface="Calibri"/>
              </a:rPr>
              <a:t> </a:t>
            </a:r>
            <a:r>
              <a:rPr sz="1000" kern="0" spc="87" dirty="0">
                <a:solidFill>
                  <a:srgbClr val="3C4043"/>
                </a:solidFill>
                <a:latin typeface="Calibri"/>
                <a:cs typeface="Calibri"/>
              </a:rPr>
              <a:t>base</a:t>
            </a:r>
            <a:r>
              <a:rPr sz="1000" kern="0" spc="67" dirty="0">
                <a:solidFill>
                  <a:srgbClr val="3C4043"/>
                </a:solidFill>
                <a:latin typeface="Calibri"/>
                <a:cs typeface="Calibri"/>
              </a:rPr>
              <a:t> </a:t>
            </a:r>
            <a:r>
              <a:rPr sz="1000" kern="0" spc="87" dirty="0">
                <a:solidFill>
                  <a:srgbClr val="3C4043"/>
                </a:solidFill>
                <a:latin typeface="Calibri"/>
                <a:cs typeface="Calibri"/>
              </a:rPr>
              <a:t>de</a:t>
            </a:r>
            <a:r>
              <a:rPr sz="1000" kern="0" spc="67" dirty="0">
                <a:solidFill>
                  <a:srgbClr val="3C4043"/>
                </a:solidFill>
                <a:latin typeface="Calibri"/>
                <a:cs typeface="Calibri"/>
              </a:rPr>
              <a:t> </a:t>
            </a:r>
            <a:r>
              <a:rPr sz="1000" kern="0" spc="93" dirty="0">
                <a:solidFill>
                  <a:srgbClr val="3C4043"/>
                </a:solidFill>
                <a:latin typeface="Calibri"/>
                <a:cs typeface="Calibri"/>
              </a:rPr>
              <a:t>código</a:t>
            </a:r>
            <a:r>
              <a:rPr sz="1000" kern="0" spc="60" dirty="0">
                <a:solidFill>
                  <a:srgbClr val="3C4043"/>
                </a:solidFill>
                <a:latin typeface="Calibri"/>
                <a:cs typeface="Calibri"/>
              </a:rPr>
              <a:t> con </a:t>
            </a:r>
            <a:r>
              <a:rPr sz="1000" kern="0" spc="73" dirty="0">
                <a:solidFill>
                  <a:srgbClr val="3C4043"/>
                </a:solidFill>
                <a:latin typeface="Calibri"/>
                <a:cs typeface="Calibri"/>
              </a:rPr>
              <a:t>seguimiento</a:t>
            </a:r>
            <a:r>
              <a:rPr sz="1000" kern="0" spc="13" dirty="0">
                <a:solidFill>
                  <a:srgbClr val="3C4043"/>
                </a:solidFill>
                <a:latin typeface="Calibri"/>
                <a:cs typeface="Calibri"/>
              </a:rPr>
              <a:t> </a:t>
            </a:r>
            <a:r>
              <a:rPr sz="1000" kern="0" spc="73" dirty="0">
                <a:solidFill>
                  <a:srgbClr val="3C4043"/>
                </a:solidFill>
                <a:latin typeface="Calibri"/>
                <a:cs typeface="Calibri"/>
              </a:rPr>
              <a:t>en</a:t>
            </a:r>
            <a:r>
              <a:rPr sz="1000" kern="0" spc="20" dirty="0">
                <a:solidFill>
                  <a:srgbClr val="3C4043"/>
                </a:solidFill>
                <a:latin typeface="Calibri"/>
                <a:cs typeface="Calibri"/>
              </a:rPr>
              <a:t> </a:t>
            </a:r>
            <a:r>
              <a:rPr sz="1000" kern="0" spc="-33" dirty="0">
                <a:solidFill>
                  <a:srgbClr val="3C4043"/>
                </a:solidFill>
                <a:latin typeface="Calibri"/>
                <a:cs typeface="Calibri"/>
              </a:rPr>
              <a:t>el</a:t>
            </a:r>
            <a:r>
              <a:rPr sz="1000" kern="0" spc="60" dirty="0">
                <a:solidFill>
                  <a:srgbClr val="3C4043"/>
                </a:solidFill>
                <a:latin typeface="Calibri"/>
                <a:cs typeface="Calibri"/>
              </a:rPr>
              <a:t> control</a:t>
            </a:r>
            <a:r>
              <a:rPr sz="1000" kern="0" spc="20" dirty="0">
                <a:solidFill>
                  <a:srgbClr val="3C4043"/>
                </a:solidFill>
                <a:latin typeface="Calibri"/>
                <a:cs typeface="Calibri"/>
              </a:rPr>
              <a:t> </a:t>
            </a:r>
            <a:r>
              <a:rPr sz="1000" kern="0" spc="87" dirty="0">
                <a:solidFill>
                  <a:srgbClr val="3C4043"/>
                </a:solidFill>
                <a:latin typeface="Calibri"/>
                <a:cs typeface="Calibri"/>
              </a:rPr>
              <a:t>de</a:t>
            </a:r>
            <a:r>
              <a:rPr sz="1000" kern="0" spc="20" dirty="0">
                <a:solidFill>
                  <a:srgbClr val="3C4043"/>
                </a:solidFill>
                <a:latin typeface="Calibri"/>
                <a:cs typeface="Calibri"/>
              </a:rPr>
              <a:t> </a:t>
            </a:r>
            <a:r>
              <a:rPr sz="1000" kern="0" spc="-13" dirty="0">
                <a:solidFill>
                  <a:srgbClr val="3C4043"/>
                </a:solidFill>
                <a:latin typeface="Calibri"/>
                <a:cs typeface="Calibri"/>
              </a:rPr>
              <a:t>revisión,</a:t>
            </a:r>
            <a:r>
              <a:rPr sz="1000" kern="0" spc="73" dirty="0">
                <a:solidFill>
                  <a:srgbClr val="3C4043"/>
                </a:solidFill>
                <a:latin typeface="Calibri"/>
                <a:cs typeface="Calibri"/>
              </a:rPr>
              <a:t> muchas</a:t>
            </a:r>
            <a:endParaRPr sz="1000" kern="0">
              <a:solidFill>
                <a:sysClr val="windowText" lastClr="000000"/>
              </a:solidFill>
              <a:latin typeface="Calibri"/>
              <a:cs typeface="Calibri"/>
            </a:endParaRPr>
          </a:p>
          <a:p>
            <a:pPr algn="ctr">
              <a:spcBef>
                <a:spcPts val="27"/>
              </a:spcBef>
            </a:pPr>
            <a:r>
              <a:rPr sz="1000" u="sng" kern="0" spc="420" dirty="0">
                <a:solidFill>
                  <a:srgbClr val="3C4043"/>
                </a:solidFill>
                <a:uFill>
                  <a:solidFill>
                    <a:srgbClr val="DADCE0"/>
                  </a:solidFill>
                </a:uFill>
                <a:latin typeface="Times New Roman"/>
                <a:cs typeface="Times New Roman"/>
              </a:rPr>
              <a:t>  </a:t>
            </a:r>
            <a:r>
              <a:rPr sz="1000" u="sng" kern="0" spc="53" dirty="0">
                <a:solidFill>
                  <a:srgbClr val="3C4043"/>
                </a:solidFill>
                <a:uFill>
                  <a:solidFill>
                    <a:srgbClr val="DADCE0"/>
                  </a:solidFill>
                </a:uFill>
                <a:latin typeface="Calibri"/>
                <a:cs typeface="Calibri"/>
              </a:rPr>
              <a:t>implementaciones</a:t>
            </a:r>
            <a:r>
              <a:rPr sz="1000" u="sng" kern="0" spc="667" dirty="0">
                <a:solidFill>
                  <a:srgbClr val="3C4043"/>
                </a:solidFill>
                <a:uFill>
                  <a:solidFill>
                    <a:srgbClr val="DADCE0"/>
                  </a:solidFill>
                </a:uFill>
                <a:latin typeface="Calibri"/>
                <a:cs typeface="Calibri"/>
              </a:rPr>
              <a:t> </a:t>
            </a:r>
            <a:endParaRPr sz="1000" kern="0">
              <a:solidFill>
                <a:sysClr val="windowText" lastClr="000000"/>
              </a:solidFill>
              <a:latin typeface="Calibri"/>
              <a:cs typeface="Calibri"/>
            </a:endParaRPr>
          </a:p>
          <a:p>
            <a:pPr marL="167636" marR="174409" indent="-168481">
              <a:lnSpc>
                <a:spcPct val="102600"/>
              </a:lnSpc>
              <a:spcBef>
                <a:spcPts val="733"/>
              </a:spcBef>
              <a:buFont typeface="Arial"/>
              <a:buChar char="●"/>
              <a:tabLst>
                <a:tab pos="169329" algn="l"/>
              </a:tabLst>
            </a:pPr>
            <a:r>
              <a:rPr sz="867" kern="0" dirty="0">
                <a:solidFill>
                  <a:srgbClr val="3C4043"/>
                </a:solidFill>
                <a:latin typeface="Gill Sans MT"/>
                <a:cs typeface="Gill Sans MT"/>
              </a:rPr>
              <a:t>Use</a:t>
            </a:r>
            <a:r>
              <a:rPr sz="867" kern="0" spc="60" dirty="0">
                <a:solidFill>
                  <a:srgbClr val="3C4043"/>
                </a:solidFill>
                <a:latin typeface="Gill Sans MT"/>
                <a:cs typeface="Gill Sans MT"/>
              </a:rPr>
              <a:t> </a:t>
            </a:r>
            <a:r>
              <a:rPr sz="867" kern="0" dirty="0">
                <a:solidFill>
                  <a:srgbClr val="3C4043"/>
                </a:solidFill>
                <a:latin typeface="Gill Sans MT"/>
                <a:cs typeface="Gill Sans MT"/>
              </a:rPr>
              <a:t>un</a:t>
            </a:r>
            <a:r>
              <a:rPr sz="867" kern="0" spc="67" dirty="0">
                <a:solidFill>
                  <a:srgbClr val="3C4043"/>
                </a:solidFill>
                <a:latin typeface="Gill Sans MT"/>
                <a:cs typeface="Gill Sans MT"/>
              </a:rPr>
              <a:t> sistema </a:t>
            </a:r>
            <a:r>
              <a:rPr sz="867" kern="0" dirty="0">
                <a:solidFill>
                  <a:srgbClr val="3C4043"/>
                </a:solidFill>
                <a:latin typeface="Gill Sans MT"/>
                <a:cs typeface="Gill Sans MT"/>
              </a:rPr>
              <a:t>de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control</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67" dirty="0">
                <a:solidFill>
                  <a:srgbClr val="3C4043"/>
                </a:solidFill>
                <a:latin typeface="Gill Sans MT"/>
                <a:cs typeface="Gill Sans MT"/>
              </a:rPr>
              <a:t> </a:t>
            </a:r>
            <a:r>
              <a:rPr sz="867" kern="0" spc="27" dirty="0">
                <a:solidFill>
                  <a:srgbClr val="3C4043"/>
                </a:solidFill>
                <a:latin typeface="Gill Sans MT"/>
                <a:cs typeface="Gill Sans MT"/>
              </a:rPr>
              <a:t>versiones,</a:t>
            </a:r>
            <a:r>
              <a:rPr sz="867" kern="0" spc="73" dirty="0">
                <a:solidFill>
                  <a:srgbClr val="3C4043"/>
                </a:solidFill>
                <a:latin typeface="Gill Sans MT"/>
                <a:cs typeface="Gill Sans MT"/>
              </a:rPr>
              <a:t> </a:t>
            </a:r>
            <a:r>
              <a:rPr sz="867" kern="0" spc="27" dirty="0">
                <a:solidFill>
                  <a:srgbClr val="3C4043"/>
                </a:solidFill>
                <a:latin typeface="Gill Sans MT"/>
                <a:cs typeface="Gill Sans MT"/>
              </a:rPr>
              <a:t>como</a:t>
            </a:r>
            <a:r>
              <a:rPr sz="867" kern="0" spc="73" dirty="0">
                <a:solidFill>
                  <a:srgbClr val="3C4043"/>
                </a:solidFill>
                <a:latin typeface="Gill Sans MT"/>
                <a:cs typeface="Gill Sans MT"/>
              </a:rPr>
              <a:t> </a:t>
            </a:r>
            <a:r>
              <a:rPr sz="867" kern="0" spc="-27" dirty="0">
                <a:solidFill>
                  <a:srgbClr val="3C4043"/>
                </a:solidFill>
                <a:latin typeface="Gill Sans MT"/>
                <a:cs typeface="Gill Sans MT"/>
              </a:rPr>
              <a:t>Git.</a:t>
            </a:r>
            <a:endParaRPr sz="867" kern="0">
              <a:solidFill>
                <a:sysClr val="windowText" lastClr="000000"/>
              </a:solidFill>
              <a:latin typeface="Gill Sans MT"/>
              <a:cs typeface="Gill Sans MT"/>
            </a:endParaRPr>
          </a:p>
          <a:p>
            <a:pPr marL="167636" marR="6773" indent="-168481">
              <a:lnSpc>
                <a:spcPct val="102600"/>
              </a:lnSpc>
              <a:spcBef>
                <a:spcPts val="433"/>
              </a:spcBef>
              <a:buFont typeface="Arial"/>
              <a:buChar char="●"/>
              <a:tabLst>
                <a:tab pos="169329" algn="l"/>
              </a:tabLst>
            </a:pPr>
            <a:r>
              <a:rPr sz="867" kern="0" spc="13" dirty="0">
                <a:solidFill>
                  <a:srgbClr val="3C4043"/>
                </a:solidFill>
                <a:latin typeface="Gill Sans MT"/>
                <a:cs typeface="Gill Sans MT"/>
              </a:rPr>
              <a:t>Cada</a:t>
            </a:r>
            <a:r>
              <a:rPr sz="867" kern="0" spc="60" dirty="0">
                <a:solidFill>
                  <a:srgbClr val="3C4043"/>
                </a:solidFill>
                <a:latin typeface="Gill Sans MT"/>
                <a:cs typeface="Gill Sans MT"/>
              </a:rPr>
              <a:t> </a:t>
            </a:r>
            <a:r>
              <a:rPr sz="867" kern="0" spc="73" dirty="0">
                <a:solidFill>
                  <a:srgbClr val="3C4043"/>
                </a:solidFill>
                <a:latin typeface="Gill Sans MT"/>
                <a:cs typeface="Gill Sans MT"/>
              </a:rPr>
              <a:t>app</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tiene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un</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repositorio</a:t>
            </a:r>
            <a:r>
              <a:rPr sz="867" kern="0" spc="667" dirty="0">
                <a:solidFill>
                  <a:srgbClr val="3C4043"/>
                </a:solidFill>
                <a:latin typeface="Gill Sans MT"/>
                <a:cs typeface="Gill Sans MT"/>
              </a:rPr>
              <a:t> 	</a:t>
            </a:r>
            <a:r>
              <a:rPr sz="867" kern="0" dirty="0">
                <a:solidFill>
                  <a:srgbClr val="3C4043"/>
                </a:solidFill>
                <a:latin typeface="Gill Sans MT"/>
                <a:cs typeface="Gill Sans MT"/>
              </a:rPr>
              <a:t>de</a:t>
            </a:r>
            <a:r>
              <a:rPr sz="867" kern="0" spc="27" dirty="0">
                <a:solidFill>
                  <a:srgbClr val="3C4043"/>
                </a:solidFill>
                <a:latin typeface="Gill Sans MT"/>
                <a:cs typeface="Gill Sans MT"/>
              </a:rPr>
              <a:t> </a:t>
            </a:r>
            <a:r>
              <a:rPr sz="867" kern="0" spc="60" dirty="0">
                <a:solidFill>
                  <a:srgbClr val="3C4043"/>
                </a:solidFill>
                <a:latin typeface="Gill Sans MT"/>
                <a:cs typeface="Gill Sans MT"/>
              </a:rPr>
              <a:t>códigos</a:t>
            </a:r>
            <a:r>
              <a:rPr sz="867" kern="0" spc="27" dirty="0">
                <a:solidFill>
                  <a:srgbClr val="3C4043"/>
                </a:solidFill>
                <a:latin typeface="Gill Sans MT"/>
                <a:cs typeface="Gill Sans MT"/>
              </a:rPr>
              <a:t> </a:t>
            </a:r>
            <a:r>
              <a:rPr sz="867" kern="0" dirty="0">
                <a:solidFill>
                  <a:srgbClr val="3C4043"/>
                </a:solidFill>
                <a:latin typeface="Gill Sans MT"/>
                <a:cs typeface="Gill Sans MT"/>
              </a:rPr>
              <a:t>y</a:t>
            </a:r>
            <a:r>
              <a:rPr sz="867" kern="0" spc="27" dirty="0">
                <a:solidFill>
                  <a:srgbClr val="3C4043"/>
                </a:solidFill>
                <a:latin typeface="Gill Sans MT"/>
                <a:cs typeface="Gill Sans MT"/>
              </a:rPr>
              <a:t> </a:t>
            </a:r>
            <a:r>
              <a:rPr sz="867" kern="0" spc="-13" dirty="0">
                <a:solidFill>
                  <a:srgbClr val="3C4043"/>
                </a:solidFill>
                <a:latin typeface="Gill Sans MT"/>
                <a:cs typeface="Gill Sans MT"/>
              </a:rPr>
              <a:t>viceversa.</a:t>
            </a:r>
            <a:endParaRPr sz="867" kern="0">
              <a:solidFill>
                <a:sysClr val="windowText" lastClr="000000"/>
              </a:solidFill>
              <a:latin typeface="Gill Sans MT"/>
              <a:cs typeface="Gill Sans MT"/>
            </a:endParaRPr>
          </a:p>
        </p:txBody>
      </p:sp>
      <p:sp>
        <p:nvSpPr>
          <p:cNvPr id="19" name="object 19"/>
          <p:cNvSpPr txBox="1"/>
          <p:nvPr/>
        </p:nvSpPr>
        <p:spPr>
          <a:xfrm>
            <a:off x="8039647" y="3378569"/>
            <a:ext cx="1586653" cy="1268722"/>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22859" indent="-168481">
              <a:lnSpc>
                <a:spcPct val="102600"/>
              </a:lnSpc>
              <a:spcBef>
                <a:spcPts val="733"/>
              </a:spcBef>
              <a:buFont typeface="Arial"/>
              <a:buChar char="●"/>
              <a:tabLst>
                <a:tab pos="169329" algn="l"/>
              </a:tabLst>
            </a:pPr>
            <a:r>
              <a:rPr sz="867" kern="0" spc="80" dirty="0">
                <a:solidFill>
                  <a:srgbClr val="3C4043"/>
                </a:solidFill>
                <a:latin typeface="Gill Sans MT"/>
                <a:cs typeface="Gill Sans MT"/>
              </a:rPr>
              <a:t>Se</a:t>
            </a:r>
            <a:r>
              <a:rPr sz="867" kern="0" spc="-20" dirty="0">
                <a:solidFill>
                  <a:srgbClr val="3C4043"/>
                </a:solidFill>
                <a:latin typeface="Gill Sans MT"/>
                <a:cs typeface="Gill Sans MT"/>
              </a:rPr>
              <a:t> </a:t>
            </a:r>
            <a:r>
              <a:rPr sz="867" kern="0" spc="67" dirty="0">
                <a:solidFill>
                  <a:srgbClr val="3C4043"/>
                </a:solidFill>
                <a:latin typeface="Gill Sans MT"/>
                <a:cs typeface="Gill Sans MT"/>
              </a:rPr>
              <a:t>accede</a:t>
            </a:r>
            <a:r>
              <a:rPr sz="867" kern="0" spc="-13" dirty="0">
                <a:solidFill>
                  <a:srgbClr val="3C4043"/>
                </a:solidFill>
                <a:latin typeface="Gill Sans MT"/>
                <a:cs typeface="Gill Sans MT"/>
              </a:rPr>
              <a:t> </a:t>
            </a:r>
            <a:r>
              <a:rPr sz="867" kern="0" spc="107" dirty="0">
                <a:solidFill>
                  <a:srgbClr val="3C4043"/>
                </a:solidFill>
                <a:latin typeface="Gill Sans MT"/>
                <a:cs typeface="Gill Sans MT"/>
              </a:rPr>
              <a:t>a</a:t>
            </a:r>
            <a:r>
              <a:rPr sz="867" kern="0" spc="-13" dirty="0">
                <a:solidFill>
                  <a:srgbClr val="3C4043"/>
                </a:solidFill>
                <a:latin typeface="Gill Sans MT"/>
                <a:cs typeface="Gill Sans MT"/>
              </a:rPr>
              <a:t> </a:t>
            </a:r>
            <a:r>
              <a:rPr sz="867" kern="0" spc="80" dirty="0">
                <a:solidFill>
                  <a:srgbClr val="3C4043"/>
                </a:solidFill>
                <a:latin typeface="Gill Sans MT"/>
                <a:cs typeface="Gill Sans MT"/>
              </a:rPr>
              <a:t>las</a:t>
            </a:r>
            <a:r>
              <a:rPr sz="867" kern="0" spc="-20" dirty="0">
                <a:solidFill>
                  <a:srgbClr val="3C4043"/>
                </a:solidFill>
                <a:latin typeface="Gill Sans MT"/>
                <a:cs typeface="Gill Sans MT"/>
              </a:rPr>
              <a:t> </a:t>
            </a:r>
            <a:r>
              <a:rPr sz="867" kern="0" spc="87" dirty="0">
                <a:solidFill>
                  <a:srgbClr val="3C4043"/>
                </a:solidFill>
                <a:latin typeface="Gill Sans MT"/>
                <a:cs typeface="Gill Sans MT"/>
              </a:rPr>
              <a:t>bases</a:t>
            </a:r>
            <a:r>
              <a:rPr sz="867" kern="0" spc="-13" dirty="0">
                <a:solidFill>
                  <a:srgbClr val="3C4043"/>
                </a:solidFill>
                <a:latin typeface="Gill Sans MT"/>
                <a:cs typeface="Gill Sans MT"/>
              </a:rPr>
              <a:t> </a:t>
            </a:r>
            <a:r>
              <a:rPr sz="867" kern="0" spc="-33" dirty="0">
                <a:solidFill>
                  <a:srgbClr val="3C4043"/>
                </a:solidFill>
                <a:latin typeface="Gill Sans MT"/>
                <a:cs typeface="Gill Sans MT"/>
              </a:rPr>
              <a:t>de</a:t>
            </a:r>
            <a:r>
              <a:rPr sz="867" kern="0" spc="667" dirty="0">
                <a:solidFill>
                  <a:srgbClr val="3C4043"/>
                </a:solidFill>
                <a:latin typeface="Gill Sans MT"/>
                <a:cs typeface="Gill Sans MT"/>
              </a:rPr>
              <a:t> 	</a:t>
            </a:r>
            <a:r>
              <a:rPr sz="867" kern="0" spc="13" dirty="0">
                <a:solidFill>
                  <a:srgbClr val="3C4043"/>
                </a:solidFill>
                <a:latin typeface="Gill Sans MT"/>
                <a:cs typeface="Gill Sans MT"/>
              </a:rPr>
              <a:t>datos,</a:t>
            </a:r>
            <a:r>
              <a:rPr sz="867" kern="0" spc="33" dirty="0">
                <a:solidFill>
                  <a:srgbClr val="3C4043"/>
                </a:solidFill>
                <a:latin typeface="Gill Sans MT"/>
                <a:cs typeface="Gill Sans MT"/>
              </a:rPr>
              <a:t> </a:t>
            </a:r>
            <a:r>
              <a:rPr sz="867" kern="0" spc="60" dirty="0">
                <a:solidFill>
                  <a:srgbClr val="3C4043"/>
                </a:solidFill>
                <a:latin typeface="Gill Sans MT"/>
                <a:cs typeface="Gill Sans MT"/>
              </a:rPr>
              <a:t>cachés,</a:t>
            </a:r>
            <a:r>
              <a:rPr sz="867" kern="0" spc="33" dirty="0">
                <a:solidFill>
                  <a:srgbClr val="3C4043"/>
                </a:solidFill>
                <a:latin typeface="Gill Sans MT"/>
                <a:cs typeface="Gill Sans MT"/>
              </a:rPr>
              <a:t> </a:t>
            </a:r>
            <a:r>
              <a:rPr sz="867" kern="0" spc="67" dirty="0">
                <a:solidFill>
                  <a:srgbClr val="3C4043"/>
                </a:solidFill>
                <a:latin typeface="Gill Sans MT"/>
                <a:cs typeface="Gill Sans MT"/>
              </a:rPr>
              <a:t>colas</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y</a:t>
            </a:r>
            <a:r>
              <a:rPr sz="867" kern="0" spc="40" dirty="0">
                <a:solidFill>
                  <a:srgbClr val="3C4043"/>
                </a:solidFill>
                <a:latin typeface="Gill Sans MT"/>
                <a:cs typeface="Gill Sans MT"/>
              </a:rPr>
              <a:t> </a:t>
            </a:r>
            <a:r>
              <a:rPr sz="867" kern="0" spc="-13" dirty="0">
                <a:solidFill>
                  <a:srgbClr val="3C4043"/>
                </a:solidFill>
                <a:latin typeface="Gill Sans MT"/>
                <a:cs typeface="Gill Sans MT"/>
              </a:rPr>
              <a:t>otros</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servicios</a:t>
            </a:r>
            <a:r>
              <a:rPr sz="867" kern="0" spc="53" dirty="0">
                <a:solidFill>
                  <a:srgbClr val="3C4043"/>
                </a:solidFill>
                <a:latin typeface="Gill Sans MT"/>
                <a:cs typeface="Gill Sans MT"/>
              </a:rPr>
              <a:t> </a:t>
            </a:r>
            <a:r>
              <a:rPr sz="867" kern="0" spc="107" dirty="0">
                <a:solidFill>
                  <a:srgbClr val="3C4043"/>
                </a:solidFill>
                <a:latin typeface="Gill Sans MT"/>
                <a:cs typeface="Gill Sans MT"/>
              </a:rPr>
              <a:t>a</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través</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53" dirty="0">
                <a:solidFill>
                  <a:srgbClr val="3C4043"/>
                </a:solidFill>
                <a:latin typeface="Gill Sans MT"/>
                <a:cs typeface="Gill Sans MT"/>
              </a:rPr>
              <a:t> </a:t>
            </a:r>
            <a:r>
              <a:rPr sz="867" kern="0" spc="-13" dirty="0">
                <a:solidFill>
                  <a:srgbClr val="3C4043"/>
                </a:solidFill>
                <a:latin typeface="Gill Sans MT"/>
                <a:cs typeface="Gill Sans MT"/>
              </a:rPr>
              <a:t>URLs.</a:t>
            </a:r>
            <a:endParaRPr sz="867" kern="0">
              <a:solidFill>
                <a:sysClr val="windowText" lastClr="000000"/>
              </a:solidFill>
              <a:latin typeface="Gill Sans MT"/>
              <a:cs typeface="Gill Sans MT"/>
            </a:endParaRPr>
          </a:p>
          <a:p>
            <a:pPr marL="167636" marR="425016" indent="-168481">
              <a:lnSpc>
                <a:spcPct val="102600"/>
              </a:lnSpc>
              <a:spcBef>
                <a:spcPts val="433"/>
              </a:spcBef>
              <a:buFont typeface="Arial"/>
              <a:buChar char="●"/>
              <a:tabLst>
                <a:tab pos="169329" algn="l"/>
              </a:tabLst>
            </a:pPr>
            <a:r>
              <a:rPr sz="867" kern="0" dirty="0">
                <a:solidFill>
                  <a:srgbClr val="3C4043"/>
                </a:solidFill>
                <a:latin typeface="Gill Sans MT"/>
                <a:cs typeface="Gill Sans MT"/>
              </a:rPr>
              <a:t>Debería</a:t>
            </a:r>
            <a:r>
              <a:rPr sz="867" kern="0" spc="107" dirty="0">
                <a:solidFill>
                  <a:srgbClr val="3C4043"/>
                </a:solidFill>
                <a:latin typeface="Gill Sans MT"/>
                <a:cs typeface="Gill Sans MT"/>
              </a:rPr>
              <a:t> </a:t>
            </a:r>
            <a:r>
              <a:rPr sz="867" kern="0" dirty="0">
                <a:solidFill>
                  <a:srgbClr val="3C4043"/>
                </a:solidFill>
                <a:latin typeface="Gill Sans MT"/>
                <a:cs typeface="Gill Sans MT"/>
              </a:rPr>
              <a:t>ser</a:t>
            </a:r>
            <a:r>
              <a:rPr sz="867" kern="0" spc="113" dirty="0">
                <a:solidFill>
                  <a:srgbClr val="3C4043"/>
                </a:solidFill>
                <a:latin typeface="Gill Sans MT"/>
                <a:cs typeface="Gill Sans MT"/>
              </a:rPr>
              <a:t> </a:t>
            </a:r>
            <a:r>
              <a:rPr sz="867" kern="0" spc="-13" dirty="0">
                <a:solidFill>
                  <a:srgbClr val="3C4043"/>
                </a:solidFill>
                <a:latin typeface="Gill Sans MT"/>
                <a:cs typeface="Gill Sans MT"/>
              </a:rPr>
              <a:t>sencillo</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intercambiar</a:t>
            </a:r>
            <a:r>
              <a:rPr sz="867" kern="0" spc="120" dirty="0">
                <a:solidFill>
                  <a:srgbClr val="3C4043"/>
                </a:solidFill>
                <a:latin typeface="Gill Sans MT"/>
                <a:cs typeface="Gill Sans MT"/>
              </a:rPr>
              <a:t> </a:t>
            </a:r>
            <a:r>
              <a:rPr sz="867" kern="0" spc="33" dirty="0">
                <a:solidFill>
                  <a:srgbClr val="3C4043"/>
                </a:solidFill>
                <a:latin typeface="Gill Sans MT"/>
                <a:cs typeface="Gill Sans MT"/>
              </a:rPr>
              <a:t>una 	</a:t>
            </a:r>
            <a:r>
              <a:rPr sz="867" kern="0" spc="-13" dirty="0">
                <a:solidFill>
                  <a:srgbClr val="3C4043"/>
                </a:solidFill>
                <a:latin typeface="Gill Sans MT"/>
                <a:cs typeface="Gill Sans MT"/>
              </a:rPr>
              <a:t>implementación</a:t>
            </a:r>
            <a:r>
              <a:rPr sz="867" kern="0" spc="667" dirty="0">
                <a:solidFill>
                  <a:srgbClr val="3C4043"/>
                </a:solidFill>
                <a:latin typeface="Gill Sans MT"/>
                <a:cs typeface="Gill Sans MT"/>
              </a:rPr>
              <a:t>  	</a:t>
            </a:r>
            <a:r>
              <a:rPr sz="867" kern="0" dirty="0">
                <a:solidFill>
                  <a:srgbClr val="3C4043"/>
                </a:solidFill>
                <a:latin typeface="Gill Sans MT"/>
                <a:cs typeface="Gill Sans MT"/>
              </a:rPr>
              <a:t>por</a:t>
            </a:r>
            <a:r>
              <a:rPr sz="867" kern="0" spc="7" dirty="0">
                <a:solidFill>
                  <a:srgbClr val="3C4043"/>
                </a:solidFill>
                <a:latin typeface="Gill Sans MT"/>
                <a:cs typeface="Gill Sans MT"/>
              </a:rPr>
              <a:t> </a:t>
            </a:r>
            <a:r>
              <a:rPr sz="867" kern="0" spc="-13" dirty="0">
                <a:solidFill>
                  <a:srgbClr val="3C4043"/>
                </a:solidFill>
                <a:latin typeface="Gill Sans MT"/>
                <a:cs typeface="Gill Sans MT"/>
              </a:rPr>
              <a:t>otra.</a:t>
            </a:r>
            <a:endParaRPr sz="867" kern="0">
              <a:solidFill>
                <a:sysClr val="windowText" lastClr="000000"/>
              </a:solidFill>
              <a:latin typeface="Gill Sans MT"/>
              <a:cs typeface="Gill Sans MT"/>
            </a:endParaRPr>
          </a:p>
        </p:txBody>
      </p:sp>
      <p:sp>
        <p:nvSpPr>
          <p:cNvPr id="20" name="object 20"/>
          <p:cNvSpPr txBox="1"/>
          <p:nvPr/>
        </p:nvSpPr>
        <p:spPr>
          <a:xfrm>
            <a:off x="6193811" y="3378570"/>
            <a:ext cx="1614593" cy="993903"/>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6773" indent="-168481">
              <a:lnSpc>
                <a:spcPct val="102600"/>
              </a:lnSpc>
              <a:spcBef>
                <a:spcPts val="733"/>
              </a:spcBef>
              <a:buFont typeface="Arial"/>
              <a:buChar char="●"/>
              <a:tabLst>
                <a:tab pos="169329" algn="l"/>
              </a:tabLst>
            </a:pPr>
            <a:r>
              <a:rPr sz="867" kern="0" dirty="0">
                <a:solidFill>
                  <a:srgbClr val="3C4043"/>
                </a:solidFill>
                <a:latin typeface="Gill Sans MT"/>
                <a:cs typeface="Gill Sans MT"/>
              </a:rPr>
              <a:t>No</a:t>
            </a:r>
            <a:r>
              <a:rPr sz="867" kern="0" spc="173" dirty="0">
                <a:solidFill>
                  <a:srgbClr val="3C4043"/>
                </a:solidFill>
                <a:latin typeface="Gill Sans MT"/>
                <a:cs typeface="Gill Sans MT"/>
              </a:rPr>
              <a:t> </a:t>
            </a:r>
            <a:r>
              <a:rPr sz="867" kern="0" dirty="0">
                <a:solidFill>
                  <a:srgbClr val="3C4043"/>
                </a:solidFill>
                <a:latin typeface="Gill Sans MT"/>
                <a:cs typeface="Gill Sans MT"/>
              </a:rPr>
              <a:t>coloque</a:t>
            </a:r>
            <a:r>
              <a:rPr sz="867" kern="0" spc="173" dirty="0">
                <a:solidFill>
                  <a:srgbClr val="3C4043"/>
                </a:solidFill>
                <a:latin typeface="Gill Sans MT"/>
                <a:cs typeface="Gill Sans MT"/>
              </a:rPr>
              <a:t> </a:t>
            </a:r>
            <a:r>
              <a:rPr sz="867" kern="0" dirty="0">
                <a:solidFill>
                  <a:srgbClr val="3C4043"/>
                </a:solidFill>
                <a:latin typeface="Gill Sans MT"/>
                <a:cs typeface="Gill Sans MT"/>
              </a:rPr>
              <a:t>secretos,</a:t>
            </a:r>
            <a:r>
              <a:rPr sz="867" kern="0" spc="180" dirty="0">
                <a:solidFill>
                  <a:srgbClr val="3C4043"/>
                </a:solidFill>
                <a:latin typeface="Gill Sans MT"/>
                <a:cs typeface="Gill Sans MT"/>
              </a:rPr>
              <a:t> </a:t>
            </a:r>
            <a:r>
              <a:rPr sz="867" kern="0" spc="-13" dirty="0">
                <a:solidFill>
                  <a:srgbClr val="3C4043"/>
                </a:solidFill>
                <a:latin typeface="Gill Sans MT"/>
                <a:cs typeface="Gill Sans MT"/>
              </a:rPr>
              <a:t>strings</a:t>
            </a:r>
            <a:r>
              <a:rPr sz="867" kern="0" spc="667" dirty="0">
                <a:solidFill>
                  <a:srgbClr val="3C4043"/>
                </a:solidFill>
                <a:latin typeface="Gill Sans MT"/>
                <a:cs typeface="Gill Sans MT"/>
              </a:rPr>
              <a:t> 	</a:t>
            </a:r>
            <a:r>
              <a:rPr sz="867" kern="0" spc="13" dirty="0">
                <a:solidFill>
                  <a:srgbClr val="3C4043"/>
                </a:solidFill>
                <a:latin typeface="Gill Sans MT"/>
                <a:cs typeface="Gill Sans MT"/>
              </a:rPr>
              <a:t>de</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conexión,</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extremos,</a:t>
            </a:r>
            <a:r>
              <a:rPr sz="867" kern="0" spc="87" dirty="0">
                <a:solidFill>
                  <a:srgbClr val="3C4043"/>
                </a:solidFill>
                <a:latin typeface="Gill Sans MT"/>
                <a:cs typeface="Gill Sans MT"/>
              </a:rPr>
              <a:t> </a:t>
            </a:r>
            <a:r>
              <a:rPr sz="867" kern="0" spc="-27" dirty="0">
                <a:solidFill>
                  <a:srgbClr val="3C4043"/>
                </a:solidFill>
                <a:latin typeface="Gill Sans MT"/>
                <a:cs typeface="Gill Sans MT"/>
              </a:rPr>
              <a:t>etc.</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en</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el</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código</a:t>
            </a:r>
            <a:r>
              <a:rPr sz="867" kern="0" spc="47" dirty="0">
                <a:solidFill>
                  <a:srgbClr val="3C4043"/>
                </a:solidFill>
                <a:latin typeface="Gill Sans MT"/>
                <a:cs typeface="Gill Sans MT"/>
              </a:rPr>
              <a:t> </a:t>
            </a:r>
            <a:r>
              <a:rPr sz="867" kern="0" spc="-13" dirty="0">
                <a:solidFill>
                  <a:srgbClr val="3C4043"/>
                </a:solidFill>
                <a:latin typeface="Gill Sans MT"/>
                <a:cs typeface="Gill Sans MT"/>
              </a:rPr>
              <a:t>fuente.</a:t>
            </a:r>
            <a:endParaRPr sz="867" kern="0">
              <a:solidFill>
                <a:sysClr val="windowText" lastClr="000000"/>
              </a:solidFill>
              <a:latin typeface="Gill Sans MT"/>
              <a:cs typeface="Gill Sans MT"/>
            </a:endParaRPr>
          </a:p>
          <a:p>
            <a:pPr marL="167636" marR="73657" indent="-168481">
              <a:lnSpc>
                <a:spcPct val="102600"/>
              </a:lnSpc>
              <a:spcBef>
                <a:spcPts val="433"/>
              </a:spcBef>
              <a:buFont typeface="Arial"/>
              <a:buChar char="●"/>
              <a:tabLst>
                <a:tab pos="169329" algn="l"/>
              </a:tabLst>
            </a:pPr>
            <a:r>
              <a:rPr sz="867" kern="0" spc="40" dirty="0">
                <a:solidFill>
                  <a:srgbClr val="3C4043"/>
                </a:solidFill>
                <a:latin typeface="Gill Sans MT"/>
                <a:cs typeface="Gill Sans MT"/>
              </a:rPr>
              <a:t>Almacene</a:t>
            </a:r>
            <a:r>
              <a:rPr sz="867" kern="0" spc="73" dirty="0">
                <a:solidFill>
                  <a:srgbClr val="3C4043"/>
                </a:solidFill>
                <a:latin typeface="Gill Sans MT"/>
                <a:cs typeface="Gill Sans MT"/>
              </a:rPr>
              <a:t> </a:t>
            </a:r>
            <a:r>
              <a:rPr sz="867" kern="0" spc="40" dirty="0">
                <a:solidFill>
                  <a:srgbClr val="3C4043"/>
                </a:solidFill>
                <a:latin typeface="Gill Sans MT"/>
                <a:cs typeface="Gill Sans MT"/>
              </a:rPr>
              <a:t>estos</a:t>
            </a:r>
            <a:r>
              <a:rPr sz="867" kern="0" spc="73" dirty="0">
                <a:solidFill>
                  <a:srgbClr val="3C4043"/>
                </a:solidFill>
                <a:latin typeface="Gill Sans MT"/>
                <a:cs typeface="Gill Sans MT"/>
              </a:rPr>
              <a:t> </a:t>
            </a:r>
            <a:r>
              <a:rPr sz="867" kern="0" spc="-13" dirty="0">
                <a:solidFill>
                  <a:srgbClr val="3C4043"/>
                </a:solidFill>
                <a:latin typeface="Gill Sans MT"/>
                <a:cs typeface="Gill Sans MT"/>
              </a:rPr>
              <a:t>elementos</a:t>
            </a:r>
            <a:r>
              <a:rPr sz="867" kern="0" spc="40" dirty="0">
                <a:solidFill>
                  <a:srgbClr val="3C4043"/>
                </a:solidFill>
                <a:latin typeface="Gill Sans MT"/>
                <a:cs typeface="Gill Sans MT"/>
              </a:rPr>
              <a:t> 	como</a:t>
            </a:r>
            <a:r>
              <a:rPr sz="867" kern="0" spc="33" dirty="0">
                <a:solidFill>
                  <a:srgbClr val="3C4043"/>
                </a:solidFill>
                <a:latin typeface="Gill Sans MT"/>
                <a:cs typeface="Gill Sans MT"/>
              </a:rPr>
              <a:t> </a:t>
            </a:r>
            <a:r>
              <a:rPr sz="867" kern="0" spc="40" dirty="0">
                <a:solidFill>
                  <a:srgbClr val="3C4043"/>
                </a:solidFill>
                <a:latin typeface="Gill Sans MT"/>
                <a:cs typeface="Gill Sans MT"/>
              </a:rPr>
              <a:t>variables de </a:t>
            </a:r>
            <a:r>
              <a:rPr sz="867" kern="0" spc="-13" dirty="0">
                <a:solidFill>
                  <a:srgbClr val="3C4043"/>
                </a:solidFill>
                <a:latin typeface="Gill Sans MT"/>
                <a:cs typeface="Gill Sans MT"/>
              </a:rPr>
              <a:t>entorno.</a:t>
            </a:r>
            <a:endParaRPr sz="867" kern="0">
              <a:solidFill>
                <a:sysClr val="windowText" lastClr="000000"/>
              </a:solidFill>
              <a:latin typeface="Gill Sans MT"/>
              <a:cs typeface="Gill Sans MT"/>
            </a:endParaRPr>
          </a:p>
        </p:txBody>
      </p:sp>
      <p:sp>
        <p:nvSpPr>
          <p:cNvPr id="21" name="object 21"/>
          <p:cNvSpPr txBox="1"/>
          <p:nvPr/>
        </p:nvSpPr>
        <p:spPr>
          <a:xfrm>
            <a:off x="4347969" y="3378569"/>
            <a:ext cx="1586653" cy="1131313"/>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184569" indent="-168481">
              <a:lnSpc>
                <a:spcPct val="102600"/>
              </a:lnSpc>
              <a:spcBef>
                <a:spcPts val="733"/>
              </a:spcBef>
              <a:buFont typeface="Arial"/>
              <a:buChar char="●"/>
              <a:tabLst>
                <a:tab pos="169329" algn="l"/>
              </a:tabLst>
            </a:pPr>
            <a:r>
              <a:rPr sz="867" kern="0" spc="27" dirty="0">
                <a:solidFill>
                  <a:srgbClr val="3C4043"/>
                </a:solidFill>
                <a:latin typeface="Gill Sans MT"/>
                <a:cs typeface="Gill Sans MT"/>
              </a:rPr>
              <a:t>Use</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un</a:t>
            </a:r>
            <a:r>
              <a:rPr sz="867" kern="0" spc="60" dirty="0">
                <a:solidFill>
                  <a:srgbClr val="3C4043"/>
                </a:solidFill>
                <a:latin typeface="Gill Sans MT"/>
                <a:cs typeface="Gill Sans MT"/>
              </a:rPr>
              <a:t> </a:t>
            </a:r>
            <a:r>
              <a:rPr sz="867" kern="0" spc="27" dirty="0">
                <a:solidFill>
                  <a:srgbClr val="3C4043"/>
                </a:solidFill>
                <a:latin typeface="Gill Sans MT"/>
                <a:cs typeface="Gill Sans MT"/>
              </a:rPr>
              <a:t>administrador</a:t>
            </a:r>
            <a:r>
              <a:rPr sz="867" kern="0" spc="60" dirty="0">
                <a:solidFill>
                  <a:srgbClr val="3C4043"/>
                </a:solidFill>
                <a:latin typeface="Gill Sans MT"/>
                <a:cs typeface="Gill Sans MT"/>
              </a:rPr>
              <a:t> </a:t>
            </a:r>
            <a:r>
              <a:rPr sz="867" kern="0" spc="-47" dirty="0">
                <a:solidFill>
                  <a:srgbClr val="3C4043"/>
                </a:solidFill>
                <a:latin typeface="Gill Sans MT"/>
                <a:cs typeface="Gill Sans MT"/>
              </a:rPr>
              <a:t>de</a:t>
            </a:r>
            <a:r>
              <a:rPr sz="867" kern="0" spc="40" dirty="0">
                <a:solidFill>
                  <a:srgbClr val="3C4043"/>
                </a:solidFill>
                <a:latin typeface="Gill Sans MT"/>
                <a:cs typeface="Gill Sans MT"/>
              </a:rPr>
              <a:t> 	paquetes</a:t>
            </a:r>
            <a:r>
              <a:rPr sz="867" kern="0" spc="80" dirty="0">
                <a:solidFill>
                  <a:srgbClr val="3C4043"/>
                </a:solidFill>
                <a:latin typeface="Gill Sans MT"/>
                <a:cs typeface="Gill Sans MT"/>
              </a:rPr>
              <a:t> </a:t>
            </a:r>
            <a:r>
              <a:rPr sz="867" kern="0" spc="40" dirty="0">
                <a:solidFill>
                  <a:srgbClr val="3C4043"/>
                </a:solidFill>
                <a:latin typeface="Gill Sans MT"/>
                <a:cs typeface="Gill Sans MT"/>
              </a:rPr>
              <a:t>como</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Maven,</a:t>
            </a:r>
            <a:r>
              <a:rPr sz="867" kern="0" spc="67" dirty="0">
                <a:solidFill>
                  <a:srgbClr val="3C4043"/>
                </a:solidFill>
                <a:latin typeface="Gill Sans MT"/>
                <a:cs typeface="Gill Sans MT"/>
              </a:rPr>
              <a:t> 	Pip </a:t>
            </a:r>
            <a:r>
              <a:rPr sz="867" kern="0" dirty="0">
                <a:solidFill>
                  <a:srgbClr val="3C4043"/>
                </a:solidFill>
                <a:latin typeface="Gill Sans MT"/>
                <a:cs typeface="Gill Sans MT"/>
              </a:rPr>
              <a:t>o</a:t>
            </a:r>
            <a:r>
              <a:rPr sz="867" kern="0" spc="73" dirty="0">
                <a:solidFill>
                  <a:srgbClr val="3C4043"/>
                </a:solidFill>
                <a:latin typeface="Gill Sans MT"/>
                <a:cs typeface="Gill Sans MT"/>
              </a:rPr>
              <a:t> </a:t>
            </a:r>
            <a:r>
              <a:rPr sz="867" kern="0" dirty="0">
                <a:solidFill>
                  <a:srgbClr val="3C4043"/>
                </a:solidFill>
                <a:latin typeface="Gill Sans MT"/>
                <a:cs typeface="Gill Sans MT"/>
              </a:rPr>
              <a:t>NPM</a:t>
            </a:r>
            <a:r>
              <a:rPr sz="867" kern="0" spc="73" dirty="0">
                <a:solidFill>
                  <a:srgbClr val="3C4043"/>
                </a:solidFill>
                <a:latin typeface="Gill Sans MT"/>
                <a:cs typeface="Gill Sans MT"/>
              </a:rPr>
              <a:t> </a:t>
            </a:r>
            <a:r>
              <a:rPr sz="867" kern="0" dirty="0">
                <a:solidFill>
                  <a:srgbClr val="3C4043"/>
                </a:solidFill>
                <a:latin typeface="Gill Sans MT"/>
                <a:cs typeface="Gill Sans MT"/>
              </a:rPr>
              <a:t>para</a:t>
            </a:r>
            <a:r>
              <a:rPr sz="867" kern="0" spc="73" dirty="0">
                <a:solidFill>
                  <a:srgbClr val="3C4043"/>
                </a:solidFill>
                <a:latin typeface="Gill Sans MT"/>
                <a:cs typeface="Gill Sans MT"/>
              </a:rPr>
              <a:t> </a:t>
            </a:r>
            <a:r>
              <a:rPr sz="867" kern="0" spc="-13" dirty="0">
                <a:solidFill>
                  <a:srgbClr val="3C4043"/>
                </a:solidFill>
                <a:latin typeface="Gill Sans MT"/>
                <a:cs typeface="Gill Sans MT"/>
              </a:rPr>
              <a:t>instalar</a:t>
            </a:r>
            <a:r>
              <a:rPr sz="867" kern="0" spc="80" dirty="0">
                <a:solidFill>
                  <a:srgbClr val="3C4043"/>
                </a:solidFill>
                <a:latin typeface="Gill Sans MT"/>
                <a:cs typeface="Gill Sans MT"/>
              </a:rPr>
              <a:t> 	las</a:t>
            </a:r>
            <a:r>
              <a:rPr sz="867" kern="0" spc="-27" dirty="0">
                <a:solidFill>
                  <a:srgbClr val="3C4043"/>
                </a:solidFill>
                <a:latin typeface="Gill Sans MT"/>
                <a:cs typeface="Gill Sans MT"/>
              </a:rPr>
              <a:t> </a:t>
            </a:r>
            <a:r>
              <a:rPr sz="867" kern="0" spc="-13" dirty="0">
                <a:solidFill>
                  <a:srgbClr val="3C4043"/>
                </a:solidFill>
                <a:latin typeface="Gill Sans MT"/>
                <a:cs typeface="Gill Sans MT"/>
              </a:rPr>
              <a:t>dependencias.</a:t>
            </a:r>
            <a:endParaRPr sz="867" kern="0">
              <a:solidFill>
                <a:sysClr val="windowText" lastClr="000000"/>
              </a:solidFill>
              <a:latin typeface="Gill Sans MT"/>
              <a:cs typeface="Gill Sans MT"/>
            </a:endParaRPr>
          </a:p>
          <a:p>
            <a:pPr marL="167636" marR="299713" indent="-168481">
              <a:lnSpc>
                <a:spcPct val="102600"/>
              </a:lnSpc>
              <a:spcBef>
                <a:spcPts val="433"/>
              </a:spcBef>
              <a:buFont typeface="Arial"/>
              <a:buChar char="●"/>
              <a:tabLst>
                <a:tab pos="169329" algn="l"/>
              </a:tabLst>
            </a:pPr>
            <a:r>
              <a:rPr sz="867" kern="0" dirty="0">
                <a:solidFill>
                  <a:srgbClr val="3C4043"/>
                </a:solidFill>
                <a:latin typeface="Gill Sans MT"/>
                <a:cs typeface="Gill Sans MT"/>
              </a:rPr>
              <a:t>Declare</a:t>
            </a:r>
            <a:r>
              <a:rPr sz="867" kern="0" spc="140" dirty="0">
                <a:solidFill>
                  <a:srgbClr val="3C4043"/>
                </a:solidFill>
                <a:latin typeface="Gill Sans MT"/>
                <a:cs typeface="Gill Sans MT"/>
              </a:rPr>
              <a:t> </a:t>
            </a:r>
            <a:r>
              <a:rPr sz="867" kern="0" spc="-13" dirty="0">
                <a:solidFill>
                  <a:srgbClr val="3C4043"/>
                </a:solidFill>
                <a:latin typeface="Gill Sans MT"/>
                <a:cs typeface="Gill Sans MT"/>
              </a:rPr>
              <a:t>dependencias</a:t>
            </a:r>
            <a:r>
              <a:rPr sz="867" kern="0" spc="667" dirty="0">
                <a:solidFill>
                  <a:srgbClr val="3C4043"/>
                </a:solidFill>
                <a:latin typeface="Gill Sans MT"/>
                <a:cs typeface="Gill Sans MT"/>
              </a:rPr>
              <a:t> 	</a:t>
            </a:r>
            <a:r>
              <a:rPr sz="867" kern="0" dirty="0">
                <a:solidFill>
                  <a:srgbClr val="3C4043"/>
                </a:solidFill>
                <a:latin typeface="Gill Sans MT"/>
                <a:cs typeface="Gill Sans MT"/>
              </a:rPr>
              <a:t>en</a:t>
            </a:r>
            <a:r>
              <a:rPr sz="867" kern="0" spc="27" dirty="0">
                <a:solidFill>
                  <a:srgbClr val="3C4043"/>
                </a:solidFill>
                <a:latin typeface="Gill Sans MT"/>
                <a:cs typeface="Gill Sans MT"/>
              </a:rPr>
              <a:t> </a:t>
            </a:r>
            <a:r>
              <a:rPr sz="867" kern="0" spc="80" dirty="0">
                <a:solidFill>
                  <a:srgbClr val="3C4043"/>
                </a:solidFill>
                <a:latin typeface="Gill Sans MT"/>
                <a:cs typeface="Gill Sans MT"/>
              </a:rPr>
              <a:t>su</a:t>
            </a:r>
            <a:r>
              <a:rPr sz="867" kern="0" spc="33" dirty="0">
                <a:solidFill>
                  <a:srgbClr val="3C4043"/>
                </a:solidFill>
                <a:latin typeface="Gill Sans MT"/>
                <a:cs typeface="Gill Sans MT"/>
              </a:rPr>
              <a:t> </a:t>
            </a:r>
            <a:r>
              <a:rPr sz="867" kern="0" spc="80" dirty="0">
                <a:solidFill>
                  <a:srgbClr val="3C4043"/>
                </a:solidFill>
                <a:latin typeface="Gill Sans MT"/>
                <a:cs typeface="Gill Sans MT"/>
              </a:rPr>
              <a:t>base</a:t>
            </a:r>
            <a:r>
              <a:rPr sz="867" kern="0" spc="33" dirty="0">
                <a:solidFill>
                  <a:srgbClr val="3C4043"/>
                </a:solidFill>
                <a:latin typeface="Gill Sans MT"/>
                <a:cs typeface="Gill Sans MT"/>
              </a:rPr>
              <a:t> </a:t>
            </a:r>
            <a:r>
              <a:rPr sz="867" kern="0" dirty="0">
                <a:solidFill>
                  <a:srgbClr val="3C4043"/>
                </a:solidFill>
                <a:latin typeface="Gill Sans MT"/>
                <a:cs typeface="Gill Sans MT"/>
              </a:rPr>
              <a:t>de</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código.</a:t>
            </a:r>
            <a:endParaRPr sz="867" kern="0">
              <a:solidFill>
                <a:sysClr val="windowText" lastClr="000000"/>
              </a:solidFill>
              <a:latin typeface="Gill Sans MT"/>
              <a:cs typeface="Gill Sans MT"/>
            </a:endParaRPr>
          </a:p>
        </p:txBody>
      </p:sp>
      <p:sp>
        <p:nvSpPr>
          <p:cNvPr id="22" name="object 22"/>
          <p:cNvSpPr/>
          <p:nvPr/>
        </p:nvSpPr>
        <p:spPr>
          <a:xfrm>
            <a:off x="8642793" y="1981151"/>
            <a:ext cx="512233" cy="512233"/>
          </a:xfrm>
          <a:custGeom>
            <a:avLst/>
            <a:gdLst/>
            <a:ahLst/>
            <a:cxnLst/>
            <a:rect l="l" t="t" r="r" b="b"/>
            <a:pathLst>
              <a:path w="384175" h="384175">
                <a:moveTo>
                  <a:pt x="191809" y="383599"/>
                </a:moveTo>
                <a:lnTo>
                  <a:pt x="0" y="191799"/>
                </a:lnTo>
                <a:lnTo>
                  <a:pt x="191809" y="0"/>
                </a:lnTo>
                <a:lnTo>
                  <a:pt x="383618" y="191799"/>
                </a:lnTo>
                <a:lnTo>
                  <a:pt x="191809" y="383599"/>
                </a:lnTo>
                <a:close/>
              </a:path>
            </a:pathLst>
          </a:custGeom>
          <a:solidFill>
            <a:srgbClr val="34A853"/>
          </a:solidFill>
        </p:spPr>
        <p:txBody>
          <a:bodyPr wrap="square" lIns="0" tIns="0" rIns="0" bIns="0" rtlCol="0"/>
          <a:lstStyle/>
          <a:p>
            <a:endParaRPr kern="0">
              <a:solidFill>
                <a:sysClr val="windowText" lastClr="000000"/>
              </a:solidFill>
            </a:endParaRPr>
          </a:p>
        </p:txBody>
      </p:sp>
      <p:sp>
        <p:nvSpPr>
          <p:cNvPr id="23" name="object 23"/>
          <p:cNvSpPr txBox="1"/>
          <p:nvPr/>
        </p:nvSpPr>
        <p:spPr>
          <a:xfrm>
            <a:off x="3126697" y="2037080"/>
            <a:ext cx="401320" cy="316324"/>
          </a:xfrm>
          <a:prstGeom prst="rect">
            <a:avLst/>
          </a:prstGeom>
          <a:solidFill>
            <a:srgbClr val="4285F4"/>
          </a:solidFill>
        </p:spPr>
        <p:txBody>
          <a:bodyPr vert="horz" wrap="square" lIns="0" tIns="69425" rIns="0" bIns="0" rtlCol="0">
            <a:spAutoFit/>
          </a:bodyPr>
          <a:lstStyle/>
          <a:p>
            <a:pPr marL="92284">
              <a:spcBef>
                <a:spcPts val="545"/>
              </a:spcBef>
            </a:pPr>
            <a:r>
              <a:rPr sz="1600" kern="0" spc="-33" dirty="0">
                <a:solidFill>
                  <a:srgbClr val="FFFFFF"/>
                </a:solidFill>
                <a:latin typeface="Calibri"/>
                <a:cs typeface="Calibri"/>
              </a:rPr>
              <a:t>01</a:t>
            </a:r>
            <a:endParaRPr sz="1600" kern="0">
              <a:solidFill>
                <a:sysClr val="windowText" lastClr="000000"/>
              </a:solidFill>
              <a:latin typeface="Calibri"/>
              <a:cs typeface="Calibri"/>
            </a:endParaRPr>
          </a:p>
        </p:txBody>
      </p:sp>
      <p:sp>
        <p:nvSpPr>
          <p:cNvPr id="24" name="object 24"/>
          <p:cNvSpPr/>
          <p:nvPr/>
        </p:nvSpPr>
        <p:spPr>
          <a:xfrm>
            <a:off x="6818455" y="2037081"/>
            <a:ext cx="401320" cy="401320"/>
          </a:xfrm>
          <a:custGeom>
            <a:avLst/>
            <a:gdLst/>
            <a:ahLst/>
            <a:cxnLst/>
            <a:rect l="l" t="t" r="r" b="b"/>
            <a:pathLst>
              <a:path w="300989" h="300989">
                <a:moveTo>
                  <a:pt x="150307" y="300599"/>
                </a:moveTo>
                <a:lnTo>
                  <a:pt x="102798" y="292937"/>
                </a:lnTo>
                <a:lnTo>
                  <a:pt x="61537" y="271600"/>
                </a:lnTo>
                <a:lnTo>
                  <a:pt x="29000" y="239065"/>
                </a:lnTo>
                <a:lnTo>
                  <a:pt x="7662" y="197806"/>
                </a:lnTo>
                <a:lnTo>
                  <a:pt x="0" y="150299"/>
                </a:lnTo>
                <a:lnTo>
                  <a:pt x="7662" y="102793"/>
                </a:lnTo>
                <a:lnTo>
                  <a:pt x="29000" y="61534"/>
                </a:lnTo>
                <a:lnTo>
                  <a:pt x="61537" y="28999"/>
                </a:lnTo>
                <a:lnTo>
                  <a:pt x="102798" y="7662"/>
                </a:lnTo>
                <a:lnTo>
                  <a:pt x="150307" y="0"/>
                </a:lnTo>
                <a:lnTo>
                  <a:pt x="179767" y="2914"/>
                </a:lnTo>
                <a:lnTo>
                  <a:pt x="233698" y="25252"/>
                </a:lnTo>
                <a:lnTo>
                  <a:pt x="275361" y="66913"/>
                </a:lnTo>
                <a:lnTo>
                  <a:pt x="297700" y="120841"/>
                </a:lnTo>
                <a:lnTo>
                  <a:pt x="300614" y="150299"/>
                </a:lnTo>
                <a:lnTo>
                  <a:pt x="292952" y="197806"/>
                </a:lnTo>
                <a:lnTo>
                  <a:pt x="271614" y="239065"/>
                </a:lnTo>
                <a:lnTo>
                  <a:pt x="239076" y="271600"/>
                </a:lnTo>
                <a:lnTo>
                  <a:pt x="197816" y="292937"/>
                </a:lnTo>
                <a:lnTo>
                  <a:pt x="150307" y="300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25" name="object 25"/>
          <p:cNvSpPr txBox="1"/>
          <p:nvPr/>
        </p:nvSpPr>
        <p:spPr>
          <a:xfrm>
            <a:off x="6243465" y="2089652"/>
            <a:ext cx="3451860" cy="1144330"/>
          </a:xfrm>
          <a:prstGeom prst="rect">
            <a:avLst/>
          </a:prstGeom>
        </p:spPr>
        <p:txBody>
          <a:bodyPr vert="horz" wrap="square" lIns="0" tIns="16933" rIns="0" bIns="0" rtlCol="0">
            <a:spAutoFit/>
          </a:bodyPr>
          <a:lstStyle/>
          <a:p>
            <a:pPr marL="651917">
              <a:spcBef>
                <a:spcPts val="133"/>
              </a:spcBef>
              <a:tabLst>
                <a:tab pos="2525544" algn="l"/>
              </a:tabLst>
            </a:pPr>
            <a:r>
              <a:rPr sz="1600" kern="0" spc="120" dirty="0">
                <a:solidFill>
                  <a:srgbClr val="FFFFFF"/>
                </a:solidFill>
                <a:latin typeface="Calibri"/>
                <a:cs typeface="Calibri"/>
              </a:rPr>
              <a:t>03</a:t>
            </a:r>
            <a:r>
              <a:rPr sz="1600" kern="0" dirty="0">
                <a:solidFill>
                  <a:srgbClr val="FFFFFF"/>
                </a:solidFill>
                <a:latin typeface="Calibri"/>
                <a:cs typeface="Calibri"/>
              </a:rPr>
              <a:t>	</a:t>
            </a:r>
            <a:r>
              <a:rPr sz="1600" kern="0" spc="167" dirty="0">
                <a:solidFill>
                  <a:srgbClr val="FFFFFF"/>
                </a:solidFill>
                <a:latin typeface="Calibri"/>
                <a:cs typeface="Calibri"/>
              </a:rPr>
              <a:t>04</a:t>
            </a:r>
            <a:endParaRPr sz="1600" kern="0">
              <a:solidFill>
                <a:sysClr val="windowText" lastClr="000000"/>
              </a:solidFill>
              <a:latin typeface="Calibri"/>
              <a:cs typeface="Calibri"/>
            </a:endParaRPr>
          </a:p>
          <a:p>
            <a:pPr marL="236214">
              <a:spcBef>
                <a:spcPts val="933"/>
              </a:spcBef>
              <a:tabLst>
                <a:tab pos="1808435" algn="l"/>
              </a:tabLst>
            </a:pPr>
            <a:r>
              <a:rPr sz="1200" b="1" kern="0" spc="100" dirty="0">
                <a:solidFill>
                  <a:srgbClr val="3C4043"/>
                </a:solidFill>
                <a:latin typeface="Calibri"/>
                <a:cs typeface="Calibri"/>
              </a:rPr>
              <a:t>Configuración</a:t>
            </a:r>
            <a:r>
              <a:rPr sz="1200" b="1" kern="0" dirty="0">
                <a:solidFill>
                  <a:srgbClr val="3C4043"/>
                </a:solidFill>
                <a:latin typeface="Calibri"/>
                <a:cs typeface="Calibri"/>
              </a:rPr>
              <a:t>	</a:t>
            </a:r>
            <a:r>
              <a:rPr sz="1200" b="1" kern="0" spc="120" dirty="0">
                <a:solidFill>
                  <a:srgbClr val="3C4043"/>
                </a:solidFill>
                <a:latin typeface="Calibri"/>
                <a:cs typeface="Calibri"/>
              </a:rPr>
              <a:t>Servicios</a:t>
            </a:r>
            <a:r>
              <a:rPr sz="1200" b="1" kern="0" spc="20" dirty="0">
                <a:solidFill>
                  <a:srgbClr val="3C4043"/>
                </a:solidFill>
                <a:latin typeface="Calibri"/>
                <a:cs typeface="Calibri"/>
              </a:rPr>
              <a:t> </a:t>
            </a:r>
            <a:r>
              <a:rPr sz="1200" b="1" kern="0" spc="120" dirty="0">
                <a:solidFill>
                  <a:srgbClr val="3C4043"/>
                </a:solidFill>
                <a:latin typeface="Calibri"/>
                <a:cs typeface="Calibri"/>
              </a:rPr>
              <a:t>de</a:t>
            </a:r>
            <a:r>
              <a:rPr sz="1200" b="1" kern="0" spc="27" dirty="0">
                <a:solidFill>
                  <a:srgbClr val="3C4043"/>
                </a:solidFill>
                <a:latin typeface="Calibri"/>
                <a:cs typeface="Calibri"/>
              </a:rPr>
              <a:t> </a:t>
            </a:r>
            <a:r>
              <a:rPr sz="1200" b="1" kern="0" spc="87" dirty="0">
                <a:solidFill>
                  <a:srgbClr val="3C4043"/>
                </a:solidFill>
                <a:latin typeface="Calibri"/>
                <a:cs typeface="Calibri"/>
              </a:rPr>
              <a:t>respaldo</a:t>
            </a:r>
            <a:endParaRPr sz="1200" kern="0">
              <a:solidFill>
                <a:sysClr val="windowText" lastClr="000000"/>
              </a:solidFill>
              <a:latin typeface="Calibri"/>
              <a:cs typeface="Calibri"/>
            </a:endParaRPr>
          </a:p>
          <a:p>
            <a:pPr marL="402157" marR="253994" indent="-403003" algn="r">
              <a:lnSpc>
                <a:spcPct val="102200"/>
              </a:lnSpc>
              <a:spcBef>
                <a:spcPts val="940"/>
              </a:spcBef>
              <a:tabLst>
                <a:tab pos="2103914" algn="l"/>
              </a:tabLst>
            </a:pPr>
            <a:r>
              <a:rPr sz="1000" kern="0" spc="87" dirty="0">
                <a:solidFill>
                  <a:srgbClr val="3C4043"/>
                </a:solidFill>
                <a:latin typeface="Calibri"/>
                <a:cs typeface="Calibri"/>
              </a:rPr>
              <a:t>Almacene</a:t>
            </a:r>
            <a:r>
              <a:rPr sz="1000" kern="0" spc="47" dirty="0">
                <a:solidFill>
                  <a:srgbClr val="3C4043"/>
                </a:solidFill>
                <a:latin typeface="Calibri"/>
                <a:cs typeface="Calibri"/>
              </a:rPr>
              <a:t> </a:t>
            </a:r>
            <a:r>
              <a:rPr sz="1000" kern="0" dirty="0">
                <a:solidFill>
                  <a:srgbClr val="3C4043"/>
                </a:solidFill>
                <a:latin typeface="Calibri"/>
                <a:cs typeface="Calibri"/>
              </a:rPr>
              <a:t>la</a:t>
            </a:r>
            <a:r>
              <a:rPr sz="1000" kern="0" spc="53" dirty="0">
                <a:solidFill>
                  <a:srgbClr val="3C4043"/>
                </a:solidFill>
                <a:latin typeface="Calibri"/>
                <a:cs typeface="Calibri"/>
              </a:rPr>
              <a:t> </a:t>
            </a:r>
            <a:r>
              <a:rPr sz="1000" kern="0" spc="60" dirty="0">
                <a:solidFill>
                  <a:srgbClr val="3C4043"/>
                </a:solidFill>
                <a:latin typeface="Calibri"/>
                <a:cs typeface="Calibri"/>
              </a:rPr>
              <a:t>configuración</a:t>
            </a:r>
            <a:r>
              <a:rPr sz="1000" kern="0" dirty="0">
                <a:solidFill>
                  <a:srgbClr val="3C4043"/>
                </a:solidFill>
                <a:latin typeface="Calibri"/>
                <a:cs typeface="Calibri"/>
              </a:rPr>
              <a:t>	</a:t>
            </a:r>
            <a:r>
              <a:rPr sz="1000" kern="0" spc="-227" dirty="0">
                <a:solidFill>
                  <a:srgbClr val="3C4043"/>
                </a:solidFill>
                <a:latin typeface="Calibri"/>
                <a:cs typeface="Calibri"/>
              </a:rPr>
              <a:t> </a:t>
            </a:r>
            <a:r>
              <a:rPr sz="1000" kern="0" spc="13" dirty="0">
                <a:solidFill>
                  <a:srgbClr val="3C4043"/>
                </a:solidFill>
                <a:latin typeface="Calibri"/>
                <a:cs typeface="Calibri"/>
              </a:rPr>
              <a:t>Trate</a:t>
            </a:r>
            <a:r>
              <a:rPr sz="1000" kern="0" spc="173" dirty="0">
                <a:solidFill>
                  <a:srgbClr val="3C4043"/>
                </a:solidFill>
                <a:latin typeface="Calibri"/>
                <a:cs typeface="Calibri"/>
              </a:rPr>
              <a:t> </a:t>
            </a:r>
            <a:r>
              <a:rPr sz="1000" kern="0" spc="13" dirty="0">
                <a:solidFill>
                  <a:srgbClr val="3C4043"/>
                </a:solidFill>
                <a:latin typeface="Calibri"/>
                <a:cs typeface="Calibri"/>
              </a:rPr>
              <a:t>los</a:t>
            </a:r>
            <a:r>
              <a:rPr sz="1000" kern="0" spc="173" dirty="0">
                <a:solidFill>
                  <a:srgbClr val="3C4043"/>
                </a:solidFill>
                <a:latin typeface="Calibri"/>
                <a:cs typeface="Calibri"/>
              </a:rPr>
              <a:t> </a:t>
            </a:r>
            <a:r>
              <a:rPr sz="1000" kern="0" spc="67" dirty="0">
                <a:solidFill>
                  <a:srgbClr val="3C4043"/>
                </a:solidFill>
                <a:latin typeface="Calibri"/>
                <a:cs typeface="Calibri"/>
              </a:rPr>
              <a:t>servicios </a:t>
            </a:r>
            <a:r>
              <a:rPr sz="1000" kern="0" spc="73" dirty="0">
                <a:solidFill>
                  <a:srgbClr val="3C4043"/>
                </a:solidFill>
                <a:latin typeface="Calibri"/>
                <a:cs typeface="Calibri"/>
              </a:rPr>
              <a:t>en</a:t>
            </a:r>
            <a:r>
              <a:rPr sz="1000" kern="0" spc="60" dirty="0">
                <a:solidFill>
                  <a:srgbClr val="3C4043"/>
                </a:solidFill>
                <a:latin typeface="Calibri"/>
                <a:cs typeface="Calibri"/>
              </a:rPr>
              <a:t> </a:t>
            </a:r>
            <a:r>
              <a:rPr sz="1000" kern="0" dirty="0">
                <a:solidFill>
                  <a:srgbClr val="3C4043"/>
                </a:solidFill>
                <a:latin typeface="Calibri"/>
                <a:cs typeface="Calibri"/>
              </a:rPr>
              <a:t>el</a:t>
            </a:r>
            <a:r>
              <a:rPr sz="1000" kern="0" spc="60" dirty="0">
                <a:solidFill>
                  <a:srgbClr val="3C4043"/>
                </a:solidFill>
                <a:latin typeface="Calibri"/>
                <a:cs typeface="Calibri"/>
              </a:rPr>
              <a:t> </a:t>
            </a:r>
            <a:r>
              <a:rPr sz="1000" kern="0" spc="47" dirty="0">
                <a:solidFill>
                  <a:srgbClr val="3C4043"/>
                </a:solidFill>
                <a:latin typeface="Calibri"/>
                <a:cs typeface="Calibri"/>
              </a:rPr>
              <a:t>entorno</a:t>
            </a:r>
            <a:r>
              <a:rPr sz="1000" kern="0" dirty="0">
                <a:solidFill>
                  <a:srgbClr val="3C4043"/>
                </a:solidFill>
                <a:latin typeface="Calibri"/>
                <a:cs typeface="Calibri"/>
              </a:rPr>
              <a:t>	</a:t>
            </a:r>
            <a:r>
              <a:rPr sz="1000" kern="0" spc="87" dirty="0">
                <a:solidFill>
                  <a:srgbClr val="3C4043"/>
                </a:solidFill>
                <a:latin typeface="Calibri"/>
                <a:cs typeface="Calibri"/>
              </a:rPr>
              <a:t>de</a:t>
            </a:r>
            <a:r>
              <a:rPr sz="1000" kern="0" spc="27" dirty="0">
                <a:solidFill>
                  <a:srgbClr val="3C4043"/>
                </a:solidFill>
                <a:latin typeface="Calibri"/>
                <a:cs typeface="Calibri"/>
              </a:rPr>
              <a:t> </a:t>
            </a:r>
            <a:r>
              <a:rPr sz="1000" kern="0" spc="67" dirty="0">
                <a:solidFill>
                  <a:srgbClr val="3C4043"/>
                </a:solidFill>
                <a:latin typeface="Calibri"/>
                <a:cs typeface="Calibri"/>
              </a:rPr>
              <a:t>respaldo</a:t>
            </a:r>
            <a:r>
              <a:rPr sz="1000" kern="0" spc="33" dirty="0">
                <a:solidFill>
                  <a:srgbClr val="3C4043"/>
                </a:solidFill>
                <a:latin typeface="Calibri"/>
                <a:cs typeface="Calibri"/>
              </a:rPr>
              <a:t> </a:t>
            </a:r>
            <a:r>
              <a:rPr sz="1000" kern="0" spc="73" dirty="0">
                <a:solidFill>
                  <a:srgbClr val="3C4043"/>
                </a:solidFill>
                <a:latin typeface="Calibri"/>
                <a:cs typeface="Calibri"/>
              </a:rPr>
              <a:t>como </a:t>
            </a:r>
            <a:r>
              <a:rPr sz="1000" kern="0" spc="80" dirty="0">
                <a:solidFill>
                  <a:srgbClr val="3C4043"/>
                </a:solidFill>
                <a:latin typeface="Calibri"/>
                <a:cs typeface="Calibri"/>
              </a:rPr>
              <a:t>recursos</a:t>
            </a:r>
            <a:r>
              <a:rPr sz="1000" kern="0" spc="27" dirty="0">
                <a:solidFill>
                  <a:srgbClr val="3C4043"/>
                </a:solidFill>
                <a:latin typeface="Calibri"/>
                <a:cs typeface="Calibri"/>
              </a:rPr>
              <a:t> </a:t>
            </a:r>
            <a:r>
              <a:rPr sz="1000" kern="0" spc="47" dirty="0">
                <a:solidFill>
                  <a:srgbClr val="3C4043"/>
                </a:solidFill>
                <a:latin typeface="Calibri"/>
                <a:cs typeface="Calibri"/>
              </a:rPr>
              <a:t>adjuntos</a:t>
            </a:r>
            <a:endParaRPr sz="1000" kern="0">
              <a:solidFill>
                <a:sysClr val="windowText" lastClr="000000"/>
              </a:solidFill>
              <a:latin typeface="Calibri"/>
              <a:cs typeface="Calibri"/>
            </a:endParaRPr>
          </a:p>
        </p:txBody>
      </p:sp>
      <p:sp>
        <p:nvSpPr>
          <p:cNvPr id="26" name="object 26"/>
          <p:cNvSpPr/>
          <p:nvPr/>
        </p:nvSpPr>
        <p:spPr>
          <a:xfrm>
            <a:off x="4941642" y="2037083"/>
            <a:ext cx="463127" cy="401320"/>
          </a:xfrm>
          <a:custGeom>
            <a:avLst/>
            <a:gdLst/>
            <a:ahLst/>
            <a:cxnLst/>
            <a:rect l="l" t="t" r="r" b="b"/>
            <a:pathLst>
              <a:path w="347344" h="300989">
                <a:moveTo>
                  <a:pt x="271863" y="300599"/>
                </a:moveTo>
                <a:lnTo>
                  <a:pt x="75153" y="300599"/>
                </a:lnTo>
                <a:lnTo>
                  <a:pt x="0" y="150299"/>
                </a:lnTo>
                <a:lnTo>
                  <a:pt x="75153" y="0"/>
                </a:lnTo>
                <a:lnTo>
                  <a:pt x="271863" y="0"/>
                </a:lnTo>
                <a:lnTo>
                  <a:pt x="347017" y="150299"/>
                </a:lnTo>
                <a:lnTo>
                  <a:pt x="271863" y="300599"/>
                </a:lnTo>
                <a:close/>
              </a:path>
            </a:pathLst>
          </a:custGeom>
          <a:solidFill>
            <a:srgbClr val="EA4335"/>
          </a:solidFill>
        </p:spPr>
        <p:txBody>
          <a:bodyPr wrap="square" lIns="0" tIns="0" rIns="0" bIns="0" rtlCol="0"/>
          <a:lstStyle/>
          <a:p>
            <a:endParaRPr kern="0">
              <a:solidFill>
                <a:sysClr val="windowText" lastClr="000000"/>
              </a:solidFill>
            </a:endParaRPr>
          </a:p>
        </p:txBody>
      </p:sp>
      <p:sp>
        <p:nvSpPr>
          <p:cNvPr id="27" name="object 27"/>
          <p:cNvSpPr txBox="1"/>
          <p:nvPr/>
        </p:nvSpPr>
        <p:spPr>
          <a:xfrm>
            <a:off x="4632641" y="2089653"/>
            <a:ext cx="1101513" cy="1144330"/>
          </a:xfrm>
          <a:prstGeom prst="rect">
            <a:avLst/>
          </a:prstGeom>
        </p:spPr>
        <p:txBody>
          <a:bodyPr vert="horz" wrap="square" lIns="0" tIns="16933" rIns="0" bIns="0" rtlCol="0">
            <a:spAutoFit/>
          </a:bodyPr>
          <a:lstStyle/>
          <a:p>
            <a:pPr marR="9313" algn="ctr">
              <a:spcBef>
                <a:spcPts val="133"/>
              </a:spcBef>
            </a:pPr>
            <a:r>
              <a:rPr sz="1600" kern="0" spc="100" dirty="0">
                <a:solidFill>
                  <a:srgbClr val="FFFFFF"/>
                </a:solidFill>
                <a:latin typeface="Calibri"/>
                <a:cs typeface="Calibri"/>
              </a:rPr>
              <a:t>02</a:t>
            </a:r>
            <a:endParaRPr sz="1600" kern="0">
              <a:solidFill>
                <a:sysClr val="windowText" lastClr="000000"/>
              </a:solidFill>
              <a:latin typeface="Calibri"/>
              <a:cs typeface="Calibri"/>
            </a:endParaRPr>
          </a:p>
          <a:p>
            <a:pPr marR="6773" algn="ctr">
              <a:spcBef>
                <a:spcPts val="933"/>
              </a:spcBef>
            </a:pPr>
            <a:r>
              <a:rPr sz="1200" b="1" kern="0" spc="107" dirty="0">
                <a:solidFill>
                  <a:srgbClr val="3C4043"/>
                </a:solidFill>
                <a:latin typeface="Calibri"/>
                <a:cs typeface="Calibri"/>
              </a:rPr>
              <a:t>Dependencias</a:t>
            </a:r>
            <a:endParaRPr sz="1200" kern="0">
              <a:solidFill>
                <a:sysClr val="windowText" lastClr="000000"/>
              </a:solidFill>
              <a:latin typeface="Calibri"/>
              <a:cs typeface="Calibri"/>
            </a:endParaRPr>
          </a:p>
          <a:p>
            <a:pPr marL="45719" marR="6773" algn="ctr">
              <a:lnSpc>
                <a:spcPct val="102200"/>
              </a:lnSpc>
              <a:spcBef>
                <a:spcPts val="940"/>
              </a:spcBef>
            </a:pPr>
            <a:r>
              <a:rPr sz="1000" kern="0" spc="73" dirty="0">
                <a:solidFill>
                  <a:srgbClr val="3C4043"/>
                </a:solidFill>
                <a:latin typeface="Calibri"/>
                <a:cs typeface="Calibri"/>
              </a:rPr>
              <a:t>Declare</a:t>
            </a:r>
            <a:r>
              <a:rPr sz="1000" kern="0" spc="13" dirty="0">
                <a:solidFill>
                  <a:srgbClr val="3C4043"/>
                </a:solidFill>
                <a:latin typeface="Calibri"/>
                <a:cs typeface="Calibri"/>
              </a:rPr>
              <a:t> </a:t>
            </a:r>
            <a:r>
              <a:rPr sz="1000" kern="0" spc="87" dirty="0">
                <a:solidFill>
                  <a:srgbClr val="3C4043"/>
                </a:solidFill>
                <a:latin typeface="Calibri"/>
                <a:cs typeface="Calibri"/>
              </a:rPr>
              <a:t>de</a:t>
            </a:r>
            <a:r>
              <a:rPr sz="1000" kern="0" dirty="0">
                <a:solidFill>
                  <a:srgbClr val="3C4043"/>
                </a:solidFill>
                <a:latin typeface="Calibri"/>
                <a:cs typeface="Calibri"/>
              </a:rPr>
              <a:t> </a:t>
            </a:r>
            <a:r>
              <a:rPr sz="1000" kern="0" spc="47" dirty="0">
                <a:solidFill>
                  <a:srgbClr val="3C4043"/>
                </a:solidFill>
                <a:latin typeface="Calibri"/>
                <a:cs typeface="Calibri"/>
              </a:rPr>
              <a:t>forma </a:t>
            </a:r>
            <a:r>
              <a:rPr sz="1000" kern="0" spc="60" dirty="0">
                <a:solidFill>
                  <a:srgbClr val="3C4043"/>
                </a:solidFill>
                <a:latin typeface="Calibri"/>
                <a:cs typeface="Calibri"/>
              </a:rPr>
              <a:t>explícita</a:t>
            </a:r>
            <a:r>
              <a:rPr sz="1000" kern="0" spc="20" dirty="0">
                <a:solidFill>
                  <a:srgbClr val="3C4043"/>
                </a:solidFill>
                <a:latin typeface="Calibri"/>
                <a:cs typeface="Calibri"/>
              </a:rPr>
              <a:t> </a:t>
            </a:r>
            <a:r>
              <a:rPr sz="1000" kern="0" spc="107" dirty="0">
                <a:solidFill>
                  <a:srgbClr val="3C4043"/>
                </a:solidFill>
                <a:latin typeface="Calibri"/>
                <a:cs typeface="Calibri"/>
              </a:rPr>
              <a:t>y</a:t>
            </a:r>
            <a:r>
              <a:rPr sz="1000" kern="0" spc="20" dirty="0">
                <a:solidFill>
                  <a:srgbClr val="3C4043"/>
                </a:solidFill>
                <a:latin typeface="Calibri"/>
                <a:cs typeface="Calibri"/>
              </a:rPr>
              <a:t> </a:t>
            </a:r>
            <a:r>
              <a:rPr sz="1000" kern="0" spc="-13" dirty="0">
                <a:solidFill>
                  <a:srgbClr val="3C4043"/>
                </a:solidFill>
                <a:latin typeface="Calibri"/>
                <a:cs typeface="Calibri"/>
              </a:rPr>
              <a:t>aísle</a:t>
            </a:r>
            <a:r>
              <a:rPr sz="1000" kern="0" spc="67" dirty="0">
                <a:solidFill>
                  <a:srgbClr val="3C4043"/>
                </a:solidFill>
                <a:latin typeface="Calibri"/>
                <a:cs typeface="Calibri"/>
              </a:rPr>
              <a:t> dependencias</a:t>
            </a:r>
            <a:endParaRPr sz="1000" kern="0">
              <a:solidFill>
                <a:sysClr val="windowText" lastClr="000000"/>
              </a:solidFill>
              <a:latin typeface="Calibri"/>
              <a:cs typeface="Calibri"/>
            </a:endParaRPr>
          </a:p>
        </p:txBody>
      </p:sp>
      <p:sp>
        <p:nvSpPr>
          <p:cNvPr id="28" name="object 28"/>
          <p:cNvSpPr/>
          <p:nvPr/>
        </p:nvSpPr>
        <p:spPr>
          <a:xfrm>
            <a:off x="2031577" y="8382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29" name="Triángulo rectángulo 28">
            <a:extLst>
              <a:ext uri="{FF2B5EF4-FFF2-40B4-BE49-F238E27FC236}">
                <a16:creationId xmlns:a16="http://schemas.microsoft.com/office/drawing/2014/main" id="{D09642D9-45F0-19E6-0191-4D76ED41EF6A}"/>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30" name="object 2">
            <a:extLst>
              <a:ext uri="{FF2B5EF4-FFF2-40B4-BE49-F238E27FC236}">
                <a16:creationId xmlns:a16="http://schemas.microsoft.com/office/drawing/2014/main" id="{A2A0F13E-7F9F-3403-B79C-A741461DC5A5}"/>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352391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167619" y="5043704"/>
            <a:ext cx="586121" cy="102544"/>
          </a:xfrm>
          <a:prstGeom prst="rect">
            <a:avLst/>
          </a:prstGeom>
        </p:spPr>
      </p:pic>
      <p:sp>
        <p:nvSpPr>
          <p:cNvPr id="3" name="object 3"/>
          <p:cNvSpPr txBox="1"/>
          <p:nvPr/>
        </p:nvSpPr>
        <p:spPr>
          <a:xfrm>
            <a:off x="8663717" y="870056"/>
            <a:ext cx="1107440" cy="99108"/>
          </a:xfrm>
          <a:prstGeom prst="rect">
            <a:avLst/>
          </a:prstGeom>
        </p:spPr>
        <p:txBody>
          <a:bodyPr vert="horz" wrap="square" lIns="0" tIns="16933" rIns="0" bIns="0" rtlCol="0">
            <a:spAutoFit/>
          </a:bodyPr>
          <a:lstStyle/>
          <a:p>
            <a:pPr>
              <a:spcBef>
                <a:spcPts val="133"/>
              </a:spcBef>
            </a:pPr>
            <a:r>
              <a:rPr sz="533" kern="0" spc="13" dirty="0">
                <a:solidFill>
                  <a:srgbClr val="BDC1C6"/>
                </a:solidFill>
                <a:latin typeface="Calibri"/>
                <a:cs typeface="Calibri"/>
              </a:rPr>
              <a:t>Información</a:t>
            </a:r>
            <a:r>
              <a:rPr sz="533" kern="0" spc="73" dirty="0">
                <a:solidFill>
                  <a:srgbClr val="BDC1C6"/>
                </a:solidFill>
                <a:latin typeface="Calibri"/>
                <a:cs typeface="Calibri"/>
              </a:rPr>
              <a:t> </a:t>
            </a:r>
            <a:r>
              <a:rPr sz="533" kern="0" spc="13" dirty="0">
                <a:solidFill>
                  <a:srgbClr val="BDC1C6"/>
                </a:solidFill>
                <a:latin typeface="Calibri"/>
                <a:cs typeface="Calibri"/>
              </a:rPr>
              <a:t>confidencial</a:t>
            </a:r>
            <a:r>
              <a:rPr sz="533" kern="0" spc="80" dirty="0">
                <a:solidFill>
                  <a:srgbClr val="BDC1C6"/>
                </a:solidFill>
                <a:latin typeface="Calibri"/>
                <a:cs typeface="Calibri"/>
              </a:rPr>
              <a:t> </a:t>
            </a:r>
            <a:r>
              <a:rPr sz="533" kern="0" spc="13" dirty="0">
                <a:solidFill>
                  <a:srgbClr val="BDC1C6"/>
                </a:solidFill>
                <a:latin typeface="Calibri"/>
                <a:cs typeface="Calibri"/>
              </a:rPr>
              <a:t>de</a:t>
            </a:r>
            <a:r>
              <a:rPr sz="533" kern="0" spc="60" dirty="0">
                <a:solidFill>
                  <a:srgbClr val="BDC1C6"/>
                </a:solidFill>
                <a:latin typeface="Calibri"/>
                <a:cs typeface="Calibri"/>
              </a:rPr>
              <a:t> </a:t>
            </a:r>
            <a:r>
              <a:rPr sz="533" kern="0" spc="-13" dirty="0">
                <a:solidFill>
                  <a:srgbClr val="BDC1C6"/>
                </a:solidFill>
                <a:latin typeface="Calibri"/>
                <a:cs typeface="Calibri"/>
              </a:rPr>
              <a:t>Google</a:t>
            </a:r>
            <a:endParaRPr sz="533" kern="0">
              <a:solidFill>
                <a:sysClr val="windowText" lastClr="000000"/>
              </a:solidFill>
              <a:latin typeface="Calibri"/>
              <a:cs typeface="Calibri"/>
            </a:endParaRPr>
          </a:p>
        </p:txBody>
      </p:sp>
      <p:sp>
        <p:nvSpPr>
          <p:cNvPr id="4" name="object 4"/>
          <p:cNvSpPr txBox="1"/>
          <p:nvPr/>
        </p:nvSpPr>
        <p:spPr>
          <a:xfrm>
            <a:off x="2437974" y="1106856"/>
            <a:ext cx="1885527" cy="345330"/>
          </a:xfrm>
          <a:prstGeom prst="rect">
            <a:avLst/>
          </a:prstGeom>
        </p:spPr>
        <p:txBody>
          <a:bodyPr vert="horz" wrap="square" lIns="0" tIns="16933" rIns="0" bIns="0" rtlCol="0">
            <a:spAutoFit/>
          </a:bodyPr>
          <a:lstStyle/>
          <a:p>
            <a:pPr>
              <a:spcBef>
                <a:spcPts val="133"/>
              </a:spcBef>
            </a:pPr>
            <a:r>
              <a:rPr sz="2133" kern="0" spc="180" dirty="0">
                <a:solidFill>
                  <a:srgbClr val="202124"/>
                </a:solidFill>
                <a:latin typeface="Calibri"/>
                <a:cs typeface="Calibri"/>
              </a:rPr>
              <a:t>Los</a:t>
            </a:r>
            <a:r>
              <a:rPr sz="2133" kern="0" dirty="0">
                <a:solidFill>
                  <a:srgbClr val="202124"/>
                </a:solidFill>
                <a:latin typeface="Calibri"/>
                <a:cs typeface="Calibri"/>
              </a:rPr>
              <a:t> </a:t>
            </a:r>
            <a:r>
              <a:rPr sz="2133" kern="0" spc="-47" dirty="0">
                <a:solidFill>
                  <a:srgbClr val="202124"/>
                </a:solidFill>
                <a:latin typeface="Calibri"/>
                <a:cs typeface="Calibri"/>
              </a:rPr>
              <a:t>12</a:t>
            </a:r>
            <a:r>
              <a:rPr sz="2133" kern="0" spc="-40" dirty="0">
                <a:solidFill>
                  <a:srgbClr val="202124"/>
                </a:solidFill>
                <a:latin typeface="Calibri"/>
                <a:cs typeface="Calibri"/>
              </a:rPr>
              <a:t> </a:t>
            </a:r>
            <a:r>
              <a:rPr sz="2133" kern="0" spc="127" dirty="0">
                <a:solidFill>
                  <a:srgbClr val="202124"/>
                </a:solidFill>
                <a:latin typeface="Calibri"/>
                <a:cs typeface="Calibri"/>
              </a:rPr>
              <a:t>factores</a:t>
            </a:r>
            <a:endParaRPr sz="2133" kern="0">
              <a:solidFill>
                <a:sysClr val="windowText" lastClr="000000"/>
              </a:solidFill>
              <a:latin typeface="Calibri"/>
              <a:cs typeface="Calibri"/>
            </a:endParaRPr>
          </a:p>
        </p:txBody>
      </p:sp>
      <p:grpSp>
        <p:nvGrpSpPr>
          <p:cNvPr id="5" name="object 5"/>
          <p:cNvGrpSpPr/>
          <p:nvPr/>
        </p:nvGrpSpPr>
        <p:grpSpPr>
          <a:xfrm>
            <a:off x="2413186" y="2006985"/>
            <a:ext cx="7366847" cy="2790613"/>
            <a:chOff x="667394" y="1646901"/>
            <a:chExt cx="5525135" cy="2092960"/>
          </a:xfrm>
        </p:grpSpPr>
        <p:pic>
          <p:nvPicPr>
            <p:cNvPr id="6" name="object 6"/>
            <p:cNvPicPr/>
            <p:nvPr/>
          </p:nvPicPr>
          <p:blipFill>
            <a:blip r:embed="rId4" cstate="print"/>
            <a:stretch>
              <a:fillRect/>
            </a:stretch>
          </p:blipFill>
          <p:spPr>
            <a:xfrm>
              <a:off x="667394" y="1646901"/>
              <a:ext cx="1371767" cy="2092499"/>
            </a:xfrm>
            <a:prstGeom prst="rect">
              <a:avLst/>
            </a:prstGeom>
          </p:spPr>
        </p:pic>
        <p:sp>
          <p:nvSpPr>
            <p:cNvPr id="7" name="object 7"/>
            <p:cNvSpPr/>
            <p:nvPr/>
          </p:nvSpPr>
          <p:spPr>
            <a:xfrm>
              <a:off x="686002"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8" name="object 8"/>
            <p:cNvSpPr/>
            <p:nvPr/>
          </p:nvSpPr>
          <p:spPr>
            <a:xfrm>
              <a:off x="68599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9" name="object 9"/>
            <p:cNvPicPr/>
            <p:nvPr/>
          </p:nvPicPr>
          <p:blipFill>
            <a:blip r:embed="rId4" cstate="print"/>
            <a:stretch>
              <a:fillRect/>
            </a:stretch>
          </p:blipFill>
          <p:spPr>
            <a:xfrm>
              <a:off x="2051833" y="1646901"/>
              <a:ext cx="1371767" cy="2092499"/>
            </a:xfrm>
            <a:prstGeom prst="rect">
              <a:avLst/>
            </a:prstGeom>
          </p:spPr>
        </p:pic>
        <p:sp>
          <p:nvSpPr>
            <p:cNvPr id="10" name="object 10"/>
            <p:cNvSpPr/>
            <p:nvPr/>
          </p:nvSpPr>
          <p:spPr>
            <a:xfrm>
              <a:off x="2070441"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1" name="object 11"/>
            <p:cNvSpPr/>
            <p:nvPr/>
          </p:nvSpPr>
          <p:spPr>
            <a:xfrm>
              <a:off x="2070434"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12" name="object 12"/>
            <p:cNvPicPr/>
            <p:nvPr/>
          </p:nvPicPr>
          <p:blipFill>
            <a:blip r:embed="rId4" cstate="print"/>
            <a:stretch>
              <a:fillRect/>
            </a:stretch>
          </p:blipFill>
          <p:spPr>
            <a:xfrm>
              <a:off x="3436214" y="1646901"/>
              <a:ext cx="1371767" cy="2092499"/>
            </a:xfrm>
            <a:prstGeom prst="rect">
              <a:avLst/>
            </a:prstGeom>
          </p:spPr>
        </p:pic>
        <p:sp>
          <p:nvSpPr>
            <p:cNvPr id="13" name="object 13"/>
            <p:cNvSpPr/>
            <p:nvPr/>
          </p:nvSpPr>
          <p:spPr>
            <a:xfrm>
              <a:off x="3454822" y="1659616"/>
              <a:ext cx="1334135" cy="2054860"/>
            </a:xfrm>
            <a:custGeom>
              <a:avLst/>
              <a:gdLst/>
              <a:ahLst/>
              <a:cxnLst/>
              <a:rect l="l" t="t" r="r" b="b"/>
              <a:pathLst>
                <a:path w="1334135" h="2054860">
                  <a:moveTo>
                    <a:pt x="1272944" y="2054399"/>
                  </a:moveTo>
                  <a:lnTo>
                    <a:pt x="60721" y="2054399"/>
                  </a:lnTo>
                  <a:lnTo>
                    <a:pt x="37086" y="2049628"/>
                  </a:lnTo>
                  <a:lnTo>
                    <a:pt x="17784" y="2036615"/>
                  </a:lnTo>
                  <a:lnTo>
                    <a:pt x="4771" y="2017315"/>
                  </a:lnTo>
                  <a:lnTo>
                    <a:pt x="0" y="1993681"/>
                  </a:lnTo>
                  <a:lnTo>
                    <a:pt x="0" y="60718"/>
                  </a:lnTo>
                  <a:lnTo>
                    <a:pt x="4771" y="37084"/>
                  </a:lnTo>
                  <a:lnTo>
                    <a:pt x="17784"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4" name="object 14"/>
            <p:cNvSpPr/>
            <p:nvPr/>
          </p:nvSpPr>
          <p:spPr>
            <a:xfrm>
              <a:off x="345481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15" name="object 15"/>
            <p:cNvPicPr/>
            <p:nvPr/>
          </p:nvPicPr>
          <p:blipFill>
            <a:blip r:embed="rId4" cstate="print"/>
            <a:stretch>
              <a:fillRect/>
            </a:stretch>
          </p:blipFill>
          <p:spPr>
            <a:xfrm>
              <a:off x="4820590" y="1646901"/>
              <a:ext cx="1371767" cy="2092499"/>
            </a:xfrm>
            <a:prstGeom prst="rect">
              <a:avLst/>
            </a:prstGeom>
          </p:spPr>
        </p:pic>
        <p:sp>
          <p:nvSpPr>
            <p:cNvPr id="16" name="object 16"/>
            <p:cNvSpPr/>
            <p:nvPr/>
          </p:nvSpPr>
          <p:spPr>
            <a:xfrm>
              <a:off x="4839198" y="1659616"/>
              <a:ext cx="1334135" cy="2054860"/>
            </a:xfrm>
            <a:custGeom>
              <a:avLst/>
              <a:gdLst/>
              <a:ahLst/>
              <a:cxnLst/>
              <a:rect l="l" t="t" r="r" b="b"/>
              <a:pathLst>
                <a:path w="1334135" h="2054860">
                  <a:moveTo>
                    <a:pt x="1272944" y="2054399"/>
                  </a:moveTo>
                  <a:lnTo>
                    <a:pt x="60721" y="2054399"/>
                  </a:lnTo>
                  <a:lnTo>
                    <a:pt x="37086" y="2049628"/>
                  </a:lnTo>
                  <a:lnTo>
                    <a:pt x="17785" y="2036615"/>
                  </a:lnTo>
                  <a:lnTo>
                    <a:pt x="4771" y="2017315"/>
                  </a:lnTo>
                  <a:lnTo>
                    <a:pt x="0" y="1993681"/>
                  </a:lnTo>
                  <a:lnTo>
                    <a:pt x="0" y="60718"/>
                  </a:lnTo>
                  <a:lnTo>
                    <a:pt x="4771" y="37084"/>
                  </a:lnTo>
                  <a:lnTo>
                    <a:pt x="17785" y="17784"/>
                  </a:lnTo>
                  <a:lnTo>
                    <a:pt x="37086" y="4771"/>
                  </a:lnTo>
                  <a:lnTo>
                    <a:pt x="60721" y="0"/>
                  </a:lnTo>
                  <a:lnTo>
                    <a:pt x="1272944" y="0"/>
                  </a:lnTo>
                  <a:lnTo>
                    <a:pt x="1315880" y="17784"/>
                  </a:lnTo>
                  <a:lnTo>
                    <a:pt x="1333665" y="60718"/>
                  </a:lnTo>
                  <a:lnTo>
                    <a:pt x="1333665" y="1993681"/>
                  </a:lnTo>
                  <a:lnTo>
                    <a:pt x="1328893" y="2017315"/>
                  </a:lnTo>
                  <a:lnTo>
                    <a:pt x="1315880" y="2036615"/>
                  </a:lnTo>
                  <a:lnTo>
                    <a:pt x="1296579" y="2049628"/>
                  </a:lnTo>
                  <a:lnTo>
                    <a:pt x="1272944" y="20543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7" name="object 17"/>
            <p:cNvSpPr/>
            <p:nvPr/>
          </p:nvSpPr>
          <p:spPr>
            <a:xfrm>
              <a:off x="4839188" y="1659616"/>
              <a:ext cx="1334135" cy="150495"/>
            </a:xfrm>
            <a:custGeom>
              <a:avLst/>
              <a:gdLst/>
              <a:ahLst/>
              <a:cxnLst/>
              <a:rect l="l" t="t" r="r" b="b"/>
              <a:pathLst>
                <a:path w="1334135" h="150494">
                  <a:moveTo>
                    <a:pt x="1333671" y="150411"/>
                  </a:moveTo>
                  <a:lnTo>
                    <a:pt x="0" y="150394"/>
                  </a:lnTo>
                  <a:lnTo>
                    <a:pt x="10" y="72050"/>
                  </a:lnTo>
                  <a:lnTo>
                    <a:pt x="5673" y="44005"/>
                  </a:lnTo>
                  <a:lnTo>
                    <a:pt x="21115" y="21103"/>
                  </a:lnTo>
                  <a:lnTo>
                    <a:pt x="44018" y="5662"/>
                  </a:lnTo>
                  <a:lnTo>
                    <a:pt x="72064"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grpSp>
      <p:sp>
        <p:nvSpPr>
          <p:cNvPr id="18" name="object 18"/>
          <p:cNvSpPr txBox="1"/>
          <p:nvPr/>
        </p:nvSpPr>
        <p:spPr>
          <a:xfrm>
            <a:off x="2509518" y="2333756"/>
            <a:ext cx="1656080" cy="1787006"/>
          </a:xfrm>
          <a:prstGeom prst="rect">
            <a:avLst/>
          </a:prstGeom>
        </p:spPr>
        <p:txBody>
          <a:bodyPr vert="horz" wrap="square" lIns="0" tIns="22013" rIns="0" bIns="0" rtlCol="0">
            <a:spAutoFit/>
          </a:bodyPr>
          <a:lstStyle/>
          <a:p>
            <a:pPr marR="9313" algn="ctr">
              <a:spcBef>
                <a:spcPts val="173"/>
              </a:spcBef>
            </a:pPr>
            <a:r>
              <a:rPr sz="1200" b="1" kern="0" spc="120" dirty="0">
                <a:solidFill>
                  <a:srgbClr val="3C4043"/>
                </a:solidFill>
                <a:latin typeface="Calibri"/>
                <a:cs typeface="Calibri"/>
              </a:rPr>
              <a:t>Base</a:t>
            </a:r>
            <a:r>
              <a:rPr sz="1200" b="1" kern="0" spc="20" dirty="0">
                <a:solidFill>
                  <a:srgbClr val="3C4043"/>
                </a:solidFill>
                <a:latin typeface="Calibri"/>
                <a:cs typeface="Calibri"/>
              </a:rPr>
              <a:t> </a:t>
            </a:r>
            <a:r>
              <a:rPr sz="1200" b="1" kern="0" spc="120" dirty="0">
                <a:solidFill>
                  <a:srgbClr val="3C4043"/>
                </a:solidFill>
                <a:latin typeface="Calibri"/>
                <a:cs typeface="Calibri"/>
              </a:rPr>
              <a:t>de</a:t>
            </a:r>
            <a:r>
              <a:rPr sz="1200" b="1" kern="0" spc="20" dirty="0">
                <a:solidFill>
                  <a:srgbClr val="3C4043"/>
                </a:solidFill>
                <a:latin typeface="Calibri"/>
                <a:cs typeface="Calibri"/>
              </a:rPr>
              <a:t> </a:t>
            </a:r>
            <a:r>
              <a:rPr sz="1200" b="1" kern="0" spc="120" dirty="0">
                <a:solidFill>
                  <a:srgbClr val="3C4043"/>
                </a:solidFill>
                <a:latin typeface="Calibri"/>
                <a:cs typeface="Calibri"/>
              </a:rPr>
              <a:t>código</a:t>
            </a:r>
            <a:endParaRPr sz="1200" kern="0">
              <a:solidFill>
                <a:sysClr val="windowText" lastClr="000000"/>
              </a:solidFill>
              <a:latin typeface="Calibri"/>
              <a:cs typeface="Calibri"/>
            </a:endParaRPr>
          </a:p>
          <a:p>
            <a:pPr marL="121917" marR="82123" algn="ctr">
              <a:lnSpc>
                <a:spcPct val="102200"/>
              </a:lnSpc>
              <a:spcBef>
                <a:spcPts val="947"/>
              </a:spcBef>
            </a:pPr>
            <a:r>
              <a:rPr sz="1000" kern="0" dirty="0">
                <a:solidFill>
                  <a:srgbClr val="3C4043"/>
                </a:solidFill>
                <a:latin typeface="Calibri"/>
                <a:cs typeface="Calibri"/>
              </a:rPr>
              <a:t>Una</a:t>
            </a:r>
            <a:r>
              <a:rPr sz="1000" kern="0" spc="60" dirty="0">
                <a:solidFill>
                  <a:srgbClr val="3C4043"/>
                </a:solidFill>
                <a:latin typeface="Calibri"/>
                <a:cs typeface="Calibri"/>
              </a:rPr>
              <a:t> </a:t>
            </a:r>
            <a:r>
              <a:rPr sz="1000" kern="0" spc="87" dirty="0">
                <a:solidFill>
                  <a:srgbClr val="3C4043"/>
                </a:solidFill>
                <a:latin typeface="Calibri"/>
                <a:cs typeface="Calibri"/>
              </a:rPr>
              <a:t>base</a:t>
            </a:r>
            <a:r>
              <a:rPr sz="1000" kern="0" spc="67" dirty="0">
                <a:solidFill>
                  <a:srgbClr val="3C4043"/>
                </a:solidFill>
                <a:latin typeface="Calibri"/>
                <a:cs typeface="Calibri"/>
              </a:rPr>
              <a:t> </a:t>
            </a:r>
            <a:r>
              <a:rPr sz="1000" kern="0" spc="87" dirty="0">
                <a:solidFill>
                  <a:srgbClr val="3C4043"/>
                </a:solidFill>
                <a:latin typeface="Calibri"/>
                <a:cs typeface="Calibri"/>
              </a:rPr>
              <a:t>de</a:t>
            </a:r>
            <a:r>
              <a:rPr sz="1000" kern="0" spc="67" dirty="0">
                <a:solidFill>
                  <a:srgbClr val="3C4043"/>
                </a:solidFill>
                <a:latin typeface="Calibri"/>
                <a:cs typeface="Calibri"/>
              </a:rPr>
              <a:t> </a:t>
            </a:r>
            <a:r>
              <a:rPr sz="1000" kern="0" spc="93" dirty="0">
                <a:solidFill>
                  <a:srgbClr val="3C4043"/>
                </a:solidFill>
                <a:latin typeface="Calibri"/>
                <a:cs typeface="Calibri"/>
              </a:rPr>
              <a:t>código</a:t>
            </a:r>
            <a:r>
              <a:rPr sz="1000" kern="0" spc="60" dirty="0">
                <a:solidFill>
                  <a:srgbClr val="3C4043"/>
                </a:solidFill>
                <a:latin typeface="Calibri"/>
                <a:cs typeface="Calibri"/>
              </a:rPr>
              <a:t> con </a:t>
            </a:r>
            <a:r>
              <a:rPr sz="1000" kern="0" spc="73" dirty="0">
                <a:solidFill>
                  <a:srgbClr val="3C4043"/>
                </a:solidFill>
                <a:latin typeface="Calibri"/>
                <a:cs typeface="Calibri"/>
              </a:rPr>
              <a:t>seguimiento</a:t>
            </a:r>
            <a:r>
              <a:rPr sz="1000" kern="0" spc="13" dirty="0">
                <a:solidFill>
                  <a:srgbClr val="3C4043"/>
                </a:solidFill>
                <a:latin typeface="Calibri"/>
                <a:cs typeface="Calibri"/>
              </a:rPr>
              <a:t> </a:t>
            </a:r>
            <a:r>
              <a:rPr sz="1000" kern="0" spc="73" dirty="0">
                <a:solidFill>
                  <a:srgbClr val="3C4043"/>
                </a:solidFill>
                <a:latin typeface="Calibri"/>
                <a:cs typeface="Calibri"/>
              </a:rPr>
              <a:t>en</a:t>
            </a:r>
            <a:r>
              <a:rPr sz="1000" kern="0" spc="20" dirty="0">
                <a:solidFill>
                  <a:srgbClr val="3C4043"/>
                </a:solidFill>
                <a:latin typeface="Calibri"/>
                <a:cs typeface="Calibri"/>
              </a:rPr>
              <a:t> </a:t>
            </a:r>
            <a:r>
              <a:rPr sz="1000" kern="0" spc="-33" dirty="0">
                <a:solidFill>
                  <a:srgbClr val="3C4043"/>
                </a:solidFill>
                <a:latin typeface="Calibri"/>
                <a:cs typeface="Calibri"/>
              </a:rPr>
              <a:t>el</a:t>
            </a:r>
            <a:r>
              <a:rPr sz="1000" kern="0" spc="60" dirty="0">
                <a:solidFill>
                  <a:srgbClr val="3C4043"/>
                </a:solidFill>
                <a:latin typeface="Calibri"/>
                <a:cs typeface="Calibri"/>
              </a:rPr>
              <a:t> control</a:t>
            </a:r>
            <a:r>
              <a:rPr sz="1000" kern="0" spc="20" dirty="0">
                <a:solidFill>
                  <a:srgbClr val="3C4043"/>
                </a:solidFill>
                <a:latin typeface="Calibri"/>
                <a:cs typeface="Calibri"/>
              </a:rPr>
              <a:t> </a:t>
            </a:r>
            <a:r>
              <a:rPr sz="1000" kern="0" spc="87" dirty="0">
                <a:solidFill>
                  <a:srgbClr val="3C4043"/>
                </a:solidFill>
                <a:latin typeface="Calibri"/>
                <a:cs typeface="Calibri"/>
              </a:rPr>
              <a:t>de</a:t>
            </a:r>
            <a:r>
              <a:rPr sz="1000" kern="0" spc="20" dirty="0">
                <a:solidFill>
                  <a:srgbClr val="3C4043"/>
                </a:solidFill>
                <a:latin typeface="Calibri"/>
                <a:cs typeface="Calibri"/>
              </a:rPr>
              <a:t> </a:t>
            </a:r>
            <a:r>
              <a:rPr sz="1000" kern="0" spc="-13" dirty="0">
                <a:solidFill>
                  <a:srgbClr val="3C4043"/>
                </a:solidFill>
                <a:latin typeface="Calibri"/>
                <a:cs typeface="Calibri"/>
              </a:rPr>
              <a:t>revisión,</a:t>
            </a:r>
            <a:r>
              <a:rPr sz="1000" kern="0" spc="73" dirty="0">
                <a:solidFill>
                  <a:srgbClr val="3C4043"/>
                </a:solidFill>
                <a:latin typeface="Calibri"/>
                <a:cs typeface="Calibri"/>
              </a:rPr>
              <a:t> muchas</a:t>
            </a:r>
            <a:endParaRPr sz="1000" kern="0">
              <a:solidFill>
                <a:sysClr val="windowText" lastClr="000000"/>
              </a:solidFill>
              <a:latin typeface="Calibri"/>
              <a:cs typeface="Calibri"/>
            </a:endParaRPr>
          </a:p>
          <a:p>
            <a:pPr algn="ctr">
              <a:spcBef>
                <a:spcPts val="27"/>
              </a:spcBef>
            </a:pPr>
            <a:r>
              <a:rPr sz="1000" u="sng" kern="0" spc="420" dirty="0">
                <a:solidFill>
                  <a:srgbClr val="3C4043"/>
                </a:solidFill>
                <a:uFill>
                  <a:solidFill>
                    <a:srgbClr val="DADCE0"/>
                  </a:solidFill>
                </a:uFill>
                <a:latin typeface="Times New Roman"/>
                <a:cs typeface="Times New Roman"/>
              </a:rPr>
              <a:t>  </a:t>
            </a:r>
            <a:r>
              <a:rPr sz="1000" u="sng" kern="0" spc="53" dirty="0">
                <a:solidFill>
                  <a:srgbClr val="3C4043"/>
                </a:solidFill>
                <a:uFill>
                  <a:solidFill>
                    <a:srgbClr val="DADCE0"/>
                  </a:solidFill>
                </a:uFill>
                <a:latin typeface="Calibri"/>
                <a:cs typeface="Calibri"/>
              </a:rPr>
              <a:t>implementaciones</a:t>
            </a:r>
            <a:r>
              <a:rPr sz="1000" u="sng" kern="0" spc="667" dirty="0">
                <a:solidFill>
                  <a:srgbClr val="3C4043"/>
                </a:solidFill>
                <a:uFill>
                  <a:solidFill>
                    <a:srgbClr val="DADCE0"/>
                  </a:solidFill>
                </a:uFill>
                <a:latin typeface="Calibri"/>
                <a:cs typeface="Calibri"/>
              </a:rPr>
              <a:t> </a:t>
            </a:r>
            <a:endParaRPr sz="1000" kern="0">
              <a:solidFill>
                <a:sysClr val="windowText" lastClr="000000"/>
              </a:solidFill>
              <a:latin typeface="Calibri"/>
              <a:cs typeface="Calibri"/>
            </a:endParaRPr>
          </a:p>
          <a:p>
            <a:pPr marL="167636" marR="174409" indent="-168481">
              <a:lnSpc>
                <a:spcPct val="102600"/>
              </a:lnSpc>
              <a:spcBef>
                <a:spcPts val="733"/>
              </a:spcBef>
              <a:buFont typeface="Arial"/>
              <a:buChar char="●"/>
              <a:tabLst>
                <a:tab pos="169329" algn="l"/>
              </a:tabLst>
            </a:pPr>
            <a:r>
              <a:rPr sz="867" kern="0" dirty="0">
                <a:solidFill>
                  <a:srgbClr val="3C4043"/>
                </a:solidFill>
                <a:latin typeface="Gill Sans MT"/>
                <a:cs typeface="Gill Sans MT"/>
              </a:rPr>
              <a:t>Use</a:t>
            </a:r>
            <a:r>
              <a:rPr sz="867" kern="0" spc="60" dirty="0">
                <a:solidFill>
                  <a:srgbClr val="3C4043"/>
                </a:solidFill>
                <a:latin typeface="Gill Sans MT"/>
                <a:cs typeface="Gill Sans MT"/>
              </a:rPr>
              <a:t> </a:t>
            </a:r>
            <a:r>
              <a:rPr sz="867" kern="0" dirty="0">
                <a:solidFill>
                  <a:srgbClr val="3C4043"/>
                </a:solidFill>
                <a:latin typeface="Gill Sans MT"/>
                <a:cs typeface="Gill Sans MT"/>
              </a:rPr>
              <a:t>un</a:t>
            </a:r>
            <a:r>
              <a:rPr sz="867" kern="0" spc="67" dirty="0">
                <a:solidFill>
                  <a:srgbClr val="3C4043"/>
                </a:solidFill>
                <a:latin typeface="Gill Sans MT"/>
                <a:cs typeface="Gill Sans MT"/>
              </a:rPr>
              <a:t> sistema </a:t>
            </a:r>
            <a:r>
              <a:rPr sz="867" kern="0" dirty="0">
                <a:solidFill>
                  <a:srgbClr val="3C4043"/>
                </a:solidFill>
                <a:latin typeface="Gill Sans MT"/>
                <a:cs typeface="Gill Sans MT"/>
              </a:rPr>
              <a:t>de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control</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67" dirty="0">
                <a:solidFill>
                  <a:srgbClr val="3C4043"/>
                </a:solidFill>
                <a:latin typeface="Gill Sans MT"/>
                <a:cs typeface="Gill Sans MT"/>
              </a:rPr>
              <a:t> </a:t>
            </a:r>
            <a:r>
              <a:rPr sz="867" kern="0" spc="27" dirty="0">
                <a:solidFill>
                  <a:srgbClr val="3C4043"/>
                </a:solidFill>
                <a:latin typeface="Gill Sans MT"/>
                <a:cs typeface="Gill Sans MT"/>
              </a:rPr>
              <a:t>versiones,</a:t>
            </a:r>
            <a:r>
              <a:rPr sz="867" kern="0" spc="73" dirty="0">
                <a:solidFill>
                  <a:srgbClr val="3C4043"/>
                </a:solidFill>
                <a:latin typeface="Gill Sans MT"/>
                <a:cs typeface="Gill Sans MT"/>
              </a:rPr>
              <a:t> </a:t>
            </a:r>
            <a:r>
              <a:rPr sz="867" kern="0" spc="27" dirty="0">
                <a:solidFill>
                  <a:srgbClr val="3C4043"/>
                </a:solidFill>
                <a:latin typeface="Gill Sans MT"/>
                <a:cs typeface="Gill Sans MT"/>
              </a:rPr>
              <a:t>como</a:t>
            </a:r>
            <a:r>
              <a:rPr sz="867" kern="0" spc="73" dirty="0">
                <a:solidFill>
                  <a:srgbClr val="3C4043"/>
                </a:solidFill>
                <a:latin typeface="Gill Sans MT"/>
                <a:cs typeface="Gill Sans MT"/>
              </a:rPr>
              <a:t> </a:t>
            </a:r>
            <a:r>
              <a:rPr sz="867" kern="0" spc="-27" dirty="0">
                <a:solidFill>
                  <a:srgbClr val="3C4043"/>
                </a:solidFill>
                <a:latin typeface="Gill Sans MT"/>
                <a:cs typeface="Gill Sans MT"/>
              </a:rPr>
              <a:t>Git.</a:t>
            </a:r>
            <a:endParaRPr sz="867" kern="0">
              <a:solidFill>
                <a:sysClr val="windowText" lastClr="000000"/>
              </a:solidFill>
              <a:latin typeface="Gill Sans MT"/>
              <a:cs typeface="Gill Sans MT"/>
            </a:endParaRPr>
          </a:p>
          <a:p>
            <a:pPr marL="167636" marR="6773" indent="-168481">
              <a:lnSpc>
                <a:spcPct val="102600"/>
              </a:lnSpc>
              <a:spcBef>
                <a:spcPts val="433"/>
              </a:spcBef>
              <a:buFont typeface="Arial"/>
              <a:buChar char="●"/>
              <a:tabLst>
                <a:tab pos="169329" algn="l"/>
              </a:tabLst>
            </a:pPr>
            <a:r>
              <a:rPr sz="867" kern="0" spc="13" dirty="0">
                <a:solidFill>
                  <a:srgbClr val="3C4043"/>
                </a:solidFill>
                <a:latin typeface="Gill Sans MT"/>
                <a:cs typeface="Gill Sans MT"/>
              </a:rPr>
              <a:t>Cada</a:t>
            </a:r>
            <a:r>
              <a:rPr sz="867" kern="0" spc="60" dirty="0">
                <a:solidFill>
                  <a:srgbClr val="3C4043"/>
                </a:solidFill>
                <a:latin typeface="Gill Sans MT"/>
                <a:cs typeface="Gill Sans MT"/>
              </a:rPr>
              <a:t> </a:t>
            </a:r>
            <a:r>
              <a:rPr sz="867" kern="0" spc="73" dirty="0">
                <a:solidFill>
                  <a:srgbClr val="3C4043"/>
                </a:solidFill>
                <a:latin typeface="Gill Sans MT"/>
                <a:cs typeface="Gill Sans MT"/>
              </a:rPr>
              <a:t>app</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tiene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un</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repositorio</a:t>
            </a:r>
            <a:r>
              <a:rPr sz="867" kern="0" spc="667" dirty="0">
                <a:solidFill>
                  <a:srgbClr val="3C4043"/>
                </a:solidFill>
                <a:latin typeface="Gill Sans MT"/>
                <a:cs typeface="Gill Sans MT"/>
              </a:rPr>
              <a:t> 	</a:t>
            </a:r>
            <a:r>
              <a:rPr sz="867" kern="0" dirty="0">
                <a:solidFill>
                  <a:srgbClr val="3C4043"/>
                </a:solidFill>
                <a:latin typeface="Gill Sans MT"/>
                <a:cs typeface="Gill Sans MT"/>
              </a:rPr>
              <a:t>de</a:t>
            </a:r>
            <a:r>
              <a:rPr sz="867" kern="0" spc="27" dirty="0">
                <a:solidFill>
                  <a:srgbClr val="3C4043"/>
                </a:solidFill>
                <a:latin typeface="Gill Sans MT"/>
                <a:cs typeface="Gill Sans MT"/>
              </a:rPr>
              <a:t> </a:t>
            </a:r>
            <a:r>
              <a:rPr sz="867" kern="0" spc="60" dirty="0">
                <a:solidFill>
                  <a:srgbClr val="3C4043"/>
                </a:solidFill>
                <a:latin typeface="Gill Sans MT"/>
                <a:cs typeface="Gill Sans MT"/>
              </a:rPr>
              <a:t>códigos</a:t>
            </a:r>
            <a:r>
              <a:rPr sz="867" kern="0" spc="27" dirty="0">
                <a:solidFill>
                  <a:srgbClr val="3C4043"/>
                </a:solidFill>
                <a:latin typeface="Gill Sans MT"/>
                <a:cs typeface="Gill Sans MT"/>
              </a:rPr>
              <a:t> </a:t>
            </a:r>
            <a:r>
              <a:rPr sz="867" kern="0" dirty="0">
                <a:solidFill>
                  <a:srgbClr val="3C4043"/>
                </a:solidFill>
                <a:latin typeface="Gill Sans MT"/>
                <a:cs typeface="Gill Sans MT"/>
              </a:rPr>
              <a:t>y</a:t>
            </a:r>
            <a:r>
              <a:rPr sz="867" kern="0" spc="27" dirty="0">
                <a:solidFill>
                  <a:srgbClr val="3C4043"/>
                </a:solidFill>
                <a:latin typeface="Gill Sans MT"/>
                <a:cs typeface="Gill Sans MT"/>
              </a:rPr>
              <a:t> </a:t>
            </a:r>
            <a:r>
              <a:rPr sz="867" kern="0" spc="-13" dirty="0">
                <a:solidFill>
                  <a:srgbClr val="3C4043"/>
                </a:solidFill>
                <a:latin typeface="Gill Sans MT"/>
                <a:cs typeface="Gill Sans MT"/>
              </a:rPr>
              <a:t>viceversa.</a:t>
            </a:r>
            <a:endParaRPr sz="867" kern="0">
              <a:solidFill>
                <a:sysClr val="windowText" lastClr="000000"/>
              </a:solidFill>
              <a:latin typeface="Gill Sans MT"/>
              <a:cs typeface="Gill Sans MT"/>
            </a:endParaRPr>
          </a:p>
        </p:txBody>
      </p:sp>
      <p:sp>
        <p:nvSpPr>
          <p:cNvPr id="19" name="object 19"/>
          <p:cNvSpPr txBox="1"/>
          <p:nvPr/>
        </p:nvSpPr>
        <p:spPr>
          <a:xfrm>
            <a:off x="8039646" y="3265885"/>
            <a:ext cx="1586653" cy="1131313"/>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22859" indent="-168481">
              <a:lnSpc>
                <a:spcPct val="102600"/>
              </a:lnSpc>
              <a:spcBef>
                <a:spcPts val="733"/>
              </a:spcBef>
              <a:buFont typeface="Arial"/>
              <a:buChar char="●"/>
              <a:tabLst>
                <a:tab pos="169329" algn="l"/>
              </a:tabLst>
            </a:pPr>
            <a:r>
              <a:rPr sz="867" kern="0" spc="80" dirty="0">
                <a:solidFill>
                  <a:srgbClr val="3C4043"/>
                </a:solidFill>
                <a:latin typeface="Gill Sans MT"/>
                <a:cs typeface="Gill Sans MT"/>
              </a:rPr>
              <a:t>Se</a:t>
            </a:r>
            <a:r>
              <a:rPr sz="867" kern="0" spc="-20" dirty="0">
                <a:solidFill>
                  <a:srgbClr val="3C4043"/>
                </a:solidFill>
                <a:latin typeface="Gill Sans MT"/>
                <a:cs typeface="Gill Sans MT"/>
              </a:rPr>
              <a:t> </a:t>
            </a:r>
            <a:r>
              <a:rPr sz="867" kern="0" spc="67" dirty="0">
                <a:solidFill>
                  <a:srgbClr val="3C4043"/>
                </a:solidFill>
                <a:latin typeface="Gill Sans MT"/>
                <a:cs typeface="Gill Sans MT"/>
              </a:rPr>
              <a:t>accede</a:t>
            </a:r>
            <a:r>
              <a:rPr sz="867" kern="0" spc="-13" dirty="0">
                <a:solidFill>
                  <a:srgbClr val="3C4043"/>
                </a:solidFill>
                <a:latin typeface="Gill Sans MT"/>
                <a:cs typeface="Gill Sans MT"/>
              </a:rPr>
              <a:t> </a:t>
            </a:r>
            <a:r>
              <a:rPr sz="867" kern="0" spc="107" dirty="0">
                <a:solidFill>
                  <a:srgbClr val="3C4043"/>
                </a:solidFill>
                <a:latin typeface="Gill Sans MT"/>
                <a:cs typeface="Gill Sans MT"/>
              </a:rPr>
              <a:t>a</a:t>
            </a:r>
            <a:r>
              <a:rPr sz="867" kern="0" spc="-13" dirty="0">
                <a:solidFill>
                  <a:srgbClr val="3C4043"/>
                </a:solidFill>
                <a:latin typeface="Gill Sans MT"/>
                <a:cs typeface="Gill Sans MT"/>
              </a:rPr>
              <a:t> </a:t>
            </a:r>
            <a:r>
              <a:rPr sz="867" kern="0" spc="80" dirty="0">
                <a:solidFill>
                  <a:srgbClr val="3C4043"/>
                </a:solidFill>
                <a:latin typeface="Gill Sans MT"/>
                <a:cs typeface="Gill Sans MT"/>
              </a:rPr>
              <a:t>las</a:t>
            </a:r>
            <a:r>
              <a:rPr sz="867" kern="0" spc="-20" dirty="0">
                <a:solidFill>
                  <a:srgbClr val="3C4043"/>
                </a:solidFill>
                <a:latin typeface="Gill Sans MT"/>
                <a:cs typeface="Gill Sans MT"/>
              </a:rPr>
              <a:t> </a:t>
            </a:r>
            <a:r>
              <a:rPr sz="867" kern="0" spc="87" dirty="0">
                <a:solidFill>
                  <a:srgbClr val="3C4043"/>
                </a:solidFill>
                <a:latin typeface="Gill Sans MT"/>
                <a:cs typeface="Gill Sans MT"/>
              </a:rPr>
              <a:t>bases</a:t>
            </a:r>
            <a:r>
              <a:rPr sz="867" kern="0" spc="-13" dirty="0">
                <a:solidFill>
                  <a:srgbClr val="3C4043"/>
                </a:solidFill>
                <a:latin typeface="Gill Sans MT"/>
                <a:cs typeface="Gill Sans MT"/>
              </a:rPr>
              <a:t> </a:t>
            </a:r>
            <a:r>
              <a:rPr sz="867" kern="0" spc="-33" dirty="0">
                <a:solidFill>
                  <a:srgbClr val="3C4043"/>
                </a:solidFill>
                <a:latin typeface="Gill Sans MT"/>
                <a:cs typeface="Gill Sans MT"/>
              </a:rPr>
              <a:t>de</a:t>
            </a:r>
            <a:r>
              <a:rPr sz="867" kern="0" spc="667" dirty="0">
                <a:solidFill>
                  <a:srgbClr val="3C4043"/>
                </a:solidFill>
                <a:latin typeface="Gill Sans MT"/>
                <a:cs typeface="Gill Sans MT"/>
              </a:rPr>
              <a:t> 	</a:t>
            </a:r>
            <a:r>
              <a:rPr sz="867" kern="0" spc="13" dirty="0">
                <a:solidFill>
                  <a:srgbClr val="3C4043"/>
                </a:solidFill>
                <a:latin typeface="Gill Sans MT"/>
                <a:cs typeface="Gill Sans MT"/>
              </a:rPr>
              <a:t>datos,</a:t>
            </a:r>
            <a:r>
              <a:rPr sz="867" kern="0" spc="33" dirty="0">
                <a:solidFill>
                  <a:srgbClr val="3C4043"/>
                </a:solidFill>
                <a:latin typeface="Gill Sans MT"/>
                <a:cs typeface="Gill Sans MT"/>
              </a:rPr>
              <a:t> </a:t>
            </a:r>
            <a:r>
              <a:rPr sz="867" kern="0" spc="60" dirty="0">
                <a:solidFill>
                  <a:srgbClr val="3C4043"/>
                </a:solidFill>
                <a:latin typeface="Gill Sans MT"/>
                <a:cs typeface="Gill Sans MT"/>
              </a:rPr>
              <a:t>cachés,</a:t>
            </a:r>
            <a:r>
              <a:rPr sz="867" kern="0" spc="33" dirty="0">
                <a:solidFill>
                  <a:srgbClr val="3C4043"/>
                </a:solidFill>
                <a:latin typeface="Gill Sans MT"/>
                <a:cs typeface="Gill Sans MT"/>
              </a:rPr>
              <a:t> </a:t>
            </a:r>
            <a:r>
              <a:rPr sz="867" kern="0" spc="67" dirty="0">
                <a:solidFill>
                  <a:srgbClr val="3C4043"/>
                </a:solidFill>
                <a:latin typeface="Gill Sans MT"/>
                <a:cs typeface="Gill Sans MT"/>
              </a:rPr>
              <a:t>colas</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y</a:t>
            </a:r>
            <a:r>
              <a:rPr sz="867" kern="0" spc="40" dirty="0">
                <a:solidFill>
                  <a:srgbClr val="3C4043"/>
                </a:solidFill>
                <a:latin typeface="Gill Sans MT"/>
                <a:cs typeface="Gill Sans MT"/>
              </a:rPr>
              <a:t> </a:t>
            </a:r>
            <a:r>
              <a:rPr sz="867" kern="0" spc="-13" dirty="0">
                <a:solidFill>
                  <a:srgbClr val="3C4043"/>
                </a:solidFill>
                <a:latin typeface="Gill Sans MT"/>
                <a:cs typeface="Gill Sans MT"/>
              </a:rPr>
              <a:t>otros</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servicios</a:t>
            </a:r>
            <a:r>
              <a:rPr sz="867" kern="0" spc="53" dirty="0">
                <a:solidFill>
                  <a:srgbClr val="3C4043"/>
                </a:solidFill>
                <a:latin typeface="Gill Sans MT"/>
                <a:cs typeface="Gill Sans MT"/>
              </a:rPr>
              <a:t> </a:t>
            </a:r>
            <a:r>
              <a:rPr sz="867" kern="0" spc="107" dirty="0">
                <a:solidFill>
                  <a:srgbClr val="3C4043"/>
                </a:solidFill>
                <a:latin typeface="Gill Sans MT"/>
                <a:cs typeface="Gill Sans MT"/>
              </a:rPr>
              <a:t>a</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través</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53" dirty="0">
                <a:solidFill>
                  <a:srgbClr val="3C4043"/>
                </a:solidFill>
                <a:latin typeface="Gill Sans MT"/>
                <a:cs typeface="Gill Sans MT"/>
              </a:rPr>
              <a:t> </a:t>
            </a:r>
            <a:r>
              <a:rPr sz="867" kern="0" spc="-13" dirty="0">
                <a:solidFill>
                  <a:srgbClr val="3C4043"/>
                </a:solidFill>
                <a:latin typeface="Gill Sans MT"/>
                <a:cs typeface="Gill Sans MT"/>
              </a:rPr>
              <a:t>URLs.</a:t>
            </a:r>
            <a:endParaRPr sz="867" kern="0">
              <a:solidFill>
                <a:sysClr val="windowText" lastClr="000000"/>
              </a:solidFill>
              <a:latin typeface="Gill Sans MT"/>
              <a:cs typeface="Gill Sans MT"/>
            </a:endParaRPr>
          </a:p>
          <a:p>
            <a:pPr marL="167636" marR="148163" indent="-168481">
              <a:lnSpc>
                <a:spcPct val="102600"/>
              </a:lnSpc>
              <a:spcBef>
                <a:spcPts val="433"/>
              </a:spcBef>
              <a:buFont typeface="Arial"/>
              <a:buChar char="●"/>
              <a:tabLst>
                <a:tab pos="169329" algn="l"/>
              </a:tabLst>
            </a:pPr>
            <a:r>
              <a:rPr sz="867" kern="0" dirty="0">
                <a:solidFill>
                  <a:srgbClr val="3C4043"/>
                </a:solidFill>
                <a:latin typeface="Gill Sans MT"/>
                <a:cs typeface="Gill Sans MT"/>
              </a:rPr>
              <a:t>Debería</a:t>
            </a:r>
            <a:r>
              <a:rPr sz="867" kern="0" spc="107" dirty="0">
                <a:solidFill>
                  <a:srgbClr val="3C4043"/>
                </a:solidFill>
                <a:latin typeface="Gill Sans MT"/>
                <a:cs typeface="Gill Sans MT"/>
              </a:rPr>
              <a:t> </a:t>
            </a:r>
            <a:r>
              <a:rPr sz="867" kern="0" dirty="0">
                <a:solidFill>
                  <a:srgbClr val="3C4043"/>
                </a:solidFill>
                <a:latin typeface="Gill Sans MT"/>
                <a:cs typeface="Gill Sans MT"/>
              </a:rPr>
              <a:t>ser</a:t>
            </a:r>
            <a:r>
              <a:rPr sz="867" kern="0" spc="113" dirty="0">
                <a:solidFill>
                  <a:srgbClr val="3C4043"/>
                </a:solidFill>
                <a:latin typeface="Gill Sans MT"/>
                <a:cs typeface="Gill Sans MT"/>
              </a:rPr>
              <a:t> </a:t>
            </a:r>
            <a:r>
              <a:rPr sz="867" kern="0" spc="-13" dirty="0">
                <a:solidFill>
                  <a:srgbClr val="3C4043"/>
                </a:solidFill>
                <a:latin typeface="Gill Sans MT"/>
                <a:cs typeface="Gill Sans MT"/>
              </a:rPr>
              <a:t>sencillo</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intercambiar</a:t>
            </a:r>
            <a:r>
              <a:rPr sz="867" kern="0" spc="120" dirty="0">
                <a:solidFill>
                  <a:srgbClr val="3C4043"/>
                </a:solidFill>
                <a:latin typeface="Gill Sans MT"/>
                <a:cs typeface="Gill Sans MT"/>
              </a:rPr>
              <a:t> </a:t>
            </a:r>
            <a:r>
              <a:rPr sz="867" kern="0" spc="33" dirty="0">
                <a:solidFill>
                  <a:srgbClr val="3C4043"/>
                </a:solidFill>
                <a:latin typeface="Gill Sans MT"/>
                <a:cs typeface="Gill Sans MT"/>
              </a:rPr>
              <a:t>una 	</a:t>
            </a:r>
            <a:r>
              <a:rPr sz="867" kern="0" dirty="0">
                <a:solidFill>
                  <a:srgbClr val="3C4043"/>
                </a:solidFill>
                <a:latin typeface="Gill Sans MT"/>
                <a:cs typeface="Gill Sans MT"/>
              </a:rPr>
              <a:t>implementación</a:t>
            </a:r>
            <a:r>
              <a:rPr sz="867" kern="0" spc="333" dirty="0">
                <a:solidFill>
                  <a:srgbClr val="3C4043"/>
                </a:solidFill>
                <a:latin typeface="Gill Sans MT"/>
                <a:cs typeface="Gill Sans MT"/>
              </a:rPr>
              <a:t> </a:t>
            </a:r>
            <a:r>
              <a:rPr sz="867" kern="0" dirty="0">
                <a:solidFill>
                  <a:srgbClr val="3C4043"/>
                </a:solidFill>
                <a:latin typeface="Gill Sans MT"/>
                <a:cs typeface="Gill Sans MT"/>
              </a:rPr>
              <a:t>por</a:t>
            </a:r>
            <a:r>
              <a:rPr sz="867" kern="0" spc="339" dirty="0">
                <a:solidFill>
                  <a:srgbClr val="3C4043"/>
                </a:solidFill>
                <a:latin typeface="Gill Sans MT"/>
                <a:cs typeface="Gill Sans MT"/>
              </a:rPr>
              <a:t> </a:t>
            </a:r>
            <a:r>
              <a:rPr sz="867" kern="0" spc="-13" dirty="0">
                <a:solidFill>
                  <a:srgbClr val="3C4043"/>
                </a:solidFill>
                <a:latin typeface="Gill Sans MT"/>
                <a:cs typeface="Gill Sans MT"/>
              </a:rPr>
              <a:t>otra.</a:t>
            </a:r>
            <a:endParaRPr sz="867" kern="0">
              <a:solidFill>
                <a:sysClr val="windowText" lastClr="000000"/>
              </a:solidFill>
              <a:latin typeface="Gill Sans MT"/>
              <a:cs typeface="Gill Sans MT"/>
            </a:endParaRPr>
          </a:p>
        </p:txBody>
      </p:sp>
      <p:sp>
        <p:nvSpPr>
          <p:cNvPr id="20" name="object 20"/>
          <p:cNvSpPr txBox="1"/>
          <p:nvPr/>
        </p:nvSpPr>
        <p:spPr>
          <a:xfrm>
            <a:off x="6193811" y="3265886"/>
            <a:ext cx="1614593" cy="993903"/>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6773" indent="-168481">
              <a:lnSpc>
                <a:spcPct val="102600"/>
              </a:lnSpc>
              <a:spcBef>
                <a:spcPts val="733"/>
              </a:spcBef>
              <a:buFont typeface="Arial"/>
              <a:buChar char="●"/>
              <a:tabLst>
                <a:tab pos="169329" algn="l"/>
              </a:tabLst>
            </a:pPr>
            <a:r>
              <a:rPr sz="867" kern="0" dirty="0">
                <a:solidFill>
                  <a:srgbClr val="3C4043"/>
                </a:solidFill>
                <a:latin typeface="Gill Sans MT"/>
                <a:cs typeface="Gill Sans MT"/>
              </a:rPr>
              <a:t>No</a:t>
            </a:r>
            <a:r>
              <a:rPr sz="867" kern="0" spc="173" dirty="0">
                <a:solidFill>
                  <a:srgbClr val="3C4043"/>
                </a:solidFill>
                <a:latin typeface="Gill Sans MT"/>
                <a:cs typeface="Gill Sans MT"/>
              </a:rPr>
              <a:t> </a:t>
            </a:r>
            <a:r>
              <a:rPr sz="867" kern="0" dirty="0">
                <a:solidFill>
                  <a:srgbClr val="3C4043"/>
                </a:solidFill>
                <a:latin typeface="Gill Sans MT"/>
                <a:cs typeface="Gill Sans MT"/>
              </a:rPr>
              <a:t>coloque</a:t>
            </a:r>
            <a:r>
              <a:rPr sz="867" kern="0" spc="173" dirty="0">
                <a:solidFill>
                  <a:srgbClr val="3C4043"/>
                </a:solidFill>
                <a:latin typeface="Gill Sans MT"/>
                <a:cs typeface="Gill Sans MT"/>
              </a:rPr>
              <a:t> </a:t>
            </a:r>
            <a:r>
              <a:rPr sz="867" kern="0" dirty="0">
                <a:solidFill>
                  <a:srgbClr val="3C4043"/>
                </a:solidFill>
                <a:latin typeface="Gill Sans MT"/>
                <a:cs typeface="Gill Sans MT"/>
              </a:rPr>
              <a:t>secretos,</a:t>
            </a:r>
            <a:r>
              <a:rPr sz="867" kern="0" spc="180" dirty="0">
                <a:solidFill>
                  <a:srgbClr val="3C4043"/>
                </a:solidFill>
                <a:latin typeface="Gill Sans MT"/>
                <a:cs typeface="Gill Sans MT"/>
              </a:rPr>
              <a:t> </a:t>
            </a:r>
            <a:r>
              <a:rPr sz="867" kern="0" spc="-13" dirty="0">
                <a:solidFill>
                  <a:srgbClr val="3C4043"/>
                </a:solidFill>
                <a:latin typeface="Gill Sans MT"/>
                <a:cs typeface="Gill Sans MT"/>
              </a:rPr>
              <a:t>strings</a:t>
            </a:r>
            <a:r>
              <a:rPr sz="867" kern="0" spc="667" dirty="0">
                <a:solidFill>
                  <a:srgbClr val="3C4043"/>
                </a:solidFill>
                <a:latin typeface="Gill Sans MT"/>
                <a:cs typeface="Gill Sans MT"/>
              </a:rPr>
              <a:t> 	</a:t>
            </a:r>
            <a:r>
              <a:rPr sz="867" kern="0" spc="13" dirty="0">
                <a:solidFill>
                  <a:srgbClr val="3C4043"/>
                </a:solidFill>
                <a:latin typeface="Gill Sans MT"/>
                <a:cs typeface="Gill Sans MT"/>
              </a:rPr>
              <a:t>de</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conexión,</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extremos,</a:t>
            </a:r>
            <a:r>
              <a:rPr sz="867" kern="0" spc="87" dirty="0">
                <a:solidFill>
                  <a:srgbClr val="3C4043"/>
                </a:solidFill>
                <a:latin typeface="Gill Sans MT"/>
                <a:cs typeface="Gill Sans MT"/>
              </a:rPr>
              <a:t> </a:t>
            </a:r>
            <a:r>
              <a:rPr sz="867" kern="0" spc="-27" dirty="0">
                <a:solidFill>
                  <a:srgbClr val="3C4043"/>
                </a:solidFill>
                <a:latin typeface="Gill Sans MT"/>
                <a:cs typeface="Gill Sans MT"/>
              </a:rPr>
              <a:t>etc.</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en</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el</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código</a:t>
            </a:r>
            <a:r>
              <a:rPr sz="867" kern="0" spc="47" dirty="0">
                <a:solidFill>
                  <a:srgbClr val="3C4043"/>
                </a:solidFill>
                <a:latin typeface="Gill Sans MT"/>
                <a:cs typeface="Gill Sans MT"/>
              </a:rPr>
              <a:t> </a:t>
            </a:r>
            <a:r>
              <a:rPr sz="867" kern="0" spc="-13" dirty="0">
                <a:solidFill>
                  <a:srgbClr val="3C4043"/>
                </a:solidFill>
                <a:latin typeface="Gill Sans MT"/>
                <a:cs typeface="Gill Sans MT"/>
              </a:rPr>
              <a:t>fuente.</a:t>
            </a:r>
            <a:endParaRPr sz="867" kern="0">
              <a:solidFill>
                <a:sysClr val="windowText" lastClr="000000"/>
              </a:solidFill>
              <a:latin typeface="Gill Sans MT"/>
              <a:cs typeface="Gill Sans MT"/>
            </a:endParaRPr>
          </a:p>
          <a:p>
            <a:pPr marL="167636" marR="73657" indent="-168481">
              <a:lnSpc>
                <a:spcPct val="102600"/>
              </a:lnSpc>
              <a:spcBef>
                <a:spcPts val="433"/>
              </a:spcBef>
              <a:buFont typeface="Arial"/>
              <a:buChar char="●"/>
              <a:tabLst>
                <a:tab pos="169329" algn="l"/>
              </a:tabLst>
            </a:pPr>
            <a:r>
              <a:rPr sz="867" kern="0" spc="40" dirty="0">
                <a:solidFill>
                  <a:srgbClr val="3C4043"/>
                </a:solidFill>
                <a:latin typeface="Gill Sans MT"/>
                <a:cs typeface="Gill Sans MT"/>
              </a:rPr>
              <a:t>Almacene</a:t>
            </a:r>
            <a:r>
              <a:rPr sz="867" kern="0" spc="73" dirty="0">
                <a:solidFill>
                  <a:srgbClr val="3C4043"/>
                </a:solidFill>
                <a:latin typeface="Gill Sans MT"/>
                <a:cs typeface="Gill Sans MT"/>
              </a:rPr>
              <a:t> </a:t>
            </a:r>
            <a:r>
              <a:rPr sz="867" kern="0" spc="40" dirty="0">
                <a:solidFill>
                  <a:srgbClr val="3C4043"/>
                </a:solidFill>
                <a:latin typeface="Gill Sans MT"/>
                <a:cs typeface="Gill Sans MT"/>
              </a:rPr>
              <a:t>estos</a:t>
            </a:r>
            <a:r>
              <a:rPr sz="867" kern="0" spc="73" dirty="0">
                <a:solidFill>
                  <a:srgbClr val="3C4043"/>
                </a:solidFill>
                <a:latin typeface="Gill Sans MT"/>
                <a:cs typeface="Gill Sans MT"/>
              </a:rPr>
              <a:t> </a:t>
            </a:r>
            <a:r>
              <a:rPr sz="867" kern="0" spc="-13" dirty="0">
                <a:solidFill>
                  <a:srgbClr val="3C4043"/>
                </a:solidFill>
                <a:latin typeface="Gill Sans MT"/>
                <a:cs typeface="Gill Sans MT"/>
              </a:rPr>
              <a:t>elementos</a:t>
            </a:r>
            <a:r>
              <a:rPr sz="867" kern="0" spc="40" dirty="0">
                <a:solidFill>
                  <a:srgbClr val="3C4043"/>
                </a:solidFill>
                <a:latin typeface="Gill Sans MT"/>
                <a:cs typeface="Gill Sans MT"/>
              </a:rPr>
              <a:t> 	como</a:t>
            </a:r>
            <a:r>
              <a:rPr sz="867" kern="0" spc="33" dirty="0">
                <a:solidFill>
                  <a:srgbClr val="3C4043"/>
                </a:solidFill>
                <a:latin typeface="Gill Sans MT"/>
                <a:cs typeface="Gill Sans MT"/>
              </a:rPr>
              <a:t> </a:t>
            </a:r>
            <a:r>
              <a:rPr sz="867" kern="0" spc="40" dirty="0">
                <a:solidFill>
                  <a:srgbClr val="3C4043"/>
                </a:solidFill>
                <a:latin typeface="Gill Sans MT"/>
                <a:cs typeface="Gill Sans MT"/>
              </a:rPr>
              <a:t>variables de </a:t>
            </a:r>
            <a:r>
              <a:rPr sz="867" kern="0" spc="-13" dirty="0">
                <a:solidFill>
                  <a:srgbClr val="3C4043"/>
                </a:solidFill>
                <a:latin typeface="Gill Sans MT"/>
                <a:cs typeface="Gill Sans MT"/>
              </a:rPr>
              <a:t>entorno.</a:t>
            </a:r>
            <a:endParaRPr sz="867" kern="0">
              <a:solidFill>
                <a:sysClr val="windowText" lastClr="000000"/>
              </a:solidFill>
              <a:latin typeface="Gill Sans MT"/>
              <a:cs typeface="Gill Sans MT"/>
            </a:endParaRPr>
          </a:p>
        </p:txBody>
      </p:sp>
      <p:sp>
        <p:nvSpPr>
          <p:cNvPr id="21" name="object 21"/>
          <p:cNvSpPr txBox="1"/>
          <p:nvPr/>
        </p:nvSpPr>
        <p:spPr>
          <a:xfrm>
            <a:off x="4347969" y="3265885"/>
            <a:ext cx="1586653" cy="1131313"/>
          </a:xfrm>
          <a:prstGeom prst="rect">
            <a:avLst/>
          </a:prstGeom>
        </p:spPr>
        <p:txBody>
          <a:bodyPr vert="horz" wrap="square" lIns="0" tIns="19472" rIns="0" bIns="0" rtlCol="0">
            <a:spAutoFit/>
          </a:bodyPr>
          <a:lstStyle/>
          <a:p>
            <a:pPr marL="123610">
              <a:spcBef>
                <a:spcPts val="152"/>
              </a:spcBef>
              <a:tabLst>
                <a:tab pos="1568834" algn="l"/>
              </a:tabLst>
            </a:pPr>
            <a:r>
              <a:rPr sz="1000" u="sng" kern="0" dirty="0">
                <a:solidFill>
                  <a:srgbClr val="3C4043"/>
                </a:solidFill>
                <a:uFill>
                  <a:solidFill>
                    <a:srgbClr val="DADCE0"/>
                  </a:solidFill>
                </a:uFill>
                <a:latin typeface="Times New Roman"/>
                <a:cs typeface="Times New Roman"/>
              </a:rPr>
              <a:t>	</a:t>
            </a:r>
            <a:endParaRPr sz="1000" kern="0">
              <a:solidFill>
                <a:sysClr val="windowText" lastClr="000000"/>
              </a:solidFill>
              <a:latin typeface="Times New Roman"/>
              <a:cs typeface="Times New Roman"/>
            </a:endParaRPr>
          </a:p>
          <a:p>
            <a:pPr marL="167636" marR="184569" indent="-168481">
              <a:lnSpc>
                <a:spcPct val="102600"/>
              </a:lnSpc>
              <a:spcBef>
                <a:spcPts val="733"/>
              </a:spcBef>
              <a:buFont typeface="Arial"/>
              <a:buChar char="●"/>
              <a:tabLst>
                <a:tab pos="169329" algn="l"/>
              </a:tabLst>
            </a:pPr>
            <a:r>
              <a:rPr sz="867" kern="0" spc="27" dirty="0">
                <a:solidFill>
                  <a:srgbClr val="3C4043"/>
                </a:solidFill>
                <a:latin typeface="Gill Sans MT"/>
                <a:cs typeface="Gill Sans MT"/>
              </a:rPr>
              <a:t>Use</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un</a:t>
            </a:r>
            <a:r>
              <a:rPr sz="867" kern="0" spc="60" dirty="0">
                <a:solidFill>
                  <a:srgbClr val="3C4043"/>
                </a:solidFill>
                <a:latin typeface="Gill Sans MT"/>
                <a:cs typeface="Gill Sans MT"/>
              </a:rPr>
              <a:t> </a:t>
            </a:r>
            <a:r>
              <a:rPr sz="867" kern="0" spc="27" dirty="0">
                <a:solidFill>
                  <a:srgbClr val="3C4043"/>
                </a:solidFill>
                <a:latin typeface="Gill Sans MT"/>
                <a:cs typeface="Gill Sans MT"/>
              </a:rPr>
              <a:t>administrador</a:t>
            </a:r>
            <a:r>
              <a:rPr sz="867" kern="0" spc="60" dirty="0">
                <a:solidFill>
                  <a:srgbClr val="3C4043"/>
                </a:solidFill>
                <a:latin typeface="Gill Sans MT"/>
                <a:cs typeface="Gill Sans MT"/>
              </a:rPr>
              <a:t> </a:t>
            </a:r>
            <a:r>
              <a:rPr sz="867" kern="0" spc="-47" dirty="0">
                <a:solidFill>
                  <a:srgbClr val="3C4043"/>
                </a:solidFill>
                <a:latin typeface="Gill Sans MT"/>
                <a:cs typeface="Gill Sans MT"/>
              </a:rPr>
              <a:t>de</a:t>
            </a:r>
            <a:r>
              <a:rPr sz="867" kern="0" spc="40" dirty="0">
                <a:solidFill>
                  <a:srgbClr val="3C4043"/>
                </a:solidFill>
                <a:latin typeface="Gill Sans MT"/>
                <a:cs typeface="Gill Sans MT"/>
              </a:rPr>
              <a:t> 	paquetes</a:t>
            </a:r>
            <a:r>
              <a:rPr sz="867" kern="0" spc="80" dirty="0">
                <a:solidFill>
                  <a:srgbClr val="3C4043"/>
                </a:solidFill>
                <a:latin typeface="Gill Sans MT"/>
                <a:cs typeface="Gill Sans MT"/>
              </a:rPr>
              <a:t> </a:t>
            </a:r>
            <a:r>
              <a:rPr sz="867" kern="0" spc="40" dirty="0">
                <a:solidFill>
                  <a:srgbClr val="3C4043"/>
                </a:solidFill>
                <a:latin typeface="Gill Sans MT"/>
                <a:cs typeface="Gill Sans MT"/>
              </a:rPr>
              <a:t>como</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Maven,</a:t>
            </a:r>
            <a:r>
              <a:rPr sz="867" kern="0" spc="67" dirty="0">
                <a:solidFill>
                  <a:srgbClr val="3C4043"/>
                </a:solidFill>
                <a:latin typeface="Gill Sans MT"/>
                <a:cs typeface="Gill Sans MT"/>
              </a:rPr>
              <a:t> 	Pip </a:t>
            </a:r>
            <a:r>
              <a:rPr sz="867" kern="0" dirty="0">
                <a:solidFill>
                  <a:srgbClr val="3C4043"/>
                </a:solidFill>
                <a:latin typeface="Gill Sans MT"/>
                <a:cs typeface="Gill Sans MT"/>
              </a:rPr>
              <a:t>o</a:t>
            </a:r>
            <a:r>
              <a:rPr sz="867" kern="0" spc="73" dirty="0">
                <a:solidFill>
                  <a:srgbClr val="3C4043"/>
                </a:solidFill>
                <a:latin typeface="Gill Sans MT"/>
                <a:cs typeface="Gill Sans MT"/>
              </a:rPr>
              <a:t> </a:t>
            </a:r>
            <a:r>
              <a:rPr sz="867" kern="0" dirty="0">
                <a:solidFill>
                  <a:srgbClr val="3C4043"/>
                </a:solidFill>
                <a:latin typeface="Gill Sans MT"/>
                <a:cs typeface="Gill Sans MT"/>
              </a:rPr>
              <a:t>NPM</a:t>
            </a:r>
            <a:r>
              <a:rPr sz="867" kern="0" spc="73" dirty="0">
                <a:solidFill>
                  <a:srgbClr val="3C4043"/>
                </a:solidFill>
                <a:latin typeface="Gill Sans MT"/>
                <a:cs typeface="Gill Sans MT"/>
              </a:rPr>
              <a:t> </a:t>
            </a:r>
            <a:r>
              <a:rPr sz="867" kern="0" dirty="0">
                <a:solidFill>
                  <a:srgbClr val="3C4043"/>
                </a:solidFill>
                <a:latin typeface="Gill Sans MT"/>
                <a:cs typeface="Gill Sans MT"/>
              </a:rPr>
              <a:t>para</a:t>
            </a:r>
            <a:r>
              <a:rPr sz="867" kern="0" spc="73" dirty="0">
                <a:solidFill>
                  <a:srgbClr val="3C4043"/>
                </a:solidFill>
                <a:latin typeface="Gill Sans MT"/>
                <a:cs typeface="Gill Sans MT"/>
              </a:rPr>
              <a:t> </a:t>
            </a:r>
            <a:r>
              <a:rPr sz="867" kern="0" spc="-13" dirty="0">
                <a:solidFill>
                  <a:srgbClr val="3C4043"/>
                </a:solidFill>
                <a:latin typeface="Gill Sans MT"/>
                <a:cs typeface="Gill Sans MT"/>
              </a:rPr>
              <a:t>instalar</a:t>
            </a:r>
            <a:r>
              <a:rPr sz="867" kern="0" spc="80" dirty="0">
                <a:solidFill>
                  <a:srgbClr val="3C4043"/>
                </a:solidFill>
                <a:latin typeface="Gill Sans MT"/>
                <a:cs typeface="Gill Sans MT"/>
              </a:rPr>
              <a:t> 	las</a:t>
            </a:r>
            <a:r>
              <a:rPr sz="867" kern="0" spc="-27" dirty="0">
                <a:solidFill>
                  <a:srgbClr val="3C4043"/>
                </a:solidFill>
                <a:latin typeface="Gill Sans MT"/>
                <a:cs typeface="Gill Sans MT"/>
              </a:rPr>
              <a:t> </a:t>
            </a:r>
            <a:r>
              <a:rPr sz="867" kern="0" spc="-13" dirty="0">
                <a:solidFill>
                  <a:srgbClr val="3C4043"/>
                </a:solidFill>
                <a:latin typeface="Gill Sans MT"/>
                <a:cs typeface="Gill Sans MT"/>
              </a:rPr>
              <a:t>dependencias.</a:t>
            </a:r>
            <a:endParaRPr sz="867" kern="0">
              <a:solidFill>
                <a:sysClr val="windowText" lastClr="000000"/>
              </a:solidFill>
              <a:latin typeface="Gill Sans MT"/>
              <a:cs typeface="Gill Sans MT"/>
            </a:endParaRPr>
          </a:p>
          <a:p>
            <a:pPr marL="167636" marR="299713" indent="-168481">
              <a:lnSpc>
                <a:spcPct val="102600"/>
              </a:lnSpc>
              <a:spcBef>
                <a:spcPts val="433"/>
              </a:spcBef>
              <a:buFont typeface="Arial"/>
              <a:buChar char="●"/>
              <a:tabLst>
                <a:tab pos="169329" algn="l"/>
              </a:tabLst>
            </a:pPr>
            <a:r>
              <a:rPr sz="867" kern="0" dirty="0">
                <a:solidFill>
                  <a:srgbClr val="3C4043"/>
                </a:solidFill>
                <a:latin typeface="Gill Sans MT"/>
                <a:cs typeface="Gill Sans MT"/>
              </a:rPr>
              <a:t>Declare</a:t>
            </a:r>
            <a:r>
              <a:rPr sz="867" kern="0" spc="140" dirty="0">
                <a:solidFill>
                  <a:srgbClr val="3C4043"/>
                </a:solidFill>
                <a:latin typeface="Gill Sans MT"/>
                <a:cs typeface="Gill Sans MT"/>
              </a:rPr>
              <a:t> </a:t>
            </a:r>
            <a:r>
              <a:rPr sz="867" kern="0" spc="-13" dirty="0">
                <a:solidFill>
                  <a:srgbClr val="3C4043"/>
                </a:solidFill>
                <a:latin typeface="Gill Sans MT"/>
                <a:cs typeface="Gill Sans MT"/>
              </a:rPr>
              <a:t>dependencias</a:t>
            </a:r>
            <a:r>
              <a:rPr sz="867" kern="0" spc="667" dirty="0">
                <a:solidFill>
                  <a:srgbClr val="3C4043"/>
                </a:solidFill>
                <a:latin typeface="Gill Sans MT"/>
                <a:cs typeface="Gill Sans MT"/>
              </a:rPr>
              <a:t> 	</a:t>
            </a:r>
            <a:r>
              <a:rPr sz="867" kern="0" dirty="0">
                <a:solidFill>
                  <a:srgbClr val="3C4043"/>
                </a:solidFill>
                <a:latin typeface="Gill Sans MT"/>
                <a:cs typeface="Gill Sans MT"/>
              </a:rPr>
              <a:t>en</a:t>
            </a:r>
            <a:r>
              <a:rPr sz="867" kern="0" spc="27" dirty="0">
                <a:solidFill>
                  <a:srgbClr val="3C4043"/>
                </a:solidFill>
                <a:latin typeface="Gill Sans MT"/>
                <a:cs typeface="Gill Sans MT"/>
              </a:rPr>
              <a:t> </a:t>
            </a:r>
            <a:r>
              <a:rPr sz="867" kern="0" spc="80" dirty="0">
                <a:solidFill>
                  <a:srgbClr val="3C4043"/>
                </a:solidFill>
                <a:latin typeface="Gill Sans MT"/>
                <a:cs typeface="Gill Sans MT"/>
              </a:rPr>
              <a:t>su</a:t>
            </a:r>
            <a:r>
              <a:rPr sz="867" kern="0" spc="33" dirty="0">
                <a:solidFill>
                  <a:srgbClr val="3C4043"/>
                </a:solidFill>
                <a:latin typeface="Gill Sans MT"/>
                <a:cs typeface="Gill Sans MT"/>
              </a:rPr>
              <a:t> </a:t>
            </a:r>
            <a:r>
              <a:rPr sz="867" kern="0" spc="80" dirty="0">
                <a:solidFill>
                  <a:srgbClr val="3C4043"/>
                </a:solidFill>
                <a:latin typeface="Gill Sans MT"/>
                <a:cs typeface="Gill Sans MT"/>
              </a:rPr>
              <a:t>base</a:t>
            </a:r>
            <a:r>
              <a:rPr sz="867" kern="0" spc="33" dirty="0">
                <a:solidFill>
                  <a:srgbClr val="3C4043"/>
                </a:solidFill>
                <a:latin typeface="Gill Sans MT"/>
                <a:cs typeface="Gill Sans MT"/>
              </a:rPr>
              <a:t> </a:t>
            </a:r>
            <a:r>
              <a:rPr sz="867" kern="0" dirty="0">
                <a:solidFill>
                  <a:srgbClr val="3C4043"/>
                </a:solidFill>
                <a:latin typeface="Gill Sans MT"/>
                <a:cs typeface="Gill Sans MT"/>
              </a:rPr>
              <a:t>de</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código.</a:t>
            </a:r>
            <a:endParaRPr sz="867" kern="0">
              <a:solidFill>
                <a:sysClr val="windowText" lastClr="000000"/>
              </a:solidFill>
              <a:latin typeface="Gill Sans MT"/>
              <a:cs typeface="Gill Sans MT"/>
            </a:endParaRPr>
          </a:p>
        </p:txBody>
      </p:sp>
      <p:sp>
        <p:nvSpPr>
          <p:cNvPr id="22" name="object 22"/>
          <p:cNvSpPr/>
          <p:nvPr/>
        </p:nvSpPr>
        <p:spPr>
          <a:xfrm>
            <a:off x="8642793" y="1868467"/>
            <a:ext cx="512233" cy="512233"/>
          </a:xfrm>
          <a:custGeom>
            <a:avLst/>
            <a:gdLst/>
            <a:ahLst/>
            <a:cxnLst/>
            <a:rect l="l" t="t" r="r" b="b"/>
            <a:pathLst>
              <a:path w="384175" h="384175">
                <a:moveTo>
                  <a:pt x="191809" y="383599"/>
                </a:moveTo>
                <a:lnTo>
                  <a:pt x="0" y="191799"/>
                </a:lnTo>
                <a:lnTo>
                  <a:pt x="191809" y="0"/>
                </a:lnTo>
                <a:lnTo>
                  <a:pt x="383618" y="191799"/>
                </a:lnTo>
                <a:lnTo>
                  <a:pt x="191809" y="383599"/>
                </a:lnTo>
                <a:close/>
              </a:path>
            </a:pathLst>
          </a:custGeom>
          <a:solidFill>
            <a:srgbClr val="34A853"/>
          </a:solidFill>
        </p:spPr>
        <p:txBody>
          <a:bodyPr wrap="square" lIns="0" tIns="0" rIns="0" bIns="0" rtlCol="0"/>
          <a:lstStyle/>
          <a:p>
            <a:endParaRPr kern="0">
              <a:solidFill>
                <a:sysClr val="windowText" lastClr="000000"/>
              </a:solidFill>
            </a:endParaRPr>
          </a:p>
        </p:txBody>
      </p:sp>
      <p:sp>
        <p:nvSpPr>
          <p:cNvPr id="23" name="object 23"/>
          <p:cNvSpPr txBox="1"/>
          <p:nvPr/>
        </p:nvSpPr>
        <p:spPr>
          <a:xfrm>
            <a:off x="3126697" y="1924396"/>
            <a:ext cx="401320" cy="316324"/>
          </a:xfrm>
          <a:prstGeom prst="rect">
            <a:avLst/>
          </a:prstGeom>
          <a:solidFill>
            <a:srgbClr val="4285F4"/>
          </a:solidFill>
        </p:spPr>
        <p:txBody>
          <a:bodyPr vert="horz" wrap="square" lIns="0" tIns="69425" rIns="0" bIns="0" rtlCol="0">
            <a:spAutoFit/>
          </a:bodyPr>
          <a:lstStyle/>
          <a:p>
            <a:pPr marL="92284">
              <a:spcBef>
                <a:spcPts val="545"/>
              </a:spcBef>
            </a:pPr>
            <a:r>
              <a:rPr sz="1600" kern="0" spc="-33" dirty="0">
                <a:solidFill>
                  <a:srgbClr val="FFFFFF"/>
                </a:solidFill>
                <a:latin typeface="Calibri"/>
                <a:cs typeface="Calibri"/>
              </a:rPr>
              <a:t>01</a:t>
            </a:r>
            <a:endParaRPr sz="1600" kern="0">
              <a:solidFill>
                <a:sysClr val="windowText" lastClr="000000"/>
              </a:solidFill>
              <a:latin typeface="Calibri"/>
              <a:cs typeface="Calibri"/>
            </a:endParaRPr>
          </a:p>
        </p:txBody>
      </p:sp>
      <p:sp>
        <p:nvSpPr>
          <p:cNvPr id="24" name="object 24"/>
          <p:cNvSpPr/>
          <p:nvPr/>
        </p:nvSpPr>
        <p:spPr>
          <a:xfrm>
            <a:off x="6818455" y="1924397"/>
            <a:ext cx="401320" cy="401320"/>
          </a:xfrm>
          <a:custGeom>
            <a:avLst/>
            <a:gdLst/>
            <a:ahLst/>
            <a:cxnLst/>
            <a:rect l="l" t="t" r="r" b="b"/>
            <a:pathLst>
              <a:path w="300989" h="300989">
                <a:moveTo>
                  <a:pt x="150307" y="300599"/>
                </a:moveTo>
                <a:lnTo>
                  <a:pt x="102798" y="292937"/>
                </a:lnTo>
                <a:lnTo>
                  <a:pt x="61537" y="271600"/>
                </a:lnTo>
                <a:lnTo>
                  <a:pt x="29000" y="239065"/>
                </a:lnTo>
                <a:lnTo>
                  <a:pt x="7662" y="197806"/>
                </a:lnTo>
                <a:lnTo>
                  <a:pt x="0" y="150299"/>
                </a:lnTo>
                <a:lnTo>
                  <a:pt x="7662" y="102793"/>
                </a:lnTo>
                <a:lnTo>
                  <a:pt x="29000" y="61534"/>
                </a:lnTo>
                <a:lnTo>
                  <a:pt x="61537" y="28999"/>
                </a:lnTo>
                <a:lnTo>
                  <a:pt x="102798" y="7662"/>
                </a:lnTo>
                <a:lnTo>
                  <a:pt x="150307" y="0"/>
                </a:lnTo>
                <a:lnTo>
                  <a:pt x="179767" y="2914"/>
                </a:lnTo>
                <a:lnTo>
                  <a:pt x="233698" y="25252"/>
                </a:lnTo>
                <a:lnTo>
                  <a:pt x="275361" y="66913"/>
                </a:lnTo>
                <a:lnTo>
                  <a:pt x="297700" y="120841"/>
                </a:lnTo>
                <a:lnTo>
                  <a:pt x="300614" y="150299"/>
                </a:lnTo>
                <a:lnTo>
                  <a:pt x="292952" y="197806"/>
                </a:lnTo>
                <a:lnTo>
                  <a:pt x="271614" y="239065"/>
                </a:lnTo>
                <a:lnTo>
                  <a:pt x="239076" y="271600"/>
                </a:lnTo>
                <a:lnTo>
                  <a:pt x="197816" y="292937"/>
                </a:lnTo>
                <a:lnTo>
                  <a:pt x="150307" y="300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25" name="object 25"/>
          <p:cNvSpPr txBox="1"/>
          <p:nvPr/>
        </p:nvSpPr>
        <p:spPr>
          <a:xfrm>
            <a:off x="6243465" y="1976968"/>
            <a:ext cx="3451860" cy="1144330"/>
          </a:xfrm>
          <a:prstGeom prst="rect">
            <a:avLst/>
          </a:prstGeom>
        </p:spPr>
        <p:txBody>
          <a:bodyPr vert="horz" wrap="square" lIns="0" tIns="16933" rIns="0" bIns="0" rtlCol="0">
            <a:spAutoFit/>
          </a:bodyPr>
          <a:lstStyle/>
          <a:p>
            <a:pPr marL="651917">
              <a:spcBef>
                <a:spcPts val="133"/>
              </a:spcBef>
              <a:tabLst>
                <a:tab pos="2525544" algn="l"/>
              </a:tabLst>
            </a:pPr>
            <a:r>
              <a:rPr sz="1600" kern="0" spc="120" dirty="0">
                <a:solidFill>
                  <a:srgbClr val="FFFFFF"/>
                </a:solidFill>
                <a:latin typeface="Calibri"/>
                <a:cs typeface="Calibri"/>
              </a:rPr>
              <a:t>03</a:t>
            </a:r>
            <a:r>
              <a:rPr sz="1600" kern="0" dirty="0">
                <a:solidFill>
                  <a:srgbClr val="FFFFFF"/>
                </a:solidFill>
                <a:latin typeface="Calibri"/>
                <a:cs typeface="Calibri"/>
              </a:rPr>
              <a:t>	</a:t>
            </a:r>
            <a:r>
              <a:rPr sz="1600" kern="0" spc="167" dirty="0">
                <a:solidFill>
                  <a:srgbClr val="FFFFFF"/>
                </a:solidFill>
                <a:latin typeface="Calibri"/>
                <a:cs typeface="Calibri"/>
              </a:rPr>
              <a:t>04</a:t>
            </a:r>
            <a:endParaRPr sz="1600" kern="0">
              <a:solidFill>
                <a:sysClr val="windowText" lastClr="000000"/>
              </a:solidFill>
              <a:latin typeface="Calibri"/>
              <a:cs typeface="Calibri"/>
            </a:endParaRPr>
          </a:p>
          <a:p>
            <a:pPr marL="236214">
              <a:spcBef>
                <a:spcPts val="933"/>
              </a:spcBef>
              <a:tabLst>
                <a:tab pos="1808435" algn="l"/>
              </a:tabLst>
            </a:pPr>
            <a:r>
              <a:rPr sz="1200" b="1" kern="0" spc="100" dirty="0">
                <a:solidFill>
                  <a:srgbClr val="3C4043"/>
                </a:solidFill>
                <a:latin typeface="Calibri"/>
                <a:cs typeface="Calibri"/>
              </a:rPr>
              <a:t>Configuración</a:t>
            </a:r>
            <a:r>
              <a:rPr sz="1200" b="1" kern="0" dirty="0">
                <a:solidFill>
                  <a:srgbClr val="3C4043"/>
                </a:solidFill>
                <a:latin typeface="Calibri"/>
                <a:cs typeface="Calibri"/>
              </a:rPr>
              <a:t>	</a:t>
            </a:r>
            <a:r>
              <a:rPr sz="1200" b="1" kern="0" spc="120" dirty="0">
                <a:solidFill>
                  <a:srgbClr val="3C4043"/>
                </a:solidFill>
                <a:latin typeface="Calibri"/>
                <a:cs typeface="Calibri"/>
              </a:rPr>
              <a:t>Servicios</a:t>
            </a:r>
            <a:r>
              <a:rPr sz="1200" b="1" kern="0" spc="20" dirty="0">
                <a:solidFill>
                  <a:srgbClr val="3C4043"/>
                </a:solidFill>
                <a:latin typeface="Calibri"/>
                <a:cs typeface="Calibri"/>
              </a:rPr>
              <a:t> </a:t>
            </a:r>
            <a:r>
              <a:rPr sz="1200" b="1" kern="0" spc="120" dirty="0">
                <a:solidFill>
                  <a:srgbClr val="3C4043"/>
                </a:solidFill>
                <a:latin typeface="Calibri"/>
                <a:cs typeface="Calibri"/>
              </a:rPr>
              <a:t>de</a:t>
            </a:r>
            <a:r>
              <a:rPr sz="1200" b="1" kern="0" spc="27" dirty="0">
                <a:solidFill>
                  <a:srgbClr val="3C4043"/>
                </a:solidFill>
                <a:latin typeface="Calibri"/>
                <a:cs typeface="Calibri"/>
              </a:rPr>
              <a:t> </a:t>
            </a:r>
            <a:r>
              <a:rPr sz="1200" b="1" kern="0" spc="87" dirty="0">
                <a:solidFill>
                  <a:srgbClr val="3C4043"/>
                </a:solidFill>
                <a:latin typeface="Calibri"/>
                <a:cs typeface="Calibri"/>
              </a:rPr>
              <a:t>respaldo</a:t>
            </a:r>
            <a:endParaRPr sz="1200" kern="0">
              <a:solidFill>
                <a:sysClr val="windowText" lastClr="000000"/>
              </a:solidFill>
              <a:latin typeface="Calibri"/>
              <a:cs typeface="Calibri"/>
            </a:endParaRPr>
          </a:p>
          <a:p>
            <a:pPr marL="402157" marR="253994" indent="-403003" algn="r">
              <a:lnSpc>
                <a:spcPct val="102200"/>
              </a:lnSpc>
              <a:spcBef>
                <a:spcPts val="940"/>
              </a:spcBef>
              <a:tabLst>
                <a:tab pos="2103914" algn="l"/>
              </a:tabLst>
            </a:pPr>
            <a:r>
              <a:rPr sz="1000" kern="0" spc="87" dirty="0">
                <a:solidFill>
                  <a:srgbClr val="3C4043"/>
                </a:solidFill>
                <a:latin typeface="Calibri"/>
                <a:cs typeface="Calibri"/>
              </a:rPr>
              <a:t>Almacene</a:t>
            </a:r>
            <a:r>
              <a:rPr sz="1000" kern="0" spc="47" dirty="0">
                <a:solidFill>
                  <a:srgbClr val="3C4043"/>
                </a:solidFill>
                <a:latin typeface="Calibri"/>
                <a:cs typeface="Calibri"/>
              </a:rPr>
              <a:t> </a:t>
            </a:r>
            <a:r>
              <a:rPr sz="1000" kern="0" dirty="0">
                <a:solidFill>
                  <a:srgbClr val="3C4043"/>
                </a:solidFill>
                <a:latin typeface="Calibri"/>
                <a:cs typeface="Calibri"/>
              </a:rPr>
              <a:t>la</a:t>
            </a:r>
            <a:r>
              <a:rPr sz="1000" kern="0" spc="53" dirty="0">
                <a:solidFill>
                  <a:srgbClr val="3C4043"/>
                </a:solidFill>
                <a:latin typeface="Calibri"/>
                <a:cs typeface="Calibri"/>
              </a:rPr>
              <a:t> </a:t>
            </a:r>
            <a:r>
              <a:rPr sz="1000" kern="0" spc="60" dirty="0">
                <a:solidFill>
                  <a:srgbClr val="3C4043"/>
                </a:solidFill>
                <a:latin typeface="Calibri"/>
                <a:cs typeface="Calibri"/>
              </a:rPr>
              <a:t>configuración</a:t>
            </a:r>
            <a:r>
              <a:rPr sz="1000" kern="0" dirty="0">
                <a:solidFill>
                  <a:srgbClr val="3C4043"/>
                </a:solidFill>
                <a:latin typeface="Calibri"/>
                <a:cs typeface="Calibri"/>
              </a:rPr>
              <a:t>	</a:t>
            </a:r>
            <a:r>
              <a:rPr sz="1000" kern="0" spc="-227" dirty="0">
                <a:solidFill>
                  <a:srgbClr val="3C4043"/>
                </a:solidFill>
                <a:latin typeface="Calibri"/>
                <a:cs typeface="Calibri"/>
              </a:rPr>
              <a:t> </a:t>
            </a:r>
            <a:r>
              <a:rPr sz="1000" kern="0" spc="13" dirty="0">
                <a:solidFill>
                  <a:srgbClr val="3C4043"/>
                </a:solidFill>
                <a:latin typeface="Calibri"/>
                <a:cs typeface="Calibri"/>
              </a:rPr>
              <a:t>Trate</a:t>
            </a:r>
            <a:r>
              <a:rPr sz="1000" kern="0" spc="173" dirty="0">
                <a:solidFill>
                  <a:srgbClr val="3C4043"/>
                </a:solidFill>
                <a:latin typeface="Calibri"/>
                <a:cs typeface="Calibri"/>
              </a:rPr>
              <a:t> </a:t>
            </a:r>
            <a:r>
              <a:rPr sz="1000" kern="0" spc="13" dirty="0">
                <a:solidFill>
                  <a:srgbClr val="3C4043"/>
                </a:solidFill>
                <a:latin typeface="Calibri"/>
                <a:cs typeface="Calibri"/>
              </a:rPr>
              <a:t>los</a:t>
            </a:r>
            <a:r>
              <a:rPr sz="1000" kern="0" spc="173" dirty="0">
                <a:solidFill>
                  <a:srgbClr val="3C4043"/>
                </a:solidFill>
                <a:latin typeface="Calibri"/>
                <a:cs typeface="Calibri"/>
              </a:rPr>
              <a:t> </a:t>
            </a:r>
            <a:r>
              <a:rPr sz="1000" kern="0" spc="67" dirty="0">
                <a:solidFill>
                  <a:srgbClr val="3C4043"/>
                </a:solidFill>
                <a:latin typeface="Calibri"/>
                <a:cs typeface="Calibri"/>
              </a:rPr>
              <a:t>servicios </a:t>
            </a:r>
            <a:r>
              <a:rPr sz="1000" kern="0" spc="73" dirty="0">
                <a:solidFill>
                  <a:srgbClr val="3C4043"/>
                </a:solidFill>
                <a:latin typeface="Calibri"/>
                <a:cs typeface="Calibri"/>
              </a:rPr>
              <a:t>en</a:t>
            </a:r>
            <a:r>
              <a:rPr sz="1000" kern="0" spc="60" dirty="0">
                <a:solidFill>
                  <a:srgbClr val="3C4043"/>
                </a:solidFill>
                <a:latin typeface="Calibri"/>
                <a:cs typeface="Calibri"/>
              </a:rPr>
              <a:t> </a:t>
            </a:r>
            <a:r>
              <a:rPr sz="1000" kern="0" dirty="0">
                <a:solidFill>
                  <a:srgbClr val="3C4043"/>
                </a:solidFill>
                <a:latin typeface="Calibri"/>
                <a:cs typeface="Calibri"/>
              </a:rPr>
              <a:t>el</a:t>
            </a:r>
            <a:r>
              <a:rPr sz="1000" kern="0" spc="60" dirty="0">
                <a:solidFill>
                  <a:srgbClr val="3C4043"/>
                </a:solidFill>
                <a:latin typeface="Calibri"/>
                <a:cs typeface="Calibri"/>
              </a:rPr>
              <a:t> </a:t>
            </a:r>
            <a:r>
              <a:rPr sz="1000" kern="0" spc="47" dirty="0">
                <a:solidFill>
                  <a:srgbClr val="3C4043"/>
                </a:solidFill>
                <a:latin typeface="Calibri"/>
                <a:cs typeface="Calibri"/>
              </a:rPr>
              <a:t>entorno</a:t>
            </a:r>
            <a:r>
              <a:rPr sz="1000" kern="0" dirty="0">
                <a:solidFill>
                  <a:srgbClr val="3C4043"/>
                </a:solidFill>
                <a:latin typeface="Calibri"/>
                <a:cs typeface="Calibri"/>
              </a:rPr>
              <a:t>	</a:t>
            </a:r>
            <a:r>
              <a:rPr sz="1000" kern="0" spc="87" dirty="0">
                <a:solidFill>
                  <a:srgbClr val="3C4043"/>
                </a:solidFill>
                <a:latin typeface="Calibri"/>
                <a:cs typeface="Calibri"/>
              </a:rPr>
              <a:t>de</a:t>
            </a:r>
            <a:r>
              <a:rPr sz="1000" kern="0" spc="27" dirty="0">
                <a:solidFill>
                  <a:srgbClr val="3C4043"/>
                </a:solidFill>
                <a:latin typeface="Calibri"/>
                <a:cs typeface="Calibri"/>
              </a:rPr>
              <a:t> </a:t>
            </a:r>
            <a:r>
              <a:rPr sz="1000" kern="0" spc="67" dirty="0">
                <a:solidFill>
                  <a:srgbClr val="3C4043"/>
                </a:solidFill>
                <a:latin typeface="Calibri"/>
                <a:cs typeface="Calibri"/>
              </a:rPr>
              <a:t>respaldo</a:t>
            </a:r>
            <a:r>
              <a:rPr sz="1000" kern="0" spc="33" dirty="0">
                <a:solidFill>
                  <a:srgbClr val="3C4043"/>
                </a:solidFill>
                <a:latin typeface="Calibri"/>
                <a:cs typeface="Calibri"/>
              </a:rPr>
              <a:t> </a:t>
            </a:r>
            <a:r>
              <a:rPr sz="1000" kern="0" spc="73" dirty="0">
                <a:solidFill>
                  <a:srgbClr val="3C4043"/>
                </a:solidFill>
                <a:latin typeface="Calibri"/>
                <a:cs typeface="Calibri"/>
              </a:rPr>
              <a:t>como </a:t>
            </a:r>
            <a:r>
              <a:rPr sz="1000" kern="0" spc="80" dirty="0">
                <a:solidFill>
                  <a:srgbClr val="3C4043"/>
                </a:solidFill>
                <a:latin typeface="Calibri"/>
                <a:cs typeface="Calibri"/>
              </a:rPr>
              <a:t>recursos</a:t>
            </a:r>
            <a:r>
              <a:rPr sz="1000" kern="0" spc="27" dirty="0">
                <a:solidFill>
                  <a:srgbClr val="3C4043"/>
                </a:solidFill>
                <a:latin typeface="Calibri"/>
                <a:cs typeface="Calibri"/>
              </a:rPr>
              <a:t> </a:t>
            </a:r>
            <a:r>
              <a:rPr sz="1000" kern="0" spc="47" dirty="0">
                <a:solidFill>
                  <a:srgbClr val="3C4043"/>
                </a:solidFill>
                <a:latin typeface="Calibri"/>
                <a:cs typeface="Calibri"/>
              </a:rPr>
              <a:t>adjuntos</a:t>
            </a:r>
            <a:endParaRPr sz="1000" kern="0">
              <a:solidFill>
                <a:sysClr val="windowText" lastClr="000000"/>
              </a:solidFill>
              <a:latin typeface="Calibri"/>
              <a:cs typeface="Calibri"/>
            </a:endParaRPr>
          </a:p>
        </p:txBody>
      </p:sp>
      <p:sp>
        <p:nvSpPr>
          <p:cNvPr id="26" name="object 26"/>
          <p:cNvSpPr/>
          <p:nvPr/>
        </p:nvSpPr>
        <p:spPr>
          <a:xfrm>
            <a:off x="4941642" y="1924399"/>
            <a:ext cx="463127" cy="401320"/>
          </a:xfrm>
          <a:custGeom>
            <a:avLst/>
            <a:gdLst/>
            <a:ahLst/>
            <a:cxnLst/>
            <a:rect l="l" t="t" r="r" b="b"/>
            <a:pathLst>
              <a:path w="347344" h="300989">
                <a:moveTo>
                  <a:pt x="271863" y="300599"/>
                </a:moveTo>
                <a:lnTo>
                  <a:pt x="75153" y="300599"/>
                </a:lnTo>
                <a:lnTo>
                  <a:pt x="0" y="150299"/>
                </a:lnTo>
                <a:lnTo>
                  <a:pt x="75153" y="0"/>
                </a:lnTo>
                <a:lnTo>
                  <a:pt x="271863" y="0"/>
                </a:lnTo>
                <a:lnTo>
                  <a:pt x="347017" y="150299"/>
                </a:lnTo>
                <a:lnTo>
                  <a:pt x="271863" y="300599"/>
                </a:lnTo>
                <a:close/>
              </a:path>
            </a:pathLst>
          </a:custGeom>
          <a:solidFill>
            <a:srgbClr val="EA4335"/>
          </a:solidFill>
        </p:spPr>
        <p:txBody>
          <a:bodyPr wrap="square" lIns="0" tIns="0" rIns="0" bIns="0" rtlCol="0"/>
          <a:lstStyle/>
          <a:p>
            <a:endParaRPr kern="0">
              <a:solidFill>
                <a:sysClr val="windowText" lastClr="000000"/>
              </a:solidFill>
            </a:endParaRPr>
          </a:p>
        </p:txBody>
      </p:sp>
      <p:sp>
        <p:nvSpPr>
          <p:cNvPr id="27" name="object 27"/>
          <p:cNvSpPr txBox="1"/>
          <p:nvPr/>
        </p:nvSpPr>
        <p:spPr>
          <a:xfrm>
            <a:off x="4632641" y="1976969"/>
            <a:ext cx="1101513" cy="1144330"/>
          </a:xfrm>
          <a:prstGeom prst="rect">
            <a:avLst/>
          </a:prstGeom>
        </p:spPr>
        <p:txBody>
          <a:bodyPr vert="horz" wrap="square" lIns="0" tIns="16933" rIns="0" bIns="0" rtlCol="0">
            <a:spAutoFit/>
          </a:bodyPr>
          <a:lstStyle/>
          <a:p>
            <a:pPr marR="9313" algn="ctr">
              <a:spcBef>
                <a:spcPts val="133"/>
              </a:spcBef>
            </a:pPr>
            <a:r>
              <a:rPr sz="1600" kern="0" spc="100" dirty="0">
                <a:solidFill>
                  <a:srgbClr val="FFFFFF"/>
                </a:solidFill>
                <a:latin typeface="Calibri"/>
                <a:cs typeface="Calibri"/>
              </a:rPr>
              <a:t>02</a:t>
            </a:r>
            <a:endParaRPr sz="1600" kern="0">
              <a:solidFill>
                <a:sysClr val="windowText" lastClr="000000"/>
              </a:solidFill>
              <a:latin typeface="Calibri"/>
              <a:cs typeface="Calibri"/>
            </a:endParaRPr>
          </a:p>
          <a:p>
            <a:pPr marR="6773" algn="ctr">
              <a:spcBef>
                <a:spcPts val="933"/>
              </a:spcBef>
            </a:pPr>
            <a:r>
              <a:rPr sz="1200" b="1" kern="0" spc="107" dirty="0">
                <a:solidFill>
                  <a:srgbClr val="3C4043"/>
                </a:solidFill>
                <a:latin typeface="Calibri"/>
                <a:cs typeface="Calibri"/>
              </a:rPr>
              <a:t>Dependencias</a:t>
            </a:r>
            <a:endParaRPr sz="1200" kern="0">
              <a:solidFill>
                <a:sysClr val="windowText" lastClr="000000"/>
              </a:solidFill>
              <a:latin typeface="Calibri"/>
              <a:cs typeface="Calibri"/>
            </a:endParaRPr>
          </a:p>
          <a:p>
            <a:pPr marL="45719" marR="6773" algn="ctr">
              <a:lnSpc>
                <a:spcPct val="102200"/>
              </a:lnSpc>
              <a:spcBef>
                <a:spcPts val="940"/>
              </a:spcBef>
            </a:pPr>
            <a:r>
              <a:rPr sz="1000" kern="0" spc="73" dirty="0">
                <a:solidFill>
                  <a:srgbClr val="3C4043"/>
                </a:solidFill>
                <a:latin typeface="Calibri"/>
                <a:cs typeface="Calibri"/>
              </a:rPr>
              <a:t>Declare</a:t>
            </a:r>
            <a:r>
              <a:rPr sz="1000" kern="0" spc="13" dirty="0">
                <a:solidFill>
                  <a:srgbClr val="3C4043"/>
                </a:solidFill>
                <a:latin typeface="Calibri"/>
                <a:cs typeface="Calibri"/>
              </a:rPr>
              <a:t> </a:t>
            </a:r>
            <a:r>
              <a:rPr sz="1000" kern="0" spc="87" dirty="0">
                <a:solidFill>
                  <a:srgbClr val="3C4043"/>
                </a:solidFill>
                <a:latin typeface="Calibri"/>
                <a:cs typeface="Calibri"/>
              </a:rPr>
              <a:t>de</a:t>
            </a:r>
            <a:r>
              <a:rPr sz="1000" kern="0" dirty="0">
                <a:solidFill>
                  <a:srgbClr val="3C4043"/>
                </a:solidFill>
                <a:latin typeface="Calibri"/>
                <a:cs typeface="Calibri"/>
              </a:rPr>
              <a:t> </a:t>
            </a:r>
            <a:r>
              <a:rPr sz="1000" kern="0" spc="47" dirty="0">
                <a:solidFill>
                  <a:srgbClr val="3C4043"/>
                </a:solidFill>
                <a:latin typeface="Calibri"/>
                <a:cs typeface="Calibri"/>
              </a:rPr>
              <a:t>forma </a:t>
            </a:r>
            <a:r>
              <a:rPr sz="1000" kern="0" spc="60" dirty="0">
                <a:solidFill>
                  <a:srgbClr val="3C4043"/>
                </a:solidFill>
                <a:latin typeface="Calibri"/>
                <a:cs typeface="Calibri"/>
              </a:rPr>
              <a:t>explícita</a:t>
            </a:r>
            <a:r>
              <a:rPr sz="1000" kern="0" spc="20" dirty="0">
                <a:solidFill>
                  <a:srgbClr val="3C4043"/>
                </a:solidFill>
                <a:latin typeface="Calibri"/>
                <a:cs typeface="Calibri"/>
              </a:rPr>
              <a:t> </a:t>
            </a:r>
            <a:r>
              <a:rPr sz="1000" kern="0" spc="107" dirty="0">
                <a:solidFill>
                  <a:srgbClr val="3C4043"/>
                </a:solidFill>
                <a:latin typeface="Calibri"/>
                <a:cs typeface="Calibri"/>
              </a:rPr>
              <a:t>y</a:t>
            </a:r>
            <a:r>
              <a:rPr sz="1000" kern="0" spc="20" dirty="0">
                <a:solidFill>
                  <a:srgbClr val="3C4043"/>
                </a:solidFill>
                <a:latin typeface="Calibri"/>
                <a:cs typeface="Calibri"/>
              </a:rPr>
              <a:t> </a:t>
            </a:r>
            <a:r>
              <a:rPr sz="1000" kern="0" spc="-13" dirty="0">
                <a:solidFill>
                  <a:srgbClr val="3C4043"/>
                </a:solidFill>
                <a:latin typeface="Calibri"/>
                <a:cs typeface="Calibri"/>
              </a:rPr>
              <a:t>aísle</a:t>
            </a:r>
            <a:r>
              <a:rPr sz="1000" kern="0" spc="67" dirty="0">
                <a:solidFill>
                  <a:srgbClr val="3C4043"/>
                </a:solidFill>
                <a:latin typeface="Calibri"/>
                <a:cs typeface="Calibri"/>
              </a:rPr>
              <a:t> dependencias</a:t>
            </a:r>
            <a:endParaRPr sz="1000" kern="0">
              <a:solidFill>
                <a:sysClr val="windowText" lastClr="000000"/>
              </a:solidFill>
              <a:latin typeface="Calibri"/>
              <a:cs typeface="Calibri"/>
            </a:endParaRPr>
          </a:p>
        </p:txBody>
      </p:sp>
      <p:sp>
        <p:nvSpPr>
          <p:cNvPr id="28" name="object 28"/>
          <p:cNvSpPr/>
          <p:nvPr/>
        </p:nvSpPr>
        <p:spPr>
          <a:xfrm>
            <a:off x="2031577" y="725516"/>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29" name="Triángulo rectángulo 28">
            <a:extLst>
              <a:ext uri="{FF2B5EF4-FFF2-40B4-BE49-F238E27FC236}">
                <a16:creationId xmlns:a16="http://schemas.microsoft.com/office/drawing/2014/main" id="{1B868C67-13E2-BC7E-2905-BB5373F75606}"/>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30" name="object 2">
            <a:extLst>
              <a:ext uri="{FF2B5EF4-FFF2-40B4-BE49-F238E27FC236}">
                <a16:creationId xmlns:a16="http://schemas.microsoft.com/office/drawing/2014/main" id="{7493778F-94C5-AEB6-4C46-AA31014791F8}"/>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2510036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167619" y="5080188"/>
            <a:ext cx="586121" cy="102544"/>
          </a:xfrm>
          <a:prstGeom prst="rect">
            <a:avLst/>
          </a:prstGeom>
        </p:spPr>
      </p:pic>
      <p:sp>
        <p:nvSpPr>
          <p:cNvPr id="3" name="object 3"/>
          <p:cNvSpPr txBox="1"/>
          <p:nvPr/>
        </p:nvSpPr>
        <p:spPr>
          <a:xfrm>
            <a:off x="8663717" y="906540"/>
            <a:ext cx="1107440" cy="99108"/>
          </a:xfrm>
          <a:prstGeom prst="rect">
            <a:avLst/>
          </a:prstGeom>
        </p:spPr>
        <p:txBody>
          <a:bodyPr vert="horz" wrap="square" lIns="0" tIns="16933" rIns="0" bIns="0" rtlCol="0">
            <a:spAutoFit/>
          </a:bodyPr>
          <a:lstStyle/>
          <a:p>
            <a:pPr>
              <a:spcBef>
                <a:spcPts val="133"/>
              </a:spcBef>
            </a:pPr>
            <a:r>
              <a:rPr sz="533" kern="0" spc="13" dirty="0">
                <a:solidFill>
                  <a:srgbClr val="BDC1C6"/>
                </a:solidFill>
                <a:latin typeface="Calibri"/>
                <a:cs typeface="Calibri"/>
              </a:rPr>
              <a:t>Información</a:t>
            </a:r>
            <a:r>
              <a:rPr sz="533" kern="0" spc="73" dirty="0">
                <a:solidFill>
                  <a:srgbClr val="BDC1C6"/>
                </a:solidFill>
                <a:latin typeface="Calibri"/>
                <a:cs typeface="Calibri"/>
              </a:rPr>
              <a:t> </a:t>
            </a:r>
            <a:r>
              <a:rPr sz="533" kern="0" spc="13" dirty="0">
                <a:solidFill>
                  <a:srgbClr val="BDC1C6"/>
                </a:solidFill>
                <a:latin typeface="Calibri"/>
                <a:cs typeface="Calibri"/>
              </a:rPr>
              <a:t>confidencial</a:t>
            </a:r>
            <a:r>
              <a:rPr sz="533" kern="0" spc="80" dirty="0">
                <a:solidFill>
                  <a:srgbClr val="BDC1C6"/>
                </a:solidFill>
                <a:latin typeface="Calibri"/>
                <a:cs typeface="Calibri"/>
              </a:rPr>
              <a:t> </a:t>
            </a:r>
            <a:r>
              <a:rPr sz="533" kern="0" spc="13" dirty="0">
                <a:solidFill>
                  <a:srgbClr val="BDC1C6"/>
                </a:solidFill>
                <a:latin typeface="Calibri"/>
                <a:cs typeface="Calibri"/>
              </a:rPr>
              <a:t>de</a:t>
            </a:r>
            <a:r>
              <a:rPr sz="533" kern="0" spc="60" dirty="0">
                <a:solidFill>
                  <a:srgbClr val="BDC1C6"/>
                </a:solidFill>
                <a:latin typeface="Calibri"/>
                <a:cs typeface="Calibri"/>
              </a:rPr>
              <a:t> </a:t>
            </a:r>
            <a:r>
              <a:rPr sz="533" kern="0" spc="-13" dirty="0">
                <a:solidFill>
                  <a:srgbClr val="BDC1C6"/>
                </a:solidFill>
                <a:latin typeface="Calibri"/>
                <a:cs typeface="Calibri"/>
              </a:rPr>
              <a:t>Google</a:t>
            </a:r>
            <a:endParaRPr sz="533" kern="0">
              <a:solidFill>
                <a:sysClr val="windowText" lastClr="000000"/>
              </a:solidFill>
              <a:latin typeface="Calibri"/>
              <a:cs typeface="Calibri"/>
            </a:endParaRPr>
          </a:p>
        </p:txBody>
      </p:sp>
      <p:sp>
        <p:nvSpPr>
          <p:cNvPr id="4" name="object 4"/>
          <p:cNvSpPr txBox="1"/>
          <p:nvPr/>
        </p:nvSpPr>
        <p:spPr>
          <a:xfrm>
            <a:off x="2437974" y="1143340"/>
            <a:ext cx="3765973" cy="345330"/>
          </a:xfrm>
          <a:prstGeom prst="rect">
            <a:avLst/>
          </a:prstGeom>
        </p:spPr>
        <p:txBody>
          <a:bodyPr vert="horz" wrap="square" lIns="0" tIns="16933" rIns="0" bIns="0" rtlCol="0">
            <a:spAutoFit/>
          </a:bodyPr>
          <a:lstStyle/>
          <a:p>
            <a:pPr>
              <a:spcBef>
                <a:spcPts val="133"/>
              </a:spcBef>
            </a:pPr>
            <a:r>
              <a:rPr sz="2133" kern="0" spc="180" dirty="0">
                <a:solidFill>
                  <a:srgbClr val="202124"/>
                </a:solidFill>
                <a:latin typeface="Calibri"/>
                <a:cs typeface="Calibri"/>
              </a:rPr>
              <a:t>Los</a:t>
            </a:r>
            <a:r>
              <a:rPr sz="2133" kern="0" spc="13" dirty="0">
                <a:solidFill>
                  <a:srgbClr val="202124"/>
                </a:solidFill>
                <a:latin typeface="Calibri"/>
                <a:cs typeface="Calibri"/>
              </a:rPr>
              <a:t> </a:t>
            </a:r>
            <a:r>
              <a:rPr sz="2133" kern="0" spc="-47" dirty="0">
                <a:solidFill>
                  <a:srgbClr val="202124"/>
                </a:solidFill>
                <a:latin typeface="Calibri"/>
                <a:cs typeface="Calibri"/>
              </a:rPr>
              <a:t>12</a:t>
            </a:r>
            <a:r>
              <a:rPr sz="2133" kern="0" spc="-20" dirty="0">
                <a:solidFill>
                  <a:srgbClr val="202124"/>
                </a:solidFill>
                <a:latin typeface="Calibri"/>
                <a:cs typeface="Calibri"/>
              </a:rPr>
              <a:t> </a:t>
            </a:r>
            <a:r>
              <a:rPr sz="2133" kern="0" spc="140" dirty="0">
                <a:solidFill>
                  <a:srgbClr val="202124"/>
                </a:solidFill>
                <a:latin typeface="Calibri"/>
                <a:cs typeface="Calibri"/>
              </a:rPr>
              <a:t>factores</a:t>
            </a:r>
            <a:r>
              <a:rPr sz="2133" kern="0" spc="20" dirty="0">
                <a:solidFill>
                  <a:srgbClr val="202124"/>
                </a:solidFill>
                <a:latin typeface="Calibri"/>
                <a:cs typeface="Calibri"/>
              </a:rPr>
              <a:t> </a:t>
            </a:r>
            <a:r>
              <a:rPr sz="2133" kern="0" spc="100" dirty="0">
                <a:solidFill>
                  <a:srgbClr val="202124"/>
                </a:solidFill>
                <a:latin typeface="Calibri"/>
                <a:cs typeface="Calibri"/>
              </a:rPr>
              <a:t>(continuación)</a:t>
            </a:r>
            <a:endParaRPr sz="2133" kern="0">
              <a:solidFill>
                <a:sysClr val="windowText" lastClr="000000"/>
              </a:solidFill>
              <a:latin typeface="Calibri"/>
              <a:cs typeface="Calibri"/>
            </a:endParaRPr>
          </a:p>
        </p:txBody>
      </p:sp>
      <p:grpSp>
        <p:nvGrpSpPr>
          <p:cNvPr id="5" name="object 5"/>
          <p:cNvGrpSpPr/>
          <p:nvPr/>
        </p:nvGrpSpPr>
        <p:grpSpPr>
          <a:xfrm>
            <a:off x="2413186" y="2043469"/>
            <a:ext cx="1829647" cy="2928620"/>
            <a:chOff x="667394" y="1646901"/>
            <a:chExt cx="1372235" cy="2196465"/>
          </a:xfrm>
        </p:grpSpPr>
        <p:pic>
          <p:nvPicPr>
            <p:cNvPr id="6" name="object 6"/>
            <p:cNvPicPr/>
            <p:nvPr/>
          </p:nvPicPr>
          <p:blipFill>
            <a:blip r:embed="rId4" cstate="print"/>
            <a:stretch>
              <a:fillRect/>
            </a:stretch>
          </p:blipFill>
          <p:spPr>
            <a:xfrm>
              <a:off x="667394" y="1646901"/>
              <a:ext cx="1371767" cy="2196199"/>
            </a:xfrm>
            <a:prstGeom prst="rect">
              <a:avLst/>
            </a:prstGeom>
          </p:spPr>
        </p:pic>
        <p:sp>
          <p:nvSpPr>
            <p:cNvPr id="7" name="object 7"/>
            <p:cNvSpPr/>
            <p:nvPr/>
          </p:nvSpPr>
          <p:spPr>
            <a:xfrm>
              <a:off x="686002" y="1659616"/>
              <a:ext cx="1334135" cy="2158365"/>
            </a:xfrm>
            <a:custGeom>
              <a:avLst/>
              <a:gdLst/>
              <a:ahLst/>
              <a:cxnLst/>
              <a:rect l="l" t="t" r="r" b="b"/>
              <a:pathLst>
                <a:path w="1334135" h="2158365">
                  <a:moveTo>
                    <a:pt x="1272944" y="2158099"/>
                  </a:moveTo>
                  <a:lnTo>
                    <a:pt x="60721" y="2158099"/>
                  </a:lnTo>
                  <a:lnTo>
                    <a:pt x="37086" y="2153328"/>
                  </a:lnTo>
                  <a:lnTo>
                    <a:pt x="17785" y="2140315"/>
                  </a:lnTo>
                  <a:lnTo>
                    <a:pt x="4771" y="2121015"/>
                  </a:lnTo>
                  <a:lnTo>
                    <a:pt x="0" y="2097381"/>
                  </a:lnTo>
                  <a:lnTo>
                    <a:pt x="0" y="60718"/>
                  </a:lnTo>
                  <a:lnTo>
                    <a:pt x="4771" y="37084"/>
                  </a:lnTo>
                  <a:lnTo>
                    <a:pt x="17785" y="17784"/>
                  </a:lnTo>
                  <a:lnTo>
                    <a:pt x="37086" y="4771"/>
                  </a:lnTo>
                  <a:lnTo>
                    <a:pt x="60721" y="0"/>
                  </a:lnTo>
                  <a:lnTo>
                    <a:pt x="1272944" y="0"/>
                  </a:lnTo>
                  <a:lnTo>
                    <a:pt x="1315880" y="17784"/>
                  </a:lnTo>
                  <a:lnTo>
                    <a:pt x="1333665" y="60718"/>
                  </a:lnTo>
                  <a:lnTo>
                    <a:pt x="1333665" y="2097381"/>
                  </a:lnTo>
                  <a:lnTo>
                    <a:pt x="1328893" y="2121015"/>
                  </a:lnTo>
                  <a:lnTo>
                    <a:pt x="1315880" y="2140315"/>
                  </a:lnTo>
                  <a:lnTo>
                    <a:pt x="1296579" y="2153328"/>
                  </a:lnTo>
                  <a:lnTo>
                    <a:pt x="1272944" y="21580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8" name="object 8"/>
            <p:cNvSpPr/>
            <p:nvPr/>
          </p:nvSpPr>
          <p:spPr>
            <a:xfrm>
              <a:off x="68599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grpSp>
      <p:sp>
        <p:nvSpPr>
          <p:cNvPr id="9" name="object 9"/>
          <p:cNvSpPr txBox="1"/>
          <p:nvPr/>
        </p:nvSpPr>
        <p:spPr>
          <a:xfrm>
            <a:off x="2691949" y="2370465"/>
            <a:ext cx="1288625" cy="386430"/>
          </a:xfrm>
          <a:prstGeom prst="rect">
            <a:avLst/>
          </a:prstGeom>
        </p:spPr>
        <p:txBody>
          <a:bodyPr vert="horz" wrap="square" lIns="0" tIns="16933" rIns="0" bIns="0" rtlCol="0">
            <a:spAutoFit/>
          </a:bodyPr>
          <a:lstStyle/>
          <a:p>
            <a:pPr marL="214201" marR="6773" indent="-215048">
              <a:spcBef>
                <a:spcPts val="133"/>
              </a:spcBef>
            </a:pPr>
            <a:r>
              <a:rPr sz="1200" b="1" kern="0" spc="107" dirty="0">
                <a:solidFill>
                  <a:srgbClr val="3C4043"/>
                </a:solidFill>
                <a:latin typeface="Calibri"/>
                <a:cs typeface="Calibri"/>
              </a:rPr>
              <a:t>Capacidad</a:t>
            </a:r>
            <a:r>
              <a:rPr sz="1200" b="1" kern="0" spc="20" dirty="0">
                <a:solidFill>
                  <a:srgbClr val="3C4043"/>
                </a:solidFill>
                <a:latin typeface="Calibri"/>
                <a:cs typeface="Calibri"/>
              </a:rPr>
              <a:t> </a:t>
            </a:r>
            <a:r>
              <a:rPr sz="1200" b="1" kern="0" spc="93" dirty="0">
                <a:solidFill>
                  <a:srgbClr val="3C4043"/>
                </a:solidFill>
                <a:latin typeface="Calibri"/>
                <a:cs typeface="Calibri"/>
              </a:rPr>
              <a:t>de</a:t>
            </a:r>
            <a:r>
              <a:rPr sz="1200" b="1" kern="0" spc="20" dirty="0">
                <a:solidFill>
                  <a:srgbClr val="3C4043"/>
                </a:solidFill>
                <a:latin typeface="Calibri"/>
                <a:cs typeface="Calibri"/>
              </a:rPr>
              <a:t> </a:t>
            </a:r>
            <a:r>
              <a:rPr sz="1200" b="1" kern="0" spc="67" dirty="0">
                <a:solidFill>
                  <a:srgbClr val="3C4043"/>
                </a:solidFill>
                <a:latin typeface="Calibri"/>
                <a:cs typeface="Calibri"/>
              </a:rPr>
              <a:t>ser </a:t>
            </a:r>
            <a:r>
              <a:rPr sz="1200" b="1" kern="0" spc="80" dirty="0">
                <a:solidFill>
                  <a:srgbClr val="3C4043"/>
                </a:solidFill>
                <a:latin typeface="Calibri"/>
                <a:cs typeface="Calibri"/>
              </a:rPr>
              <a:t>desechable</a:t>
            </a:r>
            <a:endParaRPr sz="1200" kern="0">
              <a:solidFill>
                <a:sysClr val="windowText" lastClr="000000"/>
              </a:solidFill>
              <a:latin typeface="Calibri"/>
              <a:cs typeface="Calibri"/>
            </a:endParaRPr>
          </a:p>
        </p:txBody>
      </p:sp>
      <p:sp>
        <p:nvSpPr>
          <p:cNvPr id="10" name="object 10"/>
          <p:cNvSpPr/>
          <p:nvPr/>
        </p:nvSpPr>
        <p:spPr>
          <a:xfrm>
            <a:off x="2626117" y="3639825"/>
            <a:ext cx="1414780" cy="0"/>
          </a:xfrm>
          <a:custGeom>
            <a:avLst/>
            <a:gdLst/>
            <a:ahLst/>
            <a:cxnLst/>
            <a:rect l="l" t="t" r="r" b="b"/>
            <a:pathLst>
              <a:path w="1061085">
                <a:moveTo>
                  <a:pt x="0" y="0"/>
                </a:moveTo>
                <a:lnTo>
                  <a:pt x="1060552" y="0"/>
                </a:lnTo>
              </a:path>
            </a:pathLst>
          </a:custGeom>
          <a:ln w="6349">
            <a:solidFill>
              <a:srgbClr val="DADCE0"/>
            </a:solidFill>
          </a:ln>
        </p:spPr>
        <p:txBody>
          <a:bodyPr wrap="square" lIns="0" tIns="0" rIns="0" bIns="0" rtlCol="0"/>
          <a:lstStyle/>
          <a:p>
            <a:endParaRPr kern="0">
              <a:solidFill>
                <a:sysClr val="windowText" lastClr="000000"/>
              </a:solidFill>
            </a:endParaRPr>
          </a:p>
        </p:txBody>
      </p:sp>
      <p:sp>
        <p:nvSpPr>
          <p:cNvPr id="11" name="object 11"/>
          <p:cNvSpPr txBox="1"/>
          <p:nvPr/>
        </p:nvSpPr>
        <p:spPr>
          <a:xfrm>
            <a:off x="2509519" y="3754848"/>
            <a:ext cx="1612900" cy="1021648"/>
          </a:xfrm>
          <a:prstGeom prst="rect">
            <a:avLst/>
          </a:prstGeom>
        </p:spPr>
        <p:txBody>
          <a:bodyPr vert="horz" wrap="square" lIns="0" tIns="16087" rIns="0" bIns="0" rtlCol="0">
            <a:spAutoFit/>
          </a:bodyPr>
          <a:lstStyle/>
          <a:p>
            <a:pPr marL="167636" marR="6773" indent="-168481" algn="just">
              <a:lnSpc>
                <a:spcPct val="102600"/>
              </a:lnSpc>
              <a:spcBef>
                <a:spcPts val="127"/>
              </a:spcBef>
              <a:buFont typeface="Arial"/>
              <a:buChar char="●"/>
              <a:tabLst>
                <a:tab pos="169329" algn="l"/>
              </a:tabLst>
            </a:pPr>
            <a:r>
              <a:rPr sz="867" kern="0" spc="87" dirty="0">
                <a:solidFill>
                  <a:srgbClr val="3C4043"/>
                </a:solidFill>
                <a:latin typeface="Gill Sans MT"/>
                <a:cs typeface="Gill Sans MT"/>
              </a:rPr>
              <a:t>Las</a:t>
            </a:r>
            <a:r>
              <a:rPr sz="867" kern="0" dirty="0">
                <a:solidFill>
                  <a:srgbClr val="3C4043"/>
                </a:solidFill>
                <a:latin typeface="Gill Sans MT"/>
                <a:cs typeface="Gill Sans MT"/>
              </a:rPr>
              <a:t> </a:t>
            </a:r>
            <a:r>
              <a:rPr sz="867" kern="0" spc="53" dirty="0">
                <a:solidFill>
                  <a:srgbClr val="3C4043"/>
                </a:solidFill>
                <a:latin typeface="Gill Sans MT"/>
                <a:cs typeface="Gill Sans MT"/>
              </a:rPr>
              <a:t>instancias</a:t>
            </a:r>
            <a:r>
              <a:rPr sz="867" kern="0" spc="7" dirty="0">
                <a:solidFill>
                  <a:srgbClr val="3C4043"/>
                </a:solidFill>
                <a:latin typeface="Gill Sans MT"/>
                <a:cs typeface="Gill Sans MT"/>
              </a:rPr>
              <a:t> </a:t>
            </a:r>
            <a:r>
              <a:rPr sz="867" kern="0" spc="53" dirty="0">
                <a:solidFill>
                  <a:srgbClr val="3C4043"/>
                </a:solidFill>
                <a:latin typeface="Gill Sans MT"/>
                <a:cs typeface="Gill Sans MT"/>
              </a:rPr>
              <a:t>de</a:t>
            </a:r>
            <a:r>
              <a:rPr sz="867" kern="0" spc="7" dirty="0">
                <a:solidFill>
                  <a:srgbClr val="3C4043"/>
                </a:solidFill>
                <a:latin typeface="Gill Sans MT"/>
                <a:cs typeface="Gill Sans MT"/>
              </a:rPr>
              <a:t> </a:t>
            </a:r>
            <a:r>
              <a:rPr sz="867" kern="0" spc="73" dirty="0">
                <a:solidFill>
                  <a:srgbClr val="3C4043"/>
                </a:solidFill>
                <a:latin typeface="Gill Sans MT"/>
                <a:cs typeface="Gill Sans MT"/>
              </a:rPr>
              <a:t>app</a:t>
            </a:r>
            <a:r>
              <a:rPr sz="867" kern="0" dirty="0">
                <a:solidFill>
                  <a:srgbClr val="3C4043"/>
                </a:solidFill>
                <a:latin typeface="Gill Sans MT"/>
                <a:cs typeface="Gill Sans MT"/>
              </a:rPr>
              <a:t> </a:t>
            </a:r>
            <a:r>
              <a:rPr sz="867" kern="0" spc="-13" dirty="0">
                <a:solidFill>
                  <a:srgbClr val="3C4043"/>
                </a:solidFill>
                <a:latin typeface="Gill Sans MT"/>
                <a:cs typeface="Gill Sans MT"/>
              </a:rPr>
              <a:t>deben</a:t>
            </a:r>
            <a:r>
              <a:rPr sz="867" kern="0" spc="40" dirty="0">
                <a:solidFill>
                  <a:srgbClr val="3C4043"/>
                </a:solidFill>
                <a:latin typeface="Gill Sans MT"/>
                <a:cs typeface="Gill Sans MT"/>
              </a:rPr>
              <a:t> 	escalar</a:t>
            </a:r>
            <a:r>
              <a:rPr sz="867" kern="0" spc="80" dirty="0">
                <a:solidFill>
                  <a:srgbClr val="3C4043"/>
                </a:solidFill>
                <a:latin typeface="Gill Sans MT"/>
                <a:cs typeface="Gill Sans MT"/>
              </a:rPr>
              <a:t> </a:t>
            </a:r>
            <a:r>
              <a:rPr sz="867" kern="0" spc="40" dirty="0">
                <a:solidFill>
                  <a:srgbClr val="3C4043"/>
                </a:solidFill>
                <a:latin typeface="Gill Sans MT"/>
                <a:cs typeface="Gill Sans MT"/>
              </a:rPr>
              <a:t>rápidamente</a:t>
            </a:r>
            <a:r>
              <a:rPr sz="867" kern="0" spc="80" dirty="0">
                <a:solidFill>
                  <a:srgbClr val="3C4043"/>
                </a:solidFill>
                <a:latin typeface="Gill Sans MT"/>
                <a:cs typeface="Gill Sans MT"/>
              </a:rPr>
              <a:t> </a:t>
            </a:r>
            <a:r>
              <a:rPr sz="867" kern="0" spc="-13" dirty="0">
                <a:solidFill>
                  <a:srgbClr val="3C4043"/>
                </a:solidFill>
                <a:latin typeface="Gill Sans MT"/>
                <a:cs typeface="Gill Sans MT"/>
              </a:rPr>
              <a:t>cuando</a:t>
            </a:r>
            <a:r>
              <a:rPr sz="867" kern="0" spc="80" dirty="0">
                <a:solidFill>
                  <a:srgbClr val="3C4043"/>
                </a:solidFill>
                <a:latin typeface="Gill Sans MT"/>
                <a:cs typeface="Gill Sans MT"/>
              </a:rPr>
              <a:t> 	es</a:t>
            </a:r>
            <a:r>
              <a:rPr sz="867" kern="0" spc="-20" dirty="0">
                <a:solidFill>
                  <a:srgbClr val="3C4043"/>
                </a:solidFill>
                <a:latin typeface="Gill Sans MT"/>
                <a:cs typeface="Gill Sans MT"/>
              </a:rPr>
              <a:t> </a:t>
            </a:r>
            <a:r>
              <a:rPr sz="867" kern="0" spc="-13" dirty="0">
                <a:solidFill>
                  <a:srgbClr val="3C4043"/>
                </a:solidFill>
                <a:latin typeface="Gill Sans MT"/>
                <a:cs typeface="Gill Sans MT"/>
              </a:rPr>
              <a:t>necesario.</a:t>
            </a:r>
            <a:endParaRPr sz="867" kern="0">
              <a:solidFill>
                <a:sysClr val="windowText" lastClr="000000"/>
              </a:solidFill>
              <a:latin typeface="Gill Sans MT"/>
              <a:cs typeface="Gill Sans MT"/>
            </a:endParaRPr>
          </a:p>
          <a:p>
            <a:pPr marL="167636" marR="123610" indent="-168481">
              <a:lnSpc>
                <a:spcPct val="102600"/>
              </a:lnSpc>
              <a:spcBef>
                <a:spcPts val="433"/>
              </a:spcBef>
              <a:buFont typeface="Arial"/>
              <a:buChar char="●"/>
              <a:tabLst>
                <a:tab pos="169329" algn="l"/>
              </a:tabLst>
            </a:pPr>
            <a:r>
              <a:rPr sz="867" kern="0" spc="67" dirty="0">
                <a:solidFill>
                  <a:srgbClr val="3C4043"/>
                </a:solidFill>
                <a:latin typeface="Gill Sans MT"/>
                <a:cs typeface="Gill Sans MT"/>
              </a:rPr>
              <a:t>Si</a:t>
            </a:r>
            <a:r>
              <a:rPr sz="867" kern="0" spc="20" dirty="0">
                <a:solidFill>
                  <a:srgbClr val="3C4043"/>
                </a:solidFill>
                <a:latin typeface="Gill Sans MT"/>
                <a:cs typeface="Gill Sans MT"/>
              </a:rPr>
              <a:t> </a:t>
            </a:r>
            <a:r>
              <a:rPr sz="867" kern="0" spc="67" dirty="0">
                <a:solidFill>
                  <a:srgbClr val="3C4043"/>
                </a:solidFill>
                <a:latin typeface="Gill Sans MT"/>
                <a:cs typeface="Gill Sans MT"/>
              </a:rPr>
              <a:t>una</a:t>
            </a:r>
            <a:r>
              <a:rPr sz="867" kern="0" spc="27" dirty="0">
                <a:solidFill>
                  <a:srgbClr val="3C4043"/>
                </a:solidFill>
                <a:latin typeface="Gill Sans MT"/>
                <a:cs typeface="Gill Sans MT"/>
              </a:rPr>
              <a:t> </a:t>
            </a:r>
            <a:r>
              <a:rPr sz="867" kern="0" spc="40" dirty="0">
                <a:solidFill>
                  <a:srgbClr val="3C4043"/>
                </a:solidFill>
                <a:latin typeface="Gill Sans MT"/>
                <a:cs typeface="Gill Sans MT"/>
              </a:rPr>
              <a:t>instancia</a:t>
            </a:r>
            <a:r>
              <a:rPr sz="867" kern="0" spc="20" dirty="0">
                <a:solidFill>
                  <a:srgbClr val="3C4043"/>
                </a:solidFill>
                <a:latin typeface="Gill Sans MT"/>
                <a:cs typeface="Gill Sans MT"/>
              </a:rPr>
              <a:t> </a:t>
            </a:r>
            <a:r>
              <a:rPr sz="867" kern="0" spc="40" dirty="0">
                <a:solidFill>
                  <a:srgbClr val="3C4043"/>
                </a:solidFill>
                <a:latin typeface="Gill Sans MT"/>
                <a:cs typeface="Gill Sans MT"/>
              </a:rPr>
              <a:t>no</a:t>
            </a:r>
            <a:r>
              <a:rPr sz="867" kern="0" spc="27" dirty="0">
                <a:solidFill>
                  <a:srgbClr val="3C4043"/>
                </a:solidFill>
                <a:latin typeface="Gill Sans MT"/>
                <a:cs typeface="Gill Sans MT"/>
              </a:rPr>
              <a:t> </a:t>
            </a:r>
            <a:r>
              <a:rPr sz="867" kern="0" spc="47" dirty="0">
                <a:solidFill>
                  <a:srgbClr val="3C4043"/>
                </a:solidFill>
                <a:latin typeface="Gill Sans MT"/>
                <a:cs typeface="Gill Sans MT"/>
              </a:rPr>
              <a:t>es 	</a:t>
            </a:r>
            <a:r>
              <a:rPr sz="867" kern="0" spc="40" dirty="0">
                <a:solidFill>
                  <a:srgbClr val="3C4043"/>
                </a:solidFill>
                <a:latin typeface="Gill Sans MT"/>
                <a:cs typeface="Gill Sans MT"/>
              </a:rPr>
              <a:t>necesaria,</a:t>
            </a:r>
            <a:r>
              <a:rPr sz="867" kern="0" spc="33" dirty="0">
                <a:solidFill>
                  <a:srgbClr val="3C4043"/>
                </a:solidFill>
                <a:latin typeface="Gill Sans MT"/>
                <a:cs typeface="Gill Sans MT"/>
              </a:rPr>
              <a:t> </a:t>
            </a:r>
            <a:r>
              <a:rPr sz="867" kern="0" spc="40" dirty="0">
                <a:solidFill>
                  <a:srgbClr val="3C4043"/>
                </a:solidFill>
                <a:latin typeface="Gill Sans MT"/>
                <a:cs typeface="Gill Sans MT"/>
              </a:rPr>
              <a:t>debe </a:t>
            </a:r>
            <a:r>
              <a:rPr sz="867" kern="0" spc="-13" dirty="0">
                <a:solidFill>
                  <a:srgbClr val="3C4043"/>
                </a:solidFill>
                <a:latin typeface="Gill Sans MT"/>
                <a:cs typeface="Gill Sans MT"/>
              </a:rPr>
              <a:t>poder</a:t>
            </a:r>
            <a:r>
              <a:rPr sz="867" kern="0" spc="40" dirty="0">
                <a:solidFill>
                  <a:srgbClr val="3C4043"/>
                </a:solidFill>
                <a:latin typeface="Gill Sans MT"/>
                <a:cs typeface="Gill Sans MT"/>
              </a:rPr>
              <a:t> 	desactivarla</a:t>
            </a:r>
            <a:r>
              <a:rPr sz="867" kern="0" spc="60" dirty="0">
                <a:solidFill>
                  <a:srgbClr val="3C4043"/>
                </a:solidFill>
                <a:latin typeface="Gill Sans MT"/>
                <a:cs typeface="Gill Sans MT"/>
              </a:rPr>
              <a:t> </a:t>
            </a:r>
            <a:r>
              <a:rPr sz="867" kern="0" spc="40" dirty="0">
                <a:solidFill>
                  <a:srgbClr val="3C4043"/>
                </a:solidFill>
                <a:latin typeface="Gill Sans MT"/>
                <a:cs typeface="Gill Sans MT"/>
              </a:rPr>
              <a:t>sin</a:t>
            </a:r>
            <a:r>
              <a:rPr sz="867" kern="0" spc="60" dirty="0">
                <a:solidFill>
                  <a:srgbClr val="3C4043"/>
                </a:solidFill>
                <a:latin typeface="Gill Sans MT"/>
                <a:cs typeface="Gill Sans MT"/>
              </a:rPr>
              <a:t> </a:t>
            </a:r>
            <a:r>
              <a:rPr sz="867" kern="0" spc="40" dirty="0">
                <a:solidFill>
                  <a:srgbClr val="3C4043"/>
                </a:solidFill>
                <a:latin typeface="Gill Sans MT"/>
                <a:cs typeface="Gill Sans MT"/>
              </a:rPr>
              <a:t>que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tenga</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efectos</a:t>
            </a:r>
            <a:r>
              <a:rPr sz="867" kern="0" spc="160" dirty="0">
                <a:solidFill>
                  <a:srgbClr val="3C4043"/>
                </a:solidFill>
                <a:latin typeface="Gill Sans MT"/>
                <a:cs typeface="Gill Sans MT"/>
              </a:rPr>
              <a:t> </a:t>
            </a:r>
            <a:r>
              <a:rPr sz="867" kern="0" spc="-13" dirty="0">
                <a:solidFill>
                  <a:srgbClr val="3C4043"/>
                </a:solidFill>
                <a:latin typeface="Gill Sans MT"/>
                <a:cs typeface="Gill Sans MT"/>
              </a:rPr>
              <a:t>colaterales.</a:t>
            </a:r>
            <a:endParaRPr sz="867" kern="0">
              <a:solidFill>
                <a:sysClr val="windowText" lastClr="000000"/>
              </a:solidFill>
              <a:latin typeface="Gill Sans MT"/>
              <a:cs typeface="Gill Sans MT"/>
            </a:endParaRPr>
          </a:p>
        </p:txBody>
      </p:sp>
      <p:grpSp>
        <p:nvGrpSpPr>
          <p:cNvPr id="12" name="object 12"/>
          <p:cNvGrpSpPr/>
          <p:nvPr/>
        </p:nvGrpSpPr>
        <p:grpSpPr>
          <a:xfrm>
            <a:off x="4259105" y="2043469"/>
            <a:ext cx="1829647" cy="2928620"/>
            <a:chOff x="2051833" y="1646901"/>
            <a:chExt cx="1372235" cy="2196465"/>
          </a:xfrm>
        </p:grpSpPr>
        <p:pic>
          <p:nvPicPr>
            <p:cNvPr id="13" name="object 13"/>
            <p:cNvPicPr/>
            <p:nvPr/>
          </p:nvPicPr>
          <p:blipFill>
            <a:blip r:embed="rId4" cstate="print"/>
            <a:stretch>
              <a:fillRect/>
            </a:stretch>
          </p:blipFill>
          <p:spPr>
            <a:xfrm>
              <a:off x="2051833" y="1646901"/>
              <a:ext cx="1371767" cy="2196199"/>
            </a:xfrm>
            <a:prstGeom prst="rect">
              <a:avLst/>
            </a:prstGeom>
          </p:spPr>
        </p:pic>
        <p:sp>
          <p:nvSpPr>
            <p:cNvPr id="14" name="object 14"/>
            <p:cNvSpPr/>
            <p:nvPr/>
          </p:nvSpPr>
          <p:spPr>
            <a:xfrm>
              <a:off x="2070441" y="1659616"/>
              <a:ext cx="1334135" cy="2158365"/>
            </a:xfrm>
            <a:custGeom>
              <a:avLst/>
              <a:gdLst/>
              <a:ahLst/>
              <a:cxnLst/>
              <a:rect l="l" t="t" r="r" b="b"/>
              <a:pathLst>
                <a:path w="1334135" h="2158365">
                  <a:moveTo>
                    <a:pt x="1272944" y="2158099"/>
                  </a:moveTo>
                  <a:lnTo>
                    <a:pt x="60721" y="2158099"/>
                  </a:lnTo>
                  <a:lnTo>
                    <a:pt x="37086" y="2153328"/>
                  </a:lnTo>
                  <a:lnTo>
                    <a:pt x="17785" y="2140315"/>
                  </a:lnTo>
                  <a:lnTo>
                    <a:pt x="4771" y="2121015"/>
                  </a:lnTo>
                  <a:lnTo>
                    <a:pt x="0" y="2097381"/>
                  </a:lnTo>
                  <a:lnTo>
                    <a:pt x="0" y="60718"/>
                  </a:lnTo>
                  <a:lnTo>
                    <a:pt x="4771" y="37084"/>
                  </a:lnTo>
                  <a:lnTo>
                    <a:pt x="17785" y="17784"/>
                  </a:lnTo>
                  <a:lnTo>
                    <a:pt x="37086" y="4771"/>
                  </a:lnTo>
                  <a:lnTo>
                    <a:pt x="60721" y="0"/>
                  </a:lnTo>
                  <a:lnTo>
                    <a:pt x="1272944" y="0"/>
                  </a:lnTo>
                  <a:lnTo>
                    <a:pt x="1315880" y="17784"/>
                  </a:lnTo>
                  <a:lnTo>
                    <a:pt x="1333665" y="60718"/>
                  </a:lnTo>
                  <a:lnTo>
                    <a:pt x="1333665" y="2097381"/>
                  </a:lnTo>
                  <a:lnTo>
                    <a:pt x="1328893" y="2121015"/>
                  </a:lnTo>
                  <a:lnTo>
                    <a:pt x="1315880" y="2140315"/>
                  </a:lnTo>
                  <a:lnTo>
                    <a:pt x="1296579" y="2153328"/>
                  </a:lnTo>
                  <a:lnTo>
                    <a:pt x="1272944" y="21580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5" name="object 15"/>
            <p:cNvSpPr/>
            <p:nvPr/>
          </p:nvSpPr>
          <p:spPr>
            <a:xfrm>
              <a:off x="2211532" y="2844169"/>
              <a:ext cx="1061085" cy="0"/>
            </a:xfrm>
            <a:custGeom>
              <a:avLst/>
              <a:gdLst/>
              <a:ahLst/>
              <a:cxnLst/>
              <a:rect l="l" t="t" r="r" b="b"/>
              <a:pathLst>
                <a:path w="1061085">
                  <a:moveTo>
                    <a:pt x="0" y="0"/>
                  </a:moveTo>
                  <a:lnTo>
                    <a:pt x="1060552" y="0"/>
                  </a:lnTo>
                </a:path>
              </a:pathLst>
            </a:custGeom>
            <a:ln w="6349">
              <a:solidFill>
                <a:srgbClr val="DADCE0"/>
              </a:solidFill>
            </a:ln>
          </p:spPr>
          <p:txBody>
            <a:bodyPr wrap="square" lIns="0" tIns="0" rIns="0" bIns="0" rtlCol="0"/>
            <a:lstStyle/>
            <a:p>
              <a:endParaRPr kern="0">
                <a:solidFill>
                  <a:sysClr val="windowText" lastClr="000000"/>
                </a:solidFill>
              </a:endParaRPr>
            </a:p>
          </p:txBody>
        </p:sp>
      </p:grpSp>
      <p:sp>
        <p:nvSpPr>
          <p:cNvPr id="16" name="object 16"/>
          <p:cNvSpPr txBox="1"/>
          <p:nvPr/>
        </p:nvSpPr>
        <p:spPr>
          <a:xfrm>
            <a:off x="4347967" y="3754846"/>
            <a:ext cx="1600200" cy="884239"/>
          </a:xfrm>
          <a:prstGeom prst="rect">
            <a:avLst/>
          </a:prstGeom>
        </p:spPr>
        <p:txBody>
          <a:bodyPr vert="horz" wrap="square" lIns="0" tIns="16087" rIns="0" bIns="0" rtlCol="0">
            <a:spAutoFit/>
          </a:bodyPr>
          <a:lstStyle/>
          <a:p>
            <a:pPr marL="167636" marR="81278" indent="-168481">
              <a:lnSpc>
                <a:spcPct val="102600"/>
              </a:lnSpc>
              <a:spcBef>
                <a:spcPts val="127"/>
              </a:spcBef>
              <a:buFont typeface="Arial"/>
              <a:buChar char="●"/>
              <a:tabLst>
                <a:tab pos="169329" algn="l"/>
              </a:tabLst>
            </a:pPr>
            <a:r>
              <a:rPr sz="867" kern="0" dirty="0">
                <a:solidFill>
                  <a:srgbClr val="3C4043"/>
                </a:solidFill>
                <a:latin typeface="Gill Sans MT"/>
                <a:cs typeface="Gill Sans MT"/>
              </a:rPr>
              <a:t>Los</a:t>
            </a:r>
            <a:r>
              <a:rPr sz="867" kern="0" spc="80" dirty="0">
                <a:solidFill>
                  <a:srgbClr val="3C4043"/>
                </a:solidFill>
                <a:latin typeface="Gill Sans MT"/>
                <a:cs typeface="Gill Sans MT"/>
              </a:rPr>
              <a:t> </a:t>
            </a:r>
            <a:r>
              <a:rPr sz="867" kern="0" spc="73" dirty="0">
                <a:solidFill>
                  <a:srgbClr val="3C4043"/>
                </a:solidFill>
                <a:latin typeface="Gill Sans MT"/>
                <a:cs typeface="Gill Sans MT"/>
              </a:rPr>
              <a:t>sistemas</a:t>
            </a:r>
            <a:r>
              <a:rPr sz="867" kern="0" spc="87" dirty="0">
                <a:solidFill>
                  <a:srgbClr val="3C4043"/>
                </a:solidFill>
                <a:latin typeface="Gill Sans MT"/>
                <a:cs typeface="Gill Sans MT"/>
              </a:rPr>
              <a:t> </a:t>
            </a:r>
            <a:r>
              <a:rPr sz="867" kern="0" spc="-33" dirty="0">
                <a:solidFill>
                  <a:srgbClr val="3C4043"/>
                </a:solidFill>
                <a:latin typeface="Gill Sans MT"/>
                <a:cs typeface="Gill Sans MT"/>
              </a:rPr>
              <a:t>de</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contenedores</a:t>
            </a:r>
            <a:r>
              <a:rPr sz="867" kern="0" spc="120" dirty="0">
                <a:solidFill>
                  <a:srgbClr val="3C4043"/>
                </a:solidFill>
                <a:latin typeface="Gill Sans MT"/>
                <a:cs typeface="Gill Sans MT"/>
              </a:rPr>
              <a:t> </a:t>
            </a:r>
            <a:r>
              <a:rPr sz="867" kern="0" spc="-27" dirty="0">
                <a:solidFill>
                  <a:srgbClr val="3C4043"/>
                </a:solidFill>
                <a:latin typeface="Gill Sans MT"/>
                <a:cs typeface="Gill Sans MT"/>
              </a:rPr>
              <a:t>como</a:t>
            </a:r>
            <a:r>
              <a:rPr sz="867" kern="0" spc="667" dirty="0">
                <a:solidFill>
                  <a:srgbClr val="3C4043"/>
                </a:solidFill>
                <a:latin typeface="Gill Sans MT"/>
                <a:cs typeface="Gill Sans MT"/>
              </a:rPr>
              <a:t> 	</a:t>
            </a:r>
            <a:r>
              <a:rPr sz="867" kern="0" dirty="0">
                <a:solidFill>
                  <a:srgbClr val="3C4043"/>
                </a:solidFill>
                <a:latin typeface="Gill Sans MT"/>
                <a:cs typeface="Gill Sans MT"/>
              </a:rPr>
              <a:t>Docker</a:t>
            </a:r>
            <a:r>
              <a:rPr sz="867" kern="0" spc="147" dirty="0">
                <a:solidFill>
                  <a:srgbClr val="3C4043"/>
                </a:solidFill>
                <a:latin typeface="Gill Sans MT"/>
                <a:cs typeface="Gill Sans MT"/>
              </a:rPr>
              <a:t> </a:t>
            </a:r>
            <a:r>
              <a:rPr sz="867" kern="0" dirty="0">
                <a:solidFill>
                  <a:srgbClr val="3C4043"/>
                </a:solidFill>
                <a:latin typeface="Gill Sans MT"/>
                <a:cs typeface="Gill Sans MT"/>
              </a:rPr>
              <a:t>facilitan</a:t>
            </a:r>
            <a:r>
              <a:rPr sz="867" kern="0" spc="147" dirty="0">
                <a:solidFill>
                  <a:srgbClr val="3C4043"/>
                </a:solidFill>
                <a:latin typeface="Gill Sans MT"/>
                <a:cs typeface="Gill Sans MT"/>
              </a:rPr>
              <a:t> </a:t>
            </a:r>
            <a:r>
              <a:rPr sz="867" kern="0" spc="67" dirty="0">
                <a:solidFill>
                  <a:srgbClr val="3C4043"/>
                </a:solidFill>
                <a:latin typeface="Gill Sans MT"/>
                <a:cs typeface="Gill Sans MT"/>
              </a:rPr>
              <a:t>esta</a:t>
            </a:r>
            <a:r>
              <a:rPr sz="867" kern="0" spc="147" dirty="0">
                <a:solidFill>
                  <a:srgbClr val="3C4043"/>
                </a:solidFill>
                <a:latin typeface="Gill Sans MT"/>
                <a:cs typeface="Gill Sans MT"/>
              </a:rPr>
              <a:t> </a:t>
            </a:r>
            <a:r>
              <a:rPr sz="867" kern="0" spc="-13" dirty="0">
                <a:solidFill>
                  <a:srgbClr val="3C4043"/>
                </a:solidFill>
                <a:latin typeface="Gill Sans MT"/>
                <a:cs typeface="Gill Sans MT"/>
              </a:rPr>
              <a:t>tarea.</a:t>
            </a:r>
            <a:endParaRPr sz="867" kern="0">
              <a:solidFill>
                <a:sysClr val="windowText" lastClr="000000"/>
              </a:solidFill>
              <a:latin typeface="Gill Sans MT"/>
              <a:cs typeface="Gill Sans MT"/>
            </a:endParaRPr>
          </a:p>
          <a:p>
            <a:pPr marL="167636" marR="6773" indent="-168481">
              <a:lnSpc>
                <a:spcPct val="102600"/>
              </a:lnSpc>
              <a:spcBef>
                <a:spcPts val="433"/>
              </a:spcBef>
              <a:buFont typeface="Arial"/>
              <a:buChar char="●"/>
              <a:tabLst>
                <a:tab pos="169329" algn="l"/>
              </a:tabLst>
            </a:pPr>
            <a:r>
              <a:rPr sz="867" kern="0" spc="13" dirty="0">
                <a:solidFill>
                  <a:srgbClr val="3C4043"/>
                </a:solidFill>
                <a:latin typeface="Gill Sans MT"/>
                <a:cs typeface="Gill Sans MT"/>
              </a:rPr>
              <a:t>Aproveche</a:t>
            </a:r>
            <a:r>
              <a:rPr sz="867" kern="0" spc="100" dirty="0">
                <a:solidFill>
                  <a:srgbClr val="3C4043"/>
                </a:solidFill>
                <a:latin typeface="Gill Sans MT"/>
                <a:cs typeface="Gill Sans MT"/>
              </a:rPr>
              <a:t> </a:t>
            </a:r>
            <a:r>
              <a:rPr sz="867" kern="0" spc="13" dirty="0">
                <a:solidFill>
                  <a:srgbClr val="3C4043"/>
                </a:solidFill>
                <a:latin typeface="Gill Sans MT"/>
                <a:cs typeface="Gill Sans MT"/>
              </a:rPr>
              <a:t>la</a:t>
            </a:r>
            <a:r>
              <a:rPr sz="867" kern="0" spc="100" dirty="0">
                <a:solidFill>
                  <a:srgbClr val="3C4043"/>
                </a:solidFill>
                <a:latin typeface="Gill Sans MT"/>
                <a:cs typeface="Gill Sans MT"/>
              </a:rPr>
              <a:t> </a:t>
            </a:r>
            <a:r>
              <a:rPr sz="867" kern="0" spc="-13" dirty="0">
                <a:solidFill>
                  <a:srgbClr val="3C4043"/>
                </a:solidFill>
                <a:latin typeface="Gill Sans MT"/>
                <a:cs typeface="Gill Sans MT"/>
              </a:rPr>
              <a:t>infraestructura</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como</a:t>
            </a:r>
            <a:r>
              <a:rPr sz="867" kern="0" spc="93" dirty="0">
                <a:solidFill>
                  <a:srgbClr val="3C4043"/>
                </a:solidFill>
                <a:latin typeface="Gill Sans MT"/>
                <a:cs typeface="Gill Sans MT"/>
              </a:rPr>
              <a:t> </a:t>
            </a:r>
            <a:r>
              <a:rPr sz="867" kern="0" spc="27" dirty="0">
                <a:solidFill>
                  <a:srgbClr val="3C4043"/>
                </a:solidFill>
                <a:latin typeface="Gill Sans MT"/>
                <a:cs typeface="Gill Sans MT"/>
              </a:rPr>
              <a:t>código</a:t>
            </a:r>
            <a:r>
              <a:rPr sz="867" kern="0" spc="93" dirty="0">
                <a:solidFill>
                  <a:srgbClr val="3C4043"/>
                </a:solidFill>
                <a:latin typeface="Gill Sans MT"/>
                <a:cs typeface="Gill Sans MT"/>
              </a:rPr>
              <a:t> </a:t>
            </a:r>
            <a:r>
              <a:rPr sz="867" kern="0" spc="27" dirty="0">
                <a:solidFill>
                  <a:srgbClr val="3C4043"/>
                </a:solidFill>
                <a:latin typeface="Gill Sans MT"/>
                <a:cs typeface="Gill Sans MT"/>
              </a:rPr>
              <a:t>para</a:t>
            </a:r>
            <a:r>
              <a:rPr sz="867" kern="0" spc="100" dirty="0">
                <a:solidFill>
                  <a:srgbClr val="3C4043"/>
                </a:solidFill>
                <a:latin typeface="Gill Sans MT"/>
                <a:cs typeface="Gill Sans MT"/>
              </a:rPr>
              <a:t> </a:t>
            </a:r>
            <a:r>
              <a:rPr sz="867" kern="0" spc="-13" dirty="0">
                <a:solidFill>
                  <a:srgbClr val="3C4043"/>
                </a:solidFill>
                <a:latin typeface="Gill Sans MT"/>
                <a:cs typeface="Gill Sans MT"/>
              </a:rPr>
              <a:t>facilitar</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la</a:t>
            </a:r>
            <a:r>
              <a:rPr sz="867" kern="0" spc="53" dirty="0">
                <a:solidFill>
                  <a:srgbClr val="3C4043"/>
                </a:solidFill>
                <a:latin typeface="Gill Sans MT"/>
                <a:cs typeface="Gill Sans MT"/>
              </a:rPr>
              <a:t> </a:t>
            </a:r>
            <a:r>
              <a:rPr sz="867" kern="0" spc="27" dirty="0">
                <a:solidFill>
                  <a:srgbClr val="3C4043"/>
                </a:solidFill>
                <a:latin typeface="Gill Sans MT"/>
                <a:cs typeface="Gill Sans MT"/>
              </a:rPr>
              <a:t>creación</a:t>
            </a:r>
            <a:r>
              <a:rPr sz="867" kern="0" spc="60"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60" dirty="0">
                <a:solidFill>
                  <a:srgbClr val="3C4043"/>
                </a:solidFill>
                <a:latin typeface="Gill Sans MT"/>
                <a:cs typeface="Gill Sans MT"/>
              </a:rPr>
              <a:t> </a:t>
            </a:r>
            <a:r>
              <a:rPr sz="867" kern="0" spc="-13" dirty="0">
                <a:solidFill>
                  <a:srgbClr val="3C4043"/>
                </a:solidFill>
                <a:latin typeface="Gill Sans MT"/>
                <a:cs typeface="Gill Sans MT"/>
              </a:rPr>
              <a:t>entornos.</a:t>
            </a:r>
            <a:endParaRPr sz="867" kern="0">
              <a:solidFill>
                <a:sysClr val="windowText" lastClr="000000"/>
              </a:solidFill>
              <a:latin typeface="Gill Sans MT"/>
              <a:cs typeface="Gill Sans MT"/>
            </a:endParaRPr>
          </a:p>
        </p:txBody>
      </p:sp>
      <p:grpSp>
        <p:nvGrpSpPr>
          <p:cNvPr id="17" name="object 17"/>
          <p:cNvGrpSpPr/>
          <p:nvPr/>
        </p:nvGrpSpPr>
        <p:grpSpPr>
          <a:xfrm>
            <a:off x="4283906" y="2043469"/>
            <a:ext cx="3650827" cy="2928620"/>
            <a:chOff x="2070434" y="1646901"/>
            <a:chExt cx="2738120" cy="2196465"/>
          </a:xfrm>
        </p:grpSpPr>
        <p:sp>
          <p:nvSpPr>
            <p:cNvPr id="18" name="object 18"/>
            <p:cNvSpPr/>
            <p:nvPr/>
          </p:nvSpPr>
          <p:spPr>
            <a:xfrm>
              <a:off x="2070434"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19" name="object 19"/>
            <p:cNvPicPr/>
            <p:nvPr/>
          </p:nvPicPr>
          <p:blipFill>
            <a:blip r:embed="rId4" cstate="print"/>
            <a:stretch>
              <a:fillRect/>
            </a:stretch>
          </p:blipFill>
          <p:spPr>
            <a:xfrm>
              <a:off x="3436214" y="1646901"/>
              <a:ext cx="1371767" cy="2196199"/>
            </a:xfrm>
            <a:prstGeom prst="rect">
              <a:avLst/>
            </a:prstGeom>
          </p:spPr>
        </p:pic>
        <p:sp>
          <p:nvSpPr>
            <p:cNvPr id="20" name="object 20"/>
            <p:cNvSpPr/>
            <p:nvPr/>
          </p:nvSpPr>
          <p:spPr>
            <a:xfrm>
              <a:off x="3454822" y="1659616"/>
              <a:ext cx="1334135" cy="2158365"/>
            </a:xfrm>
            <a:custGeom>
              <a:avLst/>
              <a:gdLst/>
              <a:ahLst/>
              <a:cxnLst/>
              <a:rect l="l" t="t" r="r" b="b"/>
              <a:pathLst>
                <a:path w="1334135" h="2158365">
                  <a:moveTo>
                    <a:pt x="1272944" y="2158099"/>
                  </a:moveTo>
                  <a:lnTo>
                    <a:pt x="60721" y="2158099"/>
                  </a:lnTo>
                  <a:lnTo>
                    <a:pt x="37086" y="2153328"/>
                  </a:lnTo>
                  <a:lnTo>
                    <a:pt x="17784" y="2140315"/>
                  </a:lnTo>
                  <a:lnTo>
                    <a:pt x="4771" y="2121015"/>
                  </a:lnTo>
                  <a:lnTo>
                    <a:pt x="0" y="2097381"/>
                  </a:lnTo>
                  <a:lnTo>
                    <a:pt x="0" y="60718"/>
                  </a:lnTo>
                  <a:lnTo>
                    <a:pt x="4771" y="37084"/>
                  </a:lnTo>
                  <a:lnTo>
                    <a:pt x="17784" y="17784"/>
                  </a:lnTo>
                  <a:lnTo>
                    <a:pt x="37086" y="4771"/>
                  </a:lnTo>
                  <a:lnTo>
                    <a:pt x="60721" y="0"/>
                  </a:lnTo>
                  <a:lnTo>
                    <a:pt x="1272944" y="0"/>
                  </a:lnTo>
                  <a:lnTo>
                    <a:pt x="1315880" y="17784"/>
                  </a:lnTo>
                  <a:lnTo>
                    <a:pt x="1333665" y="60718"/>
                  </a:lnTo>
                  <a:lnTo>
                    <a:pt x="1333665" y="2097381"/>
                  </a:lnTo>
                  <a:lnTo>
                    <a:pt x="1328893" y="2121015"/>
                  </a:lnTo>
                  <a:lnTo>
                    <a:pt x="1315880" y="2140315"/>
                  </a:lnTo>
                  <a:lnTo>
                    <a:pt x="1296579" y="2153328"/>
                  </a:lnTo>
                  <a:lnTo>
                    <a:pt x="1272944" y="21580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21" name="object 21"/>
            <p:cNvSpPr/>
            <p:nvPr/>
          </p:nvSpPr>
          <p:spPr>
            <a:xfrm>
              <a:off x="3595913" y="2844169"/>
              <a:ext cx="1061085" cy="0"/>
            </a:xfrm>
            <a:custGeom>
              <a:avLst/>
              <a:gdLst/>
              <a:ahLst/>
              <a:cxnLst/>
              <a:rect l="l" t="t" r="r" b="b"/>
              <a:pathLst>
                <a:path w="1061085">
                  <a:moveTo>
                    <a:pt x="0" y="0"/>
                  </a:moveTo>
                  <a:lnTo>
                    <a:pt x="1060552" y="0"/>
                  </a:lnTo>
                </a:path>
              </a:pathLst>
            </a:custGeom>
            <a:ln w="6349">
              <a:solidFill>
                <a:srgbClr val="DADCE0"/>
              </a:solidFill>
            </a:ln>
          </p:spPr>
          <p:txBody>
            <a:bodyPr wrap="square" lIns="0" tIns="0" rIns="0" bIns="0" rtlCol="0"/>
            <a:lstStyle/>
            <a:p>
              <a:endParaRPr kern="0">
                <a:solidFill>
                  <a:sysClr val="windowText" lastClr="000000"/>
                </a:solidFill>
              </a:endParaRPr>
            </a:p>
          </p:txBody>
        </p:sp>
      </p:grpSp>
      <p:sp>
        <p:nvSpPr>
          <p:cNvPr id="22" name="object 22"/>
          <p:cNvSpPr txBox="1"/>
          <p:nvPr/>
        </p:nvSpPr>
        <p:spPr>
          <a:xfrm>
            <a:off x="6193810" y="3754845"/>
            <a:ext cx="1636607" cy="558124"/>
          </a:xfrm>
          <a:prstGeom prst="rect">
            <a:avLst/>
          </a:prstGeom>
        </p:spPr>
        <p:txBody>
          <a:bodyPr vert="horz" wrap="square" lIns="0" tIns="16087" rIns="0" bIns="0" rtlCol="0">
            <a:spAutoFit/>
          </a:bodyPr>
          <a:lstStyle/>
          <a:p>
            <a:pPr marL="167636" marR="8466" indent="-168481">
              <a:lnSpc>
                <a:spcPct val="102600"/>
              </a:lnSpc>
              <a:spcBef>
                <a:spcPts val="127"/>
              </a:spcBef>
              <a:buFont typeface="Arial"/>
              <a:buChar char="●"/>
              <a:tabLst>
                <a:tab pos="169329" algn="l"/>
              </a:tabLst>
            </a:pPr>
            <a:r>
              <a:rPr sz="867" kern="0" spc="27" dirty="0">
                <a:solidFill>
                  <a:srgbClr val="3C4043"/>
                </a:solidFill>
                <a:latin typeface="Gill Sans MT"/>
                <a:cs typeface="Gill Sans MT"/>
              </a:rPr>
              <a:t>Escriba</a:t>
            </a:r>
            <a:r>
              <a:rPr sz="867" kern="0" spc="60" dirty="0">
                <a:solidFill>
                  <a:srgbClr val="3C4043"/>
                </a:solidFill>
                <a:latin typeface="Gill Sans MT"/>
                <a:cs typeface="Gill Sans MT"/>
              </a:rPr>
              <a:t> </a:t>
            </a:r>
            <a:r>
              <a:rPr sz="867" kern="0" spc="73" dirty="0">
                <a:solidFill>
                  <a:srgbClr val="3C4043"/>
                </a:solidFill>
                <a:latin typeface="Gill Sans MT"/>
                <a:cs typeface="Gill Sans MT"/>
              </a:rPr>
              <a:t>mensajes</a:t>
            </a:r>
            <a:r>
              <a:rPr sz="867" kern="0" spc="67"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registro</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en el resultado</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estándar</a:t>
            </a:r>
            <a:endParaRPr sz="867" kern="0">
              <a:solidFill>
                <a:sysClr val="windowText" lastClr="000000"/>
              </a:solidFill>
              <a:latin typeface="Gill Sans MT"/>
              <a:cs typeface="Gill Sans MT"/>
            </a:endParaRPr>
          </a:p>
          <a:p>
            <a:pPr marL="169329" marR="6773">
              <a:lnSpc>
                <a:spcPct val="102600"/>
              </a:lnSpc>
            </a:pPr>
            <a:r>
              <a:rPr sz="867" kern="0" dirty="0">
                <a:solidFill>
                  <a:srgbClr val="3C4043"/>
                </a:solidFill>
                <a:latin typeface="Gill Sans MT"/>
                <a:cs typeface="Gill Sans MT"/>
              </a:rPr>
              <a:t>y</a:t>
            </a:r>
            <a:r>
              <a:rPr sz="867" kern="0" spc="73" dirty="0">
                <a:solidFill>
                  <a:srgbClr val="3C4043"/>
                </a:solidFill>
                <a:latin typeface="Gill Sans MT"/>
                <a:cs typeface="Gill Sans MT"/>
              </a:rPr>
              <a:t> </a:t>
            </a:r>
            <a:r>
              <a:rPr sz="867" kern="0" spc="60" dirty="0">
                <a:solidFill>
                  <a:srgbClr val="3C4043"/>
                </a:solidFill>
                <a:latin typeface="Gill Sans MT"/>
                <a:cs typeface="Gill Sans MT"/>
              </a:rPr>
              <a:t>agregue</a:t>
            </a:r>
            <a:r>
              <a:rPr sz="867" kern="0" spc="73" dirty="0">
                <a:solidFill>
                  <a:srgbClr val="3C4043"/>
                </a:solidFill>
                <a:latin typeface="Gill Sans MT"/>
                <a:cs typeface="Gill Sans MT"/>
              </a:rPr>
              <a:t> </a:t>
            </a:r>
            <a:r>
              <a:rPr sz="867" kern="0" dirty="0">
                <a:solidFill>
                  <a:srgbClr val="3C4043"/>
                </a:solidFill>
                <a:latin typeface="Gill Sans MT"/>
                <a:cs typeface="Gill Sans MT"/>
              </a:rPr>
              <a:t>todos</a:t>
            </a:r>
            <a:r>
              <a:rPr sz="867" kern="0" spc="80" dirty="0">
                <a:solidFill>
                  <a:srgbClr val="3C4043"/>
                </a:solidFill>
                <a:latin typeface="Gill Sans MT"/>
                <a:cs typeface="Gill Sans MT"/>
              </a:rPr>
              <a:t> </a:t>
            </a:r>
            <a:r>
              <a:rPr sz="867" kern="0" dirty="0">
                <a:solidFill>
                  <a:srgbClr val="3C4043"/>
                </a:solidFill>
                <a:latin typeface="Gill Sans MT"/>
                <a:cs typeface="Gill Sans MT"/>
              </a:rPr>
              <a:t>los</a:t>
            </a:r>
            <a:r>
              <a:rPr sz="867" kern="0" spc="73" dirty="0">
                <a:solidFill>
                  <a:srgbClr val="3C4043"/>
                </a:solidFill>
                <a:latin typeface="Gill Sans MT"/>
                <a:cs typeface="Gill Sans MT"/>
              </a:rPr>
              <a:t> </a:t>
            </a:r>
            <a:r>
              <a:rPr sz="867" kern="0" spc="-13" dirty="0">
                <a:solidFill>
                  <a:srgbClr val="3C4043"/>
                </a:solidFill>
                <a:latin typeface="Gill Sans MT"/>
                <a:cs typeface="Gill Sans MT"/>
              </a:rPr>
              <a:t>registros</a:t>
            </a:r>
            <a:r>
              <a:rPr sz="867" kern="0" spc="667" dirty="0">
                <a:solidFill>
                  <a:srgbClr val="3C4043"/>
                </a:solidFill>
                <a:latin typeface="Gill Sans MT"/>
                <a:cs typeface="Gill Sans MT"/>
              </a:rPr>
              <a:t> </a:t>
            </a:r>
            <a:r>
              <a:rPr sz="867" kern="0" spc="107" dirty="0">
                <a:solidFill>
                  <a:srgbClr val="3C4043"/>
                </a:solidFill>
                <a:latin typeface="Gill Sans MT"/>
                <a:cs typeface="Gill Sans MT"/>
              </a:rPr>
              <a:t>a</a:t>
            </a:r>
            <a:r>
              <a:rPr sz="867" kern="0" spc="27" dirty="0">
                <a:solidFill>
                  <a:srgbClr val="3C4043"/>
                </a:solidFill>
                <a:latin typeface="Gill Sans MT"/>
                <a:cs typeface="Gill Sans MT"/>
              </a:rPr>
              <a:t> </a:t>
            </a:r>
            <a:r>
              <a:rPr sz="867" kern="0" spc="67" dirty="0">
                <a:solidFill>
                  <a:srgbClr val="3C4043"/>
                </a:solidFill>
                <a:latin typeface="Gill Sans MT"/>
                <a:cs typeface="Gill Sans MT"/>
              </a:rPr>
              <a:t>una</a:t>
            </a:r>
            <a:r>
              <a:rPr sz="867" kern="0" spc="33" dirty="0">
                <a:solidFill>
                  <a:srgbClr val="3C4043"/>
                </a:solidFill>
                <a:latin typeface="Gill Sans MT"/>
                <a:cs typeface="Gill Sans MT"/>
              </a:rPr>
              <a:t> </a:t>
            </a:r>
            <a:r>
              <a:rPr sz="867" kern="0" spc="27" dirty="0">
                <a:solidFill>
                  <a:srgbClr val="3C4043"/>
                </a:solidFill>
                <a:latin typeface="Gill Sans MT"/>
                <a:cs typeface="Gill Sans MT"/>
              </a:rPr>
              <a:t>única</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fuente.</a:t>
            </a:r>
            <a:endParaRPr sz="867" kern="0">
              <a:solidFill>
                <a:sysClr val="windowText" lastClr="000000"/>
              </a:solidFill>
              <a:latin typeface="Gill Sans MT"/>
              <a:cs typeface="Gill Sans MT"/>
            </a:endParaRPr>
          </a:p>
        </p:txBody>
      </p:sp>
      <p:grpSp>
        <p:nvGrpSpPr>
          <p:cNvPr id="23" name="object 23"/>
          <p:cNvGrpSpPr/>
          <p:nvPr/>
        </p:nvGrpSpPr>
        <p:grpSpPr>
          <a:xfrm>
            <a:off x="6129742" y="2043469"/>
            <a:ext cx="3650827" cy="2928620"/>
            <a:chOff x="3454811" y="1646901"/>
            <a:chExt cx="2738120" cy="2196465"/>
          </a:xfrm>
        </p:grpSpPr>
        <p:sp>
          <p:nvSpPr>
            <p:cNvPr id="24" name="object 24"/>
            <p:cNvSpPr/>
            <p:nvPr/>
          </p:nvSpPr>
          <p:spPr>
            <a:xfrm>
              <a:off x="3454811" y="1659616"/>
              <a:ext cx="1334135" cy="150495"/>
            </a:xfrm>
            <a:custGeom>
              <a:avLst/>
              <a:gdLst/>
              <a:ahLst/>
              <a:cxnLst/>
              <a:rect l="l" t="t" r="r" b="b"/>
              <a:pathLst>
                <a:path w="1334135" h="150494">
                  <a:moveTo>
                    <a:pt x="1333671" y="150411"/>
                  </a:moveTo>
                  <a:lnTo>
                    <a:pt x="0" y="150394"/>
                  </a:lnTo>
                  <a:lnTo>
                    <a:pt x="11" y="72050"/>
                  </a:lnTo>
                  <a:lnTo>
                    <a:pt x="5673" y="44005"/>
                  </a:lnTo>
                  <a:lnTo>
                    <a:pt x="21115" y="21103"/>
                  </a:lnTo>
                  <a:lnTo>
                    <a:pt x="44018" y="5662"/>
                  </a:lnTo>
                  <a:lnTo>
                    <a:pt x="72065" y="0"/>
                  </a:lnTo>
                  <a:lnTo>
                    <a:pt x="1261622" y="0"/>
                  </a:lnTo>
                  <a:lnTo>
                    <a:pt x="1301598" y="12105"/>
                  </a:lnTo>
                  <a:lnTo>
                    <a:pt x="1328192"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pic>
          <p:nvPicPr>
            <p:cNvPr id="25" name="object 25"/>
            <p:cNvPicPr/>
            <p:nvPr/>
          </p:nvPicPr>
          <p:blipFill>
            <a:blip r:embed="rId4" cstate="print"/>
            <a:stretch>
              <a:fillRect/>
            </a:stretch>
          </p:blipFill>
          <p:spPr>
            <a:xfrm>
              <a:off x="4820590" y="1646901"/>
              <a:ext cx="1371767" cy="2196199"/>
            </a:xfrm>
            <a:prstGeom prst="rect">
              <a:avLst/>
            </a:prstGeom>
          </p:spPr>
        </p:pic>
        <p:sp>
          <p:nvSpPr>
            <p:cNvPr id="26" name="object 26"/>
            <p:cNvSpPr/>
            <p:nvPr/>
          </p:nvSpPr>
          <p:spPr>
            <a:xfrm>
              <a:off x="4839199" y="1659616"/>
              <a:ext cx="1334135" cy="2158365"/>
            </a:xfrm>
            <a:custGeom>
              <a:avLst/>
              <a:gdLst/>
              <a:ahLst/>
              <a:cxnLst/>
              <a:rect l="l" t="t" r="r" b="b"/>
              <a:pathLst>
                <a:path w="1334135" h="2158365">
                  <a:moveTo>
                    <a:pt x="1272944" y="2158099"/>
                  </a:moveTo>
                  <a:lnTo>
                    <a:pt x="60721" y="2158099"/>
                  </a:lnTo>
                  <a:lnTo>
                    <a:pt x="37086" y="2153328"/>
                  </a:lnTo>
                  <a:lnTo>
                    <a:pt x="17785" y="2140315"/>
                  </a:lnTo>
                  <a:lnTo>
                    <a:pt x="4771" y="2121015"/>
                  </a:lnTo>
                  <a:lnTo>
                    <a:pt x="0" y="2097381"/>
                  </a:lnTo>
                  <a:lnTo>
                    <a:pt x="0" y="60718"/>
                  </a:lnTo>
                  <a:lnTo>
                    <a:pt x="4771" y="37084"/>
                  </a:lnTo>
                  <a:lnTo>
                    <a:pt x="17785" y="17784"/>
                  </a:lnTo>
                  <a:lnTo>
                    <a:pt x="37086" y="4771"/>
                  </a:lnTo>
                  <a:lnTo>
                    <a:pt x="60721" y="0"/>
                  </a:lnTo>
                  <a:lnTo>
                    <a:pt x="1272944" y="0"/>
                  </a:lnTo>
                  <a:lnTo>
                    <a:pt x="1315880" y="17784"/>
                  </a:lnTo>
                  <a:lnTo>
                    <a:pt x="1333665" y="60718"/>
                  </a:lnTo>
                  <a:lnTo>
                    <a:pt x="1333665" y="2097381"/>
                  </a:lnTo>
                  <a:lnTo>
                    <a:pt x="1328893" y="2121015"/>
                  </a:lnTo>
                  <a:lnTo>
                    <a:pt x="1315880" y="2140315"/>
                  </a:lnTo>
                  <a:lnTo>
                    <a:pt x="1296579" y="2153328"/>
                  </a:lnTo>
                  <a:lnTo>
                    <a:pt x="1272944" y="21580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27" name="object 27"/>
            <p:cNvSpPr/>
            <p:nvPr/>
          </p:nvSpPr>
          <p:spPr>
            <a:xfrm>
              <a:off x="4980289" y="2844169"/>
              <a:ext cx="1061085" cy="0"/>
            </a:xfrm>
            <a:custGeom>
              <a:avLst/>
              <a:gdLst/>
              <a:ahLst/>
              <a:cxnLst/>
              <a:rect l="l" t="t" r="r" b="b"/>
              <a:pathLst>
                <a:path w="1061085">
                  <a:moveTo>
                    <a:pt x="0" y="0"/>
                  </a:moveTo>
                  <a:lnTo>
                    <a:pt x="1060552" y="0"/>
                  </a:lnTo>
                </a:path>
              </a:pathLst>
            </a:custGeom>
            <a:ln w="6349">
              <a:solidFill>
                <a:srgbClr val="DADCE0"/>
              </a:solidFill>
            </a:ln>
          </p:spPr>
          <p:txBody>
            <a:bodyPr wrap="square" lIns="0" tIns="0" rIns="0" bIns="0" rtlCol="0"/>
            <a:lstStyle/>
            <a:p>
              <a:endParaRPr kern="0">
                <a:solidFill>
                  <a:sysClr val="windowText" lastClr="000000"/>
                </a:solidFill>
              </a:endParaRPr>
            </a:p>
          </p:txBody>
        </p:sp>
      </p:grpSp>
      <p:sp>
        <p:nvSpPr>
          <p:cNvPr id="28" name="object 28"/>
          <p:cNvSpPr txBox="1"/>
          <p:nvPr/>
        </p:nvSpPr>
        <p:spPr>
          <a:xfrm>
            <a:off x="8039645" y="3754846"/>
            <a:ext cx="1714500" cy="884239"/>
          </a:xfrm>
          <a:prstGeom prst="rect">
            <a:avLst/>
          </a:prstGeom>
        </p:spPr>
        <p:txBody>
          <a:bodyPr vert="horz" wrap="square" lIns="0" tIns="16087" rIns="0" bIns="0" rtlCol="0">
            <a:spAutoFit/>
          </a:bodyPr>
          <a:lstStyle/>
          <a:p>
            <a:pPr marL="167636" marR="6773" indent="-168481">
              <a:lnSpc>
                <a:spcPct val="102600"/>
              </a:lnSpc>
              <a:spcBef>
                <a:spcPts val="127"/>
              </a:spcBef>
              <a:buFont typeface="Arial"/>
              <a:buChar char="●"/>
              <a:tabLst>
                <a:tab pos="169329" algn="l"/>
              </a:tabLst>
            </a:pPr>
            <a:r>
              <a:rPr sz="867" kern="0" spc="87" dirty="0">
                <a:solidFill>
                  <a:srgbClr val="3C4043"/>
                </a:solidFill>
                <a:latin typeface="Gill Sans MT"/>
                <a:cs typeface="Gill Sans MT"/>
              </a:rPr>
              <a:t>Las</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tareas</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47" dirty="0">
                <a:solidFill>
                  <a:srgbClr val="3C4043"/>
                </a:solidFill>
                <a:latin typeface="Gill Sans MT"/>
                <a:cs typeface="Gill Sans MT"/>
              </a:rPr>
              <a:t> </a:t>
            </a:r>
            <a:r>
              <a:rPr sz="867" kern="0" spc="-13" dirty="0">
                <a:solidFill>
                  <a:srgbClr val="3C4043"/>
                </a:solidFill>
                <a:latin typeface="Gill Sans MT"/>
                <a:cs typeface="Gill Sans MT"/>
              </a:rPr>
              <a:t>administración</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deben</a:t>
            </a:r>
            <a:r>
              <a:rPr sz="867" kern="0" spc="87" dirty="0">
                <a:solidFill>
                  <a:srgbClr val="3C4043"/>
                </a:solidFill>
                <a:latin typeface="Gill Sans MT"/>
                <a:cs typeface="Gill Sans MT"/>
              </a:rPr>
              <a:t> </a:t>
            </a:r>
            <a:r>
              <a:rPr sz="867" kern="0" spc="27" dirty="0">
                <a:solidFill>
                  <a:srgbClr val="3C4043"/>
                </a:solidFill>
                <a:latin typeface="Gill Sans MT"/>
                <a:cs typeface="Gill Sans MT"/>
              </a:rPr>
              <a:t>ser</a:t>
            </a:r>
            <a:r>
              <a:rPr sz="867" kern="0" spc="80" dirty="0">
                <a:solidFill>
                  <a:srgbClr val="3C4043"/>
                </a:solidFill>
                <a:latin typeface="Gill Sans MT"/>
                <a:cs typeface="Gill Sans MT"/>
              </a:rPr>
              <a:t> </a:t>
            </a:r>
            <a:r>
              <a:rPr sz="867" kern="0" spc="27" dirty="0">
                <a:solidFill>
                  <a:srgbClr val="3C4043"/>
                </a:solidFill>
                <a:latin typeface="Gill Sans MT"/>
                <a:cs typeface="Gill Sans MT"/>
              </a:rPr>
              <a:t>procesos</a:t>
            </a:r>
            <a:r>
              <a:rPr sz="867" kern="0" spc="87" dirty="0">
                <a:solidFill>
                  <a:srgbClr val="3C4043"/>
                </a:solidFill>
                <a:latin typeface="Gill Sans MT"/>
                <a:cs typeface="Gill Sans MT"/>
              </a:rPr>
              <a:t> </a:t>
            </a:r>
            <a:r>
              <a:rPr sz="867" kern="0" spc="-13" dirty="0">
                <a:solidFill>
                  <a:srgbClr val="3C4043"/>
                </a:solidFill>
                <a:latin typeface="Gill Sans MT"/>
                <a:cs typeface="Gill Sans MT"/>
              </a:rPr>
              <a:t>repetibles,</a:t>
            </a:r>
            <a:r>
              <a:rPr sz="867" kern="0" spc="667" dirty="0">
                <a:solidFill>
                  <a:srgbClr val="3C4043"/>
                </a:solidFill>
                <a:latin typeface="Gill Sans MT"/>
                <a:cs typeface="Gill Sans MT"/>
              </a:rPr>
              <a:t> 	</a:t>
            </a:r>
            <a:r>
              <a:rPr sz="867" kern="0" spc="27" dirty="0">
                <a:solidFill>
                  <a:srgbClr val="3C4043"/>
                </a:solidFill>
                <a:latin typeface="Gill Sans MT"/>
                <a:cs typeface="Gill Sans MT"/>
              </a:rPr>
              <a:t>no</a:t>
            </a:r>
            <a:r>
              <a:rPr sz="867" kern="0" spc="33" dirty="0">
                <a:solidFill>
                  <a:srgbClr val="3C4043"/>
                </a:solidFill>
                <a:latin typeface="Gill Sans MT"/>
                <a:cs typeface="Gill Sans MT"/>
              </a:rPr>
              <a:t> </a:t>
            </a:r>
            <a:r>
              <a:rPr sz="867" kern="0" spc="27" dirty="0">
                <a:solidFill>
                  <a:srgbClr val="3C4043"/>
                </a:solidFill>
                <a:latin typeface="Gill Sans MT"/>
                <a:cs typeface="Gill Sans MT"/>
              </a:rPr>
              <a:t>tareas</a:t>
            </a:r>
            <a:r>
              <a:rPr sz="867" kern="0" spc="40" dirty="0">
                <a:solidFill>
                  <a:srgbClr val="3C4043"/>
                </a:solidFill>
                <a:latin typeface="Gill Sans MT"/>
                <a:cs typeface="Gill Sans MT"/>
              </a:rPr>
              <a:t> </a:t>
            </a:r>
            <a:r>
              <a:rPr sz="867" kern="0" spc="73" dirty="0">
                <a:solidFill>
                  <a:srgbClr val="3C4043"/>
                </a:solidFill>
                <a:latin typeface="Gill Sans MT"/>
                <a:cs typeface="Gill Sans MT"/>
              </a:rPr>
              <a:t>manuales</a:t>
            </a:r>
            <a:r>
              <a:rPr sz="867" kern="0" spc="33" dirty="0">
                <a:solidFill>
                  <a:srgbClr val="3C4043"/>
                </a:solidFill>
                <a:latin typeface="Gill Sans MT"/>
                <a:cs typeface="Gill Sans MT"/>
              </a:rPr>
              <a:t> </a:t>
            </a:r>
            <a:r>
              <a:rPr sz="867" kern="0" spc="-13" dirty="0">
                <a:solidFill>
                  <a:srgbClr val="3C4043"/>
                </a:solidFill>
                <a:latin typeface="Gill Sans MT"/>
                <a:cs typeface="Gill Sans MT"/>
              </a:rPr>
              <a:t>únicas.</a:t>
            </a:r>
            <a:endParaRPr sz="867" kern="0">
              <a:solidFill>
                <a:sysClr val="windowText" lastClr="000000"/>
              </a:solidFill>
              <a:latin typeface="Gill Sans MT"/>
              <a:cs typeface="Gill Sans MT"/>
            </a:endParaRPr>
          </a:p>
          <a:p>
            <a:pPr marL="167636" marR="86357" indent="-168481" algn="just">
              <a:lnSpc>
                <a:spcPct val="102600"/>
              </a:lnSpc>
              <a:spcBef>
                <a:spcPts val="433"/>
              </a:spcBef>
              <a:buFont typeface="Arial"/>
              <a:buChar char="●"/>
              <a:tabLst>
                <a:tab pos="169329" algn="l"/>
              </a:tabLst>
            </a:pPr>
            <a:r>
              <a:rPr sz="867" kern="0" spc="87" dirty="0">
                <a:solidFill>
                  <a:srgbClr val="3C4043"/>
                </a:solidFill>
                <a:latin typeface="Gill Sans MT"/>
                <a:cs typeface="Gill Sans MT"/>
              </a:rPr>
              <a:t>Las</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tareas</a:t>
            </a:r>
            <a:r>
              <a:rPr sz="867" kern="0" spc="47" dirty="0">
                <a:solidFill>
                  <a:srgbClr val="3C4043"/>
                </a:solidFill>
                <a:latin typeface="Gill Sans MT"/>
                <a:cs typeface="Gill Sans MT"/>
              </a:rPr>
              <a:t> </a:t>
            </a:r>
            <a:r>
              <a:rPr sz="867" kern="0" spc="27" dirty="0">
                <a:solidFill>
                  <a:srgbClr val="3C4043"/>
                </a:solidFill>
                <a:latin typeface="Gill Sans MT"/>
                <a:cs typeface="Gill Sans MT"/>
              </a:rPr>
              <a:t>de</a:t>
            </a:r>
            <a:r>
              <a:rPr sz="867" kern="0" spc="47" dirty="0">
                <a:solidFill>
                  <a:srgbClr val="3C4043"/>
                </a:solidFill>
                <a:latin typeface="Gill Sans MT"/>
                <a:cs typeface="Gill Sans MT"/>
              </a:rPr>
              <a:t> </a:t>
            </a:r>
            <a:r>
              <a:rPr sz="867" kern="0" spc="-13" dirty="0">
                <a:solidFill>
                  <a:srgbClr val="3C4043"/>
                </a:solidFill>
                <a:latin typeface="Gill Sans MT"/>
                <a:cs typeface="Gill Sans MT"/>
              </a:rPr>
              <a:t>administración</a:t>
            </a:r>
            <a:r>
              <a:rPr sz="867" kern="0" spc="667" dirty="0">
                <a:solidFill>
                  <a:srgbClr val="3C4043"/>
                </a:solidFill>
                <a:latin typeface="Gill Sans MT"/>
                <a:cs typeface="Gill Sans MT"/>
              </a:rPr>
              <a:t> 	</a:t>
            </a:r>
            <a:r>
              <a:rPr sz="867" kern="0" spc="13" dirty="0">
                <a:solidFill>
                  <a:srgbClr val="3C4043"/>
                </a:solidFill>
                <a:latin typeface="Gill Sans MT"/>
                <a:cs typeface="Gill Sans MT"/>
              </a:rPr>
              <a:t>no</a:t>
            </a:r>
            <a:r>
              <a:rPr sz="867" kern="0" spc="60" dirty="0">
                <a:solidFill>
                  <a:srgbClr val="3C4043"/>
                </a:solidFill>
                <a:latin typeface="Gill Sans MT"/>
                <a:cs typeface="Gill Sans MT"/>
              </a:rPr>
              <a:t> </a:t>
            </a:r>
            <a:r>
              <a:rPr sz="867" kern="0" spc="13" dirty="0">
                <a:solidFill>
                  <a:srgbClr val="3C4043"/>
                </a:solidFill>
                <a:latin typeface="Gill Sans MT"/>
                <a:cs typeface="Gill Sans MT"/>
              </a:rPr>
              <a:t>deberían</a:t>
            </a:r>
            <a:r>
              <a:rPr sz="867" kern="0" spc="67" dirty="0">
                <a:solidFill>
                  <a:srgbClr val="3C4043"/>
                </a:solidFill>
                <a:latin typeface="Gill Sans MT"/>
                <a:cs typeface="Gill Sans MT"/>
              </a:rPr>
              <a:t> </a:t>
            </a:r>
            <a:r>
              <a:rPr sz="867" kern="0" spc="13" dirty="0">
                <a:solidFill>
                  <a:srgbClr val="3C4043"/>
                </a:solidFill>
                <a:latin typeface="Gill Sans MT"/>
                <a:cs typeface="Gill Sans MT"/>
              </a:rPr>
              <a:t>ser</a:t>
            </a:r>
            <a:r>
              <a:rPr sz="867" kern="0" spc="67" dirty="0">
                <a:solidFill>
                  <a:srgbClr val="3C4043"/>
                </a:solidFill>
                <a:latin typeface="Gill Sans MT"/>
                <a:cs typeface="Gill Sans MT"/>
              </a:rPr>
              <a:t> una </a:t>
            </a:r>
            <a:r>
              <a:rPr sz="867" kern="0" spc="13" dirty="0">
                <a:solidFill>
                  <a:srgbClr val="3C4043"/>
                </a:solidFill>
                <a:latin typeface="Gill Sans MT"/>
                <a:cs typeface="Gill Sans MT"/>
              </a:rPr>
              <a:t>parte</a:t>
            </a:r>
            <a:r>
              <a:rPr sz="867" kern="0" spc="67" dirty="0">
                <a:solidFill>
                  <a:srgbClr val="3C4043"/>
                </a:solidFill>
                <a:latin typeface="Gill Sans MT"/>
                <a:cs typeface="Gill Sans MT"/>
              </a:rPr>
              <a:t> </a:t>
            </a:r>
            <a:r>
              <a:rPr sz="867" kern="0" spc="-33" dirty="0">
                <a:solidFill>
                  <a:srgbClr val="3C4043"/>
                </a:solidFill>
                <a:latin typeface="Gill Sans MT"/>
                <a:cs typeface="Gill Sans MT"/>
              </a:rPr>
              <a:t>de</a:t>
            </a:r>
            <a:r>
              <a:rPr sz="867" kern="0" spc="667" dirty="0">
                <a:solidFill>
                  <a:srgbClr val="3C4043"/>
                </a:solidFill>
                <a:latin typeface="Gill Sans MT"/>
                <a:cs typeface="Gill Sans MT"/>
              </a:rPr>
              <a:t> 	</a:t>
            </a:r>
            <a:r>
              <a:rPr sz="867" kern="0" dirty="0">
                <a:solidFill>
                  <a:srgbClr val="3C4043"/>
                </a:solidFill>
                <a:latin typeface="Gill Sans MT"/>
                <a:cs typeface="Gill Sans MT"/>
              </a:rPr>
              <a:t>la</a:t>
            </a:r>
            <a:r>
              <a:rPr sz="867" kern="0" spc="100" dirty="0">
                <a:solidFill>
                  <a:srgbClr val="3C4043"/>
                </a:solidFill>
                <a:latin typeface="Gill Sans MT"/>
                <a:cs typeface="Gill Sans MT"/>
              </a:rPr>
              <a:t> </a:t>
            </a:r>
            <a:r>
              <a:rPr sz="867" kern="0" spc="-13" dirty="0">
                <a:solidFill>
                  <a:srgbClr val="3C4043"/>
                </a:solidFill>
                <a:latin typeface="Gill Sans MT"/>
                <a:cs typeface="Gill Sans MT"/>
              </a:rPr>
              <a:t>aplicación.</a:t>
            </a:r>
            <a:endParaRPr sz="867" kern="0">
              <a:solidFill>
                <a:sysClr val="windowText" lastClr="000000"/>
              </a:solidFill>
              <a:latin typeface="Gill Sans MT"/>
              <a:cs typeface="Gill Sans MT"/>
            </a:endParaRPr>
          </a:p>
        </p:txBody>
      </p:sp>
      <p:sp>
        <p:nvSpPr>
          <p:cNvPr id="29" name="object 29"/>
          <p:cNvSpPr/>
          <p:nvPr/>
        </p:nvSpPr>
        <p:spPr>
          <a:xfrm>
            <a:off x="7975577" y="2060422"/>
            <a:ext cx="1778847" cy="200660"/>
          </a:xfrm>
          <a:custGeom>
            <a:avLst/>
            <a:gdLst/>
            <a:ahLst/>
            <a:cxnLst/>
            <a:rect l="l" t="t" r="r" b="b"/>
            <a:pathLst>
              <a:path w="1334135" h="150494">
                <a:moveTo>
                  <a:pt x="1333671" y="150411"/>
                </a:moveTo>
                <a:lnTo>
                  <a:pt x="0" y="150394"/>
                </a:lnTo>
                <a:lnTo>
                  <a:pt x="10" y="72050"/>
                </a:lnTo>
                <a:lnTo>
                  <a:pt x="5673" y="44005"/>
                </a:lnTo>
                <a:lnTo>
                  <a:pt x="21115" y="21103"/>
                </a:lnTo>
                <a:lnTo>
                  <a:pt x="44018" y="5662"/>
                </a:lnTo>
                <a:lnTo>
                  <a:pt x="72064" y="0"/>
                </a:lnTo>
                <a:lnTo>
                  <a:pt x="1261622" y="0"/>
                </a:lnTo>
                <a:lnTo>
                  <a:pt x="1301598" y="12105"/>
                </a:lnTo>
                <a:lnTo>
                  <a:pt x="1328191" y="44478"/>
                </a:lnTo>
                <a:lnTo>
                  <a:pt x="1333676" y="72050"/>
                </a:lnTo>
                <a:lnTo>
                  <a:pt x="1333671" y="150411"/>
                </a:lnTo>
                <a:close/>
              </a:path>
            </a:pathLst>
          </a:custGeom>
          <a:solidFill>
            <a:srgbClr val="F1F3F4"/>
          </a:solidFill>
        </p:spPr>
        <p:txBody>
          <a:bodyPr wrap="square" lIns="0" tIns="0" rIns="0" bIns="0" rtlCol="0"/>
          <a:lstStyle/>
          <a:p>
            <a:endParaRPr kern="0">
              <a:solidFill>
                <a:sysClr val="windowText" lastClr="000000"/>
              </a:solidFill>
            </a:endParaRPr>
          </a:p>
        </p:txBody>
      </p:sp>
      <p:sp>
        <p:nvSpPr>
          <p:cNvPr id="30" name="object 30"/>
          <p:cNvSpPr txBox="1"/>
          <p:nvPr/>
        </p:nvSpPr>
        <p:spPr>
          <a:xfrm>
            <a:off x="2643667" y="2950157"/>
            <a:ext cx="1435100" cy="481756"/>
          </a:xfrm>
          <a:prstGeom prst="rect">
            <a:avLst/>
          </a:prstGeom>
        </p:spPr>
        <p:txBody>
          <a:bodyPr vert="horz" wrap="square" lIns="0" tIns="16087" rIns="0" bIns="0" rtlCol="0">
            <a:spAutoFit/>
          </a:bodyPr>
          <a:lstStyle/>
          <a:p>
            <a:pPr marR="6773" algn="ctr">
              <a:lnSpc>
                <a:spcPct val="102200"/>
              </a:lnSpc>
              <a:spcBef>
                <a:spcPts val="127"/>
              </a:spcBef>
            </a:pPr>
            <a:r>
              <a:rPr sz="1000" kern="0" spc="67" dirty="0">
                <a:solidFill>
                  <a:srgbClr val="3C4043"/>
                </a:solidFill>
                <a:latin typeface="Calibri"/>
                <a:cs typeface="Calibri"/>
              </a:rPr>
              <a:t>Maximice</a:t>
            </a:r>
            <a:r>
              <a:rPr sz="1000" kern="0" spc="60" dirty="0">
                <a:solidFill>
                  <a:srgbClr val="3C4043"/>
                </a:solidFill>
                <a:latin typeface="Calibri"/>
                <a:cs typeface="Calibri"/>
              </a:rPr>
              <a:t> </a:t>
            </a:r>
            <a:r>
              <a:rPr sz="1000" kern="0" dirty="0">
                <a:solidFill>
                  <a:srgbClr val="3C4043"/>
                </a:solidFill>
                <a:latin typeface="Calibri"/>
                <a:cs typeface="Calibri"/>
              </a:rPr>
              <a:t>la</a:t>
            </a:r>
            <a:r>
              <a:rPr sz="1000" kern="0" spc="60" dirty="0">
                <a:solidFill>
                  <a:srgbClr val="3C4043"/>
                </a:solidFill>
                <a:latin typeface="Calibri"/>
                <a:cs typeface="Calibri"/>
              </a:rPr>
              <a:t> </a:t>
            </a:r>
            <a:r>
              <a:rPr sz="1000" kern="0" spc="67" dirty="0">
                <a:solidFill>
                  <a:srgbClr val="3C4043"/>
                </a:solidFill>
                <a:latin typeface="Calibri"/>
                <a:cs typeface="Calibri"/>
              </a:rPr>
              <a:t>solidez</a:t>
            </a:r>
            <a:r>
              <a:rPr sz="1000" kern="0" spc="60" dirty="0">
                <a:solidFill>
                  <a:srgbClr val="3C4043"/>
                </a:solidFill>
                <a:latin typeface="Calibri"/>
                <a:cs typeface="Calibri"/>
              </a:rPr>
              <a:t> con inicios</a:t>
            </a:r>
            <a:r>
              <a:rPr sz="1000" kern="0" spc="20" dirty="0">
                <a:solidFill>
                  <a:srgbClr val="3C4043"/>
                </a:solidFill>
                <a:latin typeface="Calibri"/>
                <a:cs typeface="Calibri"/>
              </a:rPr>
              <a:t> </a:t>
            </a:r>
            <a:r>
              <a:rPr sz="1000" kern="0" spc="73" dirty="0">
                <a:solidFill>
                  <a:srgbClr val="3C4043"/>
                </a:solidFill>
                <a:latin typeface="Calibri"/>
                <a:cs typeface="Calibri"/>
              </a:rPr>
              <a:t>rápidos</a:t>
            </a:r>
            <a:r>
              <a:rPr sz="1000" kern="0" spc="20" dirty="0">
                <a:solidFill>
                  <a:srgbClr val="3C4043"/>
                </a:solidFill>
                <a:latin typeface="Calibri"/>
                <a:cs typeface="Calibri"/>
              </a:rPr>
              <a:t> </a:t>
            </a:r>
            <a:r>
              <a:rPr sz="1000" kern="0" spc="107" dirty="0">
                <a:solidFill>
                  <a:srgbClr val="3C4043"/>
                </a:solidFill>
                <a:latin typeface="Calibri"/>
                <a:cs typeface="Calibri"/>
              </a:rPr>
              <a:t>y</a:t>
            </a:r>
            <a:r>
              <a:rPr sz="1000" kern="0" spc="20" dirty="0">
                <a:solidFill>
                  <a:srgbClr val="3C4043"/>
                </a:solidFill>
                <a:latin typeface="Calibri"/>
                <a:cs typeface="Calibri"/>
              </a:rPr>
              <a:t> </a:t>
            </a:r>
            <a:r>
              <a:rPr sz="1000" kern="0" spc="60" dirty="0">
                <a:solidFill>
                  <a:srgbClr val="3C4043"/>
                </a:solidFill>
                <a:latin typeface="Calibri"/>
                <a:cs typeface="Calibri"/>
              </a:rPr>
              <a:t>cierres ordenados</a:t>
            </a:r>
            <a:endParaRPr sz="1000" kern="0">
              <a:solidFill>
                <a:sysClr val="windowText" lastClr="000000"/>
              </a:solidFill>
              <a:latin typeface="Calibri"/>
              <a:cs typeface="Calibri"/>
            </a:endParaRPr>
          </a:p>
        </p:txBody>
      </p:sp>
      <p:sp>
        <p:nvSpPr>
          <p:cNvPr id="31" name="object 31"/>
          <p:cNvSpPr txBox="1"/>
          <p:nvPr/>
        </p:nvSpPr>
        <p:spPr>
          <a:xfrm>
            <a:off x="4486259" y="2950157"/>
            <a:ext cx="1441027" cy="638722"/>
          </a:xfrm>
          <a:prstGeom prst="rect">
            <a:avLst/>
          </a:prstGeom>
        </p:spPr>
        <p:txBody>
          <a:bodyPr vert="horz" wrap="square" lIns="0" tIns="16087" rIns="0" bIns="0" rtlCol="0">
            <a:spAutoFit/>
          </a:bodyPr>
          <a:lstStyle/>
          <a:p>
            <a:pPr marR="6773" indent="-847" algn="ctr">
              <a:lnSpc>
                <a:spcPct val="102200"/>
              </a:lnSpc>
              <a:spcBef>
                <a:spcPts val="127"/>
              </a:spcBef>
            </a:pPr>
            <a:r>
              <a:rPr sz="1000" kern="0" spc="93" dirty="0">
                <a:solidFill>
                  <a:srgbClr val="3C4043"/>
                </a:solidFill>
                <a:latin typeface="Calibri"/>
                <a:cs typeface="Calibri"/>
              </a:rPr>
              <a:t>Haga</a:t>
            </a:r>
            <a:r>
              <a:rPr sz="1000" kern="0" spc="40" dirty="0">
                <a:solidFill>
                  <a:srgbClr val="3C4043"/>
                </a:solidFill>
                <a:latin typeface="Calibri"/>
                <a:cs typeface="Calibri"/>
              </a:rPr>
              <a:t> </a:t>
            </a:r>
            <a:r>
              <a:rPr sz="1000" kern="0" spc="80" dirty="0">
                <a:solidFill>
                  <a:srgbClr val="3C4043"/>
                </a:solidFill>
                <a:latin typeface="Calibri"/>
                <a:cs typeface="Calibri"/>
              </a:rPr>
              <a:t>que</a:t>
            </a:r>
            <a:r>
              <a:rPr sz="1000" kern="0" spc="47" dirty="0">
                <a:solidFill>
                  <a:srgbClr val="3C4043"/>
                </a:solidFill>
                <a:latin typeface="Calibri"/>
                <a:cs typeface="Calibri"/>
              </a:rPr>
              <a:t> </a:t>
            </a:r>
            <a:r>
              <a:rPr sz="1000" kern="0" dirty="0">
                <a:solidFill>
                  <a:srgbClr val="3C4043"/>
                </a:solidFill>
                <a:latin typeface="Calibri"/>
                <a:cs typeface="Calibri"/>
              </a:rPr>
              <a:t>el</a:t>
            </a:r>
            <a:r>
              <a:rPr sz="1000" kern="0" spc="47" dirty="0">
                <a:solidFill>
                  <a:srgbClr val="3C4043"/>
                </a:solidFill>
                <a:latin typeface="Calibri"/>
                <a:cs typeface="Calibri"/>
              </a:rPr>
              <a:t> desarrollo, </a:t>
            </a:r>
            <a:r>
              <a:rPr sz="1000" kern="0" dirty="0">
                <a:solidFill>
                  <a:srgbClr val="3C4043"/>
                </a:solidFill>
                <a:latin typeface="Calibri"/>
                <a:cs typeface="Calibri"/>
              </a:rPr>
              <a:t>la</a:t>
            </a:r>
            <a:r>
              <a:rPr sz="1000" kern="0" spc="27" dirty="0">
                <a:solidFill>
                  <a:srgbClr val="3C4043"/>
                </a:solidFill>
                <a:latin typeface="Calibri"/>
                <a:cs typeface="Calibri"/>
              </a:rPr>
              <a:t> </a:t>
            </a:r>
            <a:r>
              <a:rPr sz="1000" kern="0" spc="73" dirty="0">
                <a:solidFill>
                  <a:srgbClr val="3C4043"/>
                </a:solidFill>
                <a:latin typeface="Calibri"/>
                <a:cs typeface="Calibri"/>
              </a:rPr>
              <a:t>etapa</a:t>
            </a:r>
            <a:r>
              <a:rPr sz="1000" kern="0" spc="27" dirty="0">
                <a:solidFill>
                  <a:srgbClr val="3C4043"/>
                </a:solidFill>
                <a:latin typeface="Calibri"/>
                <a:cs typeface="Calibri"/>
              </a:rPr>
              <a:t> </a:t>
            </a:r>
            <a:r>
              <a:rPr sz="1000" kern="0" spc="87" dirty="0">
                <a:solidFill>
                  <a:srgbClr val="3C4043"/>
                </a:solidFill>
                <a:latin typeface="Calibri"/>
                <a:cs typeface="Calibri"/>
              </a:rPr>
              <a:t>de</a:t>
            </a:r>
            <a:r>
              <a:rPr sz="1000" kern="0" spc="33" dirty="0">
                <a:solidFill>
                  <a:srgbClr val="3C4043"/>
                </a:solidFill>
                <a:latin typeface="Calibri"/>
                <a:cs typeface="Calibri"/>
              </a:rPr>
              <a:t> </a:t>
            </a:r>
            <a:r>
              <a:rPr sz="1000" kern="0" spc="80" dirty="0">
                <a:solidFill>
                  <a:srgbClr val="3C4043"/>
                </a:solidFill>
                <a:latin typeface="Calibri"/>
                <a:cs typeface="Calibri"/>
              </a:rPr>
              <a:t>pruebas</a:t>
            </a:r>
            <a:r>
              <a:rPr sz="1000" kern="0" spc="27" dirty="0">
                <a:solidFill>
                  <a:srgbClr val="3C4043"/>
                </a:solidFill>
                <a:latin typeface="Calibri"/>
                <a:cs typeface="Calibri"/>
              </a:rPr>
              <a:t> </a:t>
            </a:r>
            <a:r>
              <a:rPr sz="1000" kern="0" spc="107" dirty="0">
                <a:solidFill>
                  <a:srgbClr val="3C4043"/>
                </a:solidFill>
                <a:latin typeface="Calibri"/>
                <a:cs typeface="Calibri"/>
              </a:rPr>
              <a:t>y</a:t>
            </a:r>
            <a:r>
              <a:rPr sz="1000" kern="0" spc="33" dirty="0">
                <a:solidFill>
                  <a:srgbClr val="3C4043"/>
                </a:solidFill>
                <a:latin typeface="Calibri"/>
                <a:cs typeface="Calibri"/>
              </a:rPr>
              <a:t> </a:t>
            </a:r>
            <a:r>
              <a:rPr sz="1000" kern="0" spc="-33" dirty="0">
                <a:solidFill>
                  <a:srgbClr val="3C4043"/>
                </a:solidFill>
                <a:latin typeface="Calibri"/>
                <a:cs typeface="Calibri"/>
              </a:rPr>
              <a:t>la</a:t>
            </a:r>
            <a:r>
              <a:rPr sz="1000" kern="0" spc="80" dirty="0">
                <a:solidFill>
                  <a:srgbClr val="3C4043"/>
                </a:solidFill>
                <a:latin typeface="Calibri"/>
                <a:cs typeface="Calibri"/>
              </a:rPr>
              <a:t> producción</a:t>
            </a:r>
            <a:r>
              <a:rPr sz="1000" kern="0" spc="40" dirty="0">
                <a:solidFill>
                  <a:srgbClr val="3C4043"/>
                </a:solidFill>
                <a:latin typeface="Calibri"/>
                <a:cs typeface="Calibri"/>
              </a:rPr>
              <a:t> </a:t>
            </a:r>
            <a:r>
              <a:rPr sz="1000" kern="0" spc="80" dirty="0">
                <a:solidFill>
                  <a:srgbClr val="3C4043"/>
                </a:solidFill>
                <a:latin typeface="Calibri"/>
                <a:cs typeface="Calibri"/>
              </a:rPr>
              <a:t>sean</a:t>
            </a:r>
            <a:r>
              <a:rPr sz="1000" kern="0" spc="47" dirty="0">
                <a:solidFill>
                  <a:srgbClr val="3C4043"/>
                </a:solidFill>
                <a:latin typeface="Calibri"/>
                <a:cs typeface="Calibri"/>
              </a:rPr>
              <a:t> </a:t>
            </a:r>
            <a:r>
              <a:rPr sz="1000" kern="0" dirty="0">
                <a:solidFill>
                  <a:srgbClr val="3C4043"/>
                </a:solidFill>
                <a:latin typeface="Calibri"/>
                <a:cs typeface="Calibri"/>
              </a:rPr>
              <a:t>lo</a:t>
            </a:r>
            <a:r>
              <a:rPr sz="1000" kern="0" spc="47" dirty="0">
                <a:solidFill>
                  <a:srgbClr val="3C4043"/>
                </a:solidFill>
                <a:latin typeface="Calibri"/>
                <a:cs typeface="Calibri"/>
              </a:rPr>
              <a:t> </a:t>
            </a:r>
            <a:r>
              <a:rPr sz="1000" kern="0" spc="60" dirty="0">
                <a:solidFill>
                  <a:srgbClr val="3C4043"/>
                </a:solidFill>
                <a:latin typeface="Calibri"/>
                <a:cs typeface="Calibri"/>
              </a:rPr>
              <a:t>más similares</a:t>
            </a:r>
            <a:r>
              <a:rPr sz="1000" kern="0" spc="13" dirty="0">
                <a:solidFill>
                  <a:srgbClr val="3C4043"/>
                </a:solidFill>
                <a:latin typeface="Calibri"/>
                <a:cs typeface="Calibri"/>
              </a:rPr>
              <a:t> </a:t>
            </a:r>
            <a:r>
              <a:rPr sz="1000" kern="0" spc="60" dirty="0">
                <a:solidFill>
                  <a:srgbClr val="3C4043"/>
                </a:solidFill>
                <a:latin typeface="Calibri"/>
                <a:cs typeface="Calibri"/>
              </a:rPr>
              <a:t>posibles</a:t>
            </a:r>
            <a:endParaRPr sz="1000" kern="0">
              <a:solidFill>
                <a:sysClr val="windowText" lastClr="000000"/>
              </a:solidFill>
              <a:latin typeface="Calibri"/>
              <a:cs typeface="Calibri"/>
            </a:endParaRPr>
          </a:p>
        </p:txBody>
      </p:sp>
      <p:sp>
        <p:nvSpPr>
          <p:cNvPr id="32" name="object 32"/>
          <p:cNvSpPr txBox="1"/>
          <p:nvPr/>
        </p:nvSpPr>
        <p:spPr>
          <a:xfrm>
            <a:off x="6434250" y="2950155"/>
            <a:ext cx="1234440" cy="481756"/>
          </a:xfrm>
          <a:prstGeom prst="rect">
            <a:avLst/>
          </a:prstGeom>
        </p:spPr>
        <p:txBody>
          <a:bodyPr vert="horz" wrap="square" lIns="0" tIns="16087" rIns="0" bIns="0" rtlCol="0">
            <a:spAutoFit/>
          </a:bodyPr>
          <a:lstStyle/>
          <a:p>
            <a:pPr marR="6773" algn="ctr">
              <a:lnSpc>
                <a:spcPct val="102200"/>
              </a:lnSpc>
              <a:spcBef>
                <a:spcPts val="127"/>
              </a:spcBef>
            </a:pPr>
            <a:r>
              <a:rPr sz="1000" kern="0" spc="13" dirty="0">
                <a:solidFill>
                  <a:srgbClr val="3C4043"/>
                </a:solidFill>
                <a:latin typeface="Calibri"/>
                <a:cs typeface="Calibri"/>
              </a:rPr>
              <a:t>Trate</a:t>
            </a:r>
            <a:r>
              <a:rPr sz="1000" kern="0" spc="173" dirty="0">
                <a:solidFill>
                  <a:srgbClr val="3C4043"/>
                </a:solidFill>
                <a:latin typeface="Calibri"/>
                <a:cs typeface="Calibri"/>
              </a:rPr>
              <a:t> </a:t>
            </a:r>
            <a:r>
              <a:rPr sz="1000" kern="0" spc="13" dirty="0">
                <a:solidFill>
                  <a:srgbClr val="3C4043"/>
                </a:solidFill>
                <a:latin typeface="Calibri"/>
                <a:cs typeface="Calibri"/>
              </a:rPr>
              <a:t>los</a:t>
            </a:r>
            <a:r>
              <a:rPr sz="1000" kern="0" spc="173" dirty="0">
                <a:solidFill>
                  <a:srgbClr val="3C4043"/>
                </a:solidFill>
                <a:latin typeface="Calibri"/>
                <a:cs typeface="Calibri"/>
              </a:rPr>
              <a:t> </a:t>
            </a:r>
            <a:r>
              <a:rPr sz="1000" kern="0" spc="60" dirty="0">
                <a:solidFill>
                  <a:srgbClr val="3C4043"/>
                </a:solidFill>
                <a:latin typeface="Calibri"/>
                <a:cs typeface="Calibri"/>
              </a:rPr>
              <a:t>registros </a:t>
            </a:r>
            <a:r>
              <a:rPr sz="1000" kern="0" spc="100" dirty="0">
                <a:solidFill>
                  <a:srgbClr val="3C4043"/>
                </a:solidFill>
                <a:latin typeface="Calibri"/>
                <a:cs typeface="Calibri"/>
              </a:rPr>
              <a:t>como</a:t>
            </a:r>
            <a:r>
              <a:rPr sz="1000" kern="0" spc="20" dirty="0">
                <a:solidFill>
                  <a:srgbClr val="3C4043"/>
                </a:solidFill>
                <a:latin typeface="Calibri"/>
                <a:cs typeface="Calibri"/>
              </a:rPr>
              <a:t> </a:t>
            </a:r>
            <a:r>
              <a:rPr sz="1000" kern="0" spc="53" dirty="0">
                <a:solidFill>
                  <a:srgbClr val="3C4043"/>
                </a:solidFill>
                <a:latin typeface="Calibri"/>
                <a:cs typeface="Calibri"/>
              </a:rPr>
              <a:t>transmisiones </a:t>
            </a:r>
            <a:r>
              <a:rPr sz="1000" kern="0" spc="87" dirty="0">
                <a:solidFill>
                  <a:srgbClr val="3C4043"/>
                </a:solidFill>
                <a:latin typeface="Calibri"/>
                <a:cs typeface="Calibri"/>
              </a:rPr>
              <a:t>de</a:t>
            </a:r>
            <a:r>
              <a:rPr sz="1000" kern="0" spc="13" dirty="0">
                <a:solidFill>
                  <a:srgbClr val="3C4043"/>
                </a:solidFill>
                <a:latin typeface="Calibri"/>
                <a:cs typeface="Calibri"/>
              </a:rPr>
              <a:t> </a:t>
            </a:r>
            <a:r>
              <a:rPr sz="1000" kern="0" spc="60" dirty="0">
                <a:solidFill>
                  <a:srgbClr val="3C4043"/>
                </a:solidFill>
                <a:latin typeface="Calibri"/>
                <a:cs typeface="Calibri"/>
              </a:rPr>
              <a:t>eventos</a:t>
            </a:r>
            <a:endParaRPr sz="1000" kern="0">
              <a:solidFill>
                <a:sysClr val="windowText" lastClr="000000"/>
              </a:solidFill>
              <a:latin typeface="Calibri"/>
              <a:cs typeface="Calibri"/>
            </a:endParaRPr>
          </a:p>
        </p:txBody>
      </p:sp>
      <p:sp>
        <p:nvSpPr>
          <p:cNvPr id="33" name="object 33"/>
          <p:cNvSpPr txBox="1"/>
          <p:nvPr/>
        </p:nvSpPr>
        <p:spPr>
          <a:xfrm>
            <a:off x="8254184" y="2950155"/>
            <a:ext cx="1287780" cy="481756"/>
          </a:xfrm>
          <a:prstGeom prst="rect">
            <a:avLst/>
          </a:prstGeom>
        </p:spPr>
        <p:txBody>
          <a:bodyPr vert="horz" wrap="square" lIns="0" tIns="16087" rIns="0" bIns="0" rtlCol="0">
            <a:spAutoFit/>
          </a:bodyPr>
          <a:lstStyle/>
          <a:p>
            <a:pPr marR="6773" algn="ctr">
              <a:lnSpc>
                <a:spcPct val="102200"/>
              </a:lnSpc>
              <a:spcBef>
                <a:spcPts val="127"/>
              </a:spcBef>
            </a:pPr>
            <a:r>
              <a:rPr sz="1000" kern="0" spc="73" dirty="0">
                <a:solidFill>
                  <a:srgbClr val="3C4043"/>
                </a:solidFill>
                <a:latin typeface="Calibri"/>
                <a:cs typeface="Calibri"/>
              </a:rPr>
              <a:t>Ejecute</a:t>
            </a:r>
            <a:r>
              <a:rPr sz="1000" kern="0" spc="13" dirty="0">
                <a:solidFill>
                  <a:srgbClr val="3C4043"/>
                </a:solidFill>
                <a:latin typeface="Calibri"/>
                <a:cs typeface="Calibri"/>
              </a:rPr>
              <a:t> </a:t>
            </a:r>
            <a:r>
              <a:rPr sz="1000" kern="0" spc="67" dirty="0">
                <a:solidFill>
                  <a:srgbClr val="3C4043"/>
                </a:solidFill>
                <a:latin typeface="Calibri"/>
                <a:cs typeface="Calibri"/>
              </a:rPr>
              <a:t>tareas</a:t>
            </a:r>
            <a:r>
              <a:rPr sz="1000" kern="0" spc="13" dirty="0">
                <a:solidFill>
                  <a:srgbClr val="3C4043"/>
                </a:solidFill>
                <a:latin typeface="Calibri"/>
                <a:cs typeface="Calibri"/>
              </a:rPr>
              <a:t> </a:t>
            </a:r>
            <a:r>
              <a:rPr sz="1000" kern="0" spc="53" dirty="0">
                <a:solidFill>
                  <a:srgbClr val="3C4043"/>
                </a:solidFill>
                <a:latin typeface="Calibri"/>
                <a:cs typeface="Calibri"/>
              </a:rPr>
              <a:t>de </a:t>
            </a:r>
            <a:r>
              <a:rPr sz="1000" kern="0" spc="67" dirty="0">
                <a:solidFill>
                  <a:srgbClr val="3C4043"/>
                </a:solidFill>
                <a:latin typeface="Calibri"/>
                <a:cs typeface="Calibri"/>
              </a:rPr>
              <a:t>administración</a:t>
            </a:r>
            <a:r>
              <a:rPr sz="1000" kern="0" spc="40" dirty="0">
                <a:solidFill>
                  <a:srgbClr val="3C4043"/>
                </a:solidFill>
                <a:latin typeface="Calibri"/>
                <a:cs typeface="Calibri"/>
              </a:rPr>
              <a:t> </a:t>
            </a:r>
            <a:r>
              <a:rPr sz="1000" kern="0" spc="73" dirty="0">
                <a:solidFill>
                  <a:srgbClr val="3C4043"/>
                </a:solidFill>
                <a:latin typeface="Calibri"/>
                <a:cs typeface="Calibri"/>
              </a:rPr>
              <a:t>como </a:t>
            </a:r>
            <a:r>
              <a:rPr sz="1000" kern="0" spc="87" dirty="0">
                <a:solidFill>
                  <a:srgbClr val="3C4043"/>
                </a:solidFill>
                <a:latin typeface="Calibri"/>
                <a:cs typeface="Calibri"/>
              </a:rPr>
              <a:t>procesos</a:t>
            </a:r>
            <a:r>
              <a:rPr sz="1000" kern="0" spc="47" dirty="0">
                <a:solidFill>
                  <a:srgbClr val="3C4043"/>
                </a:solidFill>
                <a:latin typeface="Calibri"/>
                <a:cs typeface="Calibri"/>
              </a:rPr>
              <a:t> </a:t>
            </a:r>
            <a:r>
              <a:rPr sz="1000" kern="0" spc="60" dirty="0">
                <a:solidFill>
                  <a:srgbClr val="3C4043"/>
                </a:solidFill>
                <a:latin typeface="Calibri"/>
                <a:cs typeface="Calibri"/>
              </a:rPr>
              <a:t>únicos</a:t>
            </a:r>
            <a:endParaRPr sz="1000" kern="0">
              <a:solidFill>
                <a:sysClr val="windowText" lastClr="000000"/>
              </a:solidFill>
              <a:latin typeface="Calibri"/>
              <a:cs typeface="Calibri"/>
            </a:endParaRPr>
          </a:p>
        </p:txBody>
      </p:sp>
      <p:sp>
        <p:nvSpPr>
          <p:cNvPr id="34" name="object 34"/>
          <p:cNvSpPr/>
          <p:nvPr/>
        </p:nvSpPr>
        <p:spPr>
          <a:xfrm>
            <a:off x="8642793" y="1904951"/>
            <a:ext cx="512233" cy="512233"/>
          </a:xfrm>
          <a:custGeom>
            <a:avLst/>
            <a:gdLst/>
            <a:ahLst/>
            <a:cxnLst/>
            <a:rect l="l" t="t" r="r" b="b"/>
            <a:pathLst>
              <a:path w="384175" h="384175">
                <a:moveTo>
                  <a:pt x="191809" y="383599"/>
                </a:moveTo>
                <a:lnTo>
                  <a:pt x="0" y="191799"/>
                </a:lnTo>
                <a:lnTo>
                  <a:pt x="191809" y="0"/>
                </a:lnTo>
                <a:lnTo>
                  <a:pt x="383618" y="191799"/>
                </a:lnTo>
                <a:lnTo>
                  <a:pt x="191809" y="383599"/>
                </a:lnTo>
                <a:close/>
              </a:path>
            </a:pathLst>
          </a:custGeom>
          <a:solidFill>
            <a:srgbClr val="34A853"/>
          </a:solidFill>
        </p:spPr>
        <p:txBody>
          <a:bodyPr wrap="square" lIns="0" tIns="0" rIns="0" bIns="0" rtlCol="0"/>
          <a:lstStyle/>
          <a:p>
            <a:endParaRPr kern="0">
              <a:solidFill>
                <a:sysClr val="windowText" lastClr="000000"/>
              </a:solidFill>
            </a:endParaRPr>
          </a:p>
        </p:txBody>
      </p:sp>
      <p:sp>
        <p:nvSpPr>
          <p:cNvPr id="35" name="object 35"/>
          <p:cNvSpPr txBox="1"/>
          <p:nvPr/>
        </p:nvSpPr>
        <p:spPr>
          <a:xfrm>
            <a:off x="8317712" y="2009527"/>
            <a:ext cx="1111673" cy="748068"/>
          </a:xfrm>
          <a:prstGeom prst="rect">
            <a:avLst/>
          </a:prstGeom>
        </p:spPr>
        <p:txBody>
          <a:bodyPr vert="horz" wrap="square" lIns="0" tIns="16933" rIns="0" bIns="0" rtlCol="0">
            <a:spAutoFit/>
          </a:bodyPr>
          <a:lstStyle/>
          <a:p>
            <a:pPr marL="49952" algn="ctr">
              <a:spcBef>
                <a:spcPts val="133"/>
              </a:spcBef>
            </a:pPr>
            <a:r>
              <a:rPr sz="1600" kern="0" spc="-33" dirty="0">
                <a:solidFill>
                  <a:srgbClr val="FFFFFF"/>
                </a:solidFill>
                <a:latin typeface="Calibri"/>
                <a:cs typeface="Calibri"/>
              </a:rPr>
              <a:t>12</a:t>
            </a:r>
            <a:endParaRPr sz="1600" kern="0">
              <a:solidFill>
                <a:sysClr val="windowText" lastClr="000000"/>
              </a:solidFill>
              <a:latin typeface="Calibri"/>
              <a:cs typeface="Calibri"/>
            </a:endParaRPr>
          </a:p>
          <a:p>
            <a:pPr marR="6773" indent="-847" algn="ctr">
              <a:spcBef>
                <a:spcPts val="920"/>
              </a:spcBef>
            </a:pPr>
            <a:r>
              <a:rPr sz="1200" b="1" kern="0" spc="100" dirty="0">
                <a:solidFill>
                  <a:srgbClr val="3C4043"/>
                </a:solidFill>
                <a:latin typeface="Calibri"/>
                <a:cs typeface="Calibri"/>
              </a:rPr>
              <a:t>Procesos</a:t>
            </a:r>
            <a:r>
              <a:rPr sz="1200" b="1" kern="0" spc="33" dirty="0">
                <a:solidFill>
                  <a:srgbClr val="3C4043"/>
                </a:solidFill>
                <a:latin typeface="Calibri"/>
                <a:cs typeface="Calibri"/>
              </a:rPr>
              <a:t> </a:t>
            </a:r>
            <a:r>
              <a:rPr sz="1200" b="1" kern="0" spc="60" dirty="0">
                <a:solidFill>
                  <a:srgbClr val="3C4043"/>
                </a:solidFill>
                <a:latin typeface="Calibri"/>
                <a:cs typeface="Calibri"/>
              </a:rPr>
              <a:t>de </a:t>
            </a:r>
            <a:r>
              <a:rPr sz="1200" b="1" kern="0" spc="67" dirty="0">
                <a:solidFill>
                  <a:srgbClr val="3C4043"/>
                </a:solidFill>
                <a:latin typeface="Calibri"/>
                <a:cs typeface="Calibri"/>
              </a:rPr>
              <a:t>administración</a:t>
            </a:r>
            <a:endParaRPr sz="1200" kern="0">
              <a:solidFill>
                <a:sysClr val="windowText" lastClr="000000"/>
              </a:solidFill>
              <a:latin typeface="Calibri"/>
              <a:cs typeface="Calibri"/>
            </a:endParaRPr>
          </a:p>
        </p:txBody>
      </p:sp>
      <p:sp>
        <p:nvSpPr>
          <p:cNvPr id="36" name="object 36"/>
          <p:cNvSpPr txBox="1"/>
          <p:nvPr/>
        </p:nvSpPr>
        <p:spPr>
          <a:xfrm>
            <a:off x="3126697" y="1960880"/>
            <a:ext cx="401320" cy="316324"/>
          </a:xfrm>
          <a:prstGeom prst="rect">
            <a:avLst/>
          </a:prstGeom>
          <a:solidFill>
            <a:srgbClr val="4285F4"/>
          </a:solidFill>
        </p:spPr>
        <p:txBody>
          <a:bodyPr vert="horz" wrap="square" lIns="0" tIns="69425" rIns="0" bIns="0" rtlCol="0">
            <a:spAutoFit/>
          </a:bodyPr>
          <a:lstStyle/>
          <a:p>
            <a:pPr marL="75351">
              <a:spcBef>
                <a:spcPts val="545"/>
              </a:spcBef>
            </a:pPr>
            <a:r>
              <a:rPr sz="1600" kern="0" spc="133" dirty="0">
                <a:solidFill>
                  <a:srgbClr val="FFFFFF"/>
                </a:solidFill>
                <a:latin typeface="Calibri"/>
                <a:cs typeface="Calibri"/>
              </a:rPr>
              <a:t>09</a:t>
            </a:r>
            <a:endParaRPr sz="1600" kern="0">
              <a:solidFill>
                <a:sysClr val="windowText" lastClr="000000"/>
              </a:solidFill>
              <a:latin typeface="Calibri"/>
              <a:cs typeface="Calibri"/>
            </a:endParaRPr>
          </a:p>
        </p:txBody>
      </p:sp>
      <p:sp>
        <p:nvSpPr>
          <p:cNvPr id="37" name="object 37"/>
          <p:cNvSpPr/>
          <p:nvPr/>
        </p:nvSpPr>
        <p:spPr>
          <a:xfrm>
            <a:off x="6818455" y="1960881"/>
            <a:ext cx="401320" cy="401320"/>
          </a:xfrm>
          <a:custGeom>
            <a:avLst/>
            <a:gdLst/>
            <a:ahLst/>
            <a:cxnLst/>
            <a:rect l="l" t="t" r="r" b="b"/>
            <a:pathLst>
              <a:path w="300989" h="300989">
                <a:moveTo>
                  <a:pt x="150307" y="300599"/>
                </a:moveTo>
                <a:lnTo>
                  <a:pt x="102798" y="292937"/>
                </a:lnTo>
                <a:lnTo>
                  <a:pt x="61537" y="271600"/>
                </a:lnTo>
                <a:lnTo>
                  <a:pt x="29000" y="239065"/>
                </a:lnTo>
                <a:lnTo>
                  <a:pt x="7662" y="197806"/>
                </a:lnTo>
                <a:lnTo>
                  <a:pt x="0" y="150299"/>
                </a:lnTo>
                <a:lnTo>
                  <a:pt x="7662" y="102793"/>
                </a:lnTo>
                <a:lnTo>
                  <a:pt x="29000" y="61534"/>
                </a:lnTo>
                <a:lnTo>
                  <a:pt x="61537" y="28999"/>
                </a:lnTo>
                <a:lnTo>
                  <a:pt x="102798" y="7662"/>
                </a:lnTo>
                <a:lnTo>
                  <a:pt x="150307" y="0"/>
                </a:lnTo>
                <a:lnTo>
                  <a:pt x="179767" y="2914"/>
                </a:lnTo>
                <a:lnTo>
                  <a:pt x="233698" y="25252"/>
                </a:lnTo>
                <a:lnTo>
                  <a:pt x="275361" y="66913"/>
                </a:lnTo>
                <a:lnTo>
                  <a:pt x="297700" y="120841"/>
                </a:lnTo>
                <a:lnTo>
                  <a:pt x="300614" y="150299"/>
                </a:lnTo>
                <a:lnTo>
                  <a:pt x="292952" y="197806"/>
                </a:lnTo>
                <a:lnTo>
                  <a:pt x="271614" y="239065"/>
                </a:lnTo>
                <a:lnTo>
                  <a:pt x="239076" y="271600"/>
                </a:lnTo>
                <a:lnTo>
                  <a:pt x="197816" y="292937"/>
                </a:lnTo>
                <a:lnTo>
                  <a:pt x="150307" y="300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38" name="object 38"/>
          <p:cNvSpPr txBox="1"/>
          <p:nvPr/>
        </p:nvSpPr>
        <p:spPr>
          <a:xfrm>
            <a:off x="6671624" y="2013453"/>
            <a:ext cx="710353" cy="563402"/>
          </a:xfrm>
          <a:prstGeom prst="rect">
            <a:avLst/>
          </a:prstGeom>
        </p:spPr>
        <p:txBody>
          <a:bodyPr vert="horz" wrap="square" lIns="0" tIns="16933" rIns="0" bIns="0" rtlCol="0">
            <a:spAutoFit/>
          </a:bodyPr>
          <a:lstStyle/>
          <a:p>
            <a:pPr marR="5080" algn="ctr">
              <a:spcBef>
                <a:spcPts val="133"/>
              </a:spcBef>
            </a:pPr>
            <a:r>
              <a:rPr sz="1600" kern="0" spc="-33" dirty="0">
                <a:solidFill>
                  <a:srgbClr val="FFFFFF"/>
                </a:solidFill>
                <a:latin typeface="Calibri"/>
                <a:cs typeface="Calibri"/>
              </a:rPr>
              <a:t>11</a:t>
            </a:r>
            <a:endParaRPr sz="1600" kern="0">
              <a:solidFill>
                <a:sysClr val="windowText" lastClr="000000"/>
              </a:solidFill>
              <a:latin typeface="Calibri"/>
              <a:cs typeface="Calibri"/>
            </a:endParaRPr>
          </a:p>
          <a:p>
            <a:pPr marR="6773" algn="ctr">
              <a:spcBef>
                <a:spcPts val="887"/>
              </a:spcBef>
            </a:pPr>
            <a:r>
              <a:rPr sz="1200" b="1" kern="0" spc="73" dirty="0">
                <a:solidFill>
                  <a:srgbClr val="3C4043"/>
                </a:solidFill>
                <a:latin typeface="Calibri"/>
                <a:cs typeface="Calibri"/>
              </a:rPr>
              <a:t>Registros</a:t>
            </a:r>
            <a:endParaRPr sz="1200" kern="0">
              <a:solidFill>
                <a:sysClr val="windowText" lastClr="000000"/>
              </a:solidFill>
              <a:latin typeface="Calibri"/>
              <a:cs typeface="Calibri"/>
            </a:endParaRPr>
          </a:p>
        </p:txBody>
      </p:sp>
      <p:sp>
        <p:nvSpPr>
          <p:cNvPr id="39" name="object 39"/>
          <p:cNvSpPr/>
          <p:nvPr/>
        </p:nvSpPr>
        <p:spPr>
          <a:xfrm>
            <a:off x="4941642" y="1960883"/>
            <a:ext cx="463127" cy="401320"/>
          </a:xfrm>
          <a:custGeom>
            <a:avLst/>
            <a:gdLst/>
            <a:ahLst/>
            <a:cxnLst/>
            <a:rect l="l" t="t" r="r" b="b"/>
            <a:pathLst>
              <a:path w="347344" h="300989">
                <a:moveTo>
                  <a:pt x="271863" y="300599"/>
                </a:moveTo>
                <a:lnTo>
                  <a:pt x="75153" y="300599"/>
                </a:lnTo>
                <a:lnTo>
                  <a:pt x="0" y="150299"/>
                </a:lnTo>
                <a:lnTo>
                  <a:pt x="75153" y="0"/>
                </a:lnTo>
                <a:lnTo>
                  <a:pt x="271863" y="0"/>
                </a:lnTo>
                <a:lnTo>
                  <a:pt x="347017" y="150299"/>
                </a:lnTo>
                <a:lnTo>
                  <a:pt x="271863" y="300599"/>
                </a:lnTo>
                <a:close/>
              </a:path>
            </a:pathLst>
          </a:custGeom>
          <a:solidFill>
            <a:srgbClr val="EA4335"/>
          </a:solidFill>
        </p:spPr>
        <p:txBody>
          <a:bodyPr wrap="square" lIns="0" tIns="0" rIns="0" bIns="0" rtlCol="0"/>
          <a:lstStyle/>
          <a:p>
            <a:endParaRPr kern="0">
              <a:solidFill>
                <a:sysClr val="windowText" lastClr="000000"/>
              </a:solidFill>
            </a:endParaRPr>
          </a:p>
        </p:txBody>
      </p:sp>
      <p:sp>
        <p:nvSpPr>
          <p:cNvPr id="40" name="object 40"/>
          <p:cNvSpPr txBox="1"/>
          <p:nvPr/>
        </p:nvSpPr>
        <p:spPr>
          <a:xfrm>
            <a:off x="4306208" y="2013454"/>
            <a:ext cx="1751753" cy="748068"/>
          </a:xfrm>
          <a:prstGeom prst="rect">
            <a:avLst/>
          </a:prstGeom>
        </p:spPr>
        <p:txBody>
          <a:bodyPr vert="horz" wrap="square" lIns="0" tIns="16933" rIns="0" bIns="0" rtlCol="0">
            <a:spAutoFit/>
          </a:bodyPr>
          <a:lstStyle/>
          <a:p>
            <a:pPr marR="7620" algn="ctr">
              <a:spcBef>
                <a:spcPts val="133"/>
              </a:spcBef>
            </a:pPr>
            <a:r>
              <a:rPr sz="1600" kern="0" spc="-33" dirty="0">
                <a:solidFill>
                  <a:srgbClr val="FFFFFF"/>
                </a:solidFill>
                <a:latin typeface="Calibri"/>
                <a:cs typeface="Calibri"/>
              </a:rPr>
              <a:t>10</a:t>
            </a:r>
            <a:endParaRPr sz="1600" kern="0">
              <a:solidFill>
                <a:sysClr val="windowText" lastClr="000000"/>
              </a:solidFill>
              <a:latin typeface="Calibri"/>
              <a:cs typeface="Calibri"/>
            </a:endParaRPr>
          </a:p>
          <a:p>
            <a:pPr marR="6773" indent="-847" algn="ctr">
              <a:spcBef>
                <a:spcPts val="887"/>
              </a:spcBef>
            </a:pPr>
            <a:r>
              <a:rPr sz="1200" b="1" kern="0" spc="73" dirty="0">
                <a:solidFill>
                  <a:srgbClr val="3C4043"/>
                </a:solidFill>
                <a:latin typeface="Calibri"/>
                <a:cs typeface="Calibri"/>
              </a:rPr>
              <a:t>Paridad</a:t>
            </a:r>
            <a:r>
              <a:rPr sz="1200" b="1" kern="0" spc="27" dirty="0">
                <a:solidFill>
                  <a:srgbClr val="3C4043"/>
                </a:solidFill>
                <a:latin typeface="Calibri"/>
                <a:cs typeface="Calibri"/>
              </a:rPr>
              <a:t> </a:t>
            </a:r>
            <a:r>
              <a:rPr sz="1200" b="1" kern="0" spc="47" dirty="0">
                <a:solidFill>
                  <a:srgbClr val="3C4043"/>
                </a:solidFill>
                <a:latin typeface="Calibri"/>
                <a:cs typeface="Calibri"/>
              </a:rPr>
              <a:t>entre</a:t>
            </a:r>
            <a:r>
              <a:rPr sz="1200" b="1" kern="0" spc="667" dirty="0">
                <a:solidFill>
                  <a:srgbClr val="3C4043"/>
                </a:solidFill>
                <a:latin typeface="Calibri"/>
                <a:cs typeface="Calibri"/>
              </a:rPr>
              <a:t> </a:t>
            </a:r>
            <a:r>
              <a:rPr sz="1200" b="1" kern="0" spc="67" dirty="0">
                <a:solidFill>
                  <a:srgbClr val="3C4043"/>
                </a:solidFill>
                <a:latin typeface="Calibri"/>
                <a:cs typeface="Calibri"/>
              </a:rPr>
              <a:t>desarrollo</a:t>
            </a:r>
            <a:r>
              <a:rPr sz="1200" b="1" kern="0" spc="40" dirty="0">
                <a:solidFill>
                  <a:srgbClr val="3C4043"/>
                </a:solidFill>
                <a:latin typeface="Calibri"/>
                <a:cs typeface="Calibri"/>
              </a:rPr>
              <a:t> </a:t>
            </a:r>
            <a:r>
              <a:rPr sz="1200" b="1" kern="0" spc="120" dirty="0">
                <a:solidFill>
                  <a:srgbClr val="3C4043"/>
                </a:solidFill>
                <a:latin typeface="Calibri"/>
                <a:cs typeface="Calibri"/>
              </a:rPr>
              <a:t>y</a:t>
            </a:r>
            <a:r>
              <a:rPr sz="1200" b="1" kern="0" spc="40" dirty="0">
                <a:solidFill>
                  <a:srgbClr val="3C4043"/>
                </a:solidFill>
                <a:latin typeface="Calibri"/>
                <a:cs typeface="Calibri"/>
              </a:rPr>
              <a:t> </a:t>
            </a:r>
            <a:r>
              <a:rPr sz="1200" b="1" kern="0" spc="80" dirty="0">
                <a:solidFill>
                  <a:srgbClr val="3C4043"/>
                </a:solidFill>
                <a:latin typeface="Calibri"/>
                <a:cs typeface="Calibri"/>
              </a:rPr>
              <a:t>producción</a:t>
            </a:r>
            <a:endParaRPr sz="1200" kern="0">
              <a:solidFill>
                <a:sysClr val="windowText" lastClr="000000"/>
              </a:solidFill>
              <a:latin typeface="Calibri"/>
              <a:cs typeface="Calibri"/>
            </a:endParaRPr>
          </a:p>
        </p:txBody>
      </p:sp>
      <p:sp>
        <p:nvSpPr>
          <p:cNvPr id="41" name="object 41"/>
          <p:cNvSpPr/>
          <p:nvPr/>
        </p:nvSpPr>
        <p:spPr>
          <a:xfrm>
            <a:off x="2031577" y="762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42" name="Triángulo rectángulo 41">
            <a:extLst>
              <a:ext uri="{FF2B5EF4-FFF2-40B4-BE49-F238E27FC236}">
                <a16:creationId xmlns:a16="http://schemas.microsoft.com/office/drawing/2014/main" id="{1E4FF70C-7473-F130-762A-2E2C6726D239}"/>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43" name="object 2">
            <a:extLst>
              <a:ext uri="{FF2B5EF4-FFF2-40B4-BE49-F238E27FC236}">
                <a16:creationId xmlns:a16="http://schemas.microsoft.com/office/drawing/2014/main" id="{58D709AC-9908-4D62-F381-B93EA147751A}"/>
              </a:ext>
            </a:extLst>
          </p:cNvPr>
          <p:cNvPicPr/>
          <p:nvPr/>
        </p:nvPicPr>
        <p:blipFill>
          <a:blip r:embed="rId3"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14382966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0830" y="1265586"/>
            <a:ext cx="6382173" cy="673560"/>
          </a:xfrm>
          <a:prstGeom prst="rect">
            <a:avLst/>
          </a:prstGeom>
        </p:spPr>
        <p:txBody>
          <a:bodyPr vert="horz" wrap="square" lIns="0" tIns="16933" rIns="0" bIns="0" rtlCol="0">
            <a:spAutoFit/>
          </a:bodyPr>
          <a:lstStyle/>
          <a:p>
            <a:pPr marR="6773">
              <a:spcBef>
                <a:spcPts val="133"/>
              </a:spcBef>
            </a:pPr>
            <a:r>
              <a:rPr sz="2133" kern="0" spc="67" dirty="0">
                <a:solidFill>
                  <a:srgbClr val="202124"/>
                </a:solidFill>
                <a:latin typeface="Calibri"/>
                <a:cs typeface="Calibri"/>
              </a:rPr>
              <a:t>Para</a:t>
            </a:r>
            <a:r>
              <a:rPr sz="2133" kern="0" spc="87" dirty="0">
                <a:solidFill>
                  <a:srgbClr val="202124"/>
                </a:solidFill>
                <a:latin typeface="Calibri"/>
                <a:cs typeface="Calibri"/>
              </a:rPr>
              <a:t> </a:t>
            </a:r>
            <a:r>
              <a:rPr sz="2133" kern="0" spc="113" dirty="0">
                <a:solidFill>
                  <a:srgbClr val="202124"/>
                </a:solidFill>
                <a:latin typeface="Calibri"/>
                <a:cs typeface="Calibri"/>
              </a:rPr>
              <a:t>pasar</a:t>
            </a:r>
            <a:r>
              <a:rPr sz="2133" kern="0" spc="87" dirty="0">
                <a:solidFill>
                  <a:srgbClr val="202124"/>
                </a:solidFill>
                <a:latin typeface="Calibri"/>
                <a:cs typeface="Calibri"/>
              </a:rPr>
              <a:t> </a:t>
            </a:r>
            <a:r>
              <a:rPr sz="2133" kern="0" spc="93" dirty="0">
                <a:solidFill>
                  <a:srgbClr val="202124"/>
                </a:solidFill>
                <a:latin typeface="Calibri"/>
                <a:cs typeface="Calibri"/>
              </a:rPr>
              <a:t>representaciones </a:t>
            </a:r>
            <a:r>
              <a:rPr sz="2133" kern="0" dirty="0">
                <a:solidFill>
                  <a:srgbClr val="202124"/>
                </a:solidFill>
                <a:latin typeface="Calibri"/>
                <a:cs typeface="Calibri"/>
              </a:rPr>
              <a:t>entre</a:t>
            </a:r>
            <a:r>
              <a:rPr sz="2133" kern="0" spc="87" dirty="0">
                <a:solidFill>
                  <a:srgbClr val="202124"/>
                </a:solidFill>
                <a:latin typeface="Calibri"/>
                <a:cs typeface="Calibri"/>
              </a:rPr>
              <a:t> </a:t>
            </a:r>
            <a:r>
              <a:rPr sz="2133" kern="0" spc="93" dirty="0">
                <a:solidFill>
                  <a:srgbClr val="202124"/>
                </a:solidFill>
                <a:latin typeface="Calibri"/>
                <a:cs typeface="Calibri"/>
              </a:rPr>
              <a:t>servicios,</a:t>
            </a:r>
            <a:r>
              <a:rPr sz="2133" kern="0" spc="87" dirty="0">
                <a:solidFill>
                  <a:srgbClr val="202124"/>
                </a:solidFill>
                <a:latin typeface="Calibri"/>
                <a:cs typeface="Calibri"/>
              </a:rPr>
              <a:t> </a:t>
            </a:r>
            <a:r>
              <a:rPr sz="2133" kern="0" spc="152" dirty="0">
                <a:solidFill>
                  <a:srgbClr val="202124"/>
                </a:solidFill>
                <a:latin typeface="Calibri"/>
                <a:cs typeface="Calibri"/>
              </a:rPr>
              <a:t>se</a:t>
            </a:r>
            <a:r>
              <a:rPr sz="2133" kern="0" spc="93" dirty="0">
                <a:solidFill>
                  <a:srgbClr val="202124"/>
                </a:solidFill>
                <a:latin typeface="Calibri"/>
                <a:cs typeface="Calibri"/>
              </a:rPr>
              <a:t> </a:t>
            </a:r>
            <a:r>
              <a:rPr sz="2133" kern="0" spc="67" dirty="0">
                <a:solidFill>
                  <a:srgbClr val="202124"/>
                </a:solidFill>
                <a:latin typeface="Calibri"/>
                <a:cs typeface="Calibri"/>
              </a:rPr>
              <a:t>usan </a:t>
            </a:r>
            <a:r>
              <a:rPr sz="2133" kern="0" spc="93" dirty="0">
                <a:solidFill>
                  <a:srgbClr val="202124"/>
                </a:solidFill>
                <a:latin typeface="Calibri"/>
                <a:cs typeface="Calibri"/>
              </a:rPr>
              <a:t>formatos</a:t>
            </a:r>
            <a:r>
              <a:rPr sz="2133" kern="0" spc="20" dirty="0">
                <a:solidFill>
                  <a:srgbClr val="202124"/>
                </a:solidFill>
                <a:latin typeface="Calibri"/>
                <a:cs typeface="Calibri"/>
              </a:rPr>
              <a:t> </a:t>
            </a:r>
            <a:r>
              <a:rPr sz="2133" kern="0" spc="100" dirty="0">
                <a:solidFill>
                  <a:srgbClr val="202124"/>
                </a:solidFill>
                <a:latin typeface="Calibri"/>
                <a:cs typeface="Calibri"/>
              </a:rPr>
              <a:t>estándar</a:t>
            </a:r>
            <a:r>
              <a:rPr sz="2133" kern="0" spc="20" dirty="0">
                <a:solidFill>
                  <a:srgbClr val="202124"/>
                </a:solidFill>
                <a:latin typeface="Calibri"/>
                <a:cs typeface="Calibri"/>
              </a:rPr>
              <a:t> </a:t>
            </a:r>
            <a:r>
              <a:rPr sz="2133" kern="0" spc="133" dirty="0">
                <a:solidFill>
                  <a:srgbClr val="202124"/>
                </a:solidFill>
                <a:latin typeface="Calibri"/>
                <a:cs typeface="Calibri"/>
              </a:rPr>
              <a:t>basados</a:t>
            </a:r>
            <a:r>
              <a:rPr sz="2133" kern="0" spc="27" dirty="0">
                <a:solidFill>
                  <a:srgbClr val="202124"/>
                </a:solidFill>
                <a:latin typeface="Calibri"/>
                <a:cs typeface="Calibri"/>
              </a:rPr>
              <a:t> </a:t>
            </a:r>
            <a:r>
              <a:rPr sz="2133" kern="0" spc="93" dirty="0">
                <a:solidFill>
                  <a:srgbClr val="202124"/>
                </a:solidFill>
                <a:latin typeface="Calibri"/>
                <a:cs typeface="Calibri"/>
              </a:rPr>
              <a:t>en</a:t>
            </a:r>
            <a:r>
              <a:rPr sz="2133" kern="0" spc="20" dirty="0">
                <a:solidFill>
                  <a:srgbClr val="202124"/>
                </a:solidFill>
                <a:latin typeface="Calibri"/>
                <a:cs typeface="Calibri"/>
              </a:rPr>
              <a:t> </a:t>
            </a:r>
            <a:r>
              <a:rPr sz="2133" kern="0" spc="60" dirty="0">
                <a:solidFill>
                  <a:srgbClr val="202124"/>
                </a:solidFill>
                <a:latin typeface="Calibri"/>
                <a:cs typeface="Calibri"/>
              </a:rPr>
              <a:t>texto</a:t>
            </a:r>
            <a:endParaRPr sz="2133" kern="0">
              <a:solidFill>
                <a:sysClr val="windowText" lastClr="000000"/>
              </a:solidFill>
              <a:latin typeface="Calibri"/>
              <a:cs typeface="Calibri"/>
            </a:endParaRPr>
          </a:p>
        </p:txBody>
      </p:sp>
      <p:sp>
        <p:nvSpPr>
          <p:cNvPr id="3" name="object 3"/>
          <p:cNvSpPr/>
          <p:nvPr/>
        </p:nvSpPr>
        <p:spPr>
          <a:xfrm>
            <a:off x="2852728" y="2369080"/>
            <a:ext cx="3086947" cy="844973"/>
          </a:xfrm>
          <a:custGeom>
            <a:avLst/>
            <a:gdLst/>
            <a:ahLst/>
            <a:cxnLst/>
            <a:rect l="l" t="t" r="r" b="b"/>
            <a:pathLst>
              <a:path w="2315210" h="633730">
                <a:moveTo>
                  <a:pt x="0" y="0"/>
                </a:moveTo>
                <a:lnTo>
                  <a:pt x="2315014" y="0"/>
                </a:lnTo>
                <a:lnTo>
                  <a:pt x="2315014" y="633299"/>
                </a:lnTo>
                <a:lnTo>
                  <a:pt x="0" y="633299"/>
                </a:lnTo>
                <a:lnTo>
                  <a:pt x="0" y="0"/>
                </a:lnTo>
                <a:close/>
              </a:path>
            </a:pathLst>
          </a:custGeom>
          <a:ln w="9525">
            <a:solidFill>
              <a:srgbClr val="4A86E7"/>
            </a:solidFill>
          </a:ln>
        </p:spPr>
        <p:txBody>
          <a:bodyPr wrap="square" lIns="0" tIns="0" rIns="0" bIns="0" rtlCol="0"/>
          <a:lstStyle/>
          <a:p>
            <a:endParaRPr kern="0">
              <a:solidFill>
                <a:sysClr val="windowText" lastClr="000000"/>
              </a:solidFill>
            </a:endParaRPr>
          </a:p>
        </p:txBody>
      </p:sp>
      <p:sp>
        <p:nvSpPr>
          <p:cNvPr id="4" name="object 4"/>
          <p:cNvSpPr txBox="1"/>
          <p:nvPr/>
        </p:nvSpPr>
        <p:spPr>
          <a:xfrm>
            <a:off x="2890830" y="2384828"/>
            <a:ext cx="983827" cy="181310"/>
          </a:xfrm>
          <a:prstGeom prst="rect">
            <a:avLst/>
          </a:prstGeom>
        </p:spPr>
        <p:txBody>
          <a:bodyPr vert="horz" wrap="square" lIns="0" tIns="16933" rIns="0" bIns="0" rtlCol="0">
            <a:spAutoFit/>
          </a:bodyPr>
          <a:lstStyle/>
          <a:p>
            <a:pPr>
              <a:spcBef>
                <a:spcPts val="133"/>
              </a:spcBef>
            </a:pPr>
            <a:r>
              <a:rPr sz="1067" kern="0" spc="-13" dirty="0">
                <a:solidFill>
                  <a:sysClr val="windowText" lastClr="000000"/>
                </a:solidFill>
                <a:latin typeface="Consolas"/>
                <a:cs typeface="Consolas"/>
              </a:rPr>
              <a:t>{"mascotas":[</a:t>
            </a:r>
            <a:endParaRPr sz="1067" kern="0">
              <a:solidFill>
                <a:sysClr val="windowText" lastClr="000000"/>
              </a:solidFill>
              <a:latin typeface="Consolas"/>
              <a:cs typeface="Consolas"/>
            </a:endParaRPr>
          </a:p>
        </p:txBody>
      </p:sp>
      <p:grpSp>
        <p:nvGrpSpPr>
          <p:cNvPr id="5" name="object 5"/>
          <p:cNvGrpSpPr/>
          <p:nvPr/>
        </p:nvGrpSpPr>
        <p:grpSpPr>
          <a:xfrm>
            <a:off x="4599753" y="3049796"/>
            <a:ext cx="2133600" cy="1755140"/>
            <a:chOff x="2307320" y="2390295"/>
            <a:chExt cx="1600200" cy="1316355"/>
          </a:xfrm>
        </p:grpSpPr>
        <p:sp>
          <p:nvSpPr>
            <p:cNvPr id="6" name="object 6"/>
            <p:cNvSpPr/>
            <p:nvPr/>
          </p:nvSpPr>
          <p:spPr>
            <a:xfrm>
              <a:off x="2312082" y="2395058"/>
              <a:ext cx="1590675" cy="1306830"/>
            </a:xfrm>
            <a:custGeom>
              <a:avLst/>
              <a:gdLst/>
              <a:ahLst/>
              <a:cxnLst/>
              <a:rect l="l" t="t" r="r" b="b"/>
              <a:pathLst>
                <a:path w="1590675" h="1306829">
                  <a:moveTo>
                    <a:pt x="1590078" y="1306699"/>
                  </a:moveTo>
                  <a:lnTo>
                    <a:pt x="0" y="1306699"/>
                  </a:lnTo>
                  <a:lnTo>
                    <a:pt x="0" y="0"/>
                  </a:lnTo>
                  <a:lnTo>
                    <a:pt x="1590078" y="0"/>
                  </a:lnTo>
                  <a:lnTo>
                    <a:pt x="1590078" y="13066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7" name="object 7"/>
            <p:cNvSpPr/>
            <p:nvPr/>
          </p:nvSpPr>
          <p:spPr>
            <a:xfrm>
              <a:off x="2312082" y="2395058"/>
              <a:ext cx="1590675" cy="1306830"/>
            </a:xfrm>
            <a:custGeom>
              <a:avLst/>
              <a:gdLst/>
              <a:ahLst/>
              <a:cxnLst/>
              <a:rect l="l" t="t" r="r" b="b"/>
              <a:pathLst>
                <a:path w="1590675" h="1306829">
                  <a:moveTo>
                    <a:pt x="0" y="0"/>
                  </a:moveTo>
                  <a:lnTo>
                    <a:pt x="1590078" y="0"/>
                  </a:lnTo>
                  <a:lnTo>
                    <a:pt x="1590078" y="1306699"/>
                  </a:lnTo>
                  <a:lnTo>
                    <a:pt x="0" y="1306699"/>
                  </a:lnTo>
                  <a:lnTo>
                    <a:pt x="0" y="0"/>
                  </a:lnTo>
                  <a:close/>
                </a:path>
              </a:pathLst>
            </a:custGeom>
            <a:ln w="9525">
              <a:solidFill>
                <a:srgbClr val="4A86E7"/>
              </a:solidFill>
            </a:ln>
          </p:spPr>
          <p:txBody>
            <a:bodyPr wrap="square" lIns="0" tIns="0" rIns="0" bIns="0" rtlCol="0"/>
            <a:lstStyle/>
            <a:p>
              <a:endParaRPr kern="0">
                <a:solidFill>
                  <a:sysClr val="windowText" lastClr="000000"/>
                </a:solidFill>
              </a:endParaRPr>
            </a:p>
          </p:txBody>
        </p:sp>
      </p:grpSp>
      <p:sp>
        <p:nvSpPr>
          <p:cNvPr id="8" name="object 8"/>
          <p:cNvSpPr txBox="1"/>
          <p:nvPr/>
        </p:nvSpPr>
        <p:spPr>
          <a:xfrm>
            <a:off x="2890830" y="2545695"/>
            <a:ext cx="3406987" cy="2216355"/>
          </a:xfrm>
          <a:prstGeom prst="rect">
            <a:avLst/>
          </a:prstGeom>
        </p:spPr>
        <p:txBody>
          <a:bodyPr vert="horz" wrap="square" lIns="0" tIns="16933" rIns="0" bIns="0" rtlCol="0">
            <a:spAutoFit/>
          </a:bodyPr>
          <a:lstStyle/>
          <a:p>
            <a:pPr>
              <a:lnSpc>
                <a:spcPts val="1273"/>
              </a:lnSpc>
              <a:spcBef>
                <a:spcPts val="133"/>
              </a:spcBef>
            </a:pPr>
            <a:r>
              <a:rPr sz="1067" kern="0" spc="-13" dirty="0">
                <a:solidFill>
                  <a:sysClr val="windowText" lastClr="000000"/>
                </a:solidFill>
                <a:latin typeface="Consolas"/>
                <a:cs typeface="Consolas"/>
              </a:rPr>
              <a:t>{"nombre":"Negrito","raza":"Schnoodle"},</a:t>
            </a:r>
            <a:endParaRPr sz="1067" kern="0">
              <a:solidFill>
                <a:sysClr val="windowText" lastClr="000000"/>
              </a:solidFill>
              <a:latin typeface="Consolas"/>
              <a:cs typeface="Consolas"/>
            </a:endParaRPr>
          </a:p>
          <a:p>
            <a:pPr>
              <a:lnSpc>
                <a:spcPts val="1267"/>
              </a:lnSpc>
            </a:pPr>
            <a:r>
              <a:rPr sz="1067" kern="0" spc="-13" dirty="0">
                <a:solidFill>
                  <a:sysClr val="windowText" lastClr="000000"/>
                </a:solidFill>
                <a:latin typeface="Consolas"/>
                <a:cs typeface="Consolas"/>
              </a:rPr>
              <a:t>{"nombre":"Berta","raza":"Mutt"}</a:t>
            </a:r>
            <a:endParaRPr sz="1067" kern="0">
              <a:solidFill>
                <a:sysClr val="windowText" lastClr="000000"/>
              </a:solidFill>
              <a:latin typeface="Consolas"/>
              <a:cs typeface="Consolas"/>
            </a:endParaRPr>
          </a:p>
          <a:p>
            <a:pPr>
              <a:lnSpc>
                <a:spcPts val="1273"/>
              </a:lnSpc>
            </a:pPr>
            <a:r>
              <a:rPr sz="1067" kern="0" spc="-33" dirty="0">
                <a:solidFill>
                  <a:sysClr val="windowText" lastClr="000000"/>
                </a:solidFill>
                <a:latin typeface="Consolas"/>
                <a:cs typeface="Consolas"/>
              </a:rPr>
              <a:t>]}</a:t>
            </a:r>
            <a:endParaRPr sz="1067" kern="0">
              <a:solidFill>
                <a:sysClr val="windowText" lastClr="000000"/>
              </a:solidFill>
              <a:latin typeface="Consolas"/>
              <a:cs typeface="Consolas"/>
            </a:endParaRPr>
          </a:p>
          <a:p>
            <a:pPr marL="1752556">
              <a:lnSpc>
                <a:spcPts val="1273"/>
              </a:lnSpc>
              <a:spcBef>
                <a:spcPts val="327"/>
              </a:spcBef>
            </a:pPr>
            <a:r>
              <a:rPr sz="1067" kern="0" spc="-27" dirty="0">
                <a:solidFill>
                  <a:sysClr val="windowText" lastClr="000000"/>
                </a:solidFill>
                <a:latin typeface="Consolas"/>
                <a:cs typeface="Consolas"/>
              </a:rPr>
              <a:t>&lt;ul&gt;</a:t>
            </a:r>
            <a:endParaRPr sz="1067" kern="0">
              <a:solidFill>
                <a:sysClr val="windowText" lastClr="000000"/>
              </a:solidFill>
              <a:latin typeface="Consolas"/>
              <a:cs typeface="Consolas"/>
            </a:endParaRPr>
          </a:p>
          <a:p>
            <a:pPr marL="1827061">
              <a:lnSpc>
                <a:spcPts val="1267"/>
              </a:lnSpc>
            </a:pPr>
            <a:r>
              <a:rPr sz="1067" kern="0" spc="-27" dirty="0">
                <a:solidFill>
                  <a:sysClr val="windowText" lastClr="000000"/>
                </a:solidFill>
                <a:latin typeface="Consolas"/>
                <a:cs typeface="Consolas"/>
              </a:rPr>
              <a:t>&lt;li&gt;</a:t>
            </a:r>
            <a:endParaRPr sz="1067" kern="0">
              <a:solidFill>
                <a:sysClr val="windowText" lastClr="000000"/>
              </a:solidFill>
              <a:latin typeface="Consolas"/>
              <a:cs typeface="Consolas"/>
            </a:endParaRPr>
          </a:p>
          <a:p>
            <a:pPr marL="1901566">
              <a:lnSpc>
                <a:spcPts val="1267"/>
              </a:lnSpc>
            </a:pPr>
            <a:r>
              <a:rPr sz="1067" kern="0" spc="-13" dirty="0">
                <a:solidFill>
                  <a:sysClr val="windowText" lastClr="000000"/>
                </a:solidFill>
                <a:latin typeface="Consolas"/>
                <a:cs typeface="Consolas"/>
              </a:rPr>
              <a:t>&lt;h1&gt;Negrito&lt;/h1&gt;</a:t>
            </a:r>
            <a:endParaRPr sz="1067" kern="0">
              <a:solidFill>
                <a:sysClr val="windowText" lastClr="000000"/>
              </a:solidFill>
              <a:latin typeface="Consolas"/>
              <a:cs typeface="Consolas"/>
            </a:endParaRPr>
          </a:p>
          <a:p>
            <a:pPr marL="1901566">
              <a:lnSpc>
                <a:spcPts val="1267"/>
              </a:lnSpc>
            </a:pPr>
            <a:r>
              <a:rPr sz="1067" kern="0" spc="-13" dirty="0">
                <a:solidFill>
                  <a:sysClr val="windowText" lastClr="000000"/>
                </a:solidFill>
                <a:latin typeface="Consolas"/>
                <a:cs typeface="Consolas"/>
              </a:rPr>
              <a:t>&lt;div&gt;Schnoodle&lt;/div&gt;</a:t>
            </a:r>
            <a:endParaRPr sz="1067" kern="0">
              <a:solidFill>
                <a:sysClr val="windowText" lastClr="000000"/>
              </a:solidFill>
              <a:latin typeface="Consolas"/>
              <a:cs typeface="Consolas"/>
            </a:endParaRPr>
          </a:p>
          <a:p>
            <a:pPr marL="1827061">
              <a:lnSpc>
                <a:spcPts val="1267"/>
              </a:lnSpc>
            </a:pPr>
            <a:r>
              <a:rPr sz="1067" kern="0" spc="-13" dirty="0">
                <a:solidFill>
                  <a:sysClr val="windowText" lastClr="000000"/>
                </a:solidFill>
                <a:latin typeface="Consolas"/>
                <a:cs typeface="Consolas"/>
              </a:rPr>
              <a:t>&lt;/li&gt;</a:t>
            </a:r>
            <a:endParaRPr sz="1067" kern="0">
              <a:solidFill>
                <a:sysClr val="windowText" lastClr="000000"/>
              </a:solidFill>
              <a:latin typeface="Consolas"/>
              <a:cs typeface="Consolas"/>
            </a:endParaRPr>
          </a:p>
          <a:p>
            <a:pPr marL="1827061">
              <a:lnSpc>
                <a:spcPts val="1267"/>
              </a:lnSpc>
            </a:pPr>
            <a:r>
              <a:rPr sz="1067" kern="0" spc="-27" dirty="0">
                <a:solidFill>
                  <a:sysClr val="windowText" lastClr="000000"/>
                </a:solidFill>
                <a:latin typeface="Consolas"/>
                <a:cs typeface="Consolas"/>
              </a:rPr>
              <a:t>&lt;li&gt;</a:t>
            </a:r>
            <a:endParaRPr sz="1067" kern="0">
              <a:solidFill>
                <a:sysClr val="windowText" lastClr="000000"/>
              </a:solidFill>
              <a:latin typeface="Consolas"/>
              <a:cs typeface="Consolas"/>
            </a:endParaRPr>
          </a:p>
          <a:p>
            <a:pPr marL="1901566">
              <a:lnSpc>
                <a:spcPts val="1267"/>
              </a:lnSpc>
            </a:pPr>
            <a:r>
              <a:rPr sz="1067" kern="0" spc="-13" dirty="0">
                <a:solidFill>
                  <a:sysClr val="windowText" lastClr="000000"/>
                </a:solidFill>
                <a:latin typeface="Consolas"/>
                <a:cs typeface="Consolas"/>
              </a:rPr>
              <a:t>&lt;h1&gt;Berta&lt;/h1&gt;</a:t>
            </a:r>
            <a:endParaRPr sz="1067" kern="0">
              <a:solidFill>
                <a:sysClr val="windowText" lastClr="000000"/>
              </a:solidFill>
              <a:latin typeface="Consolas"/>
              <a:cs typeface="Consolas"/>
            </a:endParaRPr>
          </a:p>
          <a:p>
            <a:pPr marL="1901566">
              <a:lnSpc>
                <a:spcPts val="1267"/>
              </a:lnSpc>
            </a:pPr>
            <a:r>
              <a:rPr sz="1067" kern="0" spc="-13" dirty="0">
                <a:solidFill>
                  <a:sysClr val="windowText" lastClr="000000"/>
                </a:solidFill>
                <a:latin typeface="Consolas"/>
                <a:cs typeface="Consolas"/>
              </a:rPr>
              <a:t>&lt;div&gt;Mutt&lt;/div&gt;</a:t>
            </a:r>
            <a:endParaRPr sz="1067" kern="0">
              <a:solidFill>
                <a:sysClr val="windowText" lastClr="000000"/>
              </a:solidFill>
              <a:latin typeface="Consolas"/>
              <a:cs typeface="Consolas"/>
            </a:endParaRPr>
          </a:p>
          <a:p>
            <a:pPr marL="1827061">
              <a:lnSpc>
                <a:spcPts val="1267"/>
              </a:lnSpc>
            </a:pPr>
            <a:r>
              <a:rPr sz="1067" kern="0" spc="-13" dirty="0">
                <a:solidFill>
                  <a:sysClr val="windowText" lastClr="000000"/>
                </a:solidFill>
                <a:latin typeface="Consolas"/>
                <a:cs typeface="Consolas"/>
              </a:rPr>
              <a:t>&lt;/li&gt;</a:t>
            </a:r>
            <a:endParaRPr sz="1067" kern="0">
              <a:solidFill>
                <a:sysClr val="windowText" lastClr="000000"/>
              </a:solidFill>
              <a:latin typeface="Consolas"/>
              <a:cs typeface="Consolas"/>
            </a:endParaRPr>
          </a:p>
          <a:p>
            <a:pPr marL="1752556">
              <a:lnSpc>
                <a:spcPts val="1273"/>
              </a:lnSpc>
            </a:pPr>
            <a:r>
              <a:rPr sz="1067" kern="0" spc="-13" dirty="0">
                <a:solidFill>
                  <a:sysClr val="windowText" lastClr="000000"/>
                </a:solidFill>
                <a:latin typeface="Consolas"/>
                <a:cs typeface="Consolas"/>
              </a:rPr>
              <a:t>&lt;/ul&gt;</a:t>
            </a:r>
            <a:endParaRPr sz="1067" kern="0">
              <a:solidFill>
                <a:sysClr val="windowText" lastClr="000000"/>
              </a:solidFill>
              <a:latin typeface="Consolas"/>
              <a:cs typeface="Consolas"/>
            </a:endParaRPr>
          </a:p>
        </p:txBody>
      </p:sp>
      <p:sp>
        <p:nvSpPr>
          <p:cNvPr id="9" name="object 9"/>
          <p:cNvSpPr/>
          <p:nvPr/>
        </p:nvSpPr>
        <p:spPr>
          <a:xfrm>
            <a:off x="5476057" y="2233035"/>
            <a:ext cx="629920" cy="324272"/>
          </a:xfrm>
          <a:custGeom>
            <a:avLst/>
            <a:gdLst/>
            <a:ahLst/>
            <a:cxnLst/>
            <a:rect l="l" t="t" r="r" b="b"/>
            <a:pathLst>
              <a:path w="472439" h="243205">
                <a:moveTo>
                  <a:pt x="431687" y="242599"/>
                </a:moveTo>
                <a:lnTo>
                  <a:pt x="40436" y="242599"/>
                </a:lnTo>
                <a:lnTo>
                  <a:pt x="24696" y="239422"/>
                </a:lnTo>
                <a:lnTo>
                  <a:pt x="11843" y="230757"/>
                </a:lnTo>
                <a:lnTo>
                  <a:pt x="3177" y="217904"/>
                </a:lnTo>
                <a:lnTo>
                  <a:pt x="0" y="202165"/>
                </a:lnTo>
                <a:lnTo>
                  <a:pt x="0" y="40434"/>
                </a:lnTo>
                <a:lnTo>
                  <a:pt x="3177" y="24695"/>
                </a:lnTo>
                <a:lnTo>
                  <a:pt x="11843" y="11842"/>
                </a:lnTo>
                <a:lnTo>
                  <a:pt x="24696" y="3177"/>
                </a:lnTo>
                <a:lnTo>
                  <a:pt x="40436" y="0"/>
                </a:lnTo>
                <a:lnTo>
                  <a:pt x="431687" y="0"/>
                </a:lnTo>
                <a:lnTo>
                  <a:pt x="465329" y="18001"/>
                </a:lnTo>
                <a:lnTo>
                  <a:pt x="472123" y="40434"/>
                </a:lnTo>
                <a:lnTo>
                  <a:pt x="472123" y="202165"/>
                </a:lnTo>
                <a:lnTo>
                  <a:pt x="468945" y="217904"/>
                </a:lnTo>
                <a:lnTo>
                  <a:pt x="460279" y="230757"/>
                </a:lnTo>
                <a:lnTo>
                  <a:pt x="447426" y="239422"/>
                </a:lnTo>
                <a:lnTo>
                  <a:pt x="431687" y="242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10" name="object 10"/>
          <p:cNvSpPr txBox="1"/>
          <p:nvPr/>
        </p:nvSpPr>
        <p:spPr>
          <a:xfrm>
            <a:off x="5606349" y="2291984"/>
            <a:ext cx="386080" cy="181310"/>
          </a:xfrm>
          <a:prstGeom prst="rect">
            <a:avLst/>
          </a:prstGeom>
        </p:spPr>
        <p:txBody>
          <a:bodyPr vert="horz" wrap="square" lIns="0" tIns="16933" rIns="0" bIns="0" rtlCol="0">
            <a:spAutoFit/>
          </a:bodyPr>
          <a:lstStyle/>
          <a:p>
            <a:pPr>
              <a:spcBef>
                <a:spcPts val="133"/>
              </a:spcBef>
            </a:pPr>
            <a:r>
              <a:rPr sz="1067" b="1" kern="0" spc="-27" dirty="0">
                <a:solidFill>
                  <a:sysClr val="windowText" lastClr="000000"/>
                </a:solidFill>
                <a:latin typeface="Arial"/>
                <a:cs typeface="Arial"/>
              </a:rPr>
              <a:t>JSON</a:t>
            </a:r>
            <a:endParaRPr sz="1067" kern="0">
              <a:solidFill>
                <a:sysClr val="windowText" lastClr="000000"/>
              </a:solidFill>
              <a:latin typeface="Arial"/>
              <a:cs typeface="Arial"/>
            </a:endParaRPr>
          </a:p>
        </p:txBody>
      </p:sp>
      <p:sp>
        <p:nvSpPr>
          <p:cNvPr id="11" name="object 11"/>
          <p:cNvSpPr/>
          <p:nvPr/>
        </p:nvSpPr>
        <p:spPr>
          <a:xfrm>
            <a:off x="6271257" y="2901402"/>
            <a:ext cx="629920" cy="324272"/>
          </a:xfrm>
          <a:custGeom>
            <a:avLst/>
            <a:gdLst/>
            <a:ahLst/>
            <a:cxnLst/>
            <a:rect l="l" t="t" r="r" b="b"/>
            <a:pathLst>
              <a:path w="472439" h="243205">
                <a:moveTo>
                  <a:pt x="431687" y="242599"/>
                </a:moveTo>
                <a:lnTo>
                  <a:pt x="40436" y="242599"/>
                </a:lnTo>
                <a:lnTo>
                  <a:pt x="24696" y="239422"/>
                </a:lnTo>
                <a:lnTo>
                  <a:pt x="11843" y="230757"/>
                </a:lnTo>
                <a:lnTo>
                  <a:pt x="3177" y="217904"/>
                </a:lnTo>
                <a:lnTo>
                  <a:pt x="0" y="202165"/>
                </a:lnTo>
                <a:lnTo>
                  <a:pt x="0" y="40434"/>
                </a:lnTo>
                <a:lnTo>
                  <a:pt x="3177" y="24695"/>
                </a:lnTo>
                <a:lnTo>
                  <a:pt x="11843" y="11842"/>
                </a:lnTo>
                <a:lnTo>
                  <a:pt x="24696" y="3177"/>
                </a:lnTo>
                <a:lnTo>
                  <a:pt x="40436" y="0"/>
                </a:lnTo>
                <a:lnTo>
                  <a:pt x="431687" y="0"/>
                </a:lnTo>
                <a:lnTo>
                  <a:pt x="465329" y="18001"/>
                </a:lnTo>
                <a:lnTo>
                  <a:pt x="472123" y="40434"/>
                </a:lnTo>
                <a:lnTo>
                  <a:pt x="472123" y="202165"/>
                </a:lnTo>
                <a:lnTo>
                  <a:pt x="468945" y="217904"/>
                </a:lnTo>
                <a:lnTo>
                  <a:pt x="460279" y="230757"/>
                </a:lnTo>
                <a:lnTo>
                  <a:pt x="447426" y="239422"/>
                </a:lnTo>
                <a:lnTo>
                  <a:pt x="431687" y="242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12" name="object 12"/>
          <p:cNvSpPr txBox="1"/>
          <p:nvPr/>
        </p:nvSpPr>
        <p:spPr>
          <a:xfrm>
            <a:off x="6397911" y="2960349"/>
            <a:ext cx="392853" cy="181310"/>
          </a:xfrm>
          <a:prstGeom prst="rect">
            <a:avLst/>
          </a:prstGeom>
        </p:spPr>
        <p:txBody>
          <a:bodyPr vert="horz" wrap="square" lIns="0" tIns="16933" rIns="0" bIns="0" rtlCol="0">
            <a:spAutoFit/>
          </a:bodyPr>
          <a:lstStyle/>
          <a:p>
            <a:pPr>
              <a:spcBef>
                <a:spcPts val="133"/>
              </a:spcBef>
            </a:pPr>
            <a:r>
              <a:rPr sz="1067" b="1" kern="0" spc="-27" dirty="0">
                <a:solidFill>
                  <a:sysClr val="windowText" lastClr="000000"/>
                </a:solidFill>
                <a:latin typeface="Arial"/>
                <a:cs typeface="Arial"/>
              </a:rPr>
              <a:t>HTML</a:t>
            </a:r>
            <a:endParaRPr sz="1067" kern="0">
              <a:solidFill>
                <a:sysClr val="windowText" lastClr="000000"/>
              </a:solidFill>
              <a:latin typeface="Arial"/>
              <a:cs typeface="Arial"/>
            </a:endParaRPr>
          </a:p>
        </p:txBody>
      </p:sp>
      <p:sp>
        <p:nvSpPr>
          <p:cNvPr id="13" name="object 13"/>
          <p:cNvSpPr/>
          <p:nvPr/>
        </p:nvSpPr>
        <p:spPr>
          <a:xfrm>
            <a:off x="7232600" y="2314647"/>
            <a:ext cx="2239433" cy="1881293"/>
          </a:xfrm>
          <a:custGeom>
            <a:avLst/>
            <a:gdLst/>
            <a:ahLst/>
            <a:cxnLst/>
            <a:rect l="l" t="t" r="r" b="b"/>
            <a:pathLst>
              <a:path w="1679575" h="1410970">
                <a:moveTo>
                  <a:pt x="0" y="0"/>
                </a:moveTo>
                <a:lnTo>
                  <a:pt x="1678982" y="0"/>
                </a:lnTo>
                <a:lnTo>
                  <a:pt x="1678982" y="1410399"/>
                </a:lnTo>
                <a:lnTo>
                  <a:pt x="0" y="1410399"/>
                </a:lnTo>
                <a:lnTo>
                  <a:pt x="0" y="0"/>
                </a:lnTo>
                <a:close/>
              </a:path>
            </a:pathLst>
          </a:custGeom>
          <a:ln w="9525">
            <a:solidFill>
              <a:srgbClr val="4A86E7"/>
            </a:solidFill>
          </a:ln>
        </p:spPr>
        <p:txBody>
          <a:bodyPr wrap="square" lIns="0" tIns="0" rIns="0" bIns="0" rtlCol="0"/>
          <a:lstStyle/>
          <a:p>
            <a:endParaRPr kern="0">
              <a:solidFill>
                <a:sysClr val="windowText" lastClr="000000"/>
              </a:solidFill>
            </a:endParaRPr>
          </a:p>
        </p:txBody>
      </p:sp>
      <p:sp>
        <p:nvSpPr>
          <p:cNvPr id="14" name="object 14"/>
          <p:cNvSpPr txBox="1"/>
          <p:nvPr/>
        </p:nvSpPr>
        <p:spPr>
          <a:xfrm>
            <a:off x="7270701" y="2330394"/>
            <a:ext cx="1950720" cy="1677746"/>
          </a:xfrm>
          <a:prstGeom prst="rect">
            <a:avLst/>
          </a:prstGeom>
        </p:spPr>
        <p:txBody>
          <a:bodyPr vert="horz" wrap="square" lIns="0" tIns="16933" rIns="0" bIns="0" rtlCol="0">
            <a:spAutoFit/>
          </a:bodyPr>
          <a:lstStyle/>
          <a:p>
            <a:pPr>
              <a:lnSpc>
                <a:spcPts val="1273"/>
              </a:lnSpc>
              <a:spcBef>
                <a:spcPts val="133"/>
              </a:spcBef>
            </a:pPr>
            <a:r>
              <a:rPr sz="1067" kern="0" spc="-13" dirty="0">
                <a:solidFill>
                  <a:sysClr val="windowText" lastClr="000000"/>
                </a:solidFill>
                <a:latin typeface="Consolas"/>
                <a:cs typeface="Consolas"/>
              </a:rPr>
              <a:t>&lt;mascotas&gt;</a:t>
            </a:r>
            <a:endParaRPr sz="1067" kern="0">
              <a:solidFill>
                <a:sysClr val="windowText" lastClr="000000"/>
              </a:solidFill>
              <a:latin typeface="Consolas"/>
              <a:cs typeface="Consolas"/>
            </a:endParaRPr>
          </a:p>
          <a:p>
            <a:pPr marL="73657">
              <a:lnSpc>
                <a:spcPts val="1267"/>
              </a:lnSpc>
            </a:pPr>
            <a:r>
              <a:rPr sz="1067" kern="0" spc="-13" dirty="0">
                <a:solidFill>
                  <a:sysClr val="windowText" lastClr="000000"/>
                </a:solidFill>
                <a:latin typeface="Consolas"/>
                <a:cs typeface="Consolas"/>
              </a:rPr>
              <a:t>&lt;mascota&gt;</a:t>
            </a:r>
            <a:endParaRPr sz="1067" kern="0">
              <a:solidFill>
                <a:sysClr val="windowText" lastClr="000000"/>
              </a:solidFill>
              <a:latin typeface="Consolas"/>
              <a:cs typeface="Consolas"/>
            </a:endParaRPr>
          </a:p>
          <a:p>
            <a:pPr marL="148163">
              <a:lnSpc>
                <a:spcPts val="1267"/>
              </a:lnSpc>
            </a:pPr>
            <a:r>
              <a:rPr sz="1067" kern="0" spc="-13" dirty="0">
                <a:solidFill>
                  <a:sysClr val="windowText" lastClr="000000"/>
                </a:solidFill>
                <a:latin typeface="Consolas"/>
                <a:cs typeface="Consolas"/>
              </a:rPr>
              <a:t>&lt;nombre&gt;Negrito&lt;/nombre&gt;</a:t>
            </a:r>
            <a:endParaRPr sz="1067" kern="0">
              <a:solidFill>
                <a:sysClr val="windowText" lastClr="000000"/>
              </a:solidFill>
              <a:latin typeface="Consolas"/>
              <a:cs typeface="Consolas"/>
            </a:endParaRPr>
          </a:p>
          <a:p>
            <a:pPr marL="148163">
              <a:lnSpc>
                <a:spcPts val="1267"/>
              </a:lnSpc>
            </a:pPr>
            <a:r>
              <a:rPr sz="1067" kern="0" spc="-13" dirty="0">
                <a:solidFill>
                  <a:sysClr val="windowText" lastClr="000000"/>
                </a:solidFill>
                <a:latin typeface="Consolas"/>
                <a:cs typeface="Consolas"/>
              </a:rPr>
              <a:t>&lt;raza&gt;Schnoodle&lt;/raza&gt;</a:t>
            </a:r>
            <a:endParaRPr sz="1067" kern="0">
              <a:solidFill>
                <a:sysClr val="windowText" lastClr="000000"/>
              </a:solidFill>
              <a:latin typeface="Consolas"/>
              <a:cs typeface="Consolas"/>
            </a:endParaRPr>
          </a:p>
          <a:p>
            <a:pPr marL="73657">
              <a:lnSpc>
                <a:spcPts val="1267"/>
              </a:lnSpc>
            </a:pPr>
            <a:r>
              <a:rPr sz="1067" kern="0" spc="-13" dirty="0">
                <a:solidFill>
                  <a:sysClr val="windowText" lastClr="000000"/>
                </a:solidFill>
                <a:latin typeface="Consolas"/>
                <a:cs typeface="Consolas"/>
              </a:rPr>
              <a:t>&lt;/mascota&gt;</a:t>
            </a:r>
            <a:endParaRPr sz="1067" kern="0">
              <a:solidFill>
                <a:sysClr val="windowText" lastClr="000000"/>
              </a:solidFill>
              <a:latin typeface="Consolas"/>
              <a:cs typeface="Consolas"/>
            </a:endParaRPr>
          </a:p>
          <a:p>
            <a:pPr marL="73657">
              <a:lnSpc>
                <a:spcPts val="1267"/>
              </a:lnSpc>
            </a:pPr>
            <a:r>
              <a:rPr sz="1067" kern="0" spc="-13" dirty="0">
                <a:solidFill>
                  <a:sysClr val="windowText" lastClr="000000"/>
                </a:solidFill>
                <a:latin typeface="Consolas"/>
                <a:cs typeface="Consolas"/>
              </a:rPr>
              <a:t>&lt;mascota&gt;</a:t>
            </a:r>
            <a:endParaRPr sz="1067" kern="0">
              <a:solidFill>
                <a:sysClr val="windowText" lastClr="000000"/>
              </a:solidFill>
              <a:latin typeface="Consolas"/>
              <a:cs typeface="Consolas"/>
            </a:endParaRPr>
          </a:p>
          <a:p>
            <a:pPr marL="148163">
              <a:lnSpc>
                <a:spcPts val="1267"/>
              </a:lnSpc>
            </a:pPr>
            <a:r>
              <a:rPr sz="1067" kern="0" spc="-13" dirty="0">
                <a:solidFill>
                  <a:sysClr val="windowText" lastClr="000000"/>
                </a:solidFill>
                <a:latin typeface="Consolas"/>
                <a:cs typeface="Consolas"/>
              </a:rPr>
              <a:t>&lt;nombre&gt;Berta&lt;/nombre&gt;</a:t>
            </a:r>
            <a:endParaRPr sz="1067" kern="0">
              <a:solidFill>
                <a:sysClr val="windowText" lastClr="000000"/>
              </a:solidFill>
              <a:latin typeface="Consolas"/>
              <a:cs typeface="Consolas"/>
            </a:endParaRPr>
          </a:p>
          <a:p>
            <a:pPr marL="148163">
              <a:lnSpc>
                <a:spcPts val="1267"/>
              </a:lnSpc>
            </a:pPr>
            <a:r>
              <a:rPr sz="1067" kern="0" spc="-13" dirty="0">
                <a:solidFill>
                  <a:sysClr val="windowText" lastClr="000000"/>
                </a:solidFill>
                <a:latin typeface="Consolas"/>
                <a:cs typeface="Consolas"/>
              </a:rPr>
              <a:t>&lt;raza&gt;Mutt&lt;/raza&gt;</a:t>
            </a:r>
            <a:endParaRPr sz="1067" kern="0">
              <a:solidFill>
                <a:sysClr val="windowText" lastClr="000000"/>
              </a:solidFill>
              <a:latin typeface="Consolas"/>
              <a:cs typeface="Consolas"/>
            </a:endParaRPr>
          </a:p>
          <a:p>
            <a:pPr marL="73657">
              <a:lnSpc>
                <a:spcPts val="1267"/>
              </a:lnSpc>
            </a:pPr>
            <a:r>
              <a:rPr sz="1067" kern="0" spc="-13" dirty="0">
                <a:solidFill>
                  <a:sysClr val="windowText" lastClr="000000"/>
                </a:solidFill>
                <a:latin typeface="Consolas"/>
                <a:cs typeface="Consolas"/>
              </a:rPr>
              <a:t>&lt;/mascota&gt;</a:t>
            </a:r>
            <a:endParaRPr sz="1067" kern="0">
              <a:solidFill>
                <a:sysClr val="windowText" lastClr="000000"/>
              </a:solidFill>
              <a:latin typeface="Consolas"/>
              <a:cs typeface="Consolas"/>
            </a:endParaRPr>
          </a:p>
          <a:p>
            <a:pPr>
              <a:lnSpc>
                <a:spcPts val="1273"/>
              </a:lnSpc>
            </a:pPr>
            <a:r>
              <a:rPr sz="1067" kern="0" spc="-13" dirty="0">
                <a:solidFill>
                  <a:sysClr val="windowText" lastClr="000000"/>
                </a:solidFill>
                <a:latin typeface="Consolas"/>
                <a:cs typeface="Consolas"/>
              </a:rPr>
              <a:t>&lt;/mascotas&gt;</a:t>
            </a:r>
            <a:endParaRPr sz="1067" kern="0">
              <a:solidFill>
                <a:sysClr val="windowText" lastClr="000000"/>
              </a:solidFill>
              <a:latin typeface="Consolas"/>
              <a:cs typeface="Consolas"/>
            </a:endParaRPr>
          </a:p>
        </p:txBody>
      </p:sp>
      <p:sp>
        <p:nvSpPr>
          <p:cNvPr id="15" name="object 15"/>
          <p:cNvSpPr/>
          <p:nvPr/>
        </p:nvSpPr>
        <p:spPr>
          <a:xfrm>
            <a:off x="9012286" y="2133034"/>
            <a:ext cx="629920" cy="324272"/>
          </a:xfrm>
          <a:custGeom>
            <a:avLst/>
            <a:gdLst/>
            <a:ahLst/>
            <a:cxnLst/>
            <a:rect l="l" t="t" r="r" b="b"/>
            <a:pathLst>
              <a:path w="472439" h="243205">
                <a:moveTo>
                  <a:pt x="431687" y="242599"/>
                </a:moveTo>
                <a:lnTo>
                  <a:pt x="40436" y="242599"/>
                </a:lnTo>
                <a:lnTo>
                  <a:pt x="24696" y="239422"/>
                </a:lnTo>
                <a:lnTo>
                  <a:pt x="11843" y="230757"/>
                </a:lnTo>
                <a:lnTo>
                  <a:pt x="3177" y="217904"/>
                </a:lnTo>
                <a:lnTo>
                  <a:pt x="0" y="202165"/>
                </a:lnTo>
                <a:lnTo>
                  <a:pt x="0" y="40434"/>
                </a:lnTo>
                <a:lnTo>
                  <a:pt x="3177" y="24695"/>
                </a:lnTo>
                <a:lnTo>
                  <a:pt x="11843" y="11842"/>
                </a:lnTo>
                <a:lnTo>
                  <a:pt x="24696" y="3177"/>
                </a:lnTo>
                <a:lnTo>
                  <a:pt x="40436" y="0"/>
                </a:lnTo>
                <a:lnTo>
                  <a:pt x="431687" y="0"/>
                </a:lnTo>
                <a:lnTo>
                  <a:pt x="465329" y="18001"/>
                </a:lnTo>
                <a:lnTo>
                  <a:pt x="472123" y="40434"/>
                </a:lnTo>
                <a:lnTo>
                  <a:pt x="472123" y="202165"/>
                </a:lnTo>
                <a:lnTo>
                  <a:pt x="468945" y="217904"/>
                </a:lnTo>
                <a:lnTo>
                  <a:pt x="460279" y="230757"/>
                </a:lnTo>
                <a:lnTo>
                  <a:pt x="447426" y="239422"/>
                </a:lnTo>
                <a:lnTo>
                  <a:pt x="431687" y="242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16" name="object 16"/>
          <p:cNvSpPr txBox="1"/>
          <p:nvPr/>
        </p:nvSpPr>
        <p:spPr>
          <a:xfrm>
            <a:off x="9184056" y="2191984"/>
            <a:ext cx="303105" cy="181310"/>
          </a:xfrm>
          <a:prstGeom prst="rect">
            <a:avLst/>
          </a:prstGeom>
        </p:spPr>
        <p:txBody>
          <a:bodyPr vert="horz" wrap="square" lIns="0" tIns="16933" rIns="0" bIns="0" rtlCol="0">
            <a:spAutoFit/>
          </a:bodyPr>
          <a:lstStyle/>
          <a:p>
            <a:pPr>
              <a:spcBef>
                <a:spcPts val="133"/>
              </a:spcBef>
            </a:pPr>
            <a:r>
              <a:rPr sz="1067" b="1" kern="0" spc="-33" dirty="0">
                <a:solidFill>
                  <a:sysClr val="windowText" lastClr="000000"/>
                </a:solidFill>
                <a:latin typeface="Arial"/>
                <a:cs typeface="Arial"/>
              </a:rPr>
              <a:t>XML</a:t>
            </a:r>
            <a:endParaRPr sz="1067" kern="0">
              <a:solidFill>
                <a:sysClr val="windowText" lastClr="000000"/>
              </a:solidFill>
              <a:latin typeface="Arial"/>
              <a:cs typeface="Arial"/>
            </a:endParaRPr>
          </a:p>
        </p:txBody>
      </p:sp>
      <p:grpSp>
        <p:nvGrpSpPr>
          <p:cNvPr id="17" name="object 17"/>
          <p:cNvGrpSpPr/>
          <p:nvPr/>
        </p:nvGrpSpPr>
        <p:grpSpPr>
          <a:xfrm>
            <a:off x="6421899" y="4386531"/>
            <a:ext cx="1771227" cy="607907"/>
            <a:chOff x="3673929" y="3392846"/>
            <a:chExt cx="1328420" cy="455930"/>
          </a:xfrm>
        </p:grpSpPr>
        <p:sp>
          <p:nvSpPr>
            <p:cNvPr id="18" name="object 18"/>
            <p:cNvSpPr/>
            <p:nvPr/>
          </p:nvSpPr>
          <p:spPr>
            <a:xfrm>
              <a:off x="3678691" y="3397608"/>
              <a:ext cx="1318895" cy="446405"/>
            </a:xfrm>
            <a:custGeom>
              <a:avLst/>
              <a:gdLst/>
              <a:ahLst/>
              <a:cxnLst/>
              <a:rect l="l" t="t" r="r" b="b"/>
              <a:pathLst>
                <a:path w="1318895" h="446404">
                  <a:moveTo>
                    <a:pt x="1318465" y="446199"/>
                  </a:moveTo>
                  <a:lnTo>
                    <a:pt x="0" y="446199"/>
                  </a:lnTo>
                  <a:lnTo>
                    <a:pt x="0" y="0"/>
                  </a:lnTo>
                  <a:lnTo>
                    <a:pt x="1318465" y="0"/>
                  </a:lnTo>
                  <a:lnTo>
                    <a:pt x="1318465" y="446199"/>
                  </a:lnTo>
                  <a:close/>
                </a:path>
              </a:pathLst>
            </a:custGeom>
            <a:solidFill>
              <a:srgbClr val="FFFFFF"/>
            </a:solidFill>
          </p:spPr>
          <p:txBody>
            <a:bodyPr wrap="square" lIns="0" tIns="0" rIns="0" bIns="0" rtlCol="0"/>
            <a:lstStyle/>
            <a:p>
              <a:endParaRPr kern="0">
                <a:solidFill>
                  <a:sysClr val="windowText" lastClr="000000"/>
                </a:solidFill>
              </a:endParaRPr>
            </a:p>
          </p:txBody>
        </p:sp>
        <p:sp>
          <p:nvSpPr>
            <p:cNvPr id="19" name="object 19"/>
            <p:cNvSpPr/>
            <p:nvPr/>
          </p:nvSpPr>
          <p:spPr>
            <a:xfrm>
              <a:off x="3678691" y="3397608"/>
              <a:ext cx="1318895" cy="446405"/>
            </a:xfrm>
            <a:custGeom>
              <a:avLst/>
              <a:gdLst/>
              <a:ahLst/>
              <a:cxnLst/>
              <a:rect l="l" t="t" r="r" b="b"/>
              <a:pathLst>
                <a:path w="1318895" h="446404">
                  <a:moveTo>
                    <a:pt x="0" y="0"/>
                  </a:moveTo>
                  <a:lnTo>
                    <a:pt x="1318465" y="0"/>
                  </a:lnTo>
                  <a:lnTo>
                    <a:pt x="1318465" y="446199"/>
                  </a:lnTo>
                  <a:lnTo>
                    <a:pt x="0" y="446199"/>
                  </a:lnTo>
                  <a:lnTo>
                    <a:pt x="0" y="0"/>
                  </a:lnTo>
                  <a:close/>
                </a:path>
              </a:pathLst>
            </a:custGeom>
            <a:ln w="9525">
              <a:solidFill>
                <a:srgbClr val="4A86E7"/>
              </a:solidFill>
            </a:ln>
          </p:spPr>
          <p:txBody>
            <a:bodyPr wrap="square" lIns="0" tIns="0" rIns="0" bIns="0" rtlCol="0"/>
            <a:lstStyle/>
            <a:p>
              <a:endParaRPr kern="0">
                <a:solidFill>
                  <a:sysClr val="windowText" lastClr="000000"/>
                </a:solidFill>
              </a:endParaRPr>
            </a:p>
          </p:txBody>
        </p:sp>
      </p:grpSp>
      <p:sp>
        <p:nvSpPr>
          <p:cNvPr id="20" name="object 20"/>
          <p:cNvSpPr txBox="1"/>
          <p:nvPr/>
        </p:nvSpPr>
        <p:spPr>
          <a:xfrm>
            <a:off x="6466350" y="4408628"/>
            <a:ext cx="1281853" cy="517600"/>
          </a:xfrm>
          <a:prstGeom prst="rect">
            <a:avLst/>
          </a:prstGeom>
        </p:spPr>
        <p:txBody>
          <a:bodyPr vert="horz" wrap="square" lIns="0" tIns="23707" rIns="0" bIns="0" rtlCol="0">
            <a:spAutoFit/>
          </a:bodyPr>
          <a:lstStyle/>
          <a:p>
            <a:pPr marR="6773">
              <a:lnSpc>
                <a:spcPts val="1267"/>
              </a:lnSpc>
              <a:spcBef>
                <a:spcPts val="187"/>
              </a:spcBef>
            </a:pPr>
            <a:r>
              <a:rPr sz="1067" kern="0" spc="-13" dirty="0">
                <a:solidFill>
                  <a:sysClr val="windowText" lastClr="000000"/>
                </a:solidFill>
                <a:latin typeface="Consolas"/>
                <a:cs typeface="Consolas"/>
              </a:rPr>
              <a:t>nombre,raza Negrito,Schnoodle Berta,Mutt</a:t>
            </a:r>
            <a:endParaRPr sz="1067" kern="0">
              <a:solidFill>
                <a:sysClr val="windowText" lastClr="000000"/>
              </a:solidFill>
              <a:latin typeface="Consolas"/>
              <a:cs typeface="Consolas"/>
            </a:endParaRPr>
          </a:p>
        </p:txBody>
      </p:sp>
      <p:sp>
        <p:nvSpPr>
          <p:cNvPr id="21" name="object 21"/>
          <p:cNvSpPr/>
          <p:nvPr/>
        </p:nvSpPr>
        <p:spPr>
          <a:xfrm>
            <a:off x="7748969" y="4308823"/>
            <a:ext cx="629920" cy="324272"/>
          </a:xfrm>
          <a:custGeom>
            <a:avLst/>
            <a:gdLst/>
            <a:ahLst/>
            <a:cxnLst/>
            <a:rect l="l" t="t" r="r" b="b"/>
            <a:pathLst>
              <a:path w="472439" h="243204">
                <a:moveTo>
                  <a:pt x="431687" y="242599"/>
                </a:moveTo>
                <a:lnTo>
                  <a:pt x="40436" y="242599"/>
                </a:lnTo>
                <a:lnTo>
                  <a:pt x="24696" y="239422"/>
                </a:lnTo>
                <a:lnTo>
                  <a:pt x="11843" y="230757"/>
                </a:lnTo>
                <a:lnTo>
                  <a:pt x="3177" y="217904"/>
                </a:lnTo>
                <a:lnTo>
                  <a:pt x="0" y="202165"/>
                </a:lnTo>
                <a:lnTo>
                  <a:pt x="0" y="40434"/>
                </a:lnTo>
                <a:lnTo>
                  <a:pt x="3177" y="24695"/>
                </a:lnTo>
                <a:lnTo>
                  <a:pt x="11843" y="11842"/>
                </a:lnTo>
                <a:lnTo>
                  <a:pt x="24696" y="3177"/>
                </a:lnTo>
                <a:lnTo>
                  <a:pt x="40436" y="0"/>
                </a:lnTo>
                <a:lnTo>
                  <a:pt x="431687" y="0"/>
                </a:lnTo>
                <a:lnTo>
                  <a:pt x="465329" y="18001"/>
                </a:lnTo>
                <a:lnTo>
                  <a:pt x="472123" y="40434"/>
                </a:lnTo>
                <a:lnTo>
                  <a:pt x="472123" y="202165"/>
                </a:lnTo>
                <a:lnTo>
                  <a:pt x="468945" y="217904"/>
                </a:lnTo>
                <a:lnTo>
                  <a:pt x="460279" y="230757"/>
                </a:lnTo>
                <a:lnTo>
                  <a:pt x="447426" y="239422"/>
                </a:lnTo>
                <a:lnTo>
                  <a:pt x="431687" y="242599"/>
                </a:lnTo>
                <a:close/>
              </a:path>
            </a:pathLst>
          </a:custGeom>
          <a:solidFill>
            <a:srgbClr val="FABB05"/>
          </a:solidFill>
        </p:spPr>
        <p:txBody>
          <a:bodyPr wrap="square" lIns="0" tIns="0" rIns="0" bIns="0" rtlCol="0"/>
          <a:lstStyle/>
          <a:p>
            <a:endParaRPr kern="0">
              <a:solidFill>
                <a:sysClr val="windowText" lastClr="000000"/>
              </a:solidFill>
            </a:endParaRPr>
          </a:p>
        </p:txBody>
      </p:sp>
      <p:sp>
        <p:nvSpPr>
          <p:cNvPr id="22" name="object 22"/>
          <p:cNvSpPr txBox="1"/>
          <p:nvPr/>
        </p:nvSpPr>
        <p:spPr>
          <a:xfrm>
            <a:off x="7924441" y="4367772"/>
            <a:ext cx="295487" cy="181310"/>
          </a:xfrm>
          <a:prstGeom prst="rect">
            <a:avLst/>
          </a:prstGeom>
        </p:spPr>
        <p:txBody>
          <a:bodyPr vert="horz" wrap="square" lIns="0" tIns="16933" rIns="0" bIns="0" rtlCol="0">
            <a:spAutoFit/>
          </a:bodyPr>
          <a:lstStyle/>
          <a:p>
            <a:pPr>
              <a:spcBef>
                <a:spcPts val="133"/>
              </a:spcBef>
            </a:pPr>
            <a:r>
              <a:rPr sz="1067" b="1" kern="0" spc="-33" dirty="0">
                <a:solidFill>
                  <a:sysClr val="windowText" lastClr="000000"/>
                </a:solidFill>
                <a:latin typeface="Arial"/>
                <a:cs typeface="Arial"/>
              </a:rPr>
              <a:t>CSV</a:t>
            </a:r>
            <a:endParaRPr sz="1067" kern="0">
              <a:solidFill>
                <a:sysClr val="windowText" lastClr="000000"/>
              </a:solidFill>
              <a:latin typeface="Arial"/>
              <a:cs typeface="Arial"/>
            </a:endParaRPr>
          </a:p>
        </p:txBody>
      </p:sp>
      <p:sp>
        <p:nvSpPr>
          <p:cNvPr id="23" name="object 23"/>
          <p:cNvSpPr/>
          <p:nvPr/>
        </p:nvSpPr>
        <p:spPr>
          <a:xfrm>
            <a:off x="2031577" y="777135"/>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24" name="object 24"/>
          <p:cNvSpPr txBox="1"/>
          <p:nvPr/>
        </p:nvSpPr>
        <p:spPr>
          <a:xfrm>
            <a:off x="2460983" y="5570220"/>
            <a:ext cx="7062893" cy="1148562"/>
          </a:xfrm>
          <a:prstGeom prst="rect">
            <a:avLst/>
          </a:prstGeom>
        </p:spPr>
        <p:txBody>
          <a:bodyPr vert="horz" wrap="square" lIns="0" tIns="11853" rIns="0" bIns="0" rtlCol="0">
            <a:spAutoFit/>
          </a:bodyPr>
          <a:lstStyle/>
          <a:p>
            <a:pPr marL="16933" marR="6773">
              <a:lnSpc>
                <a:spcPct val="102299"/>
              </a:lnSpc>
              <a:spcBef>
                <a:spcPts val="93"/>
              </a:spcBef>
            </a:pPr>
            <a:r>
              <a:rPr sz="1467" kern="0" dirty="0">
                <a:solidFill>
                  <a:sysClr val="windowText" lastClr="000000"/>
                </a:solidFill>
                <a:latin typeface="Arial"/>
                <a:cs typeface="Arial"/>
              </a:rPr>
              <a:t>Las</a:t>
            </a:r>
            <a:r>
              <a:rPr sz="1467" kern="0" spc="-40" dirty="0">
                <a:solidFill>
                  <a:sysClr val="windowText" lastClr="000000"/>
                </a:solidFill>
                <a:latin typeface="Arial"/>
                <a:cs typeface="Arial"/>
              </a:rPr>
              <a:t> </a:t>
            </a:r>
            <a:r>
              <a:rPr sz="1467" kern="0" dirty="0">
                <a:solidFill>
                  <a:sysClr val="windowText" lastClr="000000"/>
                </a:solidFill>
                <a:latin typeface="Arial"/>
                <a:cs typeface="Arial"/>
              </a:rPr>
              <a:t>representaciones</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de</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un</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recurso</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entre</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un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cliente</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y</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un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servicio,</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por</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lo</a:t>
            </a:r>
            <a:r>
              <a:rPr sz="1467" kern="0" spc="-27" dirty="0">
                <a:solidFill>
                  <a:sysClr val="windowText" lastClr="000000"/>
                </a:solidFill>
                <a:latin typeface="Arial"/>
                <a:cs typeface="Arial"/>
              </a:rPr>
              <a:t> </a:t>
            </a:r>
            <a:r>
              <a:rPr sz="1467" kern="0" dirty="0">
                <a:solidFill>
                  <a:sysClr val="windowText" lastClr="000000"/>
                </a:solidFill>
                <a:latin typeface="Arial"/>
                <a:cs typeface="Arial"/>
              </a:rPr>
              <a:t>general,</a:t>
            </a:r>
            <a:r>
              <a:rPr sz="1467" kern="0" spc="-20" dirty="0">
                <a:solidFill>
                  <a:sysClr val="windowText" lastClr="000000"/>
                </a:solidFill>
                <a:latin typeface="Arial"/>
                <a:cs typeface="Arial"/>
              </a:rPr>
              <a:t> </a:t>
            </a:r>
            <a:r>
              <a:rPr sz="1467" kern="0" spc="-33" dirty="0">
                <a:solidFill>
                  <a:sysClr val="windowText" lastClr="000000"/>
                </a:solidFill>
                <a:latin typeface="Arial"/>
                <a:cs typeface="Arial"/>
              </a:rPr>
              <a:t>se </a:t>
            </a:r>
            <a:r>
              <a:rPr sz="1467" kern="0" dirty="0">
                <a:solidFill>
                  <a:sysClr val="windowText" lastClr="000000"/>
                </a:solidFill>
                <a:latin typeface="Arial"/>
                <a:cs typeface="Arial"/>
              </a:rPr>
              <a:t>logran</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con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formatos</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estándar</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basados</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texto.</a:t>
            </a:r>
            <a:r>
              <a:rPr sz="1467" kern="0" spc="-13" dirty="0">
                <a:solidFill>
                  <a:sysClr val="windowText" lastClr="000000"/>
                </a:solidFill>
                <a:latin typeface="Arial"/>
                <a:cs typeface="Arial"/>
              </a:rPr>
              <a:t> </a:t>
            </a:r>
            <a:r>
              <a:rPr sz="1467" kern="0" dirty="0">
                <a:solidFill>
                  <a:sysClr val="windowText" lastClr="000000"/>
                </a:solidFill>
                <a:latin typeface="Arial"/>
                <a:cs typeface="Arial"/>
              </a:rPr>
              <a:t>JSON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es</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norma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para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los</a:t>
            </a:r>
            <a:r>
              <a:rPr sz="1467" kern="0" spc="-13" dirty="0">
                <a:solidFill>
                  <a:sysClr val="windowText" lastClr="000000"/>
                </a:solidFill>
                <a:latin typeface="Arial"/>
                <a:cs typeface="Arial"/>
              </a:rPr>
              <a:t> formatos </a:t>
            </a:r>
            <a:r>
              <a:rPr sz="1467" kern="0" dirty="0">
                <a:solidFill>
                  <a:sysClr val="windowText" lastClr="000000"/>
                </a:solidFill>
                <a:latin typeface="Arial"/>
                <a:cs typeface="Arial"/>
              </a:rPr>
              <a:t>basados</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en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texto,</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aunque</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se</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puede</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usar</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XML.</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cuanto</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las</a:t>
            </a:r>
            <a:r>
              <a:rPr sz="1467" kern="0" spc="-100" dirty="0">
                <a:solidFill>
                  <a:sysClr val="windowText" lastClr="000000"/>
                </a:solidFill>
                <a:latin typeface="Arial"/>
                <a:cs typeface="Arial"/>
              </a:rPr>
              <a:t> </a:t>
            </a:r>
            <a:r>
              <a:rPr sz="1467" kern="0" dirty="0">
                <a:solidFill>
                  <a:sysClr val="windowText" lastClr="000000"/>
                </a:solidFill>
                <a:latin typeface="Arial"/>
                <a:cs typeface="Arial"/>
              </a:rPr>
              <a:t>API</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orientadas</a:t>
            </a:r>
            <a:r>
              <a:rPr sz="1467" kern="0" spc="-13" dirty="0">
                <a:solidFill>
                  <a:sysClr val="windowText" lastClr="000000"/>
                </a:solidFill>
                <a:latin typeface="Arial"/>
                <a:cs typeface="Arial"/>
              </a:rPr>
              <a:t> </a:t>
            </a:r>
            <a:r>
              <a:rPr sz="1467" kern="0" spc="-33" dirty="0">
                <a:solidFill>
                  <a:sysClr val="windowText" lastClr="000000"/>
                </a:solidFill>
                <a:latin typeface="Arial"/>
                <a:cs typeface="Arial"/>
              </a:rPr>
              <a:t>al </a:t>
            </a:r>
            <a:r>
              <a:rPr sz="1467" kern="0" dirty="0">
                <a:solidFill>
                  <a:sysClr val="windowText" lastClr="000000"/>
                </a:solidFill>
                <a:latin typeface="Arial"/>
                <a:cs typeface="Arial"/>
              </a:rPr>
              <a:t>público</a:t>
            </a:r>
            <a:r>
              <a:rPr sz="1467" kern="0" spc="-40" dirty="0">
                <a:solidFill>
                  <a:sysClr val="windowText" lastClr="000000"/>
                </a:solidFill>
                <a:latin typeface="Arial"/>
                <a:cs typeface="Arial"/>
              </a:rPr>
              <a:t> </a:t>
            </a:r>
            <a:r>
              <a:rPr sz="1467" kern="0" dirty="0">
                <a:solidFill>
                  <a:sysClr val="windowText" lastClr="000000"/>
                </a:solidFill>
                <a:latin typeface="Arial"/>
                <a:cs typeface="Arial"/>
              </a:rPr>
              <a:t>o</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externas,</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JSON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es</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el</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formato</a:t>
            </a:r>
            <a:r>
              <a:rPr sz="1467" kern="0" spc="-20" dirty="0">
                <a:solidFill>
                  <a:sysClr val="windowText" lastClr="000000"/>
                </a:solidFill>
                <a:latin typeface="Arial"/>
                <a:cs typeface="Arial"/>
              </a:rPr>
              <a:t> </a:t>
            </a:r>
            <a:r>
              <a:rPr sz="1467" kern="0" spc="-13" dirty="0">
                <a:solidFill>
                  <a:sysClr val="windowText" lastClr="000000"/>
                </a:solidFill>
                <a:latin typeface="Arial"/>
                <a:cs typeface="Arial"/>
              </a:rPr>
              <a:t>estándar.</a:t>
            </a:r>
            <a:r>
              <a:rPr sz="1467" kern="0" spc="-40" dirty="0">
                <a:solidFill>
                  <a:sysClr val="windowText" lastClr="000000"/>
                </a:solidFill>
                <a:latin typeface="Arial"/>
                <a:cs typeface="Arial"/>
              </a:rPr>
              <a:t> </a:t>
            </a:r>
            <a:r>
              <a:rPr sz="1467" kern="0" dirty="0">
                <a:solidFill>
                  <a:sysClr val="windowText" lastClr="000000"/>
                </a:solidFill>
                <a:latin typeface="Arial"/>
                <a:cs typeface="Arial"/>
              </a:rPr>
              <a:t>Y</a:t>
            </a:r>
            <a:r>
              <a:rPr sz="1467" kern="0" spc="-47" dirty="0">
                <a:solidFill>
                  <a:sysClr val="windowText" lastClr="000000"/>
                </a:solidFill>
                <a:latin typeface="Arial"/>
                <a:cs typeface="Arial"/>
              </a:rPr>
              <a:t> </a:t>
            </a:r>
            <a:r>
              <a:rPr sz="1467" kern="0" dirty="0">
                <a:solidFill>
                  <a:sysClr val="windowText" lastClr="000000"/>
                </a:solidFill>
                <a:latin typeface="Arial"/>
                <a:cs typeface="Arial"/>
              </a:rPr>
              <a:t>en</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lo</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que</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respecta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a</a:t>
            </a:r>
            <a:r>
              <a:rPr sz="1467" kern="0" spc="-20" dirty="0">
                <a:solidFill>
                  <a:sysClr val="windowText" lastClr="000000"/>
                </a:solidFill>
                <a:latin typeface="Arial"/>
                <a:cs typeface="Arial"/>
              </a:rPr>
              <a:t> </a:t>
            </a:r>
            <a:r>
              <a:rPr sz="1467" kern="0" dirty="0">
                <a:solidFill>
                  <a:sysClr val="windowText" lastClr="000000"/>
                </a:solidFill>
                <a:latin typeface="Arial"/>
                <a:cs typeface="Arial"/>
              </a:rPr>
              <a:t>los</a:t>
            </a:r>
            <a:r>
              <a:rPr sz="1467" kern="0" spc="-20" dirty="0">
                <a:solidFill>
                  <a:sysClr val="windowText" lastClr="000000"/>
                </a:solidFill>
                <a:latin typeface="Arial"/>
                <a:cs typeface="Arial"/>
              </a:rPr>
              <a:t> </a:t>
            </a:r>
            <a:r>
              <a:rPr sz="1467" kern="0" spc="-13" dirty="0">
                <a:solidFill>
                  <a:sysClr val="windowText" lastClr="000000"/>
                </a:solidFill>
                <a:latin typeface="Arial"/>
                <a:cs typeface="Arial"/>
              </a:rPr>
              <a:t>servicios </a:t>
            </a:r>
            <a:r>
              <a:rPr sz="1467" kern="0" dirty="0">
                <a:solidFill>
                  <a:sysClr val="windowText" lastClr="000000"/>
                </a:solidFill>
                <a:latin typeface="Arial"/>
                <a:cs typeface="Arial"/>
              </a:rPr>
              <a:t>internos,</a:t>
            </a:r>
            <a:r>
              <a:rPr sz="1467" kern="0" spc="-53" dirty="0">
                <a:solidFill>
                  <a:sysClr val="windowText" lastClr="000000"/>
                </a:solidFill>
                <a:latin typeface="Arial"/>
                <a:cs typeface="Arial"/>
              </a:rPr>
              <a:t> </a:t>
            </a:r>
            <a:r>
              <a:rPr sz="1467" kern="0" dirty="0">
                <a:solidFill>
                  <a:sysClr val="windowText" lastClr="000000"/>
                </a:solidFill>
                <a:latin typeface="Arial"/>
                <a:cs typeface="Arial"/>
              </a:rPr>
              <a:t>se</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puede</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usar</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gRPC,</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especialmente</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si</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el</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rendimiento</a:t>
            </a:r>
            <a:r>
              <a:rPr sz="1467" kern="0" spc="-33" dirty="0">
                <a:solidFill>
                  <a:sysClr val="windowText" lastClr="000000"/>
                </a:solidFill>
                <a:latin typeface="Arial"/>
                <a:cs typeface="Arial"/>
              </a:rPr>
              <a:t> </a:t>
            </a:r>
            <a:r>
              <a:rPr sz="1467" kern="0" dirty="0">
                <a:solidFill>
                  <a:sysClr val="windowText" lastClr="000000"/>
                </a:solidFill>
                <a:latin typeface="Arial"/>
                <a:cs typeface="Arial"/>
              </a:rPr>
              <a:t>es</a:t>
            </a:r>
            <a:r>
              <a:rPr sz="1467" kern="0" spc="-33" dirty="0">
                <a:solidFill>
                  <a:sysClr val="windowText" lastClr="000000"/>
                </a:solidFill>
                <a:latin typeface="Arial"/>
                <a:cs typeface="Arial"/>
              </a:rPr>
              <a:t> </a:t>
            </a:r>
            <a:r>
              <a:rPr sz="1467" kern="0" spc="-13" dirty="0">
                <a:solidFill>
                  <a:sysClr val="windowText" lastClr="000000"/>
                </a:solidFill>
                <a:latin typeface="Arial"/>
                <a:cs typeface="Arial"/>
              </a:rPr>
              <a:t>clave.</a:t>
            </a:r>
            <a:endParaRPr sz="1467" kern="0" dirty="0">
              <a:solidFill>
                <a:sysClr val="windowText" lastClr="000000"/>
              </a:solidFill>
              <a:latin typeface="Arial"/>
              <a:cs typeface="Arial"/>
            </a:endParaRPr>
          </a:p>
        </p:txBody>
      </p:sp>
      <p:sp>
        <p:nvSpPr>
          <p:cNvPr id="25" name="Triángulo rectángulo 24">
            <a:extLst>
              <a:ext uri="{FF2B5EF4-FFF2-40B4-BE49-F238E27FC236}">
                <a16:creationId xmlns:a16="http://schemas.microsoft.com/office/drawing/2014/main" id="{FC0451F0-AAE5-E415-D641-736E29FBEDCD}"/>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
        <p:nvSpPr>
          <p:cNvPr id="26" name="Triángulo rectángulo 25">
            <a:extLst>
              <a:ext uri="{FF2B5EF4-FFF2-40B4-BE49-F238E27FC236}">
                <a16:creationId xmlns:a16="http://schemas.microsoft.com/office/drawing/2014/main" id="{6F8362D9-EEE3-F1DC-C131-D114AA9B8AC1}"/>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pic>
        <p:nvPicPr>
          <p:cNvPr id="27" name="object 2">
            <a:extLst>
              <a:ext uri="{FF2B5EF4-FFF2-40B4-BE49-F238E27FC236}">
                <a16:creationId xmlns:a16="http://schemas.microsoft.com/office/drawing/2014/main" id="{2A76FF7B-9682-E75F-F30F-345FEA391671}"/>
              </a:ext>
            </a:extLst>
          </p:cNvPr>
          <p:cNvPicPr/>
          <p:nvPr/>
        </p:nvPicPr>
        <p:blipFill>
          <a:blip r:embed="rId2" cstate="print"/>
          <a:stretch>
            <a:fillRect/>
          </a:stretch>
        </p:blipFill>
        <p:spPr>
          <a:xfrm>
            <a:off x="1866365" y="384175"/>
            <a:ext cx="586121" cy="102544"/>
          </a:xfrm>
          <a:prstGeom prst="rect">
            <a:avLst/>
          </a:prstGeom>
        </p:spPr>
      </p:pic>
    </p:spTree>
    <p:extLst>
      <p:ext uri="{BB962C8B-B14F-4D97-AF65-F5344CB8AC3E}">
        <p14:creationId xmlns:p14="http://schemas.microsoft.com/office/powerpoint/2010/main" val="16283344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5" y="869451"/>
            <a:ext cx="5140960" cy="673560"/>
          </a:xfrm>
          <a:prstGeom prst="rect">
            <a:avLst/>
          </a:prstGeom>
        </p:spPr>
        <p:txBody>
          <a:bodyPr vert="horz" wrap="square" lIns="0" tIns="16933" rIns="0" bIns="0" rtlCol="0">
            <a:spAutoFit/>
          </a:bodyPr>
          <a:lstStyle/>
          <a:p>
            <a:pPr marL="16933" marR="6773">
              <a:spcBef>
                <a:spcPts val="133"/>
              </a:spcBef>
            </a:pPr>
            <a:r>
              <a:rPr sz="2133" kern="0" spc="152" dirty="0">
                <a:solidFill>
                  <a:srgbClr val="202124"/>
                </a:solidFill>
                <a:latin typeface="Calibri"/>
                <a:cs typeface="Calibri"/>
              </a:rPr>
              <a:t>Los</a:t>
            </a:r>
            <a:r>
              <a:rPr sz="2133" kern="0" spc="20" dirty="0">
                <a:solidFill>
                  <a:srgbClr val="202124"/>
                </a:solidFill>
                <a:latin typeface="Calibri"/>
                <a:cs typeface="Calibri"/>
              </a:rPr>
              <a:t> </a:t>
            </a:r>
            <a:r>
              <a:rPr sz="2133" kern="0" spc="80" dirty="0">
                <a:solidFill>
                  <a:srgbClr val="202124"/>
                </a:solidFill>
                <a:latin typeface="Calibri"/>
                <a:cs typeface="Calibri"/>
              </a:rPr>
              <a:t>clientes</a:t>
            </a:r>
            <a:r>
              <a:rPr sz="2133" kern="0" spc="20" dirty="0">
                <a:solidFill>
                  <a:srgbClr val="202124"/>
                </a:solidFill>
                <a:latin typeface="Calibri"/>
                <a:cs typeface="Calibri"/>
              </a:rPr>
              <a:t> </a:t>
            </a:r>
            <a:r>
              <a:rPr sz="2133" kern="0" spc="147" dirty="0">
                <a:solidFill>
                  <a:srgbClr val="202124"/>
                </a:solidFill>
                <a:latin typeface="Calibri"/>
                <a:cs typeface="Calibri"/>
              </a:rPr>
              <a:t>acceden</a:t>
            </a:r>
            <a:r>
              <a:rPr sz="2133" kern="0" spc="20" dirty="0">
                <a:solidFill>
                  <a:srgbClr val="202124"/>
                </a:solidFill>
                <a:latin typeface="Calibri"/>
                <a:cs typeface="Calibri"/>
              </a:rPr>
              <a:t> </a:t>
            </a:r>
            <a:r>
              <a:rPr sz="2133" kern="0" spc="100" dirty="0">
                <a:solidFill>
                  <a:srgbClr val="202124"/>
                </a:solidFill>
                <a:latin typeface="Calibri"/>
                <a:cs typeface="Calibri"/>
              </a:rPr>
              <a:t>a</a:t>
            </a:r>
            <a:r>
              <a:rPr sz="2133" kern="0" spc="20" dirty="0">
                <a:solidFill>
                  <a:srgbClr val="202124"/>
                </a:solidFill>
                <a:latin typeface="Calibri"/>
                <a:cs typeface="Calibri"/>
              </a:rPr>
              <a:t> </a:t>
            </a:r>
            <a:r>
              <a:rPr sz="2133" kern="0" spc="113" dirty="0">
                <a:solidFill>
                  <a:srgbClr val="202124"/>
                </a:solidFill>
                <a:latin typeface="Calibri"/>
                <a:cs typeface="Calibri"/>
              </a:rPr>
              <a:t>servicios</a:t>
            </a:r>
            <a:r>
              <a:rPr sz="2133" kern="0" spc="20" dirty="0">
                <a:solidFill>
                  <a:srgbClr val="202124"/>
                </a:solidFill>
                <a:latin typeface="Calibri"/>
                <a:cs typeface="Calibri"/>
              </a:rPr>
              <a:t> </a:t>
            </a:r>
            <a:r>
              <a:rPr sz="2133" kern="0" spc="67" dirty="0">
                <a:solidFill>
                  <a:srgbClr val="202124"/>
                </a:solidFill>
                <a:latin typeface="Calibri"/>
                <a:cs typeface="Calibri"/>
              </a:rPr>
              <a:t>mediante </a:t>
            </a:r>
            <a:r>
              <a:rPr sz="2133" kern="0" spc="93" dirty="0">
                <a:solidFill>
                  <a:srgbClr val="202124"/>
                </a:solidFill>
                <a:latin typeface="Calibri"/>
                <a:cs typeface="Calibri"/>
              </a:rPr>
              <a:t>solicitudes</a:t>
            </a:r>
            <a:r>
              <a:rPr sz="2133" kern="0" spc="27" dirty="0">
                <a:solidFill>
                  <a:srgbClr val="202124"/>
                </a:solidFill>
                <a:latin typeface="Calibri"/>
                <a:cs typeface="Calibri"/>
              </a:rPr>
              <a:t> </a:t>
            </a:r>
            <a:r>
              <a:rPr sz="2133" kern="0" spc="93" dirty="0">
                <a:solidFill>
                  <a:srgbClr val="202124"/>
                </a:solidFill>
                <a:latin typeface="Calibri"/>
                <a:cs typeface="Calibri"/>
              </a:rPr>
              <a:t>HTTP</a:t>
            </a:r>
            <a:endParaRPr sz="2133" kern="0">
              <a:solidFill>
                <a:sysClr val="windowText" lastClr="000000"/>
              </a:solidFill>
              <a:latin typeface="Calibri"/>
              <a:cs typeface="Calibri"/>
            </a:endParaRPr>
          </a:p>
        </p:txBody>
      </p:sp>
      <p:sp>
        <p:nvSpPr>
          <p:cNvPr id="3" name="object 3"/>
          <p:cNvSpPr txBox="1"/>
          <p:nvPr/>
        </p:nvSpPr>
        <p:spPr>
          <a:xfrm>
            <a:off x="4160881" y="2940705"/>
            <a:ext cx="4737100" cy="1680418"/>
          </a:xfrm>
          <a:prstGeom prst="rect">
            <a:avLst/>
          </a:prstGeom>
        </p:spPr>
        <p:txBody>
          <a:bodyPr vert="horz" wrap="square" lIns="0" tIns="102447" rIns="0" bIns="0" rtlCol="0">
            <a:spAutoFit/>
          </a:bodyPr>
          <a:lstStyle/>
          <a:p>
            <a:pPr marL="169329" indent="-152396">
              <a:spcBef>
                <a:spcPts val="807"/>
              </a:spcBef>
              <a:buFont typeface="Arial"/>
              <a:buChar char="●"/>
              <a:tabLst>
                <a:tab pos="169329" algn="l"/>
              </a:tabLst>
            </a:pPr>
            <a:r>
              <a:rPr sz="1333" kern="0" dirty="0">
                <a:solidFill>
                  <a:srgbClr val="3C4043"/>
                </a:solidFill>
                <a:latin typeface="Gill Sans MT"/>
                <a:cs typeface="Gill Sans MT"/>
              </a:rPr>
              <a:t>VERBO:</a:t>
            </a:r>
            <a:r>
              <a:rPr sz="1333" kern="0" spc="-13" dirty="0">
                <a:solidFill>
                  <a:srgbClr val="3C4043"/>
                </a:solidFill>
                <a:latin typeface="Gill Sans MT"/>
                <a:cs typeface="Gill Sans MT"/>
              </a:rPr>
              <a:t> </a:t>
            </a:r>
            <a:r>
              <a:rPr sz="1333" kern="0" spc="-60" dirty="0">
                <a:solidFill>
                  <a:srgbClr val="3C4043"/>
                </a:solidFill>
                <a:latin typeface="Gill Sans MT"/>
                <a:cs typeface="Gill Sans MT"/>
              </a:rPr>
              <a:t>GET,</a:t>
            </a:r>
            <a:r>
              <a:rPr sz="1333" kern="0" spc="-7" dirty="0">
                <a:solidFill>
                  <a:srgbClr val="3C4043"/>
                </a:solidFill>
                <a:latin typeface="Gill Sans MT"/>
                <a:cs typeface="Gill Sans MT"/>
              </a:rPr>
              <a:t> </a:t>
            </a:r>
            <a:r>
              <a:rPr sz="1333" kern="0" spc="-33" dirty="0">
                <a:solidFill>
                  <a:srgbClr val="3C4043"/>
                </a:solidFill>
                <a:latin typeface="Gill Sans MT"/>
                <a:cs typeface="Gill Sans MT"/>
              </a:rPr>
              <a:t>PUT,</a:t>
            </a:r>
            <a:r>
              <a:rPr sz="1333" kern="0" spc="-7" dirty="0">
                <a:solidFill>
                  <a:srgbClr val="3C4043"/>
                </a:solidFill>
                <a:latin typeface="Gill Sans MT"/>
                <a:cs typeface="Gill Sans MT"/>
              </a:rPr>
              <a:t> </a:t>
            </a:r>
            <a:r>
              <a:rPr sz="1333" kern="0" dirty="0">
                <a:solidFill>
                  <a:srgbClr val="3C4043"/>
                </a:solidFill>
                <a:latin typeface="Gill Sans MT"/>
                <a:cs typeface="Gill Sans MT"/>
              </a:rPr>
              <a:t>POST</a:t>
            </a:r>
            <a:r>
              <a:rPr sz="1333" kern="0" spc="-40" dirty="0">
                <a:solidFill>
                  <a:srgbClr val="3C4043"/>
                </a:solidFill>
                <a:latin typeface="Gill Sans MT"/>
                <a:cs typeface="Gill Sans MT"/>
              </a:rPr>
              <a:t> </a:t>
            </a:r>
            <a:r>
              <a:rPr sz="1333" kern="0" dirty="0">
                <a:solidFill>
                  <a:srgbClr val="3C4043"/>
                </a:solidFill>
                <a:latin typeface="Gill Sans MT"/>
                <a:cs typeface="Gill Sans MT"/>
              </a:rPr>
              <a:t>o</a:t>
            </a:r>
            <a:r>
              <a:rPr sz="1333" kern="0" spc="-7" dirty="0">
                <a:solidFill>
                  <a:srgbClr val="3C4043"/>
                </a:solidFill>
                <a:latin typeface="Gill Sans MT"/>
                <a:cs typeface="Gill Sans MT"/>
              </a:rPr>
              <a:t> </a:t>
            </a:r>
            <a:r>
              <a:rPr sz="1333" kern="0" spc="-13" dirty="0">
                <a:solidFill>
                  <a:srgbClr val="3C4043"/>
                </a:solidFill>
                <a:latin typeface="Gill Sans MT"/>
                <a:cs typeface="Gill Sans MT"/>
              </a:rPr>
              <a:t>DELETE</a:t>
            </a:r>
            <a:endParaRPr sz="1333" kern="0">
              <a:solidFill>
                <a:sysClr val="windowText" lastClr="000000"/>
              </a:solidFill>
              <a:latin typeface="Gill Sans MT"/>
              <a:cs typeface="Gill Sans MT"/>
            </a:endParaRPr>
          </a:p>
          <a:p>
            <a:pPr marL="169329" indent="-152396">
              <a:spcBef>
                <a:spcPts val="679"/>
              </a:spcBef>
              <a:buFont typeface="Arial"/>
              <a:buChar char="●"/>
              <a:tabLst>
                <a:tab pos="169329" algn="l"/>
              </a:tabLst>
            </a:pPr>
            <a:r>
              <a:rPr sz="1333" kern="0" dirty="0">
                <a:solidFill>
                  <a:srgbClr val="3C4043"/>
                </a:solidFill>
                <a:latin typeface="Gill Sans MT"/>
                <a:cs typeface="Gill Sans MT"/>
              </a:rPr>
              <a:t>URI:</a:t>
            </a:r>
            <a:r>
              <a:rPr sz="1333" kern="0" spc="233" dirty="0">
                <a:solidFill>
                  <a:srgbClr val="3C4043"/>
                </a:solidFill>
                <a:latin typeface="Gill Sans MT"/>
                <a:cs typeface="Gill Sans MT"/>
              </a:rPr>
              <a:t> </a:t>
            </a:r>
            <a:r>
              <a:rPr sz="1333" kern="0" dirty="0">
                <a:solidFill>
                  <a:srgbClr val="3C4043"/>
                </a:solidFill>
                <a:latin typeface="Gill Sans MT"/>
                <a:cs typeface="Gill Sans MT"/>
              </a:rPr>
              <a:t>Identiﬁcador</a:t>
            </a:r>
            <a:r>
              <a:rPr sz="1333" kern="0" spc="240" dirty="0">
                <a:solidFill>
                  <a:srgbClr val="3C4043"/>
                </a:solidFill>
                <a:latin typeface="Gill Sans MT"/>
                <a:cs typeface="Gill Sans MT"/>
              </a:rPr>
              <a:t> </a:t>
            </a:r>
            <a:r>
              <a:rPr sz="1333" kern="0" dirty="0">
                <a:solidFill>
                  <a:srgbClr val="3C4043"/>
                </a:solidFill>
                <a:latin typeface="Gill Sans MT"/>
                <a:cs typeface="Gill Sans MT"/>
              </a:rPr>
              <a:t>de</a:t>
            </a:r>
            <a:r>
              <a:rPr sz="1333" kern="0" spc="240" dirty="0">
                <a:solidFill>
                  <a:srgbClr val="3C4043"/>
                </a:solidFill>
                <a:latin typeface="Gill Sans MT"/>
                <a:cs typeface="Gill Sans MT"/>
              </a:rPr>
              <a:t> </a:t>
            </a:r>
            <a:r>
              <a:rPr sz="1333" kern="0" dirty="0">
                <a:solidFill>
                  <a:srgbClr val="3C4043"/>
                </a:solidFill>
                <a:latin typeface="Gill Sans MT"/>
                <a:cs typeface="Gill Sans MT"/>
              </a:rPr>
              <a:t>recursos</a:t>
            </a:r>
            <a:r>
              <a:rPr sz="1333" kern="0" spc="240" dirty="0">
                <a:solidFill>
                  <a:srgbClr val="3C4043"/>
                </a:solidFill>
                <a:latin typeface="Gill Sans MT"/>
                <a:cs typeface="Gill Sans MT"/>
              </a:rPr>
              <a:t> </a:t>
            </a:r>
            <a:r>
              <a:rPr sz="1333" kern="0" dirty="0">
                <a:solidFill>
                  <a:srgbClr val="3C4043"/>
                </a:solidFill>
                <a:latin typeface="Gill Sans MT"/>
                <a:cs typeface="Gill Sans MT"/>
              </a:rPr>
              <a:t>uniforme</a:t>
            </a:r>
            <a:r>
              <a:rPr sz="1333" kern="0" spc="233" dirty="0">
                <a:solidFill>
                  <a:srgbClr val="3C4043"/>
                </a:solidFill>
                <a:latin typeface="Gill Sans MT"/>
                <a:cs typeface="Gill Sans MT"/>
              </a:rPr>
              <a:t> </a:t>
            </a:r>
            <a:r>
              <a:rPr sz="1333" kern="0" spc="-13" dirty="0">
                <a:solidFill>
                  <a:srgbClr val="3C4043"/>
                </a:solidFill>
                <a:latin typeface="Gill Sans MT"/>
                <a:cs typeface="Gill Sans MT"/>
              </a:rPr>
              <a:t>(extremo)</a:t>
            </a:r>
            <a:endParaRPr sz="1333" kern="0">
              <a:solidFill>
                <a:sysClr val="windowText" lastClr="000000"/>
              </a:solidFill>
              <a:latin typeface="Gill Sans MT"/>
              <a:cs typeface="Gill Sans MT"/>
            </a:endParaRPr>
          </a:p>
          <a:p>
            <a:pPr marL="169329" indent="-152396">
              <a:spcBef>
                <a:spcPts val="700"/>
              </a:spcBef>
              <a:buFont typeface="Arial"/>
              <a:buChar char="●"/>
              <a:tabLst>
                <a:tab pos="169329" algn="l"/>
              </a:tabLst>
            </a:pPr>
            <a:r>
              <a:rPr sz="1333" kern="0" spc="80" dirty="0">
                <a:solidFill>
                  <a:srgbClr val="3C4043"/>
                </a:solidFill>
                <a:latin typeface="Gill Sans MT"/>
                <a:cs typeface="Gill Sans MT"/>
              </a:rPr>
              <a:t>Encabezado</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2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solicitud: </a:t>
            </a:r>
            <a:r>
              <a:rPr sz="1333" kern="0" spc="67" dirty="0">
                <a:solidFill>
                  <a:srgbClr val="3C4043"/>
                </a:solidFill>
                <a:latin typeface="Gill Sans MT"/>
                <a:cs typeface="Gill Sans MT"/>
              </a:rPr>
              <a:t>Metadatos</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sobre</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el</a:t>
            </a:r>
            <a:r>
              <a:rPr sz="1333" kern="0" spc="20" dirty="0">
                <a:solidFill>
                  <a:srgbClr val="3C4043"/>
                </a:solidFill>
                <a:latin typeface="Gill Sans MT"/>
                <a:cs typeface="Gill Sans MT"/>
              </a:rPr>
              <a:t> </a:t>
            </a:r>
            <a:r>
              <a:rPr sz="1333" kern="0" spc="73" dirty="0">
                <a:solidFill>
                  <a:srgbClr val="3C4043"/>
                </a:solidFill>
                <a:latin typeface="Gill Sans MT"/>
                <a:cs typeface="Gill Sans MT"/>
              </a:rPr>
              <a:t>mensaje</a:t>
            </a:r>
            <a:endParaRPr sz="1333" kern="0">
              <a:solidFill>
                <a:sysClr val="windowText" lastClr="000000"/>
              </a:solidFill>
              <a:latin typeface="Gill Sans MT"/>
              <a:cs typeface="Gill Sans MT"/>
            </a:endParaRPr>
          </a:p>
          <a:p>
            <a:pPr marL="270927" lvl="1" indent="-152396">
              <a:spcBef>
                <a:spcPts val="253"/>
              </a:spcBef>
              <a:buFont typeface="Arial"/>
              <a:buChar char="○"/>
              <a:tabLst>
                <a:tab pos="270927" algn="l"/>
              </a:tabLst>
            </a:pPr>
            <a:r>
              <a:rPr sz="1333" kern="0" spc="27" dirty="0">
                <a:solidFill>
                  <a:srgbClr val="3C4043"/>
                </a:solidFill>
                <a:latin typeface="Gill Sans MT"/>
                <a:cs typeface="Gill Sans MT"/>
              </a:rPr>
              <a:t>Formatos</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53" dirty="0">
                <a:solidFill>
                  <a:srgbClr val="3C4043"/>
                </a:solidFill>
                <a:latin typeface="Gill Sans MT"/>
                <a:cs typeface="Gill Sans MT"/>
              </a:rPr>
              <a:t> </a:t>
            </a:r>
            <a:r>
              <a:rPr sz="1333" kern="0" spc="27" dirty="0">
                <a:solidFill>
                  <a:srgbClr val="3C4043"/>
                </a:solidFill>
                <a:latin typeface="Gill Sans MT"/>
                <a:cs typeface="Gill Sans MT"/>
              </a:rPr>
              <a:t>representación</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preferidos</a:t>
            </a:r>
            <a:r>
              <a:rPr sz="1333" kern="0" spc="53" dirty="0">
                <a:solidFill>
                  <a:srgbClr val="3C4043"/>
                </a:solidFill>
                <a:latin typeface="Gill Sans MT"/>
                <a:cs typeface="Gill Sans MT"/>
              </a:rPr>
              <a:t> </a:t>
            </a:r>
            <a:r>
              <a:rPr sz="1333" kern="0" spc="27" dirty="0">
                <a:solidFill>
                  <a:srgbClr val="3C4043"/>
                </a:solidFill>
                <a:latin typeface="Gill Sans MT"/>
                <a:cs typeface="Gill Sans MT"/>
              </a:rPr>
              <a:t>(p.</a:t>
            </a:r>
            <a:r>
              <a:rPr sz="1333" kern="0" spc="53" dirty="0">
                <a:solidFill>
                  <a:srgbClr val="3C4043"/>
                </a:solidFill>
                <a:latin typeface="Gill Sans MT"/>
                <a:cs typeface="Gill Sans MT"/>
              </a:rPr>
              <a:t> </a:t>
            </a:r>
            <a:r>
              <a:rPr sz="1333" kern="0" spc="27" dirty="0">
                <a:solidFill>
                  <a:srgbClr val="3C4043"/>
                </a:solidFill>
                <a:latin typeface="Gill Sans MT"/>
                <a:cs typeface="Gill Sans MT"/>
              </a:rPr>
              <a:t>ej.,</a:t>
            </a:r>
            <a:r>
              <a:rPr sz="1333" kern="0" spc="47" dirty="0">
                <a:solidFill>
                  <a:srgbClr val="3C4043"/>
                </a:solidFill>
                <a:latin typeface="Gill Sans MT"/>
                <a:cs typeface="Gill Sans MT"/>
              </a:rPr>
              <a:t> </a:t>
            </a:r>
            <a:r>
              <a:rPr sz="1333" kern="0" spc="67" dirty="0">
                <a:solidFill>
                  <a:srgbClr val="3C4043"/>
                </a:solidFill>
                <a:latin typeface="Gill Sans MT"/>
                <a:cs typeface="Gill Sans MT"/>
              </a:rPr>
              <a:t>JSON</a:t>
            </a:r>
            <a:r>
              <a:rPr sz="1333" kern="0" spc="53" dirty="0">
                <a:solidFill>
                  <a:srgbClr val="3C4043"/>
                </a:solidFill>
                <a:latin typeface="Gill Sans MT"/>
                <a:cs typeface="Gill Sans MT"/>
              </a:rPr>
              <a:t> </a:t>
            </a:r>
            <a:r>
              <a:rPr sz="1333" kern="0" spc="27" dirty="0">
                <a:solidFill>
                  <a:srgbClr val="3C4043"/>
                </a:solidFill>
                <a:latin typeface="Gill Sans MT"/>
                <a:cs typeface="Gill Sans MT"/>
              </a:rPr>
              <a:t>y</a:t>
            </a:r>
            <a:r>
              <a:rPr sz="1333" kern="0" spc="53" dirty="0">
                <a:solidFill>
                  <a:srgbClr val="3C4043"/>
                </a:solidFill>
                <a:latin typeface="Gill Sans MT"/>
                <a:cs typeface="Gill Sans MT"/>
              </a:rPr>
              <a:t> </a:t>
            </a:r>
            <a:r>
              <a:rPr sz="1333" kern="0" spc="-27" dirty="0">
                <a:solidFill>
                  <a:srgbClr val="3C4043"/>
                </a:solidFill>
                <a:latin typeface="Gill Sans MT"/>
                <a:cs typeface="Gill Sans MT"/>
              </a:rPr>
              <a:t>XML)</a:t>
            </a:r>
            <a:endParaRPr sz="1333" kern="0">
              <a:solidFill>
                <a:sysClr val="windowText" lastClr="000000"/>
              </a:solidFill>
              <a:latin typeface="Gill Sans MT"/>
              <a:cs typeface="Gill Sans MT"/>
            </a:endParaRPr>
          </a:p>
          <a:p>
            <a:pPr marL="169329" indent="-152396">
              <a:spcBef>
                <a:spcPts val="679"/>
              </a:spcBef>
              <a:buFont typeface="Arial"/>
              <a:buChar char="●"/>
              <a:tabLst>
                <a:tab pos="169329" algn="l"/>
              </a:tabLst>
            </a:pPr>
            <a:r>
              <a:rPr sz="1333" kern="0" spc="13" dirty="0">
                <a:solidFill>
                  <a:srgbClr val="3C4043"/>
                </a:solidFill>
                <a:latin typeface="Gill Sans MT"/>
                <a:cs typeface="Gill Sans MT"/>
              </a:rPr>
              <a:t>Cuerpo</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2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solicitud: </a:t>
            </a:r>
            <a:r>
              <a:rPr sz="1333" kern="0" spc="73" dirty="0">
                <a:solidFill>
                  <a:srgbClr val="3C4043"/>
                </a:solidFill>
                <a:latin typeface="Gill Sans MT"/>
                <a:cs typeface="Gill Sans MT"/>
              </a:rPr>
              <a:t>Estado</a:t>
            </a:r>
            <a:r>
              <a:rPr sz="1333" kern="0" spc="20"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2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27" dirty="0">
                <a:solidFill>
                  <a:srgbClr val="3C4043"/>
                </a:solidFill>
                <a:latin typeface="Gill Sans MT"/>
                <a:cs typeface="Gill Sans MT"/>
              </a:rPr>
              <a:t> solicitud</a:t>
            </a:r>
            <a:r>
              <a:rPr sz="1333" kern="0" spc="20" dirty="0">
                <a:solidFill>
                  <a:srgbClr val="3C4043"/>
                </a:solidFill>
                <a:latin typeface="Gill Sans MT"/>
                <a:cs typeface="Gill Sans MT"/>
              </a:rPr>
              <a:t> </a:t>
            </a:r>
            <a:r>
              <a:rPr sz="1333" kern="0" spc="-13" dirty="0">
                <a:solidFill>
                  <a:srgbClr val="3C4043"/>
                </a:solidFill>
                <a:latin typeface="Gill Sans MT"/>
                <a:cs typeface="Gill Sans MT"/>
              </a:rPr>
              <a:t>(opcional)</a:t>
            </a:r>
            <a:endParaRPr sz="1333" kern="0">
              <a:solidFill>
                <a:sysClr val="windowText" lastClr="000000"/>
              </a:solidFill>
              <a:latin typeface="Gill Sans MT"/>
              <a:cs typeface="Gill Sans MT"/>
            </a:endParaRPr>
          </a:p>
          <a:p>
            <a:pPr marL="270927" lvl="1" indent="-152396">
              <a:spcBef>
                <a:spcPts val="253"/>
              </a:spcBef>
              <a:buFont typeface="Arial"/>
              <a:buChar char="○"/>
              <a:tabLst>
                <a:tab pos="270927" algn="l"/>
              </a:tabLst>
            </a:pPr>
            <a:r>
              <a:rPr sz="1333" kern="0" spc="40" dirty="0">
                <a:solidFill>
                  <a:srgbClr val="3C4043"/>
                </a:solidFill>
                <a:latin typeface="Gill Sans MT"/>
                <a:cs typeface="Gill Sans MT"/>
              </a:rPr>
              <a:t>Representación</a:t>
            </a:r>
            <a:r>
              <a:rPr sz="1333" kern="0" dirty="0">
                <a:solidFill>
                  <a:srgbClr val="3C4043"/>
                </a:solidFill>
                <a:latin typeface="Gill Sans MT"/>
                <a:cs typeface="Gill Sans MT"/>
              </a:rPr>
              <a:t> </a:t>
            </a:r>
            <a:r>
              <a:rPr sz="1333" kern="0" spc="40" dirty="0">
                <a:solidFill>
                  <a:srgbClr val="3C4043"/>
                </a:solidFill>
                <a:latin typeface="Gill Sans MT"/>
                <a:cs typeface="Gill Sans MT"/>
              </a:rPr>
              <a:t>(JSON</a:t>
            </a:r>
            <a:r>
              <a:rPr sz="1333" kern="0" dirty="0">
                <a:solidFill>
                  <a:srgbClr val="3C4043"/>
                </a:solidFill>
                <a:latin typeface="Gill Sans MT"/>
                <a:cs typeface="Gill Sans MT"/>
              </a:rPr>
              <a:t> </a:t>
            </a:r>
            <a:r>
              <a:rPr sz="1333" kern="0" spc="40" dirty="0">
                <a:solidFill>
                  <a:srgbClr val="3C4043"/>
                </a:solidFill>
                <a:latin typeface="Gill Sans MT"/>
                <a:cs typeface="Gill Sans MT"/>
              </a:rPr>
              <a:t>o</a:t>
            </a:r>
            <a:r>
              <a:rPr sz="1333" kern="0" dirty="0">
                <a:solidFill>
                  <a:srgbClr val="3C4043"/>
                </a:solidFill>
                <a:latin typeface="Gill Sans MT"/>
                <a:cs typeface="Gill Sans MT"/>
              </a:rPr>
              <a:t> </a:t>
            </a:r>
            <a:r>
              <a:rPr sz="1333" kern="0" spc="27" dirty="0">
                <a:solidFill>
                  <a:srgbClr val="3C4043"/>
                </a:solidFill>
                <a:latin typeface="Gill Sans MT"/>
                <a:cs typeface="Gill Sans MT"/>
              </a:rPr>
              <a:t>XML)</a:t>
            </a:r>
            <a:r>
              <a:rPr sz="1333" kern="0" dirty="0">
                <a:solidFill>
                  <a:srgbClr val="3C4043"/>
                </a:solidFill>
                <a:latin typeface="Gill Sans MT"/>
                <a:cs typeface="Gill Sans MT"/>
              </a:rPr>
              <a:t> </a:t>
            </a:r>
            <a:r>
              <a:rPr sz="1333" kern="0" spc="40" dirty="0">
                <a:solidFill>
                  <a:srgbClr val="3C4043"/>
                </a:solidFill>
                <a:latin typeface="Gill Sans MT"/>
                <a:cs typeface="Gill Sans MT"/>
              </a:rPr>
              <a:t>del</a:t>
            </a:r>
            <a:r>
              <a:rPr sz="1333" kern="0" dirty="0">
                <a:solidFill>
                  <a:srgbClr val="3C4043"/>
                </a:solidFill>
                <a:latin typeface="Gill Sans MT"/>
                <a:cs typeface="Gill Sans MT"/>
              </a:rPr>
              <a:t> </a:t>
            </a:r>
            <a:r>
              <a:rPr sz="1333" kern="0" spc="-13" dirty="0">
                <a:solidFill>
                  <a:srgbClr val="3C4043"/>
                </a:solidFill>
                <a:latin typeface="Gill Sans MT"/>
                <a:cs typeface="Gill Sans MT"/>
              </a:rPr>
              <a:t>recurso</a:t>
            </a:r>
            <a:endParaRPr sz="1333" kern="0">
              <a:solidFill>
                <a:sysClr val="windowText" lastClr="000000"/>
              </a:solidFill>
              <a:latin typeface="Gill Sans MT"/>
              <a:cs typeface="Gill Sans MT"/>
            </a:endParaRPr>
          </a:p>
        </p:txBody>
      </p:sp>
      <p:graphicFrame>
        <p:nvGraphicFramePr>
          <p:cNvPr id="4" name="object 4"/>
          <p:cNvGraphicFramePr>
            <a:graphicFrameLocks noGrp="1"/>
          </p:cNvGraphicFramePr>
          <p:nvPr/>
        </p:nvGraphicFramePr>
        <p:xfrm>
          <a:off x="3513600" y="1649906"/>
          <a:ext cx="5158739" cy="1132839"/>
        </p:xfrm>
        <a:graphic>
          <a:graphicData uri="http://schemas.openxmlformats.org/drawingml/2006/table">
            <a:tbl>
              <a:tblPr firstRow="1" bandRow="1">
                <a:tableStyleId>{2D5ABB26-0587-4C30-8999-92F81FD0307C}</a:tableStyleId>
              </a:tblPr>
              <a:tblGrid>
                <a:gridCol w="1719580">
                  <a:extLst>
                    <a:ext uri="{9D8B030D-6E8A-4147-A177-3AD203B41FA5}">
                      <a16:colId xmlns:a16="http://schemas.microsoft.com/office/drawing/2014/main" val="20000"/>
                    </a:ext>
                  </a:extLst>
                </a:gridCol>
                <a:gridCol w="1719580">
                  <a:extLst>
                    <a:ext uri="{9D8B030D-6E8A-4147-A177-3AD203B41FA5}">
                      <a16:colId xmlns:a16="http://schemas.microsoft.com/office/drawing/2014/main" val="20001"/>
                    </a:ext>
                  </a:extLst>
                </a:gridCol>
                <a:gridCol w="1719579">
                  <a:extLst>
                    <a:ext uri="{9D8B030D-6E8A-4147-A177-3AD203B41FA5}">
                      <a16:colId xmlns:a16="http://schemas.microsoft.com/office/drawing/2014/main" val="20002"/>
                    </a:ext>
                  </a:extLst>
                </a:gridCol>
              </a:tblGrid>
              <a:tr h="377613">
                <a:tc>
                  <a:txBody>
                    <a:bodyPr/>
                    <a:lstStyle/>
                    <a:p>
                      <a:pPr marL="28575">
                        <a:lnSpc>
                          <a:spcPct val="100000"/>
                        </a:lnSpc>
                        <a:spcBef>
                          <a:spcPts val="185"/>
                        </a:spcBef>
                      </a:pPr>
                      <a:r>
                        <a:rPr sz="1300" spc="-10" dirty="0">
                          <a:latin typeface="Arial"/>
                          <a:cs typeface="Arial"/>
                        </a:rPr>
                        <a:t>&lt;VERBO&gt;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EAD1DC"/>
                    </a:solidFill>
                  </a:tcPr>
                </a:tc>
                <a:tc>
                  <a:txBody>
                    <a:bodyPr/>
                    <a:lstStyle/>
                    <a:p>
                      <a:pPr marL="28575">
                        <a:lnSpc>
                          <a:spcPct val="100000"/>
                        </a:lnSpc>
                        <a:spcBef>
                          <a:spcPts val="185"/>
                        </a:spcBef>
                      </a:pPr>
                      <a:r>
                        <a:rPr sz="1300" spc="-10" dirty="0">
                          <a:latin typeface="Arial"/>
                          <a:cs typeface="Arial"/>
                        </a:rPr>
                        <a:t>&lt;URI&gt;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CEE1F3"/>
                    </a:solidFill>
                  </a:tcPr>
                </a:tc>
                <a:tc>
                  <a:txBody>
                    <a:bodyPr/>
                    <a:lstStyle/>
                    <a:p>
                      <a:pPr marL="28575">
                        <a:lnSpc>
                          <a:spcPct val="100000"/>
                        </a:lnSpc>
                        <a:spcBef>
                          <a:spcPts val="185"/>
                        </a:spcBef>
                      </a:pPr>
                      <a:r>
                        <a:rPr sz="1300" spc="-10" dirty="0">
                          <a:latin typeface="Arial"/>
                          <a:cs typeface="Arial"/>
                        </a:rPr>
                        <a:t>&lt;Versión</a:t>
                      </a:r>
                      <a:r>
                        <a:rPr sz="1300" spc="-15" dirty="0">
                          <a:latin typeface="Arial"/>
                          <a:cs typeface="Arial"/>
                        </a:rPr>
                        <a:t> </a:t>
                      </a:r>
                      <a:r>
                        <a:rPr sz="1300" dirty="0">
                          <a:latin typeface="Arial"/>
                          <a:cs typeface="Arial"/>
                        </a:rPr>
                        <a:t>de</a:t>
                      </a:r>
                      <a:r>
                        <a:rPr sz="1300" spc="-10" dirty="0">
                          <a:latin typeface="Arial"/>
                          <a:cs typeface="Arial"/>
                        </a:rPr>
                        <a:t> HTTP&gt;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D9EAD3"/>
                    </a:solidFill>
                  </a:tcPr>
                </a:tc>
                <a:extLst>
                  <a:ext uri="{0D108BD9-81ED-4DB2-BD59-A6C34878D82A}">
                    <a16:rowId xmlns:a16="http://schemas.microsoft.com/office/drawing/2014/main" val="10000"/>
                  </a:ext>
                </a:extLst>
              </a:tr>
              <a:tr h="377613">
                <a:tc gridSpan="3">
                  <a:txBody>
                    <a:bodyPr/>
                    <a:lstStyle/>
                    <a:p>
                      <a:pPr marL="28575">
                        <a:lnSpc>
                          <a:spcPct val="100000"/>
                        </a:lnSpc>
                        <a:spcBef>
                          <a:spcPts val="185"/>
                        </a:spcBef>
                      </a:pPr>
                      <a:r>
                        <a:rPr sz="1300" dirty="0">
                          <a:latin typeface="Arial"/>
                          <a:cs typeface="Arial"/>
                        </a:rPr>
                        <a:t>&lt;Encabezado</a:t>
                      </a:r>
                      <a:r>
                        <a:rPr sz="1300" spc="-25" dirty="0">
                          <a:latin typeface="Arial"/>
                          <a:cs typeface="Arial"/>
                        </a:rPr>
                        <a:t> </a:t>
                      </a:r>
                      <a:r>
                        <a:rPr sz="1300" dirty="0">
                          <a:latin typeface="Arial"/>
                          <a:cs typeface="Arial"/>
                        </a:rPr>
                        <a:t>de</a:t>
                      </a:r>
                      <a:r>
                        <a:rPr sz="1300" spc="-25" dirty="0">
                          <a:latin typeface="Arial"/>
                          <a:cs typeface="Arial"/>
                        </a:rPr>
                        <a:t> </a:t>
                      </a:r>
                      <a:r>
                        <a:rPr sz="1300" dirty="0">
                          <a:latin typeface="Arial"/>
                          <a:cs typeface="Arial"/>
                        </a:rPr>
                        <a:t>la</a:t>
                      </a:r>
                      <a:r>
                        <a:rPr sz="1300" spc="-25" dirty="0">
                          <a:latin typeface="Arial"/>
                          <a:cs typeface="Arial"/>
                        </a:rPr>
                        <a:t> </a:t>
                      </a:r>
                      <a:r>
                        <a:rPr sz="1300" spc="-10" dirty="0">
                          <a:latin typeface="Arial"/>
                          <a:cs typeface="Arial"/>
                        </a:rPr>
                        <a:t>solicitud&gt;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FFF1CC"/>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77613">
                <a:tc gridSpan="3">
                  <a:txBody>
                    <a:bodyPr/>
                    <a:lstStyle/>
                    <a:p>
                      <a:pPr marL="28575">
                        <a:lnSpc>
                          <a:spcPct val="100000"/>
                        </a:lnSpc>
                        <a:spcBef>
                          <a:spcPts val="185"/>
                        </a:spcBef>
                      </a:pPr>
                      <a:r>
                        <a:rPr sz="1300" dirty="0">
                          <a:latin typeface="Arial"/>
                          <a:cs typeface="Arial"/>
                        </a:rPr>
                        <a:t>&lt;Cuerpo</a:t>
                      </a:r>
                      <a:r>
                        <a:rPr sz="1300" spc="-20" dirty="0">
                          <a:latin typeface="Arial"/>
                          <a:cs typeface="Arial"/>
                        </a:rPr>
                        <a:t> </a:t>
                      </a:r>
                      <a:r>
                        <a:rPr sz="1300" dirty="0">
                          <a:latin typeface="Arial"/>
                          <a:cs typeface="Arial"/>
                        </a:rPr>
                        <a:t>de</a:t>
                      </a:r>
                      <a:r>
                        <a:rPr sz="1300" spc="-20" dirty="0">
                          <a:latin typeface="Arial"/>
                          <a:cs typeface="Arial"/>
                        </a:rPr>
                        <a:t> </a:t>
                      </a:r>
                      <a:r>
                        <a:rPr sz="1300" dirty="0">
                          <a:latin typeface="Arial"/>
                          <a:cs typeface="Arial"/>
                        </a:rPr>
                        <a:t>la</a:t>
                      </a:r>
                      <a:r>
                        <a:rPr sz="1300" spc="-15" dirty="0">
                          <a:latin typeface="Arial"/>
                          <a:cs typeface="Arial"/>
                        </a:rPr>
                        <a:t> </a:t>
                      </a:r>
                      <a:r>
                        <a:rPr sz="1300" spc="-10" dirty="0">
                          <a:latin typeface="Arial"/>
                          <a:cs typeface="Arial"/>
                        </a:rPr>
                        <a:t>solicitud&gt;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F3F3F3"/>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p:nvPr/>
        </p:nvSpPr>
        <p:spPr>
          <a:xfrm>
            <a:off x="2031577" y="3810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7" name="Triángulo rectángulo 6">
            <a:extLst>
              <a:ext uri="{FF2B5EF4-FFF2-40B4-BE49-F238E27FC236}">
                <a16:creationId xmlns:a16="http://schemas.microsoft.com/office/drawing/2014/main" id="{726BB277-BBF6-9A06-DDAF-B3F96857FBB5}"/>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Tree>
    <p:extLst>
      <p:ext uri="{BB962C8B-B14F-4D97-AF65-F5344CB8AC3E}">
        <p14:creationId xmlns:p14="http://schemas.microsoft.com/office/powerpoint/2010/main" val="2553337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1577" y="685800"/>
            <a:ext cx="8128847" cy="3580746"/>
          </a:xfrm>
          <a:prstGeom prst="rect">
            <a:avLst/>
          </a:prstGeom>
          <a:ln w="9524">
            <a:solidFill>
              <a:srgbClr val="000000"/>
            </a:solidFill>
          </a:ln>
        </p:spPr>
        <p:txBody>
          <a:bodyPr vert="horz" wrap="square" lIns="0" tIns="8467" rIns="0" bIns="0" rtlCol="0">
            <a:spAutoFit/>
          </a:bodyPr>
          <a:lstStyle/>
          <a:p>
            <a:pPr>
              <a:spcBef>
                <a:spcPts val="67"/>
              </a:spcBef>
            </a:pPr>
            <a:endParaRPr sz="3400" kern="0">
              <a:solidFill>
                <a:sysClr val="windowText" lastClr="000000"/>
              </a:solidFill>
              <a:latin typeface="Times New Roman"/>
              <a:cs typeface="Times New Roman"/>
            </a:endParaRPr>
          </a:p>
          <a:p>
            <a:pPr marL="858499"/>
            <a:r>
              <a:rPr sz="2133" kern="0" dirty="0">
                <a:solidFill>
                  <a:srgbClr val="202124"/>
                </a:solidFill>
                <a:latin typeface="Calibri"/>
                <a:cs typeface="Calibri"/>
              </a:rPr>
              <a:t>El</a:t>
            </a:r>
            <a:r>
              <a:rPr sz="2133" kern="0" spc="40" dirty="0">
                <a:solidFill>
                  <a:srgbClr val="202124"/>
                </a:solidFill>
                <a:latin typeface="Calibri"/>
                <a:cs typeface="Calibri"/>
              </a:rPr>
              <a:t> </a:t>
            </a:r>
            <a:r>
              <a:rPr sz="2133" kern="0" spc="113" dirty="0">
                <a:solidFill>
                  <a:srgbClr val="202124"/>
                </a:solidFill>
                <a:latin typeface="Calibri"/>
                <a:cs typeface="Calibri"/>
              </a:rPr>
              <a:t>verbo</a:t>
            </a:r>
            <a:r>
              <a:rPr sz="2133" kern="0" spc="40" dirty="0">
                <a:solidFill>
                  <a:srgbClr val="202124"/>
                </a:solidFill>
                <a:latin typeface="Calibri"/>
                <a:cs typeface="Calibri"/>
              </a:rPr>
              <a:t> </a:t>
            </a:r>
            <a:r>
              <a:rPr sz="2133" kern="0" spc="120" dirty="0">
                <a:solidFill>
                  <a:srgbClr val="202124"/>
                </a:solidFill>
                <a:latin typeface="Calibri"/>
                <a:cs typeface="Calibri"/>
              </a:rPr>
              <a:t>HTTP</a:t>
            </a:r>
            <a:r>
              <a:rPr sz="2133" kern="0" spc="47" dirty="0">
                <a:solidFill>
                  <a:srgbClr val="202124"/>
                </a:solidFill>
                <a:latin typeface="Calibri"/>
                <a:cs typeface="Calibri"/>
              </a:rPr>
              <a:t> </a:t>
            </a:r>
            <a:r>
              <a:rPr sz="2133" kern="0" dirty="0">
                <a:solidFill>
                  <a:srgbClr val="202124"/>
                </a:solidFill>
                <a:latin typeface="Calibri"/>
                <a:cs typeface="Calibri"/>
              </a:rPr>
              <a:t>le</a:t>
            </a:r>
            <a:r>
              <a:rPr sz="2133" kern="0" spc="40" dirty="0">
                <a:solidFill>
                  <a:srgbClr val="202124"/>
                </a:solidFill>
                <a:latin typeface="Calibri"/>
                <a:cs typeface="Calibri"/>
              </a:rPr>
              <a:t> </a:t>
            </a:r>
            <a:r>
              <a:rPr sz="2133" kern="0" spc="87" dirty="0">
                <a:solidFill>
                  <a:srgbClr val="202124"/>
                </a:solidFill>
                <a:latin typeface="Calibri"/>
                <a:cs typeface="Calibri"/>
              </a:rPr>
              <a:t>indica</a:t>
            </a:r>
            <a:r>
              <a:rPr sz="2133" kern="0" spc="40" dirty="0">
                <a:solidFill>
                  <a:srgbClr val="202124"/>
                </a:solidFill>
                <a:latin typeface="Calibri"/>
                <a:cs typeface="Calibri"/>
              </a:rPr>
              <a:t> </a:t>
            </a:r>
            <a:r>
              <a:rPr sz="2133" kern="0" dirty="0">
                <a:solidFill>
                  <a:srgbClr val="202124"/>
                </a:solidFill>
                <a:latin typeface="Calibri"/>
                <a:cs typeface="Calibri"/>
              </a:rPr>
              <a:t>al</a:t>
            </a:r>
            <a:r>
              <a:rPr sz="2133" kern="0" spc="47" dirty="0">
                <a:solidFill>
                  <a:srgbClr val="202124"/>
                </a:solidFill>
                <a:latin typeface="Calibri"/>
                <a:cs typeface="Calibri"/>
              </a:rPr>
              <a:t> </a:t>
            </a:r>
            <a:r>
              <a:rPr sz="2133" kern="0" spc="100" dirty="0">
                <a:solidFill>
                  <a:srgbClr val="202124"/>
                </a:solidFill>
                <a:latin typeface="Calibri"/>
                <a:cs typeface="Calibri"/>
              </a:rPr>
              <a:t>servidor</a:t>
            </a:r>
            <a:r>
              <a:rPr sz="2133" kern="0" spc="40" dirty="0">
                <a:solidFill>
                  <a:srgbClr val="202124"/>
                </a:solidFill>
                <a:latin typeface="Calibri"/>
                <a:cs typeface="Calibri"/>
              </a:rPr>
              <a:t> </a:t>
            </a:r>
            <a:r>
              <a:rPr sz="2133" kern="0" spc="113" dirty="0">
                <a:solidFill>
                  <a:srgbClr val="202124"/>
                </a:solidFill>
                <a:latin typeface="Calibri"/>
                <a:cs typeface="Calibri"/>
              </a:rPr>
              <a:t>qué</a:t>
            </a:r>
            <a:r>
              <a:rPr sz="2133" kern="0" spc="40" dirty="0">
                <a:solidFill>
                  <a:srgbClr val="202124"/>
                </a:solidFill>
                <a:latin typeface="Calibri"/>
                <a:cs typeface="Calibri"/>
              </a:rPr>
              <a:t> </a:t>
            </a:r>
            <a:r>
              <a:rPr sz="2133" kern="0" spc="100" dirty="0">
                <a:solidFill>
                  <a:srgbClr val="202124"/>
                </a:solidFill>
                <a:latin typeface="Calibri"/>
                <a:cs typeface="Calibri"/>
              </a:rPr>
              <a:t>hacer</a:t>
            </a:r>
            <a:endParaRPr sz="2133" kern="0">
              <a:solidFill>
                <a:sysClr val="windowText" lastClr="000000"/>
              </a:solidFill>
              <a:latin typeface="Calibri"/>
              <a:cs typeface="Calibri"/>
            </a:endParaRPr>
          </a:p>
          <a:p>
            <a:pPr>
              <a:spcBef>
                <a:spcPts val="33"/>
              </a:spcBef>
            </a:pPr>
            <a:endParaRPr sz="2200" kern="0">
              <a:solidFill>
                <a:sysClr val="windowText" lastClr="000000"/>
              </a:solidFill>
              <a:latin typeface="Calibri"/>
              <a:cs typeface="Calibri"/>
            </a:endParaRPr>
          </a:p>
          <a:p>
            <a:pPr marL="1058307" indent="-202348">
              <a:buFont typeface="Arial"/>
              <a:buChar char="●"/>
              <a:tabLst>
                <a:tab pos="1058307" algn="l"/>
              </a:tabLst>
            </a:pPr>
            <a:r>
              <a:rPr sz="1333" b="1" kern="0" spc="152" dirty="0">
                <a:solidFill>
                  <a:srgbClr val="212121"/>
                </a:solidFill>
                <a:latin typeface="Calibri"/>
                <a:cs typeface="Calibri"/>
              </a:rPr>
              <a:t>GET</a:t>
            </a:r>
            <a:r>
              <a:rPr sz="1333" b="1" kern="0" spc="67" dirty="0">
                <a:solidFill>
                  <a:srgbClr val="212121"/>
                </a:solidFill>
                <a:latin typeface="Calibri"/>
                <a:cs typeface="Calibri"/>
              </a:rPr>
              <a:t> </a:t>
            </a:r>
            <a:r>
              <a:rPr sz="1333" kern="0" spc="93" dirty="0">
                <a:solidFill>
                  <a:srgbClr val="212121"/>
                </a:solidFill>
                <a:latin typeface="Calibri"/>
                <a:cs typeface="Calibri"/>
              </a:rPr>
              <a:t>se</a:t>
            </a:r>
            <a:r>
              <a:rPr sz="1333" kern="0" spc="67" dirty="0">
                <a:solidFill>
                  <a:srgbClr val="212121"/>
                </a:solidFill>
                <a:latin typeface="Calibri"/>
                <a:cs typeface="Calibri"/>
              </a:rPr>
              <a:t> usa </a:t>
            </a:r>
            <a:r>
              <a:rPr sz="1333" kern="0" dirty="0">
                <a:solidFill>
                  <a:srgbClr val="212121"/>
                </a:solidFill>
                <a:latin typeface="Calibri"/>
                <a:cs typeface="Calibri"/>
              </a:rPr>
              <a:t>para</a:t>
            </a:r>
            <a:r>
              <a:rPr sz="1333" kern="0" spc="67" dirty="0">
                <a:solidFill>
                  <a:srgbClr val="212121"/>
                </a:solidFill>
                <a:latin typeface="Calibri"/>
                <a:cs typeface="Calibri"/>
              </a:rPr>
              <a:t> </a:t>
            </a:r>
            <a:r>
              <a:rPr sz="1333" kern="0" spc="60" dirty="0">
                <a:solidFill>
                  <a:srgbClr val="212121"/>
                </a:solidFill>
                <a:latin typeface="Calibri"/>
                <a:cs typeface="Calibri"/>
              </a:rPr>
              <a:t>recuperar</a:t>
            </a:r>
            <a:r>
              <a:rPr sz="1333" kern="0" spc="67" dirty="0">
                <a:solidFill>
                  <a:srgbClr val="212121"/>
                </a:solidFill>
                <a:latin typeface="Calibri"/>
                <a:cs typeface="Calibri"/>
              </a:rPr>
              <a:t> </a:t>
            </a:r>
            <a:r>
              <a:rPr sz="1333" kern="0" spc="-13" dirty="0">
                <a:solidFill>
                  <a:srgbClr val="212121"/>
                </a:solidFill>
                <a:latin typeface="Calibri"/>
                <a:cs typeface="Calibri"/>
              </a:rPr>
              <a:t>datos.</a:t>
            </a:r>
            <a:endParaRPr sz="1333" kern="0">
              <a:solidFill>
                <a:sysClr val="windowText" lastClr="000000"/>
              </a:solidFill>
              <a:latin typeface="Calibri"/>
              <a:cs typeface="Calibri"/>
            </a:endParaRPr>
          </a:p>
          <a:p>
            <a:pPr marL="1058307" indent="-202348">
              <a:spcBef>
                <a:spcPts val="1340"/>
              </a:spcBef>
              <a:buFont typeface="Arial"/>
              <a:buChar char="●"/>
              <a:tabLst>
                <a:tab pos="1058307" algn="l"/>
              </a:tabLst>
            </a:pPr>
            <a:r>
              <a:rPr sz="1333" b="1" kern="0" spc="133" dirty="0">
                <a:solidFill>
                  <a:srgbClr val="212121"/>
                </a:solidFill>
                <a:latin typeface="Calibri"/>
                <a:cs typeface="Calibri"/>
              </a:rPr>
              <a:t>POST</a:t>
            </a:r>
            <a:r>
              <a:rPr sz="1333" b="1" kern="0" spc="60" dirty="0">
                <a:solidFill>
                  <a:srgbClr val="212121"/>
                </a:solidFill>
                <a:latin typeface="Calibri"/>
                <a:cs typeface="Calibri"/>
              </a:rPr>
              <a:t> </a:t>
            </a:r>
            <a:r>
              <a:rPr sz="1333" kern="0" spc="93" dirty="0">
                <a:solidFill>
                  <a:srgbClr val="212121"/>
                </a:solidFill>
                <a:latin typeface="Calibri"/>
                <a:cs typeface="Calibri"/>
              </a:rPr>
              <a:t>se</a:t>
            </a:r>
            <a:r>
              <a:rPr sz="1333" kern="0" spc="60" dirty="0">
                <a:solidFill>
                  <a:srgbClr val="212121"/>
                </a:solidFill>
                <a:latin typeface="Calibri"/>
                <a:cs typeface="Calibri"/>
              </a:rPr>
              <a:t> </a:t>
            </a:r>
            <a:r>
              <a:rPr sz="1333" kern="0" spc="67" dirty="0">
                <a:solidFill>
                  <a:srgbClr val="212121"/>
                </a:solidFill>
                <a:latin typeface="Calibri"/>
                <a:cs typeface="Calibri"/>
              </a:rPr>
              <a:t>usa</a:t>
            </a:r>
            <a:r>
              <a:rPr sz="1333" kern="0" spc="60" dirty="0">
                <a:solidFill>
                  <a:srgbClr val="212121"/>
                </a:solidFill>
                <a:latin typeface="Calibri"/>
                <a:cs typeface="Calibri"/>
              </a:rPr>
              <a:t> </a:t>
            </a:r>
            <a:r>
              <a:rPr sz="1333" kern="0" dirty="0">
                <a:solidFill>
                  <a:srgbClr val="212121"/>
                </a:solidFill>
                <a:latin typeface="Calibri"/>
                <a:cs typeface="Calibri"/>
              </a:rPr>
              <a:t>para</a:t>
            </a:r>
            <a:r>
              <a:rPr sz="1333" kern="0" spc="60" dirty="0">
                <a:solidFill>
                  <a:srgbClr val="212121"/>
                </a:solidFill>
                <a:latin typeface="Calibri"/>
                <a:cs typeface="Calibri"/>
              </a:rPr>
              <a:t> </a:t>
            </a:r>
            <a:r>
              <a:rPr sz="1333" kern="0" spc="67" dirty="0">
                <a:solidFill>
                  <a:srgbClr val="212121"/>
                </a:solidFill>
                <a:latin typeface="Calibri"/>
                <a:cs typeface="Calibri"/>
              </a:rPr>
              <a:t>crear</a:t>
            </a:r>
            <a:r>
              <a:rPr sz="1333" kern="0" spc="60" dirty="0">
                <a:solidFill>
                  <a:srgbClr val="212121"/>
                </a:solidFill>
                <a:latin typeface="Calibri"/>
                <a:cs typeface="Calibri"/>
              </a:rPr>
              <a:t> </a:t>
            </a:r>
            <a:r>
              <a:rPr sz="1333" kern="0" spc="-13" dirty="0">
                <a:solidFill>
                  <a:srgbClr val="212121"/>
                </a:solidFill>
                <a:latin typeface="Calibri"/>
                <a:cs typeface="Calibri"/>
              </a:rPr>
              <a:t>datos.</a:t>
            </a:r>
            <a:endParaRPr sz="1333" kern="0">
              <a:solidFill>
                <a:sysClr val="windowText" lastClr="000000"/>
              </a:solidFill>
              <a:latin typeface="Calibri"/>
              <a:cs typeface="Calibri"/>
            </a:endParaRPr>
          </a:p>
          <a:p>
            <a:pPr marL="202348" marR="3124969" lvl="1" indent="-202348" algn="r">
              <a:spcBef>
                <a:spcPts val="1340"/>
              </a:spcBef>
              <a:buFont typeface="Arial"/>
              <a:buChar char="○"/>
              <a:tabLst>
                <a:tab pos="202348" algn="l"/>
              </a:tabLst>
            </a:pPr>
            <a:r>
              <a:rPr sz="1333" kern="0" spc="80" dirty="0">
                <a:solidFill>
                  <a:srgbClr val="212121"/>
                </a:solidFill>
                <a:latin typeface="Calibri"/>
                <a:cs typeface="Calibri"/>
              </a:rPr>
              <a:t>Genera</a:t>
            </a:r>
            <a:r>
              <a:rPr sz="1333" kern="0" spc="47" dirty="0">
                <a:solidFill>
                  <a:srgbClr val="212121"/>
                </a:solidFill>
                <a:latin typeface="Calibri"/>
                <a:cs typeface="Calibri"/>
              </a:rPr>
              <a:t> </a:t>
            </a:r>
            <a:r>
              <a:rPr sz="1333" kern="0" spc="13" dirty="0">
                <a:solidFill>
                  <a:srgbClr val="212121"/>
                </a:solidFill>
                <a:latin typeface="Calibri"/>
                <a:cs typeface="Calibri"/>
              </a:rPr>
              <a:t>el</a:t>
            </a:r>
            <a:r>
              <a:rPr sz="1333" kern="0" spc="53" dirty="0">
                <a:solidFill>
                  <a:srgbClr val="212121"/>
                </a:solidFill>
                <a:latin typeface="Calibri"/>
                <a:cs typeface="Calibri"/>
              </a:rPr>
              <a:t> </a:t>
            </a:r>
            <a:r>
              <a:rPr sz="1333" kern="0" spc="13" dirty="0">
                <a:solidFill>
                  <a:srgbClr val="212121"/>
                </a:solidFill>
                <a:latin typeface="Calibri"/>
                <a:cs typeface="Calibri"/>
              </a:rPr>
              <a:t>ID</a:t>
            </a:r>
            <a:r>
              <a:rPr sz="1333" kern="0" spc="53" dirty="0">
                <a:solidFill>
                  <a:srgbClr val="212121"/>
                </a:solidFill>
                <a:latin typeface="Calibri"/>
                <a:cs typeface="Calibri"/>
              </a:rPr>
              <a:t> </a:t>
            </a:r>
            <a:r>
              <a:rPr sz="1333" kern="0" spc="87" dirty="0">
                <a:solidFill>
                  <a:srgbClr val="212121"/>
                </a:solidFill>
                <a:latin typeface="Calibri"/>
                <a:cs typeface="Calibri"/>
              </a:rPr>
              <a:t>de</a:t>
            </a:r>
            <a:r>
              <a:rPr sz="1333" kern="0" spc="53" dirty="0">
                <a:solidFill>
                  <a:srgbClr val="212121"/>
                </a:solidFill>
                <a:latin typeface="Calibri"/>
                <a:cs typeface="Calibri"/>
              </a:rPr>
              <a:t> </a:t>
            </a:r>
            <a:r>
              <a:rPr sz="1333" kern="0" spc="13" dirty="0">
                <a:solidFill>
                  <a:srgbClr val="212121"/>
                </a:solidFill>
                <a:latin typeface="Calibri"/>
                <a:cs typeface="Calibri"/>
              </a:rPr>
              <a:t>entidad</a:t>
            </a:r>
            <a:r>
              <a:rPr sz="1333" kern="0" spc="53" dirty="0">
                <a:solidFill>
                  <a:srgbClr val="212121"/>
                </a:solidFill>
                <a:latin typeface="Calibri"/>
                <a:cs typeface="Calibri"/>
              </a:rPr>
              <a:t> </a:t>
            </a:r>
            <a:r>
              <a:rPr sz="1333" kern="0" spc="87" dirty="0">
                <a:solidFill>
                  <a:srgbClr val="212121"/>
                </a:solidFill>
                <a:latin typeface="Calibri"/>
                <a:cs typeface="Calibri"/>
              </a:rPr>
              <a:t>y</a:t>
            </a:r>
            <a:r>
              <a:rPr sz="1333" kern="0" spc="53" dirty="0">
                <a:solidFill>
                  <a:srgbClr val="212121"/>
                </a:solidFill>
                <a:latin typeface="Calibri"/>
                <a:cs typeface="Calibri"/>
              </a:rPr>
              <a:t> </a:t>
            </a:r>
            <a:r>
              <a:rPr sz="1333" kern="0" spc="93" dirty="0">
                <a:solidFill>
                  <a:srgbClr val="212121"/>
                </a:solidFill>
                <a:latin typeface="Calibri"/>
                <a:cs typeface="Calibri"/>
              </a:rPr>
              <a:t>se</a:t>
            </a:r>
            <a:r>
              <a:rPr sz="1333" kern="0" spc="53" dirty="0">
                <a:solidFill>
                  <a:srgbClr val="212121"/>
                </a:solidFill>
                <a:latin typeface="Calibri"/>
                <a:cs typeface="Calibri"/>
              </a:rPr>
              <a:t> </a:t>
            </a:r>
            <a:r>
              <a:rPr sz="1333" kern="0" spc="13" dirty="0">
                <a:solidFill>
                  <a:srgbClr val="212121"/>
                </a:solidFill>
                <a:latin typeface="Calibri"/>
                <a:cs typeface="Calibri"/>
              </a:rPr>
              <a:t>lo</a:t>
            </a:r>
            <a:r>
              <a:rPr sz="1333" kern="0" spc="53" dirty="0">
                <a:solidFill>
                  <a:srgbClr val="212121"/>
                </a:solidFill>
                <a:latin typeface="Calibri"/>
                <a:cs typeface="Calibri"/>
              </a:rPr>
              <a:t> </a:t>
            </a:r>
            <a:r>
              <a:rPr sz="1333" kern="0" spc="60" dirty="0">
                <a:solidFill>
                  <a:srgbClr val="212121"/>
                </a:solidFill>
                <a:latin typeface="Calibri"/>
                <a:cs typeface="Calibri"/>
              </a:rPr>
              <a:t>muestra</a:t>
            </a:r>
            <a:r>
              <a:rPr sz="1333" kern="0" spc="53" dirty="0">
                <a:solidFill>
                  <a:srgbClr val="212121"/>
                </a:solidFill>
                <a:latin typeface="Calibri"/>
                <a:cs typeface="Calibri"/>
              </a:rPr>
              <a:t> </a:t>
            </a:r>
            <a:r>
              <a:rPr sz="1333" kern="0" spc="13" dirty="0">
                <a:solidFill>
                  <a:srgbClr val="212121"/>
                </a:solidFill>
                <a:latin typeface="Calibri"/>
                <a:cs typeface="Calibri"/>
              </a:rPr>
              <a:t>al</a:t>
            </a:r>
            <a:r>
              <a:rPr sz="1333" kern="0" spc="53" dirty="0">
                <a:solidFill>
                  <a:srgbClr val="212121"/>
                </a:solidFill>
                <a:latin typeface="Calibri"/>
                <a:cs typeface="Calibri"/>
              </a:rPr>
              <a:t> </a:t>
            </a:r>
            <a:r>
              <a:rPr sz="1333" kern="0" spc="-13" dirty="0">
                <a:solidFill>
                  <a:srgbClr val="212121"/>
                </a:solidFill>
                <a:latin typeface="Calibri"/>
                <a:cs typeface="Calibri"/>
              </a:rPr>
              <a:t>cliente.</a:t>
            </a:r>
            <a:endParaRPr sz="1333" kern="0">
              <a:solidFill>
                <a:sysClr val="windowText" lastClr="000000"/>
              </a:solidFill>
              <a:latin typeface="Calibri"/>
              <a:cs typeface="Calibri"/>
            </a:endParaRPr>
          </a:p>
          <a:p>
            <a:pPr marL="202348" marR="3151215" indent="-202348" algn="r">
              <a:spcBef>
                <a:spcPts val="873"/>
              </a:spcBef>
              <a:buFont typeface="Arial"/>
              <a:buChar char="●"/>
              <a:tabLst>
                <a:tab pos="202348" algn="l"/>
              </a:tabLst>
            </a:pPr>
            <a:r>
              <a:rPr sz="1333" b="1" kern="0" spc="87" dirty="0">
                <a:solidFill>
                  <a:srgbClr val="212121"/>
                </a:solidFill>
                <a:latin typeface="Calibri"/>
                <a:cs typeface="Calibri"/>
              </a:rPr>
              <a:t>PUT</a:t>
            </a:r>
            <a:r>
              <a:rPr sz="1333" b="1" kern="0" spc="73" dirty="0">
                <a:solidFill>
                  <a:srgbClr val="212121"/>
                </a:solidFill>
                <a:latin typeface="Calibri"/>
                <a:cs typeface="Calibri"/>
              </a:rPr>
              <a:t> </a:t>
            </a:r>
            <a:r>
              <a:rPr sz="1333" kern="0" spc="93" dirty="0">
                <a:solidFill>
                  <a:srgbClr val="212121"/>
                </a:solidFill>
                <a:latin typeface="Calibri"/>
                <a:cs typeface="Calibri"/>
              </a:rPr>
              <a:t>se</a:t>
            </a:r>
            <a:r>
              <a:rPr sz="1333" kern="0" spc="80" dirty="0">
                <a:solidFill>
                  <a:srgbClr val="212121"/>
                </a:solidFill>
                <a:latin typeface="Calibri"/>
                <a:cs typeface="Calibri"/>
              </a:rPr>
              <a:t> </a:t>
            </a:r>
            <a:r>
              <a:rPr sz="1333" kern="0" spc="67" dirty="0">
                <a:solidFill>
                  <a:srgbClr val="212121"/>
                </a:solidFill>
                <a:latin typeface="Calibri"/>
                <a:cs typeface="Calibri"/>
              </a:rPr>
              <a:t>usa</a:t>
            </a:r>
            <a:r>
              <a:rPr sz="1333" kern="0" spc="80" dirty="0">
                <a:solidFill>
                  <a:srgbClr val="212121"/>
                </a:solidFill>
                <a:latin typeface="Calibri"/>
                <a:cs typeface="Calibri"/>
              </a:rPr>
              <a:t> </a:t>
            </a:r>
            <a:r>
              <a:rPr sz="1333" kern="0" dirty="0">
                <a:solidFill>
                  <a:srgbClr val="212121"/>
                </a:solidFill>
                <a:latin typeface="Calibri"/>
                <a:cs typeface="Calibri"/>
              </a:rPr>
              <a:t>para</a:t>
            </a:r>
            <a:r>
              <a:rPr sz="1333" kern="0" spc="80" dirty="0">
                <a:solidFill>
                  <a:srgbClr val="212121"/>
                </a:solidFill>
                <a:latin typeface="Calibri"/>
                <a:cs typeface="Calibri"/>
              </a:rPr>
              <a:t> </a:t>
            </a:r>
            <a:r>
              <a:rPr sz="1333" kern="0" spc="67" dirty="0">
                <a:solidFill>
                  <a:srgbClr val="212121"/>
                </a:solidFill>
                <a:latin typeface="Calibri"/>
                <a:cs typeface="Calibri"/>
              </a:rPr>
              <a:t>crear</a:t>
            </a:r>
            <a:r>
              <a:rPr sz="1333" kern="0" spc="73" dirty="0">
                <a:solidFill>
                  <a:srgbClr val="212121"/>
                </a:solidFill>
                <a:latin typeface="Calibri"/>
                <a:cs typeface="Calibri"/>
              </a:rPr>
              <a:t> </a:t>
            </a:r>
            <a:r>
              <a:rPr sz="1333" kern="0" spc="67" dirty="0">
                <a:solidFill>
                  <a:srgbClr val="212121"/>
                </a:solidFill>
                <a:latin typeface="Calibri"/>
                <a:cs typeface="Calibri"/>
              </a:rPr>
              <a:t>datos</a:t>
            </a:r>
            <a:r>
              <a:rPr sz="1333" kern="0" spc="80" dirty="0">
                <a:solidFill>
                  <a:srgbClr val="212121"/>
                </a:solidFill>
                <a:latin typeface="Calibri"/>
                <a:cs typeface="Calibri"/>
              </a:rPr>
              <a:t> </a:t>
            </a:r>
            <a:r>
              <a:rPr sz="1333" kern="0" spc="87" dirty="0">
                <a:solidFill>
                  <a:srgbClr val="212121"/>
                </a:solidFill>
                <a:latin typeface="Calibri"/>
                <a:cs typeface="Calibri"/>
              </a:rPr>
              <a:t>o</a:t>
            </a:r>
            <a:r>
              <a:rPr sz="1333" kern="0" spc="80" dirty="0">
                <a:solidFill>
                  <a:srgbClr val="212121"/>
                </a:solidFill>
                <a:latin typeface="Calibri"/>
                <a:cs typeface="Calibri"/>
              </a:rPr>
              <a:t> </a:t>
            </a:r>
            <a:r>
              <a:rPr sz="1333" kern="0" dirty="0">
                <a:solidFill>
                  <a:srgbClr val="212121"/>
                </a:solidFill>
                <a:latin typeface="Calibri"/>
                <a:cs typeface="Calibri"/>
              </a:rPr>
              <a:t>alterar</a:t>
            </a:r>
            <a:r>
              <a:rPr sz="1333" kern="0" spc="80" dirty="0">
                <a:solidFill>
                  <a:srgbClr val="212121"/>
                </a:solidFill>
                <a:latin typeface="Calibri"/>
                <a:cs typeface="Calibri"/>
              </a:rPr>
              <a:t> </a:t>
            </a:r>
            <a:r>
              <a:rPr sz="1333" kern="0" dirty="0">
                <a:solidFill>
                  <a:srgbClr val="212121"/>
                </a:solidFill>
                <a:latin typeface="Calibri"/>
                <a:cs typeface="Calibri"/>
              </a:rPr>
              <a:t>los</a:t>
            </a:r>
            <a:r>
              <a:rPr sz="1333" kern="0" spc="73" dirty="0">
                <a:solidFill>
                  <a:srgbClr val="212121"/>
                </a:solidFill>
                <a:latin typeface="Calibri"/>
                <a:cs typeface="Calibri"/>
              </a:rPr>
              <a:t> </a:t>
            </a:r>
            <a:r>
              <a:rPr sz="1333" kern="0" spc="-13" dirty="0">
                <a:solidFill>
                  <a:srgbClr val="212121"/>
                </a:solidFill>
                <a:latin typeface="Calibri"/>
                <a:cs typeface="Calibri"/>
              </a:rPr>
              <a:t>existentes.</a:t>
            </a:r>
            <a:endParaRPr sz="1333" kern="0">
              <a:solidFill>
                <a:sysClr val="windowText" lastClr="000000"/>
              </a:solidFill>
              <a:latin typeface="Calibri"/>
              <a:cs typeface="Calibri"/>
            </a:endParaRPr>
          </a:p>
          <a:p>
            <a:pPr marL="1261502" lvl="1" indent="-202348">
              <a:spcBef>
                <a:spcPts val="873"/>
              </a:spcBef>
              <a:buFont typeface="Arial"/>
              <a:buChar char="○"/>
              <a:tabLst>
                <a:tab pos="1261502" algn="l"/>
              </a:tabLst>
            </a:pPr>
            <a:r>
              <a:rPr sz="1333" kern="0" spc="13" dirty="0">
                <a:solidFill>
                  <a:srgbClr val="212121"/>
                </a:solidFill>
                <a:latin typeface="Calibri"/>
                <a:cs typeface="Calibri"/>
              </a:rPr>
              <a:t>El</a:t>
            </a:r>
            <a:r>
              <a:rPr sz="1333" kern="0" spc="73" dirty="0">
                <a:solidFill>
                  <a:srgbClr val="212121"/>
                </a:solidFill>
                <a:latin typeface="Calibri"/>
                <a:cs typeface="Calibri"/>
              </a:rPr>
              <a:t> </a:t>
            </a:r>
            <a:r>
              <a:rPr sz="1333" kern="0" spc="13" dirty="0">
                <a:solidFill>
                  <a:srgbClr val="212121"/>
                </a:solidFill>
                <a:latin typeface="Calibri"/>
                <a:cs typeface="Calibri"/>
              </a:rPr>
              <a:t>ID</a:t>
            </a:r>
            <a:r>
              <a:rPr sz="1333" kern="0" spc="73" dirty="0">
                <a:solidFill>
                  <a:srgbClr val="212121"/>
                </a:solidFill>
                <a:latin typeface="Calibri"/>
                <a:cs typeface="Calibri"/>
              </a:rPr>
              <a:t> </a:t>
            </a:r>
            <a:r>
              <a:rPr sz="1333" kern="0" spc="87" dirty="0">
                <a:solidFill>
                  <a:srgbClr val="212121"/>
                </a:solidFill>
                <a:latin typeface="Calibri"/>
                <a:cs typeface="Calibri"/>
              </a:rPr>
              <a:t>de</a:t>
            </a:r>
            <a:r>
              <a:rPr sz="1333" kern="0" spc="73" dirty="0">
                <a:solidFill>
                  <a:srgbClr val="212121"/>
                </a:solidFill>
                <a:latin typeface="Calibri"/>
                <a:cs typeface="Calibri"/>
              </a:rPr>
              <a:t> </a:t>
            </a:r>
            <a:r>
              <a:rPr sz="1333" kern="0" spc="13" dirty="0">
                <a:solidFill>
                  <a:srgbClr val="212121"/>
                </a:solidFill>
                <a:latin typeface="Calibri"/>
                <a:cs typeface="Calibri"/>
              </a:rPr>
              <a:t>entidad</a:t>
            </a:r>
            <a:r>
              <a:rPr sz="1333" kern="0" spc="73" dirty="0">
                <a:solidFill>
                  <a:srgbClr val="212121"/>
                </a:solidFill>
                <a:latin typeface="Calibri"/>
                <a:cs typeface="Calibri"/>
              </a:rPr>
              <a:t> </a:t>
            </a:r>
            <a:r>
              <a:rPr sz="1333" kern="0" spc="87" dirty="0">
                <a:solidFill>
                  <a:srgbClr val="212121"/>
                </a:solidFill>
                <a:latin typeface="Calibri"/>
                <a:cs typeface="Calibri"/>
              </a:rPr>
              <a:t>debe</a:t>
            </a:r>
            <a:r>
              <a:rPr sz="1333" kern="0" spc="73" dirty="0">
                <a:solidFill>
                  <a:srgbClr val="212121"/>
                </a:solidFill>
                <a:latin typeface="Calibri"/>
                <a:cs typeface="Calibri"/>
              </a:rPr>
              <a:t> </a:t>
            </a:r>
            <a:r>
              <a:rPr sz="1333" kern="0" spc="67" dirty="0">
                <a:solidFill>
                  <a:srgbClr val="212121"/>
                </a:solidFill>
                <a:latin typeface="Calibri"/>
                <a:cs typeface="Calibri"/>
              </a:rPr>
              <a:t>ser</a:t>
            </a:r>
            <a:r>
              <a:rPr sz="1333" kern="0" spc="73" dirty="0">
                <a:solidFill>
                  <a:srgbClr val="212121"/>
                </a:solidFill>
                <a:latin typeface="Calibri"/>
                <a:cs typeface="Calibri"/>
              </a:rPr>
              <a:t> </a:t>
            </a:r>
            <a:r>
              <a:rPr sz="1333" kern="0" spc="60" dirty="0">
                <a:solidFill>
                  <a:srgbClr val="212121"/>
                </a:solidFill>
                <a:latin typeface="Calibri"/>
                <a:cs typeface="Calibri"/>
              </a:rPr>
              <a:t>conocido.</a:t>
            </a:r>
            <a:endParaRPr sz="1333" kern="0">
              <a:solidFill>
                <a:sysClr val="windowText" lastClr="000000"/>
              </a:solidFill>
              <a:latin typeface="Calibri"/>
              <a:cs typeface="Calibri"/>
            </a:endParaRPr>
          </a:p>
          <a:p>
            <a:pPr marL="1260655" marR="1080320" lvl="1" indent="-202348">
              <a:lnSpc>
                <a:spcPct val="114599"/>
              </a:lnSpc>
              <a:buFont typeface="Arial"/>
              <a:buChar char="○"/>
              <a:tabLst>
                <a:tab pos="1262348" algn="l"/>
              </a:tabLst>
            </a:pPr>
            <a:r>
              <a:rPr sz="1333" i="1" kern="0" spc="27" dirty="0">
                <a:solidFill>
                  <a:srgbClr val="212121"/>
                </a:solidFill>
                <a:latin typeface="Calibri"/>
                <a:cs typeface="Calibri"/>
              </a:rPr>
              <a:t>PUT</a:t>
            </a:r>
            <a:r>
              <a:rPr sz="1333" i="1" kern="0" spc="40" dirty="0">
                <a:solidFill>
                  <a:srgbClr val="212121"/>
                </a:solidFill>
                <a:latin typeface="Calibri"/>
                <a:cs typeface="Calibri"/>
              </a:rPr>
              <a:t> </a:t>
            </a:r>
            <a:r>
              <a:rPr sz="1333" i="1" kern="0" spc="107" dirty="0">
                <a:solidFill>
                  <a:srgbClr val="212121"/>
                </a:solidFill>
                <a:latin typeface="Calibri"/>
                <a:cs typeface="Calibri"/>
              </a:rPr>
              <a:t>debe</a:t>
            </a:r>
            <a:r>
              <a:rPr sz="1333" i="1" kern="0" spc="47" dirty="0">
                <a:solidFill>
                  <a:srgbClr val="212121"/>
                </a:solidFill>
                <a:latin typeface="Calibri"/>
                <a:cs typeface="Calibri"/>
              </a:rPr>
              <a:t> </a:t>
            </a:r>
            <a:r>
              <a:rPr sz="1333" i="1" kern="0" spc="80" dirty="0">
                <a:solidFill>
                  <a:srgbClr val="212121"/>
                </a:solidFill>
                <a:latin typeface="Calibri"/>
                <a:cs typeface="Calibri"/>
              </a:rPr>
              <a:t>ser</a:t>
            </a:r>
            <a:r>
              <a:rPr sz="1333" i="1" kern="0" spc="40" dirty="0">
                <a:solidFill>
                  <a:srgbClr val="212121"/>
                </a:solidFill>
                <a:latin typeface="Calibri"/>
                <a:cs typeface="Calibri"/>
              </a:rPr>
              <a:t> </a:t>
            </a:r>
            <a:r>
              <a:rPr sz="1333" kern="0" spc="27" dirty="0">
                <a:solidFill>
                  <a:srgbClr val="212121"/>
                </a:solidFill>
                <a:latin typeface="Calibri"/>
                <a:cs typeface="Calibri"/>
              </a:rPr>
              <a:t>idempotente</a:t>
            </a:r>
            <a:r>
              <a:rPr sz="1333" i="1" kern="0" spc="27" dirty="0">
                <a:solidFill>
                  <a:srgbClr val="212121"/>
                </a:solidFill>
                <a:latin typeface="Calibri"/>
                <a:cs typeface="Calibri"/>
              </a:rPr>
              <a:t>,</a:t>
            </a:r>
            <a:r>
              <a:rPr sz="1333" i="1" kern="0" spc="47" dirty="0">
                <a:solidFill>
                  <a:srgbClr val="212121"/>
                </a:solidFill>
                <a:latin typeface="Calibri"/>
                <a:cs typeface="Calibri"/>
              </a:rPr>
              <a:t> </a:t>
            </a:r>
            <a:r>
              <a:rPr sz="1333" i="1" kern="0" spc="27" dirty="0">
                <a:solidFill>
                  <a:srgbClr val="212121"/>
                </a:solidFill>
                <a:latin typeface="Calibri"/>
                <a:cs typeface="Calibri"/>
              </a:rPr>
              <a:t>lo</a:t>
            </a:r>
            <a:r>
              <a:rPr sz="1333" i="1" kern="0" spc="40" dirty="0">
                <a:solidFill>
                  <a:srgbClr val="212121"/>
                </a:solidFill>
                <a:latin typeface="Calibri"/>
                <a:cs typeface="Calibri"/>
              </a:rPr>
              <a:t> </a:t>
            </a:r>
            <a:r>
              <a:rPr sz="1333" i="1" kern="0" spc="87" dirty="0">
                <a:solidFill>
                  <a:srgbClr val="212121"/>
                </a:solidFill>
                <a:latin typeface="Calibri"/>
                <a:cs typeface="Calibri"/>
              </a:rPr>
              <a:t>que</a:t>
            </a:r>
            <a:r>
              <a:rPr sz="1333" i="1" kern="0" spc="47" dirty="0">
                <a:solidFill>
                  <a:srgbClr val="212121"/>
                </a:solidFill>
                <a:latin typeface="Calibri"/>
                <a:cs typeface="Calibri"/>
              </a:rPr>
              <a:t> </a:t>
            </a:r>
            <a:r>
              <a:rPr sz="1333" i="1" kern="0" spc="27" dirty="0">
                <a:solidFill>
                  <a:srgbClr val="212121"/>
                </a:solidFill>
                <a:latin typeface="Calibri"/>
                <a:cs typeface="Calibri"/>
              </a:rPr>
              <a:t>significa</a:t>
            </a:r>
            <a:r>
              <a:rPr sz="1333" i="1" kern="0" spc="40" dirty="0">
                <a:solidFill>
                  <a:srgbClr val="212121"/>
                </a:solidFill>
                <a:latin typeface="Calibri"/>
                <a:cs typeface="Calibri"/>
              </a:rPr>
              <a:t> </a:t>
            </a:r>
            <a:r>
              <a:rPr sz="1333" i="1" kern="0" spc="87" dirty="0">
                <a:solidFill>
                  <a:srgbClr val="212121"/>
                </a:solidFill>
                <a:latin typeface="Calibri"/>
                <a:cs typeface="Calibri"/>
              </a:rPr>
              <a:t>que</a:t>
            </a:r>
            <a:r>
              <a:rPr sz="1333" i="1" kern="0" spc="47" dirty="0">
                <a:solidFill>
                  <a:srgbClr val="212121"/>
                </a:solidFill>
                <a:latin typeface="Calibri"/>
                <a:cs typeface="Calibri"/>
              </a:rPr>
              <a:t> </a:t>
            </a:r>
            <a:r>
              <a:rPr sz="1333" i="1" kern="0" spc="67" dirty="0">
                <a:solidFill>
                  <a:srgbClr val="212121"/>
                </a:solidFill>
                <a:latin typeface="Calibri"/>
                <a:cs typeface="Calibri"/>
              </a:rPr>
              <a:t>aunque</a:t>
            </a:r>
            <a:r>
              <a:rPr sz="1333" i="1" kern="0" spc="40" dirty="0">
                <a:solidFill>
                  <a:srgbClr val="212121"/>
                </a:solidFill>
                <a:latin typeface="Calibri"/>
                <a:cs typeface="Calibri"/>
              </a:rPr>
              <a:t> </a:t>
            </a:r>
            <a:r>
              <a:rPr sz="1333" i="1" kern="0" spc="27" dirty="0">
                <a:solidFill>
                  <a:srgbClr val="212121"/>
                </a:solidFill>
                <a:latin typeface="Calibri"/>
                <a:cs typeface="Calibri"/>
              </a:rPr>
              <a:t>la</a:t>
            </a:r>
            <a:r>
              <a:rPr sz="1333" i="1" kern="0" spc="47" dirty="0">
                <a:solidFill>
                  <a:srgbClr val="212121"/>
                </a:solidFill>
                <a:latin typeface="Calibri"/>
                <a:cs typeface="Calibri"/>
              </a:rPr>
              <a:t> </a:t>
            </a:r>
            <a:r>
              <a:rPr sz="1333" i="1" kern="0" spc="60" dirty="0">
                <a:solidFill>
                  <a:srgbClr val="212121"/>
                </a:solidFill>
                <a:latin typeface="Calibri"/>
                <a:cs typeface="Calibri"/>
              </a:rPr>
              <a:t>solicitud</a:t>
            </a:r>
            <a:r>
              <a:rPr sz="1333" i="1" kern="0" spc="40" dirty="0">
                <a:solidFill>
                  <a:srgbClr val="212121"/>
                </a:solidFill>
                <a:latin typeface="Calibri"/>
                <a:cs typeface="Calibri"/>
              </a:rPr>
              <a:t> </a:t>
            </a:r>
            <a:r>
              <a:rPr sz="1333" i="1" kern="0" spc="107" dirty="0">
                <a:solidFill>
                  <a:srgbClr val="212121"/>
                </a:solidFill>
                <a:latin typeface="Calibri"/>
                <a:cs typeface="Calibri"/>
              </a:rPr>
              <a:t>se</a:t>
            </a:r>
            <a:r>
              <a:rPr sz="1333" i="1" kern="0" spc="47" dirty="0">
                <a:solidFill>
                  <a:srgbClr val="212121"/>
                </a:solidFill>
                <a:latin typeface="Calibri"/>
                <a:cs typeface="Calibri"/>
              </a:rPr>
              <a:t> </a:t>
            </a:r>
            <a:r>
              <a:rPr sz="1333" i="1" kern="0" spc="-13" dirty="0">
                <a:solidFill>
                  <a:srgbClr val="212121"/>
                </a:solidFill>
                <a:latin typeface="Calibri"/>
                <a:cs typeface="Calibri"/>
              </a:rPr>
              <a:t>realice 	</a:t>
            </a:r>
            <a:r>
              <a:rPr sz="1333" i="1" kern="0" spc="13" dirty="0">
                <a:solidFill>
                  <a:srgbClr val="212121"/>
                </a:solidFill>
                <a:latin typeface="Calibri"/>
                <a:cs typeface="Calibri"/>
              </a:rPr>
              <a:t>una</a:t>
            </a:r>
            <a:r>
              <a:rPr sz="1333" i="1" kern="0" spc="93" dirty="0">
                <a:solidFill>
                  <a:srgbClr val="212121"/>
                </a:solidFill>
                <a:latin typeface="Calibri"/>
                <a:cs typeface="Calibri"/>
              </a:rPr>
              <a:t> </a:t>
            </a:r>
            <a:r>
              <a:rPr sz="1333" i="1" kern="0" spc="100" dirty="0">
                <a:solidFill>
                  <a:srgbClr val="212121"/>
                </a:solidFill>
                <a:latin typeface="Calibri"/>
                <a:cs typeface="Calibri"/>
              </a:rPr>
              <a:t>o </a:t>
            </a:r>
            <a:r>
              <a:rPr sz="1333" i="1" kern="0" spc="13" dirty="0">
                <a:solidFill>
                  <a:srgbClr val="212121"/>
                </a:solidFill>
                <a:latin typeface="Calibri"/>
                <a:cs typeface="Calibri"/>
              </a:rPr>
              <a:t>varias</a:t>
            </a:r>
            <a:r>
              <a:rPr sz="1333" i="1" kern="0" spc="93" dirty="0">
                <a:solidFill>
                  <a:srgbClr val="212121"/>
                </a:solidFill>
                <a:latin typeface="Calibri"/>
                <a:cs typeface="Calibri"/>
              </a:rPr>
              <a:t> </a:t>
            </a:r>
            <a:r>
              <a:rPr sz="1333" i="1" kern="0" spc="87" dirty="0">
                <a:solidFill>
                  <a:srgbClr val="212121"/>
                </a:solidFill>
                <a:latin typeface="Calibri"/>
                <a:cs typeface="Calibri"/>
              </a:rPr>
              <a:t>veces,</a:t>
            </a:r>
            <a:r>
              <a:rPr sz="1333" i="1" kern="0" spc="100" dirty="0">
                <a:solidFill>
                  <a:srgbClr val="212121"/>
                </a:solidFill>
                <a:latin typeface="Calibri"/>
                <a:cs typeface="Calibri"/>
              </a:rPr>
              <a:t> </a:t>
            </a:r>
            <a:r>
              <a:rPr sz="1333" i="1" kern="0" spc="13" dirty="0">
                <a:solidFill>
                  <a:srgbClr val="212121"/>
                </a:solidFill>
                <a:latin typeface="Calibri"/>
                <a:cs typeface="Calibri"/>
              </a:rPr>
              <a:t>los</a:t>
            </a:r>
            <a:r>
              <a:rPr sz="1333" i="1" kern="0" spc="100" dirty="0">
                <a:solidFill>
                  <a:srgbClr val="212121"/>
                </a:solidFill>
                <a:latin typeface="Calibri"/>
                <a:cs typeface="Calibri"/>
              </a:rPr>
              <a:t> </a:t>
            </a:r>
            <a:r>
              <a:rPr sz="1333" i="1" kern="0" spc="87" dirty="0">
                <a:solidFill>
                  <a:srgbClr val="212121"/>
                </a:solidFill>
                <a:latin typeface="Calibri"/>
                <a:cs typeface="Calibri"/>
              </a:rPr>
              <a:t>efectos</a:t>
            </a:r>
            <a:r>
              <a:rPr sz="1333" i="1" kern="0" spc="93" dirty="0">
                <a:solidFill>
                  <a:srgbClr val="212121"/>
                </a:solidFill>
                <a:latin typeface="Calibri"/>
                <a:cs typeface="Calibri"/>
              </a:rPr>
              <a:t> </a:t>
            </a:r>
            <a:r>
              <a:rPr sz="1333" i="1" kern="0" spc="80" dirty="0">
                <a:solidFill>
                  <a:srgbClr val="212121"/>
                </a:solidFill>
                <a:latin typeface="Calibri"/>
                <a:cs typeface="Calibri"/>
              </a:rPr>
              <a:t>en</a:t>
            </a:r>
            <a:r>
              <a:rPr sz="1333" i="1" kern="0" spc="100" dirty="0">
                <a:solidFill>
                  <a:srgbClr val="212121"/>
                </a:solidFill>
                <a:latin typeface="Calibri"/>
                <a:cs typeface="Calibri"/>
              </a:rPr>
              <a:t> </a:t>
            </a:r>
            <a:r>
              <a:rPr sz="1333" i="1" kern="0" spc="13" dirty="0">
                <a:solidFill>
                  <a:srgbClr val="212121"/>
                </a:solidFill>
                <a:latin typeface="Calibri"/>
                <a:cs typeface="Calibri"/>
              </a:rPr>
              <a:t>los</a:t>
            </a:r>
            <a:r>
              <a:rPr sz="1333" i="1" kern="0" spc="100" dirty="0">
                <a:solidFill>
                  <a:srgbClr val="212121"/>
                </a:solidFill>
                <a:latin typeface="Calibri"/>
                <a:cs typeface="Calibri"/>
              </a:rPr>
              <a:t> </a:t>
            </a:r>
            <a:r>
              <a:rPr sz="1333" i="1" kern="0" spc="13" dirty="0">
                <a:solidFill>
                  <a:srgbClr val="212121"/>
                </a:solidFill>
                <a:latin typeface="Calibri"/>
                <a:cs typeface="Calibri"/>
              </a:rPr>
              <a:t>datos</a:t>
            </a:r>
            <a:r>
              <a:rPr sz="1333" i="1" kern="0" spc="93" dirty="0">
                <a:solidFill>
                  <a:srgbClr val="212121"/>
                </a:solidFill>
                <a:latin typeface="Calibri"/>
                <a:cs typeface="Calibri"/>
              </a:rPr>
              <a:t> </a:t>
            </a:r>
            <a:r>
              <a:rPr sz="1333" i="1" kern="0" spc="13" dirty="0">
                <a:solidFill>
                  <a:srgbClr val="212121"/>
                </a:solidFill>
                <a:latin typeface="Calibri"/>
                <a:cs typeface="Calibri"/>
              </a:rPr>
              <a:t>serán</a:t>
            </a:r>
            <a:r>
              <a:rPr sz="1333" i="1" kern="0" spc="100" dirty="0">
                <a:solidFill>
                  <a:srgbClr val="212121"/>
                </a:solidFill>
                <a:latin typeface="Calibri"/>
                <a:cs typeface="Calibri"/>
              </a:rPr>
              <a:t> </a:t>
            </a:r>
            <a:r>
              <a:rPr sz="1333" i="1" kern="0" spc="67" dirty="0">
                <a:solidFill>
                  <a:srgbClr val="212121"/>
                </a:solidFill>
                <a:latin typeface="Calibri"/>
                <a:cs typeface="Calibri"/>
              </a:rPr>
              <a:t>exactamente</a:t>
            </a:r>
            <a:r>
              <a:rPr sz="1333" i="1" kern="0" spc="93" dirty="0">
                <a:solidFill>
                  <a:srgbClr val="212121"/>
                </a:solidFill>
                <a:latin typeface="Calibri"/>
                <a:cs typeface="Calibri"/>
              </a:rPr>
              <a:t> </a:t>
            </a:r>
            <a:r>
              <a:rPr sz="1333" i="1" kern="0" spc="13" dirty="0">
                <a:solidFill>
                  <a:srgbClr val="212121"/>
                </a:solidFill>
                <a:latin typeface="Calibri"/>
                <a:cs typeface="Calibri"/>
              </a:rPr>
              <a:t>los</a:t>
            </a:r>
            <a:r>
              <a:rPr sz="1333" i="1" kern="0" spc="100" dirty="0">
                <a:solidFill>
                  <a:srgbClr val="212121"/>
                </a:solidFill>
                <a:latin typeface="Calibri"/>
                <a:cs typeface="Calibri"/>
              </a:rPr>
              <a:t> </a:t>
            </a:r>
            <a:r>
              <a:rPr sz="1333" i="1" kern="0" spc="-13" dirty="0">
                <a:solidFill>
                  <a:srgbClr val="212121"/>
                </a:solidFill>
                <a:latin typeface="Calibri"/>
                <a:cs typeface="Calibri"/>
              </a:rPr>
              <a:t>mismos.</a:t>
            </a:r>
            <a:endParaRPr sz="1333" kern="0">
              <a:solidFill>
                <a:sysClr val="windowText" lastClr="000000"/>
              </a:solidFill>
              <a:latin typeface="Calibri"/>
              <a:cs typeface="Calibri"/>
            </a:endParaRPr>
          </a:p>
          <a:p>
            <a:pPr marL="1058307" indent="-202348">
              <a:spcBef>
                <a:spcPts val="873"/>
              </a:spcBef>
              <a:buFont typeface="Arial"/>
              <a:buChar char="●"/>
              <a:tabLst>
                <a:tab pos="1058307" algn="l"/>
              </a:tabLst>
            </a:pPr>
            <a:r>
              <a:rPr sz="1333" b="1" kern="0" spc="140" dirty="0">
                <a:solidFill>
                  <a:srgbClr val="212121"/>
                </a:solidFill>
                <a:latin typeface="Calibri"/>
                <a:cs typeface="Calibri"/>
              </a:rPr>
              <a:t>DELETE</a:t>
            </a:r>
            <a:r>
              <a:rPr sz="1333" b="1" kern="0" spc="100" dirty="0">
                <a:solidFill>
                  <a:srgbClr val="212121"/>
                </a:solidFill>
                <a:latin typeface="Calibri"/>
                <a:cs typeface="Calibri"/>
              </a:rPr>
              <a:t> </a:t>
            </a:r>
            <a:r>
              <a:rPr sz="1333" kern="0" spc="93" dirty="0">
                <a:solidFill>
                  <a:srgbClr val="212121"/>
                </a:solidFill>
                <a:latin typeface="Calibri"/>
                <a:cs typeface="Calibri"/>
              </a:rPr>
              <a:t>se</a:t>
            </a:r>
            <a:r>
              <a:rPr sz="1333" kern="0" spc="107" dirty="0">
                <a:solidFill>
                  <a:srgbClr val="212121"/>
                </a:solidFill>
                <a:latin typeface="Calibri"/>
                <a:cs typeface="Calibri"/>
              </a:rPr>
              <a:t> </a:t>
            </a:r>
            <a:r>
              <a:rPr sz="1333" kern="0" spc="67" dirty="0">
                <a:solidFill>
                  <a:srgbClr val="212121"/>
                </a:solidFill>
                <a:latin typeface="Calibri"/>
                <a:cs typeface="Calibri"/>
              </a:rPr>
              <a:t>usa</a:t>
            </a:r>
            <a:r>
              <a:rPr sz="1333" kern="0" spc="107" dirty="0">
                <a:solidFill>
                  <a:srgbClr val="212121"/>
                </a:solidFill>
                <a:latin typeface="Calibri"/>
                <a:cs typeface="Calibri"/>
              </a:rPr>
              <a:t> </a:t>
            </a:r>
            <a:r>
              <a:rPr sz="1333" kern="0" dirty="0">
                <a:solidFill>
                  <a:srgbClr val="212121"/>
                </a:solidFill>
                <a:latin typeface="Calibri"/>
                <a:cs typeface="Calibri"/>
              </a:rPr>
              <a:t>para</a:t>
            </a:r>
            <a:r>
              <a:rPr sz="1333" kern="0" spc="107" dirty="0">
                <a:solidFill>
                  <a:srgbClr val="212121"/>
                </a:solidFill>
                <a:latin typeface="Calibri"/>
                <a:cs typeface="Calibri"/>
              </a:rPr>
              <a:t> </a:t>
            </a:r>
            <a:r>
              <a:rPr sz="1333" kern="0" dirty="0">
                <a:solidFill>
                  <a:srgbClr val="212121"/>
                </a:solidFill>
                <a:latin typeface="Calibri"/>
                <a:cs typeface="Calibri"/>
              </a:rPr>
              <a:t>quitar</a:t>
            </a:r>
            <a:r>
              <a:rPr sz="1333" kern="0" spc="107" dirty="0">
                <a:solidFill>
                  <a:srgbClr val="212121"/>
                </a:solidFill>
                <a:latin typeface="Calibri"/>
                <a:cs typeface="Calibri"/>
              </a:rPr>
              <a:t> </a:t>
            </a:r>
            <a:r>
              <a:rPr sz="1333" kern="0" spc="-13" dirty="0">
                <a:solidFill>
                  <a:srgbClr val="212121"/>
                </a:solidFill>
                <a:latin typeface="Calibri"/>
                <a:cs typeface="Calibri"/>
              </a:rPr>
              <a:t>datos.</a:t>
            </a:r>
            <a:endParaRPr sz="1333" kern="0">
              <a:solidFill>
                <a:sysClr val="windowText" lastClr="000000"/>
              </a:solidFill>
              <a:latin typeface="Calibri"/>
              <a:cs typeface="Calibri"/>
            </a:endParaRPr>
          </a:p>
        </p:txBody>
      </p:sp>
      <p:sp>
        <p:nvSpPr>
          <p:cNvPr id="4" name="Triángulo rectángulo 3">
            <a:extLst>
              <a:ext uri="{FF2B5EF4-FFF2-40B4-BE49-F238E27FC236}">
                <a16:creationId xmlns:a16="http://schemas.microsoft.com/office/drawing/2014/main" id="{69EF3B37-A109-70FF-3722-8EC0EE837BF8}"/>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Tree>
    <p:extLst>
      <p:ext uri="{BB962C8B-B14F-4D97-AF65-F5344CB8AC3E}">
        <p14:creationId xmlns:p14="http://schemas.microsoft.com/office/powerpoint/2010/main" val="40419680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95" y="1174251"/>
            <a:ext cx="4922520" cy="345330"/>
          </a:xfrm>
          <a:prstGeom prst="rect">
            <a:avLst/>
          </a:prstGeom>
        </p:spPr>
        <p:txBody>
          <a:bodyPr vert="horz" wrap="square" lIns="0" tIns="16933" rIns="0" bIns="0" rtlCol="0">
            <a:spAutoFit/>
          </a:bodyPr>
          <a:lstStyle/>
          <a:p>
            <a:pPr marL="16933">
              <a:spcBef>
                <a:spcPts val="133"/>
              </a:spcBef>
            </a:pPr>
            <a:r>
              <a:rPr sz="2133" kern="0" spc="152" dirty="0">
                <a:solidFill>
                  <a:srgbClr val="202124"/>
                </a:solidFill>
                <a:latin typeface="Calibri"/>
                <a:cs typeface="Calibri"/>
              </a:rPr>
              <a:t>Los</a:t>
            </a:r>
            <a:r>
              <a:rPr sz="2133" kern="0" spc="27" dirty="0">
                <a:solidFill>
                  <a:srgbClr val="202124"/>
                </a:solidFill>
                <a:latin typeface="Calibri"/>
                <a:cs typeface="Calibri"/>
              </a:rPr>
              <a:t> </a:t>
            </a:r>
            <a:r>
              <a:rPr sz="2133" kern="0" spc="113" dirty="0">
                <a:solidFill>
                  <a:srgbClr val="202124"/>
                </a:solidFill>
                <a:latin typeface="Calibri"/>
                <a:cs typeface="Calibri"/>
              </a:rPr>
              <a:t>servicios</a:t>
            </a:r>
            <a:r>
              <a:rPr sz="2133" kern="0" spc="27" dirty="0">
                <a:solidFill>
                  <a:srgbClr val="202124"/>
                </a:solidFill>
                <a:latin typeface="Calibri"/>
                <a:cs typeface="Calibri"/>
              </a:rPr>
              <a:t> </a:t>
            </a:r>
            <a:r>
              <a:rPr sz="2133" kern="0" spc="93" dirty="0">
                <a:solidFill>
                  <a:srgbClr val="202124"/>
                </a:solidFill>
                <a:latin typeface="Calibri"/>
                <a:cs typeface="Calibri"/>
              </a:rPr>
              <a:t>muestran</a:t>
            </a:r>
            <a:r>
              <a:rPr sz="2133" kern="0" spc="20" dirty="0">
                <a:solidFill>
                  <a:srgbClr val="202124"/>
                </a:solidFill>
                <a:latin typeface="Calibri"/>
                <a:cs typeface="Calibri"/>
              </a:rPr>
              <a:t> </a:t>
            </a:r>
            <a:r>
              <a:rPr sz="2133" kern="0" spc="100" dirty="0">
                <a:solidFill>
                  <a:srgbClr val="202124"/>
                </a:solidFill>
                <a:latin typeface="Calibri"/>
                <a:cs typeface="Calibri"/>
              </a:rPr>
              <a:t>respuestas</a:t>
            </a:r>
            <a:r>
              <a:rPr sz="2133" kern="0" spc="27" dirty="0">
                <a:solidFill>
                  <a:srgbClr val="202124"/>
                </a:solidFill>
                <a:latin typeface="Calibri"/>
                <a:cs typeface="Calibri"/>
              </a:rPr>
              <a:t> </a:t>
            </a:r>
            <a:r>
              <a:rPr sz="2133" kern="0" spc="93" dirty="0">
                <a:solidFill>
                  <a:srgbClr val="202124"/>
                </a:solidFill>
                <a:latin typeface="Calibri"/>
                <a:cs typeface="Calibri"/>
              </a:rPr>
              <a:t>HTTP</a:t>
            </a:r>
            <a:endParaRPr sz="2133" kern="0">
              <a:solidFill>
                <a:sysClr val="windowText" lastClr="000000"/>
              </a:solidFill>
              <a:latin typeface="Calibri"/>
              <a:cs typeface="Calibri"/>
            </a:endParaRPr>
          </a:p>
        </p:txBody>
      </p:sp>
      <p:sp>
        <p:nvSpPr>
          <p:cNvPr id="3" name="object 3"/>
          <p:cNvSpPr txBox="1"/>
          <p:nvPr/>
        </p:nvSpPr>
        <p:spPr>
          <a:xfrm>
            <a:off x="4517399" y="3149503"/>
            <a:ext cx="4807372" cy="1498316"/>
          </a:xfrm>
          <a:prstGeom prst="rect">
            <a:avLst/>
          </a:prstGeom>
        </p:spPr>
        <p:txBody>
          <a:bodyPr vert="horz" wrap="square" lIns="0" tIns="49107" rIns="0" bIns="0" rtlCol="0">
            <a:spAutoFit/>
          </a:bodyPr>
          <a:lstStyle/>
          <a:p>
            <a:pPr marL="202348" marR="239601" indent="-202348" algn="r">
              <a:spcBef>
                <a:spcPts val="387"/>
              </a:spcBef>
              <a:buFont typeface="Arial"/>
              <a:buChar char="●"/>
              <a:tabLst>
                <a:tab pos="202348" algn="l"/>
              </a:tabLst>
            </a:pPr>
            <a:r>
              <a:rPr sz="1333" kern="0" spc="40" dirty="0">
                <a:solidFill>
                  <a:srgbClr val="3C4043"/>
                </a:solidFill>
                <a:latin typeface="Gill Sans MT"/>
                <a:cs typeface="Gill Sans MT"/>
              </a:rPr>
              <a:t>Código</a:t>
            </a:r>
            <a:r>
              <a:rPr sz="1333" kern="0" spc="-13" dirty="0">
                <a:solidFill>
                  <a:srgbClr val="3C4043"/>
                </a:solidFill>
                <a:latin typeface="Gill Sans MT"/>
                <a:cs typeface="Gill Sans MT"/>
              </a:rPr>
              <a:t> </a:t>
            </a:r>
            <a:r>
              <a:rPr sz="1333" kern="0" spc="40" dirty="0">
                <a:solidFill>
                  <a:srgbClr val="3C4043"/>
                </a:solidFill>
                <a:latin typeface="Gill Sans MT"/>
                <a:cs typeface="Gill Sans MT"/>
              </a:rPr>
              <a:t>de</a:t>
            </a:r>
            <a:r>
              <a:rPr sz="1333" kern="0" spc="-13" dirty="0">
                <a:solidFill>
                  <a:srgbClr val="3C4043"/>
                </a:solidFill>
                <a:latin typeface="Gill Sans MT"/>
                <a:cs typeface="Gill Sans MT"/>
              </a:rPr>
              <a:t> </a:t>
            </a:r>
            <a:r>
              <a:rPr sz="1333" kern="0" spc="40" dirty="0">
                <a:solidFill>
                  <a:srgbClr val="3C4043"/>
                </a:solidFill>
                <a:latin typeface="Gill Sans MT"/>
                <a:cs typeface="Gill Sans MT"/>
              </a:rPr>
              <a:t>respuesta:</a:t>
            </a:r>
            <a:r>
              <a:rPr sz="1333" kern="0" spc="-13" dirty="0">
                <a:solidFill>
                  <a:srgbClr val="3C4043"/>
                </a:solidFill>
                <a:latin typeface="Gill Sans MT"/>
                <a:cs typeface="Gill Sans MT"/>
              </a:rPr>
              <a:t> </a:t>
            </a:r>
            <a:r>
              <a:rPr sz="1333" kern="0" spc="40" dirty="0">
                <a:solidFill>
                  <a:srgbClr val="3C4043"/>
                </a:solidFill>
                <a:latin typeface="Gill Sans MT"/>
                <a:cs typeface="Gill Sans MT"/>
              </a:rPr>
              <a:t>Código</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de</a:t>
            </a:r>
            <a:r>
              <a:rPr sz="1333" kern="0" spc="-13" dirty="0">
                <a:solidFill>
                  <a:srgbClr val="3C4043"/>
                </a:solidFill>
                <a:latin typeface="Gill Sans MT"/>
                <a:cs typeface="Gill Sans MT"/>
              </a:rPr>
              <a:t> </a:t>
            </a:r>
            <a:r>
              <a:rPr sz="1333" kern="0" spc="67" dirty="0">
                <a:solidFill>
                  <a:srgbClr val="3C4043"/>
                </a:solidFill>
                <a:latin typeface="Gill Sans MT"/>
                <a:cs typeface="Gill Sans MT"/>
              </a:rPr>
              <a:t>estado</a:t>
            </a:r>
            <a:r>
              <a:rPr sz="1333" kern="0" spc="-13" dirty="0">
                <a:solidFill>
                  <a:srgbClr val="3C4043"/>
                </a:solidFill>
                <a:latin typeface="Gill Sans MT"/>
                <a:cs typeface="Gill Sans MT"/>
              </a:rPr>
              <a:t> </a:t>
            </a:r>
            <a:r>
              <a:rPr sz="1333" kern="0" spc="27" dirty="0">
                <a:solidFill>
                  <a:srgbClr val="3C4043"/>
                </a:solidFill>
                <a:latin typeface="Gill Sans MT"/>
                <a:cs typeface="Gill Sans MT"/>
              </a:rPr>
              <a:t>HTTP</a:t>
            </a:r>
            <a:r>
              <a:rPr sz="1333" kern="0" spc="-7" dirty="0">
                <a:solidFill>
                  <a:srgbClr val="3C4043"/>
                </a:solidFill>
                <a:latin typeface="Gill Sans MT"/>
                <a:cs typeface="Gill Sans MT"/>
              </a:rPr>
              <a:t> </a:t>
            </a:r>
            <a:r>
              <a:rPr sz="1333" kern="0" spc="40" dirty="0">
                <a:solidFill>
                  <a:srgbClr val="3C4043"/>
                </a:solidFill>
                <a:latin typeface="Gill Sans MT"/>
                <a:cs typeface="Gill Sans MT"/>
              </a:rPr>
              <a:t>de</a:t>
            </a:r>
            <a:r>
              <a:rPr sz="1333" kern="0" spc="-13" dirty="0">
                <a:solidFill>
                  <a:srgbClr val="3C4043"/>
                </a:solidFill>
                <a:latin typeface="Gill Sans MT"/>
                <a:cs typeface="Gill Sans MT"/>
              </a:rPr>
              <a:t> </a:t>
            </a:r>
            <a:r>
              <a:rPr sz="1333" kern="0" spc="80" dirty="0">
                <a:solidFill>
                  <a:srgbClr val="3C4043"/>
                </a:solidFill>
                <a:latin typeface="Gill Sans MT"/>
                <a:cs typeface="Gill Sans MT"/>
              </a:rPr>
              <a:t>3</a:t>
            </a:r>
            <a:r>
              <a:rPr sz="1333" kern="0" spc="-13" dirty="0">
                <a:solidFill>
                  <a:srgbClr val="3C4043"/>
                </a:solidFill>
                <a:latin typeface="Gill Sans MT"/>
                <a:cs typeface="Gill Sans MT"/>
              </a:rPr>
              <a:t> dígitos</a:t>
            </a:r>
            <a:endParaRPr sz="1333" kern="0">
              <a:solidFill>
                <a:sysClr val="windowText" lastClr="000000"/>
              </a:solidFill>
              <a:latin typeface="Gill Sans MT"/>
              <a:cs typeface="Gill Sans MT"/>
            </a:endParaRPr>
          </a:p>
          <a:p>
            <a:pPr marL="202348" marR="198962" lvl="1" indent="-202348" algn="r">
              <a:spcBef>
                <a:spcPts val="253"/>
              </a:spcBef>
              <a:buFont typeface="Arial"/>
              <a:buChar char="○"/>
              <a:tabLst>
                <a:tab pos="202348" algn="l"/>
              </a:tabLst>
            </a:pPr>
            <a:r>
              <a:rPr sz="1333" kern="0" spc="27" dirty="0">
                <a:solidFill>
                  <a:srgbClr val="3C4043"/>
                </a:solidFill>
                <a:latin typeface="Gill Sans MT"/>
                <a:cs typeface="Gill Sans MT"/>
              </a:rPr>
              <a:t>Códigos</a:t>
            </a:r>
            <a:r>
              <a:rPr sz="1333" kern="0" spc="40"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numeración</a:t>
            </a:r>
            <a:r>
              <a:rPr sz="1333" kern="0" spc="40" dirty="0">
                <a:solidFill>
                  <a:srgbClr val="3C4043"/>
                </a:solidFill>
                <a:latin typeface="Gill Sans MT"/>
                <a:cs typeface="Gill Sans MT"/>
              </a:rPr>
              <a:t> </a:t>
            </a:r>
            <a:r>
              <a:rPr sz="1333" kern="0" spc="73" dirty="0">
                <a:solidFill>
                  <a:srgbClr val="3C4043"/>
                </a:solidFill>
                <a:latin typeface="Gill Sans MT"/>
                <a:cs typeface="Gill Sans MT"/>
              </a:rPr>
              <a:t>200</a:t>
            </a:r>
            <a:r>
              <a:rPr sz="1333" kern="0" spc="47" dirty="0">
                <a:solidFill>
                  <a:srgbClr val="3C4043"/>
                </a:solidFill>
                <a:latin typeface="Gill Sans MT"/>
                <a:cs typeface="Gill Sans MT"/>
              </a:rPr>
              <a:t> </a:t>
            </a:r>
            <a:r>
              <a:rPr sz="1333" kern="0" spc="67" dirty="0">
                <a:solidFill>
                  <a:srgbClr val="3C4043"/>
                </a:solidFill>
                <a:latin typeface="Gill Sans MT"/>
                <a:cs typeface="Gill Sans MT"/>
              </a:rPr>
              <a:t>para</a:t>
            </a:r>
            <a:r>
              <a:rPr sz="1333" kern="0" spc="40" dirty="0">
                <a:solidFill>
                  <a:srgbClr val="3C4043"/>
                </a:solidFill>
                <a:latin typeface="Gill Sans MT"/>
                <a:cs typeface="Gill Sans MT"/>
              </a:rPr>
              <a:t> </a:t>
            </a:r>
            <a:r>
              <a:rPr sz="1333" kern="0" spc="67" dirty="0">
                <a:solidFill>
                  <a:srgbClr val="3C4043"/>
                </a:solidFill>
                <a:latin typeface="Gill Sans MT"/>
                <a:cs typeface="Gill Sans MT"/>
              </a:rPr>
              <a:t>ejecuciones</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correctas</a:t>
            </a:r>
            <a:endParaRPr sz="1333" kern="0">
              <a:solidFill>
                <a:sysClr val="windowText" lastClr="000000"/>
              </a:solidFill>
              <a:latin typeface="Gill Sans MT"/>
              <a:cs typeface="Gill Sans MT"/>
            </a:endParaRPr>
          </a:p>
          <a:p>
            <a:pPr marL="422476" lvl="1" indent="-202348">
              <a:spcBef>
                <a:spcPts val="233"/>
              </a:spcBef>
              <a:buFont typeface="Arial"/>
              <a:buChar char="○"/>
              <a:tabLst>
                <a:tab pos="422476" algn="l"/>
              </a:tabLst>
            </a:pPr>
            <a:r>
              <a:rPr sz="1333" kern="0" dirty="0">
                <a:solidFill>
                  <a:srgbClr val="3C4043"/>
                </a:solidFill>
                <a:latin typeface="Gill Sans MT"/>
                <a:cs typeface="Gill Sans MT"/>
              </a:rPr>
              <a:t>Códigos</a:t>
            </a:r>
            <a:r>
              <a:rPr sz="1333" kern="0" spc="120" dirty="0">
                <a:solidFill>
                  <a:srgbClr val="3C4043"/>
                </a:solidFill>
                <a:latin typeface="Gill Sans MT"/>
                <a:cs typeface="Gill Sans MT"/>
              </a:rPr>
              <a:t> </a:t>
            </a:r>
            <a:r>
              <a:rPr sz="1333" kern="0" dirty="0">
                <a:solidFill>
                  <a:srgbClr val="3C4043"/>
                </a:solidFill>
                <a:latin typeface="Gill Sans MT"/>
                <a:cs typeface="Gill Sans MT"/>
              </a:rPr>
              <a:t>de</a:t>
            </a:r>
            <a:r>
              <a:rPr sz="1333" kern="0" spc="120" dirty="0">
                <a:solidFill>
                  <a:srgbClr val="3C4043"/>
                </a:solidFill>
                <a:latin typeface="Gill Sans MT"/>
                <a:cs typeface="Gill Sans MT"/>
              </a:rPr>
              <a:t> </a:t>
            </a:r>
            <a:r>
              <a:rPr sz="1333" kern="0" dirty="0">
                <a:solidFill>
                  <a:srgbClr val="3C4043"/>
                </a:solidFill>
                <a:latin typeface="Gill Sans MT"/>
                <a:cs typeface="Gill Sans MT"/>
              </a:rPr>
              <a:t>numeración</a:t>
            </a:r>
            <a:r>
              <a:rPr sz="1333" kern="0" spc="127" dirty="0">
                <a:solidFill>
                  <a:srgbClr val="3C4043"/>
                </a:solidFill>
                <a:latin typeface="Gill Sans MT"/>
                <a:cs typeface="Gill Sans MT"/>
              </a:rPr>
              <a:t> </a:t>
            </a:r>
            <a:r>
              <a:rPr sz="1333" kern="0" spc="73" dirty="0">
                <a:solidFill>
                  <a:srgbClr val="3C4043"/>
                </a:solidFill>
                <a:latin typeface="Gill Sans MT"/>
                <a:cs typeface="Gill Sans MT"/>
              </a:rPr>
              <a:t>400</a:t>
            </a:r>
            <a:r>
              <a:rPr sz="1333" kern="0" spc="120" dirty="0">
                <a:solidFill>
                  <a:srgbClr val="3C4043"/>
                </a:solidFill>
                <a:latin typeface="Gill Sans MT"/>
                <a:cs typeface="Gill Sans MT"/>
              </a:rPr>
              <a:t> </a:t>
            </a:r>
            <a:r>
              <a:rPr sz="1333" kern="0" spc="67" dirty="0">
                <a:solidFill>
                  <a:srgbClr val="3C4043"/>
                </a:solidFill>
                <a:latin typeface="Gill Sans MT"/>
                <a:cs typeface="Gill Sans MT"/>
              </a:rPr>
              <a:t>para</a:t>
            </a:r>
            <a:r>
              <a:rPr sz="1333" kern="0" spc="127" dirty="0">
                <a:solidFill>
                  <a:srgbClr val="3C4043"/>
                </a:solidFill>
                <a:latin typeface="Gill Sans MT"/>
                <a:cs typeface="Gill Sans MT"/>
              </a:rPr>
              <a:t> </a:t>
            </a:r>
            <a:r>
              <a:rPr sz="1333" kern="0" dirty="0">
                <a:solidFill>
                  <a:srgbClr val="3C4043"/>
                </a:solidFill>
                <a:latin typeface="Gill Sans MT"/>
                <a:cs typeface="Gill Sans MT"/>
              </a:rPr>
              <a:t>errores</a:t>
            </a:r>
            <a:r>
              <a:rPr sz="1333" kern="0" spc="120" dirty="0">
                <a:solidFill>
                  <a:srgbClr val="3C4043"/>
                </a:solidFill>
                <a:latin typeface="Gill Sans MT"/>
                <a:cs typeface="Gill Sans MT"/>
              </a:rPr>
              <a:t> </a:t>
            </a:r>
            <a:r>
              <a:rPr sz="1333" kern="0" dirty="0">
                <a:solidFill>
                  <a:srgbClr val="3C4043"/>
                </a:solidFill>
                <a:latin typeface="Gill Sans MT"/>
                <a:cs typeface="Gill Sans MT"/>
              </a:rPr>
              <a:t>de</a:t>
            </a:r>
            <a:r>
              <a:rPr sz="1333" kern="0" spc="120" dirty="0">
                <a:solidFill>
                  <a:srgbClr val="3C4043"/>
                </a:solidFill>
                <a:latin typeface="Gill Sans MT"/>
                <a:cs typeface="Gill Sans MT"/>
              </a:rPr>
              <a:t> </a:t>
            </a:r>
            <a:r>
              <a:rPr sz="1333" kern="0" spc="-13" dirty="0">
                <a:solidFill>
                  <a:srgbClr val="3C4043"/>
                </a:solidFill>
                <a:latin typeface="Gill Sans MT"/>
                <a:cs typeface="Gill Sans MT"/>
              </a:rPr>
              <a:t>clientes</a:t>
            </a:r>
            <a:endParaRPr sz="1333" kern="0">
              <a:solidFill>
                <a:sysClr val="windowText" lastClr="000000"/>
              </a:solidFill>
              <a:latin typeface="Gill Sans MT"/>
              <a:cs typeface="Gill Sans MT"/>
            </a:endParaRPr>
          </a:p>
          <a:p>
            <a:pPr marL="422476" lvl="1" indent="-202348">
              <a:spcBef>
                <a:spcPts val="233"/>
              </a:spcBef>
              <a:buFont typeface="Arial"/>
              <a:buChar char="○"/>
              <a:tabLst>
                <a:tab pos="422476" algn="l"/>
              </a:tabLst>
            </a:pPr>
            <a:r>
              <a:rPr sz="1333" kern="0" dirty="0">
                <a:solidFill>
                  <a:srgbClr val="3C4043"/>
                </a:solidFill>
                <a:latin typeface="Gill Sans MT"/>
                <a:cs typeface="Gill Sans MT"/>
              </a:rPr>
              <a:t>Códigos</a:t>
            </a:r>
            <a:r>
              <a:rPr sz="1333" kern="0" spc="120" dirty="0">
                <a:solidFill>
                  <a:srgbClr val="3C4043"/>
                </a:solidFill>
                <a:latin typeface="Gill Sans MT"/>
                <a:cs typeface="Gill Sans MT"/>
              </a:rPr>
              <a:t> </a:t>
            </a:r>
            <a:r>
              <a:rPr sz="1333" kern="0" dirty="0">
                <a:solidFill>
                  <a:srgbClr val="3C4043"/>
                </a:solidFill>
                <a:latin typeface="Gill Sans MT"/>
                <a:cs typeface="Gill Sans MT"/>
              </a:rPr>
              <a:t>de</a:t>
            </a:r>
            <a:r>
              <a:rPr sz="1333" kern="0" spc="120" dirty="0">
                <a:solidFill>
                  <a:srgbClr val="3C4043"/>
                </a:solidFill>
                <a:latin typeface="Gill Sans MT"/>
                <a:cs typeface="Gill Sans MT"/>
              </a:rPr>
              <a:t> </a:t>
            </a:r>
            <a:r>
              <a:rPr sz="1333" kern="0" dirty="0">
                <a:solidFill>
                  <a:srgbClr val="3C4043"/>
                </a:solidFill>
                <a:latin typeface="Gill Sans MT"/>
                <a:cs typeface="Gill Sans MT"/>
              </a:rPr>
              <a:t>numeración</a:t>
            </a:r>
            <a:r>
              <a:rPr sz="1333" kern="0" spc="127" dirty="0">
                <a:solidFill>
                  <a:srgbClr val="3C4043"/>
                </a:solidFill>
                <a:latin typeface="Gill Sans MT"/>
                <a:cs typeface="Gill Sans MT"/>
              </a:rPr>
              <a:t> </a:t>
            </a:r>
            <a:r>
              <a:rPr sz="1333" kern="0" spc="73" dirty="0">
                <a:solidFill>
                  <a:srgbClr val="3C4043"/>
                </a:solidFill>
                <a:latin typeface="Gill Sans MT"/>
                <a:cs typeface="Gill Sans MT"/>
              </a:rPr>
              <a:t>500</a:t>
            </a:r>
            <a:r>
              <a:rPr sz="1333" kern="0" spc="120" dirty="0">
                <a:solidFill>
                  <a:srgbClr val="3C4043"/>
                </a:solidFill>
                <a:latin typeface="Gill Sans MT"/>
                <a:cs typeface="Gill Sans MT"/>
              </a:rPr>
              <a:t> </a:t>
            </a:r>
            <a:r>
              <a:rPr sz="1333" kern="0" spc="67" dirty="0">
                <a:solidFill>
                  <a:srgbClr val="3C4043"/>
                </a:solidFill>
                <a:latin typeface="Gill Sans MT"/>
                <a:cs typeface="Gill Sans MT"/>
              </a:rPr>
              <a:t>para</a:t>
            </a:r>
            <a:r>
              <a:rPr sz="1333" kern="0" spc="127" dirty="0">
                <a:solidFill>
                  <a:srgbClr val="3C4043"/>
                </a:solidFill>
                <a:latin typeface="Gill Sans MT"/>
                <a:cs typeface="Gill Sans MT"/>
              </a:rPr>
              <a:t> </a:t>
            </a:r>
            <a:r>
              <a:rPr sz="1333" kern="0" dirty="0">
                <a:solidFill>
                  <a:srgbClr val="3C4043"/>
                </a:solidFill>
                <a:latin typeface="Gill Sans MT"/>
                <a:cs typeface="Gill Sans MT"/>
              </a:rPr>
              <a:t>errores</a:t>
            </a:r>
            <a:r>
              <a:rPr sz="1333" kern="0" spc="120" dirty="0">
                <a:solidFill>
                  <a:srgbClr val="3C4043"/>
                </a:solidFill>
                <a:latin typeface="Gill Sans MT"/>
                <a:cs typeface="Gill Sans MT"/>
              </a:rPr>
              <a:t> </a:t>
            </a:r>
            <a:r>
              <a:rPr sz="1333" kern="0" dirty="0">
                <a:solidFill>
                  <a:srgbClr val="3C4043"/>
                </a:solidFill>
                <a:latin typeface="Gill Sans MT"/>
                <a:cs typeface="Gill Sans MT"/>
              </a:rPr>
              <a:t>de</a:t>
            </a:r>
            <a:r>
              <a:rPr sz="1333" kern="0" spc="120" dirty="0">
                <a:solidFill>
                  <a:srgbClr val="3C4043"/>
                </a:solidFill>
                <a:latin typeface="Gill Sans MT"/>
                <a:cs typeface="Gill Sans MT"/>
              </a:rPr>
              <a:t> </a:t>
            </a:r>
            <a:r>
              <a:rPr sz="1333" kern="0" spc="-13" dirty="0">
                <a:solidFill>
                  <a:srgbClr val="3C4043"/>
                </a:solidFill>
                <a:latin typeface="Gill Sans MT"/>
                <a:cs typeface="Gill Sans MT"/>
              </a:rPr>
              <a:t>servidor</a:t>
            </a:r>
            <a:endParaRPr sz="1333" kern="0">
              <a:solidFill>
                <a:sysClr val="windowText" lastClr="000000"/>
              </a:solidFill>
              <a:latin typeface="Gill Sans MT"/>
              <a:cs typeface="Gill Sans MT"/>
            </a:endParaRPr>
          </a:p>
          <a:p>
            <a:pPr marL="219281" indent="-202348">
              <a:spcBef>
                <a:spcPts val="679"/>
              </a:spcBef>
              <a:buFont typeface="Arial"/>
              <a:buChar char="●"/>
              <a:tabLst>
                <a:tab pos="219281" algn="l"/>
              </a:tabLst>
            </a:pPr>
            <a:r>
              <a:rPr sz="1333" kern="0" dirty="0">
                <a:solidFill>
                  <a:srgbClr val="3C4043"/>
                </a:solidFill>
                <a:latin typeface="Gill Sans MT"/>
                <a:cs typeface="Gill Sans MT"/>
              </a:rPr>
              <a:t>Cuerpo</a:t>
            </a:r>
            <a:r>
              <a:rPr sz="1333" kern="0" spc="193" dirty="0">
                <a:solidFill>
                  <a:srgbClr val="3C4043"/>
                </a:solidFill>
                <a:latin typeface="Gill Sans MT"/>
                <a:cs typeface="Gill Sans MT"/>
              </a:rPr>
              <a:t> </a:t>
            </a:r>
            <a:r>
              <a:rPr sz="1333" kern="0" dirty="0">
                <a:solidFill>
                  <a:srgbClr val="3C4043"/>
                </a:solidFill>
                <a:latin typeface="Gill Sans MT"/>
                <a:cs typeface="Gill Sans MT"/>
              </a:rPr>
              <a:t>de</a:t>
            </a:r>
            <a:r>
              <a:rPr sz="1333" kern="0" spc="20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200" dirty="0">
                <a:solidFill>
                  <a:srgbClr val="3C4043"/>
                </a:solidFill>
                <a:latin typeface="Gill Sans MT"/>
                <a:cs typeface="Gill Sans MT"/>
              </a:rPr>
              <a:t> </a:t>
            </a:r>
            <a:r>
              <a:rPr sz="1333" kern="0" dirty="0">
                <a:solidFill>
                  <a:srgbClr val="3C4043"/>
                </a:solidFill>
                <a:latin typeface="Gill Sans MT"/>
                <a:cs typeface="Gill Sans MT"/>
              </a:rPr>
              <a:t>respuesta:</a:t>
            </a:r>
            <a:r>
              <a:rPr sz="1333" kern="0" spc="200" dirty="0">
                <a:solidFill>
                  <a:srgbClr val="3C4043"/>
                </a:solidFill>
                <a:latin typeface="Gill Sans MT"/>
                <a:cs typeface="Gill Sans MT"/>
              </a:rPr>
              <a:t> </a:t>
            </a:r>
            <a:r>
              <a:rPr sz="1333" kern="0" dirty="0">
                <a:solidFill>
                  <a:srgbClr val="3C4043"/>
                </a:solidFill>
                <a:latin typeface="Gill Sans MT"/>
                <a:cs typeface="Gill Sans MT"/>
              </a:rPr>
              <a:t>Contiene</a:t>
            </a:r>
            <a:r>
              <a:rPr sz="1333" kern="0" spc="200" dirty="0">
                <a:solidFill>
                  <a:srgbClr val="3C4043"/>
                </a:solidFill>
                <a:latin typeface="Gill Sans MT"/>
                <a:cs typeface="Gill Sans MT"/>
              </a:rPr>
              <a:t> </a:t>
            </a:r>
            <a:r>
              <a:rPr sz="1333" kern="0" dirty="0">
                <a:solidFill>
                  <a:srgbClr val="3C4043"/>
                </a:solidFill>
                <a:latin typeface="Gill Sans MT"/>
                <a:cs typeface="Gill Sans MT"/>
              </a:rPr>
              <a:t>representación</a:t>
            </a:r>
            <a:r>
              <a:rPr sz="1333" kern="0" spc="200" dirty="0">
                <a:solidFill>
                  <a:srgbClr val="3C4043"/>
                </a:solidFill>
                <a:latin typeface="Gill Sans MT"/>
                <a:cs typeface="Gill Sans MT"/>
              </a:rPr>
              <a:t> </a:t>
            </a:r>
            <a:r>
              <a:rPr sz="1333" kern="0" dirty="0">
                <a:solidFill>
                  <a:srgbClr val="3C4043"/>
                </a:solidFill>
                <a:latin typeface="Gill Sans MT"/>
                <a:cs typeface="Gill Sans MT"/>
              </a:rPr>
              <a:t>de</a:t>
            </a:r>
            <a:r>
              <a:rPr sz="1333" kern="0" spc="200" dirty="0">
                <a:solidFill>
                  <a:srgbClr val="3C4043"/>
                </a:solidFill>
                <a:latin typeface="Gill Sans MT"/>
                <a:cs typeface="Gill Sans MT"/>
              </a:rPr>
              <a:t> </a:t>
            </a:r>
            <a:r>
              <a:rPr sz="1333" kern="0" spc="-13" dirty="0">
                <a:solidFill>
                  <a:srgbClr val="3C4043"/>
                </a:solidFill>
                <a:latin typeface="Gill Sans MT"/>
                <a:cs typeface="Gill Sans MT"/>
              </a:rPr>
              <a:t>recursos</a:t>
            </a:r>
            <a:endParaRPr sz="1333" kern="0">
              <a:solidFill>
                <a:sysClr val="windowText" lastClr="000000"/>
              </a:solidFill>
              <a:latin typeface="Gill Sans MT"/>
              <a:cs typeface="Gill Sans MT"/>
            </a:endParaRPr>
          </a:p>
          <a:p>
            <a:pPr marL="422476" lvl="1" indent="-202348">
              <a:spcBef>
                <a:spcPts val="253"/>
              </a:spcBef>
              <a:buFont typeface="Arial"/>
              <a:buChar char="○"/>
              <a:tabLst>
                <a:tab pos="422476" algn="l"/>
              </a:tabLst>
            </a:pPr>
            <a:r>
              <a:rPr sz="1333" kern="0" dirty="0">
                <a:solidFill>
                  <a:srgbClr val="3C4043"/>
                </a:solidFill>
                <a:latin typeface="Gill Sans MT"/>
                <a:cs typeface="Gill Sans MT"/>
              </a:rPr>
              <a:t>JSON,</a:t>
            </a:r>
            <a:r>
              <a:rPr sz="1333" kern="0" spc="60" dirty="0">
                <a:solidFill>
                  <a:srgbClr val="3C4043"/>
                </a:solidFill>
                <a:latin typeface="Gill Sans MT"/>
                <a:cs typeface="Gill Sans MT"/>
              </a:rPr>
              <a:t> </a:t>
            </a:r>
            <a:r>
              <a:rPr sz="1333" kern="0" dirty="0">
                <a:solidFill>
                  <a:srgbClr val="3C4043"/>
                </a:solidFill>
                <a:latin typeface="Gill Sans MT"/>
                <a:cs typeface="Gill Sans MT"/>
              </a:rPr>
              <a:t>XML,</a:t>
            </a:r>
            <a:r>
              <a:rPr sz="1333" kern="0" spc="60" dirty="0">
                <a:solidFill>
                  <a:srgbClr val="3C4043"/>
                </a:solidFill>
                <a:latin typeface="Gill Sans MT"/>
                <a:cs typeface="Gill Sans MT"/>
              </a:rPr>
              <a:t> </a:t>
            </a:r>
            <a:r>
              <a:rPr sz="1333" kern="0" dirty="0">
                <a:solidFill>
                  <a:srgbClr val="3C4043"/>
                </a:solidFill>
                <a:latin typeface="Gill Sans MT"/>
                <a:cs typeface="Gill Sans MT"/>
              </a:rPr>
              <a:t>HTML,</a:t>
            </a:r>
            <a:r>
              <a:rPr sz="1333" kern="0" spc="60" dirty="0">
                <a:solidFill>
                  <a:srgbClr val="3C4043"/>
                </a:solidFill>
                <a:latin typeface="Gill Sans MT"/>
                <a:cs typeface="Gill Sans MT"/>
              </a:rPr>
              <a:t> </a:t>
            </a:r>
            <a:r>
              <a:rPr sz="1333" kern="0" spc="-13" dirty="0">
                <a:solidFill>
                  <a:srgbClr val="3C4043"/>
                </a:solidFill>
                <a:latin typeface="Gill Sans MT"/>
                <a:cs typeface="Gill Sans MT"/>
              </a:rPr>
              <a:t>etcétera.</a:t>
            </a:r>
            <a:endParaRPr sz="1333" kern="0">
              <a:solidFill>
                <a:sysClr val="windowText" lastClr="000000"/>
              </a:solidFill>
              <a:latin typeface="Gill Sans MT"/>
              <a:cs typeface="Gill Sans MT"/>
            </a:endParaRPr>
          </a:p>
        </p:txBody>
      </p:sp>
      <p:graphicFrame>
        <p:nvGraphicFramePr>
          <p:cNvPr id="4" name="object 4"/>
          <p:cNvGraphicFramePr>
            <a:graphicFrameLocks noGrp="1"/>
          </p:cNvGraphicFramePr>
          <p:nvPr/>
        </p:nvGraphicFramePr>
        <p:xfrm>
          <a:off x="3513600" y="1853106"/>
          <a:ext cx="5158739" cy="1132839"/>
        </p:xfrm>
        <a:graphic>
          <a:graphicData uri="http://schemas.openxmlformats.org/drawingml/2006/table">
            <a:tbl>
              <a:tblPr firstRow="1" bandRow="1">
                <a:tableStyleId>{2D5ABB26-0587-4C30-8999-92F81FD0307C}</a:tableStyleId>
              </a:tblPr>
              <a:tblGrid>
                <a:gridCol w="1719580">
                  <a:extLst>
                    <a:ext uri="{9D8B030D-6E8A-4147-A177-3AD203B41FA5}">
                      <a16:colId xmlns:a16="http://schemas.microsoft.com/office/drawing/2014/main" val="20000"/>
                    </a:ext>
                  </a:extLst>
                </a:gridCol>
                <a:gridCol w="3439159">
                  <a:extLst>
                    <a:ext uri="{9D8B030D-6E8A-4147-A177-3AD203B41FA5}">
                      <a16:colId xmlns:a16="http://schemas.microsoft.com/office/drawing/2014/main" val="20001"/>
                    </a:ext>
                  </a:extLst>
                </a:gridCol>
              </a:tblGrid>
              <a:tr h="377613">
                <a:tc>
                  <a:txBody>
                    <a:bodyPr/>
                    <a:lstStyle/>
                    <a:p>
                      <a:pPr marL="28575">
                        <a:lnSpc>
                          <a:spcPct val="100000"/>
                        </a:lnSpc>
                        <a:spcBef>
                          <a:spcPts val="185"/>
                        </a:spcBef>
                      </a:pPr>
                      <a:r>
                        <a:rPr sz="1300" spc="-10" dirty="0">
                          <a:latin typeface="Arial"/>
                          <a:cs typeface="Arial"/>
                        </a:rPr>
                        <a:t>&lt;Versión</a:t>
                      </a:r>
                      <a:r>
                        <a:rPr sz="1300" spc="-15" dirty="0">
                          <a:latin typeface="Arial"/>
                          <a:cs typeface="Arial"/>
                        </a:rPr>
                        <a:t> </a:t>
                      </a:r>
                      <a:r>
                        <a:rPr sz="1300" dirty="0">
                          <a:latin typeface="Arial"/>
                          <a:cs typeface="Arial"/>
                        </a:rPr>
                        <a:t>de</a:t>
                      </a:r>
                      <a:r>
                        <a:rPr sz="1300" spc="-10" dirty="0">
                          <a:latin typeface="Arial"/>
                          <a:cs typeface="Arial"/>
                        </a:rPr>
                        <a:t> HTTP&gt;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EAD1DC"/>
                    </a:solidFill>
                  </a:tcPr>
                </a:tc>
                <a:tc>
                  <a:txBody>
                    <a:bodyPr/>
                    <a:lstStyle/>
                    <a:p>
                      <a:pPr marL="28575">
                        <a:lnSpc>
                          <a:spcPct val="100000"/>
                        </a:lnSpc>
                        <a:spcBef>
                          <a:spcPts val="185"/>
                        </a:spcBef>
                      </a:pPr>
                      <a:r>
                        <a:rPr sz="1300" dirty="0">
                          <a:latin typeface="Arial"/>
                          <a:cs typeface="Arial"/>
                        </a:rPr>
                        <a:t>&lt;Código</a:t>
                      </a:r>
                      <a:r>
                        <a:rPr sz="1300" spc="-25" dirty="0">
                          <a:latin typeface="Arial"/>
                          <a:cs typeface="Arial"/>
                        </a:rPr>
                        <a:t> </a:t>
                      </a:r>
                      <a:r>
                        <a:rPr sz="1300" dirty="0">
                          <a:latin typeface="Arial"/>
                          <a:cs typeface="Arial"/>
                        </a:rPr>
                        <a:t>de</a:t>
                      </a:r>
                      <a:r>
                        <a:rPr sz="1300" spc="-20" dirty="0">
                          <a:latin typeface="Arial"/>
                          <a:cs typeface="Arial"/>
                        </a:rPr>
                        <a:t> </a:t>
                      </a:r>
                      <a:r>
                        <a:rPr sz="1300" spc="-10" dirty="0">
                          <a:latin typeface="Arial"/>
                          <a:cs typeface="Arial"/>
                        </a:rPr>
                        <a:t>respuesta&gt;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CEE1F3"/>
                    </a:solidFill>
                  </a:tcPr>
                </a:tc>
                <a:extLst>
                  <a:ext uri="{0D108BD9-81ED-4DB2-BD59-A6C34878D82A}">
                    <a16:rowId xmlns:a16="http://schemas.microsoft.com/office/drawing/2014/main" val="10000"/>
                  </a:ext>
                </a:extLst>
              </a:tr>
              <a:tr h="377613">
                <a:tc gridSpan="2">
                  <a:txBody>
                    <a:bodyPr/>
                    <a:lstStyle/>
                    <a:p>
                      <a:pPr marL="28575">
                        <a:lnSpc>
                          <a:spcPct val="100000"/>
                        </a:lnSpc>
                        <a:spcBef>
                          <a:spcPts val="185"/>
                        </a:spcBef>
                      </a:pPr>
                      <a:r>
                        <a:rPr sz="1300" dirty="0">
                          <a:latin typeface="Arial"/>
                          <a:cs typeface="Arial"/>
                        </a:rPr>
                        <a:t>&lt;Encabezado</a:t>
                      </a:r>
                      <a:r>
                        <a:rPr sz="1300" spc="-35" dirty="0">
                          <a:latin typeface="Arial"/>
                          <a:cs typeface="Arial"/>
                        </a:rPr>
                        <a:t> </a:t>
                      </a:r>
                      <a:r>
                        <a:rPr sz="1300" dirty="0">
                          <a:latin typeface="Arial"/>
                          <a:cs typeface="Arial"/>
                        </a:rPr>
                        <a:t>de</a:t>
                      </a:r>
                      <a:r>
                        <a:rPr sz="1300" spc="-30" dirty="0">
                          <a:latin typeface="Arial"/>
                          <a:cs typeface="Arial"/>
                        </a:rPr>
                        <a:t> </a:t>
                      </a:r>
                      <a:r>
                        <a:rPr sz="1300" spc="-10" dirty="0">
                          <a:latin typeface="Arial"/>
                          <a:cs typeface="Arial"/>
                        </a:rPr>
                        <a:t>respuesta&gt;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FFF1CC"/>
                    </a:solidFill>
                  </a:tcPr>
                </a:tc>
                <a:tc hMerge="1">
                  <a:txBody>
                    <a:bodyPr/>
                    <a:lstStyle/>
                    <a:p>
                      <a:endParaRPr/>
                    </a:p>
                  </a:txBody>
                  <a:tcPr marL="0" marR="0" marT="0" marB="0"/>
                </a:tc>
                <a:extLst>
                  <a:ext uri="{0D108BD9-81ED-4DB2-BD59-A6C34878D82A}">
                    <a16:rowId xmlns:a16="http://schemas.microsoft.com/office/drawing/2014/main" val="10001"/>
                  </a:ext>
                </a:extLst>
              </a:tr>
              <a:tr h="377613">
                <a:tc gridSpan="2">
                  <a:txBody>
                    <a:bodyPr/>
                    <a:lstStyle/>
                    <a:p>
                      <a:pPr marL="28575">
                        <a:lnSpc>
                          <a:spcPct val="100000"/>
                        </a:lnSpc>
                        <a:spcBef>
                          <a:spcPts val="185"/>
                        </a:spcBef>
                      </a:pPr>
                      <a:r>
                        <a:rPr sz="1300" dirty="0">
                          <a:latin typeface="Arial"/>
                          <a:cs typeface="Arial"/>
                        </a:rPr>
                        <a:t>&lt;Cuerpo</a:t>
                      </a:r>
                      <a:r>
                        <a:rPr sz="1300" spc="-20" dirty="0">
                          <a:latin typeface="Arial"/>
                          <a:cs typeface="Arial"/>
                        </a:rPr>
                        <a:t> </a:t>
                      </a:r>
                      <a:r>
                        <a:rPr sz="1300" dirty="0">
                          <a:latin typeface="Arial"/>
                          <a:cs typeface="Arial"/>
                        </a:rPr>
                        <a:t>de</a:t>
                      </a:r>
                      <a:r>
                        <a:rPr sz="1300" spc="-20" dirty="0">
                          <a:latin typeface="Arial"/>
                          <a:cs typeface="Arial"/>
                        </a:rPr>
                        <a:t> </a:t>
                      </a:r>
                      <a:r>
                        <a:rPr sz="1300" dirty="0">
                          <a:latin typeface="Arial"/>
                          <a:cs typeface="Arial"/>
                        </a:rPr>
                        <a:t>la</a:t>
                      </a:r>
                      <a:r>
                        <a:rPr sz="1300" spc="-15" dirty="0">
                          <a:latin typeface="Arial"/>
                          <a:cs typeface="Arial"/>
                        </a:rPr>
                        <a:t> </a:t>
                      </a:r>
                      <a:r>
                        <a:rPr sz="1300" spc="-10" dirty="0">
                          <a:latin typeface="Arial"/>
                          <a:cs typeface="Arial"/>
                        </a:rPr>
                        <a:t>respuesta&gt;</a:t>
                      </a:r>
                      <a:endParaRPr sz="1300">
                        <a:latin typeface="Arial"/>
                        <a:cs typeface="Arial"/>
                      </a:endParaRPr>
                    </a:p>
                  </a:txBody>
                  <a:tcPr marL="0" marR="0" marT="31327" marB="0">
                    <a:lnL w="9525">
                      <a:solidFill>
                        <a:srgbClr val="000000"/>
                      </a:solidFill>
                      <a:prstDash val="lgDash"/>
                    </a:lnL>
                    <a:lnR w="9525">
                      <a:solidFill>
                        <a:srgbClr val="000000"/>
                      </a:solidFill>
                      <a:prstDash val="lgDash"/>
                    </a:lnR>
                    <a:lnT w="9525">
                      <a:solidFill>
                        <a:srgbClr val="000000"/>
                      </a:solidFill>
                      <a:prstDash val="lgDash"/>
                    </a:lnT>
                    <a:lnB w="9525">
                      <a:solidFill>
                        <a:srgbClr val="000000"/>
                      </a:solidFill>
                      <a:prstDash val="lgDash"/>
                    </a:lnB>
                    <a:solidFill>
                      <a:srgbClr val="F3F3F3"/>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p:nvPr/>
        </p:nvSpPr>
        <p:spPr>
          <a:xfrm>
            <a:off x="2031577" y="685800"/>
            <a:ext cx="8128847" cy="4572000"/>
          </a:xfrm>
          <a:custGeom>
            <a:avLst/>
            <a:gdLst/>
            <a:ahLst/>
            <a:cxnLst/>
            <a:rect l="l" t="t" r="r" b="b"/>
            <a:pathLst>
              <a:path w="6096635" h="3429000">
                <a:moveTo>
                  <a:pt x="0" y="0"/>
                </a:moveTo>
                <a:lnTo>
                  <a:pt x="6096299" y="0"/>
                </a:lnTo>
                <a:lnTo>
                  <a:pt x="6096299" y="3428999"/>
                </a:lnTo>
                <a:lnTo>
                  <a:pt x="0" y="3428999"/>
                </a:lnTo>
                <a:lnTo>
                  <a:pt x="0" y="0"/>
                </a:lnTo>
                <a:close/>
              </a:path>
            </a:pathLst>
          </a:custGeom>
          <a:ln w="9524">
            <a:solidFill>
              <a:srgbClr val="000000"/>
            </a:solidFill>
          </a:ln>
        </p:spPr>
        <p:txBody>
          <a:bodyPr wrap="square" lIns="0" tIns="0" rIns="0" bIns="0" rtlCol="0"/>
          <a:lstStyle/>
          <a:p>
            <a:endParaRPr kern="0">
              <a:solidFill>
                <a:sysClr val="windowText" lastClr="000000"/>
              </a:solidFill>
            </a:endParaRPr>
          </a:p>
        </p:txBody>
      </p:sp>
      <p:sp>
        <p:nvSpPr>
          <p:cNvPr id="7" name="Triángulo rectángulo 6">
            <a:extLst>
              <a:ext uri="{FF2B5EF4-FFF2-40B4-BE49-F238E27FC236}">
                <a16:creationId xmlns:a16="http://schemas.microsoft.com/office/drawing/2014/main" id="{0F2E9849-6ED3-2F63-E288-5C9D26A27AA8}"/>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Tree>
    <p:extLst>
      <p:ext uri="{BB962C8B-B14F-4D97-AF65-F5344CB8AC3E}">
        <p14:creationId xmlns:p14="http://schemas.microsoft.com/office/powerpoint/2010/main" val="40735235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1577" y="838200"/>
            <a:ext cx="8128847" cy="4206494"/>
          </a:xfrm>
          <a:prstGeom prst="rect">
            <a:avLst/>
          </a:prstGeom>
          <a:ln w="9524">
            <a:solidFill>
              <a:srgbClr val="000000"/>
            </a:solidFill>
          </a:ln>
        </p:spPr>
        <p:txBody>
          <a:bodyPr vert="horz" wrap="square" lIns="0" tIns="8467" rIns="0" bIns="0" rtlCol="0">
            <a:spAutoFit/>
          </a:bodyPr>
          <a:lstStyle/>
          <a:p>
            <a:pPr>
              <a:spcBef>
                <a:spcPts val="67"/>
              </a:spcBef>
            </a:pPr>
            <a:endParaRPr sz="3400" kern="0" dirty="0">
              <a:solidFill>
                <a:sysClr val="windowText" lastClr="000000"/>
              </a:solidFill>
              <a:latin typeface="Times New Roman"/>
              <a:cs typeface="Times New Roman"/>
            </a:endParaRPr>
          </a:p>
          <a:p>
            <a:pPr marL="858499"/>
            <a:r>
              <a:rPr sz="2133" kern="0" spc="147" dirty="0">
                <a:solidFill>
                  <a:srgbClr val="202124"/>
                </a:solidFill>
                <a:latin typeface="Calibri"/>
                <a:cs typeface="Calibri"/>
              </a:rPr>
              <a:t>Es</a:t>
            </a:r>
            <a:r>
              <a:rPr sz="2133" kern="0" spc="27" dirty="0">
                <a:solidFill>
                  <a:srgbClr val="202124"/>
                </a:solidFill>
                <a:latin typeface="Calibri"/>
                <a:cs typeface="Calibri"/>
              </a:rPr>
              <a:t> </a:t>
            </a:r>
            <a:r>
              <a:rPr sz="2133" kern="0" spc="73" dirty="0">
                <a:solidFill>
                  <a:srgbClr val="202124"/>
                </a:solidFill>
                <a:latin typeface="Calibri"/>
                <a:cs typeface="Calibri"/>
              </a:rPr>
              <a:t>importante</a:t>
            </a:r>
            <a:r>
              <a:rPr sz="2133" kern="0" spc="33" dirty="0">
                <a:solidFill>
                  <a:srgbClr val="202124"/>
                </a:solidFill>
                <a:latin typeface="Calibri"/>
                <a:cs typeface="Calibri"/>
              </a:rPr>
              <a:t> </a:t>
            </a:r>
            <a:r>
              <a:rPr sz="2133" kern="0" spc="93" dirty="0">
                <a:solidFill>
                  <a:srgbClr val="202124"/>
                </a:solidFill>
                <a:latin typeface="Calibri"/>
                <a:cs typeface="Calibri"/>
              </a:rPr>
              <a:t>diseñar</a:t>
            </a:r>
            <a:r>
              <a:rPr sz="2133" kern="0" spc="-27" dirty="0">
                <a:solidFill>
                  <a:srgbClr val="202124"/>
                </a:solidFill>
                <a:latin typeface="Calibri"/>
                <a:cs typeface="Calibri"/>
              </a:rPr>
              <a:t> </a:t>
            </a:r>
            <a:r>
              <a:rPr sz="2133" kern="0" spc="93" dirty="0">
                <a:solidFill>
                  <a:srgbClr val="202124"/>
                </a:solidFill>
                <a:latin typeface="Calibri"/>
                <a:cs typeface="Calibri"/>
              </a:rPr>
              <a:t>API</a:t>
            </a:r>
            <a:r>
              <a:rPr sz="2133" kern="0" spc="27" dirty="0">
                <a:solidFill>
                  <a:srgbClr val="202124"/>
                </a:solidFill>
                <a:latin typeface="Calibri"/>
                <a:cs typeface="Calibri"/>
              </a:rPr>
              <a:t> </a:t>
            </a:r>
            <a:r>
              <a:rPr sz="2133" kern="0" spc="100" dirty="0">
                <a:solidFill>
                  <a:srgbClr val="202124"/>
                </a:solidFill>
                <a:latin typeface="Calibri"/>
                <a:cs typeface="Calibri"/>
              </a:rPr>
              <a:t>coherentes</a:t>
            </a:r>
            <a:r>
              <a:rPr sz="2133" kern="0" spc="33" dirty="0">
                <a:solidFill>
                  <a:srgbClr val="202124"/>
                </a:solidFill>
                <a:latin typeface="Calibri"/>
                <a:cs typeface="Calibri"/>
              </a:rPr>
              <a:t> </a:t>
            </a:r>
            <a:r>
              <a:rPr sz="2133" kern="0" spc="87" dirty="0">
                <a:solidFill>
                  <a:srgbClr val="202124"/>
                </a:solidFill>
                <a:latin typeface="Calibri"/>
                <a:cs typeface="Calibri"/>
              </a:rPr>
              <a:t>para</a:t>
            </a:r>
            <a:r>
              <a:rPr sz="2133" kern="0" spc="33" dirty="0">
                <a:solidFill>
                  <a:srgbClr val="202124"/>
                </a:solidFill>
                <a:latin typeface="Calibri"/>
                <a:cs typeface="Calibri"/>
              </a:rPr>
              <a:t> </a:t>
            </a:r>
            <a:r>
              <a:rPr sz="2133" kern="0" spc="100" dirty="0">
                <a:solidFill>
                  <a:srgbClr val="202124"/>
                </a:solidFill>
                <a:latin typeface="Calibri"/>
                <a:cs typeface="Calibri"/>
              </a:rPr>
              <a:t>servicios</a:t>
            </a:r>
            <a:endParaRPr sz="2133" kern="0" dirty="0">
              <a:solidFill>
                <a:sysClr val="windowText" lastClr="000000"/>
              </a:solidFill>
              <a:latin typeface="Calibri"/>
              <a:cs typeface="Calibri"/>
            </a:endParaRPr>
          </a:p>
          <a:p>
            <a:pPr marL="202348" marR="2784616" indent="-202348" algn="r">
              <a:spcBef>
                <a:spcPts val="1680"/>
              </a:spcBef>
              <a:buFont typeface="Arial"/>
              <a:buChar char="●"/>
              <a:tabLst>
                <a:tab pos="202348" algn="l"/>
              </a:tabLst>
            </a:pPr>
            <a:r>
              <a:rPr sz="1333" kern="0" spc="67" dirty="0">
                <a:solidFill>
                  <a:srgbClr val="3C4043"/>
                </a:solidFill>
                <a:latin typeface="Gill Sans MT"/>
                <a:cs typeface="Gill Sans MT"/>
              </a:rPr>
              <a:t>Cada</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servicio</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Google</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Cloud</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expone</a:t>
            </a:r>
            <a:r>
              <a:rPr sz="1333" kern="0" spc="53" dirty="0">
                <a:solidFill>
                  <a:srgbClr val="3C4043"/>
                </a:solidFill>
                <a:latin typeface="Gill Sans MT"/>
                <a:cs typeface="Gill Sans MT"/>
              </a:rPr>
              <a:t> </a:t>
            </a:r>
            <a:r>
              <a:rPr sz="1333" kern="0" spc="87" dirty="0">
                <a:solidFill>
                  <a:srgbClr val="3C4043"/>
                </a:solidFill>
                <a:latin typeface="Gill Sans MT"/>
                <a:cs typeface="Gill Sans MT"/>
              </a:rPr>
              <a:t>una</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API</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53" dirty="0">
                <a:solidFill>
                  <a:srgbClr val="3C4043"/>
                </a:solidFill>
                <a:latin typeface="Gill Sans MT"/>
                <a:cs typeface="Gill Sans MT"/>
              </a:rPr>
              <a:t> </a:t>
            </a:r>
            <a:r>
              <a:rPr sz="1333" kern="0" spc="-13" dirty="0">
                <a:solidFill>
                  <a:srgbClr val="3C4043"/>
                </a:solidFill>
                <a:latin typeface="Gill Sans MT"/>
                <a:cs typeface="Gill Sans MT"/>
              </a:rPr>
              <a:t>REST.</a:t>
            </a:r>
            <a:endParaRPr sz="1333" kern="0" dirty="0">
              <a:solidFill>
                <a:sysClr val="windowText" lastClr="000000"/>
              </a:solidFill>
              <a:latin typeface="Gill Sans MT"/>
              <a:cs typeface="Gill Sans MT"/>
            </a:endParaRPr>
          </a:p>
          <a:p>
            <a:pPr marL="202348" marR="2822716" lvl="1" indent="-202348" algn="r">
              <a:spcBef>
                <a:spcPts val="260"/>
              </a:spcBef>
              <a:buFont typeface="Arial"/>
              <a:buChar char="○"/>
              <a:tabLst>
                <a:tab pos="202348" algn="l"/>
              </a:tabLst>
            </a:pPr>
            <a:r>
              <a:rPr sz="1333" kern="0" spc="120" dirty="0">
                <a:solidFill>
                  <a:srgbClr val="3C4043"/>
                </a:solidFill>
                <a:latin typeface="Gill Sans MT"/>
                <a:cs typeface="Gill Sans MT"/>
              </a:rPr>
              <a:t>Las</a:t>
            </a:r>
            <a:r>
              <a:rPr sz="1333" kern="0" dirty="0">
                <a:solidFill>
                  <a:srgbClr val="3C4043"/>
                </a:solidFill>
                <a:latin typeface="Gill Sans MT"/>
                <a:cs typeface="Gill Sans MT"/>
              </a:rPr>
              <a:t> </a:t>
            </a:r>
            <a:r>
              <a:rPr sz="1333" kern="0" spc="73" dirty="0">
                <a:solidFill>
                  <a:srgbClr val="3C4043"/>
                </a:solidFill>
                <a:latin typeface="Gill Sans MT"/>
                <a:cs typeface="Gill Sans MT"/>
              </a:rPr>
              <a:t>funciones</a:t>
            </a:r>
            <a:r>
              <a:rPr sz="1333" kern="0" dirty="0">
                <a:solidFill>
                  <a:srgbClr val="3C4043"/>
                </a:solidFill>
                <a:latin typeface="Gill Sans MT"/>
                <a:cs typeface="Gill Sans MT"/>
              </a:rPr>
              <a:t> </a:t>
            </a:r>
            <a:r>
              <a:rPr sz="1333" kern="0" spc="113" dirty="0">
                <a:solidFill>
                  <a:srgbClr val="3C4043"/>
                </a:solidFill>
                <a:latin typeface="Gill Sans MT"/>
                <a:cs typeface="Gill Sans MT"/>
              </a:rPr>
              <a:t>se</a:t>
            </a:r>
            <a:r>
              <a:rPr sz="1333" kern="0" spc="7" dirty="0">
                <a:solidFill>
                  <a:srgbClr val="3C4043"/>
                </a:solidFill>
                <a:latin typeface="Gill Sans MT"/>
                <a:cs typeface="Gill Sans MT"/>
              </a:rPr>
              <a:t> </a:t>
            </a:r>
            <a:r>
              <a:rPr sz="1333" kern="0" spc="27" dirty="0">
                <a:solidFill>
                  <a:srgbClr val="3C4043"/>
                </a:solidFill>
                <a:latin typeface="Gill Sans MT"/>
                <a:cs typeface="Gill Sans MT"/>
              </a:rPr>
              <a:t>encuentran</a:t>
            </a:r>
            <a:r>
              <a:rPr sz="1333" kern="0" dirty="0">
                <a:solidFill>
                  <a:srgbClr val="3C4043"/>
                </a:solidFill>
                <a:latin typeface="Gill Sans MT"/>
                <a:cs typeface="Gill Sans MT"/>
              </a:rPr>
              <a:t> </a:t>
            </a:r>
            <a:r>
              <a:rPr sz="1333" kern="0" spc="27" dirty="0">
                <a:solidFill>
                  <a:srgbClr val="3C4043"/>
                </a:solidFill>
                <a:latin typeface="Gill Sans MT"/>
                <a:cs typeface="Gill Sans MT"/>
              </a:rPr>
              <a:t>en</a:t>
            </a:r>
            <a:r>
              <a:rPr sz="1333" kern="0" dirty="0">
                <a:solidFill>
                  <a:srgbClr val="3C4043"/>
                </a:solidFill>
                <a:latin typeface="Gill Sans MT"/>
                <a:cs typeface="Gill Sans MT"/>
              </a:rPr>
              <a:t> </a:t>
            </a:r>
            <a:r>
              <a:rPr sz="1333" kern="0" spc="27" dirty="0">
                <a:solidFill>
                  <a:srgbClr val="3C4043"/>
                </a:solidFill>
                <a:latin typeface="Gill Sans MT"/>
                <a:cs typeface="Gill Sans MT"/>
              </a:rPr>
              <a:t>el</a:t>
            </a:r>
            <a:r>
              <a:rPr sz="1333" kern="0" spc="7" dirty="0">
                <a:solidFill>
                  <a:srgbClr val="3C4043"/>
                </a:solidFill>
                <a:latin typeface="Gill Sans MT"/>
                <a:cs typeface="Gill Sans MT"/>
              </a:rPr>
              <a:t> </a:t>
            </a:r>
            <a:r>
              <a:rPr sz="1333" kern="0" spc="67" dirty="0">
                <a:solidFill>
                  <a:srgbClr val="3C4043"/>
                </a:solidFill>
                <a:latin typeface="Gill Sans MT"/>
                <a:cs typeface="Gill Sans MT"/>
              </a:rPr>
              <a:t>siguiente</a:t>
            </a:r>
            <a:r>
              <a:rPr sz="1333" kern="0" dirty="0">
                <a:solidFill>
                  <a:srgbClr val="3C4043"/>
                </a:solidFill>
                <a:latin typeface="Gill Sans MT"/>
                <a:cs typeface="Gill Sans MT"/>
              </a:rPr>
              <a:t> </a:t>
            </a:r>
            <a:r>
              <a:rPr sz="1333" kern="0" spc="-13" dirty="0">
                <a:solidFill>
                  <a:srgbClr val="3C4043"/>
                </a:solidFill>
                <a:latin typeface="Gill Sans MT"/>
                <a:cs typeface="Gill Sans MT"/>
              </a:rPr>
              <a:t>formato:</a:t>
            </a:r>
            <a:endParaRPr sz="1333" kern="0" dirty="0">
              <a:solidFill>
                <a:sysClr val="windowText" lastClr="000000"/>
              </a:solidFill>
              <a:latin typeface="Gill Sans MT"/>
              <a:cs typeface="Gill Sans MT"/>
            </a:endParaRPr>
          </a:p>
          <a:p>
            <a:pPr marL="1328387">
              <a:spcBef>
                <a:spcPts val="233"/>
              </a:spcBef>
            </a:pPr>
            <a:r>
              <a:rPr sz="1333" kern="0" spc="-13" dirty="0">
                <a:solidFill>
                  <a:srgbClr val="3C4043"/>
                </a:solidFill>
                <a:latin typeface="Consolas"/>
                <a:cs typeface="Consolas"/>
              </a:rPr>
              <a:t>service.collection.verb</a:t>
            </a:r>
            <a:endParaRPr sz="1333" kern="0" dirty="0">
              <a:solidFill>
                <a:sysClr val="windowText" lastClr="000000"/>
              </a:solidFill>
              <a:latin typeface="Consolas"/>
              <a:cs typeface="Consolas"/>
            </a:endParaRPr>
          </a:p>
          <a:p>
            <a:pPr marL="1326692" marR="1437604" lvl="1" indent="-202348">
              <a:lnSpc>
                <a:spcPct val="114599"/>
              </a:lnSpc>
              <a:buFont typeface="Arial"/>
              <a:buChar char="○"/>
              <a:tabLst>
                <a:tab pos="1328387" algn="l"/>
              </a:tabLst>
            </a:pPr>
            <a:r>
              <a:rPr sz="1333" kern="0" spc="73" dirty="0">
                <a:solidFill>
                  <a:srgbClr val="3C4043"/>
                </a:solidFill>
                <a:latin typeface="Gill Sans MT"/>
                <a:cs typeface="Gill Sans MT"/>
              </a:rPr>
              <a:t>Los</a:t>
            </a:r>
            <a:r>
              <a:rPr sz="1333" kern="0" spc="33" dirty="0">
                <a:solidFill>
                  <a:srgbClr val="3C4043"/>
                </a:solidFill>
                <a:latin typeface="Gill Sans MT"/>
                <a:cs typeface="Gill Sans MT"/>
              </a:rPr>
              <a:t> </a:t>
            </a:r>
            <a:r>
              <a:rPr sz="1333" kern="0" dirty="0">
                <a:solidFill>
                  <a:srgbClr val="3C4043"/>
                </a:solidFill>
                <a:latin typeface="Gill Sans MT"/>
                <a:cs typeface="Gill Sans MT"/>
              </a:rPr>
              <a:t>parámetros</a:t>
            </a:r>
            <a:r>
              <a:rPr sz="1333" kern="0" spc="33" dirty="0">
                <a:solidFill>
                  <a:srgbClr val="3C4043"/>
                </a:solidFill>
                <a:latin typeface="Gill Sans MT"/>
                <a:cs typeface="Gill Sans MT"/>
              </a:rPr>
              <a:t> </a:t>
            </a:r>
            <a:r>
              <a:rPr sz="1333" kern="0" spc="113" dirty="0">
                <a:solidFill>
                  <a:srgbClr val="3C4043"/>
                </a:solidFill>
                <a:latin typeface="Gill Sans MT"/>
                <a:cs typeface="Gill Sans MT"/>
              </a:rPr>
              <a:t>se</a:t>
            </a:r>
            <a:r>
              <a:rPr sz="1333" kern="0" spc="40" dirty="0">
                <a:solidFill>
                  <a:srgbClr val="3C4043"/>
                </a:solidFill>
                <a:latin typeface="Gill Sans MT"/>
                <a:cs typeface="Gill Sans MT"/>
              </a:rPr>
              <a:t> </a:t>
            </a:r>
            <a:r>
              <a:rPr sz="1333" kern="0" spc="120" dirty="0">
                <a:solidFill>
                  <a:srgbClr val="3C4043"/>
                </a:solidFill>
                <a:latin typeface="Gill Sans MT"/>
                <a:cs typeface="Gill Sans MT"/>
              </a:rPr>
              <a:t>pasan</a:t>
            </a:r>
            <a:r>
              <a:rPr sz="1333" kern="0" spc="33" dirty="0">
                <a:solidFill>
                  <a:srgbClr val="3C4043"/>
                </a:solidFill>
                <a:latin typeface="Gill Sans MT"/>
                <a:cs typeface="Gill Sans MT"/>
              </a:rPr>
              <a:t> </a:t>
            </a:r>
            <a:r>
              <a:rPr sz="1333" kern="0" spc="93" dirty="0">
                <a:solidFill>
                  <a:srgbClr val="3C4043"/>
                </a:solidFill>
                <a:latin typeface="Gill Sans MT"/>
                <a:cs typeface="Gill Sans MT"/>
              </a:rPr>
              <a:t>ya</a:t>
            </a:r>
            <a:r>
              <a:rPr sz="1333" kern="0" spc="40" dirty="0">
                <a:solidFill>
                  <a:srgbClr val="3C4043"/>
                </a:solidFill>
                <a:latin typeface="Gill Sans MT"/>
                <a:cs typeface="Gill Sans MT"/>
              </a:rPr>
              <a:t> </a:t>
            </a:r>
            <a:r>
              <a:rPr sz="1333" kern="0" spc="127" dirty="0">
                <a:solidFill>
                  <a:srgbClr val="3C4043"/>
                </a:solidFill>
                <a:latin typeface="Gill Sans MT"/>
                <a:cs typeface="Gill Sans MT"/>
              </a:rPr>
              <a:t>sea</a:t>
            </a:r>
            <a:r>
              <a:rPr sz="1333" kern="0" spc="33" dirty="0">
                <a:solidFill>
                  <a:srgbClr val="3C4043"/>
                </a:solidFill>
                <a:latin typeface="Gill Sans MT"/>
                <a:cs typeface="Gill Sans MT"/>
              </a:rPr>
              <a:t> </a:t>
            </a:r>
            <a:r>
              <a:rPr sz="1333" kern="0" dirty="0">
                <a:solidFill>
                  <a:srgbClr val="3C4043"/>
                </a:solidFill>
                <a:latin typeface="Gill Sans MT"/>
                <a:cs typeface="Gill Sans MT"/>
              </a:rPr>
              <a:t>en</a:t>
            </a:r>
            <a:r>
              <a:rPr sz="1333" kern="0" spc="4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33" dirty="0">
                <a:solidFill>
                  <a:srgbClr val="3C4043"/>
                </a:solidFill>
                <a:latin typeface="Gill Sans MT"/>
                <a:cs typeface="Gill Sans MT"/>
              </a:rPr>
              <a:t> </a:t>
            </a:r>
            <a:r>
              <a:rPr sz="1333" kern="0" dirty="0">
                <a:solidFill>
                  <a:srgbClr val="3C4043"/>
                </a:solidFill>
                <a:latin typeface="Gill Sans MT"/>
                <a:cs typeface="Gill Sans MT"/>
              </a:rPr>
              <a:t>URL</a:t>
            </a:r>
            <a:r>
              <a:rPr sz="1333" kern="0" spc="40" dirty="0">
                <a:solidFill>
                  <a:srgbClr val="3C4043"/>
                </a:solidFill>
                <a:latin typeface="Gill Sans MT"/>
                <a:cs typeface="Gill Sans MT"/>
              </a:rPr>
              <a:t> </a:t>
            </a:r>
            <a:r>
              <a:rPr sz="1333" kern="0" dirty="0">
                <a:solidFill>
                  <a:srgbClr val="3C4043"/>
                </a:solidFill>
                <a:latin typeface="Gill Sans MT"/>
                <a:cs typeface="Gill Sans MT"/>
              </a:rPr>
              <a:t>o</a:t>
            </a:r>
            <a:r>
              <a:rPr sz="1333" kern="0" spc="33" dirty="0">
                <a:solidFill>
                  <a:srgbClr val="3C4043"/>
                </a:solidFill>
                <a:latin typeface="Gill Sans MT"/>
                <a:cs typeface="Gill Sans MT"/>
              </a:rPr>
              <a:t> </a:t>
            </a:r>
            <a:r>
              <a:rPr sz="1333" kern="0" dirty="0">
                <a:solidFill>
                  <a:srgbClr val="3C4043"/>
                </a:solidFill>
                <a:latin typeface="Gill Sans MT"/>
                <a:cs typeface="Gill Sans MT"/>
              </a:rPr>
              <a:t>en</a:t>
            </a:r>
            <a:r>
              <a:rPr sz="1333" kern="0" spc="33" dirty="0">
                <a:solidFill>
                  <a:srgbClr val="3C4043"/>
                </a:solidFill>
                <a:latin typeface="Gill Sans MT"/>
                <a:cs typeface="Gill Sans MT"/>
              </a:rPr>
              <a:t> </a:t>
            </a:r>
            <a:r>
              <a:rPr sz="1333" kern="0" dirty="0">
                <a:solidFill>
                  <a:srgbClr val="3C4043"/>
                </a:solidFill>
                <a:latin typeface="Gill Sans MT"/>
                <a:cs typeface="Gill Sans MT"/>
              </a:rPr>
              <a:t>el</a:t>
            </a:r>
            <a:r>
              <a:rPr sz="1333" kern="0" spc="40" dirty="0">
                <a:solidFill>
                  <a:srgbClr val="3C4043"/>
                </a:solidFill>
                <a:latin typeface="Gill Sans MT"/>
                <a:cs typeface="Gill Sans MT"/>
              </a:rPr>
              <a:t> </a:t>
            </a:r>
            <a:r>
              <a:rPr sz="1333" kern="0" dirty="0">
                <a:solidFill>
                  <a:srgbClr val="3C4043"/>
                </a:solidFill>
                <a:latin typeface="Gill Sans MT"/>
                <a:cs typeface="Gill Sans MT"/>
              </a:rPr>
              <a:t>cuerpo</a:t>
            </a:r>
            <a:r>
              <a:rPr sz="1333" kern="0" spc="33" dirty="0">
                <a:solidFill>
                  <a:srgbClr val="3C4043"/>
                </a:solidFill>
                <a:latin typeface="Gill Sans MT"/>
                <a:cs typeface="Gill Sans MT"/>
              </a:rPr>
              <a:t> </a:t>
            </a:r>
            <a:r>
              <a:rPr sz="1333" kern="0" dirty="0">
                <a:solidFill>
                  <a:srgbClr val="3C4043"/>
                </a:solidFill>
                <a:latin typeface="Gill Sans MT"/>
                <a:cs typeface="Gill Sans MT"/>
              </a:rPr>
              <a:t>de</a:t>
            </a:r>
            <a:r>
              <a:rPr sz="1333" kern="0" spc="4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33" dirty="0">
                <a:solidFill>
                  <a:srgbClr val="3C4043"/>
                </a:solidFill>
                <a:latin typeface="Gill Sans MT"/>
                <a:cs typeface="Gill Sans MT"/>
              </a:rPr>
              <a:t> </a:t>
            </a:r>
            <a:r>
              <a:rPr sz="1333" kern="0" spc="-13" dirty="0">
                <a:solidFill>
                  <a:srgbClr val="3C4043"/>
                </a:solidFill>
                <a:latin typeface="Gill Sans MT"/>
                <a:cs typeface="Gill Sans MT"/>
              </a:rPr>
              <a:t>solicitud 	</a:t>
            </a:r>
            <a:r>
              <a:rPr sz="1333" kern="0" spc="13" dirty="0">
                <a:solidFill>
                  <a:srgbClr val="3C4043"/>
                </a:solidFill>
                <a:latin typeface="Gill Sans MT"/>
                <a:cs typeface="Gill Sans MT"/>
              </a:rPr>
              <a:t>en</a:t>
            </a:r>
            <a:r>
              <a:rPr sz="1333" kern="0" spc="120" dirty="0">
                <a:solidFill>
                  <a:srgbClr val="3C4043"/>
                </a:solidFill>
                <a:latin typeface="Gill Sans MT"/>
                <a:cs typeface="Gill Sans MT"/>
              </a:rPr>
              <a:t> </a:t>
            </a:r>
            <a:r>
              <a:rPr sz="1333" kern="0" spc="13" dirty="0">
                <a:solidFill>
                  <a:srgbClr val="3C4043"/>
                </a:solidFill>
                <a:latin typeface="Gill Sans MT"/>
                <a:cs typeface="Gill Sans MT"/>
              </a:rPr>
              <a:t>formato</a:t>
            </a:r>
            <a:r>
              <a:rPr sz="1333" kern="0" spc="127" dirty="0">
                <a:solidFill>
                  <a:srgbClr val="3C4043"/>
                </a:solidFill>
                <a:latin typeface="Gill Sans MT"/>
                <a:cs typeface="Gill Sans MT"/>
              </a:rPr>
              <a:t> </a:t>
            </a:r>
            <a:r>
              <a:rPr sz="1333" kern="0" spc="-13" dirty="0">
                <a:solidFill>
                  <a:srgbClr val="3C4043"/>
                </a:solidFill>
                <a:latin typeface="Gill Sans MT"/>
                <a:cs typeface="Gill Sans MT"/>
              </a:rPr>
              <a:t>JSON.</a:t>
            </a:r>
            <a:endParaRPr sz="1333" kern="0" dirty="0">
              <a:solidFill>
                <a:sysClr val="windowText" lastClr="000000"/>
              </a:solidFill>
              <a:latin typeface="Gill Sans MT"/>
              <a:cs typeface="Gill Sans MT"/>
            </a:endParaRPr>
          </a:p>
          <a:p>
            <a:pPr marL="1123497" indent="-202348">
              <a:spcBef>
                <a:spcPts val="673"/>
              </a:spcBef>
              <a:buFont typeface="Arial"/>
              <a:buChar char="●"/>
              <a:tabLst>
                <a:tab pos="1123497" algn="l"/>
              </a:tabLst>
            </a:pPr>
            <a:r>
              <a:rPr sz="1333" kern="0" dirty="0">
                <a:solidFill>
                  <a:srgbClr val="3C4043"/>
                </a:solidFill>
                <a:latin typeface="Gill Sans MT"/>
                <a:cs typeface="Gill Sans MT"/>
              </a:rPr>
              <a:t>Por</a:t>
            </a:r>
            <a:r>
              <a:rPr sz="1333" kern="0" spc="80" dirty="0">
                <a:solidFill>
                  <a:srgbClr val="3C4043"/>
                </a:solidFill>
                <a:latin typeface="Gill Sans MT"/>
                <a:cs typeface="Gill Sans MT"/>
              </a:rPr>
              <a:t> </a:t>
            </a:r>
            <a:r>
              <a:rPr sz="1333" kern="0" dirty="0">
                <a:solidFill>
                  <a:srgbClr val="3C4043"/>
                </a:solidFill>
                <a:latin typeface="Gill Sans MT"/>
                <a:cs typeface="Gill Sans MT"/>
              </a:rPr>
              <a:t>ejemplo,</a:t>
            </a:r>
            <a:r>
              <a:rPr sz="1333" kern="0" spc="80" dirty="0">
                <a:solidFill>
                  <a:srgbClr val="3C4043"/>
                </a:solidFill>
                <a:latin typeface="Gill Sans MT"/>
                <a:cs typeface="Gill Sans MT"/>
              </a:rPr>
              <a:t> </a:t>
            </a:r>
            <a:r>
              <a:rPr sz="1333" kern="0" spc="87" dirty="0">
                <a:solidFill>
                  <a:srgbClr val="3C4043"/>
                </a:solidFill>
                <a:latin typeface="Gill Sans MT"/>
                <a:cs typeface="Gill Sans MT"/>
              </a:rPr>
              <a:t>la</a:t>
            </a:r>
            <a:r>
              <a:rPr sz="1333" kern="0" spc="80" dirty="0">
                <a:solidFill>
                  <a:srgbClr val="3C4043"/>
                </a:solidFill>
                <a:latin typeface="Gill Sans MT"/>
                <a:cs typeface="Gill Sans MT"/>
              </a:rPr>
              <a:t> </a:t>
            </a:r>
            <a:r>
              <a:rPr sz="1333" kern="0" dirty="0">
                <a:solidFill>
                  <a:srgbClr val="3C4043"/>
                </a:solidFill>
                <a:latin typeface="Gill Sans MT"/>
                <a:cs typeface="Gill Sans MT"/>
              </a:rPr>
              <a:t>API</a:t>
            </a:r>
            <a:r>
              <a:rPr sz="1333" kern="0" spc="80" dirty="0">
                <a:solidFill>
                  <a:srgbClr val="3C4043"/>
                </a:solidFill>
                <a:latin typeface="Gill Sans MT"/>
                <a:cs typeface="Gill Sans MT"/>
              </a:rPr>
              <a:t> </a:t>
            </a:r>
            <a:r>
              <a:rPr sz="1333" kern="0" dirty="0">
                <a:solidFill>
                  <a:srgbClr val="3C4043"/>
                </a:solidFill>
                <a:latin typeface="Gill Sans MT"/>
                <a:cs typeface="Gill Sans MT"/>
              </a:rPr>
              <a:t>de</a:t>
            </a:r>
            <a:r>
              <a:rPr sz="1333" kern="0" spc="80" dirty="0">
                <a:solidFill>
                  <a:srgbClr val="3C4043"/>
                </a:solidFill>
                <a:latin typeface="Gill Sans MT"/>
                <a:cs typeface="Gill Sans MT"/>
              </a:rPr>
              <a:t> </a:t>
            </a:r>
            <a:r>
              <a:rPr sz="1333" kern="0" dirty="0">
                <a:solidFill>
                  <a:srgbClr val="3C4043"/>
                </a:solidFill>
                <a:latin typeface="Gill Sans MT"/>
                <a:cs typeface="Gill Sans MT"/>
              </a:rPr>
              <a:t>Compute</a:t>
            </a:r>
            <a:r>
              <a:rPr sz="1333" kern="0" spc="80" dirty="0">
                <a:solidFill>
                  <a:srgbClr val="3C4043"/>
                </a:solidFill>
                <a:latin typeface="Gill Sans MT"/>
                <a:cs typeface="Gill Sans MT"/>
              </a:rPr>
              <a:t> </a:t>
            </a:r>
            <a:r>
              <a:rPr sz="1333" kern="0" spc="73" dirty="0">
                <a:solidFill>
                  <a:srgbClr val="3C4043"/>
                </a:solidFill>
                <a:latin typeface="Gill Sans MT"/>
                <a:cs typeface="Gill Sans MT"/>
              </a:rPr>
              <a:t>Engine</a:t>
            </a:r>
            <a:r>
              <a:rPr sz="1333" kern="0" spc="80" dirty="0">
                <a:solidFill>
                  <a:srgbClr val="3C4043"/>
                </a:solidFill>
                <a:latin typeface="Gill Sans MT"/>
                <a:cs typeface="Gill Sans MT"/>
              </a:rPr>
              <a:t> </a:t>
            </a:r>
            <a:r>
              <a:rPr sz="1333" kern="0" dirty="0">
                <a:solidFill>
                  <a:srgbClr val="3C4043"/>
                </a:solidFill>
                <a:latin typeface="Gill Sans MT"/>
                <a:cs typeface="Gill Sans MT"/>
              </a:rPr>
              <a:t>tiene</a:t>
            </a:r>
            <a:r>
              <a:rPr sz="1333" kern="0" spc="80" dirty="0">
                <a:solidFill>
                  <a:srgbClr val="3C4043"/>
                </a:solidFill>
                <a:latin typeface="Gill Sans MT"/>
                <a:cs typeface="Gill Sans MT"/>
              </a:rPr>
              <a:t> </a:t>
            </a:r>
            <a:r>
              <a:rPr sz="1333" kern="0" dirty="0">
                <a:solidFill>
                  <a:srgbClr val="3C4043"/>
                </a:solidFill>
                <a:latin typeface="Gill Sans MT"/>
                <a:cs typeface="Gill Sans MT"/>
              </a:rPr>
              <a:t>lo</a:t>
            </a:r>
            <a:r>
              <a:rPr sz="1333" kern="0" spc="80" dirty="0">
                <a:solidFill>
                  <a:srgbClr val="3C4043"/>
                </a:solidFill>
                <a:latin typeface="Gill Sans MT"/>
                <a:cs typeface="Gill Sans MT"/>
              </a:rPr>
              <a:t> </a:t>
            </a:r>
            <a:r>
              <a:rPr sz="1333" kern="0" spc="-13" dirty="0">
                <a:solidFill>
                  <a:srgbClr val="3C4043"/>
                </a:solidFill>
                <a:latin typeface="Gill Sans MT"/>
                <a:cs typeface="Gill Sans MT"/>
              </a:rPr>
              <a:t>siguiente:</a:t>
            </a:r>
            <a:endParaRPr sz="1333" kern="0" dirty="0">
              <a:solidFill>
                <a:sysClr val="windowText" lastClr="000000"/>
              </a:solidFill>
              <a:latin typeface="Gill Sans MT"/>
              <a:cs typeface="Gill Sans MT"/>
            </a:endParaRPr>
          </a:p>
          <a:p>
            <a:pPr marL="1327540" lvl="1" indent="-202348">
              <a:spcBef>
                <a:spcPts val="260"/>
              </a:spcBef>
              <a:buFont typeface="Arial"/>
              <a:buChar char="○"/>
              <a:tabLst>
                <a:tab pos="1327540" algn="l"/>
              </a:tabLst>
            </a:pPr>
            <a:r>
              <a:rPr sz="1333" kern="0" dirty="0">
                <a:solidFill>
                  <a:srgbClr val="3C4043"/>
                </a:solidFill>
                <a:latin typeface="Gill Sans MT"/>
                <a:cs typeface="Gill Sans MT"/>
              </a:rPr>
              <a:t>Un</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extremo</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servicio</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en:</a:t>
            </a:r>
            <a:r>
              <a:rPr sz="1333" kern="0" spc="47" dirty="0">
                <a:solidFill>
                  <a:srgbClr val="3C4043"/>
                </a:solidFill>
                <a:latin typeface="Gill Sans MT"/>
                <a:cs typeface="Gill Sans MT"/>
              </a:rPr>
              <a:t> </a:t>
            </a:r>
            <a:r>
              <a:rPr sz="1333" kern="0" spc="53" dirty="0">
                <a:solidFill>
                  <a:srgbClr val="3C4043"/>
                </a:solidFill>
                <a:latin typeface="Gill Sans MT"/>
                <a:cs typeface="Gill Sans MT"/>
              </a:rPr>
              <a:t>https://compute.googleapis.com</a:t>
            </a:r>
            <a:endParaRPr sz="1333" kern="0" dirty="0">
              <a:solidFill>
                <a:sysClr val="windowText" lastClr="000000"/>
              </a:solidFill>
              <a:latin typeface="Gill Sans MT"/>
              <a:cs typeface="Gill Sans MT"/>
            </a:endParaRPr>
          </a:p>
          <a:p>
            <a:pPr marL="1327540" lvl="1" indent="-202348">
              <a:spcBef>
                <a:spcPts val="233"/>
              </a:spcBef>
              <a:buFont typeface="Arial"/>
              <a:buChar char="○"/>
              <a:tabLst>
                <a:tab pos="1327540" algn="l"/>
              </a:tabLst>
            </a:pPr>
            <a:r>
              <a:rPr sz="1333" kern="0" dirty="0">
                <a:solidFill>
                  <a:srgbClr val="3C4043"/>
                </a:solidFill>
                <a:latin typeface="Gill Sans MT"/>
                <a:cs typeface="Gill Sans MT"/>
              </a:rPr>
              <a:t>Colecciones</a:t>
            </a:r>
            <a:r>
              <a:rPr sz="1333" kern="0" spc="167" dirty="0">
                <a:solidFill>
                  <a:srgbClr val="3C4043"/>
                </a:solidFill>
                <a:latin typeface="Gill Sans MT"/>
                <a:cs typeface="Gill Sans MT"/>
              </a:rPr>
              <a:t> </a:t>
            </a:r>
            <a:r>
              <a:rPr sz="1333" kern="0" spc="67" dirty="0">
                <a:solidFill>
                  <a:srgbClr val="3C4043"/>
                </a:solidFill>
                <a:latin typeface="Gill Sans MT"/>
                <a:cs typeface="Gill Sans MT"/>
              </a:rPr>
              <a:t>que</a:t>
            </a:r>
            <a:r>
              <a:rPr sz="1333" kern="0" spc="173" dirty="0">
                <a:solidFill>
                  <a:srgbClr val="3C4043"/>
                </a:solidFill>
                <a:latin typeface="Gill Sans MT"/>
                <a:cs typeface="Gill Sans MT"/>
              </a:rPr>
              <a:t> </a:t>
            </a:r>
            <a:r>
              <a:rPr sz="1333" kern="0" dirty="0">
                <a:solidFill>
                  <a:srgbClr val="3C4043"/>
                </a:solidFill>
                <a:latin typeface="Gill Sans MT"/>
                <a:cs typeface="Gill Sans MT"/>
              </a:rPr>
              <a:t>incluyen</a:t>
            </a:r>
            <a:r>
              <a:rPr sz="1333" kern="0" spc="200" dirty="0">
                <a:solidFill>
                  <a:srgbClr val="3C4043"/>
                </a:solidFill>
                <a:latin typeface="Gill Sans MT"/>
                <a:cs typeface="Gill Sans MT"/>
              </a:rPr>
              <a:t> </a:t>
            </a:r>
            <a:r>
              <a:rPr sz="1333" kern="0" spc="-13" dirty="0">
                <a:solidFill>
                  <a:srgbClr val="3C4043"/>
                </a:solidFill>
                <a:latin typeface="Consolas"/>
                <a:cs typeface="Consolas"/>
              </a:rPr>
              <a:t>instances</a:t>
            </a:r>
            <a:r>
              <a:rPr sz="1333" kern="0" spc="-13" dirty="0">
                <a:solidFill>
                  <a:srgbClr val="3C4043"/>
                </a:solidFill>
                <a:latin typeface="Gill Sans MT"/>
                <a:cs typeface="Gill Sans MT"/>
              </a:rPr>
              <a:t>,</a:t>
            </a:r>
            <a:r>
              <a:rPr sz="1333" kern="0" spc="173" dirty="0">
                <a:solidFill>
                  <a:srgbClr val="3C4043"/>
                </a:solidFill>
                <a:latin typeface="Gill Sans MT"/>
                <a:cs typeface="Gill Sans MT"/>
              </a:rPr>
              <a:t> </a:t>
            </a:r>
            <a:r>
              <a:rPr sz="1333" kern="0" spc="-13" dirty="0">
                <a:solidFill>
                  <a:srgbClr val="3C4043"/>
                </a:solidFill>
                <a:latin typeface="Consolas"/>
                <a:cs typeface="Consolas"/>
              </a:rPr>
              <a:t>instanceGroups</a:t>
            </a:r>
            <a:r>
              <a:rPr sz="1333" kern="0" spc="-13" dirty="0">
                <a:solidFill>
                  <a:srgbClr val="3C4043"/>
                </a:solidFill>
                <a:latin typeface="Gill Sans MT"/>
                <a:cs typeface="Gill Sans MT"/>
              </a:rPr>
              <a:t>,</a:t>
            </a:r>
            <a:r>
              <a:rPr sz="1333" kern="0" spc="167" dirty="0">
                <a:solidFill>
                  <a:srgbClr val="3C4043"/>
                </a:solidFill>
                <a:latin typeface="Gill Sans MT"/>
                <a:cs typeface="Gill Sans MT"/>
              </a:rPr>
              <a:t> </a:t>
            </a:r>
            <a:r>
              <a:rPr sz="1333" kern="0" spc="-13" dirty="0">
                <a:solidFill>
                  <a:srgbClr val="3C4043"/>
                </a:solidFill>
                <a:latin typeface="Consolas"/>
                <a:cs typeface="Consolas"/>
              </a:rPr>
              <a:t>instanceTemplates,</a:t>
            </a:r>
            <a:endParaRPr sz="1333" kern="0" dirty="0">
              <a:solidFill>
                <a:sysClr val="windowText" lastClr="000000"/>
              </a:solidFill>
              <a:latin typeface="Consolas"/>
              <a:cs typeface="Consolas"/>
            </a:endParaRPr>
          </a:p>
          <a:p>
            <a:pPr marL="1328387">
              <a:spcBef>
                <a:spcPts val="233"/>
              </a:spcBef>
            </a:pPr>
            <a:r>
              <a:rPr sz="1333" kern="0" spc="-13" dirty="0">
                <a:solidFill>
                  <a:srgbClr val="3C4043"/>
                </a:solidFill>
                <a:latin typeface="Gill Sans MT"/>
                <a:cs typeface="Gill Sans MT"/>
              </a:rPr>
              <a:t>etcétera.</a:t>
            </a:r>
            <a:endParaRPr sz="1333" kern="0" dirty="0">
              <a:solidFill>
                <a:sysClr val="windowText" lastClr="000000"/>
              </a:solidFill>
              <a:latin typeface="Gill Sans MT"/>
              <a:cs typeface="Gill Sans MT"/>
            </a:endParaRPr>
          </a:p>
          <a:p>
            <a:pPr marL="1327540" lvl="1" indent="-202348">
              <a:spcBef>
                <a:spcPts val="233"/>
              </a:spcBef>
              <a:buFont typeface="Arial"/>
              <a:buChar char="○"/>
              <a:tabLst>
                <a:tab pos="1327540" algn="l"/>
              </a:tabLst>
            </a:pPr>
            <a:r>
              <a:rPr sz="1333" kern="0" spc="13" dirty="0">
                <a:solidFill>
                  <a:srgbClr val="3C4043"/>
                </a:solidFill>
                <a:latin typeface="Gill Sans MT"/>
                <a:cs typeface="Gill Sans MT"/>
              </a:rPr>
              <a:t>Verbos</a:t>
            </a:r>
            <a:r>
              <a:rPr sz="1333" kern="0" spc="80" dirty="0">
                <a:solidFill>
                  <a:srgbClr val="3C4043"/>
                </a:solidFill>
                <a:latin typeface="Gill Sans MT"/>
                <a:cs typeface="Gill Sans MT"/>
              </a:rPr>
              <a:t> </a:t>
            </a:r>
            <a:r>
              <a:rPr sz="1333" kern="0" spc="67" dirty="0">
                <a:solidFill>
                  <a:srgbClr val="3C4043"/>
                </a:solidFill>
                <a:latin typeface="Gill Sans MT"/>
                <a:cs typeface="Gill Sans MT"/>
              </a:rPr>
              <a:t>que</a:t>
            </a:r>
            <a:r>
              <a:rPr sz="1333" kern="0" spc="87" dirty="0">
                <a:solidFill>
                  <a:srgbClr val="3C4043"/>
                </a:solidFill>
                <a:latin typeface="Gill Sans MT"/>
                <a:cs typeface="Gill Sans MT"/>
              </a:rPr>
              <a:t> </a:t>
            </a:r>
            <a:r>
              <a:rPr sz="1333" kern="0" spc="13" dirty="0">
                <a:solidFill>
                  <a:srgbClr val="3C4043"/>
                </a:solidFill>
                <a:latin typeface="Gill Sans MT"/>
                <a:cs typeface="Gill Sans MT"/>
              </a:rPr>
              <a:t>incluyen</a:t>
            </a:r>
            <a:r>
              <a:rPr sz="1333" kern="0" spc="87" dirty="0">
                <a:solidFill>
                  <a:srgbClr val="3C4043"/>
                </a:solidFill>
                <a:latin typeface="Gill Sans MT"/>
                <a:cs typeface="Gill Sans MT"/>
              </a:rPr>
              <a:t> </a:t>
            </a:r>
            <a:r>
              <a:rPr sz="1333" kern="0" spc="13" dirty="0">
                <a:solidFill>
                  <a:srgbClr val="3C4043"/>
                </a:solidFill>
                <a:latin typeface="Gill Sans MT"/>
                <a:cs typeface="Gill Sans MT"/>
              </a:rPr>
              <a:t>insert,</a:t>
            </a:r>
            <a:r>
              <a:rPr sz="1333" kern="0" spc="87" dirty="0">
                <a:solidFill>
                  <a:srgbClr val="3C4043"/>
                </a:solidFill>
                <a:latin typeface="Gill Sans MT"/>
                <a:cs typeface="Gill Sans MT"/>
              </a:rPr>
              <a:t> </a:t>
            </a:r>
            <a:r>
              <a:rPr sz="1333" kern="0" spc="13" dirty="0">
                <a:solidFill>
                  <a:srgbClr val="3C4043"/>
                </a:solidFill>
                <a:latin typeface="Gill Sans MT"/>
                <a:cs typeface="Gill Sans MT"/>
              </a:rPr>
              <a:t>list,</a:t>
            </a:r>
            <a:r>
              <a:rPr sz="1333" kern="0" spc="80" dirty="0">
                <a:solidFill>
                  <a:srgbClr val="3C4043"/>
                </a:solidFill>
                <a:latin typeface="Gill Sans MT"/>
                <a:cs typeface="Gill Sans MT"/>
              </a:rPr>
              <a:t> </a:t>
            </a:r>
            <a:r>
              <a:rPr sz="1333" kern="0" spc="13" dirty="0">
                <a:solidFill>
                  <a:srgbClr val="3C4043"/>
                </a:solidFill>
                <a:latin typeface="Gill Sans MT"/>
                <a:cs typeface="Gill Sans MT"/>
              </a:rPr>
              <a:t>get,</a:t>
            </a:r>
            <a:r>
              <a:rPr sz="1333" kern="0" spc="87" dirty="0">
                <a:solidFill>
                  <a:srgbClr val="3C4043"/>
                </a:solidFill>
                <a:latin typeface="Gill Sans MT"/>
                <a:cs typeface="Gill Sans MT"/>
              </a:rPr>
              <a:t> </a:t>
            </a:r>
            <a:r>
              <a:rPr sz="1333" kern="0" spc="-13" dirty="0">
                <a:solidFill>
                  <a:srgbClr val="3C4043"/>
                </a:solidFill>
                <a:latin typeface="Gill Sans MT"/>
                <a:cs typeface="Gill Sans MT"/>
              </a:rPr>
              <a:t>etcétera.</a:t>
            </a:r>
            <a:endParaRPr sz="1333" kern="0" dirty="0">
              <a:solidFill>
                <a:sysClr val="windowText" lastClr="000000"/>
              </a:solidFill>
              <a:latin typeface="Gill Sans MT"/>
              <a:cs typeface="Gill Sans MT"/>
            </a:endParaRPr>
          </a:p>
          <a:p>
            <a:pPr marL="1123497" marR="818706" indent="-202348">
              <a:lnSpc>
                <a:spcPct val="115599"/>
              </a:lnSpc>
              <a:spcBef>
                <a:spcPts val="427"/>
              </a:spcBef>
              <a:buFont typeface="Arial"/>
              <a:buChar char="●"/>
              <a:tabLst>
                <a:tab pos="1125192" algn="l"/>
              </a:tabLst>
            </a:pPr>
            <a:r>
              <a:rPr sz="1333" kern="0" spc="-27" dirty="0">
                <a:solidFill>
                  <a:srgbClr val="3C4043"/>
                </a:solidFill>
                <a:latin typeface="Gill Sans MT"/>
                <a:cs typeface="Gill Sans MT"/>
              </a:rPr>
              <a:t>De</a:t>
            </a:r>
            <a:r>
              <a:rPr sz="1333" kern="0" spc="20" dirty="0">
                <a:solidFill>
                  <a:srgbClr val="3C4043"/>
                </a:solidFill>
                <a:latin typeface="Gill Sans MT"/>
                <a:cs typeface="Gill Sans MT"/>
              </a:rPr>
              <a:t> </a:t>
            </a:r>
            <a:r>
              <a:rPr sz="1333" kern="0" dirty="0">
                <a:solidFill>
                  <a:srgbClr val="3C4043"/>
                </a:solidFill>
                <a:latin typeface="Gill Sans MT"/>
                <a:cs typeface="Gill Sans MT"/>
              </a:rPr>
              <a:t>modo</a:t>
            </a:r>
            <a:r>
              <a:rPr sz="1333" kern="0" spc="40" dirty="0">
                <a:solidFill>
                  <a:srgbClr val="3C4043"/>
                </a:solidFill>
                <a:latin typeface="Gill Sans MT"/>
                <a:cs typeface="Gill Sans MT"/>
              </a:rPr>
              <a:t> </a:t>
            </a:r>
            <a:r>
              <a:rPr sz="1333" kern="0" spc="67" dirty="0">
                <a:solidFill>
                  <a:srgbClr val="3C4043"/>
                </a:solidFill>
                <a:latin typeface="Gill Sans MT"/>
                <a:cs typeface="Gill Sans MT"/>
              </a:rPr>
              <a:t>que</a:t>
            </a:r>
            <a:r>
              <a:rPr sz="1333" kern="0" spc="33" dirty="0">
                <a:solidFill>
                  <a:srgbClr val="3C4043"/>
                </a:solidFill>
                <a:latin typeface="Gill Sans MT"/>
                <a:cs typeface="Gill Sans MT"/>
              </a:rPr>
              <a:t> </a:t>
            </a:r>
            <a:r>
              <a:rPr sz="1333" kern="0" spc="67" dirty="0">
                <a:solidFill>
                  <a:srgbClr val="3C4043"/>
                </a:solidFill>
                <a:latin typeface="Gill Sans MT"/>
                <a:cs typeface="Gill Sans MT"/>
              </a:rPr>
              <a:t>para</a:t>
            </a:r>
            <a:r>
              <a:rPr sz="1333" kern="0" spc="40" dirty="0">
                <a:solidFill>
                  <a:srgbClr val="3C4043"/>
                </a:solidFill>
                <a:latin typeface="Gill Sans MT"/>
                <a:cs typeface="Gill Sans MT"/>
              </a:rPr>
              <a:t> </a:t>
            </a:r>
            <a:r>
              <a:rPr sz="1333" kern="0" dirty="0">
                <a:solidFill>
                  <a:srgbClr val="3C4043"/>
                </a:solidFill>
                <a:latin typeface="Gill Sans MT"/>
                <a:cs typeface="Gill Sans MT"/>
              </a:rPr>
              <a:t>ver</a:t>
            </a:r>
            <a:r>
              <a:rPr sz="1333" kern="0" spc="33" dirty="0">
                <a:solidFill>
                  <a:srgbClr val="3C4043"/>
                </a:solidFill>
                <a:latin typeface="Gill Sans MT"/>
                <a:cs typeface="Gill Sans MT"/>
              </a:rPr>
              <a:t> </a:t>
            </a:r>
            <a:r>
              <a:rPr sz="1333" kern="0" spc="73" dirty="0">
                <a:solidFill>
                  <a:srgbClr val="3C4043"/>
                </a:solidFill>
                <a:latin typeface="Gill Sans MT"/>
                <a:cs typeface="Gill Sans MT"/>
              </a:rPr>
              <a:t>todas</a:t>
            </a:r>
            <a:r>
              <a:rPr sz="1333" kern="0" spc="40" dirty="0">
                <a:solidFill>
                  <a:srgbClr val="3C4043"/>
                </a:solidFill>
                <a:latin typeface="Gill Sans MT"/>
                <a:cs typeface="Gill Sans MT"/>
              </a:rPr>
              <a:t> </a:t>
            </a:r>
            <a:r>
              <a:rPr sz="1333" kern="0" spc="127" dirty="0">
                <a:solidFill>
                  <a:srgbClr val="3C4043"/>
                </a:solidFill>
                <a:latin typeface="Gill Sans MT"/>
                <a:cs typeface="Gill Sans MT"/>
              </a:rPr>
              <a:t>sus</a:t>
            </a:r>
            <a:r>
              <a:rPr sz="1333" kern="0" spc="33" dirty="0">
                <a:solidFill>
                  <a:srgbClr val="3C4043"/>
                </a:solidFill>
                <a:latin typeface="Gill Sans MT"/>
                <a:cs typeface="Gill Sans MT"/>
              </a:rPr>
              <a:t> </a:t>
            </a:r>
            <a:r>
              <a:rPr sz="1333" kern="0" spc="73" dirty="0">
                <a:solidFill>
                  <a:srgbClr val="3C4043"/>
                </a:solidFill>
                <a:latin typeface="Gill Sans MT"/>
                <a:cs typeface="Gill Sans MT"/>
              </a:rPr>
              <a:t>instancias,</a:t>
            </a:r>
            <a:r>
              <a:rPr sz="1333" kern="0" spc="40" dirty="0">
                <a:solidFill>
                  <a:srgbClr val="3C4043"/>
                </a:solidFill>
                <a:latin typeface="Gill Sans MT"/>
                <a:cs typeface="Gill Sans MT"/>
              </a:rPr>
              <a:t> </a:t>
            </a:r>
            <a:r>
              <a:rPr sz="1333" kern="0" spc="67" dirty="0">
                <a:solidFill>
                  <a:srgbClr val="3C4043"/>
                </a:solidFill>
                <a:latin typeface="Gill Sans MT"/>
                <a:cs typeface="Gill Sans MT"/>
              </a:rPr>
              <a:t>debe</a:t>
            </a:r>
            <a:r>
              <a:rPr sz="1333" kern="0" spc="33" dirty="0">
                <a:solidFill>
                  <a:srgbClr val="3C4043"/>
                </a:solidFill>
                <a:latin typeface="Gill Sans MT"/>
                <a:cs typeface="Gill Sans MT"/>
              </a:rPr>
              <a:t> </a:t>
            </a:r>
            <a:r>
              <a:rPr sz="1333" kern="0" dirty="0">
                <a:solidFill>
                  <a:srgbClr val="3C4043"/>
                </a:solidFill>
                <a:latin typeface="Gill Sans MT"/>
                <a:cs typeface="Gill Sans MT"/>
              </a:rPr>
              <a:t>realizar</a:t>
            </a:r>
            <a:r>
              <a:rPr sz="1333" kern="0" spc="40" dirty="0">
                <a:solidFill>
                  <a:srgbClr val="3C4043"/>
                </a:solidFill>
                <a:latin typeface="Gill Sans MT"/>
                <a:cs typeface="Gill Sans MT"/>
              </a:rPr>
              <a:t> </a:t>
            </a:r>
            <a:r>
              <a:rPr sz="1333" kern="0" spc="87" dirty="0">
                <a:solidFill>
                  <a:srgbClr val="3C4043"/>
                </a:solidFill>
                <a:latin typeface="Gill Sans MT"/>
                <a:cs typeface="Gill Sans MT"/>
              </a:rPr>
              <a:t>una</a:t>
            </a:r>
            <a:r>
              <a:rPr sz="1333" kern="0" spc="33" dirty="0">
                <a:solidFill>
                  <a:srgbClr val="3C4043"/>
                </a:solidFill>
                <a:latin typeface="Gill Sans MT"/>
                <a:cs typeface="Gill Sans MT"/>
              </a:rPr>
              <a:t> </a:t>
            </a:r>
            <a:r>
              <a:rPr sz="1333" kern="0" dirty="0">
                <a:solidFill>
                  <a:srgbClr val="3C4043"/>
                </a:solidFill>
                <a:latin typeface="Gill Sans MT"/>
                <a:cs typeface="Gill Sans MT"/>
              </a:rPr>
              <a:t>solicitud</a:t>
            </a:r>
            <a:r>
              <a:rPr sz="1333" kern="0" spc="40" dirty="0">
                <a:solidFill>
                  <a:srgbClr val="3C4043"/>
                </a:solidFill>
                <a:latin typeface="Gill Sans MT"/>
                <a:cs typeface="Gill Sans MT"/>
              </a:rPr>
              <a:t> </a:t>
            </a:r>
            <a:r>
              <a:rPr sz="1333" kern="0" dirty="0">
                <a:solidFill>
                  <a:srgbClr val="3C4043"/>
                </a:solidFill>
                <a:latin typeface="Gill Sans MT"/>
                <a:cs typeface="Gill Sans MT"/>
              </a:rPr>
              <a:t>GET</a:t>
            </a:r>
            <a:r>
              <a:rPr sz="1333" kern="0" spc="7" dirty="0">
                <a:solidFill>
                  <a:srgbClr val="3C4043"/>
                </a:solidFill>
                <a:latin typeface="Gill Sans MT"/>
                <a:cs typeface="Gill Sans MT"/>
              </a:rPr>
              <a:t> </a:t>
            </a:r>
            <a:r>
              <a:rPr sz="1333" kern="0" spc="47" dirty="0">
                <a:solidFill>
                  <a:srgbClr val="3C4043"/>
                </a:solidFill>
                <a:latin typeface="Gill Sans MT"/>
                <a:cs typeface="Gill Sans MT"/>
              </a:rPr>
              <a:t>al 	</a:t>
            </a:r>
            <a:r>
              <a:rPr sz="1333" kern="0" spc="67" dirty="0">
                <a:solidFill>
                  <a:srgbClr val="3C4043"/>
                </a:solidFill>
                <a:latin typeface="Gill Sans MT"/>
                <a:cs typeface="Gill Sans MT"/>
              </a:rPr>
              <a:t>siguiente</a:t>
            </a:r>
            <a:r>
              <a:rPr sz="1333" kern="0" spc="-40" dirty="0">
                <a:solidFill>
                  <a:srgbClr val="3C4043"/>
                </a:solidFill>
                <a:latin typeface="Gill Sans MT"/>
                <a:cs typeface="Gill Sans MT"/>
              </a:rPr>
              <a:t> </a:t>
            </a:r>
            <a:r>
              <a:rPr sz="1333" kern="0" spc="-13" dirty="0">
                <a:solidFill>
                  <a:srgbClr val="3C4043"/>
                </a:solidFill>
                <a:latin typeface="Gill Sans MT"/>
                <a:cs typeface="Gill Sans MT"/>
              </a:rPr>
              <a:t>vínculo: 	</a:t>
            </a:r>
            <a:r>
              <a:rPr sz="1067" kern="0" spc="-13" dirty="0">
                <a:solidFill>
                  <a:srgbClr val="3C4043"/>
                </a:solidFill>
                <a:latin typeface="Consolas"/>
                <a:cs typeface="Consolas"/>
              </a:rPr>
              <a:t>https://compute.googleapis.com/compute/v1/projects/{project}/zones/{zone}/instances</a:t>
            </a:r>
            <a:endParaRPr sz="1067" kern="0" dirty="0">
              <a:solidFill>
                <a:sysClr val="windowText" lastClr="000000"/>
              </a:solidFill>
              <a:latin typeface="Consolas"/>
              <a:cs typeface="Consolas"/>
            </a:endParaRPr>
          </a:p>
        </p:txBody>
      </p:sp>
      <p:sp>
        <p:nvSpPr>
          <p:cNvPr id="4" name="Triángulo rectángulo 3">
            <a:extLst>
              <a:ext uri="{FF2B5EF4-FFF2-40B4-BE49-F238E27FC236}">
                <a16:creationId xmlns:a16="http://schemas.microsoft.com/office/drawing/2014/main" id="{2CC7C71A-E7F8-BBE5-21EC-FB9FFCFE0C20}"/>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Tree>
    <p:extLst>
      <p:ext uri="{BB962C8B-B14F-4D97-AF65-F5344CB8AC3E}">
        <p14:creationId xmlns:p14="http://schemas.microsoft.com/office/powerpoint/2010/main" val="2608251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05853" y="1408970"/>
            <a:ext cx="3157220" cy="2348652"/>
            <a:chOff x="3586895" y="1690666"/>
            <a:chExt cx="2367915" cy="1761489"/>
          </a:xfrm>
        </p:grpSpPr>
        <p:pic>
          <p:nvPicPr>
            <p:cNvPr id="3" name="object 3"/>
            <p:cNvPicPr/>
            <p:nvPr/>
          </p:nvPicPr>
          <p:blipFill>
            <a:blip r:embed="rId2" cstate="print"/>
            <a:stretch>
              <a:fillRect/>
            </a:stretch>
          </p:blipFill>
          <p:spPr>
            <a:xfrm>
              <a:off x="3590070" y="1693841"/>
              <a:ext cx="2361465" cy="1754891"/>
            </a:xfrm>
            <a:prstGeom prst="rect">
              <a:avLst/>
            </a:prstGeom>
          </p:spPr>
        </p:pic>
        <p:sp>
          <p:nvSpPr>
            <p:cNvPr id="4" name="object 4"/>
            <p:cNvSpPr/>
            <p:nvPr/>
          </p:nvSpPr>
          <p:spPr>
            <a:xfrm>
              <a:off x="3588483" y="1692254"/>
              <a:ext cx="2364740" cy="1758314"/>
            </a:xfrm>
            <a:custGeom>
              <a:avLst/>
              <a:gdLst/>
              <a:ahLst/>
              <a:cxnLst/>
              <a:rect l="l" t="t" r="r" b="b"/>
              <a:pathLst>
                <a:path w="2364740" h="1758314">
                  <a:moveTo>
                    <a:pt x="0" y="0"/>
                  </a:moveTo>
                  <a:lnTo>
                    <a:pt x="2364641" y="0"/>
                  </a:lnTo>
                  <a:lnTo>
                    <a:pt x="2364641" y="1758066"/>
                  </a:lnTo>
                  <a:lnTo>
                    <a:pt x="0" y="1758066"/>
                  </a:lnTo>
                  <a:lnTo>
                    <a:pt x="0" y="0"/>
                  </a:lnTo>
                  <a:close/>
                </a:path>
              </a:pathLst>
            </a:custGeom>
            <a:ln w="3175">
              <a:solidFill>
                <a:srgbClr val="595959"/>
              </a:solidFill>
            </a:ln>
          </p:spPr>
          <p:txBody>
            <a:bodyPr wrap="square" lIns="0" tIns="0" rIns="0" bIns="0" rtlCol="0"/>
            <a:lstStyle/>
            <a:p>
              <a:endParaRPr kern="0">
                <a:solidFill>
                  <a:sysClr val="windowText" lastClr="000000"/>
                </a:solidFill>
              </a:endParaRPr>
            </a:p>
          </p:txBody>
        </p:sp>
      </p:grpSp>
      <p:sp>
        <p:nvSpPr>
          <p:cNvPr id="5" name="object 5"/>
          <p:cNvSpPr txBox="1"/>
          <p:nvPr/>
        </p:nvSpPr>
        <p:spPr>
          <a:xfrm>
            <a:off x="2031577" y="69148"/>
            <a:ext cx="8128847" cy="4274252"/>
          </a:xfrm>
          <a:prstGeom prst="rect">
            <a:avLst/>
          </a:prstGeom>
          <a:ln w="9524">
            <a:solidFill>
              <a:srgbClr val="000000"/>
            </a:solidFill>
          </a:ln>
        </p:spPr>
        <p:txBody>
          <a:bodyPr vert="horz" wrap="square" lIns="0" tIns="8467" rIns="0" bIns="0" rtlCol="0">
            <a:noAutofit/>
          </a:bodyPr>
          <a:lstStyle/>
          <a:p>
            <a:pPr>
              <a:spcBef>
                <a:spcPts val="67"/>
              </a:spcBef>
            </a:pPr>
            <a:endParaRPr sz="3400" kern="0">
              <a:solidFill>
                <a:sysClr val="windowText" lastClr="000000"/>
              </a:solidFill>
              <a:latin typeface="Times New Roman"/>
              <a:cs typeface="Times New Roman"/>
            </a:endParaRPr>
          </a:p>
          <a:p>
            <a:pPr marL="858499" marR="865272"/>
            <a:r>
              <a:rPr sz="2133" kern="0" spc="140" dirty="0">
                <a:solidFill>
                  <a:srgbClr val="202124"/>
                </a:solidFill>
                <a:latin typeface="Calibri"/>
                <a:cs typeface="Calibri"/>
              </a:rPr>
              <a:t>OpenAPI</a:t>
            </a:r>
            <a:r>
              <a:rPr sz="2133" kern="0" spc="73" dirty="0">
                <a:solidFill>
                  <a:srgbClr val="202124"/>
                </a:solidFill>
                <a:latin typeface="Calibri"/>
                <a:cs typeface="Calibri"/>
              </a:rPr>
              <a:t> </a:t>
            </a:r>
            <a:r>
              <a:rPr sz="2133" kern="0" spc="152" dirty="0">
                <a:solidFill>
                  <a:srgbClr val="202124"/>
                </a:solidFill>
                <a:latin typeface="Calibri"/>
                <a:cs typeface="Calibri"/>
              </a:rPr>
              <a:t>es</a:t>
            </a:r>
            <a:r>
              <a:rPr sz="2133" kern="0" spc="73" dirty="0">
                <a:solidFill>
                  <a:srgbClr val="202124"/>
                </a:solidFill>
                <a:latin typeface="Calibri"/>
                <a:cs typeface="Calibri"/>
              </a:rPr>
              <a:t> </a:t>
            </a:r>
            <a:r>
              <a:rPr sz="2133" kern="0" spc="67" dirty="0">
                <a:solidFill>
                  <a:srgbClr val="202124"/>
                </a:solidFill>
                <a:latin typeface="Calibri"/>
                <a:cs typeface="Calibri"/>
              </a:rPr>
              <a:t>un</a:t>
            </a:r>
            <a:r>
              <a:rPr sz="2133" kern="0" spc="73" dirty="0">
                <a:solidFill>
                  <a:srgbClr val="202124"/>
                </a:solidFill>
                <a:latin typeface="Calibri"/>
                <a:cs typeface="Calibri"/>
              </a:rPr>
              <a:t> </a:t>
            </a:r>
            <a:r>
              <a:rPr sz="2133" kern="0" spc="100" dirty="0">
                <a:solidFill>
                  <a:srgbClr val="202124"/>
                </a:solidFill>
                <a:latin typeface="Calibri"/>
                <a:cs typeface="Calibri"/>
              </a:rPr>
              <a:t>estándar</a:t>
            </a:r>
            <a:r>
              <a:rPr sz="2133" kern="0" spc="73" dirty="0">
                <a:solidFill>
                  <a:srgbClr val="202124"/>
                </a:solidFill>
                <a:latin typeface="Calibri"/>
                <a:cs typeface="Calibri"/>
              </a:rPr>
              <a:t> </a:t>
            </a:r>
            <a:r>
              <a:rPr sz="2133" kern="0" spc="140" dirty="0">
                <a:solidFill>
                  <a:srgbClr val="202124"/>
                </a:solidFill>
                <a:latin typeface="Calibri"/>
                <a:cs typeface="Calibri"/>
              </a:rPr>
              <a:t>de</a:t>
            </a:r>
            <a:r>
              <a:rPr sz="2133" kern="0" spc="73" dirty="0">
                <a:solidFill>
                  <a:srgbClr val="202124"/>
                </a:solidFill>
                <a:latin typeface="Calibri"/>
                <a:cs typeface="Calibri"/>
              </a:rPr>
              <a:t> </a:t>
            </a:r>
            <a:r>
              <a:rPr sz="2133" kern="0" spc="13" dirty="0">
                <a:solidFill>
                  <a:srgbClr val="202124"/>
                </a:solidFill>
                <a:latin typeface="Calibri"/>
                <a:cs typeface="Calibri"/>
              </a:rPr>
              <a:t>la</a:t>
            </a:r>
            <a:r>
              <a:rPr sz="2133" kern="0" spc="73" dirty="0">
                <a:solidFill>
                  <a:srgbClr val="202124"/>
                </a:solidFill>
                <a:latin typeface="Calibri"/>
                <a:cs typeface="Calibri"/>
              </a:rPr>
              <a:t> </a:t>
            </a:r>
            <a:r>
              <a:rPr sz="2133" kern="0" spc="13" dirty="0">
                <a:solidFill>
                  <a:srgbClr val="202124"/>
                </a:solidFill>
                <a:latin typeface="Calibri"/>
                <a:cs typeface="Calibri"/>
              </a:rPr>
              <a:t>industria</a:t>
            </a:r>
            <a:r>
              <a:rPr sz="2133" kern="0" spc="73" dirty="0">
                <a:solidFill>
                  <a:srgbClr val="202124"/>
                </a:solidFill>
                <a:latin typeface="Calibri"/>
                <a:cs typeface="Calibri"/>
              </a:rPr>
              <a:t> </a:t>
            </a:r>
            <a:r>
              <a:rPr sz="2133" kern="0" spc="87" dirty="0">
                <a:solidFill>
                  <a:srgbClr val="202124"/>
                </a:solidFill>
                <a:latin typeface="Calibri"/>
                <a:cs typeface="Calibri"/>
              </a:rPr>
              <a:t>para</a:t>
            </a:r>
            <a:r>
              <a:rPr sz="2133" kern="0" spc="73" dirty="0">
                <a:solidFill>
                  <a:srgbClr val="202124"/>
                </a:solidFill>
                <a:latin typeface="Calibri"/>
                <a:cs typeface="Calibri"/>
              </a:rPr>
              <a:t> </a:t>
            </a:r>
            <a:r>
              <a:rPr sz="2133" kern="0" spc="93" dirty="0">
                <a:solidFill>
                  <a:srgbClr val="202124"/>
                </a:solidFill>
                <a:latin typeface="Calibri"/>
                <a:cs typeface="Calibri"/>
              </a:rPr>
              <a:t>exponer API</a:t>
            </a:r>
            <a:r>
              <a:rPr sz="2133" kern="0" spc="7" dirty="0">
                <a:solidFill>
                  <a:srgbClr val="202124"/>
                </a:solidFill>
                <a:latin typeface="Calibri"/>
                <a:cs typeface="Calibri"/>
              </a:rPr>
              <a:t> </a:t>
            </a:r>
            <a:r>
              <a:rPr sz="2133" kern="0" spc="100" dirty="0">
                <a:solidFill>
                  <a:srgbClr val="202124"/>
                </a:solidFill>
                <a:latin typeface="Calibri"/>
                <a:cs typeface="Calibri"/>
              </a:rPr>
              <a:t>a</a:t>
            </a:r>
            <a:r>
              <a:rPr sz="2133" kern="0" spc="13" dirty="0">
                <a:solidFill>
                  <a:srgbClr val="202124"/>
                </a:solidFill>
                <a:latin typeface="Calibri"/>
                <a:cs typeface="Calibri"/>
              </a:rPr>
              <a:t> </a:t>
            </a:r>
            <a:r>
              <a:rPr sz="2133" kern="0" spc="67" dirty="0">
                <a:solidFill>
                  <a:srgbClr val="202124"/>
                </a:solidFill>
                <a:latin typeface="Calibri"/>
                <a:cs typeface="Calibri"/>
              </a:rPr>
              <a:t>clientes</a:t>
            </a:r>
            <a:endParaRPr sz="2133" kern="0">
              <a:solidFill>
                <a:sysClr val="windowText" lastClr="000000"/>
              </a:solidFill>
              <a:latin typeface="Calibri"/>
              <a:cs typeface="Calibri"/>
            </a:endParaRPr>
          </a:p>
          <a:p>
            <a:pPr marL="1157363" marR="4043579" indent="-202348">
              <a:lnSpc>
                <a:spcPct val="114599"/>
              </a:lnSpc>
              <a:spcBef>
                <a:spcPts val="2033"/>
              </a:spcBef>
              <a:buFont typeface="Arial"/>
              <a:buChar char="●"/>
              <a:tabLst>
                <a:tab pos="1159058" algn="l"/>
              </a:tabLst>
            </a:pPr>
            <a:r>
              <a:rPr sz="1333" kern="0" spc="27" dirty="0">
                <a:solidFill>
                  <a:srgbClr val="3C4043"/>
                </a:solidFill>
                <a:latin typeface="Gill Sans MT"/>
                <a:cs typeface="Gill Sans MT"/>
              </a:rPr>
              <a:t>Tiene</a:t>
            </a:r>
            <a:r>
              <a:rPr sz="1333" kern="0" spc="87" dirty="0">
                <a:solidFill>
                  <a:srgbClr val="3C4043"/>
                </a:solidFill>
                <a:latin typeface="Gill Sans MT"/>
                <a:cs typeface="Gill Sans MT"/>
              </a:rPr>
              <a:t> </a:t>
            </a:r>
            <a:r>
              <a:rPr sz="1333" kern="0" spc="27" dirty="0">
                <a:solidFill>
                  <a:srgbClr val="3C4043"/>
                </a:solidFill>
                <a:latin typeface="Gill Sans MT"/>
                <a:cs typeface="Gill Sans MT"/>
              </a:rPr>
              <a:t>un</a:t>
            </a:r>
            <a:r>
              <a:rPr sz="1333" kern="0" spc="87" dirty="0">
                <a:solidFill>
                  <a:srgbClr val="3C4043"/>
                </a:solidFill>
                <a:latin typeface="Gill Sans MT"/>
                <a:cs typeface="Gill Sans MT"/>
              </a:rPr>
              <a:t> </a:t>
            </a:r>
            <a:r>
              <a:rPr sz="1333" kern="0" spc="27" dirty="0">
                <a:solidFill>
                  <a:srgbClr val="3C4043"/>
                </a:solidFill>
                <a:latin typeface="Gill Sans MT"/>
                <a:cs typeface="Gill Sans MT"/>
              </a:rPr>
              <a:t>formato</a:t>
            </a:r>
            <a:r>
              <a:rPr sz="1333" kern="0" spc="87" dirty="0">
                <a:solidFill>
                  <a:srgbClr val="3C4043"/>
                </a:solidFill>
                <a:latin typeface="Gill Sans MT"/>
                <a:cs typeface="Gill Sans MT"/>
              </a:rPr>
              <a:t> </a:t>
            </a:r>
            <a:r>
              <a:rPr sz="1333" kern="0" spc="27" dirty="0">
                <a:solidFill>
                  <a:srgbClr val="3C4043"/>
                </a:solidFill>
                <a:latin typeface="Gill Sans MT"/>
                <a:cs typeface="Gill Sans MT"/>
              </a:rPr>
              <a:t>de</a:t>
            </a:r>
            <a:r>
              <a:rPr sz="1333" kern="0" spc="87" dirty="0">
                <a:solidFill>
                  <a:srgbClr val="3C4043"/>
                </a:solidFill>
                <a:latin typeface="Gill Sans MT"/>
                <a:cs typeface="Gill Sans MT"/>
              </a:rPr>
              <a:t> </a:t>
            </a:r>
            <a:r>
              <a:rPr sz="1333" kern="0" spc="27" dirty="0">
                <a:solidFill>
                  <a:srgbClr val="3C4043"/>
                </a:solidFill>
                <a:latin typeface="Gill Sans MT"/>
                <a:cs typeface="Gill Sans MT"/>
              </a:rPr>
              <a:t>descripción</a:t>
            </a:r>
            <a:r>
              <a:rPr sz="1333" kern="0" spc="87" dirty="0">
                <a:solidFill>
                  <a:srgbClr val="3C4043"/>
                </a:solidFill>
                <a:latin typeface="Gill Sans MT"/>
                <a:cs typeface="Gill Sans MT"/>
              </a:rPr>
              <a:t> </a:t>
            </a:r>
            <a:r>
              <a:rPr sz="1333" kern="0" spc="-33" dirty="0">
                <a:solidFill>
                  <a:srgbClr val="3C4043"/>
                </a:solidFill>
                <a:latin typeface="Gill Sans MT"/>
                <a:cs typeface="Gill Sans MT"/>
              </a:rPr>
              <a:t>de 	</a:t>
            </a:r>
            <a:r>
              <a:rPr sz="1333" kern="0" spc="13" dirty="0">
                <a:solidFill>
                  <a:srgbClr val="3C4043"/>
                </a:solidFill>
                <a:latin typeface="Gill Sans MT"/>
                <a:cs typeface="Gill Sans MT"/>
              </a:rPr>
              <a:t>interfaz</a:t>
            </a:r>
            <a:r>
              <a:rPr sz="1333" kern="0" spc="47" dirty="0">
                <a:solidFill>
                  <a:srgbClr val="3C4043"/>
                </a:solidFill>
                <a:latin typeface="Gill Sans MT"/>
                <a:cs typeface="Gill Sans MT"/>
              </a:rPr>
              <a:t> </a:t>
            </a:r>
            <a:r>
              <a:rPr sz="1333" kern="0" spc="67" dirty="0">
                <a:solidFill>
                  <a:srgbClr val="3C4043"/>
                </a:solidFill>
                <a:latin typeface="Gill Sans MT"/>
                <a:cs typeface="Gill Sans MT"/>
              </a:rPr>
              <a:t>estándar</a:t>
            </a:r>
            <a:r>
              <a:rPr sz="1333" kern="0" spc="47" dirty="0">
                <a:solidFill>
                  <a:srgbClr val="3C4043"/>
                </a:solidFill>
                <a:latin typeface="Gill Sans MT"/>
                <a:cs typeface="Gill Sans MT"/>
              </a:rPr>
              <a:t> </a:t>
            </a:r>
            <a:r>
              <a:rPr sz="1333" kern="0" spc="67" dirty="0">
                <a:solidFill>
                  <a:srgbClr val="3C4043"/>
                </a:solidFill>
                <a:latin typeface="Gill Sans MT"/>
                <a:cs typeface="Gill Sans MT"/>
              </a:rPr>
              <a:t>para</a:t>
            </a:r>
            <a:r>
              <a:rPr sz="1333" kern="0" spc="47" dirty="0">
                <a:solidFill>
                  <a:srgbClr val="3C4043"/>
                </a:solidFill>
                <a:latin typeface="Gill Sans MT"/>
                <a:cs typeface="Gill Sans MT"/>
              </a:rPr>
              <a:t> </a:t>
            </a:r>
            <a:r>
              <a:rPr sz="1333" kern="0" spc="113" dirty="0">
                <a:solidFill>
                  <a:srgbClr val="3C4043"/>
                </a:solidFill>
                <a:latin typeface="Gill Sans MT"/>
                <a:cs typeface="Gill Sans MT"/>
              </a:rPr>
              <a:t>las</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API</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47" dirty="0">
                <a:solidFill>
                  <a:srgbClr val="3C4043"/>
                </a:solidFill>
                <a:latin typeface="Gill Sans MT"/>
                <a:cs typeface="Gill Sans MT"/>
              </a:rPr>
              <a:t> </a:t>
            </a:r>
            <a:r>
              <a:rPr sz="1333" kern="0" spc="-13" dirty="0">
                <a:solidFill>
                  <a:srgbClr val="3C4043"/>
                </a:solidFill>
                <a:latin typeface="Gill Sans MT"/>
                <a:cs typeface="Gill Sans MT"/>
              </a:rPr>
              <a:t>REST.</a:t>
            </a:r>
            <a:endParaRPr sz="1333" kern="0">
              <a:solidFill>
                <a:sysClr val="windowText" lastClr="000000"/>
              </a:solidFill>
              <a:latin typeface="Gill Sans MT"/>
              <a:cs typeface="Gill Sans MT"/>
            </a:endParaRPr>
          </a:p>
          <a:p>
            <a:pPr marL="1360558" lvl="1" indent="-202348">
              <a:spcBef>
                <a:spcPts val="233"/>
              </a:spcBef>
              <a:buFont typeface="Arial"/>
              <a:buChar char="○"/>
              <a:tabLst>
                <a:tab pos="1360558" algn="l"/>
              </a:tabLst>
            </a:pPr>
            <a:r>
              <a:rPr sz="1333" kern="0" spc="-40" dirty="0">
                <a:solidFill>
                  <a:srgbClr val="3C4043"/>
                </a:solidFill>
                <a:latin typeface="Gill Sans MT"/>
                <a:cs typeface="Gill Sans MT"/>
              </a:rPr>
              <a:t>No</a:t>
            </a:r>
            <a:r>
              <a:rPr sz="1333" kern="0" dirty="0">
                <a:solidFill>
                  <a:srgbClr val="3C4043"/>
                </a:solidFill>
                <a:latin typeface="Gill Sans MT"/>
                <a:cs typeface="Gill Sans MT"/>
              </a:rPr>
              <a:t> </a:t>
            </a:r>
            <a:r>
              <a:rPr sz="1333" kern="0" spc="60" dirty="0">
                <a:solidFill>
                  <a:srgbClr val="3C4043"/>
                </a:solidFill>
                <a:latin typeface="Gill Sans MT"/>
                <a:cs typeface="Gill Sans MT"/>
              </a:rPr>
              <a:t>depende</a:t>
            </a:r>
            <a:r>
              <a:rPr sz="1333" kern="0" spc="7" dirty="0">
                <a:solidFill>
                  <a:srgbClr val="3C4043"/>
                </a:solidFill>
                <a:latin typeface="Gill Sans MT"/>
                <a:cs typeface="Gill Sans MT"/>
              </a:rPr>
              <a:t> </a:t>
            </a:r>
            <a:r>
              <a:rPr sz="1333" kern="0" dirty="0">
                <a:solidFill>
                  <a:srgbClr val="3C4043"/>
                </a:solidFill>
                <a:latin typeface="Gill Sans MT"/>
                <a:cs typeface="Gill Sans MT"/>
              </a:rPr>
              <a:t>del </a:t>
            </a:r>
            <a:r>
              <a:rPr sz="1333" kern="0" spc="53" dirty="0">
                <a:solidFill>
                  <a:srgbClr val="3C4043"/>
                </a:solidFill>
                <a:latin typeface="Gill Sans MT"/>
                <a:cs typeface="Gill Sans MT"/>
              </a:rPr>
              <a:t>lenguaje.</a:t>
            </a:r>
            <a:endParaRPr sz="1333" kern="0">
              <a:solidFill>
                <a:sysClr val="windowText" lastClr="000000"/>
              </a:solidFill>
              <a:latin typeface="Gill Sans MT"/>
              <a:cs typeface="Gill Sans MT"/>
            </a:endParaRPr>
          </a:p>
          <a:p>
            <a:pPr marL="1360558" marR="5112892" lvl="1" indent="-202348">
              <a:lnSpc>
                <a:spcPct val="114599"/>
              </a:lnSpc>
              <a:buFont typeface="Arial"/>
              <a:buChar char="○"/>
              <a:tabLst>
                <a:tab pos="1362253" algn="l"/>
              </a:tabLst>
            </a:pPr>
            <a:r>
              <a:rPr sz="1333" kern="0" spc="120" dirty="0">
                <a:solidFill>
                  <a:srgbClr val="3C4043"/>
                </a:solidFill>
                <a:latin typeface="Gill Sans MT"/>
                <a:cs typeface="Gill Sans MT"/>
              </a:rPr>
              <a:t>Es</a:t>
            </a:r>
            <a:r>
              <a:rPr sz="1333" kern="0" spc="93" dirty="0">
                <a:solidFill>
                  <a:srgbClr val="3C4043"/>
                </a:solidFill>
                <a:latin typeface="Gill Sans MT"/>
                <a:cs typeface="Gill Sans MT"/>
              </a:rPr>
              <a:t> </a:t>
            </a:r>
            <a:r>
              <a:rPr sz="1333" kern="0" spc="13" dirty="0">
                <a:solidFill>
                  <a:srgbClr val="3C4043"/>
                </a:solidFill>
                <a:latin typeface="Gill Sans MT"/>
                <a:cs typeface="Gill Sans MT"/>
              </a:rPr>
              <a:t>de</a:t>
            </a:r>
            <a:r>
              <a:rPr sz="1333" kern="0" spc="93" dirty="0">
                <a:solidFill>
                  <a:srgbClr val="3C4043"/>
                </a:solidFill>
                <a:latin typeface="Gill Sans MT"/>
                <a:cs typeface="Gill Sans MT"/>
              </a:rPr>
              <a:t> </a:t>
            </a:r>
            <a:r>
              <a:rPr sz="1333" kern="0" spc="13" dirty="0">
                <a:solidFill>
                  <a:srgbClr val="3C4043"/>
                </a:solidFill>
                <a:latin typeface="Gill Sans MT"/>
                <a:cs typeface="Gill Sans MT"/>
              </a:rPr>
              <a:t>código</a:t>
            </a:r>
            <a:r>
              <a:rPr sz="1333" kern="0" spc="100" dirty="0">
                <a:solidFill>
                  <a:srgbClr val="3C4043"/>
                </a:solidFill>
                <a:latin typeface="Gill Sans MT"/>
                <a:cs typeface="Gill Sans MT"/>
              </a:rPr>
              <a:t> </a:t>
            </a:r>
            <a:r>
              <a:rPr sz="1333" kern="0" spc="-13" dirty="0">
                <a:solidFill>
                  <a:srgbClr val="3C4043"/>
                </a:solidFill>
                <a:latin typeface="Gill Sans MT"/>
                <a:cs typeface="Gill Sans MT"/>
              </a:rPr>
              <a:t>abierto 	</a:t>
            </a:r>
            <a:r>
              <a:rPr sz="1333" kern="0" spc="87" dirty="0">
                <a:solidFill>
                  <a:srgbClr val="3C4043"/>
                </a:solidFill>
                <a:latin typeface="Gill Sans MT"/>
                <a:cs typeface="Gill Sans MT"/>
              </a:rPr>
              <a:t>(basado</a:t>
            </a:r>
            <a:r>
              <a:rPr sz="1333" kern="0" spc="20" dirty="0">
                <a:solidFill>
                  <a:srgbClr val="3C4043"/>
                </a:solidFill>
                <a:latin typeface="Gill Sans MT"/>
                <a:cs typeface="Gill Sans MT"/>
              </a:rPr>
              <a:t> </a:t>
            </a:r>
            <a:r>
              <a:rPr sz="1333" kern="0" dirty="0">
                <a:solidFill>
                  <a:srgbClr val="3C4043"/>
                </a:solidFill>
                <a:latin typeface="Gill Sans MT"/>
                <a:cs typeface="Gill Sans MT"/>
              </a:rPr>
              <a:t>en</a:t>
            </a:r>
            <a:r>
              <a:rPr sz="1333" kern="0" spc="27" dirty="0">
                <a:solidFill>
                  <a:srgbClr val="3C4043"/>
                </a:solidFill>
                <a:latin typeface="Gill Sans MT"/>
                <a:cs typeface="Gill Sans MT"/>
              </a:rPr>
              <a:t> </a:t>
            </a:r>
            <a:r>
              <a:rPr sz="1333" kern="0" spc="60" dirty="0">
                <a:solidFill>
                  <a:srgbClr val="3C4043"/>
                </a:solidFill>
                <a:latin typeface="Gill Sans MT"/>
                <a:cs typeface="Gill Sans MT"/>
              </a:rPr>
              <a:t>Swagger).</a:t>
            </a:r>
            <a:endParaRPr sz="1333" kern="0">
              <a:solidFill>
                <a:sysClr val="windowText" lastClr="000000"/>
              </a:solidFill>
              <a:latin typeface="Gill Sans MT"/>
              <a:cs typeface="Gill Sans MT"/>
            </a:endParaRPr>
          </a:p>
          <a:p>
            <a:pPr marL="1157363" marR="4030879" indent="-202348">
              <a:lnSpc>
                <a:spcPct val="115300"/>
              </a:lnSpc>
              <a:spcBef>
                <a:spcPts val="433"/>
              </a:spcBef>
              <a:buFont typeface="Arial"/>
              <a:buChar char="●"/>
              <a:tabLst>
                <a:tab pos="1159058" algn="l"/>
              </a:tabLst>
            </a:pPr>
            <a:r>
              <a:rPr sz="1333" kern="0" spc="27" dirty="0">
                <a:solidFill>
                  <a:srgbClr val="3C4043"/>
                </a:solidFill>
                <a:latin typeface="Gill Sans MT"/>
                <a:cs typeface="Gill Sans MT"/>
              </a:rPr>
              <a:t>Permite</a:t>
            </a:r>
            <a:r>
              <a:rPr sz="1333" kern="0" spc="47" dirty="0">
                <a:solidFill>
                  <a:srgbClr val="3C4043"/>
                </a:solidFill>
                <a:latin typeface="Gill Sans MT"/>
                <a:cs typeface="Gill Sans MT"/>
              </a:rPr>
              <a:t> </a:t>
            </a:r>
            <a:r>
              <a:rPr sz="1333" kern="0" spc="67" dirty="0">
                <a:solidFill>
                  <a:srgbClr val="3C4043"/>
                </a:solidFill>
                <a:latin typeface="Gill Sans MT"/>
                <a:cs typeface="Gill Sans MT"/>
              </a:rPr>
              <a:t>que</a:t>
            </a:r>
            <a:r>
              <a:rPr sz="1333" kern="0" spc="53" dirty="0">
                <a:solidFill>
                  <a:srgbClr val="3C4043"/>
                </a:solidFill>
                <a:latin typeface="Gill Sans MT"/>
                <a:cs typeface="Gill Sans MT"/>
              </a:rPr>
              <a:t> </a:t>
            </a:r>
            <a:r>
              <a:rPr sz="1333" kern="0" spc="113" dirty="0">
                <a:solidFill>
                  <a:srgbClr val="3C4043"/>
                </a:solidFill>
                <a:latin typeface="Gill Sans MT"/>
                <a:cs typeface="Gill Sans MT"/>
              </a:rPr>
              <a:t>las</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herramientas</a:t>
            </a:r>
            <a:r>
              <a:rPr sz="1333" kern="0" spc="47" dirty="0">
                <a:solidFill>
                  <a:srgbClr val="3C4043"/>
                </a:solidFill>
                <a:latin typeface="Gill Sans MT"/>
                <a:cs typeface="Gill Sans MT"/>
              </a:rPr>
              <a:t> </a:t>
            </a:r>
            <a:r>
              <a:rPr sz="1333" kern="0" spc="27" dirty="0">
                <a:solidFill>
                  <a:srgbClr val="3C4043"/>
                </a:solidFill>
                <a:latin typeface="Gill Sans MT"/>
                <a:cs typeface="Gill Sans MT"/>
              </a:rPr>
              <a:t>y</a:t>
            </a:r>
            <a:r>
              <a:rPr sz="1333" kern="0" spc="53" dirty="0">
                <a:solidFill>
                  <a:srgbClr val="3C4043"/>
                </a:solidFill>
                <a:latin typeface="Gill Sans MT"/>
                <a:cs typeface="Gill Sans MT"/>
              </a:rPr>
              <a:t> </a:t>
            </a:r>
            <a:r>
              <a:rPr sz="1333" kern="0" spc="73" dirty="0">
                <a:solidFill>
                  <a:srgbClr val="3C4043"/>
                </a:solidFill>
                <a:latin typeface="Gill Sans MT"/>
                <a:cs typeface="Gill Sans MT"/>
              </a:rPr>
              <a:t>las 	</a:t>
            </a:r>
            <a:r>
              <a:rPr sz="1333" kern="0" spc="67" dirty="0">
                <a:solidFill>
                  <a:srgbClr val="3C4043"/>
                </a:solidFill>
                <a:latin typeface="Gill Sans MT"/>
                <a:cs typeface="Gill Sans MT"/>
              </a:rPr>
              <a:t>personas</a:t>
            </a:r>
            <a:r>
              <a:rPr sz="1333" kern="0" spc="73" dirty="0">
                <a:solidFill>
                  <a:srgbClr val="3C4043"/>
                </a:solidFill>
                <a:latin typeface="Gill Sans MT"/>
                <a:cs typeface="Gill Sans MT"/>
              </a:rPr>
              <a:t> </a:t>
            </a:r>
            <a:r>
              <a:rPr sz="1333" kern="0" spc="27" dirty="0">
                <a:solidFill>
                  <a:srgbClr val="3C4043"/>
                </a:solidFill>
                <a:latin typeface="Gill Sans MT"/>
                <a:cs typeface="Gill Sans MT"/>
              </a:rPr>
              <a:t>entiendan</a:t>
            </a:r>
            <a:r>
              <a:rPr sz="1333" kern="0" spc="73" dirty="0">
                <a:solidFill>
                  <a:srgbClr val="3C4043"/>
                </a:solidFill>
                <a:latin typeface="Gill Sans MT"/>
                <a:cs typeface="Gill Sans MT"/>
              </a:rPr>
              <a:t> </a:t>
            </a:r>
            <a:r>
              <a:rPr sz="1333" kern="0" spc="27" dirty="0">
                <a:solidFill>
                  <a:srgbClr val="3C4043"/>
                </a:solidFill>
                <a:latin typeface="Gill Sans MT"/>
                <a:cs typeface="Gill Sans MT"/>
              </a:rPr>
              <a:t>cómo</a:t>
            </a:r>
            <a:r>
              <a:rPr sz="1333" kern="0" spc="80" dirty="0">
                <a:solidFill>
                  <a:srgbClr val="3C4043"/>
                </a:solidFill>
                <a:latin typeface="Gill Sans MT"/>
                <a:cs typeface="Gill Sans MT"/>
              </a:rPr>
              <a:t> </a:t>
            </a:r>
            <a:r>
              <a:rPr sz="1333" kern="0" spc="73" dirty="0">
                <a:solidFill>
                  <a:srgbClr val="3C4043"/>
                </a:solidFill>
                <a:latin typeface="Gill Sans MT"/>
                <a:cs typeface="Gill Sans MT"/>
              </a:rPr>
              <a:t>usar </a:t>
            </a:r>
            <a:r>
              <a:rPr sz="1333" kern="0" spc="-33" dirty="0">
                <a:solidFill>
                  <a:srgbClr val="3C4043"/>
                </a:solidFill>
                <a:latin typeface="Gill Sans MT"/>
                <a:cs typeface="Gill Sans MT"/>
              </a:rPr>
              <a:t>un 	</a:t>
            </a:r>
            <a:r>
              <a:rPr sz="1333" kern="0" spc="27" dirty="0">
                <a:solidFill>
                  <a:srgbClr val="3C4043"/>
                </a:solidFill>
                <a:latin typeface="Gill Sans MT"/>
                <a:cs typeface="Gill Sans MT"/>
              </a:rPr>
              <a:t>servicio</a:t>
            </a:r>
            <a:r>
              <a:rPr sz="1333" kern="0" spc="87" dirty="0">
                <a:solidFill>
                  <a:srgbClr val="3C4043"/>
                </a:solidFill>
                <a:latin typeface="Gill Sans MT"/>
                <a:cs typeface="Gill Sans MT"/>
              </a:rPr>
              <a:t> </a:t>
            </a:r>
            <a:r>
              <a:rPr sz="1333" kern="0" spc="80" dirty="0">
                <a:solidFill>
                  <a:srgbClr val="3C4043"/>
                </a:solidFill>
                <a:latin typeface="Gill Sans MT"/>
                <a:cs typeface="Gill Sans MT"/>
              </a:rPr>
              <a:t>sin</a:t>
            </a:r>
            <a:r>
              <a:rPr sz="1333" kern="0" spc="93" dirty="0">
                <a:solidFill>
                  <a:srgbClr val="3C4043"/>
                </a:solidFill>
                <a:latin typeface="Gill Sans MT"/>
                <a:cs typeface="Gill Sans MT"/>
              </a:rPr>
              <a:t> </a:t>
            </a:r>
            <a:r>
              <a:rPr sz="1333" kern="0" spc="27" dirty="0">
                <a:solidFill>
                  <a:srgbClr val="3C4043"/>
                </a:solidFill>
                <a:latin typeface="Gill Sans MT"/>
                <a:cs typeface="Gill Sans MT"/>
              </a:rPr>
              <a:t>necesitar</a:t>
            </a:r>
            <a:r>
              <a:rPr sz="1333" kern="0" spc="93" dirty="0">
                <a:solidFill>
                  <a:srgbClr val="3C4043"/>
                </a:solidFill>
                <a:latin typeface="Gill Sans MT"/>
                <a:cs typeface="Gill Sans MT"/>
              </a:rPr>
              <a:t> </a:t>
            </a:r>
            <a:r>
              <a:rPr sz="1333" kern="0" spc="113" dirty="0">
                <a:solidFill>
                  <a:srgbClr val="3C4043"/>
                </a:solidFill>
                <a:latin typeface="Gill Sans MT"/>
                <a:cs typeface="Gill Sans MT"/>
              </a:rPr>
              <a:t>su</a:t>
            </a:r>
            <a:r>
              <a:rPr sz="1333" kern="0" spc="93" dirty="0">
                <a:solidFill>
                  <a:srgbClr val="3C4043"/>
                </a:solidFill>
                <a:latin typeface="Gill Sans MT"/>
                <a:cs typeface="Gill Sans MT"/>
              </a:rPr>
              <a:t> </a:t>
            </a:r>
            <a:r>
              <a:rPr sz="1333" kern="0" spc="27" dirty="0">
                <a:solidFill>
                  <a:srgbClr val="3C4043"/>
                </a:solidFill>
                <a:latin typeface="Gill Sans MT"/>
                <a:cs typeface="Gill Sans MT"/>
              </a:rPr>
              <a:t>código</a:t>
            </a:r>
            <a:r>
              <a:rPr sz="1333" kern="0" spc="93" dirty="0">
                <a:solidFill>
                  <a:srgbClr val="3C4043"/>
                </a:solidFill>
                <a:latin typeface="Gill Sans MT"/>
                <a:cs typeface="Gill Sans MT"/>
              </a:rPr>
              <a:t> </a:t>
            </a:r>
            <a:r>
              <a:rPr sz="1333" kern="0" spc="-13" dirty="0">
                <a:solidFill>
                  <a:srgbClr val="3C4043"/>
                </a:solidFill>
                <a:latin typeface="Gill Sans MT"/>
                <a:cs typeface="Gill Sans MT"/>
              </a:rPr>
              <a:t>fuente.</a:t>
            </a:r>
            <a:endParaRPr sz="1333" kern="0">
              <a:solidFill>
                <a:sysClr val="windowText" lastClr="000000"/>
              </a:solidFill>
              <a:latin typeface="Gill Sans MT"/>
              <a:cs typeface="Gill Sans MT"/>
            </a:endParaRPr>
          </a:p>
        </p:txBody>
      </p:sp>
      <p:sp>
        <p:nvSpPr>
          <p:cNvPr id="6" name="object 6"/>
          <p:cNvSpPr txBox="1"/>
          <p:nvPr/>
        </p:nvSpPr>
        <p:spPr>
          <a:xfrm>
            <a:off x="1892088" y="4789506"/>
            <a:ext cx="8407823" cy="2068494"/>
          </a:xfrm>
          <a:prstGeom prst="rect">
            <a:avLst/>
          </a:prstGeom>
        </p:spPr>
        <p:txBody>
          <a:bodyPr vert="horz" wrap="square" lIns="0" tIns="11853" rIns="0" bIns="0" rtlCol="0">
            <a:spAutoFit/>
          </a:bodyPr>
          <a:lstStyle/>
          <a:p>
            <a:pPr marL="16933" marR="6773">
              <a:lnSpc>
                <a:spcPct val="102299"/>
              </a:lnSpc>
              <a:spcBef>
                <a:spcPts val="93"/>
              </a:spcBef>
            </a:pPr>
            <a:r>
              <a:rPr sz="1200" kern="0" dirty="0">
                <a:solidFill>
                  <a:sysClr val="windowText" lastClr="000000"/>
                </a:solidFill>
                <a:latin typeface="Arial"/>
                <a:cs typeface="Arial"/>
              </a:rPr>
              <a:t>OpenAPI</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es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estándar</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la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industria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para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exponer</a:t>
            </a:r>
            <a:r>
              <a:rPr sz="1200" kern="0" spc="-100" dirty="0">
                <a:solidFill>
                  <a:sysClr val="windowText" lastClr="000000"/>
                </a:solidFill>
                <a:latin typeface="Arial"/>
                <a:cs typeface="Arial"/>
              </a:rPr>
              <a:t> </a:t>
            </a:r>
            <a:r>
              <a:rPr sz="1200" kern="0" dirty="0">
                <a:solidFill>
                  <a:sysClr val="windowText" lastClr="000000"/>
                </a:solidFill>
                <a:latin typeface="Arial"/>
                <a:cs typeface="Arial"/>
              </a:rPr>
              <a:t>API</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clientes.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La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versión</a:t>
            </a:r>
            <a:r>
              <a:rPr sz="1200" kern="0" spc="-20" dirty="0">
                <a:solidFill>
                  <a:sysClr val="windowText" lastClr="000000"/>
                </a:solidFill>
                <a:latin typeface="Arial"/>
                <a:cs typeface="Arial"/>
              </a:rPr>
              <a:t> </a:t>
            </a:r>
            <a:r>
              <a:rPr sz="1200" kern="0" spc="-33" dirty="0">
                <a:solidFill>
                  <a:sysClr val="windowText" lastClr="000000"/>
                </a:solidFill>
                <a:latin typeface="Arial"/>
                <a:cs typeface="Arial"/>
              </a:rPr>
              <a:t>2.0</a:t>
            </a:r>
            <a:r>
              <a:rPr sz="1200" kern="0" spc="66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60" dirty="0">
                <a:solidFill>
                  <a:sysClr val="windowText" lastClr="000000"/>
                </a:solidFill>
                <a:latin typeface="Arial"/>
                <a:cs typeface="Arial"/>
              </a:rPr>
              <a:t> </a:t>
            </a:r>
            <a:r>
              <a:rPr sz="1200" kern="0" dirty="0">
                <a:solidFill>
                  <a:sysClr val="windowText" lastClr="000000"/>
                </a:solidFill>
                <a:latin typeface="Arial"/>
                <a:cs typeface="Arial"/>
              </a:rPr>
              <a:t>la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especificación</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se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conocía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como</a:t>
            </a:r>
            <a:r>
              <a:rPr sz="1200" kern="0" spc="-27" dirty="0">
                <a:solidFill>
                  <a:sysClr val="windowText" lastClr="000000"/>
                </a:solidFill>
                <a:latin typeface="Arial"/>
                <a:cs typeface="Arial"/>
              </a:rPr>
              <a:t> </a:t>
            </a:r>
            <a:r>
              <a:rPr sz="1200" kern="0" spc="-13" dirty="0">
                <a:solidFill>
                  <a:sysClr val="windowText" lastClr="000000"/>
                </a:solidFill>
                <a:latin typeface="Arial"/>
                <a:cs typeface="Arial"/>
              </a:rPr>
              <a:t>Swagger.</a:t>
            </a:r>
            <a:r>
              <a:rPr sz="1200" kern="0" spc="-93" dirty="0">
                <a:solidFill>
                  <a:sysClr val="windowText" lastClr="000000"/>
                </a:solidFill>
                <a:latin typeface="Arial"/>
                <a:cs typeface="Arial"/>
              </a:rPr>
              <a:t> </a:t>
            </a:r>
            <a:r>
              <a:rPr sz="1200" kern="0" dirty="0">
                <a:solidFill>
                  <a:sysClr val="windowText" lastClr="000000"/>
                </a:solidFill>
                <a:latin typeface="Arial"/>
                <a:cs typeface="Arial"/>
              </a:rPr>
              <a:t>Ahora,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Swagger</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conjunto</a:t>
            </a:r>
            <a:r>
              <a:rPr sz="1200" kern="0" spc="-20" dirty="0">
                <a:solidFill>
                  <a:sysClr val="windowText" lastClr="000000"/>
                </a:solidFill>
                <a:latin typeface="Arial"/>
                <a:cs typeface="Arial"/>
              </a:rPr>
              <a:t> </a:t>
            </a:r>
            <a:r>
              <a:rPr sz="1200" kern="0" spc="-33" dirty="0">
                <a:solidFill>
                  <a:sysClr val="windowText" lastClr="000000"/>
                </a:solidFill>
                <a:latin typeface="Arial"/>
                <a:cs typeface="Arial"/>
              </a:rPr>
              <a:t>de </a:t>
            </a:r>
            <a:r>
              <a:rPr sz="1200" kern="0" dirty="0">
                <a:solidFill>
                  <a:sysClr val="windowText" lastClr="000000"/>
                </a:solidFill>
                <a:latin typeface="Arial"/>
                <a:cs typeface="Arial"/>
              </a:rPr>
              <a:t>herramientas</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código</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abierto</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diseñadas</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en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torno</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OpenAPI</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que,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con</a:t>
            </a:r>
            <a:r>
              <a:rPr sz="1200" kern="0" spc="-20" dirty="0">
                <a:solidFill>
                  <a:sysClr val="windowText" lastClr="000000"/>
                </a:solidFill>
                <a:latin typeface="Arial"/>
                <a:cs typeface="Arial"/>
              </a:rPr>
              <a:t> </a:t>
            </a:r>
            <a:r>
              <a:rPr sz="1200" kern="0" spc="-33" dirty="0">
                <a:solidFill>
                  <a:sysClr val="windowText" lastClr="000000"/>
                </a:solidFill>
                <a:latin typeface="Arial"/>
                <a:cs typeface="Arial"/>
              </a:rPr>
              <a:t>las </a:t>
            </a:r>
            <a:r>
              <a:rPr sz="1200" kern="0" dirty="0">
                <a:solidFill>
                  <a:sysClr val="windowText" lastClr="000000"/>
                </a:solidFill>
                <a:latin typeface="Arial"/>
                <a:cs typeface="Arial"/>
              </a:rPr>
              <a:t>herramientas</a:t>
            </a:r>
            <a:r>
              <a:rPr sz="1200" kern="0" spc="-53" dirty="0">
                <a:solidFill>
                  <a:sysClr val="windowText" lastClr="000000"/>
                </a:solidFill>
                <a:latin typeface="Arial"/>
                <a:cs typeface="Arial"/>
              </a:rPr>
              <a:t> </a:t>
            </a:r>
            <a:r>
              <a:rPr sz="1200" kern="0" dirty="0">
                <a:solidFill>
                  <a:sysClr val="windowText" lastClr="000000"/>
                </a:solidFill>
                <a:latin typeface="Arial"/>
                <a:cs typeface="Arial"/>
              </a:rPr>
              <a:t>asociadas,</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admite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diseñar,</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crear,</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consumir</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y</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documentar</a:t>
            </a:r>
            <a:r>
              <a:rPr sz="1200" kern="0" spc="-107" dirty="0">
                <a:solidFill>
                  <a:sysClr val="windowText" lastClr="000000"/>
                </a:solidFill>
                <a:latin typeface="Arial"/>
                <a:cs typeface="Arial"/>
              </a:rPr>
              <a:t> </a:t>
            </a:r>
            <a:r>
              <a:rPr sz="1200" kern="0" dirty="0">
                <a:solidFill>
                  <a:sysClr val="windowText" lastClr="000000"/>
                </a:solidFill>
                <a:latin typeface="Arial"/>
                <a:cs typeface="Arial"/>
              </a:rPr>
              <a:t>API.</a:t>
            </a:r>
            <a:r>
              <a:rPr sz="1200" kern="0" spc="-33" dirty="0">
                <a:solidFill>
                  <a:sysClr val="windowText" lastClr="000000"/>
                </a:solidFill>
                <a:latin typeface="Arial"/>
                <a:cs typeface="Arial"/>
              </a:rPr>
              <a:t> </a:t>
            </a:r>
            <a:r>
              <a:rPr sz="1200" kern="0" spc="-13" dirty="0">
                <a:solidFill>
                  <a:sysClr val="windowText" lastClr="000000"/>
                </a:solidFill>
                <a:latin typeface="Arial"/>
                <a:cs typeface="Arial"/>
              </a:rPr>
              <a:t>OpenAPI </a:t>
            </a:r>
            <a:r>
              <a:rPr sz="1200" kern="0" dirty="0">
                <a:solidFill>
                  <a:sysClr val="windowText" lastClr="000000"/>
                </a:solidFill>
                <a:latin typeface="Arial"/>
                <a:cs typeface="Arial"/>
              </a:rPr>
              <a:t>admite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un</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enfoque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centrado</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en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las</a:t>
            </a:r>
            <a:r>
              <a:rPr sz="1200" kern="0" spc="-100" dirty="0">
                <a:solidFill>
                  <a:sysClr val="windowText" lastClr="000000"/>
                </a:solidFill>
                <a:latin typeface="Arial"/>
                <a:cs typeface="Arial"/>
              </a:rPr>
              <a:t> </a:t>
            </a:r>
            <a:r>
              <a:rPr sz="1200" kern="0" dirty="0">
                <a:solidFill>
                  <a:sysClr val="windowText" lastClr="000000"/>
                </a:solidFill>
                <a:latin typeface="Arial"/>
                <a:cs typeface="Arial"/>
              </a:rPr>
              <a:t>API.</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Diseñar</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la</a:t>
            </a:r>
            <a:r>
              <a:rPr sz="1200" kern="0" spc="-100" dirty="0">
                <a:solidFill>
                  <a:sysClr val="windowText" lastClr="000000"/>
                </a:solidFill>
                <a:latin typeface="Arial"/>
                <a:cs typeface="Arial"/>
              </a:rPr>
              <a:t> </a:t>
            </a:r>
            <a:r>
              <a:rPr sz="1200" kern="0" dirty="0">
                <a:solidFill>
                  <a:sysClr val="windowText" lastClr="000000"/>
                </a:solidFill>
                <a:latin typeface="Arial"/>
                <a:cs typeface="Arial"/>
              </a:rPr>
              <a:t>API</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través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OpenAPI</a:t>
            </a:r>
            <a:r>
              <a:rPr sz="1200" kern="0" spc="-20" dirty="0">
                <a:solidFill>
                  <a:sysClr val="windowText" lastClr="000000"/>
                </a:solidFill>
                <a:latin typeface="Arial"/>
                <a:cs typeface="Arial"/>
              </a:rPr>
              <a:t> </a:t>
            </a:r>
            <a:r>
              <a:rPr sz="1200" kern="0" spc="-13" dirty="0">
                <a:solidFill>
                  <a:sysClr val="windowText" lastClr="000000"/>
                </a:solidFill>
                <a:latin typeface="Arial"/>
                <a:cs typeface="Arial"/>
              </a:rPr>
              <a:t>puede </a:t>
            </a:r>
            <a:r>
              <a:rPr sz="1200" kern="0" dirty="0">
                <a:solidFill>
                  <a:sysClr val="windowText" lastClr="000000"/>
                </a:solidFill>
                <a:latin typeface="Arial"/>
                <a:cs typeface="Arial"/>
              </a:rPr>
              <a:t>proporcionar</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una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única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fuente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información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partir</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la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cual</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se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pueden</a:t>
            </a:r>
            <a:r>
              <a:rPr sz="1200" kern="0" spc="-20" dirty="0">
                <a:solidFill>
                  <a:sysClr val="windowText" lastClr="000000"/>
                </a:solidFill>
                <a:latin typeface="Arial"/>
                <a:cs typeface="Arial"/>
              </a:rPr>
              <a:t> </a:t>
            </a:r>
            <a:r>
              <a:rPr sz="1200" kern="0" spc="-13" dirty="0">
                <a:solidFill>
                  <a:sysClr val="windowText" lastClr="000000"/>
                </a:solidFill>
                <a:latin typeface="Arial"/>
                <a:cs typeface="Arial"/>
              </a:rPr>
              <a:t>generar </a:t>
            </a:r>
            <a:r>
              <a:rPr sz="1200" kern="0" dirty="0">
                <a:solidFill>
                  <a:sysClr val="windowText" lastClr="000000"/>
                </a:solidFill>
                <a:latin typeface="Arial"/>
                <a:cs typeface="Arial"/>
              </a:rPr>
              <a:t>automáticamente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código</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fuente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para</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bibliotecas</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cliente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y</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stubs</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servidor,</a:t>
            </a:r>
            <a:r>
              <a:rPr sz="1200" kern="0" spc="-33" dirty="0">
                <a:solidFill>
                  <a:sysClr val="windowText" lastClr="000000"/>
                </a:solidFill>
                <a:latin typeface="Arial"/>
                <a:cs typeface="Arial"/>
              </a:rPr>
              <a:t> </a:t>
            </a:r>
            <a:r>
              <a:rPr sz="1200" kern="0" spc="-13" dirty="0">
                <a:solidFill>
                  <a:sysClr val="windowText" lastClr="000000"/>
                </a:solidFill>
                <a:latin typeface="Arial"/>
                <a:cs typeface="Arial"/>
              </a:rPr>
              <a:t>además </a:t>
            </a:r>
            <a:r>
              <a:rPr sz="1200" kern="0" dirty="0">
                <a:solidFill>
                  <a:sysClr val="windowText" lastClr="000000"/>
                </a:solidFill>
                <a:latin typeface="Arial"/>
                <a:cs typeface="Arial"/>
              </a:rPr>
              <a:t>de</a:t>
            </a:r>
            <a:r>
              <a:rPr sz="1200" kern="0" spc="-47" dirty="0">
                <a:solidFill>
                  <a:sysClr val="windowText" lastClr="000000"/>
                </a:solidFill>
                <a:latin typeface="Arial"/>
                <a:cs typeface="Arial"/>
              </a:rPr>
              <a:t> </a:t>
            </a:r>
            <a:r>
              <a:rPr sz="1200" kern="0" dirty="0">
                <a:solidFill>
                  <a:sysClr val="windowText" lastClr="000000"/>
                </a:solidFill>
                <a:latin typeface="Arial"/>
                <a:cs typeface="Arial"/>
              </a:rPr>
              <a:t>documentación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usuarios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107" dirty="0">
                <a:solidFill>
                  <a:sysClr val="windowText" lastClr="000000"/>
                </a:solidFill>
                <a:latin typeface="Arial"/>
                <a:cs typeface="Arial"/>
              </a:rPr>
              <a:t> </a:t>
            </a:r>
            <a:r>
              <a:rPr sz="1200" kern="0" dirty="0">
                <a:solidFill>
                  <a:sysClr val="windowText" lastClr="000000"/>
                </a:solidFill>
                <a:latin typeface="Arial"/>
                <a:cs typeface="Arial"/>
              </a:rPr>
              <a:t>API.</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Cloud</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Endpoints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y</a:t>
            </a:r>
            <a:r>
              <a:rPr sz="1200" kern="0" spc="-100" dirty="0">
                <a:solidFill>
                  <a:sysClr val="windowText" lastClr="000000"/>
                </a:solidFill>
                <a:latin typeface="Arial"/>
                <a:cs typeface="Arial"/>
              </a:rPr>
              <a:t> </a:t>
            </a:r>
            <a:r>
              <a:rPr sz="1200" kern="0" dirty="0">
                <a:solidFill>
                  <a:sysClr val="windowText" lastClr="000000"/>
                </a:solidFill>
                <a:latin typeface="Arial"/>
                <a:cs typeface="Arial"/>
              </a:rPr>
              <a:t>Apigee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admiten</a:t>
            </a:r>
            <a:r>
              <a:rPr sz="1200" kern="0" spc="-27" dirty="0">
                <a:solidFill>
                  <a:sysClr val="windowText" lastClr="000000"/>
                </a:solidFill>
                <a:latin typeface="Arial"/>
                <a:cs typeface="Arial"/>
              </a:rPr>
              <a:t> </a:t>
            </a:r>
            <a:r>
              <a:rPr sz="1200" kern="0" spc="-13" dirty="0">
                <a:solidFill>
                  <a:sysClr val="windowText" lastClr="000000"/>
                </a:solidFill>
                <a:latin typeface="Arial"/>
                <a:cs typeface="Arial"/>
              </a:rPr>
              <a:t>OpenAPI.</a:t>
            </a:r>
            <a:endParaRPr sz="1200" kern="0" dirty="0">
              <a:solidFill>
                <a:sysClr val="windowText" lastClr="000000"/>
              </a:solidFill>
              <a:latin typeface="Arial"/>
              <a:cs typeface="Arial"/>
            </a:endParaRPr>
          </a:p>
          <a:p>
            <a:pPr>
              <a:spcBef>
                <a:spcPts val="33"/>
              </a:spcBef>
            </a:pPr>
            <a:endParaRPr sz="1200" kern="0" dirty="0">
              <a:solidFill>
                <a:sysClr val="windowText" lastClr="000000"/>
              </a:solidFill>
              <a:latin typeface="Arial"/>
              <a:cs typeface="Arial"/>
            </a:endParaRPr>
          </a:p>
          <a:p>
            <a:pPr marL="16933" marR="236214">
              <a:lnSpc>
                <a:spcPct val="102299"/>
              </a:lnSpc>
            </a:pPr>
            <a:r>
              <a:rPr sz="1200" kern="0" dirty="0">
                <a:solidFill>
                  <a:sysClr val="windowText" lastClr="000000"/>
                </a:solidFill>
                <a:latin typeface="Arial"/>
                <a:cs typeface="Arial"/>
              </a:rPr>
              <a:t>En</a:t>
            </a:r>
            <a:r>
              <a:rPr sz="1200" kern="0" spc="-53" dirty="0">
                <a:solidFill>
                  <a:sysClr val="windowText" lastClr="000000"/>
                </a:solidFill>
                <a:latin typeface="Arial"/>
                <a:cs typeface="Arial"/>
              </a:rPr>
              <a:t> </a:t>
            </a:r>
            <a:r>
              <a:rPr sz="1200" kern="0" dirty="0">
                <a:solidFill>
                  <a:sysClr val="windowText" lastClr="000000"/>
                </a:solidFill>
                <a:latin typeface="Arial"/>
                <a:cs typeface="Arial"/>
              </a:rPr>
              <a:t>el</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documento</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ejemplo,</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aparece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una</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muestra</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40" dirty="0">
                <a:solidFill>
                  <a:sysClr val="windowText" lastClr="000000"/>
                </a:solidFill>
                <a:latin typeface="Arial"/>
                <a:cs typeface="Arial"/>
              </a:rPr>
              <a:t> </a:t>
            </a:r>
            <a:r>
              <a:rPr sz="1200" kern="0" dirty="0">
                <a:solidFill>
                  <a:sysClr val="windowText" lastClr="000000"/>
                </a:solidFill>
                <a:latin typeface="Arial"/>
                <a:cs typeface="Arial"/>
              </a:rPr>
              <a:t>una</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especificación</a:t>
            </a:r>
            <a:r>
              <a:rPr sz="1200" kern="0" spc="-33" dirty="0">
                <a:solidFill>
                  <a:sysClr val="windowText" lastClr="000000"/>
                </a:solidFill>
                <a:latin typeface="Arial"/>
                <a:cs typeface="Arial"/>
              </a:rPr>
              <a:t> de </a:t>
            </a:r>
            <a:r>
              <a:rPr sz="1200" kern="0" dirty="0">
                <a:solidFill>
                  <a:sysClr val="windowText" lastClr="000000"/>
                </a:solidFill>
                <a:latin typeface="Arial"/>
                <a:cs typeface="Arial"/>
              </a:rPr>
              <a:t>OpenAPI</a:t>
            </a:r>
            <a:r>
              <a:rPr sz="1200" kern="0" spc="-4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servicio</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tienda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33" dirty="0">
                <a:solidFill>
                  <a:sysClr val="windowText" lastClr="000000"/>
                </a:solidFill>
                <a:latin typeface="Arial"/>
                <a:cs typeface="Arial"/>
              </a:rPr>
              <a:t> </a:t>
            </a:r>
            <a:r>
              <a:rPr sz="1200" kern="0" dirty="0">
                <a:solidFill>
                  <a:sysClr val="windowText" lastClr="000000"/>
                </a:solidFill>
                <a:latin typeface="Arial"/>
                <a:cs typeface="Arial"/>
              </a:rPr>
              <a:t>mascotas.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El</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URI</a:t>
            </a:r>
            <a:r>
              <a:rPr sz="1200" kern="0" spc="-27" dirty="0">
                <a:solidFill>
                  <a:sysClr val="windowText" lastClr="000000"/>
                </a:solidFill>
                <a:latin typeface="Arial"/>
                <a:cs typeface="Arial"/>
              </a:rPr>
              <a:t> </a:t>
            </a:r>
            <a:r>
              <a:rPr sz="1200" kern="0" spc="-33" dirty="0">
                <a:solidFill>
                  <a:sysClr val="windowText" lastClr="000000"/>
                </a:solidFill>
                <a:latin typeface="Arial"/>
                <a:cs typeface="Arial"/>
              </a:rPr>
              <a:t>es </a:t>
            </a:r>
            <a:r>
              <a:rPr sz="1200" u="sng" kern="0" spc="-13" dirty="0">
                <a:solidFill>
                  <a:srgbClr val="2200CC"/>
                </a:solidFill>
                <a:uFill>
                  <a:solidFill>
                    <a:srgbClr val="2200CC"/>
                  </a:solidFill>
                </a:uFill>
                <a:latin typeface="Arial"/>
                <a:cs typeface="Arial"/>
                <a:hlinkClick r:id="rId3"/>
              </a:rPr>
              <a:t>http://petstore.swagger.io/v1</a:t>
            </a:r>
            <a:r>
              <a:rPr sz="1200" kern="0" spc="-13" dirty="0">
                <a:solidFill>
                  <a:sysClr val="windowText" lastClr="000000"/>
                </a:solidFill>
                <a:latin typeface="Arial"/>
                <a:cs typeface="Arial"/>
              </a:rPr>
              <a:t>. </a:t>
            </a:r>
            <a:r>
              <a:rPr sz="1200" kern="0" dirty="0">
                <a:solidFill>
                  <a:sysClr val="windowText" lastClr="000000"/>
                </a:solidFill>
                <a:latin typeface="Arial"/>
                <a:cs typeface="Arial"/>
              </a:rPr>
              <a:t>Observe la</a:t>
            </a:r>
            <a:r>
              <a:rPr sz="1200" kern="0" spc="7" dirty="0">
                <a:solidFill>
                  <a:sysClr val="windowText" lastClr="000000"/>
                </a:solidFill>
                <a:latin typeface="Arial"/>
                <a:cs typeface="Arial"/>
              </a:rPr>
              <a:t> </a:t>
            </a:r>
            <a:r>
              <a:rPr sz="1200" kern="0" dirty="0">
                <a:solidFill>
                  <a:sysClr val="windowText" lastClr="000000"/>
                </a:solidFill>
                <a:latin typeface="Arial"/>
                <a:cs typeface="Arial"/>
              </a:rPr>
              <a:t>versión en</a:t>
            </a:r>
            <a:r>
              <a:rPr sz="1200" kern="0" spc="7" dirty="0">
                <a:solidFill>
                  <a:sysClr val="windowText" lastClr="000000"/>
                </a:solidFill>
                <a:latin typeface="Arial"/>
                <a:cs typeface="Arial"/>
              </a:rPr>
              <a:t> </a:t>
            </a:r>
            <a:r>
              <a:rPr sz="1200" kern="0" dirty="0">
                <a:solidFill>
                  <a:sysClr val="windowText" lastClr="000000"/>
                </a:solidFill>
                <a:latin typeface="Arial"/>
                <a:cs typeface="Arial"/>
              </a:rPr>
              <a:t>el URI que</a:t>
            </a:r>
            <a:r>
              <a:rPr sz="1200" kern="0" spc="7" dirty="0">
                <a:solidFill>
                  <a:sysClr val="windowText" lastClr="000000"/>
                </a:solidFill>
                <a:latin typeface="Arial"/>
                <a:cs typeface="Arial"/>
              </a:rPr>
              <a:t> </a:t>
            </a:r>
            <a:r>
              <a:rPr sz="1200" kern="0" dirty="0">
                <a:solidFill>
                  <a:sysClr val="windowText" lastClr="000000"/>
                </a:solidFill>
                <a:latin typeface="Arial"/>
                <a:cs typeface="Arial"/>
              </a:rPr>
              <a:t>se muestra</a:t>
            </a:r>
            <a:r>
              <a:rPr sz="1200" kern="0" spc="7" dirty="0">
                <a:solidFill>
                  <a:sysClr val="windowText" lastClr="000000"/>
                </a:solidFill>
                <a:latin typeface="Arial"/>
                <a:cs typeface="Arial"/>
              </a:rPr>
              <a:t> </a:t>
            </a:r>
            <a:r>
              <a:rPr sz="1200" kern="0" spc="-13" dirty="0">
                <a:solidFill>
                  <a:sysClr val="windowText" lastClr="000000"/>
                </a:solidFill>
                <a:latin typeface="Arial"/>
                <a:cs typeface="Arial"/>
              </a:rPr>
              <a:t>aquí. </a:t>
            </a:r>
            <a:r>
              <a:rPr sz="1200" kern="0" dirty="0">
                <a:solidFill>
                  <a:sysClr val="windowText" lastClr="000000"/>
                </a:solidFill>
                <a:latin typeface="Arial"/>
                <a:cs typeface="Arial"/>
              </a:rPr>
              <a:t>Luego,</a:t>
            </a:r>
            <a:r>
              <a:rPr sz="1200" kern="0" spc="-47" dirty="0">
                <a:solidFill>
                  <a:sysClr val="windowText" lastClr="000000"/>
                </a:solidFill>
                <a:latin typeface="Arial"/>
                <a:cs typeface="Arial"/>
              </a:rPr>
              <a:t> </a:t>
            </a:r>
            <a:r>
              <a:rPr sz="1200" kern="0" dirty="0">
                <a:solidFill>
                  <a:sysClr val="windowText" lastClr="000000"/>
                </a:solidFill>
                <a:latin typeface="Arial"/>
                <a:cs typeface="Arial"/>
              </a:rPr>
              <a:t>en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el</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ejemplo,</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se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muestra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extremo,</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/pets,</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al</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que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se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accede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con</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el</a:t>
            </a:r>
            <a:r>
              <a:rPr sz="1200" kern="0" spc="-27" dirty="0">
                <a:solidFill>
                  <a:sysClr val="windowText" lastClr="000000"/>
                </a:solidFill>
                <a:latin typeface="Arial"/>
                <a:cs typeface="Arial"/>
              </a:rPr>
              <a:t> </a:t>
            </a:r>
            <a:r>
              <a:rPr sz="1200" kern="0" spc="-13" dirty="0">
                <a:solidFill>
                  <a:sysClr val="windowText" lastClr="000000"/>
                </a:solidFill>
                <a:latin typeface="Arial"/>
                <a:cs typeface="Arial"/>
              </a:rPr>
              <a:t>verbo </a:t>
            </a:r>
            <a:r>
              <a:rPr sz="1200" kern="0" dirty="0">
                <a:solidFill>
                  <a:sysClr val="windowText" lastClr="000000"/>
                </a:solidFill>
                <a:latin typeface="Arial"/>
                <a:cs typeface="Arial"/>
              </a:rPr>
              <a:t>HTTP</a:t>
            </a:r>
            <a:r>
              <a:rPr sz="1200" kern="0" spc="-67" dirty="0">
                <a:solidFill>
                  <a:sysClr val="windowText" lastClr="000000"/>
                </a:solidFill>
                <a:latin typeface="Arial"/>
                <a:cs typeface="Arial"/>
              </a:rPr>
              <a:t> </a:t>
            </a:r>
            <a:r>
              <a:rPr sz="1200" kern="0" dirty="0">
                <a:solidFill>
                  <a:sysClr val="windowText" lastClr="000000"/>
                </a:solidFill>
                <a:latin typeface="Arial"/>
                <a:cs typeface="Arial"/>
              </a:rPr>
              <a:t>GET</a:t>
            </a:r>
            <a:r>
              <a:rPr sz="1200" kern="0" spc="-47" dirty="0">
                <a:solidFill>
                  <a:sysClr val="windowText" lastClr="000000"/>
                </a:solidFill>
                <a:latin typeface="Arial"/>
                <a:cs typeface="Arial"/>
              </a:rPr>
              <a:t> </a:t>
            </a:r>
            <a:r>
              <a:rPr sz="1200" kern="0" dirty="0">
                <a:solidFill>
                  <a:sysClr val="windowText" lastClr="000000"/>
                </a:solidFill>
                <a:latin typeface="Arial"/>
                <a:cs typeface="Arial"/>
              </a:rPr>
              <a:t>y</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el</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cual</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proporciona</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una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lista</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de</a:t>
            </a:r>
            <a:r>
              <a:rPr sz="1200" kern="0" spc="-27" dirty="0">
                <a:solidFill>
                  <a:sysClr val="windowText" lastClr="000000"/>
                </a:solidFill>
                <a:latin typeface="Arial"/>
                <a:cs typeface="Arial"/>
              </a:rPr>
              <a:t> </a:t>
            </a:r>
            <a:r>
              <a:rPr sz="1200" kern="0" dirty="0">
                <a:solidFill>
                  <a:sysClr val="windowText" lastClr="000000"/>
                </a:solidFill>
                <a:latin typeface="Arial"/>
                <a:cs typeface="Arial"/>
              </a:rPr>
              <a:t>todas</a:t>
            </a:r>
            <a:r>
              <a:rPr sz="1200" kern="0" spc="-20" dirty="0">
                <a:solidFill>
                  <a:sysClr val="windowText" lastClr="000000"/>
                </a:solidFill>
                <a:latin typeface="Arial"/>
                <a:cs typeface="Arial"/>
              </a:rPr>
              <a:t> </a:t>
            </a:r>
            <a:r>
              <a:rPr sz="1200" kern="0" dirty="0">
                <a:solidFill>
                  <a:sysClr val="windowText" lastClr="000000"/>
                </a:solidFill>
                <a:latin typeface="Arial"/>
                <a:cs typeface="Arial"/>
              </a:rPr>
              <a:t>las</a:t>
            </a:r>
            <a:r>
              <a:rPr sz="1200" kern="0" spc="-20" dirty="0">
                <a:solidFill>
                  <a:sysClr val="windowText" lastClr="000000"/>
                </a:solidFill>
                <a:latin typeface="Arial"/>
                <a:cs typeface="Arial"/>
              </a:rPr>
              <a:t> </a:t>
            </a:r>
            <a:r>
              <a:rPr sz="1200" kern="0" spc="-13" dirty="0">
                <a:solidFill>
                  <a:sysClr val="windowText" lastClr="000000"/>
                </a:solidFill>
                <a:latin typeface="Arial"/>
                <a:cs typeface="Arial"/>
              </a:rPr>
              <a:t>mascotas.</a:t>
            </a:r>
            <a:endParaRPr sz="1200" kern="0" dirty="0">
              <a:solidFill>
                <a:sysClr val="windowText" lastClr="000000"/>
              </a:solidFill>
              <a:latin typeface="Arial"/>
              <a:cs typeface="Arial"/>
            </a:endParaRPr>
          </a:p>
        </p:txBody>
      </p:sp>
      <p:sp>
        <p:nvSpPr>
          <p:cNvPr id="7" name="Triángulo rectángulo 6">
            <a:extLst>
              <a:ext uri="{FF2B5EF4-FFF2-40B4-BE49-F238E27FC236}">
                <a16:creationId xmlns:a16="http://schemas.microsoft.com/office/drawing/2014/main" id="{A3867BE1-F5A3-9166-B558-FF702F539DFB}"/>
              </a:ext>
            </a:extLst>
          </p:cNvPr>
          <p:cNvSpPr/>
          <p:nvPr/>
        </p:nvSpPr>
        <p:spPr>
          <a:xfrm rot="5400000">
            <a:off x="1457538" y="66463"/>
            <a:ext cx="768351" cy="635424"/>
          </a:xfrm>
          <a:prstGeom prst="r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kern="0">
              <a:solidFill>
                <a:prstClr val="white"/>
              </a:solidFill>
              <a:latin typeface="Calibri"/>
            </a:endParaRPr>
          </a:p>
        </p:txBody>
      </p:sp>
    </p:spTree>
    <p:extLst>
      <p:ext uri="{BB962C8B-B14F-4D97-AF65-F5344CB8AC3E}">
        <p14:creationId xmlns:p14="http://schemas.microsoft.com/office/powerpoint/2010/main" val="374427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04A2C-C063-DF40-4CDD-F4005F4A7444}"/>
              </a:ext>
            </a:extLst>
          </p:cNvPr>
          <p:cNvSpPr>
            <a:spLocks noGrp="1"/>
          </p:cNvSpPr>
          <p:nvPr>
            <p:ph type="title"/>
          </p:nvPr>
        </p:nvSpPr>
        <p:spPr/>
        <p:txBody>
          <a:bodyPr/>
          <a:lstStyle/>
          <a:p>
            <a:r>
              <a:rPr lang="es-419" dirty="0"/>
              <a:t>Creación de una aplicación Node.js Express </a:t>
            </a:r>
          </a:p>
        </p:txBody>
      </p:sp>
      <p:sp>
        <p:nvSpPr>
          <p:cNvPr id="4" name="Marcador de contenido 2">
            <a:extLst>
              <a:ext uri="{FF2B5EF4-FFF2-40B4-BE49-F238E27FC236}">
                <a16:creationId xmlns:a16="http://schemas.microsoft.com/office/drawing/2014/main" id="{A3CD1135-7ACD-C00A-990C-D6CAE99573A4}"/>
              </a:ext>
            </a:extLst>
          </p:cNvPr>
          <p:cNvSpPr>
            <a:spLocks noGrp="1"/>
          </p:cNvSpPr>
          <p:nvPr>
            <p:ph idx="1"/>
          </p:nvPr>
        </p:nvSpPr>
        <p:spPr>
          <a:xfrm>
            <a:off x="838200" y="1238250"/>
            <a:ext cx="10515600" cy="1733808"/>
          </a:xfrm>
          <a:noFill/>
        </p:spPr>
        <p:txBody>
          <a:bodyPr wrap="square">
            <a:spAutoFit/>
          </a:bodyPr>
          <a:lstStyle/>
          <a:p>
            <a:pPr marL="571500" lvl="1" indent="-342900">
              <a:buFont typeface="+mj-lt"/>
              <a:buAutoNum type="arabicPeriod"/>
            </a:pPr>
            <a:r>
              <a:rPr lang="es-419" sz="2000" dirty="0">
                <a:solidFill>
                  <a:srgbClr val="002060"/>
                </a:solidFill>
              </a:rPr>
              <a:t>Creación de la carpeta de trabajo</a:t>
            </a:r>
          </a:p>
          <a:p>
            <a:pPr marL="571500" lvl="1" indent="-342900">
              <a:buFont typeface="+mj-lt"/>
              <a:buAutoNum type="arabicPeriod"/>
            </a:pPr>
            <a:r>
              <a:rPr lang="es-419" sz="2000" dirty="0">
                <a:solidFill>
                  <a:srgbClr val="002060"/>
                </a:solidFill>
              </a:rPr>
              <a:t>Creación de </a:t>
            </a:r>
            <a:r>
              <a:rPr lang="es-419" sz="2000" dirty="0" err="1">
                <a:solidFill>
                  <a:srgbClr val="002060"/>
                </a:solidFill>
              </a:rPr>
              <a:t>package.json</a:t>
            </a:r>
            <a:r>
              <a:rPr lang="es-419" sz="2000" dirty="0">
                <a:solidFill>
                  <a:srgbClr val="002060"/>
                </a:solidFill>
              </a:rPr>
              <a:t> para la aplicación Node.JS</a:t>
            </a:r>
          </a:p>
          <a:p>
            <a:pPr marL="571500" lvl="1" indent="-342900">
              <a:buFont typeface="+mj-lt"/>
              <a:buAutoNum type="arabicPeriod"/>
            </a:pPr>
            <a:r>
              <a:rPr lang="es-419" sz="2000" dirty="0">
                <a:solidFill>
                  <a:srgbClr val="002060"/>
                </a:solidFill>
              </a:rPr>
              <a:t>Instalar Express</a:t>
            </a:r>
          </a:p>
          <a:p>
            <a:pPr marL="571500" lvl="1" indent="-342900">
              <a:buFont typeface="+mj-lt"/>
              <a:buAutoNum type="arabicPeriod"/>
            </a:pPr>
            <a:r>
              <a:rPr lang="es-419" sz="2000" dirty="0">
                <a:solidFill>
                  <a:srgbClr val="002060"/>
                </a:solidFill>
              </a:rPr>
              <a:t>Crear la aplicación en un solo archivo (sin usar Express </a:t>
            </a:r>
            <a:r>
              <a:rPr lang="es-419" sz="2000" dirty="0" err="1">
                <a:solidFill>
                  <a:srgbClr val="002060"/>
                </a:solidFill>
              </a:rPr>
              <a:t>Generator</a:t>
            </a:r>
            <a:r>
              <a:rPr lang="es-419" sz="2000" dirty="0">
                <a:solidFill>
                  <a:srgbClr val="002060"/>
                </a:solidFill>
              </a:rPr>
              <a:t>)</a:t>
            </a:r>
          </a:p>
          <a:p>
            <a:pPr marL="571500" lvl="1" indent="-342900">
              <a:buFont typeface="+mj-lt"/>
              <a:buAutoNum type="arabicPeriod"/>
            </a:pPr>
            <a:r>
              <a:rPr lang="es-419" sz="2000" dirty="0">
                <a:solidFill>
                  <a:srgbClr val="002060"/>
                </a:solidFill>
              </a:rPr>
              <a:t>Creación del repositorio Git</a:t>
            </a:r>
          </a:p>
        </p:txBody>
      </p:sp>
    </p:spTree>
    <p:extLst>
      <p:ext uri="{BB962C8B-B14F-4D97-AF65-F5344CB8AC3E}">
        <p14:creationId xmlns:p14="http://schemas.microsoft.com/office/powerpoint/2010/main" val="242977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express</a:t>
            </a:r>
            <a:r>
              <a:rPr lang="es-419" dirty="0">
                <a:solidFill>
                  <a:srgbClr val="002060"/>
                </a:solidFill>
              </a:rPr>
              <a:t>”</a:t>
            </a:r>
          </a:p>
        </p:txBody>
      </p:sp>
      <p:sp>
        <p:nvSpPr>
          <p:cNvPr id="7" name="CuadroTexto 6">
            <a:extLst>
              <a:ext uri="{FF2B5EF4-FFF2-40B4-BE49-F238E27FC236}">
                <a16:creationId xmlns:a16="http://schemas.microsoft.com/office/drawing/2014/main" id="{B0748C29-47CD-C418-BE1C-B3DEC97E7755}"/>
              </a:ext>
            </a:extLst>
          </p:cNvPr>
          <p:cNvSpPr txBox="1"/>
          <p:nvPr/>
        </p:nvSpPr>
        <p:spPr>
          <a:xfrm>
            <a:off x="828000" y="1616210"/>
            <a:ext cx="9181414" cy="369332"/>
          </a:xfrm>
          <a:prstGeom prst="rect">
            <a:avLst/>
          </a:prstGeom>
          <a:noFill/>
        </p:spPr>
        <p:txBody>
          <a:bodyPr wrap="square">
            <a:spAutoFit/>
          </a:bodyPr>
          <a:lstStyle/>
          <a:p>
            <a:pPr algn="just"/>
            <a:r>
              <a:rPr lang="es-ES" dirty="0">
                <a:solidFill>
                  <a:srgbClr val="002060"/>
                </a:solidFill>
              </a:rPr>
              <a:t>A</a:t>
            </a:r>
            <a:r>
              <a:rPr lang="es-419" dirty="0" err="1">
                <a:solidFill>
                  <a:srgbClr val="002060"/>
                </a:solidFill>
              </a:rPr>
              <a:t>brir</a:t>
            </a:r>
            <a:r>
              <a:rPr lang="es-419" dirty="0">
                <a:solidFill>
                  <a:srgbClr val="002060"/>
                </a:solidFill>
              </a:rPr>
              <a:t> Visual Studio </a:t>
            </a:r>
            <a:r>
              <a:rPr lang="es-419" dirty="0" err="1">
                <a:solidFill>
                  <a:srgbClr val="002060"/>
                </a:solidFill>
              </a:rPr>
              <a:t>Code</a:t>
            </a:r>
            <a:r>
              <a:rPr lang="es-419" dirty="0">
                <a:solidFill>
                  <a:srgbClr val="002060"/>
                </a:solidFill>
              </a:rPr>
              <a:t> y cerrar la carpeta actual, si aún está abierta</a:t>
            </a:r>
          </a:p>
        </p:txBody>
      </p:sp>
      <p:pic>
        <p:nvPicPr>
          <p:cNvPr id="9" name="Imagen 8">
            <a:extLst>
              <a:ext uri="{FF2B5EF4-FFF2-40B4-BE49-F238E27FC236}">
                <a16:creationId xmlns:a16="http://schemas.microsoft.com/office/drawing/2014/main" id="{8945397E-413B-CCAD-37CF-7A7BA0CC56FE}"/>
              </a:ext>
            </a:extLst>
          </p:cNvPr>
          <p:cNvPicPr>
            <a:picLocks noChangeAspect="1"/>
          </p:cNvPicPr>
          <p:nvPr/>
        </p:nvPicPr>
        <p:blipFill>
          <a:blip r:embed="rId2"/>
          <a:stretch>
            <a:fillRect/>
          </a:stretch>
        </p:blipFill>
        <p:spPr>
          <a:xfrm>
            <a:off x="1323288" y="2021415"/>
            <a:ext cx="2095792" cy="2353003"/>
          </a:xfrm>
          <a:prstGeom prst="rect">
            <a:avLst/>
          </a:prstGeom>
        </p:spPr>
      </p:pic>
      <p:pic>
        <p:nvPicPr>
          <p:cNvPr id="11" name="Imagen 10">
            <a:extLst>
              <a:ext uri="{FF2B5EF4-FFF2-40B4-BE49-F238E27FC236}">
                <a16:creationId xmlns:a16="http://schemas.microsoft.com/office/drawing/2014/main" id="{309A713C-C0E0-9FD3-202D-3D135380883A}"/>
              </a:ext>
            </a:extLst>
          </p:cNvPr>
          <p:cNvPicPr>
            <a:picLocks noChangeAspect="1"/>
          </p:cNvPicPr>
          <p:nvPr/>
        </p:nvPicPr>
        <p:blipFill>
          <a:blip r:embed="rId3"/>
          <a:stretch>
            <a:fillRect/>
          </a:stretch>
        </p:blipFill>
        <p:spPr>
          <a:xfrm>
            <a:off x="3419080" y="2177459"/>
            <a:ext cx="2829320" cy="1133633"/>
          </a:xfrm>
          <a:prstGeom prst="rect">
            <a:avLst/>
          </a:prstGeom>
        </p:spPr>
      </p:pic>
      <p:sp>
        <p:nvSpPr>
          <p:cNvPr id="12" name="CuadroTexto 11">
            <a:extLst>
              <a:ext uri="{FF2B5EF4-FFF2-40B4-BE49-F238E27FC236}">
                <a16:creationId xmlns:a16="http://schemas.microsoft.com/office/drawing/2014/main" id="{6A789266-C4AF-AFAF-24F2-B866DAE16D9B}"/>
              </a:ext>
            </a:extLst>
          </p:cNvPr>
          <p:cNvSpPr txBox="1"/>
          <p:nvPr/>
        </p:nvSpPr>
        <p:spPr>
          <a:xfrm>
            <a:off x="828000" y="4468840"/>
            <a:ext cx="9181414" cy="369332"/>
          </a:xfrm>
          <a:prstGeom prst="rect">
            <a:avLst/>
          </a:prstGeom>
          <a:noFill/>
        </p:spPr>
        <p:txBody>
          <a:bodyPr wrap="square">
            <a:spAutoFit/>
          </a:bodyPr>
          <a:lstStyle/>
          <a:p>
            <a:pPr algn="just"/>
            <a:r>
              <a:rPr lang="es-ES" dirty="0">
                <a:solidFill>
                  <a:srgbClr val="002060"/>
                </a:solidFill>
              </a:rPr>
              <a:t>Abrir la nueva </a:t>
            </a:r>
            <a:r>
              <a:rPr lang="es-419" dirty="0">
                <a:solidFill>
                  <a:srgbClr val="002060"/>
                </a:solidFill>
              </a:rPr>
              <a:t>carpeta actual “C:\MEAN\SC\</a:t>
            </a:r>
            <a:r>
              <a:rPr lang="es-419" dirty="0" err="1">
                <a:solidFill>
                  <a:srgbClr val="002060"/>
                </a:solidFill>
              </a:rPr>
              <a:t>express</a:t>
            </a:r>
            <a:r>
              <a:rPr lang="es-419" dirty="0">
                <a:solidFill>
                  <a:srgbClr val="002060"/>
                </a:solidFill>
              </a:rPr>
              <a:t>”</a:t>
            </a:r>
          </a:p>
        </p:txBody>
      </p:sp>
      <p:pic>
        <p:nvPicPr>
          <p:cNvPr id="14" name="Imagen 13">
            <a:extLst>
              <a:ext uri="{FF2B5EF4-FFF2-40B4-BE49-F238E27FC236}">
                <a16:creationId xmlns:a16="http://schemas.microsoft.com/office/drawing/2014/main" id="{E46D036F-3811-4686-A564-9500F01EC9E7}"/>
              </a:ext>
            </a:extLst>
          </p:cNvPr>
          <p:cNvPicPr>
            <a:picLocks noChangeAspect="1"/>
          </p:cNvPicPr>
          <p:nvPr/>
        </p:nvPicPr>
        <p:blipFill>
          <a:blip r:embed="rId4"/>
          <a:stretch>
            <a:fillRect/>
          </a:stretch>
        </p:blipFill>
        <p:spPr>
          <a:xfrm>
            <a:off x="1323288" y="4803915"/>
            <a:ext cx="4610743" cy="1686160"/>
          </a:xfrm>
          <a:prstGeom prst="rect">
            <a:avLst/>
          </a:prstGeom>
        </p:spPr>
      </p:pic>
    </p:spTree>
    <p:extLst>
      <p:ext uri="{BB962C8B-B14F-4D97-AF65-F5344CB8AC3E}">
        <p14:creationId xmlns:p14="http://schemas.microsoft.com/office/powerpoint/2010/main" val="363579379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2.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3492</TotalTime>
  <Words>13445</Words>
  <Application>Microsoft Office PowerPoint</Application>
  <PresentationFormat>Panorámica</PresentationFormat>
  <Paragraphs>1344</Paragraphs>
  <Slides>79</Slides>
  <Notes>25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79</vt:i4>
      </vt:variant>
    </vt:vector>
  </HeadingPairs>
  <TitlesOfParts>
    <vt:vector size="90" baseType="lpstr">
      <vt:lpstr>Adobe Gothic Std B</vt:lpstr>
      <vt:lpstr>Arial</vt:lpstr>
      <vt:lpstr>Calibri</vt:lpstr>
      <vt:lpstr>Consolas</vt:lpstr>
      <vt:lpstr>Courier New</vt:lpstr>
      <vt:lpstr>Gill Sans MT</vt:lpstr>
      <vt:lpstr>Google Sans</vt:lpstr>
      <vt:lpstr>Open Sans</vt:lpstr>
      <vt:lpstr>Söhne</vt:lpstr>
      <vt:lpstr>Times New Roman</vt:lpstr>
      <vt:lpstr>Office Theme</vt:lpstr>
      <vt:lpstr>Arquitectura MEAN stack</vt:lpstr>
      <vt:lpstr>Introducción al Framework ExpressJS</vt:lpstr>
      <vt:lpstr>Introducción al Framework ExpressJS</vt:lpstr>
      <vt:lpstr>Modelo de un solo hilo (single thread model)</vt:lpstr>
      <vt:lpstr>Introducción al Framework ExpressJS</vt:lpstr>
      <vt:lpstr>Introducción al Framework ExpressJS</vt:lpstr>
      <vt:lpstr>Instalar y probar Express</vt:lpstr>
      <vt:lpstr>Creación de una aplicación Node.js Express </vt:lpstr>
      <vt:lpstr>1. Creación de la carpeta de trabajo</vt:lpstr>
      <vt:lpstr>2. Creación de package.json para la aplicación Node.JS</vt:lpstr>
      <vt:lpstr>3. Instalar Express</vt:lpstr>
      <vt:lpstr>4. Crear la aplicación en un solo archivo (sin usar Express Generator)</vt:lpstr>
      <vt:lpstr>Creación del repositorio Git</vt:lpstr>
      <vt:lpstr>Reestructurar una aplicación Express</vt:lpstr>
      <vt:lpstr>1. Creación de la carpeta de trabajo</vt:lpstr>
      <vt:lpstr>Reestructurar una aplicación Express</vt:lpstr>
      <vt:lpstr>Creación del repositorio Git</vt:lpstr>
      <vt:lpstr>Creación de plantillas</vt:lpstr>
      <vt:lpstr>Creación de plantillas</vt:lpstr>
      <vt:lpstr>1. Creación de la carpeta de trabajo</vt:lpstr>
      <vt:lpstr>4. Configurar pug en la aplicación</vt:lpstr>
      <vt:lpstr>5. Crear las plantillas</vt:lpstr>
      <vt:lpstr>6. Iniciar/levantar el servidor de desarrollo:</vt:lpstr>
      <vt:lpstr>Creación del repositorio Git</vt:lpstr>
      <vt:lpstr>Uso de las funciones Express Middleware</vt:lpstr>
      <vt:lpstr>Uso de las funciones Express Middleware</vt:lpstr>
      <vt:lpstr>Uso de las funciones Express Middleware</vt:lpstr>
      <vt:lpstr>Uso de las funciones Express Middleware</vt:lpstr>
      <vt:lpstr>Uso de las funciones Express Middleware</vt:lpstr>
      <vt:lpstr>Uso de las funciones Express Middleware</vt:lpstr>
      <vt:lpstr>Creación de un página ExpressJS de ejemplo</vt:lpstr>
      <vt:lpstr>1. Creación de la carpeta de trabajo</vt:lpstr>
      <vt:lpstr>6. Preparación de carpetas y archivos</vt:lpstr>
      <vt:lpstr>8. Editar app.js</vt:lpstr>
      <vt:lpstr>10. Editar /controllers/directorio-controller.js</vt:lpstr>
      <vt:lpstr>14. Descarga el siguiente archivo y agrégalos al proyecto</vt:lpstr>
      <vt:lpstr>16. Actualizar el controlador </vt:lpstr>
      <vt:lpstr>Presentación de PowerPoint</vt:lpstr>
      <vt:lpstr>19. Creación del repositorio Git</vt:lpstr>
      <vt:lpstr>Presentación de PowerPoint</vt:lpstr>
      <vt:lpstr>Presentación de PowerPoint</vt:lpstr>
      <vt:lpstr>Presentación de PowerPoint</vt:lpstr>
      <vt:lpstr>Presentación de PowerPoint</vt:lpstr>
      <vt:lpstr>Presentación de PowerPoint</vt:lpstr>
      <vt:lpstr>29. Actualizar el avance en repositorio Git</vt:lpstr>
      <vt:lpstr>Conceptos básicos de la API REST</vt:lpstr>
      <vt:lpstr>Conceptos básicos de la API REST</vt:lpstr>
      <vt:lpstr>1. Preparación de carpetas y archivos</vt:lpstr>
      <vt:lpstr>3. Crear las rutas del API</vt:lpstr>
      <vt:lpstr>3. Agregar contenido al modelo de datos</vt:lpstr>
      <vt:lpstr>5. Estructura del controller</vt:lpstr>
      <vt:lpstr>6. Implementar cada método del controlador</vt:lpstr>
      <vt:lpstr>8. Implementar cada método del controlador</vt:lpstr>
      <vt:lpstr>8. Implementar cada método del controlador</vt:lpstr>
      <vt:lpstr>8. Implementar cada método del controlador</vt:lpstr>
      <vt:lpstr>8. Implementar cada método del controlador</vt:lpstr>
      <vt:lpstr>Las mejores prácticas de servicios REST (Tomar de Google)</vt:lpstr>
      <vt:lpstr>Pruebas de las API REST (Postman)</vt:lpstr>
      <vt:lpstr>1. Validar la API mediante POSTMAN</vt:lpstr>
      <vt:lpstr>2. Crear una nueva colección</vt:lpstr>
      <vt:lpstr>3. Agregar la secuencia los demás servicios API Rest</vt:lpstr>
      <vt:lpstr>4. Agregar la secuencia los demás servicios API Rest</vt:lpstr>
      <vt:lpstr>5. Terminar de agregar los servicios de borrado</vt:lpstr>
      <vt:lpstr>Arquitectura MEAN stack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523</cp:revision>
  <dcterms:created xsi:type="dcterms:W3CDTF">2017-06-08T09:33:15Z</dcterms:created>
  <dcterms:modified xsi:type="dcterms:W3CDTF">2023-10-04T16:07:28Z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