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0" name="Shape 230"/>
        <p:cNvGrpSpPr/>
        <p:nvPr/>
      </p:nvGrpSpPr>
      <p:grpSpPr>
        <a:xfrm>
          <a:off y="0" x="0"/>
          <a:ext cy="0" cx="0"/>
          <a:chOff y="0" x="0"/>
          <a:chExt cy="0" cx="0"/>
        </a:xfrm>
      </p:grpSpPr>
      <p:sp>
        <p:nvSpPr>
          <p:cNvPr id="231" name="Shape 2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2" name="Shape 2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8" name="Shape 2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4" name="Shape 2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8" name="Shape 248"/>
        <p:cNvGrpSpPr/>
        <p:nvPr/>
      </p:nvGrpSpPr>
      <p:grpSpPr>
        <a:xfrm>
          <a:off y="0" x="0"/>
          <a:ext cy="0" cx="0"/>
          <a:chOff y="0" x="0"/>
          <a:chExt cy="0" cx="0"/>
        </a:xfrm>
      </p:grpSpPr>
      <p:sp>
        <p:nvSpPr>
          <p:cNvPr id="249" name="Shape 2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0" name="Shape 2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4" name="Shape 254"/>
        <p:cNvGrpSpPr/>
        <p:nvPr/>
      </p:nvGrpSpPr>
      <p:grpSpPr>
        <a:xfrm>
          <a:off y="0" x="0"/>
          <a:ext cy="0" cx="0"/>
          <a:chOff y="0" x="0"/>
          <a:chExt cy="0" cx="0"/>
        </a:xfrm>
      </p:grpSpPr>
      <p:sp>
        <p:nvSpPr>
          <p:cNvPr id="255" name="Shape 2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6" name="Shape 2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6" name="Shape 266"/>
        <p:cNvGrpSpPr/>
        <p:nvPr/>
      </p:nvGrpSpPr>
      <p:grpSpPr>
        <a:xfrm>
          <a:off y="0" x="0"/>
          <a:ext cy="0" cx="0"/>
          <a:chOff y="0" x="0"/>
          <a:chExt cy="0" cx="0"/>
        </a:xfrm>
      </p:grpSpPr>
      <p:sp>
        <p:nvSpPr>
          <p:cNvPr id="267" name="Shape 2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8" name="Shape 2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2" name="Shape 272"/>
        <p:cNvGrpSpPr/>
        <p:nvPr/>
      </p:nvGrpSpPr>
      <p:grpSpPr>
        <a:xfrm>
          <a:off y="0" x="0"/>
          <a:ext cy="0" cx="0"/>
          <a:chOff y="0" x="0"/>
          <a:chExt cy="0" cx="0"/>
        </a:xfrm>
      </p:grpSpPr>
      <p:sp>
        <p:nvSpPr>
          <p:cNvPr id="273" name="Shape 2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4" name="Shape 2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3" name="Shape 12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7" name="Shape 1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7" name="Shape 2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y="0" x="0"/>
          <a:ext cy="0" cx="0"/>
          <a:chOff y="0" x="0"/>
          <a:chExt cy="0" cx="0"/>
        </a:xfrm>
      </p:grpSpPr>
      <p:sp>
        <p:nvSpPr>
          <p:cNvPr id="11" name="Shape 11"/>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2" name="Shape 12"/>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buClr>
                <a:srgbClr val="888888"/>
              </a:buClr>
              <a:buFont typeface="Arial"/>
              <a:buNone/>
              <a:defRPr/>
            </a:lvl1pPr>
            <a:lvl2pPr algn="ctr" rtl="0" marR="0" indent="0" marL="457200">
              <a:spcBef>
                <a:spcPts val="560"/>
              </a:spcBef>
              <a:buClr>
                <a:srgbClr val="888888"/>
              </a:buClr>
              <a:buFont typeface="Arial"/>
              <a:buNone/>
              <a:defRPr/>
            </a:lvl2pPr>
            <a:lvl3pPr algn="ctr" rtl="0" marR="0" indent="0" marL="914400">
              <a:spcBef>
                <a:spcPts val="480"/>
              </a:spcBef>
              <a:buClr>
                <a:srgbClr val="888888"/>
              </a:buClr>
              <a:buFont typeface="Arial"/>
              <a:buNone/>
              <a:defRPr/>
            </a:lvl3pPr>
            <a:lvl4pPr algn="ctr" rtl="0" marR="0" indent="0" marL="1371600">
              <a:spcBef>
                <a:spcPts val="400"/>
              </a:spcBef>
              <a:buClr>
                <a:srgbClr val="888888"/>
              </a:buClr>
              <a:buFont typeface="Arial"/>
              <a:buNone/>
              <a:defRPr/>
            </a:lvl4pPr>
            <a:lvl5pPr algn="ctr" rtl="0" marR="0" indent="0" marL="1828800">
              <a:spcBef>
                <a:spcPts val="400"/>
              </a:spcBef>
              <a:buClr>
                <a:srgbClr val="888888"/>
              </a:buClr>
              <a:buFont typeface="Arial"/>
              <a:buNone/>
              <a:defRPr/>
            </a:lvl5pPr>
            <a:lvl6pPr algn="ctr" rtl="0" marR="0" indent="0" marL="2286000">
              <a:spcBef>
                <a:spcPts val="400"/>
              </a:spcBef>
              <a:buClr>
                <a:srgbClr val="888888"/>
              </a:buClr>
              <a:buFont typeface="Arial"/>
              <a:buNone/>
              <a:defRPr/>
            </a:lvl6pPr>
            <a:lvl7pPr algn="ctr" rtl="0" marR="0" indent="0" marL="2743200">
              <a:spcBef>
                <a:spcPts val="400"/>
              </a:spcBef>
              <a:buClr>
                <a:srgbClr val="888888"/>
              </a:buClr>
              <a:buFont typeface="Arial"/>
              <a:buNone/>
              <a:defRPr/>
            </a:lvl7pPr>
            <a:lvl8pPr algn="ctr" rtl="0" marR="0" indent="0" marL="3200400">
              <a:spcBef>
                <a:spcPts val="400"/>
              </a:spcBef>
              <a:buClr>
                <a:srgbClr val="888888"/>
              </a:buClr>
              <a:buFont typeface="Arial"/>
              <a:buNone/>
              <a:defRPr/>
            </a:lvl8pPr>
            <a:lvl9pPr algn="ctr" rtl="0" marR="0" indent="0" marL="3657600">
              <a:spcBef>
                <a:spcPts val="400"/>
              </a:spcBef>
              <a:buClr>
                <a:srgbClr val="888888"/>
              </a:buClr>
              <a:buFont typeface="Arial"/>
              <a:buNone/>
              <a:defRPr/>
            </a:lvl9pPr>
          </a:lstStyle>
          <a:p/>
        </p:txBody>
      </p:sp>
      <p:sp>
        <p:nvSpPr>
          <p:cNvPr id="13" name="Shape 1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 name="Shape 1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y="0" x="0"/>
          <a:ext cy="0" cx="0"/>
          <a:chOff y="0" x="0"/>
          <a:chExt cy="0" cx="0"/>
        </a:xfrm>
      </p:grpSpPr>
      <p:sp>
        <p:nvSpPr>
          <p:cNvPr id="68" name="Shape 68"/>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70" name="Shape 7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1" name="Shape 7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2" name="Shape 72"/>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y="0" x="0"/>
          <a:ext cy="0" cx="0"/>
          <a:chOff y="0" x="0"/>
          <a:chExt cy="0" cx="0"/>
        </a:xfrm>
      </p:grpSpPr>
      <p:sp>
        <p:nvSpPr>
          <p:cNvPr id="74" name="Shape 74"/>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76" name="Shape 7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7" name="Shape 7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8" name="Shape 78"/>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y="0" x="0"/>
          <a:ext cy="0" cx="0"/>
          <a:chOff y="0" x="0"/>
          <a:chExt cy="0" cx="0"/>
        </a:xfrm>
      </p:grpSpPr>
      <p:sp>
        <p:nvSpPr>
          <p:cNvPr id="17" name="Shape 1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19" name="Shape 1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 name="Shape 2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 name="Shape 21"/>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y="0" x="0"/>
          <a:ext cy="0" cx="0"/>
          <a:chOff y="0" x="0"/>
          <a:chExt cy="0" cx="0"/>
        </a:xfrm>
      </p:grpSpPr>
      <p:sp>
        <p:nvSpPr>
          <p:cNvPr id="23" name="Shape 23"/>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sp>
        <p:nvSpPr>
          <p:cNvPr id="25" name="Shape 2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6" name="Shape 2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600200" x="457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y="1600200" x="4648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3" name="Shape 33"/>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4" name="Shape 34"/>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38" name="Shape 38"/>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0" name="Shape 40"/>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2" name="Shape 4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3" name="Shape 43"/>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y="0" x="0"/>
          <a:ext cy="0" cx="0"/>
          <a:chOff y="0" x="0"/>
          <a:chExt cy="0" cx="0"/>
        </a:xfrm>
      </p:grpSpPr>
      <p:sp>
        <p:nvSpPr>
          <p:cNvPr id="45" name="Shape 4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7" name="Shape 4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8" name="Shape 48"/>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y="0" x="0"/>
          <a:ext cy="0" cx="0"/>
          <a:chOff y="0" x="0"/>
          <a:chExt cy="0" cx="0"/>
        </a:xfrm>
      </p:grpSpPr>
      <p:sp>
        <p:nvSpPr>
          <p:cNvPr id="50" name="Shape 5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2" name="Shape 52"/>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y="0" x="0"/>
          <a:ext cy="0" cx="0"/>
          <a:chOff y="0" x="0"/>
          <a:chExt cy="0" cx="0"/>
        </a:xfrm>
      </p:grpSpPr>
      <p:sp>
        <p:nvSpPr>
          <p:cNvPr id="54" name="Shape 54"/>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57" name="Shape 5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8" name="Shape 5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y="0" x="0"/>
          <a:ext cy="0" cx="0"/>
          <a:chOff y="0" x="0"/>
          <a:chExt cy="0" cx="0"/>
        </a:xfrm>
      </p:grpSpPr>
      <p:sp>
        <p:nvSpPr>
          <p:cNvPr id="61" name="Shape 61"/>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y="612775" x="1792288"/>
            <a:ext cy="4114800" cx="5486399"/>
          </a:xfrm>
          <a:prstGeom prst="rect">
            <a:avLst/>
          </a:prstGeom>
          <a:noFill/>
          <a:ln>
            <a:noFill/>
          </a:ln>
        </p:spPr>
      </p:sp>
      <p:sp>
        <p:nvSpPr>
          <p:cNvPr id="63" name="Shape 63"/>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4" name="Shape 6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5" name="Shape 6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6" name="Shape 66"/>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139700" marL="342900">
              <a:spcBef>
                <a:spcPts val="640"/>
              </a:spcBef>
              <a:buClr>
                <a:schemeClr val="dk1"/>
              </a:buClr>
              <a:buFont typeface="Arial"/>
              <a:buChar char="•"/>
              <a:defRPr/>
            </a:lvl1pPr>
            <a:lvl2pPr algn="l" rtl="0" marR="0" indent="-107950" marL="742950">
              <a:spcBef>
                <a:spcPts val="560"/>
              </a:spcBef>
              <a:buClr>
                <a:schemeClr val="dk1"/>
              </a:buClr>
              <a:buFont typeface="Arial"/>
              <a:buChar char="–"/>
              <a:defRPr/>
            </a:lvl2pPr>
            <a:lvl3pPr algn="l" rtl="0" marR="0" indent="-76200" marL="1143000">
              <a:spcBef>
                <a:spcPts val="480"/>
              </a:spcBef>
              <a:buClr>
                <a:schemeClr val="dk1"/>
              </a:buClr>
              <a:buFont typeface="Arial"/>
              <a:buChar char="•"/>
              <a:defRPr/>
            </a:lvl3pPr>
            <a:lvl4pPr algn="l" rtl="0" marR="0" indent="-101600" marL="1600200">
              <a:spcBef>
                <a:spcPts val="400"/>
              </a:spcBef>
              <a:buClr>
                <a:schemeClr val="dk1"/>
              </a:buClr>
              <a:buFont typeface="Arial"/>
              <a:buChar char="–"/>
              <a:defRPr/>
            </a:lvl4pPr>
            <a:lvl5pPr algn="l" rtl="0" marR="0" indent="-101600" marL="2057400">
              <a:spcBef>
                <a:spcPts val="400"/>
              </a:spcBef>
              <a:buClr>
                <a:schemeClr val="dk1"/>
              </a:buClr>
              <a:buFont typeface="Arial"/>
              <a:buChar char="»"/>
              <a:defRPr/>
            </a:lvl5pPr>
            <a:lvl6pPr algn="l" rtl="0" marR="0" indent="-101600" marL="2514600">
              <a:spcBef>
                <a:spcPts val="400"/>
              </a:spcBef>
              <a:buClr>
                <a:schemeClr val="dk1"/>
              </a:buClr>
              <a:buFont typeface="Arial"/>
              <a:buChar char="•"/>
              <a:defRPr/>
            </a:lvl6pPr>
            <a:lvl7pPr algn="l" rtl="0" marR="0" indent="-101600" marL="2971800">
              <a:spcBef>
                <a:spcPts val="400"/>
              </a:spcBef>
              <a:buClr>
                <a:schemeClr val="dk1"/>
              </a:buClr>
              <a:buFont typeface="Arial"/>
              <a:buChar char="•"/>
              <a:defRPr/>
            </a:lvl7pPr>
            <a:lvl8pPr algn="l" rtl="0" marR="0" indent="-101600" marL="3429000">
              <a:spcBef>
                <a:spcPts val="400"/>
              </a:spcBef>
              <a:buClr>
                <a:schemeClr val="dk1"/>
              </a:buClr>
              <a:buFont typeface="Arial"/>
              <a:buChar char="•"/>
              <a:defRPr/>
            </a:lvl8pPr>
            <a:lvl9pPr algn="l" rtl="0" marR="0" indent="-101600" marL="3886200">
              <a:spcBef>
                <a:spcPts val="400"/>
              </a:spcBef>
              <a:buClr>
                <a:schemeClr val="dk1"/>
              </a:buClr>
              <a:buFont typeface="Arial"/>
              <a:buChar char="•"/>
              <a:defRPr/>
            </a:lvl9pPr>
          </a:lstStyle>
          <a:p/>
        </p:txBody>
      </p:sp>
      <p:sp>
        <p:nvSpPr>
          <p:cNvPr id="7" name="Shape 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 name="Shape 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 name="Shape 9"/>
          <p:cNvSpPr txBox="1"/>
          <p:nvPr>
            <p:ph idx="12" type="sldNum"/>
          </p:nvPr>
        </p:nvSpPr>
        <p:spPr>
          <a:xfrm>
            <a:off y="6356350" x="6553200"/>
            <a:ext cy="365125" cx="2133599"/>
          </a:xfrm>
          <a:prstGeom prst="rect">
            <a:avLst/>
          </a:prstGeom>
          <a:noFill/>
          <a:ln>
            <a:noFill/>
          </a:ln>
        </p:spPr>
        <p:txBody>
          <a:bodyPr bIns="45700" rIns="91425" lIns="91425" tIns="45700" anchor="ctr" anchorCtr="0">
            <a:noAutofit/>
          </a:bodyPr>
          <a:lstStyle>
            <a:lvl1pPr algn="r" rtl="0" marR="0" indent="0" marL="0">
              <a:spcBef>
                <a:spcPts val="0"/>
              </a:spcBef>
              <a:buNone/>
              <a:defRPr strike="noStrike" u="none" b="0" cap="none" baseline="0" sz="1200" i="0">
                <a:solidFill>
                  <a:srgbClr val="888888"/>
                </a:solidFill>
                <a:latin typeface="Calibri"/>
                <a:ea typeface="Calibri"/>
                <a:cs typeface="Calibri"/>
                <a:sym typeface="Calibri"/>
              </a:defRPr>
            </a:lvl1pPr>
          </a:lstStyle>
          <a:p>
            <a:pPr lvl="0" indent="0" marL="0">
              <a:spcBef>
                <a:spcPts val="0"/>
              </a:spcBef>
              <a:buSzPct val="25000"/>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1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4"/><Relationship Target="../media/image01.png" Type="http://schemas.openxmlformats.org/officeDocument/2006/relationships/image" Id="rId3"/><Relationship Target="../media/image03.png" Type="http://schemas.openxmlformats.org/officeDocument/2006/relationships/image" Id="rId6"/><Relationship Target="../media/image05.png" Type="http://schemas.openxmlformats.org/officeDocument/2006/relationships/image" Id="rId5"/><Relationship Target="../media/image09.png" Type="http://schemas.openxmlformats.org/officeDocument/2006/relationships/image" Id="rId8"/><Relationship Target="../media/image04.png" Type="http://schemas.openxmlformats.org/officeDocument/2006/relationships/image" Id="rId7"/></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06.png" Type="http://schemas.openxmlformats.org/officeDocument/2006/relationships/image" Id="rId3"/><Relationship Target="../media/image10.png" Type="http://schemas.openxmlformats.org/officeDocument/2006/relationships/image" Id="rId6"/><Relationship Target="../media/image07.pn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2.png" Type="http://schemas.openxmlformats.org/officeDocument/2006/relationships/image" Id="rId3"/><Relationship Target="../media/image10.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s://github.com/FarasSadek/e90_puppet.git" Type="http://schemas.openxmlformats.org/officeDocument/2006/relationships/hyperlink" TargetMode="External" Id="rId4"/><Relationship Target="https://github.com/FarasSadek/e90_cfm.git" Type="http://schemas.openxmlformats.org/officeDocument/2006/relationships/hyperlink" TargetMode="External" Id="rId3"/><Relationship Target="../media/image08.pn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1.png" Type="http://schemas.openxmlformats.org/officeDocument/2006/relationships/image" Id="rId3"/><Relationship Target="../media/image03.png" Type="http://schemas.openxmlformats.org/officeDocument/2006/relationships/image" Id="rId6"/><Relationship Target="../media/image05.png" Type="http://schemas.openxmlformats.org/officeDocument/2006/relationships/image" Id="rId5"/><Relationship Target="../media/image09.png" Type="http://schemas.openxmlformats.org/officeDocument/2006/relationships/image" Id="rId8"/><Relationship Target="../media/image04.png" Type="http://schemas.openxmlformats.org/officeDocument/2006/relationships/image"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ctrTitle"/>
          </p:nvPr>
        </p:nvSpPr>
        <p:spPr>
          <a:xfrm>
            <a:off y="299150" x="918625"/>
            <a:ext cy="1827900" cx="7772400"/>
          </a:xfrm>
          <a:prstGeom prst="rect">
            <a:avLst/>
          </a:prstGeom>
        </p:spPr>
        <p:txBody>
          <a:bodyPr bIns="91425" rIns="91425" lIns="91425" tIns="91425" anchor="ctr" anchorCtr="0">
            <a:noAutofit/>
          </a:bodyPr>
          <a:lstStyle/>
          <a:p>
            <a:pPr rtl="0">
              <a:spcBef>
                <a:spcPts val="0"/>
              </a:spcBef>
              <a:buNone/>
            </a:pPr>
            <a:r>
              <a:rPr sz="1800" lang="en-US"/>
              <a:t>FinalProject</a:t>
            </a:r>
          </a:p>
          <a:p>
            <a:pPr rtl="0">
              <a:spcBef>
                <a:spcPts val="0"/>
              </a:spcBef>
              <a:buNone/>
            </a:pPr>
            <a:r>
              <a:rPr b="1" sz="2400" lang="en-US"/>
              <a:t>CloudFormation</a:t>
            </a:r>
          </a:p>
          <a:p>
            <a:pPr rtl="0" lvl="0">
              <a:lnSpc>
                <a:spcPct val="120000"/>
              </a:lnSpc>
              <a:spcBef>
                <a:spcPts val="1500"/>
              </a:spcBef>
              <a:spcAft>
                <a:spcPts val="800"/>
              </a:spcAft>
              <a:buClr>
                <a:schemeClr val="dk1"/>
              </a:buClr>
              <a:buSzPct val="61111"/>
              <a:buFont typeface="Arial"/>
              <a:buNone/>
            </a:pPr>
            <a:r>
              <a:rPr b="1" sz="1800" lang="en-US">
                <a:solidFill>
                  <a:schemeClr val="dk1"/>
                </a:solidFill>
                <a:latin typeface="Trebuchet MS"/>
                <a:ea typeface="Trebuchet MS"/>
                <a:cs typeface="Trebuchet MS"/>
                <a:sym typeface="Trebuchet MS"/>
              </a:rPr>
              <a:t>Configuration Management and Continuous Delivery in the Cloud</a:t>
            </a:r>
          </a:p>
          <a:p>
            <a:pPr>
              <a:spcBef>
                <a:spcPts val="0"/>
              </a:spcBef>
              <a:buNone/>
            </a:pPr>
            <a:r>
              <a:t/>
            </a:r>
            <a:endParaRPr b="1" sz="2400"/>
          </a:p>
        </p:txBody>
      </p:sp>
      <p:sp>
        <p:nvSpPr>
          <p:cNvPr id="81" name="Shape 81"/>
          <p:cNvSpPr txBox="1"/>
          <p:nvPr>
            <p:ph idx="1" type="subTitle"/>
          </p:nvPr>
        </p:nvSpPr>
        <p:spPr>
          <a:xfrm>
            <a:off y="2044850" x="1710025"/>
            <a:ext cy="920699" cx="6189599"/>
          </a:xfrm>
          <a:prstGeom prst="rect">
            <a:avLst/>
          </a:prstGeom>
        </p:spPr>
        <p:txBody>
          <a:bodyPr bIns="91425" rIns="91425" lIns="91425" tIns="91425" anchor="t" anchorCtr="0">
            <a:noAutofit/>
          </a:bodyPr>
          <a:lstStyle/>
          <a:p>
            <a:pPr rtl="0" lvl="0">
              <a:lnSpc>
                <a:spcPct val="120000"/>
              </a:lnSpc>
              <a:spcBef>
                <a:spcPts val="1500"/>
              </a:spcBef>
              <a:spcAft>
                <a:spcPts val="800"/>
              </a:spcAft>
              <a:buNone/>
            </a:pPr>
            <a:r>
              <a:rPr b="1" sz="2400" lang="en-US">
                <a:solidFill>
                  <a:schemeClr val="dk1"/>
                </a:solidFill>
                <a:latin typeface="Trebuchet MS"/>
                <a:ea typeface="Trebuchet MS"/>
                <a:cs typeface="Trebuchet MS"/>
                <a:sym typeface="Trebuchet MS"/>
              </a:rPr>
              <a:t>Sadek, Faras</a:t>
            </a:r>
          </a:p>
        </p:txBody>
      </p:sp>
      <p:sp>
        <p:nvSpPr>
          <p:cNvPr id="82" name="Shape 82"/>
          <p:cNvSpPr txBox="1"/>
          <p:nvPr>
            <p:ph idx="2" type="subTitle"/>
          </p:nvPr>
        </p:nvSpPr>
        <p:spPr>
          <a:xfrm>
            <a:off y="4199000" x="1168225"/>
            <a:ext cy="1691699" cx="7273200"/>
          </a:xfrm>
          <a:prstGeom prst="rect">
            <a:avLst/>
          </a:prstGeom>
        </p:spPr>
        <p:txBody>
          <a:bodyPr bIns="91425" rIns="91425" lIns="91425" tIns="91425" anchor="t" anchorCtr="0">
            <a:noAutofit/>
          </a:bodyPr>
          <a:lstStyle/>
          <a:p>
            <a:pPr rtl="0" lvl="0" indent="0" marL="0">
              <a:lnSpc>
                <a:spcPct val="120000"/>
              </a:lnSpc>
              <a:spcBef>
                <a:spcPts val="1500"/>
              </a:spcBef>
              <a:spcAft>
                <a:spcPts val="800"/>
              </a:spcAft>
              <a:buNone/>
            </a:pPr>
            <a:r>
              <a:rPr b="1" sz="1200" lang="en-US">
                <a:solidFill>
                  <a:schemeClr val="dk1"/>
                </a:solidFill>
                <a:latin typeface="Times New Roman"/>
                <a:ea typeface="Times New Roman"/>
                <a:cs typeface="Times New Roman"/>
                <a:sym typeface="Times New Roman"/>
              </a:rPr>
              <a:t>cscie90 Cloud Computing</a:t>
            </a:r>
          </a:p>
          <a:p>
            <a:pPr rtl="0" lvl="0" indent="0" marL="0">
              <a:lnSpc>
                <a:spcPct val="120000"/>
              </a:lnSpc>
              <a:spcBef>
                <a:spcPts val="1500"/>
              </a:spcBef>
              <a:spcAft>
                <a:spcPts val="800"/>
              </a:spcAft>
              <a:buNone/>
            </a:pPr>
            <a:r>
              <a:rPr b="1" lang="en-US">
                <a:solidFill>
                  <a:schemeClr val="dk1"/>
                </a:solidFill>
                <a:latin typeface="Times New Roman"/>
                <a:ea typeface="Times New Roman"/>
                <a:cs typeface="Times New Roman"/>
                <a:sym typeface="Times New Roman"/>
              </a:rPr>
              <a:t>Harvard Extension School</a:t>
            </a:r>
          </a:p>
          <a:p>
            <a:pPr rtl="0" lvl="0" indent="0" marL="0">
              <a:lnSpc>
                <a:spcPct val="120000"/>
              </a:lnSpc>
              <a:spcBef>
                <a:spcPts val="1500"/>
              </a:spcBef>
              <a:spcAft>
                <a:spcPts val="800"/>
              </a:spcAft>
              <a:buNone/>
            </a:pPr>
            <a:r>
              <a:rPr b="1" sz="1200" lang="en-US">
                <a:solidFill>
                  <a:schemeClr val="dk1"/>
                </a:solidFill>
                <a:latin typeface="Times New Roman"/>
                <a:ea typeface="Times New Roman"/>
                <a:cs typeface="Times New Roman"/>
                <a:sym typeface="Times New Roman"/>
              </a:rPr>
              <a:t>prof. Zoran B. Djordjevic</a:t>
            </a:r>
          </a:p>
        </p:txBody>
      </p:sp>
      <p:pic>
        <p:nvPicPr>
          <p:cNvPr id="83" name="Shape 83"/>
          <p:cNvPicPr preferRelativeResize="0"/>
          <p:nvPr/>
        </p:nvPicPr>
        <p:blipFill>
          <a:blip r:embed="rId3">
            <a:alphaModFix/>
          </a:blip>
          <a:stretch>
            <a:fillRect/>
          </a:stretch>
        </p:blipFill>
        <p:spPr>
          <a:xfrm>
            <a:off y="3187150" x="4323850"/>
            <a:ext cy="1077383" cx="961949"/>
          </a:xfrm>
          <a:prstGeom prst="rect">
            <a:avLst/>
          </a:prstGeom>
          <a:noFill/>
          <a:ln>
            <a:noFill/>
          </a:ln>
        </p:spPr>
      </p:pic>
      <p:sp>
        <p:nvSpPr>
          <p:cNvPr id="84" name="Shape 84"/>
          <p:cNvSpPr txBox="1"/>
          <p:nvPr/>
        </p:nvSpPr>
        <p:spPr>
          <a:xfrm>
            <a:off y="6089125" x="4147525"/>
            <a:ext cy="434100" cx="1314599"/>
          </a:xfrm>
          <a:prstGeom prst="rect">
            <a:avLst/>
          </a:prstGeom>
          <a:noFill/>
          <a:ln>
            <a:noFill/>
          </a:ln>
        </p:spPr>
        <p:txBody>
          <a:bodyPr bIns="91425" rIns="91425" lIns="91425" tIns="91425" anchor="t" anchorCtr="0">
            <a:noAutofit/>
          </a:bodyPr>
          <a:lstStyle/>
          <a:p>
            <a:pPr>
              <a:spcBef>
                <a:spcPts val="0"/>
              </a:spcBef>
              <a:buNone/>
            </a:pPr>
            <a:r>
              <a:rPr lang="en-US"/>
              <a:t>Faras Sadek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type="title"/>
          </p:nvPr>
        </p:nvSpPr>
        <p:spPr>
          <a:xfrm>
            <a:off y="2506912" x="457200"/>
            <a:ext cy="1143000" cx="8229600"/>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2400" lang="en-US"/>
              <a:t>DEMO TIME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y="0" x="0"/>
          <a:ext cy="0" cx="0"/>
          <a:chOff y="0" x="0"/>
          <a:chExt cy="0" cx="0"/>
        </a:xfrm>
      </p:grpSpPr>
      <p:pic>
        <p:nvPicPr>
          <p:cNvPr id="234" name="Shape 234"/>
          <p:cNvPicPr preferRelativeResize="0"/>
          <p:nvPr/>
        </p:nvPicPr>
        <p:blipFill>
          <a:blip r:embed="rId3">
            <a:alphaModFix/>
          </a:blip>
          <a:stretch>
            <a:fillRect/>
          </a:stretch>
        </p:blipFill>
        <p:spPr>
          <a:xfrm>
            <a:off y="2620300" x="1739775"/>
            <a:ext cy="1990725" cx="5372100"/>
          </a:xfrm>
          <a:prstGeom prst="rect">
            <a:avLst/>
          </a:prstGeom>
          <a:noFill/>
          <a:ln>
            <a:noFill/>
          </a:ln>
        </p:spPr>
      </p:pic>
      <p:sp>
        <p:nvSpPr>
          <p:cNvPr id="235" name="Shape 235"/>
          <p:cNvSpPr txBox="1"/>
          <p:nvPr/>
        </p:nvSpPr>
        <p:spPr>
          <a:xfrm>
            <a:off y="1194125" x="1739775"/>
            <a:ext cy="628800" cx="5316599"/>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t" anchorCtr="0">
            <a:noAutofit/>
          </a:bodyPr>
          <a:lstStyle/>
          <a:p>
            <a:pPr>
              <a:spcBef>
                <a:spcPts val="0"/>
              </a:spcBef>
              <a:buNone/>
            </a:pPr>
            <a:r>
              <a:rPr b="1" sz="1800" lang="en-US"/>
              <a:t>JENKINS CONFIGURATION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pic>
        <p:nvPicPr>
          <p:cNvPr id="240" name="Shape 240"/>
          <p:cNvPicPr preferRelativeResize="0"/>
          <p:nvPr/>
        </p:nvPicPr>
        <p:blipFill>
          <a:blip r:embed="rId3">
            <a:alphaModFix/>
          </a:blip>
          <a:stretch>
            <a:fillRect/>
          </a:stretch>
        </p:blipFill>
        <p:spPr>
          <a:xfrm>
            <a:off y="4083650" x="-12"/>
            <a:ext cy="2774350" cx="9197275"/>
          </a:xfrm>
          <a:prstGeom prst="rect">
            <a:avLst/>
          </a:prstGeom>
          <a:noFill/>
          <a:ln>
            <a:noFill/>
          </a:ln>
        </p:spPr>
      </p:pic>
      <p:pic>
        <p:nvPicPr>
          <p:cNvPr id="241" name="Shape 241"/>
          <p:cNvPicPr preferRelativeResize="0"/>
          <p:nvPr/>
        </p:nvPicPr>
        <p:blipFill>
          <a:blip r:embed="rId4">
            <a:alphaModFix/>
          </a:blip>
          <a:stretch>
            <a:fillRect/>
          </a:stretch>
        </p:blipFill>
        <p:spPr>
          <a:xfrm>
            <a:off y="0" x="53575"/>
            <a:ext cy="3968475" cx="91439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pic>
        <p:nvPicPr>
          <p:cNvPr id="246" name="Shape 246"/>
          <p:cNvPicPr preferRelativeResize="0"/>
          <p:nvPr/>
        </p:nvPicPr>
        <p:blipFill>
          <a:blip r:embed="rId3">
            <a:alphaModFix/>
          </a:blip>
          <a:stretch>
            <a:fillRect/>
          </a:stretch>
        </p:blipFill>
        <p:spPr>
          <a:xfrm>
            <a:off y="1330525" x="979725"/>
            <a:ext cy="5019675" cx="6981999"/>
          </a:xfrm>
          <a:prstGeom prst="rect">
            <a:avLst/>
          </a:prstGeom>
          <a:noFill/>
          <a:ln>
            <a:noFill/>
          </a:ln>
        </p:spPr>
      </p:pic>
      <p:sp>
        <p:nvSpPr>
          <p:cNvPr id="247" name="Shape 247"/>
          <p:cNvSpPr txBox="1"/>
          <p:nvPr/>
        </p:nvSpPr>
        <p:spPr>
          <a:xfrm>
            <a:off y="260425" x="1043850"/>
            <a:ext cy="645000" cx="7056299"/>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t" anchorCtr="0">
            <a:noAutofit/>
          </a:bodyPr>
          <a:lstStyle/>
          <a:p>
            <a:pPr>
              <a:spcBef>
                <a:spcPts val="0"/>
              </a:spcBef>
              <a:buNone/>
            </a:pPr>
            <a:r>
              <a:rPr sz="1800" lang="en-US"/>
              <a:t>Push to the development branch of the puppet master repository.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y="0" x="0"/>
          <a:ext cy="0" cx="0"/>
          <a:chOff y="0" x="0"/>
          <a:chExt cy="0" cx="0"/>
        </a:xfrm>
      </p:grpSpPr>
      <p:pic>
        <p:nvPicPr>
          <p:cNvPr id="252" name="Shape 252"/>
          <p:cNvPicPr preferRelativeResize="0"/>
          <p:nvPr/>
        </p:nvPicPr>
        <p:blipFill>
          <a:blip r:embed="rId3">
            <a:alphaModFix/>
          </a:blip>
          <a:stretch>
            <a:fillRect/>
          </a:stretch>
        </p:blipFill>
        <p:spPr>
          <a:xfrm>
            <a:off y="1727400" x="1100137"/>
            <a:ext cy="4610100" cx="6943725"/>
          </a:xfrm>
          <a:prstGeom prst="rect">
            <a:avLst/>
          </a:prstGeom>
          <a:noFill/>
          <a:ln>
            <a:noFill/>
          </a:ln>
        </p:spPr>
      </p:pic>
      <p:sp>
        <p:nvSpPr>
          <p:cNvPr id="253" name="Shape 253"/>
          <p:cNvSpPr txBox="1"/>
          <p:nvPr/>
        </p:nvSpPr>
        <p:spPr>
          <a:xfrm>
            <a:off y="409250" x="1326950"/>
            <a:ext cy="595200" cx="6510600"/>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t" anchorCtr="0">
            <a:noAutofit/>
          </a:bodyPr>
          <a:lstStyle/>
          <a:p>
            <a:pPr>
              <a:spcBef>
                <a:spcPts val="0"/>
              </a:spcBef>
              <a:buNone/>
            </a:pPr>
            <a:r>
              <a:rPr sz="1800" lang="en-US"/>
              <a:t>Jenkins will start New build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y="0" x="0"/>
          <a:ext cy="0" cx="0"/>
          <a:chOff y="0" x="0"/>
          <a:chExt cy="0" cx="0"/>
        </a:xfrm>
      </p:grpSpPr>
      <p:pic>
        <p:nvPicPr>
          <p:cNvPr id="258" name="Shape 258"/>
          <p:cNvPicPr preferRelativeResize="0"/>
          <p:nvPr/>
        </p:nvPicPr>
        <p:blipFill>
          <a:blip r:embed="rId3">
            <a:alphaModFix/>
          </a:blip>
          <a:stretch>
            <a:fillRect/>
          </a:stretch>
        </p:blipFill>
        <p:spPr>
          <a:xfrm>
            <a:off y="1454575" x="206723"/>
            <a:ext cy="4411325" cx="8623098"/>
          </a:xfrm>
          <a:prstGeom prst="rect">
            <a:avLst/>
          </a:prstGeom>
          <a:noFill/>
          <a:ln>
            <a:noFill/>
          </a:ln>
        </p:spPr>
      </p:pic>
      <p:sp>
        <p:nvSpPr>
          <p:cNvPr id="259" name="Shape 259"/>
          <p:cNvSpPr txBox="1"/>
          <p:nvPr/>
        </p:nvSpPr>
        <p:spPr>
          <a:xfrm>
            <a:off y="396850" x="756500"/>
            <a:ext cy="620099" cx="7143299"/>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t" anchorCtr="0">
            <a:noAutofit/>
          </a:bodyPr>
          <a:lstStyle/>
          <a:p>
            <a:pPr>
              <a:spcBef>
                <a:spcPts val="0"/>
              </a:spcBef>
              <a:buNone/>
            </a:pPr>
            <a:r>
              <a:rPr sz="1800" lang="en-US"/>
              <a:t>A new stack “DevelopmentTest” is on the way to be created.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pic>
        <p:nvPicPr>
          <p:cNvPr id="264" name="Shape 264"/>
          <p:cNvPicPr preferRelativeResize="0"/>
          <p:nvPr/>
        </p:nvPicPr>
        <p:blipFill>
          <a:blip r:embed="rId3">
            <a:alphaModFix/>
          </a:blip>
          <a:stretch>
            <a:fillRect/>
          </a:stretch>
        </p:blipFill>
        <p:spPr>
          <a:xfrm>
            <a:off y="976150" x="326025"/>
            <a:ext cy="5671024" cx="8119350"/>
          </a:xfrm>
          <a:prstGeom prst="rect">
            <a:avLst/>
          </a:prstGeom>
          <a:noFill/>
          <a:ln>
            <a:noFill/>
          </a:ln>
        </p:spPr>
      </p:pic>
      <p:sp>
        <p:nvSpPr>
          <p:cNvPr id="265" name="Shape 265"/>
          <p:cNvSpPr txBox="1"/>
          <p:nvPr/>
        </p:nvSpPr>
        <p:spPr>
          <a:xfrm>
            <a:off y="359650" x="434050"/>
            <a:ext cy="533099" cx="8135400"/>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t" anchorCtr="0">
            <a:noAutofit/>
          </a:bodyPr>
          <a:lstStyle/>
          <a:p>
            <a:pPr>
              <a:spcBef>
                <a:spcPts val="0"/>
              </a:spcBef>
              <a:buNone/>
            </a:pPr>
            <a:r>
              <a:rPr sz="1800" lang="en-US"/>
              <a:t>Login to the new EC2 and check if the /tmp/testfile is created.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y="0" x="0"/>
          <a:ext cy="0" cx="0"/>
          <a:chOff y="0" x="0"/>
          <a:chExt cy="0" cx="0"/>
        </a:xfrm>
      </p:grpSpPr>
      <p:pic>
        <p:nvPicPr>
          <p:cNvPr id="270" name="Shape 270"/>
          <p:cNvPicPr preferRelativeResize="0"/>
          <p:nvPr/>
        </p:nvPicPr>
        <p:blipFill>
          <a:blip r:embed="rId3">
            <a:alphaModFix/>
          </a:blip>
          <a:stretch>
            <a:fillRect/>
          </a:stretch>
        </p:blipFill>
        <p:spPr>
          <a:xfrm>
            <a:off y="1103725" x="160525"/>
            <a:ext cy="5704650" cx="8822949"/>
          </a:xfrm>
          <a:prstGeom prst="rect">
            <a:avLst/>
          </a:prstGeom>
          <a:noFill/>
          <a:ln>
            <a:noFill/>
          </a:ln>
        </p:spPr>
      </p:pic>
      <p:sp>
        <p:nvSpPr>
          <p:cNvPr id="271" name="Shape 271"/>
          <p:cNvSpPr txBox="1"/>
          <p:nvPr/>
        </p:nvSpPr>
        <p:spPr>
          <a:xfrm>
            <a:off y="301200" x="1316700"/>
            <a:ext cy="595200" cx="6510600"/>
          </a:xfrm>
          <a:prstGeom prst="rect">
            <a:avLst/>
          </a:prstGeom>
          <a:solidFill>
            <a:srgbClr val="F1C232"/>
          </a:solidFill>
          <a:ln w="9525" cap="flat">
            <a:solidFill>
              <a:srgbClr val="CC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sz="1800" lang="en-US"/>
              <a:t>The new build succeed.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799412" x="457200"/>
            <a:ext cy="1143000" cx="8229600"/>
          </a:xfrm>
          <a:prstGeom prst="rect">
            <a:avLst/>
          </a:prstGeom>
        </p:spPr>
        <p:txBody>
          <a:bodyPr bIns="91425" rIns="91425" lIns="91425" tIns="91425" anchor="ctr" anchorCtr="0">
            <a:noAutofit/>
          </a:bodyPr>
          <a:lstStyle/>
          <a:p>
            <a:pPr rtl="0">
              <a:spcBef>
                <a:spcPts val="0"/>
              </a:spcBef>
              <a:buNone/>
            </a:pPr>
            <a:r>
              <a:rPr b="1" sz="1800" lang="en-US"/>
              <a:t>What am I trying to achieve? </a:t>
            </a:r>
          </a:p>
          <a:p>
            <a:pPr>
              <a:spcBef>
                <a:spcPts val="0"/>
              </a:spcBef>
              <a:buNone/>
            </a:pPr>
            <a:r>
              <a:rPr b="1" sz="1800" lang="en-US"/>
              <a:t>What Problem I want to attackle?</a:t>
            </a:r>
          </a:p>
        </p:txBody>
      </p:sp>
      <p:sp>
        <p:nvSpPr>
          <p:cNvPr id="90" name="Shape 90"/>
          <p:cNvSpPr txBox="1"/>
          <p:nvPr>
            <p:ph idx="1" type="body"/>
          </p:nvPr>
        </p:nvSpPr>
        <p:spPr>
          <a:xfrm>
            <a:off y="1942425" x="540600"/>
            <a:ext cy="2112600" cx="8062799"/>
          </a:xfrm>
          <a:prstGeom prst="rect">
            <a:avLst/>
          </a:prstGeom>
        </p:spPr>
        <p:txBody>
          <a:bodyPr bIns="91425" rIns="91425" lIns="91425" tIns="91425" anchor="t" anchorCtr="0">
            <a:noAutofit/>
          </a:bodyPr>
          <a:lstStyle/>
          <a:p>
            <a:pPr rtl="0" indent="0" marL="0">
              <a:spcBef>
                <a:spcPts val="0"/>
              </a:spcBef>
              <a:buNone/>
            </a:pPr>
            <a:r>
              <a:t/>
            </a:r>
            <a:endParaRPr/>
          </a:p>
          <a:p>
            <a:pPr algn="ctr" rtl="0" lvl="0" indent="0" marL="0">
              <a:lnSpc>
                <a:spcPct val="120000"/>
              </a:lnSpc>
              <a:spcBef>
                <a:spcPts val="1500"/>
              </a:spcBef>
              <a:spcAft>
                <a:spcPts val="800"/>
              </a:spcAft>
              <a:buClr>
                <a:schemeClr val="dk1"/>
              </a:buClr>
              <a:buSzPct val="68750"/>
              <a:buFont typeface="Arial"/>
              <a:buNone/>
            </a:pPr>
            <a:r>
              <a:rPr b="1" sz="1600" lang="en-US">
                <a:solidFill>
                  <a:schemeClr val="dk1"/>
                </a:solidFill>
                <a:latin typeface="Trebuchet MS"/>
                <a:ea typeface="Trebuchet MS"/>
                <a:cs typeface="Trebuchet MS"/>
                <a:sym typeface="Trebuchet MS"/>
              </a:rPr>
              <a:t>I want to automate the process of resource allocation and resource configuration in AWS Cloud.</a:t>
            </a:r>
          </a:p>
          <a:p>
            <a:pPr algn="ctr" rtl="0" lvl="0" indent="0" marL="0">
              <a:lnSpc>
                <a:spcPct val="120000"/>
              </a:lnSpc>
              <a:spcBef>
                <a:spcPts val="1500"/>
              </a:spcBef>
              <a:spcAft>
                <a:spcPts val="800"/>
              </a:spcAft>
              <a:buClr>
                <a:schemeClr val="dk1"/>
              </a:buClr>
              <a:buFont typeface="Arial"/>
              <a:buNone/>
            </a:pPr>
            <a:r>
              <a:t/>
            </a:r>
            <a:endParaRPr b="1" sz="1600">
              <a:solidFill>
                <a:schemeClr val="dk1"/>
              </a:solidFill>
              <a:latin typeface="Trebuchet MS"/>
              <a:ea typeface="Trebuchet MS"/>
              <a:cs typeface="Trebuchet MS"/>
              <a:sym typeface="Trebuchet MS"/>
            </a:endParaRPr>
          </a:p>
          <a:p>
            <a:pPr rtl="0" indent="0" marL="0">
              <a:spcBef>
                <a:spcPts val="0"/>
              </a:spcBef>
              <a:buNone/>
            </a:pPr>
            <a:r>
              <a:t/>
            </a:r>
            <a:endParaRPr/>
          </a:p>
          <a:p>
            <a:pPr indent="0" marL="0">
              <a:spcBef>
                <a:spcPts val="0"/>
              </a:spcBef>
              <a:buNone/>
            </a:pPr>
            <a:r>
              <a:t/>
            </a:r>
            <a:endParaRPr/>
          </a:p>
        </p:txBody>
      </p:sp>
      <p:sp>
        <p:nvSpPr>
          <p:cNvPr id="91" name="Shape 91"/>
          <p:cNvSpPr txBox="1"/>
          <p:nvPr/>
        </p:nvSpPr>
        <p:spPr>
          <a:xfrm>
            <a:off y="6089125" x="4147525"/>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2" fill="hold" presetSubtype="8" presetClass="entr" nodeType="afterEffect">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2600"/>
                                        <p:tgtEl>
                                          <p:spTgt spid="90"/>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p:nvPr/>
        </p:nvSpPr>
        <p:spPr>
          <a:xfrm>
            <a:off y="2358562" x="1816815"/>
            <a:ext cy="3809999" cx="2514599"/>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97" name="Shape 97"/>
          <p:cNvPicPr preferRelativeResize="0"/>
          <p:nvPr/>
        </p:nvPicPr>
        <p:blipFill rotWithShape="1">
          <a:blip r:embed="rId3">
            <a:alphaModFix/>
          </a:blip>
          <a:srcRect t="0" b="0" r="0" l="0"/>
          <a:stretch/>
        </p:blipFill>
        <p:spPr>
          <a:xfrm>
            <a:off y="329075" x="1872368"/>
            <a:ext cy="1981199" cx="6554100"/>
          </a:xfrm>
          <a:prstGeom prst="rect">
            <a:avLst/>
          </a:prstGeom>
          <a:noFill/>
          <a:ln>
            <a:noFill/>
          </a:ln>
        </p:spPr>
      </p:pic>
      <p:sp>
        <p:nvSpPr>
          <p:cNvPr id="98" name="Shape 98"/>
          <p:cNvSpPr/>
          <p:nvPr/>
        </p:nvSpPr>
        <p:spPr>
          <a:xfrm>
            <a:off y="2487875" x="1968540"/>
            <a:ext cy="1447800" cx="21335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Clr>
                <a:schemeClr val="dk1"/>
              </a:buClr>
              <a:buSzPct val="25000"/>
              <a:buFont typeface="Arial"/>
              <a:buNone/>
            </a:pPr>
            <a:r>
              <a:rPr lang="en-US">
                <a:solidFill>
                  <a:schemeClr val="dk1"/>
                </a:solidFill>
                <a:latin typeface="Calibri"/>
                <a:ea typeface="Calibri"/>
                <a:cs typeface="Calibri"/>
                <a:sym typeface="Calibri"/>
              </a:rPr>
              <a:t>172.31.0.0/20</a:t>
            </a:r>
          </a:p>
          <a:p>
            <a:pPr algn="l" rtl="0" lvl="0" marR="0" indent="0" marL="0">
              <a:spcBef>
                <a:spcPts val="0"/>
              </a:spcBef>
              <a:buNone/>
            </a:pPr>
            <a:r>
              <a:t/>
            </a:r>
            <a:endParaRPr sz="1800">
              <a:solidFill>
                <a:schemeClr val="dk1"/>
              </a:solidFill>
              <a:latin typeface="Calibri"/>
              <a:ea typeface="Calibri"/>
              <a:cs typeface="Calibri"/>
              <a:sym typeface="Calibri"/>
            </a:endParaRPr>
          </a:p>
        </p:txBody>
      </p:sp>
      <p:pic>
        <p:nvPicPr>
          <p:cNvPr id="99" name="Shape 99"/>
          <p:cNvPicPr preferRelativeResize="0"/>
          <p:nvPr/>
        </p:nvPicPr>
        <p:blipFill rotWithShape="1">
          <a:blip r:embed="rId4">
            <a:alphaModFix/>
          </a:blip>
          <a:srcRect t="0" b="0" r="0" l="0"/>
          <a:stretch/>
        </p:blipFill>
        <p:spPr>
          <a:xfrm>
            <a:off y="1897250" x="4502648"/>
            <a:ext cy="875399" cx="875399"/>
          </a:xfrm>
          <a:prstGeom prst="rect">
            <a:avLst/>
          </a:prstGeom>
          <a:noFill/>
          <a:ln>
            <a:noFill/>
          </a:ln>
        </p:spPr>
      </p:pic>
      <p:sp>
        <p:nvSpPr>
          <p:cNvPr id="100" name="Shape 100"/>
          <p:cNvSpPr txBox="1"/>
          <p:nvPr/>
        </p:nvSpPr>
        <p:spPr>
          <a:xfrm>
            <a:off y="1659875" x="1974399"/>
            <a:ext cy="523200" cx="173610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VPC</a:t>
            </a:r>
            <a:r>
              <a:rPr lang="en-US"/>
              <a:t> </a:t>
            </a:r>
            <a:r>
              <a:rPr strike="noStrike" u="none" b="0" cap="none" baseline="0" sz="1400" lang="en-US" i="0">
                <a:solidFill>
                  <a:schemeClr val="dk1"/>
                </a:solidFill>
                <a:latin typeface="Calibri"/>
                <a:ea typeface="Calibri"/>
                <a:cs typeface="Calibri"/>
                <a:sym typeface="Calibri"/>
              </a:rPr>
              <a:t>Public</a:t>
            </a:r>
          </a:p>
          <a:p>
            <a:pPr algn="ctr" rtl="0" lvl="0" marR="0" indent="0" marL="0">
              <a:spcBef>
                <a:spcPts val="0"/>
              </a:spcBef>
              <a:buSzPct val="25000"/>
              <a:buNone/>
            </a:pPr>
            <a:r>
              <a:rPr lang="en-US">
                <a:solidFill>
                  <a:schemeClr val="dk1"/>
                </a:solidFill>
                <a:latin typeface="Calibri"/>
                <a:ea typeface="Calibri"/>
                <a:cs typeface="Calibri"/>
                <a:sym typeface="Calibri"/>
              </a:rPr>
              <a:t>172.31.0.0/16</a:t>
            </a:r>
          </a:p>
        </p:txBody>
      </p:sp>
      <p:sp>
        <p:nvSpPr>
          <p:cNvPr id="101" name="Shape 101"/>
          <p:cNvSpPr/>
          <p:nvPr/>
        </p:nvSpPr>
        <p:spPr>
          <a:xfrm>
            <a:off y="4164275" x="2047512"/>
            <a:ext cy="1856700" cx="2053200"/>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172.31.16.0/20</a:t>
            </a:r>
          </a:p>
        </p:txBody>
      </p:sp>
      <p:sp>
        <p:nvSpPr>
          <p:cNvPr id="102" name="Shape 102"/>
          <p:cNvSpPr/>
          <p:nvPr/>
        </p:nvSpPr>
        <p:spPr>
          <a:xfrm>
            <a:off y="2183075" x="5778550"/>
            <a:ext cy="3985500" cx="2647800"/>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3" name="Shape 103"/>
          <p:cNvSpPr txBox="1"/>
          <p:nvPr/>
        </p:nvSpPr>
        <p:spPr>
          <a:xfrm>
            <a:off y="1573475" x="6230148"/>
            <a:ext cy="523200" cx="180540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VPC</a:t>
            </a:r>
            <a:r>
              <a:rPr lang="en-US"/>
              <a:t> </a:t>
            </a:r>
            <a:r>
              <a:rPr strike="noStrike" u="none" b="0" cap="none" baseline="0" sz="1400" lang="en-US" i="0">
                <a:solidFill>
                  <a:schemeClr val="dk1"/>
                </a:solidFill>
                <a:latin typeface="Calibri"/>
                <a:ea typeface="Calibri"/>
                <a:cs typeface="Calibri"/>
                <a:sym typeface="Calibri"/>
              </a:rPr>
              <a:t>Develop</a:t>
            </a:r>
          </a:p>
          <a:p>
            <a:pPr algn="ctr" rtl="0" lvl="0">
              <a:spcBef>
                <a:spcPts val="0"/>
              </a:spcBef>
              <a:buClr>
                <a:schemeClr val="dk1"/>
              </a:buClr>
              <a:buSzPct val="25000"/>
              <a:buFont typeface="Arial"/>
              <a:buNone/>
            </a:pPr>
            <a:r>
              <a:rPr lang="en-US">
                <a:solidFill>
                  <a:schemeClr val="dk1"/>
                </a:solidFill>
                <a:latin typeface="Calibri"/>
                <a:ea typeface="Calibri"/>
                <a:cs typeface="Calibri"/>
                <a:sym typeface="Calibri"/>
              </a:rPr>
              <a:t>172.16.0.0/16</a:t>
            </a:r>
          </a:p>
          <a:p>
            <a:pPr algn="ctr" rtl="0" lvl="0" marR="0" indent="0" marL="0">
              <a:spcBef>
                <a:spcPts val="0"/>
              </a:spcBef>
              <a:buNone/>
            </a:pPr>
            <a:r>
              <a:t/>
            </a:r>
            <a:endParaRPr>
              <a:solidFill>
                <a:schemeClr val="dk1"/>
              </a:solidFill>
              <a:latin typeface="Calibri"/>
              <a:ea typeface="Calibri"/>
              <a:cs typeface="Calibri"/>
              <a:sym typeface="Calibri"/>
            </a:endParaRPr>
          </a:p>
        </p:txBody>
      </p:sp>
      <p:sp>
        <p:nvSpPr>
          <p:cNvPr id="104" name="Shape 104"/>
          <p:cNvSpPr/>
          <p:nvPr/>
        </p:nvSpPr>
        <p:spPr>
          <a:xfrm>
            <a:off y="2487875" x="6007139"/>
            <a:ext cy="1447800" cx="21335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algn="l" rtl="0" lvl="0">
              <a:spcBef>
                <a:spcPts val="0"/>
              </a:spcBef>
              <a:buSzPct val="25000"/>
              <a:buNone/>
            </a:pPr>
            <a:r>
              <a:rPr lang="en-US">
                <a:solidFill>
                  <a:schemeClr val="dk1"/>
                </a:solidFill>
                <a:latin typeface="Calibri"/>
                <a:ea typeface="Calibri"/>
                <a:cs typeface="Calibri"/>
                <a:sym typeface="Calibri"/>
              </a:rPr>
              <a:t>172.16.0.0/20</a:t>
            </a:r>
          </a:p>
        </p:txBody>
      </p:sp>
      <p:sp>
        <p:nvSpPr>
          <p:cNvPr id="105" name="Shape 105"/>
          <p:cNvSpPr/>
          <p:nvPr/>
        </p:nvSpPr>
        <p:spPr>
          <a:xfrm>
            <a:off y="4164275" x="6007150"/>
            <a:ext cy="1856700" cx="21335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172.16.16.0/20</a:t>
            </a:r>
          </a:p>
        </p:txBody>
      </p:sp>
      <p:cxnSp>
        <p:nvCxnSpPr>
          <p:cNvPr id="106" name="Shape 106"/>
          <p:cNvCxnSpPr>
            <a:stCxn id="107" idx="3"/>
            <a:endCxn id="99" idx="2"/>
          </p:cNvCxnSpPr>
          <p:nvPr/>
        </p:nvCxnSpPr>
        <p:spPr>
          <a:xfrm rot="10800000" flipH="1">
            <a:off y="2772574" x="3712080"/>
            <a:ext cy="1989300" cx="1228200"/>
          </a:xfrm>
          <a:prstGeom prst="straightConnector1">
            <a:avLst/>
          </a:prstGeom>
          <a:noFill/>
          <a:ln w="25400" cap="flat">
            <a:solidFill>
              <a:schemeClr val="accent1"/>
            </a:solidFill>
            <a:prstDash val="solid"/>
            <a:round/>
            <a:headEnd w="lg" len="lg" type="stealth"/>
            <a:tailEnd w="lg" len="lg" type="stealth"/>
          </a:ln>
        </p:spPr>
      </p:cxnSp>
      <p:cxnSp>
        <p:nvCxnSpPr>
          <p:cNvPr id="108" name="Shape 108"/>
          <p:cNvCxnSpPr>
            <a:stCxn id="99" idx="2"/>
            <a:endCxn id="109" idx="0"/>
          </p:cNvCxnSpPr>
          <p:nvPr/>
        </p:nvCxnSpPr>
        <p:spPr>
          <a:xfrm>
            <a:off y="2772649" x="4940348"/>
            <a:ext cy="2468700" cx="2000400"/>
          </a:xfrm>
          <a:prstGeom prst="straightConnector1">
            <a:avLst/>
          </a:prstGeom>
          <a:noFill/>
          <a:ln w="25400" cap="flat">
            <a:solidFill>
              <a:schemeClr val="accent1"/>
            </a:solidFill>
            <a:prstDash val="solid"/>
            <a:round/>
            <a:headEnd w="lg" len="lg" type="stealth"/>
            <a:tailEnd w="lg" len="lg" type="stealth"/>
          </a:ln>
        </p:spPr>
      </p:cxnSp>
      <p:pic>
        <p:nvPicPr>
          <p:cNvPr id="110" name="Shape 110"/>
          <p:cNvPicPr preferRelativeResize="0"/>
          <p:nvPr/>
        </p:nvPicPr>
        <p:blipFill rotWithShape="1">
          <a:blip r:embed="rId5">
            <a:alphaModFix/>
          </a:blip>
          <a:srcRect t="0" b="0" r="0" l="0"/>
          <a:stretch/>
        </p:blipFill>
        <p:spPr>
          <a:xfrm>
            <a:off y="4469075" x="328325"/>
            <a:ext cy="1104299" cx="723900"/>
          </a:xfrm>
          <a:prstGeom prst="rect">
            <a:avLst/>
          </a:prstGeom>
          <a:noFill/>
          <a:ln>
            <a:noFill/>
          </a:ln>
        </p:spPr>
      </p:pic>
      <p:sp>
        <p:nvSpPr>
          <p:cNvPr id="111" name="Shape 111"/>
          <p:cNvSpPr txBox="1"/>
          <p:nvPr/>
        </p:nvSpPr>
        <p:spPr>
          <a:xfrm>
            <a:off y="5535875" x="202471"/>
            <a:ext cy="307800" cx="10052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Developer</a:t>
            </a:r>
          </a:p>
        </p:txBody>
      </p:sp>
      <p:cxnSp>
        <p:nvCxnSpPr>
          <p:cNvPr id="112" name="Shape 112"/>
          <p:cNvCxnSpPr>
            <a:stCxn id="107" idx="1"/>
            <a:endCxn id="113" idx="2"/>
          </p:cNvCxnSpPr>
          <p:nvPr/>
        </p:nvCxnSpPr>
        <p:spPr>
          <a:xfrm rot="10800000">
            <a:off y="2662474" x="800280"/>
            <a:ext cy="2099400" cx="2326800"/>
          </a:xfrm>
          <a:prstGeom prst="straightConnector1">
            <a:avLst/>
          </a:prstGeom>
          <a:noFill/>
          <a:ln w="25400" cap="flat">
            <a:solidFill>
              <a:schemeClr val="accent1"/>
            </a:solidFill>
            <a:prstDash val="solid"/>
            <a:round/>
            <a:headEnd w="lg" len="lg" type="stealth"/>
            <a:tailEnd w="lg" len="lg" type="none"/>
          </a:ln>
        </p:spPr>
      </p:cxnSp>
      <p:cxnSp>
        <p:nvCxnSpPr>
          <p:cNvPr id="114" name="Shape 114"/>
          <p:cNvCxnSpPr/>
          <p:nvPr/>
        </p:nvCxnSpPr>
        <p:spPr>
          <a:xfrm rot="10800000" flipH="1">
            <a:off y="5180999" x="4141775"/>
            <a:ext cy="40500" cx="1899900"/>
          </a:xfrm>
          <a:prstGeom prst="straightConnector1">
            <a:avLst/>
          </a:prstGeom>
          <a:noFill/>
          <a:ln w="57150" cap="flat">
            <a:solidFill>
              <a:schemeClr val="accent1"/>
            </a:solidFill>
            <a:prstDash val="lgDash"/>
            <a:round/>
            <a:headEnd w="lg" len="lg" type="stealth"/>
            <a:tailEnd w="lg" len="lg" type="stealth"/>
          </a:ln>
        </p:spPr>
      </p:cxnSp>
      <p:sp>
        <p:nvSpPr>
          <p:cNvPr id="115" name="Shape 115"/>
          <p:cNvSpPr txBox="1"/>
          <p:nvPr/>
        </p:nvSpPr>
        <p:spPr>
          <a:xfrm>
            <a:off y="4817537" x="4194575"/>
            <a:ext cy="307800" cx="14900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Peering Tunnel</a:t>
            </a:r>
          </a:p>
        </p:txBody>
      </p:sp>
      <p:sp>
        <p:nvSpPr>
          <p:cNvPr id="109" name="Shape 109"/>
          <p:cNvSpPr/>
          <p:nvPr/>
        </p:nvSpPr>
        <p:spPr>
          <a:xfrm>
            <a:off y="5241275" x="6396250"/>
            <a:ext cy="365099" cx="1089000"/>
          </a:xfrm>
          <a:prstGeom prst="roundRect">
            <a:avLst>
              <a:gd fmla="val 16667" name="adj"/>
            </a:avLst>
          </a:prstGeom>
          <a:gradFill>
            <a:gsLst>
              <a:gs pos="0">
                <a:srgbClr val="FF953F"/>
              </a:gs>
              <a:gs pos="100000">
                <a:srgbClr val="FFE3CB"/>
              </a:gs>
            </a:gsLst>
            <a:lin ang="16200000" scaled="0"/>
          </a:gradFill>
          <a:ln w="9525" cap="flat">
            <a:solidFill>
              <a:srgbClr val="F6923F"/>
            </a:solidFill>
            <a:prstDash val="solid"/>
            <a:round/>
            <a:headEnd w="med" len="med" type="none"/>
            <a:tailEnd w="med" len="med" type="none"/>
          </a:ln>
        </p:spPr>
        <p:txBody>
          <a:bodyPr bIns="45700" rIns="91425" lIns="91425" tIns="45700" anchor="t" anchorCtr="0">
            <a:noAutofit/>
          </a:bodyPr>
          <a:lstStyle/>
          <a:p>
            <a:pPr algn="ctr" rtl="0" lvl="0" marR="0" indent="0" marL="0">
              <a:spcBef>
                <a:spcPts val="0"/>
              </a:spcBef>
              <a:buSzPct val="25000"/>
              <a:buNone/>
            </a:pPr>
            <a:r>
              <a:rPr sz="1200" lang="en-US">
                <a:solidFill>
                  <a:schemeClr val="lt1"/>
                </a:solidFill>
                <a:latin typeface="Calibri"/>
                <a:ea typeface="Calibri"/>
                <a:cs typeface="Calibri"/>
                <a:sym typeface="Calibri"/>
              </a:rPr>
              <a:t>Dev</a:t>
            </a:r>
            <a:r>
              <a:rPr strike="noStrike" u="none" b="0" cap="none" baseline="0" sz="1200" lang="en-US" i="0">
                <a:solidFill>
                  <a:schemeClr val="lt1"/>
                </a:solidFill>
                <a:latin typeface="Calibri"/>
                <a:ea typeface="Calibri"/>
                <a:cs typeface="Calibri"/>
                <a:sym typeface="Calibri"/>
              </a:rPr>
              <a:t> Instance</a:t>
            </a:r>
          </a:p>
        </p:txBody>
      </p:sp>
      <p:pic>
        <p:nvPicPr>
          <p:cNvPr id="107" name="Shape 107"/>
          <p:cNvPicPr preferRelativeResize="0"/>
          <p:nvPr/>
        </p:nvPicPr>
        <p:blipFill rotWithShape="1">
          <a:blip r:embed="rId6">
            <a:alphaModFix/>
          </a:blip>
          <a:srcRect t="0" b="0" r="0" l="0"/>
          <a:stretch/>
        </p:blipFill>
        <p:spPr>
          <a:xfrm>
            <a:off y="4342775" x="3127080"/>
            <a:ext cy="838199" cx="584999"/>
          </a:xfrm>
          <a:prstGeom prst="rect">
            <a:avLst/>
          </a:prstGeom>
          <a:noFill/>
          <a:ln>
            <a:noFill/>
          </a:ln>
        </p:spPr>
      </p:pic>
      <p:pic>
        <p:nvPicPr>
          <p:cNvPr id="116" name="Shape 116"/>
          <p:cNvPicPr preferRelativeResize="0"/>
          <p:nvPr/>
        </p:nvPicPr>
        <p:blipFill rotWithShape="1">
          <a:blip r:embed="rId7">
            <a:alphaModFix/>
          </a:blip>
          <a:srcRect t="19261" b="19261" r="0" l="0"/>
          <a:stretch/>
        </p:blipFill>
        <p:spPr>
          <a:xfrm>
            <a:off y="5180975" x="2809775"/>
            <a:ext cy="523200" cx="1005299"/>
          </a:xfrm>
          <a:prstGeom prst="rect">
            <a:avLst/>
          </a:prstGeom>
          <a:noFill/>
          <a:ln>
            <a:noFill/>
          </a:ln>
        </p:spPr>
      </p:pic>
      <p:cxnSp>
        <p:nvCxnSpPr>
          <p:cNvPr id="117" name="Shape 117"/>
          <p:cNvCxnSpPr>
            <a:stCxn id="116" idx="3"/>
            <a:endCxn id="109" idx="1"/>
          </p:cNvCxnSpPr>
          <p:nvPr/>
        </p:nvCxnSpPr>
        <p:spPr>
          <a:xfrm rot="10800000" flipH="1">
            <a:off y="5423675" x="3815074"/>
            <a:ext cy="18900" cx="2581200"/>
          </a:xfrm>
          <a:prstGeom prst="straightConnector1">
            <a:avLst/>
          </a:prstGeom>
          <a:noFill/>
          <a:ln w="19050" cap="flat">
            <a:solidFill>
              <a:schemeClr val="dk2"/>
            </a:solidFill>
            <a:prstDash val="solid"/>
            <a:round/>
            <a:headEnd w="lg" len="lg" type="stealth"/>
            <a:tailEnd w="lg" len="lg" type="stealth"/>
          </a:ln>
        </p:spPr>
      </p:cxnSp>
      <p:sp>
        <p:nvSpPr>
          <p:cNvPr id="118" name="Shape 118"/>
          <p:cNvSpPr txBox="1"/>
          <p:nvPr/>
        </p:nvSpPr>
        <p:spPr>
          <a:xfrm>
            <a:off y="2487875" x="4481687"/>
            <a:ext cy="523200" cx="1146600"/>
          </a:xfrm>
          <a:prstGeom prst="rect">
            <a:avLst/>
          </a:prstGeom>
          <a:noFill/>
          <a:ln>
            <a:noFill/>
          </a:ln>
        </p:spPr>
        <p:txBody>
          <a:bodyPr bIns="91425" rIns="91425" lIns="91425" tIns="91425" anchor="t" anchorCtr="0">
            <a:noAutofit/>
          </a:bodyPr>
          <a:lstStyle/>
          <a:p>
            <a:pPr>
              <a:spcBef>
                <a:spcPts val="0"/>
              </a:spcBef>
              <a:buNone/>
            </a:pPr>
            <a:r>
              <a:rPr sz="1200" lang="en-US"/>
              <a:t>CloudFormation Template</a:t>
            </a:r>
          </a:p>
        </p:txBody>
      </p:sp>
      <p:pic>
        <p:nvPicPr>
          <p:cNvPr id="113" name="Shape 113"/>
          <p:cNvPicPr preferRelativeResize="0"/>
          <p:nvPr/>
        </p:nvPicPr>
        <p:blipFill>
          <a:blip r:embed="rId8">
            <a:alphaModFix/>
          </a:blip>
          <a:stretch>
            <a:fillRect/>
          </a:stretch>
        </p:blipFill>
        <p:spPr>
          <a:xfrm>
            <a:off y="1573475" x="255849"/>
            <a:ext cy="1088999" cx="1088999"/>
          </a:xfrm>
          <a:prstGeom prst="rect">
            <a:avLst/>
          </a:prstGeom>
          <a:noFill/>
          <a:ln>
            <a:noFill/>
          </a:ln>
        </p:spPr>
      </p:pic>
      <p:cxnSp>
        <p:nvCxnSpPr>
          <p:cNvPr id="119" name="Shape 119"/>
          <p:cNvCxnSpPr>
            <a:stCxn id="113" idx="2"/>
            <a:endCxn id="110" idx="0"/>
          </p:cNvCxnSpPr>
          <p:nvPr/>
        </p:nvCxnSpPr>
        <p:spPr>
          <a:xfrm flipH="1">
            <a:off y="2662474" x="690249"/>
            <a:ext cy="1806600" cx="110100"/>
          </a:xfrm>
          <a:prstGeom prst="straightConnector1">
            <a:avLst/>
          </a:prstGeom>
          <a:noFill/>
          <a:ln w="19050" cap="flat">
            <a:solidFill>
              <a:schemeClr val="dk2"/>
            </a:solidFill>
            <a:prstDash val="solid"/>
            <a:round/>
            <a:headEnd w="lg" len="lg" type="stealth"/>
            <a:tailEnd w="lg" len="lg" type="none"/>
          </a:ln>
        </p:spPr>
      </p:cxnSp>
      <p:sp>
        <p:nvSpPr>
          <p:cNvPr id="120" name="Shape 120"/>
          <p:cNvSpPr txBox="1"/>
          <p:nvPr/>
        </p:nvSpPr>
        <p:spPr>
          <a:xfrm>
            <a:off y="6337150" x="4282325"/>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2400" lang="en-US"/>
              <a:t>Tools</a:t>
            </a:r>
          </a:p>
        </p:txBody>
      </p:sp>
      <p:sp>
        <p:nvSpPr>
          <p:cNvPr id="126" name="Shape 126"/>
          <p:cNvSpPr txBox="1"/>
          <p:nvPr>
            <p:ph idx="1" type="body"/>
          </p:nvPr>
        </p:nvSpPr>
        <p:spPr>
          <a:xfrm>
            <a:off y="1600200" x="457200"/>
            <a:ext cy="4725899" cx="8229600"/>
          </a:xfrm>
          <a:prstGeom prst="rect">
            <a:avLst/>
          </a:prstGeom>
        </p:spPr>
        <p:txBody>
          <a:bodyPr bIns="91425" rIns="91425" lIns="91425" tIns="91425" anchor="t" anchorCtr="0">
            <a:noAutofit/>
          </a:bodyPr>
          <a:lstStyle/>
          <a:p>
            <a:pPr rtl="0" indent="0" marL="0">
              <a:spcBef>
                <a:spcPts val="0"/>
              </a:spcBef>
              <a:buNone/>
            </a:pPr>
            <a:r>
              <a:t/>
            </a:r>
            <a:endParaRPr b="1" sz="1800"/>
          </a:p>
          <a:p>
            <a:pPr rtl="0" lvl="0" indent="-342900" marL="457200">
              <a:spcBef>
                <a:spcPts val="0"/>
              </a:spcBef>
              <a:buClr>
                <a:schemeClr val="dk1"/>
              </a:buClr>
              <a:buSzPct val="100000"/>
              <a:buFont typeface="Arial"/>
              <a:buChar char="•"/>
            </a:pPr>
            <a:r>
              <a:rPr b="1" sz="1800" lang="en-US"/>
              <a:t>CloudFormation</a:t>
            </a:r>
          </a:p>
          <a:p>
            <a:pPr rtl="0" indent="0" marL="0">
              <a:spcBef>
                <a:spcPts val="0"/>
              </a:spcBef>
              <a:buNone/>
            </a:pPr>
            <a:r>
              <a:t/>
            </a:r>
            <a:endParaRPr b="1" sz="1800"/>
          </a:p>
          <a:p>
            <a:pPr rtl="0" lvl="0" indent="0" marL="0">
              <a:spcBef>
                <a:spcPts val="0"/>
              </a:spcBef>
              <a:buNone/>
            </a:pPr>
            <a:r>
              <a:t/>
            </a:r>
            <a:endParaRPr b="1" sz="1800"/>
          </a:p>
          <a:p>
            <a:pPr rtl="0" lvl="0" indent="-342900" marL="457200">
              <a:spcBef>
                <a:spcPts val="0"/>
              </a:spcBef>
              <a:buClr>
                <a:schemeClr val="dk1"/>
              </a:buClr>
              <a:buSzPct val="100000"/>
              <a:buFont typeface="Arial"/>
              <a:buChar char="•"/>
            </a:pPr>
            <a:r>
              <a:rPr b="1" sz="1800" lang="en-US"/>
              <a:t>Puppet</a:t>
            </a:r>
          </a:p>
          <a:p>
            <a:pPr rtl="0" indent="0" marL="0">
              <a:spcBef>
                <a:spcPts val="0"/>
              </a:spcBef>
              <a:buNone/>
            </a:pPr>
            <a:r>
              <a:t/>
            </a:r>
            <a:endParaRPr b="1" sz="1800"/>
          </a:p>
          <a:p>
            <a:pPr rtl="0" lvl="0" indent="0" marL="0">
              <a:spcBef>
                <a:spcPts val="0"/>
              </a:spcBef>
              <a:buNone/>
            </a:pPr>
            <a:r>
              <a:t/>
            </a:r>
            <a:endParaRPr b="1" sz="1800"/>
          </a:p>
          <a:p>
            <a:pPr rtl="0" lvl="0" indent="-342900" marL="457200">
              <a:spcBef>
                <a:spcPts val="0"/>
              </a:spcBef>
              <a:buClr>
                <a:schemeClr val="dk1"/>
              </a:buClr>
              <a:buSzPct val="100000"/>
              <a:buFont typeface="Arial"/>
              <a:buChar char="•"/>
            </a:pPr>
            <a:r>
              <a:rPr b="1" sz="1800" lang="en-US"/>
              <a:t>GitHub </a:t>
            </a:r>
          </a:p>
          <a:p>
            <a:pPr rtl="0" indent="0" marL="0">
              <a:spcBef>
                <a:spcPts val="0"/>
              </a:spcBef>
              <a:buNone/>
            </a:pPr>
            <a:r>
              <a:t/>
            </a:r>
            <a:endParaRPr b="1" sz="1800"/>
          </a:p>
          <a:p>
            <a:pPr rtl="0" lvl="0" indent="0" marL="0">
              <a:spcBef>
                <a:spcPts val="0"/>
              </a:spcBef>
              <a:buNone/>
            </a:pPr>
            <a:r>
              <a:t/>
            </a:r>
            <a:endParaRPr b="1" sz="1800"/>
          </a:p>
          <a:p>
            <a:pPr lvl="0" indent="-342900" marL="457200">
              <a:spcBef>
                <a:spcPts val="0"/>
              </a:spcBef>
              <a:buClr>
                <a:schemeClr val="dk1"/>
              </a:buClr>
              <a:buSzPct val="100000"/>
              <a:buFont typeface="Arial"/>
              <a:buChar char="•"/>
            </a:pPr>
            <a:r>
              <a:rPr b="1" sz="1800" lang="en-US"/>
              <a:t>Jenkins</a:t>
            </a:r>
          </a:p>
        </p:txBody>
      </p:sp>
      <p:pic>
        <p:nvPicPr>
          <p:cNvPr id="127" name="Shape 127"/>
          <p:cNvPicPr preferRelativeResize="0"/>
          <p:nvPr/>
        </p:nvPicPr>
        <p:blipFill>
          <a:blip r:embed="rId3">
            <a:alphaModFix/>
          </a:blip>
          <a:stretch>
            <a:fillRect/>
          </a:stretch>
        </p:blipFill>
        <p:spPr>
          <a:xfrm>
            <a:off y="1889012" x="3628800"/>
            <a:ext cy="1219200" cx="1219200"/>
          </a:xfrm>
          <a:prstGeom prst="rect">
            <a:avLst/>
          </a:prstGeom>
          <a:noFill/>
          <a:ln>
            <a:noFill/>
          </a:ln>
        </p:spPr>
      </p:pic>
      <p:pic>
        <p:nvPicPr>
          <p:cNvPr id="128" name="Shape 128"/>
          <p:cNvPicPr preferRelativeResize="0"/>
          <p:nvPr/>
        </p:nvPicPr>
        <p:blipFill>
          <a:blip r:embed="rId4">
            <a:alphaModFix/>
          </a:blip>
          <a:stretch>
            <a:fillRect/>
          </a:stretch>
        </p:blipFill>
        <p:spPr>
          <a:xfrm>
            <a:off y="4036312" x="3742787"/>
            <a:ext cy="991200" cx="991200"/>
          </a:xfrm>
          <a:prstGeom prst="rect">
            <a:avLst/>
          </a:prstGeom>
          <a:noFill/>
          <a:ln>
            <a:noFill/>
          </a:ln>
        </p:spPr>
      </p:pic>
      <p:pic>
        <p:nvPicPr>
          <p:cNvPr id="129" name="Shape 129"/>
          <p:cNvPicPr preferRelativeResize="0"/>
          <p:nvPr/>
        </p:nvPicPr>
        <p:blipFill>
          <a:blip r:embed="rId5">
            <a:alphaModFix/>
          </a:blip>
          <a:stretch>
            <a:fillRect/>
          </a:stretch>
        </p:blipFill>
        <p:spPr>
          <a:xfrm>
            <a:off y="5079500" x="3912273"/>
            <a:ext cy="902574" cx="652249"/>
          </a:xfrm>
          <a:prstGeom prst="rect">
            <a:avLst/>
          </a:prstGeom>
          <a:noFill/>
          <a:ln>
            <a:noFill/>
          </a:ln>
        </p:spPr>
      </p:pic>
      <p:pic>
        <p:nvPicPr>
          <p:cNvPr id="130" name="Shape 130"/>
          <p:cNvPicPr preferRelativeResize="0"/>
          <p:nvPr/>
        </p:nvPicPr>
        <p:blipFill>
          <a:blip r:embed="rId6">
            <a:alphaModFix/>
          </a:blip>
          <a:stretch>
            <a:fillRect/>
          </a:stretch>
        </p:blipFill>
        <p:spPr>
          <a:xfrm>
            <a:off y="3175825" x="3383437"/>
            <a:ext cy="664474" cx="1709925"/>
          </a:xfrm>
          <a:prstGeom prst="rect">
            <a:avLst/>
          </a:prstGeom>
          <a:noFill/>
          <a:ln>
            <a:noFill/>
          </a:ln>
        </p:spPr>
      </p:pic>
      <p:sp>
        <p:nvSpPr>
          <p:cNvPr id="131" name="Shape 131"/>
          <p:cNvSpPr txBox="1"/>
          <p:nvPr/>
        </p:nvSpPr>
        <p:spPr>
          <a:xfrm>
            <a:off y="6237950" x="4147525"/>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2400" lang="en-US"/>
              <a:t>CloudFormation</a:t>
            </a:r>
          </a:p>
        </p:txBody>
      </p:sp>
      <p:sp>
        <p:nvSpPr>
          <p:cNvPr id="137" name="Shape 137"/>
          <p:cNvSpPr txBox="1"/>
          <p:nvPr>
            <p:ph idx="1" type="body"/>
          </p:nvPr>
        </p:nvSpPr>
        <p:spPr>
          <a:xfrm>
            <a:off y="1351650" x="523675"/>
            <a:ext cy="2425499" cx="8229600"/>
          </a:xfrm>
          <a:prstGeom prst="rect">
            <a:avLst/>
          </a:prstGeom>
        </p:spPr>
        <p:txBody>
          <a:bodyPr bIns="91425" rIns="91425" lIns="91425" tIns="91425" anchor="t" anchorCtr="0">
            <a:noAutofit/>
          </a:bodyPr>
          <a:lstStyle/>
          <a:p>
            <a:pPr rtl="0">
              <a:spcBef>
                <a:spcPts val="0"/>
              </a:spcBef>
              <a:buNone/>
            </a:pPr>
            <a:r>
              <a:rPr lang="en-US">
                <a:solidFill>
                  <a:schemeClr val="dk1"/>
                </a:solidFill>
              </a:rPr>
              <a:t>CloudFormation JSON Template is used in two cases:</a:t>
            </a:r>
          </a:p>
          <a:p>
            <a:pPr rtl="0">
              <a:spcBef>
                <a:spcPts val="0"/>
              </a:spcBef>
              <a:buNone/>
            </a:pPr>
            <a:r>
              <a:t/>
            </a:r>
            <a:endParaRPr>
              <a:solidFill>
                <a:schemeClr val="dk1"/>
              </a:solidFill>
            </a:endParaRPr>
          </a:p>
          <a:p>
            <a:pPr rtl="0" lvl="0" indent="-317500" marL="457200">
              <a:spcBef>
                <a:spcPts val="0"/>
              </a:spcBef>
              <a:buClr>
                <a:schemeClr val="dk1"/>
              </a:buClr>
              <a:buSzPct val="100000"/>
              <a:buFont typeface="Arial"/>
              <a:buAutoNum type="arabicPeriod"/>
            </a:pPr>
            <a:r>
              <a:rPr lang="en-US">
                <a:solidFill>
                  <a:schemeClr val="dk1"/>
                </a:solidFill>
              </a:rPr>
              <a:t>Create a VPC with private and public subnets. This case is used to build my environment, by applying this template twice for the public and development VPCs.</a:t>
            </a:r>
          </a:p>
          <a:p>
            <a:pPr rtl="0" lvl="0" indent="0" marL="0">
              <a:spcBef>
                <a:spcPts val="0"/>
              </a:spcBef>
              <a:buNone/>
            </a:pPr>
            <a:r>
              <a:t/>
            </a:r>
            <a:endParaRPr>
              <a:solidFill>
                <a:schemeClr val="dk1"/>
              </a:solidFill>
            </a:endParaRPr>
          </a:p>
          <a:p>
            <a:pPr rtl="0" lvl="0" indent="-317500" marL="457200">
              <a:spcBef>
                <a:spcPts val="0"/>
              </a:spcBef>
              <a:buClr>
                <a:schemeClr val="dk1"/>
              </a:buClr>
              <a:buSzPct val="100000"/>
              <a:buFont typeface="Arial"/>
              <a:buAutoNum type="arabicPeriod"/>
            </a:pPr>
            <a:r>
              <a:rPr lang="en-US">
                <a:solidFill>
                  <a:schemeClr val="dk1"/>
                </a:solidFill>
              </a:rPr>
              <a:t>Another </a:t>
            </a:r>
            <a:r>
              <a:rPr lang="en-US"/>
              <a:t>CloudFormation template used to create an EC2 instance in development VPC, in the peering subnet of the development VPC, specifically in the subnet that peer the development with the public VPC. </a:t>
            </a:r>
          </a:p>
        </p:txBody>
      </p:sp>
      <p:sp>
        <p:nvSpPr>
          <p:cNvPr id="138" name="Shape 138"/>
          <p:cNvSpPr/>
          <p:nvPr/>
        </p:nvSpPr>
        <p:spPr>
          <a:xfrm>
            <a:off y="4358524" x="1406425"/>
            <a:ext cy="2012100" cx="2069999"/>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9" name="Shape 139"/>
          <p:cNvSpPr/>
          <p:nvPr/>
        </p:nvSpPr>
        <p:spPr>
          <a:xfrm>
            <a:off y="4422226" x="1531328"/>
            <a:ext cy="713100" cx="1756500"/>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Clr>
                <a:schemeClr val="dk1"/>
              </a:buClr>
              <a:buSzPct val="25000"/>
              <a:buFont typeface="Arial"/>
              <a:buNone/>
            </a:pPr>
            <a:r>
              <a:rPr lang="en-US">
                <a:solidFill>
                  <a:schemeClr val="dk1"/>
                </a:solidFill>
                <a:latin typeface="Calibri"/>
                <a:ea typeface="Calibri"/>
                <a:cs typeface="Calibri"/>
                <a:sym typeface="Calibri"/>
              </a:rPr>
              <a:t>172.31.0.0/20</a:t>
            </a:r>
          </a:p>
          <a:p>
            <a:pPr algn="l" rtl="0" lvl="0" marR="0" indent="0" marL="0">
              <a:spcBef>
                <a:spcPts val="0"/>
              </a:spcBef>
              <a:buNone/>
            </a:pPr>
            <a:r>
              <a:t/>
            </a:r>
            <a:endParaRPr sz="1800">
              <a:solidFill>
                <a:schemeClr val="dk1"/>
              </a:solidFill>
              <a:latin typeface="Calibri"/>
              <a:ea typeface="Calibri"/>
              <a:cs typeface="Calibri"/>
              <a:sym typeface="Calibri"/>
            </a:endParaRPr>
          </a:p>
        </p:txBody>
      </p:sp>
      <p:sp>
        <p:nvSpPr>
          <p:cNvPr id="140" name="Shape 140"/>
          <p:cNvSpPr txBox="1"/>
          <p:nvPr/>
        </p:nvSpPr>
        <p:spPr>
          <a:xfrm>
            <a:off y="3927625" x="1531325"/>
            <a:ext cy="344099" cx="14291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VPC</a:t>
            </a:r>
            <a:r>
              <a:rPr sz="1200" lang="en-US"/>
              <a:t> </a:t>
            </a:r>
            <a:r>
              <a:rPr strike="noStrike" u="none" b="0" cap="none" baseline="0" sz="1200" lang="en-US" i="0">
                <a:solidFill>
                  <a:schemeClr val="dk1"/>
                </a:solidFill>
                <a:latin typeface="Calibri"/>
                <a:ea typeface="Calibri"/>
                <a:cs typeface="Calibri"/>
                <a:sym typeface="Calibri"/>
              </a:rPr>
              <a:t>Public</a:t>
            </a:r>
          </a:p>
          <a:p>
            <a:pPr algn="ctr" rtl="0" lvl="0" marR="0" indent="0" marL="0">
              <a:spcBef>
                <a:spcPts val="0"/>
              </a:spcBef>
              <a:buSzPct val="25000"/>
              <a:buNone/>
            </a:pPr>
            <a:r>
              <a:rPr sz="1200" lang="en-US">
                <a:solidFill>
                  <a:schemeClr val="dk1"/>
                </a:solidFill>
                <a:latin typeface="Calibri"/>
                <a:ea typeface="Calibri"/>
                <a:cs typeface="Calibri"/>
                <a:sym typeface="Calibri"/>
              </a:rPr>
              <a:t>172.31.0.0/16</a:t>
            </a:r>
          </a:p>
        </p:txBody>
      </p:sp>
      <p:sp>
        <p:nvSpPr>
          <p:cNvPr id="141" name="Shape 141"/>
          <p:cNvSpPr/>
          <p:nvPr/>
        </p:nvSpPr>
        <p:spPr>
          <a:xfrm>
            <a:off y="5247934" x="1596341"/>
            <a:ext cy="914400" cx="16901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172.31.16.0/20</a:t>
            </a:r>
          </a:p>
        </p:txBody>
      </p:sp>
      <p:sp>
        <p:nvSpPr>
          <p:cNvPr id="142" name="Shape 142"/>
          <p:cNvSpPr/>
          <p:nvPr/>
        </p:nvSpPr>
        <p:spPr>
          <a:xfrm>
            <a:off y="4272125" x="5696575"/>
            <a:ext cy="2098500" cx="2179799"/>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43" name="Shape 143"/>
          <p:cNvSpPr txBox="1"/>
          <p:nvPr/>
        </p:nvSpPr>
        <p:spPr>
          <a:xfrm>
            <a:off y="3850014" x="6043376"/>
            <a:ext cy="257700" cx="148620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VPC</a:t>
            </a:r>
            <a:r>
              <a:rPr sz="1200" lang="en-US"/>
              <a:t> </a:t>
            </a:r>
            <a:r>
              <a:rPr strike="noStrike" u="none" b="0" cap="none" baseline="0" sz="1200" lang="en-US" i="0">
                <a:solidFill>
                  <a:schemeClr val="dk1"/>
                </a:solidFill>
                <a:latin typeface="Calibri"/>
                <a:ea typeface="Calibri"/>
                <a:cs typeface="Calibri"/>
                <a:sym typeface="Calibri"/>
              </a:rPr>
              <a:t>Develop</a:t>
            </a:r>
          </a:p>
          <a:p>
            <a:pPr algn="ctr" rtl="0" lvl="0">
              <a:spcBef>
                <a:spcPts val="0"/>
              </a:spcBef>
              <a:buClr>
                <a:schemeClr val="dk1"/>
              </a:buClr>
              <a:buSzPct val="25000"/>
              <a:buFont typeface="Arial"/>
              <a:buNone/>
            </a:pPr>
            <a:r>
              <a:rPr sz="1200" lang="en-US">
                <a:solidFill>
                  <a:schemeClr val="dk1"/>
                </a:solidFill>
                <a:latin typeface="Calibri"/>
                <a:ea typeface="Calibri"/>
                <a:cs typeface="Calibri"/>
                <a:sym typeface="Calibri"/>
              </a:rPr>
              <a:t>172.16.0.0/16</a:t>
            </a:r>
          </a:p>
          <a:p>
            <a:pPr algn="ctr" rtl="0" lvl="0" marR="0" indent="0" marL="0">
              <a:spcBef>
                <a:spcPts val="0"/>
              </a:spcBef>
              <a:buNone/>
            </a:pPr>
            <a:r>
              <a:t/>
            </a:r>
            <a:endParaRPr sz="1200">
              <a:solidFill>
                <a:schemeClr val="dk1"/>
              </a:solidFill>
              <a:latin typeface="Calibri"/>
              <a:ea typeface="Calibri"/>
              <a:cs typeface="Calibri"/>
              <a:sym typeface="Calibri"/>
            </a:endParaRPr>
          </a:p>
        </p:txBody>
      </p:sp>
      <p:sp>
        <p:nvSpPr>
          <p:cNvPr id="144" name="Shape 144"/>
          <p:cNvSpPr/>
          <p:nvPr/>
        </p:nvSpPr>
        <p:spPr>
          <a:xfrm>
            <a:off y="4422251" x="5884763"/>
            <a:ext cy="713100" cx="1756500"/>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algn="l" rtl="0" lvl="0">
              <a:spcBef>
                <a:spcPts val="0"/>
              </a:spcBef>
              <a:buSzPct val="25000"/>
              <a:buNone/>
            </a:pPr>
            <a:r>
              <a:rPr lang="en-US">
                <a:solidFill>
                  <a:schemeClr val="dk1"/>
                </a:solidFill>
                <a:latin typeface="Calibri"/>
                <a:ea typeface="Calibri"/>
                <a:cs typeface="Calibri"/>
                <a:sym typeface="Calibri"/>
              </a:rPr>
              <a:t>172.16.0.0/20</a:t>
            </a:r>
          </a:p>
        </p:txBody>
      </p:sp>
      <p:sp>
        <p:nvSpPr>
          <p:cNvPr id="145" name="Shape 145"/>
          <p:cNvSpPr/>
          <p:nvPr/>
        </p:nvSpPr>
        <p:spPr>
          <a:xfrm>
            <a:off y="5247959" x="5884771"/>
            <a:ext cy="914400" cx="1756500"/>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172.16.16.0/20</a:t>
            </a:r>
          </a:p>
        </p:txBody>
      </p:sp>
      <p:cxnSp>
        <p:nvCxnSpPr>
          <p:cNvPr id="146" name="Shape 146"/>
          <p:cNvCxnSpPr>
            <a:stCxn id="138" idx="3"/>
            <a:endCxn id="147" idx="2"/>
          </p:cNvCxnSpPr>
          <p:nvPr/>
        </p:nvCxnSpPr>
        <p:spPr>
          <a:xfrm rot="10800000" flipH="1">
            <a:off y="4691674" x="3476424"/>
            <a:ext cy="672900" cx="1165800"/>
          </a:xfrm>
          <a:prstGeom prst="straightConnector1">
            <a:avLst/>
          </a:prstGeom>
          <a:noFill/>
          <a:ln w="25400" cap="flat">
            <a:solidFill>
              <a:schemeClr val="accent1"/>
            </a:solidFill>
            <a:prstDash val="solid"/>
            <a:round/>
            <a:headEnd w="lg" len="lg" type="stealth"/>
            <a:tailEnd w="lg" len="lg" type="none"/>
          </a:ln>
        </p:spPr>
      </p:cxnSp>
      <p:cxnSp>
        <p:nvCxnSpPr>
          <p:cNvPr id="148" name="Shape 148"/>
          <p:cNvCxnSpPr>
            <a:stCxn id="147" idx="2"/>
            <a:endCxn id="149" idx="0"/>
          </p:cNvCxnSpPr>
          <p:nvPr/>
        </p:nvCxnSpPr>
        <p:spPr>
          <a:xfrm>
            <a:off y="4691550" x="4642250"/>
            <a:ext cy="1086900" cx="2010300"/>
          </a:xfrm>
          <a:prstGeom prst="straightConnector1">
            <a:avLst/>
          </a:prstGeom>
          <a:noFill/>
          <a:ln w="25400" cap="flat">
            <a:solidFill>
              <a:schemeClr val="accent1"/>
            </a:solidFill>
            <a:prstDash val="solid"/>
            <a:round/>
            <a:headEnd w="lg" len="lg" type="none"/>
            <a:tailEnd w="lg" len="lg" type="stealth"/>
          </a:ln>
        </p:spPr>
      </p:cxnSp>
      <p:sp>
        <p:nvSpPr>
          <p:cNvPr id="149" name="Shape 149"/>
          <p:cNvSpPr/>
          <p:nvPr/>
        </p:nvSpPr>
        <p:spPr>
          <a:xfrm>
            <a:off y="5778421" x="6205100"/>
            <a:ext cy="257700" cx="894899"/>
          </a:xfrm>
          <a:prstGeom prst="roundRect">
            <a:avLst>
              <a:gd fmla="val 16667" name="adj"/>
            </a:avLst>
          </a:prstGeom>
          <a:gradFill>
            <a:gsLst>
              <a:gs pos="0">
                <a:srgbClr val="FF953F"/>
              </a:gs>
              <a:gs pos="100000">
                <a:srgbClr val="FFE3CB"/>
              </a:gs>
            </a:gsLst>
            <a:lin ang="16200037" scaled="0"/>
          </a:gradFill>
          <a:ln w="9525" cap="flat">
            <a:solidFill>
              <a:srgbClr val="F6923F"/>
            </a:solidFill>
            <a:prstDash val="solid"/>
            <a:round/>
            <a:headEnd w="med" len="med" type="none"/>
            <a:tailEnd w="med" len="med" type="none"/>
          </a:ln>
        </p:spPr>
        <p:txBody>
          <a:bodyPr bIns="45700" rIns="91425" lIns="91425" tIns="45700" anchor="t" anchorCtr="0">
            <a:noAutofit/>
          </a:bodyPr>
          <a:lstStyle/>
          <a:p>
            <a:pPr algn="ctr" rtl="0" lvl="0" marR="0" indent="0" marL="0">
              <a:spcBef>
                <a:spcPts val="0"/>
              </a:spcBef>
              <a:buSzPct val="25000"/>
              <a:buNone/>
            </a:pPr>
            <a:r>
              <a:rPr sz="1200" lang="en-US">
                <a:solidFill>
                  <a:schemeClr val="lt1"/>
                </a:solidFill>
                <a:latin typeface="Calibri"/>
                <a:ea typeface="Calibri"/>
                <a:cs typeface="Calibri"/>
                <a:sym typeface="Calibri"/>
              </a:rPr>
              <a:t>EC2</a:t>
            </a:r>
          </a:p>
        </p:txBody>
      </p:sp>
      <p:sp>
        <p:nvSpPr>
          <p:cNvPr id="150" name="Shape 150"/>
          <p:cNvSpPr txBox="1"/>
          <p:nvPr/>
        </p:nvSpPr>
        <p:spPr>
          <a:xfrm>
            <a:off y="3583212" x="3927650"/>
            <a:ext cy="344399" cx="1429199"/>
          </a:xfrm>
          <a:prstGeom prst="rect">
            <a:avLst/>
          </a:prstGeom>
          <a:noFill/>
          <a:ln>
            <a:noFill/>
          </a:ln>
        </p:spPr>
        <p:txBody>
          <a:bodyPr bIns="91425" rIns="91425" lIns="91425" tIns="91425" anchor="t" anchorCtr="0">
            <a:noAutofit/>
          </a:bodyPr>
          <a:lstStyle/>
          <a:p>
            <a:pPr rtl="0" lvl="0">
              <a:spcBef>
                <a:spcPts val="0"/>
              </a:spcBef>
              <a:buNone/>
            </a:pPr>
            <a:r>
              <a:rPr sz="1200" lang="en-US"/>
              <a:t>CloudFormation</a:t>
            </a:r>
          </a:p>
        </p:txBody>
      </p:sp>
      <p:cxnSp>
        <p:nvCxnSpPr>
          <p:cNvPr id="151" name="Shape 151"/>
          <p:cNvCxnSpPr>
            <a:stCxn id="147" idx="2"/>
          </p:cNvCxnSpPr>
          <p:nvPr/>
        </p:nvCxnSpPr>
        <p:spPr>
          <a:xfrm>
            <a:off y="4691550" x="4642250"/>
            <a:ext cy="1014900" cx="1119300"/>
          </a:xfrm>
          <a:prstGeom prst="straightConnector1">
            <a:avLst/>
          </a:prstGeom>
          <a:noFill/>
          <a:ln w="19050" cap="flat">
            <a:solidFill>
              <a:schemeClr val="dk2"/>
            </a:solidFill>
            <a:prstDash val="solid"/>
            <a:round/>
            <a:headEnd w="lg" len="lg" type="none"/>
            <a:tailEnd w="lg" len="lg" type="stealth"/>
          </a:ln>
        </p:spPr>
      </p:cxnSp>
      <p:cxnSp>
        <p:nvCxnSpPr>
          <p:cNvPr id="152" name="Shape 152"/>
          <p:cNvCxnSpPr>
            <a:stCxn id="147" idx="2"/>
          </p:cNvCxnSpPr>
          <p:nvPr/>
        </p:nvCxnSpPr>
        <p:spPr>
          <a:xfrm flipH="1">
            <a:off y="4691550" x="3343550"/>
            <a:ext cy="272100" cx="1298700"/>
          </a:xfrm>
          <a:prstGeom prst="straightConnector1">
            <a:avLst/>
          </a:prstGeom>
          <a:noFill/>
          <a:ln w="19050" cap="flat">
            <a:solidFill>
              <a:schemeClr val="dk2"/>
            </a:solidFill>
            <a:prstDash val="solid"/>
            <a:round/>
            <a:headEnd w="lg" len="lg" type="none"/>
            <a:tailEnd w="lg" len="lg" type="stealth"/>
          </a:ln>
        </p:spPr>
      </p:cxnSp>
      <p:pic>
        <p:nvPicPr>
          <p:cNvPr id="147" name="Shape 147"/>
          <p:cNvPicPr preferRelativeResize="0"/>
          <p:nvPr/>
        </p:nvPicPr>
        <p:blipFill>
          <a:blip r:embed="rId3">
            <a:alphaModFix/>
          </a:blip>
          <a:stretch>
            <a:fillRect/>
          </a:stretch>
        </p:blipFill>
        <p:spPr>
          <a:xfrm>
            <a:off y="3777150" x="3927650"/>
            <a:ext cy="914400" cx="1429200"/>
          </a:xfrm>
          <a:prstGeom prst="rect">
            <a:avLst/>
          </a:prstGeom>
          <a:noFill/>
          <a:ln>
            <a:noFill/>
          </a:ln>
        </p:spPr>
      </p:pic>
      <p:pic>
        <p:nvPicPr>
          <p:cNvPr id="153" name="Shape 153"/>
          <p:cNvPicPr preferRelativeResize="0"/>
          <p:nvPr/>
        </p:nvPicPr>
        <p:blipFill>
          <a:blip r:embed="rId3">
            <a:alphaModFix/>
          </a:blip>
          <a:stretch>
            <a:fillRect/>
          </a:stretch>
        </p:blipFill>
        <p:spPr>
          <a:xfrm>
            <a:off y="0" x="7339075"/>
            <a:ext cy="1219200" cx="1756499"/>
          </a:xfrm>
          <a:prstGeom prst="rect">
            <a:avLst/>
          </a:prstGeom>
          <a:noFill/>
          <a:ln>
            <a:noFill/>
          </a:ln>
        </p:spPr>
      </p:pic>
      <p:sp>
        <p:nvSpPr>
          <p:cNvPr id="154" name="Shape 154"/>
          <p:cNvSpPr txBox="1"/>
          <p:nvPr/>
        </p:nvSpPr>
        <p:spPr>
          <a:xfrm>
            <a:off y="6279100" x="4042250"/>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2400" lang="en-US"/>
              <a:t>Puppet</a:t>
            </a:r>
          </a:p>
        </p:txBody>
      </p:sp>
      <p:sp>
        <p:nvSpPr>
          <p:cNvPr id="160" name="Shape 160"/>
          <p:cNvSpPr txBox="1"/>
          <p:nvPr>
            <p:ph idx="1" type="body"/>
          </p:nvPr>
        </p:nvSpPr>
        <p:spPr>
          <a:xfrm>
            <a:off y="1201350" x="457200"/>
            <a:ext cy="1745700" cx="8229600"/>
          </a:xfrm>
          <a:prstGeom prst="rect">
            <a:avLst/>
          </a:prstGeom>
        </p:spPr>
        <p:txBody>
          <a:bodyPr bIns="91425" rIns="91425" lIns="91425" tIns="91425" anchor="t" anchorCtr="0">
            <a:noAutofit/>
          </a:bodyPr>
          <a:lstStyle/>
          <a:p>
            <a:pPr rtl="0" indent="0" marL="0">
              <a:spcBef>
                <a:spcPts val="0"/>
              </a:spcBef>
              <a:buNone/>
            </a:pPr>
            <a:r>
              <a:t/>
            </a:r>
            <a:endParaRPr/>
          </a:p>
          <a:p>
            <a:pPr rtl="0" indent="0" marL="0">
              <a:spcBef>
                <a:spcPts val="0"/>
              </a:spcBef>
              <a:buNone/>
            </a:pPr>
            <a:r>
              <a:rPr lang="en-US"/>
              <a:t>Puppet is a configuration management that i used for the automation process. </a:t>
            </a:r>
          </a:p>
          <a:p>
            <a:pPr rtl="0" indent="0" marL="0">
              <a:spcBef>
                <a:spcPts val="0"/>
              </a:spcBef>
              <a:buNone/>
            </a:pPr>
            <a:r>
              <a:rPr lang="en-US"/>
              <a:t>I used puppet to install and configure the required packages in the EC2 instance. </a:t>
            </a:r>
          </a:p>
          <a:p>
            <a:pPr indent="0" marL="0">
              <a:spcBef>
                <a:spcPts val="0"/>
              </a:spcBef>
              <a:buNone/>
            </a:pPr>
            <a:r>
              <a:rPr lang="en-US"/>
              <a:t>When the instance is created in the development VPC using the cloudFormation template, puppet will take over to install and configure the packages and application on the machine over the peering tunnel. </a:t>
            </a:r>
          </a:p>
        </p:txBody>
      </p:sp>
      <p:sp>
        <p:nvSpPr>
          <p:cNvPr id="161" name="Shape 161"/>
          <p:cNvSpPr/>
          <p:nvPr/>
        </p:nvSpPr>
        <p:spPr>
          <a:xfrm>
            <a:off y="3582690" x="1480796"/>
            <a:ext cy="3019500" cx="2021700"/>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62" name="Shape 162"/>
          <p:cNvSpPr/>
          <p:nvPr/>
        </p:nvSpPr>
        <p:spPr>
          <a:xfrm>
            <a:off y="3685178" x="1602785"/>
            <a:ext cy="1147499" cx="17153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Clr>
                <a:schemeClr val="dk1"/>
              </a:buClr>
              <a:buSzPct val="25000"/>
              <a:buFont typeface="Arial"/>
              <a:buNone/>
            </a:pPr>
            <a:r>
              <a:rPr lang="en-US">
                <a:solidFill>
                  <a:schemeClr val="dk1"/>
                </a:solidFill>
                <a:latin typeface="Calibri"/>
                <a:ea typeface="Calibri"/>
                <a:cs typeface="Calibri"/>
                <a:sym typeface="Calibri"/>
              </a:rPr>
              <a:t>172.31.0.0/20</a:t>
            </a:r>
          </a:p>
          <a:p>
            <a:pPr algn="l" rtl="0" lvl="0" marR="0" indent="0" marL="0">
              <a:spcBef>
                <a:spcPts val="0"/>
              </a:spcBef>
              <a:buNone/>
            </a:pPr>
            <a:r>
              <a:t/>
            </a:r>
            <a:endParaRPr sz="1800">
              <a:solidFill>
                <a:schemeClr val="dk1"/>
              </a:solidFill>
              <a:latin typeface="Calibri"/>
              <a:ea typeface="Calibri"/>
              <a:cs typeface="Calibri"/>
              <a:sym typeface="Calibri"/>
            </a:endParaRPr>
          </a:p>
        </p:txBody>
      </p:sp>
      <p:pic>
        <p:nvPicPr>
          <p:cNvPr id="163" name="Shape 163"/>
          <p:cNvPicPr preferRelativeResize="0"/>
          <p:nvPr/>
        </p:nvPicPr>
        <p:blipFill rotWithShape="1">
          <a:blip r:embed="rId3">
            <a:alphaModFix/>
          </a:blip>
          <a:srcRect t="0" b="0" r="0" l="0"/>
          <a:stretch/>
        </p:blipFill>
        <p:spPr>
          <a:xfrm>
            <a:off y="3229903" x="4121633"/>
            <a:ext cy="693899" cx="703799"/>
          </a:xfrm>
          <a:prstGeom prst="rect">
            <a:avLst/>
          </a:prstGeom>
          <a:noFill/>
          <a:ln>
            <a:noFill/>
          </a:ln>
        </p:spPr>
      </p:pic>
      <p:sp>
        <p:nvSpPr>
          <p:cNvPr id="164" name="Shape 164"/>
          <p:cNvSpPr txBox="1"/>
          <p:nvPr/>
        </p:nvSpPr>
        <p:spPr>
          <a:xfrm>
            <a:off y="3028939" x="1607496"/>
            <a:ext cy="414599" cx="13958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VPC</a:t>
            </a:r>
            <a:r>
              <a:rPr lang="en-US"/>
              <a:t> </a:t>
            </a:r>
            <a:r>
              <a:rPr strike="noStrike" u="none" b="0" cap="none" baseline="0" sz="1400" lang="en-US" i="0">
                <a:solidFill>
                  <a:schemeClr val="dk1"/>
                </a:solidFill>
                <a:latin typeface="Calibri"/>
                <a:ea typeface="Calibri"/>
                <a:cs typeface="Calibri"/>
                <a:sym typeface="Calibri"/>
              </a:rPr>
              <a:t>Public</a:t>
            </a:r>
          </a:p>
          <a:p>
            <a:pPr algn="ctr" rtl="0" lvl="0" marR="0" indent="0" marL="0">
              <a:spcBef>
                <a:spcPts val="0"/>
              </a:spcBef>
              <a:buSzPct val="25000"/>
              <a:buNone/>
            </a:pPr>
            <a:r>
              <a:rPr lang="en-US">
                <a:solidFill>
                  <a:schemeClr val="dk1"/>
                </a:solidFill>
                <a:latin typeface="Calibri"/>
                <a:ea typeface="Calibri"/>
                <a:cs typeface="Calibri"/>
                <a:sym typeface="Calibri"/>
              </a:rPr>
              <a:t>172.31.0.0/16</a:t>
            </a:r>
          </a:p>
        </p:txBody>
      </p:sp>
      <p:sp>
        <p:nvSpPr>
          <p:cNvPr id="165" name="Shape 165"/>
          <p:cNvSpPr/>
          <p:nvPr/>
        </p:nvSpPr>
        <p:spPr>
          <a:xfrm>
            <a:off y="5013823" x="1666280"/>
            <a:ext cy="1471500" cx="1650900"/>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172.31.16.0/20</a:t>
            </a:r>
          </a:p>
        </p:txBody>
      </p:sp>
      <p:sp>
        <p:nvSpPr>
          <p:cNvPr id="166" name="Shape 166"/>
          <p:cNvSpPr/>
          <p:nvPr/>
        </p:nvSpPr>
        <p:spPr>
          <a:xfrm>
            <a:off y="3430205" x="5444584"/>
            <a:ext cy="3158699" cx="2128799"/>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67" name="Shape 167"/>
          <p:cNvSpPr txBox="1"/>
          <p:nvPr/>
        </p:nvSpPr>
        <p:spPr>
          <a:xfrm>
            <a:off y="2947061" x="5807675"/>
            <a:ext cy="414599" cx="145170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VPC</a:t>
            </a:r>
            <a:r>
              <a:rPr lang="en-US"/>
              <a:t> </a:t>
            </a:r>
            <a:r>
              <a:rPr strike="noStrike" u="none" b="0" cap="none" baseline="0" sz="1400" lang="en-US" i="0">
                <a:solidFill>
                  <a:schemeClr val="dk1"/>
                </a:solidFill>
                <a:latin typeface="Calibri"/>
                <a:ea typeface="Calibri"/>
                <a:cs typeface="Calibri"/>
                <a:sym typeface="Calibri"/>
              </a:rPr>
              <a:t>Develop</a:t>
            </a:r>
          </a:p>
          <a:p>
            <a:pPr algn="ctr" rtl="0" lvl="0">
              <a:spcBef>
                <a:spcPts val="0"/>
              </a:spcBef>
              <a:buClr>
                <a:schemeClr val="dk1"/>
              </a:buClr>
              <a:buSzPct val="25000"/>
              <a:buFont typeface="Arial"/>
              <a:buNone/>
            </a:pPr>
            <a:r>
              <a:rPr lang="en-US">
                <a:solidFill>
                  <a:schemeClr val="dk1"/>
                </a:solidFill>
                <a:latin typeface="Calibri"/>
                <a:ea typeface="Calibri"/>
                <a:cs typeface="Calibri"/>
                <a:sym typeface="Calibri"/>
              </a:rPr>
              <a:t>172.16.0.0/16</a:t>
            </a:r>
          </a:p>
          <a:p>
            <a:pPr algn="ctr" rtl="0" lvl="0" marR="0" indent="0" marL="0">
              <a:spcBef>
                <a:spcPts val="0"/>
              </a:spcBef>
              <a:buNone/>
            </a:pPr>
            <a:r>
              <a:t/>
            </a:r>
            <a:endParaRPr>
              <a:solidFill>
                <a:schemeClr val="dk1"/>
              </a:solidFill>
              <a:latin typeface="Calibri"/>
              <a:ea typeface="Calibri"/>
              <a:cs typeface="Calibri"/>
              <a:sym typeface="Calibri"/>
            </a:endParaRPr>
          </a:p>
        </p:txBody>
      </p:sp>
      <p:sp>
        <p:nvSpPr>
          <p:cNvPr id="168" name="Shape 168"/>
          <p:cNvSpPr/>
          <p:nvPr/>
        </p:nvSpPr>
        <p:spPr>
          <a:xfrm>
            <a:off y="3671778" x="5628373"/>
            <a:ext cy="1147499" cx="17153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algn="l" rtl="0" lvl="0">
              <a:spcBef>
                <a:spcPts val="0"/>
              </a:spcBef>
              <a:buSzPct val="25000"/>
              <a:buNone/>
            </a:pPr>
            <a:r>
              <a:rPr lang="en-US">
                <a:solidFill>
                  <a:schemeClr val="dk1"/>
                </a:solidFill>
                <a:latin typeface="Calibri"/>
                <a:ea typeface="Calibri"/>
                <a:cs typeface="Calibri"/>
                <a:sym typeface="Calibri"/>
              </a:rPr>
              <a:t>172.16.0.0/20</a:t>
            </a:r>
          </a:p>
        </p:txBody>
      </p:sp>
      <p:sp>
        <p:nvSpPr>
          <p:cNvPr id="169" name="Shape 169"/>
          <p:cNvSpPr/>
          <p:nvPr/>
        </p:nvSpPr>
        <p:spPr>
          <a:xfrm>
            <a:off y="5000423" x="5628382"/>
            <a:ext cy="1471500" cx="17153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172.16.16.0/20</a:t>
            </a:r>
          </a:p>
        </p:txBody>
      </p:sp>
      <p:cxnSp>
        <p:nvCxnSpPr>
          <p:cNvPr id="170" name="Shape 170"/>
          <p:cNvCxnSpPr>
            <a:stCxn id="163" idx="2"/>
            <a:endCxn id="171" idx="0"/>
          </p:cNvCxnSpPr>
          <p:nvPr/>
        </p:nvCxnSpPr>
        <p:spPr>
          <a:xfrm>
            <a:off y="3923803" x="4473533"/>
            <a:ext cy="1687200" cx="2012400"/>
          </a:xfrm>
          <a:prstGeom prst="straightConnector1">
            <a:avLst/>
          </a:prstGeom>
          <a:noFill/>
          <a:ln w="25400" cap="flat">
            <a:solidFill>
              <a:schemeClr val="accent1"/>
            </a:solidFill>
            <a:prstDash val="solid"/>
            <a:round/>
            <a:headEnd w="lg" len="lg" type="none"/>
            <a:tailEnd w="lg" len="lg" type="stealth"/>
          </a:ln>
        </p:spPr>
      </p:cxnSp>
      <p:cxnSp>
        <p:nvCxnSpPr>
          <p:cNvPr id="172" name="Shape 172"/>
          <p:cNvCxnSpPr>
            <a:stCxn id="165" idx="3"/>
            <a:endCxn id="169" idx="1"/>
          </p:cNvCxnSpPr>
          <p:nvPr/>
        </p:nvCxnSpPr>
        <p:spPr>
          <a:xfrm rot="10800000" flipH="1">
            <a:off y="5736073" x="3317180"/>
            <a:ext cy="13500" cx="2311200"/>
          </a:xfrm>
          <a:prstGeom prst="straightConnector1">
            <a:avLst/>
          </a:prstGeom>
          <a:noFill/>
          <a:ln w="57150" cap="flat">
            <a:solidFill>
              <a:schemeClr val="accent1"/>
            </a:solidFill>
            <a:prstDash val="lgDash"/>
            <a:round/>
            <a:headEnd w="lg" len="lg" type="stealth"/>
            <a:tailEnd w="lg" len="lg" type="stealth"/>
          </a:ln>
        </p:spPr>
      </p:cxnSp>
      <p:sp>
        <p:nvSpPr>
          <p:cNvPr id="173" name="Shape 173"/>
          <p:cNvSpPr txBox="1"/>
          <p:nvPr/>
        </p:nvSpPr>
        <p:spPr>
          <a:xfrm>
            <a:off y="5485775" x="3531988"/>
            <a:ext cy="243899" cx="17153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Peering Tunnel</a:t>
            </a:r>
          </a:p>
        </p:txBody>
      </p:sp>
      <p:sp>
        <p:nvSpPr>
          <p:cNvPr id="171" name="Shape 171"/>
          <p:cNvSpPr/>
          <p:nvPr/>
        </p:nvSpPr>
        <p:spPr>
          <a:xfrm>
            <a:off y="5610975" x="5939025"/>
            <a:ext cy="414599" cx="1094099"/>
          </a:xfrm>
          <a:prstGeom prst="roundRect">
            <a:avLst>
              <a:gd fmla="val 16667" name="adj"/>
            </a:avLst>
          </a:prstGeom>
          <a:gradFill>
            <a:gsLst>
              <a:gs pos="0">
                <a:srgbClr val="FF953F"/>
              </a:gs>
              <a:gs pos="100000">
                <a:srgbClr val="FFE3CB"/>
              </a:gs>
            </a:gsLst>
            <a:lin ang="16200037" scaled="0"/>
          </a:gradFill>
          <a:ln w="9525" cap="flat">
            <a:solidFill>
              <a:srgbClr val="F6923F"/>
            </a:solidFill>
            <a:prstDash val="solid"/>
            <a:round/>
            <a:headEnd w="med" len="med" type="none"/>
            <a:tailEnd w="med" len="med" type="none"/>
          </a:ln>
        </p:spPr>
        <p:txBody>
          <a:bodyPr bIns="45700" rIns="91425" lIns="91425" tIns="45700" anchor="t" anchorCtr="0">
            <a:noAutofit/>
          </a:bodyPr>
          <a:lstStyle/>
          <a:p>
            <a:pPr algn="ctr" rtl="0" lvl="0" marR="0" indent="0" marL="0">
              <a:spcBef>
                <a:spcPts val="0"/>
              </a:spcBef>
              <a:buSzPct val="25000"/>
              <a:buNone/>
            </a:pPr>
            <a:r>
              <a:rPr sz="1200" lang="en-US">
                <a:solidFill>
                  <a:schemeClr val="lt1"/>
                </a:solidFill>
                <a:latin typeface="Calibri"/>
                <a:ea typeface="Calibri"/>
                <a:cs typeface="Calibri"/>
                <a:sym typeface="Calibri"/>
              </a:rPr>
              <a:t>Dev</a:t>
            </a:r>
            <a:r>
              <a:rPr strike="noStrike" u="none" b="0" cap="none" baseline="0" sz="1200" lang="en-US" i="0">
                <a:solidFill>
                  <a:schemeClr val="lt1"/>
                </a:solidFill>
                <a:latin typeface="Calibri"/>
                <a:ea typeface="Calibri"/>
                <a:cs typeface="Calibri"/>
                <a:sym typeface="Calibri"/>
              </a:rPr>
              <a:t> Instance</a:t>
            </a:r>
          </a:p>
        </p:txBody>
      </p:sp>
      <p:pic>
        <p:nvPicPr>
          <p:cNvPr id="174" name="Shape 174"/>
          <p:cNvPicPr preferRelativeResize="0"/>
          <p:nvPr/>
        </p:nvPicPr>
        <p:blipFill rotWithShape="1">
          <a:blip r:embed="rId4">
            <a:alphaModFix/>
          </a:blip>
          <a:srcRect t="19261" b="19261" r="0" l="0"/>
          <a:stretch/>
        </p:blipFill>
        <p:spPr>
          <a:xfrm>
            <a:off y="5610968" x="2279149"/>
            <a:ext cy="414599" cx="808200"/>
          </a:xfrm>
          <a:prstGeom prst="rect">
            <a:avLst/>
          </a:prstGeom>
          <a:noFill/>
          <a:ln>
            <a:noFill/>
          </a:ln>
        </p:spPr>
      </p:pic>
      <p:cxnSp>
        <p:nvCxnSpPr>
          <p:cNvPr id="175" name="Shape 175"/>
          <p:cNvCxnSpPr>
            <a:stCxn id="174" idx="3"/>
            <a:endCxn id="171" idx="1"/>
          </p:cNvCxnSpPr>
          <p:nvPr/>
        </p:nvCxnSpPr>
        <p:spPr>
          <a:xfrm>
            <a:off y="5818268" x="3087349"/>
            <a:ext cy="0" cx="2851800"/>
          </a:xfrm>
          <a:prstGeom prst="straightConnector1">
            <a:avLst/>
          </a:prstGeom>
          <a:noFill/>
          <a:ln w="19050" cap="flat">
            <a:solidFill>
              <a:srgbClr val="93C47D"/>
            </a:solidFill>
            <a:prstDash val="solid"/>
            <a:round/>
            <a:headEnd w="lg" len="lg" type="stealth"/>
            <a:tailEnd w="lg" len="lg" type="stealth"/>
          </a:ln>
        </p:spPr>
      </p:cxnSp>
      <p:sp>
        <p:nvSpPr>
          <p:cNvPr id="176" name="Shape 176"/>
          <p:cNvSpPr txBox="1"/>
          <p:nvPr/>
        </p:nvSpPr>
        <p:spPr>
          <a:xfrm>
            <a:off y="3671775" x="3636327"/>
            <a:ext cy="414599" cx="1395899"/>
          </a:xfrm>
          <a:prstGeom prst="rect">
            <a:avLst/>
          </a:prstGeom>
          <a:noFill/>
          <a:ln>
            <a:noFill/>
          </a:ln>
        </p:spPr>
        <p:txBody>
          <a:bodyPr bIns="91425" rIns="91425" lIns="91425" tIns="91425" anchor="t" anchorCtr="0">
            <a:noAutofit/>
          </a:bodyPr>
          <a:lstStyle/>
          <a:p>
            <a:pPr rtl="0" lvl="0">
              <a:spcBef>
                <a:spcPts val="0"/>
              </a:spcBef>
              <a:buNone/>
            </a:pPr>
            <a:r>
              <a:rPr sz="1200" lang="en-US"/>
              <a:t>CloudFormation Template</a:t>
            </a:r>
          </a:p>
        </p:txBody>
      </p:sp>
      <p:pic>
        <p:nvPicPr>
          <p:cNvPr id="177" name="Shape 177"/>
          <p:cNvPicPr preferRelativeResize="0"/>
          <p:nvPr/>
        </p:nvPicPr>
        <p:blipFill>
          <a:blip r:embed="rId5">
            <a:alphaModFix/>
          </a:blip>
          <a:stretch>
            <a:fillRect/>
          </a:stretch>
        </p:blipFill>
        <p:spPr>
          <a:xfrm>
            <a:off y="53725" x="6669655"/>
            <a:ext cy="961525" cx="2474349"/>
          </a:xfrm>
          <a:prstGeom prst="rect">
            <a:avLst/>
          </a:prstGeom>
          <a:noFill/>
          <a:ln>
            <a:noFill/>
          </a:ln>
        </p:spPr>
      </p:pic>
      <p:sp>
        <p:nvSpPr>
          <p:cNvPr id="178" name="Shape 178"/>
          <p:cNvSpPr txBox="1"/>
          <p:nvPr/>
        </p:nvSpPr>
        <p:spPr>
          <a:xfrm>
            <a:off y="6485325" x="3932800"/>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2400" lang="en-US"/>
              <a:t>GitHub</a:t>
            </a:r>
          </a:p>
        </p:txBody>
      </p:sp>
      <p:sp>
        <p:nvSpPr>
          <p:cNvPr id="184" name="Shape 184"/>
          <p:cNvSpPr txBox="1"/>
          <p:nvPr>
            <p:ph idx="1" type="body"/>
          </p:nvPr>
        </p:nvSpPr>
        <p:spPr>
          <a:xfrm>
            <a:off y="1600200" x="457200"/>
            <a:ext cy="3682799" cx="8229600"/>
          </a:xfrm>
          <a:prstGeom prst="rect">
            <a:avLst/>
          </a:prstGeom>
        </p:spPr>
        <p:txBody>
          <a:bodyPr bIns="91425" rIns="91425" lIns="91425" tIns="91425" anchor="t" anchorCtr="0">
            <a:noAutofit/>
          </a:bodyPr>
          <a:lstStyle/>
          <a:p>
            <a:pPr rtl="0" indent="0" marL="0">
              <a:spcBef>
                <a:spcPts val="0"/>
              </a:spcBef>
              <a:buNone/>
            </a:pPr>
            <a:r>
              <a:rPr lang="en-US"/>
              <a:t>gitHub stores two repositories:</a:t>
            </a:r>
          </a:p>
          <a:p>
            <a:pPr rtl="0" lvl="0" indent="-317500" marL="457200">
              <a:spcBef>
                <a:spcPts val="0"/>
              </a:spcBef>
              <a:buClr>
                <a:schemeClr val="dk1"/>
              </a:buClr>
              <a:buSzPct val="100000"/>
              <a:buFont typeface="Arial"/>
              <a:buAutoNum type="arabicPeriod"/>
            </a:pPr>
            <a:r>
              <a:rPr lang="en-US"/>
              <a:t>The CloudFormation templates, e90_cfm. VPC and EC2 creation templates.</a:t>
            </a:r>
          </a:p>
          <a:p>
            <a:pPr rtl="0" indent="0" marL="914400">
              <a:spcBef>
                <a:spcPts val="0"/>
              </a:spcBef>
              <a:buNone/>
            </a:pPr>
            <a:r>
              <a:rPr u="sng" lang="en-US">
                <a:solidFill>
                  <a:schemeClr val="hlink"/>
                </a:solidFill>
                <a:hlinkClick r:id="rId3"/>
              </a:rPr>
              <a:t>https://github.com/FarasSadek/e90_cfm.git</a:t>
            </a:r>
          </a:p>
          <a:p>
            <a:pPr rtl="0" indent="0" marL="914400">
              <a:spcBef>
                <a:spcPts val="0"/>
              </a:spcBef>
              <a:buNone/>
            </a:pPr>
            <a:r>
              <a:t/>
            </a:r>
            <a:endParaRPr/>
          </a:p>
          <a:p>
            <a:pPr rtl="0" lvl="0" indent="0" marL="914400">
              <a:spcBef>
                <a:spcPts val="0"/>
              </a:spcBef>
              <a:buNone/>
            </a:pPr>
            <a:r>
              <a:t/>
            </a:r>
            <a:endParaRPr/>
          </a:p>
          <a:p>
            <a:pPr rtl="0" lvl="0" indent="-317500" marL="457200">
              <a:spcBef>
                <a:spcPts val="0"/>
              </a:spcBef>
              <a:buClr>
                <a:schemeClr val="dk1"/>
              </a:buClr>
              <a:buSzPct val="100000"/>
              <a:buFont typeface="Arial"/>
              <a:buAutoNum type="arabicPeriod"/>
            </a:pPr>
            <a:r>
              <a:rPr lang="en-US"/>
              <a:t>The puppet configuration and modules, e90_puppet.</a:t>
            </a:r>
          </a:p>
          <a:p>
            <a:pPr rtl="0" lvl="0" indent="0" marL="914400">
              <a:spcBef>
                <a:spcPts val="0"/>
              </a:spcBef>
              <a:buClr>
                <a:schemeClr val="dk1"/>
              </a:buClr>
              <a:buSzPct val="78571"/>
              <a:buFont typeface="Arial"/>
              <a:buNone/>
            </a:pPr>
            <a:r>
              <a:rPr u="sng" lang="en-US">
                <a:solidFill>
                  <a:schemeClr val="hlink"/>
                </a:solidFill>
                <a:hlinkClick r:id="rId4"/>
              </a:rPr>
              <a:t>https://github.com/FarasSadek/e90_puppet.git</a:t>
            </a:r>
          </a:p>
          <a:p>
            <a:pPr rtl="0" indent="0" marL="0">
              <a:spcBef>
                <a:spcPts val="0"/>
              </a:spcBef>
              <a:buNone/>
            </a:pPr>
            <a:r>
              <a:t/>
            </a:r>
            <a:endParaRPr/>
          </a:p>
          <a:p>
            <a:pPr rtl="0" lvl="0" indent="0" marL="914400">
              <a:spcBef>
                <a:spcPts val="0"/>
              </a:spcBef>
              <a:buNone/>
            </a:pPr>
            <a:r>
              <a:t/>
            </a:r>
            <a:endParaRPr/>
          </a:p>
          <a:p>
            <a:pPr lvl="0" indent="0" marL="0">
              <a:spcBef>
                <a:spcPts val="0"/>
              </a:spcBef>
              <a:buNone/>
            </a:pPr>
            <a:r>
              <a:rPr lang="en-US"/>
              <a:t>Puppet repository have two branches , master and develop branches. It uses the web-hook service to trigger Jenkins if any any pushes arrives to the repository, and Jenkins is configured to do something when receiving such a trigger. </a:t>
            </a:r>
          </a:p>
        </p:txBody>
      </p:sp>
      <p:pic>
        <p:nvPicPr>
          <p:cNvPr id="185" name="Shape 185"/>
          <p:cNvPicPr preferRelativeResize="0"/>
          <p:nvPr/>
        </p:nvPicPr>
        <p:blipFill>
          <a:blip r:embed="rId5">
            <a:alphaModFix/>
          </a:blip>
          <a:stretch>
            <a:fillRect/>
          </a:stretch>
        </p:blipFill>
        <p:spPr>
          <a:xfrm>
            <a:off y="0" x="7411959"/>
            <a:ext cy="991200" cx="1732050"/>
          </a:xfrm>
          <a:prstGeom prst="rect">
            <a:avLst/>
          </a:prstGeom>
          <a:noFill/>
          <a:ln>
            <a:noFill/>
          </a:ln>
        </p:spPr>
      </p:pic>
      <p:sp>
        <p:nvSpPr>
          <p:cNvPr id="186" name="Shape 186"/>
          <p:cNvSpPr txBox="1"/>
          <p:nvPr/>
        </p:nvSpPr>
        <p:spPr>
          <a:xfrm>
            <a:off y="6076725" x="4159925"/>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2400" lang="en-US"/>
              <a:t>Jenkins</a:t>
            </a:r>
          </a:p>
        </p:txBody>
      </p:sp>
      <p:sp>
        <p:nvSpPr>
          <p:cNvPr id="192" name="Shape 192"/>
          <p:cNvSpPr txBox="1"/>
          <p:nvPr>
            <p:ph idx="1" type="body"/>
          </p:nvPr>
        </p:nvSpPr>
        <p:spPr>
          <a:xfrm>
            <a:off y="1522650" x="579075"/>
            <a:ext cy="4526100" cx="8229600"/>
          </a:xfrm>
          <a:prstGeom prst="rect">
            <a:avLst/>
          </a:prstGeom>
        </p:spPr>
        <p:txBody>
          <a:bodyPr bIns="91425" rIns="91425" lIns="91425" tIns="91425" anchor="t" anchorCtr="0">
            <a:noAutofit/>
          </a:bodyPr>
          <a:lstStyle/>
          <a:p>
            <a:pPr rtl="0" indent="0" marL="0">
              <a:spcBef>
                <a:spcPts val="0"/>
              </a:spcBef>
              <a:buNone/>
            </a:pPr>
            <a:r>
              <a:t/>
            </a:r>
            <a:endParaRPr/>
          </a:p>
          <a:p>
            <a:pPr rtl="0" indent="0" marL="0">
              <a:spcBef>
                <a:spcPts val="0"/>
              </a:spcBef>
              <a:buNone/>
            </a:pPr>
            <a:r>
              <a:rPr lang="en-US"/>
              <a:t>Jenkins is a continuous delivery and testing tool. </a:t>
            </a:r>
          </a:p>
          <a:p>
            <a:pPr rtl="0" indent="0" marL="0">
              <a:spcBef>
                <a:spcPts val="0"/>
              </a:spcBef>
              <a:buNone/>
            </a:pPr>
            <a:r>
              <a:rPr lang="en-US"/>
              <a:t>It being used in this project to test the functionality of the puppet configuration on a development system before it goes to the production.</a:t>
            </a:r>
          </a:p>
          <a:p>
            <a:pPr rtl="0" indent="0" marL="0">
              <a:spcBef>
                <a:spcPts val="0"/>
              </a:spcBef>
              <a:buNone/>
            </a:pPr>
            <a:r>
              <a:t/>
            </a:r>
            <a:endParaRPr/>
          </a:p>
          <a:p>
            <a:pPr rtl="0" indent="0" marL="0">
              <a:spcBef>
                <a:spcPts val="0"/>
              </a:spcBef>
              <a:buNone/>
            </a:pPr>
            <a:r>
              <a:rPr lang="en-US"/>
              <a:t>Here is the scenarios:</a:t>
            </a:r>
          </a:p>
          <a:p>
            <a:pPr rtl="0" lvl="0" indent="-317500" marL="457200">
              <a:spcBef>
                <a:spcPts val="0"/>
              </a:spcBef>
              <a:buClr>
                <a:schemeClr val="dk1"/>
              </a:buClr>
              <a:buSzPct val="100000"/>
              <a:buFont typeface="Arial"/>
              <a:buChar char="•"/>
            </a:pPr>
            <a:r>
              <a:rPr lang="en-US"/>
              <a:t>DevOps user pushes new change to the development branch in puppet repository, </a:t>
            </a:r>
          </a:p>
          <a:p>
            <a:pPr rtl="0" lvl="0" indent="-317500" marL="457200">
              <a:spcBef>
                <a:spcPts val="0"/>
              </a:spcBef>
              <a:buClr>
                <a:schemeClr val="dk1"/>
              </a:buClr>
              <a:buSzPct val="100000"/>
              <a:buFont typeface="Arial"/>
              <a:buChar char="•"/>
            </a:pPr>
            <a:r>
              <a:rPr lang="en-US"/>
              <a:t>github will capture the change and send a post web-hooks to Jenkins, </a:t>
            </a:r>
          </a:p>
          <a:p>
            <a:pPr rtl="0" lvl="0" indent="-317500" marL="457200">
              <a:spcBef>
                <a:spcPts val="0"/>
              </a:spcBef>
              <a:buClr>
                <a:schemeClr val="dk1"/>
              </a:buClr>
              <a:buSzPct val="100000"/>
              <a:buFont typeface="Arial"/>
              <a:buChar char="•"/>
            </a:pPr>
            <a:r>
              <a:rPr lang="en-US"/>
              <a:t>Jenkins will create an EC2 instance in the development VPC, </a:t>
            </a:r>
          </a:p>
          <a:p>
            <a:pPr rtl="0" lvl="0" indent="-317500" marL="457200">
              <a:spcBef>
                <a:spcPts val="0"/>
              </a:spcBef>
              <a:buClr>
                <a:schemeClr val="dk1"/>
              </a:buClr>
              <a:buSzPct val="100000"/>
              <a:buFont typeface="Arial"/>
              <a:buChar char="•"/>
            </a:pPr>
            <a:r>
              <a:rPr lang="en-US"/>
              <a:t>the instance will be configured using puppet, </a:t>
            </a:r>
          </a:p>
          <a:p>
            <a:pPr lvl="0" indent="-317500" marL="457200">
              <a:spcBef>
                <a:spcPts val="0"/>
              </a:spcBef>
              <a:buClr>
                <a:schemeClr val="dk1"/>
              </a:buClr>
              <a:buSzPct val="100000"/>
              <a:buFont typeface="Arial"/>
              <a:buChar char="•"/>
            </a:pPr>
            <a:r>
              <a:rPr lang="en-US"/>
              <a:t>if the process succeed, Jenkins will show a success and only in this case the developer can merge the development  branch to the master branch to be ready for the test.</a:t>
            </a:r>
          </a:p>
        </p:txBody>
      </p:sp>
      <p:pic>
        <p:nvPicPr>
          <p:cNvPr id="193" name="Shape 193"/>
          <p:cNvPicPr preferRelativeResize="0"/>
          <p:nvPr/>
        </p:nvPicPr>
        <p:blipFill>
          <a:blip r:embed="rId3">
            <a:alphaModFix/>
          </a:blip>
          <a:stretch>
            <a:fillRect/>
          </a:stretch>
        </p:blipFill>
        <p:spPr>
          <a:xfrm>
            <a:off y="0" x="7356550"/>
            <a:ext cy="1037649" cx="1787450"/>
          </a:xfrm>
          <a:prstGeom prst="rect">
            <a:avLst/>
          </a:prstGeom>
          <a:noFill/>
          <a:ln>
            <a:noFill/>
          </a:ln>
        </p:spPr>
      </p:pic>
      <p:sp>
        <p:nvSpPr>
          <p:cNvPr id="194" name="Shape 194"/>
          <p:cNvSpPr txBox="1"/>
          <p:nvPr/>
        </p:nvSpPr>
        <p:spPr>
          <a:xfrm>
            <a:off y="6089125" x="4147525"/>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76222" x="457200"/>
            <a:ext cy="877499" cx="8229600"/>
          </a:xfrm>
          <a:prstGeom prst="rect">
            <a:avLst/>
          </a:prstGeom>
        </p:spPr>
        <p:txBody>
          <a:bodyPr bIns="91425" rIns="91425" lIns="91425" tIns="91425" anchor="ctr" anchorCtr="0">
            <a:noAutofit/>
          </a:bodyPr>
          <a:lstStyle/>
          <a:p>
            <a:pPr>
              <a:spcBef>
                <a:spcPts val="0"/>
              </a:spcBef>
              <a:buNone/>
            </a:pPr>
            <a:r>
              <a:rPr b="1" sz="2400" lang="en-US"/>
              <a:t>The Full Picture</a:t>
            </a:r>
          </a:p>
        </p:txBody>
      </p:sp>
      <p:sp>
        <p:nvSpPr>
          <p:cNvPr id="200" name="Shape 200"/>
          <p:cNvSpPr/>
          <p:nvPr/>
        </p:nvSpPr>
        <p:spPr>
          <a:xfrm>
            <a:off y="2581137" x="1816815"/>
            <a:ext cy="3809999" cx="2514599"/>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201" name="Shape 201"/>
          <p:cNvPicPr preferRelativeResize="0"/>
          <p:nvPr/>
        </p:nvPicPr>
        <p:blipFill rotWithShape="1">
          <a:blip r:embed="rId3">
            <a:alphaModFix/>
          </a:blip>
          <a:srcRect t="0" b="0" r="0" l="0"/>
          <a:stretch/>
        </p:blipFill>
        <p:spPr>
          <a:xfrm>
            <a:off y="1110250" x="1974400"/>
            <a:ext cy="1035299" cx="6452100"/>
          </a:xfrm>
          <a:prstGeom prst="rect">
            <a:avLst/>
          </a:prstGeom>
          <a:noFill/>
          <a:ln>
            <a:noFill/>
          </a:ln>
        </p:spPr>
      </p:pic>
      <p:sp>
        <p:nvSpPr>
          <p:cNvPr id="202" name="Shape 202"/>
          <p:cNvSpPr/>
          <p:nvPr/>
        </p:nvSpPr>
        <p:spPr>
          <a:xfrm>
            <a:off y="2710450" x="1968540"/>
            <a:ext cy="1447800" cx="21335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Clr>
                <a:schemeClr val="dk1"/>
              </a:buClr>
              <a:buSzPct val="25000"/>
              <a:buFont typeface="Arial"/>
              <a:buNone/>
            </a:pPr>
            <a:r>
              <a:rPr lang="en-US">
                <a:solidFill>
                  <a:schemeClr val="dk1"/>
                </a:solidFill>
                <a:latin typeface="Calibri"/>
                <a:ea typeface="Calibri"/>
                <a:cs typeface="Calibri"/>
                <a:sym typeface="Calibri"/>
              </a:rPr>
              <a:t>172.31.0.0/20</a:t>
            </a:r>
          </a:p>
          <a:p>
            <a:pPr algn="l" rtl="0" lvl="0" marR="0" indent="0" marL="0">
              <a:spcBef>
                <a:spcPts val="0"/>
              </a:spcBef>
              <a:buNone/>
            </a:pPr>
            <a:r>
              <a:t/>
            </a:r>
            <a:endParaRPr sz="1800">
              <a:solidFill>
                <a:schemeClr val="dk1"/>
              </a:solidFill>
              <a:latin typeface="Calibri"/>
              <a:ea typeface="Calibri"/>
              <a:cs typeface="Calibri"/>
              <a:sym typeface="Calibri"/>
            </a:endParaRPr>
          </a:p>
        </p:txBody>
      </p:sp>
      <p:pic>
        <p:nvPicPr>
          <p:cNvPr id="203" name="Shape 203"/>
          <p:cNvPicPr preferRelativeResize="0"/>
          <p:nvPr/>
        </p:nvPicPr>
        <p:blipFill rotWithShape="1">
          <a:blip r:embed="rId4">
            <a:alphaModFix/>
          </a:blip>
          <a:srcRect t="0" b="0" r="0" l="0"/>
          <a:stretch/>
        </p:blipFill>
        <p:spPr>
          <a:xfrm>
            <a:off y="2053350" x="4502648"/>
            <a:ext cy="875399" cx="875399"/>
          </a:xfrm>
          <a:prstGeom prst="rect">
            <a:avLst/>
          </a:prstGeom>
          <a:noFill/>
          <a:ln>
            <a:noFill/>
          </a:ln>
        </p:spPr>
      </p:pic>
      <p:sp>
        <p:nvSpPr>
          <p:cNvPr id="204" name="Shape 204"/>
          <p:cNvSpPr txBox="1"/>
          <p:nvPr/>
        </p:nvSpPr>
        <p:spPr>
          <a:xfrm>
            <a:off y="1882450" x="1974399"/>
            <a:ext cy="523200" cx="173610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VPC</a:t>
            </a:r>
            <a:r>
              <a:rPr lang="en-US"/>
              <a:t> </a:t>
            </a:r>
            <a:r>
              <a:rPr strike="noStrike" u="none" b="0" cap="none" baseline="0" sz="1400" lang="en-US" i="0">
                <a:solidFill>
                  <a:schemeClr val="dk1"/>
                </a:solidFill>
                <a:latin typeface="Calibri"/>
                <a:ea typeface="Calibri"/>
                <a:cs typeface="Calibri"/>
                <a:sym typeface="Calibri"/>
              </a:rPr>
              <a:t>Public</a:t>
            </a:r>
          </a:p>
          <a:p>
            <a:pPr algn="ctr" rtl="0" lvl="0" marR="0" indent="0" marL="0">
              <a:spcBef>
                <a:spcPts val="0"/>
              </a:spcBef>
              <a:buSzPct val="25000"/>
              <a:buNone/>
            </a:pPr>
            <a:r>
              <a:rPr lang="en-US">
                <a:solidFill>
                  <a:schemeClr val="dk1"/>
                </a:solidFill>
                <a:latin typeface="Calibri"/>
                <a:ea typeface="Calibri"/>
                <a:cs typeface="Calibri"/>
                <a:sym typeface="Calibri"/>
              </a:rPr>
              <a:t>172.31.0.0/16</a:t>
            </a:r>
          </a:p>
        </p:txBody>
      </p:sp>
      <p:sp>
        <p:nvSpPr>
          <p:cNvPr id="205" name="Shape 205"/>
          <p:cNvSpPr/>
          <p:nvPr/>
        </p:nvSpPr>
        <p:spPr>
          <a:xfrm>
            <a:off y="4386850" x="2047512"/>
            <a:ext cy="1856700" cx="2053200"/>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172.31.16.0/20</a:t>
            </a:r>
          </a:p>
        </p:txBody>
      </p:sp>
      <p:sp>
        <p:nvSpPr>
          <p:cNvPr id="206" name="Shape 206"/>
          <p:cNvSpPr/>
          <p:nvPr/>
        </p:nvSpPr>
        <p:spPr>
          <a:xfrm>
            <a:off y="2405650" x="5778550"/>
            <a:ext cy="3985500" cx="2647800"/>
          </a:xfrm>
          <a:prstGeom prst="rect">
            <a:avLst/>
          </a:prstGeom>
          <a:noFill/>
          <a:ln w="28575" cap="flat">
            <a:solidFill>
              <a:srgbClr val="CC0000"/>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07" name="Shape 207"/>
          <p:cNvSpPr txBox="1"/>
          <p:nvPr/>
        </p:nvSpPr>
        <p:spPr>
          <a:xfrm>
            <a:off y="1796050" x="6230148"/>
            <a:ext cy="523200" cx="180540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VPC</a:t>
            </a:r>
            <a:r>
              <a:rPr lang="en-US"/>
              <a:t> </a:t>
            </a:r>
            <a:r>
              <a:rPr strike="noStrike" u="none" b="0" cap="none" baseline="0" sz="1400" lang="en-US" i="0">
                <a:solidFill>
                  <a:schemeClr val="dk1"/>
                </a:solidFill>
                <a:latin typeface="Calibri"/>
                <a:ea typeface="Calibri"/>
                <a:cs typeface="Calibri"/>
                <a:sym typeface="Calibri"/>
              </a:rPr>
              <a:t>Develop</a:t>
            </a:r>
          </a:p>
          <a:p>
            <a:pPr algn="ctr" rtl="0" lvl="0">
              <a:spcBef>
                <a:spcPts val="0"/>
              </a:spcBef>
              <a:buClr>
                <a:schemeClr val="dk1"/>
              </a:buClr>
              <a:buSzPct val="25000"/>
              <a:buFont typeface="Arial"/>
              <a:buNone/>
            </a:pPr>
            <a:r>
              <a:rPr lang="en-US">
                <a:solidFill>
                  <a:schemeClr val="dk1"/>
                </a:solidFill>
                <a:latin typeface="Calibri"/>
                <a:ea typeface="Calibri"/>
                <a:cs typeface="Calibri"/>
                <a:sym typeface="Calibri"/>
              </a:rPr>
              <a:t>172.16.0.0/16</a:t>
            </a:r>
          </a:p>
          <a:p>
            <a:pPr algn="ctr" rtl="0" lvl="0" marR="0" indent="0" marL="0">
              <a:spcBef>
                <a:spcPts val="0"/>
              </a:spcBef>
              <a:buNone/>
            </a:pPr>
            <a:r>
              <a:t/>
            </a:r>
            <a:endParaRPr>
              <a:solidFill>
                <a:schemeClr val="dk1"/>
              </a:solidFill>
              <a:latin typeface="Calibri"/>
              <a:ea typeface="Calibri"/>
              <a:cs typeface="Calibri"/>
              <a:sym typeface="Calibri"/>
            </a:endParaRPr>
          </a:p>
        </p:txBody>
      </p:sp>
      <p:sp>
        <p:nvSpPr>
          <p:cNvPr id="208" name="Shape 208"/>
          <p:cNvSpPr/>
          <p:nvPr/>
        </p:nvSpPr>
        <p:spPr>
          <a:xfrm>
            <a:off y="2710450" x="6007139"/>
            <a:ext cy="1447800" cx="21335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algn="l" rtl="0" lvl="0">
              <a:spcBef>
                <a:spcPts val="0"/>
              </a:spcBef>
              <a:buSzPct val="25000"/>
              <a:buNone/>
            </a:pPr>
            <a:r>
              <a:rPr lang="en-US">
                <a:solidFill>
                  <a:schemeClr val="dk1"/>
                </a:solidFill>
                <a:latin typeface="Calibri"/>
                <a:ea typeface="Calibri"/>
                <a:cs typeface="Calibri"/>
                <a:sym typeface="Calibri"/>
              </a:rPr>
              <a:t>172.16.0.0/20</a:t>
            </a:r>
          </a:p>
        </p:txBody>
      </p:sp>
      <p:sp>
        <p:nvSpPr>
          <p:cNvPr id="209" name="Shape 209"/>
          <p:cNvSpPr/>
          <p:nvPr/>
        </p:nvSpPr>
        <p:spPr>
          <a:xfrm>
            <a:off y="4386850" x="6007150"/>
            <a:ext cy="1856700" cx="2133599"/>
          </a:xfrm>
          <a:prstGeom prst="rect">
            <a:avLst/>
          </a:prstGeom>
          <a:noFill/>
          <a:ln w="28575" cap="flat">
            <a:solidFill>
              <a:schemeClr val="accent6"/>
            </a:solidFill>
            <a:prstDash val="dash"/>
            <a:round/>
            <a:headEnd w="med" len="med" type="none"/>
            <a:tailEnd w="med" len="med" type="none"/>
          </a:ln>
        </p:spPr>
        <p:txBody>
          <a:bodyPr bIns="45700" rIns="91425" lIns="91425" tIns="45700" anchor="t" anchorCtr="0">
            <a:noAutofit/>
          </a:bodyPr>
          <a:lstStyle/>
          <a:p>
            <a:pPr rtl="0" lvl="0">
              <a:spcBef>
                <a:spcPts val="0"/>
              </a:spcBef>
              <a:buSzPct val="25000"/>
              <a:buNone/>
            </a:pPr>
            <a:r>
              <a:rPr lang="en-US">
                <a:solidFill>
                  <a:schemeClr val="dk1"/>
                </a:solidFill>
                <a:latin typeface="Calibri"/>
                <a:ea typeface="Calibri"/>
                <a:cs typeface="Calibri"/>
                <a:sym typeface="Calibri"/>
              </a:rPr>
              <a:t>172.16.16.0/20</a:t>
            </a:r>
          </a:p>
        </p:txBody>
      </p:sp>
      <p:cxnSp>
        <p:nvCxnSpPr>
          <p:cNvPr id="210" name="Shape 210"/>
          <p:cNvCxnSpPr>
            <a:stCxn id="211" idx="3"/>
            <a:endCxn id="203" idx="2"/>
          </p:cNvCxnSpPr>
          <p:nvPr/>
        </p:nvCxnSpPr>
        <p:spPr>
          <a:xfrm rot="10800000" flipH="1">
            <a:off y="2928849" x="3712080"/>
            <a:ext cy="2055600" cx="1228200"/>
          </a:xfrm>
          <a:prstGeom prst="straightConnector1">
            <a:avLst/>
          </a:prstGeom>
          <a:noFill/>
          <a:ln w="25400" cap="flat">
            <a:solidFill>
              <a:schemeClr val="accent1"/>
            </a:solidFill>
            <a:prstDash val="solid"/>
            <a:round/>
            <a:headEnd w="lg" len="lg" type="none"/>
            <a:tailEnd w="lg" len="lg" type="stealth"/>
          </a:ln>
        </p:spPr>
      </p:cxnSp>
      <p:cxnSp>
        <p:nvCxnSpPr>
          <p:cNvPr id="212" name="Shape 212"/>
          <p:cNvCxnSpPr>
            <a:stCxn id="203" idx="2"/>
            <a:endCxn id="213" idx="0"/>
          </p:cNvCxnSpPr>
          <p:nvPr/>
        </p:nvCxnSpPr>
        <p:spPr>
          <a:xfrm>
            <a:off y="2928749" x="4940348"/>
            <a:ext cy="2535000" cx="2000400"/>
          </a:xfrm>
          <a:prstGeom prst="straightConnector1">
            <a:avLst/>
          </a:prstGeom>
          <a:noFill/>
          <a:ln w="25400" cap="flat">
            <a:solidFill>
              <a:schemeClr val="accent1"/>
            </a:solidFill>
            <a:prstDash val="solid"/>
            <a:round/>
            <a:headEnd w="lg" len="lg" type="none"/>
            <a:tailEnd w="lg" len="lg" type="stealth"/>
          </a:ln>
        </p:spPr>
      </p:cxnSp>
      <p:pic>
        <p:nvPicPr>
          <p:cNvPr id="214" name="Shape 214"/>
          <p:cNvPicPr preferRelativeResize="0"/>
          <p:nvPr/>
        </p:nvPicPr>
        <p:blipFill rotWithShape="1">
          <a:blip r:embed="rId5">
            <a:alphaModFix/>
          </a:blip>
          <a:srcRect t="0" b="0" r="0" l="0"/>
          <a:stretch/>
        </p:blipFill>
        <p:spPr>
          <a:xfrm>
            <a:off y="4691650" x="328325"/>
            <a:ext cy="1104299" cx="723900"/>
          </a:xfrm>
          <a:prstGeom prst="rect">
            <a:avLst/>
          </a:prstGeom>
          <a:noFill/>
          <a:ln>
            <a:noFill/>
          </a:ln>
        </p:spPr>
      </p:pic>
      <p:sp>
        <p:nvSpPr>
          <p:cNvPr id="215" name="Shape 215"/>
          <p:cNvSpPr txBox="1"/>
          <p:nvPr/>
        </p:nvSpPr>
        <p:spPr>
          <a:xfrm>
            <a:off y="5758450" x="202471"/>
            <a:ext cy="307800" cx="10052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Developer</a:t>
            </a:r>
          </a:p>
        </p:txBody>
      </p:sp>
      <p:cxnSp>
        <p:nvCxnSpPr>
          <p:cNvPr id="216" name="Shape 216"/>
          <p:cNvCxnSpPr>
            <a:stCxn id="211" idx="1"/>
            <a:endCxn id="217" idx="2"/>
          </p:cNvCxnSpPr>
          <p:nvPr/>
        </p:nvCxnSpPr>
        <p:spPr>
          <a:xfrm rot="10800000">
            <a:off y="2710449" x="848280"/>
            <a:ext cy="2274000" cx="2278800"/>
          </a:xfrm>
          <a:prstGeom prst="straightConnector1">
            <a:avLst/>
          </a:prstGeom>
          <a:noFill/>
          <a:ln w="25400" cap="flat">
            <a:solidFill>
              <a:schemeClr val="accent1"/>
            </a:solidFill>
            <a:prstDash val="solid"/>
            <a:round/>
            <a:headEnd w="lg" len="lg" type="stealth"/>
            <a:tailEnd w="lg" len="lg" type="none"/>
          </a:ln>
        </p:spPr>
      </p:cxnSp>
      <p:cxnSp>
        <p:nvCxnSpPr>
          <p:cNvPr id="218" name="Shape 218"/>
          <p:cNvCxnSpPr/>
          <p:nvPr/>
        </p:nvCxnSpPr>
        <p:spPr>
          <a:xfrm rot="10800000" flipH="1">
            <a:off y="5403574" x="4141775"/>
            <a:ext cy="40500" cx="1899900"/>
          </a:xfrm>
          <a:prstGeom prst="straightConnector1">
            <a:avLst/>
          </a:prstGeom>
          <a:noFill/>
          <a:ln w="57150" cap="flat">
            <a:solidFill>
              <a:schemeClr val="accent1"/>
            </a:solidFill>
            <a:prstDash val="lgDash"/>
            <a:round/>
            <a:headEnd w="lg" len="lg" type="stealth"/>
            <a:tailEnd w="lg" len="lg" type="stealth"/>
          </a:ln>
        </p:spPr>
      </p:cxnSp>
      <p:sp>
        <p:nvSpPr>
          <p:cNvPr id="219" name="Shape 219"/>
          <p:cNvSpPr txBox="1"/>
          <p:nvPr/>
        </p:nvSpPr>
        <p:spPr>
          <a:xfrm>
            <a:off y="5040112" x="4194575"/>
            <a:ext cy="307800" cx="1490099"/>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Peering Tunnel</a:t>
            </a:r>
          </a:p>
        </p:txBody>
      </p:sp>
      <p:sp>
        <p:nvSpPr>
          <p:cNvPr id="213" name="Shape 213"/>
          <p:cNvSpPr/>
          <p:nvPr/>
        </p:nvSpPr>
        <p:spPr>
          <a:xfrm>
            <a:off y="5463850" x="6396250"/>
            <a:ext cy="365099" cx="1089000"/>
          </a:xfrm>
          <a:prstGeom prst="roundRect">
            <a:avLst>
              <a:gd fmla="val 16667" name="adj"/>
            </a:avLst>
          </a:prstGeom>
          <a:gradFill>
            <a:gsLst>
              <a:gs pos="0">
                <a:srgbClr val="FF953F"/>
              </a:gs>
              <a:gs pos="100000">
                <a:srgbClr val="FFE3CB"/>
              </a:gs>
            </a:gsLst>
            <a:lin ang="16200037" scaled="0"/>
          </a:gradFill>
          <a:ln w="9525" cap="flat">
            <a:solidFill>
              <a:srgbClr val="F6923F"/>
            </a:solidFill>
            <a:prstDash val="solid"/>
            <a:round/>
            <a:headEnd w="med" len="med" type="none"/>
            <a:tailEnd w="med" len="med" type="none"/>
          </a:ln>
        </p:spPr>
        <p:txBody>
          <a:bodyPr bIns="45700" rIns="91425" lIns="91425" tIns="45700" anchor="t" anchorCtr="0">
            <a:noAutofit/>
          </a:bodyPr>
          <a:lstStyle/>
          <a:p>
            <a:pPr algn="ctr" rtl="0" lvl="0" marR="0" indent="0" marL="0">
              <a:spcBef>
                <a:spcPts val="0"/>
              </a:spcBef>
              <a:buSzPct val="25000"/>
              <a:buNone/>
            </a:pPr>
            <a:r>
              <a:rPr sz="1200" lang="en-US">
                <a:solidFill>
                  <a:schemeClr val="lt1"/>
                </a:solidFill>
                <a:latin typeface="Calibri"/>
                <a:ea typeface="Calibri"/>
                <a:cs typeface="Calibri"/>
                <a:sym typeface="Calibri"/>
              </a:rPr>
              <a:t>Dev</a:t>
            </a:r>
            <a:r>
              <a:rPr strike="noStrike" u="none" b="0" cap="none" baseline="0" sz="1200" lang="en-US" i="0">
                <a:solidFill>
                  <a:schemeClr val="lt1"/>
                </a:solidFill>
                <a:latin typeface="Calibri"/>
                <a:ea typeface="Calibri"/>
                <a:cs typeface="Calibri"/>
                <a:sym typeface="Calibri"/>
              </a:rPr>
              <a:t> Instance</a:t>
            </a:r>
          </a:p>
        </p:txBody>
      </p:sp>
      <p:pic>
        <p:nvPicPr>
          <p:cNvPr id="211" name="Shape 211"/>
          <p:cNvPicPr preferRelativeResize="0"/>
          <p:nvPr/>
        </p:nvPicPr>
        <p:blipFill rotWithShape="1">
          <a:blip r:embed="rId6">
            <a:alphaModFix/>
          </a:blip>
          <a:srcRect t="0" b="0" r="0" l="0"/>
          <a:stretch/>
        </p:blipFill>
        <p:spPr>
          <a:xfrm>
            <a:off y="4565350" x="3127080"/>
            <a:ext cy="838199" cx="584999"/>
          </a:xfrm>
          <a:prstGeom prst="rect">
            <a:avLst/>
          </a:prstGeom>
          <a:noFill/>
          <a:ln>
            <a:noFill/>
          </a:ln>
        </p:spPr>
      </p:pic>
      <p:pic>
        <p:nvPicPr>
          <p:cNvPr id="220" name="Shape 220"/>
          <p:cNvPicPr preferRelativeResize="0"/>
          <p:nvPr/>
        </p:nvPicPr>
        <p:blipFill rotWithShape="1">
          <a:blip r:embed="rId7">
            <a:alphaModFix/>
          </a:blip>
          <a:srcRect t="19261" b="19261" r="0" l="0"/>
          <a:stretch/>
        </p:blipFill>
        <p:spPr>
          <a:xfrm>
            <a:off y="5403550" x="2809775"/>
            <a:ext cy="523200" cx="1005299"/>
          </a:xfrm>
          <a:prstGeom prst="rect">
            <a:avLst/>
          </a:prstGeom>
          <a:noFill/>
          <a:ln>
            <a:noFill/>
          </a:ln>
        </p:spPr>
      </p:pic>
      <p:cxnSp>
        <p:nvCxnSpPr>
          <p:cNvPr id="221" name="Shape 221"/>
          <p:cNvCxnSpPr>
            <a:stCxn id="220" idx="3"/>
            <a:endCxn id="213" idx="1"/>
          </p:cNvCxnSpPr>
          <p:nvPr/>
        </p:nvCxnSpPr>
        <p:spPr>
          <a:xfrm rot="10800000" flipH="1">
            <a:off y="5646250" x="3815074"/>
            <a:ext cy="18900" cx="2581200"/>
          </a:xfrm>
          <a:prstGeom prst="straightConnector1">
            <a:avLst/>
          </a:prstGeom>
          <a:noFill/>
          <a:ln w="19050" cap="flat">
            <a:solidFill>
              <a:schemeClr val="dk2"/>
            </a:solidFill>
            <a:prstDash val="solid"/>
            <a:round/>
            <a:headEnd w="lg" len="lg" type="stealth"/>
            <a:tailEnd w="lg" len="lg" type="stealth"/>
          </a:ln>
        </p:spPr>
      </p:cxnSp>
      <p:sp>
        <p:nvSpPr>
          <p:cNvPr id="222" name="Shape 222"/>
          <p:cNvSpPr txBox="1"/>
          <p:nvPr/>
        </p:nvSpPr>
        <p:spPr>
          <a:xfrm>
            <a:off y="2710450" x="4348900"/>
            <a:ext cy="365099" cx="1411499"/>
          </a:xfrm>
          <a:prstGeom prst="rect">
            <a:avLst/>
          </a:prstGeom>
          <a:noFill/>
          <a:ln>
            <a:noFill/>
          </a:ln>
        </p:spPr>
        <p:txBody>
          <a:bodyPr bIns="91425" rIns="91425" lIns="91425" tIns="91425" anchor="t" anchorCtr="0">
            <a:noAutofit/>
          </a:bodyPr>
          <a:lstStyle/>
          <a:p>
            <a:pPr rtl="0" lvl="0">
              <a:spcBef>
                <a:spcPts val="0"/>
              </a:spcBef>
              <a:buNone/>
            </a:pPr>
            <a:r>
              <a:rPr sz="1200" lang="en-US"/>
              <a:t>CloudFormation</a:t>
            </a:r>
          </a:p>
        </p:txBody>
      </p:sp>
      <p:pic>
        <p:nvPicPr>
          <p:cNvPr id="217" name="Shape 217"/>
          <p:cNvPicPr preferRelativeResize="0"/>
          <p:nvPr/>
        </p:nvPicPr>
        <p:blipFill>
          <a:blip r:embed="rId8">
            <a:alphaModFix/>
          </a:blip>
          <a:stretch>
            <a:fillRect/>
          </a:stretch>
        </p:blipFill>
        <p:spPr>
          <a:xfrm>
            <a:off y="1568775" x="277300"/>
            <a:ext cy="1141675" cx="1141675"/>
          </a:xfrm>
          <a:prstGeom prst="rect">
            <a:avLst/>
          </a:prstGeom>
          <a:noFill/>
          <a:ln>
            <a:noFill/>
          </a:ln>
        </p:spPr>
      </p:pic>
      <p:cxnSp>
        <p:nvCxnSpPr>
          <p:cNvPr id="223" name="Shape 223"/>
          <p:cNvCxnSpPr>
            <a:stCxn id="217" idx="2"/>
            <a:endCxn id="214" idx="0"/>
          </p:cNvCxnSpPr>
          <p:nvPr/>
        </p:nvCxnSpPr>
        <p:spPr>
          <a:xfrm flipH="1">
            <a:off y="2710450" x="690337"/>
            <a:ext cy="1981200" cx="157800"/>
          </a:xfrm>
          <a:prstGeom prst="straightConnector1">
            <a:avLst/>
          </a:prstGeom>
          <a:noFill/>
          <a:ln w="19050" cap="flat">
            <a:solidFill>
              <a:schemeClr val="dk2"/>
            </a:solidFill>
            <a:prstDash val="solid"/>
            <a:round/>
            <a:headEnd w="lg" len="lg" type="stealth"/>
            <a:tailEnd w="lg" len="lg" type="none"/>
          </a:ln>
        </p:spPr>
      </p:cxnSp>
      <p:sp>
        <p:nvSpPr>
          <p:cNvPr id="224" name="Shape 224"/>
          <p:cNvSpPr txBox="1"/>
          <p:nvPr/>
        </p:nvSpPr>
        <p:spPr>
          <a:xfrm>
            <a:off y="6391150" x="4397350"/>
            <a:ext cy="434100" cx="1314599"/>
          </a:xfrm>
          <a:prstGeom prst="rect">
            <a:avLst/>
          </a:prstGeom>
          <a:noFill/>
          <a:ln>
            <a:noFill/>
          </a:ln>
        </p:spPr>
        <p:txBody>
          <a:bodyPr bIns="91425" rIns="91425" lIns="91425" tIns="91425" anchor="t" anchorCtr="0">
            <a:noAutofit/>
          </a:bodyPr>
          <a:lstStyle/>
          <a:p>
            <a:pPr rtl="0" lvl="0">
              <a:spcBef>
                <a:spcPts val="0"/>
              </a:spcBef>
              <a:buNone/>
            </a:pPr>
            <a:r>
              <a:rPr lang="en-US"/>
              <a:t>Faras Sadek</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2800"/>
                                        <p:tgtEl>
                                          <p:spTgt spid="216"/>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2400"/>
                                        <p:tgtEl>
                                          <p:spTgt spid="210"/>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2600"/>
                                        <p:tgtEl>
                                          <p:spTgt spid="212"/>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3200"/>
                                        <p:tgtEl>
                                          <p:spTgt spid="221"/>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