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5e19494d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5e19494d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5e19494d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c5e19494d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5e19494d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c5e19494d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c5e19494d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c5e19494d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c5e19494d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c5e19494d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c5e19494d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c5e19494d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5e19494d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5e19494d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68f5eee14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68f5eee14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2ddf20a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b2ddf20a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5e19494d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c5e19494d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b2ddf20a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b2ddf20a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5e19494d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5e19494d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b2ddf20a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b2ddf20a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5e19494d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c5e19494d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Edge Computing and NextJS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anees.ahmed@gfk.com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Connecting Dots: Edge Computing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(inNextJS Terms)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00" y="1229550"/>
            <a:ext cx="849247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Examples of Edge Computing Solutions in Use Today</a:t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242775" y="1577925"/>
            <a:ext cx="462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1-Grid Edge Control and Analytics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242775" y="2070525"/>
            <a:ext cx="462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2-Oil and Gas Remote Monitoring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275" y="1174488"/>
            <a:ext cx="3968924" cy="2794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318625" y="2640025"/>
            <a:ext cx="3823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</a:rPr>
              <a:t>3-Edge Video Orchestration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Connecting Dots: Edge Computing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(inNextJS Terms)</a:t>
            </a:r>
            <a:endParaRPr/>
          </a:p>
        </p:txBody>
      </p:sp>
      <p:sp>
        <p:nvSpPr>
          <p:cNvPr id="207" name="Google Shape;207;p24"/>
          <p:cNvSpPr txBox="1"/>
          <p:nvPr>
            <p:ph type="title"/>
          </p:nvPr>
        </p:nvSpPr>
        <p:spPr>
          <a:xfrm>
            <a:off x="309925" y="1577575"/>
            <a:ext cx="8660700" cy="914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Question: How will your Typescript, NodeJS, NextJS will work here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Connecting Dots: Edge vs CDN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(inNextJS Terms)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135725" y="1370700"/>
            <a:ext cx="86313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GB" sz="2300">
                <a:solidFill>
                  <a:schemeClr val="accent6"/>
                </a:solidFill>
              </a:rPr>
              <a:t>CDN</a:t>
            </a:r>
            <a:r>
              <a:rPr lang="en-GB" sz="2300">
                <a:solidFill>
                  <a:schemeClr val="lt1"/>
                </a:solidFill>
              </a:rPr>
              <a:t>s could be considered part of "the Edge" because they store static content at the fringe (edge) of the network.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GB" sz="2300">
                <a:solidFill>
                  <a:schemeClr val="accent6"/>
                </a:solidFill>
              </a:rPr>
              <a:t>Similar to CDN</a:t>
            </a:r>
            <a:r>
              <a:rPr lang="en-GB" sz="2300">
                <a:solidFill>
                  <a:schemeClr val="lt1"/>
                </a:solidFill>
              </a:rPr>
              <a:t>s, Edge servers are distributed to multiple locations around the world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GB" sz="2300">
                <a:solidFill>
                  <a:schemeClr val="lt1"/>
                </a:solidFill>
              </a:rPr>
              <a:t> </a:t>
            </a:r>
            <a:r>
              <a:rPr lang="en-GB" sz="2300">
                <a:solidFill>
                  <a:schemeClr val="accent6"/>
                </a:solidFill>
              </a:rPr>
              <a:t>Edge servers</a:t>
            </a:r>
            <a:r>
              <a:rPr lang="en-GB" sz="2300">
                <a:solidFill>
                  <a:schemeClr val="lt1"/>
                </a:solidFill>
              </a:rPr>
              <a:t> can run small snippets of code.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GB" sz="2300">
                <a:solidFill>
                  <a:schemeClr val="lt1"/>
                </a:solidFill>
              </a:rPr>
              <a:t>Both </a:t>
            </a:r>
            <a:r>
              <a:rPr lang="en-GB" sz="2300">
                <a:solidFill>
                  <a:schemeClr val="accent6"/>
                </a:solidFill>
              </a:rPr>
              <a:t>Caching</a:t>
            </a:r>
            <a:r>
              <a:rPr lang="en-GB" sz="2300">
                <a:solidFill>
                  <a:schemeClr val="lt1"/>
                </a:solidFill>
              </a:rPr>
              <a:t> and </a:t>
            </a:r>
            <a:r>
              <a:rPr lang="en-GB" sz="2300">
                <a:solidFill>
                  <a:schemeClr val="accent6"/>
                </a:solidFill>
              </a:rPr>
              <a:t>code execution</a:t>
            </a:r>
            <a:r>
              <a:rPr lang="en-GB" sz="2300">
                <a:solidFill>
                  <a:schemeClr val="lt1"/>
                </a:solidFill>
              </a:rPr>
              <a:t> can be done at the Edge closer to the user.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214" name="Google Shape;214;p25"/>
          <p:cNvSpPr txBox="1"/>
          <p:nvPr>
            <p:ph type="title"/>
          </p:nvPr>
        </p:nvSpPr>
        <p:spPr>
          <a:xfrm>
            <a:off x="296375" y="4096350"/>
            <a:ext cx="8660700" cy="914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Question: What is Caching and how is different to CDN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NextJs works in distributed Edge Computing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84675" y="1307850"/>
            <a:ext cx="86367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663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-GB" sz="6805">
                <a:latin typeface="Roboto"/>
                <a:ea typeface="Roboto"/>
                <a:cs typeface="Roboto"/>
                <a:sym typeface="Roboto"/>
              </a:rPr>
              <a:t>Clouds:( Infrastructure Core):</a:t>
            </a:r>
            <a:endParaRPr b="1" sz="6805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6805">
                <a:latin typeface="Roboto"/>
                <a:ea typeface="Roboto"/>
                <a:cs typeface="Roboto"/>
                <a:sym typeface="Roboto"/>
              </a:rPr>
              <a:t> </a:t>
            </a:r>
            <a:endParaRPr b="1" sz="6805">
              <a:latin typeface="Roboto"/>
              <a:ea typeface="Roboto"/>
              <a:cs typeface="Roboto"/>
              <a:sym typeface="Roboto"/>
            </a:endParaRPr>
          </a:p>
          <a:p>
            <a:pPr indent="-330761" lvl="0" marL="457200" rtl="0" algn="l">
              <a:spcBef>
                <a:spcPts val="1200"/>
              </a:spcBef>
              <a:spcAft>
                <a:spcPts val="0"/>
              </a:spcAft>
              <a:buSzPct val="108424"/>
              <a:buFont typeface="Roboto"/>
              <a:buChar char="●"/>
            </a:pPr>
            <a:r>
              <a:rPr b="1" lang="en-GB" sz="5935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Origin-Servers: </a:t>
            </a:r>
            <a:r>
              <a:rPr b="1" lang="en-GB" sz="5935">
                <a:latin typeface="Arial"/>
                <a:ea typeface="Arial"/>
                <a:cs typeface="Arial"/>
                <a:sym typeface="Arial"/>
              </a:rPr>
              <a:t>main computers that stores and runs the original version of your application code</a:t>
            </a:r>
            <a:endParaRPr b="1" sz="59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935">
              <a:latin typeface="Arial"/>
              <a:ea typeface="Arial"/>
              <a:cs typeface="Arial"/>
              <a:sym typeface="Arial"/>
            </a:endParaRPr>
          </a:p>
          <a:p>
            <a:pPr indent="-322824" lvl="0" marL="457200" rtl="0" algn="l"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●"/>
            </a:pPr>
            <a:r>
              <a:rPr b="1" lang="en-GB" sz="5935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CDN-Servers: </a:t>
            </a:r>
            <a:r>
              <a:rPr b="1" lang="en-GB" sz="5935">
                <a:latin typeface="Arial"/>
                <a:ea typeface="Arial"/>
                <a:cs typeface="Arial"/>
                <a:sym typeface="Arial"/>
              </a:rPr>
              <a:t>store static content (such as HTML and image files) in multiple locations around the world and are placed between the client and the origin server.</a:t>
            </a:r>
            <a:endParaRPr b="1" sz="59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935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824" lvl="0" marL="457200" rtl="0" algn="l"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●"/>
            </a:pPr>
            <a:r>
              <a:rPr b="1" lang="en-GB" sz="5935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Edge-Servers:</a:t>
            </a:r>
            <a:r>
              <a:rPr b="1" lang="en-GB" sz="5935">
                <a:latin typeface="Arial"/>
                <a:ea typeface="Arial"/>
                <a:cs typeface="Arial"/>
                <a:sym typeface="Arial"/>
              </a:rPr>
              <a:t>generalized concept for the fringe (or edge) of the network, closest to the user.</a:t>
            </a:r>
            <a:endParaRPr b="1" sz="593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25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NextJs services and Edge Computing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84675" y="1307850"/>
            <a:ext cx="86367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805">
                <a:latin typeface="Roboto"/>
                <a:ea typeface="Roboto"/>
                <a:cs typeface="Roboto"/>
                <a:sym typeface="Roboto"/>
              </a:rPr>
              <a:t>Cashing</a:t>
            </a:r>
            <a:endParaRPr b="1" sz="6805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6805">
                <a:latin typeface="Roboto"/>
                <a:ea typeface="Roboto"/>
                <a:cs typeface="Roboto"/>
                <a:sym typeface="Roboto"/>
              </a:rPr>
              <a:t>Distributed code </a:t>
            </a:r>
            <a:r>
              <a:rPr b="1" lang="en-GB" sz="6805">
                <a:latin typeface="Roboto"/>
                <a:ea typeface="Roboto"/>
                <a:cs typeface="Roboto"/>
                <a:sym typeface="Roboto"/>
              </a:rPr>
              <a:t>execution</a:t>
            </a:r>
            <a:endParaRPr b="1" sz="6805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6805">
                <a:latin typeface="Roboto"/>
                <a:ea typeface="Roboto"/>
                <a:cs typeface="Roboto"/>
                <a:sym typeface="Roboto"/>
              </a:rPr>
              <a:t>Data fetching (again </a:t>
            </a:r>
            <a:r>
              <a:rPr b="1" lang="en-GB" sz="6805">
                <a:latin typeface="Roboto"/>
                <a:ea typeface="Roboto"/>
                <a:cs typeface="Roboto"/>
                <a:sym typeface="Roboto"/>
              </a:rPr>
              <a:t>distributed</a:t>
            </a:r>
            <a:r>
              <a:rPr b="1" lang="en-GB" sz="6805">
                <a:latin typeface="Roboto"/>
                <a:ea typeface="Roboto"/>
                <a:cs typeface="Roboto"/>
                <a:sym typeface="Roboto"/>
              </a:rPr>
              <a:t>)</a:t>
            </a:r>
            <a:endParaRPr b="1" sz="6805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6805">
                <a:latin typeface="Roboto"/>
                <a:ea typeface="Roboto"/>
                <a:cs typeface="Roboto"/>
                <a:sym typeface="Roboto"/>
              </a:rPr>
              <a:t>Replicating data</a:t>
            </a:r>
            <a:endParaRPr b="1" sz="6805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6805">
                <a:latin typeface="Roboto"/>
                <a:ea typeface="Roboto"/>
                <a:cs typeface="Roboto"/>
                <a:sym typeface="Roboto"/>
              </a:rPr>
              <a:t>Integration Apps</a:t>
            </a:r>
            <a:endParaRPr b="1" sz="6805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BackGround: Computing Models:Definitions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(Read from Bottom to Top)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67850" y="1307850"/>
            <a:ext cx="87669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6"/>
                </a:solidFill>
              </a:rPr>
              <a:t>Cloud: </a:t>
            </a:r>
            <a:r>
              <a:rPr b="1" lang="en-GB" sz="1700">
                <a:solidFill>
                  <a:schemeClr val="lt1"/>
                </a:solidFill>
              </a:rPr>
              <a:t>Computing and data storage resources/services available over Internet, publicly available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6"/>
                </a:solidFill>
              </a:rPr>
              <a:t>Infrastructure</a:t>
            </a:r>
            <a:r>
              <a:rPr b="1" lang="en-GB" sz="1700">
                <a:solidFill>
                  <a:schemeClr val="lt1"/>
                </a:solidFill>
              </a:rPr>
              <a:t>: Where your app rus, Storage, Memory, Processing, Security &amp; Complience, Networking,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6"/>
                </a:solidFill>
              </a:rPr>
              <a:t>Distributed</a:t>
            </a:r>
            <a:r>
              <a:rPr b="1" lang="en-GB" sz="1700">
                <a:solidFill>
                  <a:schemeClr val="lt1"/>
                </a:solidFill>
              </a:rPr>
              <a:t>: Multiple Processing and computing  resources </a:t>
            </a:r>
            <a:r>
              <a:rPr b="1" lang="en-GB" sz="1700">
                <a:solidFill>
                  <a:schemeClr val="lt1"/>
                </a:solidFill>
              </a:rPr>
              <a:t>available</a:t>
            </a:r>
            <a:r>
              <a:rPr b="1" lang="en-GB" sz="1700">
                <a:solidFill>
                  <a:schemeClr val="lt1"/>
                </a:solidFill>
              </a:rPr>
              <a:t> as a single unit.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6"/>
                </a:solidFill>
              </a:rPr>
              <a:t>Networking vs Networks</a:t>
            </a:r>
            <a:r>
              <a:rPr b="1" lang="en-GB" sz="1700">
                <a:solidFill>
                  <a:schemeClr val="lt1"/>
                </a:solidFill>
              </a:rPr>
              <a:t>: Networking Means connecting computers, Networks means set of computers , connected with each other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6"/>
                </a:solidFill>
              </a:rPr>
              <a:t>Servers vs Computer:</a:t>
            </a:r>
            <a:r>
              <a:rPr b="1" lang="en-GB" sz="1700">
                <a:solidFill>
                  <a:schemeClr val="lt1"/>
                </a:solidFill>
              </a:rPr>
              <a:t> All Servers are computer, but a server is a computer that provide services to other computers.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6"/>
                </a:solidFill>
              </a:rPr>
              <a:t>Computing</a:t>
            </a:r>
            <a:r>
              <a:rPr b="1" lang="en-GB" sz="1700">
                <a:solidFill>
                  <a:schemeClr val="lt1"/>
                </a:solidFill>
              </a:rPr>
              <a:t>: Perform simple or Complex calculation on a given data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6"/>
                </a:solidFill>
              </a:rPr>
              <a:t>Processing</a:t>
            </a:r>
            <a:r>
              <a:rPr b="1" lang="en-GB" sz="1700">
                <a:solidFill>
                  <a:schemeClr val="lt1"/>
                </a:solidFill>
              </a:rPr>
              <a:t>: Computation plus  storage of data and code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6"/>
                </a:solidFill>
              </a:rPr>
              <a:t>Devices</a:t>
            </a:r>
            <a:r>
              <a:rPr b="1" lang="en-GB" sz="1700">
                <a:solidFill>
                  <a:schemeClr val="lt1"/>
                </a:solidFill>
              </a:rPr>
              <a:t>: any </a:t>
            </a:r>
            <a:r>
              <a:rPr b="1" lang="en-GB" sz="1700">
                <a:solidFill>
                  <a:schemeClr val="lt1"/>
                </a:solidFill>
              </a:rPr>
              <a:t>electronic</a:t>
            </a:r>
            <a:r>
              <a:rPr b="1" lang="en-GB" sz="1700">
                <a:solidFill>
                  <a:schemeClr val="lt1"/>
                </a:solidFill>
              </a:rPr>
              <a:t> device that can connected with edge computing.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BackGround:Sever vs Serverless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67850" y="1307850"/>
            <a:ext cx="876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BackGround: Different Type of Computing Models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50" y="1161700"/>
            <a:ext cx="8536299" cy="28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>
            <p:ph type="title"/>
          </p:nvPr>
        </p:nvSpPr>
        <p:spPr>
          <a:xfrm>
            <a:off x="282775" y="4128950"/>
            <a:ext cx="8660700" cy="914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Question: How will your Typescript UIX will work here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BackGround: Different Type of Computing Models</a:t>
            </a:r>
            <a:endParaRPr/>
          </a:p>
        </p:txBody>
      </p:sp>
      <p:sp>
        <p:nvSpPr>
          <p:cNvPr id="160" name="Google Shape;160;p17"/>
          <p:cNvSpPr txBox="1"/>
          <p:nvPr>
            <p:ph type="title"/>
          </p:nvPr>
        </p:nvSpPr>
        <p:spPr>
          <a:xfrm>
            <a:off x="282775" y="4128950"/>
            <a:ext cx="8660700" cy="914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Question: How will your Typescript UIX will work here</a:t>
            </a:r>
            <a:endParaRPr b="1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098926" cy="25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Edge Computing Concepts (Networks)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89975" y="1837125"/>
            <a:ext cx="85227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>
                <a:latin typeface="Roboto"/>
                <a:ea typeface="Roboto"/>
                <a:cs typeface="Roboto"/>
                <a:sym typeface="Roboto"/>
              </a:rPr>
              <a:t>Your Solution will not deploy on a server or single cloud instance. Instead It will deploy on Network</a:t>
            </a:r>
            <a:r>
              <a:rPr lang="en-GB" sz="2300">
                <a:latin typeface="Roboto"/>
                <a:ea typeface="Roboto"/>
                <a:cs typeface="Roboto"/>
                <a:sym typeface="Roboto"/>
              </a:rPr>
              <a:t>	 (of servers, and resources)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Edge Computing Concepts (Networks)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759975" y="1036425"/>
            <a:ext cx="8292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>
                <a:latin typeface="Roboto"/>
                <a:ea typeface="Roboto"/>
                <a:cs typeface="Roboto"/>
                <a:sym typeface="Roboto"/>
              </a:rPr>
              <a:t>*	 Network Example:CDN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35675"/>
            <a:ext cx="8085349" cy="29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Connecting Dots: Edge Computing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(inNextJS Terms)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84675" y="1307850"/>
            <a:ext cx="86367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663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-GB" sz="6805">
                <a:latin typeface="Roboto"/>
                <a:ea typeface="Roboto"/>
                <a:cs typeface="Roboto"/>
                <a:sym typeface="Roboto"/>
              </a:rPr>
              <a:t>Clouds:( Infrastructure Core):</a:t>
            </a:r>
            <a:endParaRPr b="1" sz="6805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6805">
                <a:latin typeface="Roboto"/>
                <a:ea typeface="Roboto"/>
                <a:cs typeface="Roboto"/>
                <a:sym typeface="Roboto"/>
              </a:rPr>
              <a:t> </a:t>
            </a:r>
            <a:endParaRPr b="1" sz="6805">
              <a:latin typeface="Roboto"/>
              <a:ea typeface="Roboto"/>
              <a:cs typeface="Roboto"/>
              <a:sym typeface="Roboto"/>
            </a:endParaRPr>
          </a:p>
          <a:p>
            <a:pPr indent="-330761" lvl="0" marL="457200" rtl="0" algn="l">
              <a:spcBef>
                <a:spcPts val="1200"/>
              </a:spcBef>
              <a:spcAft>
                <a:spcPts val="0"/>
              </a:spcAft>
              <a:buSzPct val="108424"/>
              <a:buFont typeface="Roboto"/>
              <a:buChar char="●"/>
            </a:pPr>
            <a:r>
              <a:rPr b="1" lang="en-GB" sz="5935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Origin-Servers: </a:t>
            </a:r>
            <a:r>
              <a:rPr b="1" lang="en-GB" sz="5935">
                <a:latin typeface="Arial"/>
                <a:ea typeface="Arial"/>
                <a:cs typeface="Arial"/>
                <a:sym typeface="Arial"/>
              </a:rPr>
              <a:t>main computers that stores and runs the original version of your application code</a:t>
            </a:r>
            <a:endParaRPr b="1" sz="59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935">
              <a:latin typeface="Arial"/>
              <a:ea typeface="Arial"/>
              <a:cs typeface="Arial"/>
              <a:sym typeface="Arial"/>
            </a:endParaRPr>
          </a:p>
          <a:p>
            <a:pPr indent="-322824" lvl="0" marL="457200" rtl="0" algn="l"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●"/>
            </a:pPr>
            <a:r>
              <a:rPr b="1" lang="en-GB" sz="5935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CDN-Servers: </a:t>
            </a:r>
            <a:r>
              <a:rPr b="1" lang="en-GB" sz="5935">
                <a:latin typeface="Arial"/>
                <a:ea typeface="Arial"/>
                <a:cs typeface="Arial"/>
                <a:sym typeface="Arial"/>
              </a:rPr>
              <a:t>store static content (such as HTML and image files) in multiple locations around the world and are placed between the client and the origin server.</a:t>
            </a:r>
            <a:endParaRPr b="1" sz="59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935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824" lvl="0" marL="457200" rtl="0" algn="l"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●"/>
            </a:pPr>
            <a:r>
              <a:rPr b="1" lang="en-GB" sz="5935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Edge-Servers:</a:t>
            </a:r>
            <a:r>
              <a:rPr b="1" lang="en-GB" sz="5935">
                <a:latin typeface="Arial"/>
                <a:ea typeface="Arial"/>
                <a:cs typeface="Arial"/>
                <a:sym typeface="Arial"/>
              </a:rPr>
              <a:t>generalized concept for the fringe (or edge) of the network, closest to the user.</a:t>
            </a:r>
            <a:endParaRPr b="1" sz="593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25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Edge Computing Concepts (the Edge)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25" y="1307850"/>
            <a:ext cx="8641751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