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48" r:id="rId2"/>
    <p:sldMasterId id="2147483677" r:id="rId3"/>
  </p:sldMasterIdLst>
  <p:notesMasterIdLst>
    <p:notesMasterId r:id="rId16"/>
  </p:notesMasterIdLst>
  <p:handoutMasterIdLst>
    <p:handoutMasterId r:id="rId17"/>
  </p:handoutMasterIdLst>
  <p:sldIdLst>
    <p:sldId id="358" r:id="rId4"/>
    <p:sldId id="434" r:id="rId5"/>
    <p:sldId id="441" r:id="rId6"/>
    <p:sldId id="440" r:id="rId7"/>
    <p:sldId id="442" r:id="rId8"/>
    <p:sldId id="378" r:id="rId9"/>
    <p:sldId id="436" r:id="rId10"/>
    <p:sldId id="433" r:id="rId11"/>
    <p:sldId id="435" r:id="rId12"/>
    <p:sldId id="438" r:id="rId13"/>
    <p:sldId id="437" r:id="rId14"/>
    <p:sldId id="4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64C3CA-7D68-465D-9654-4E43153E198A}">
          <p14:sldIdLst>
            <p14:sldId id="358"/>
            <p14:sldId id="434"/>
            <p14:sldId id="441"/>
            <p14:sldId id="440"/>
            <p14:sldId id="442"/>
            <p14:sldId id="378"/>
            <p14:sldId id="436"/>
            <p14:sldId id="433"/>
            <p14:sldId id="435"/>
            <p14:sldId id="438"/>
            <p14:sldId id="437"/>
            <p14:sldId id="4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ad Abujubbeh" initials="MA" lastIdx="1" clrIdx="0">
    <p:extLst>
      <p:ext uri="{19B8F6BF-5375-455C-9EA6-DF929625EA0E}">
        <p15:presenceInfo xmlns:p15="http://schemas.microsoft.com/office/powerpoint/2012/main" userId="S-1-5-21-3222061595-732799848-2956756862-542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6FF"/>
    <a:srgbClr val="97BCFF"/>
    <a:srgbClr val="B2CDFF"/>
    <a:srgbClr val="339933"/>
    <a:srgbClr val="008E8B"/>
    <a:srgbClr val="EEEDEF"/>
    <a:srgbClr val="B6EED9"/>
    <a:srgbClr val="DDF0C8"/>
    <a:srgbClr val="87E3E1"/>
    <a:srgbClr val="C8F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70490" autoAdjust="0"/>
  </p:normalViewPr>
  <p:slideViewPr>
    <p:cSldViewPr>
      <p:cViewPr>
        <p:scale>
          <a:sx n="100" d="100"/>
          <a:sy n="100" d="100"/>
        </p:scale>
        <p:origin x="1110" y="7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24"/>
    </p:cViewPr>
  </p:sorterViewPr>
  <p:notesViewPr>
    <p:cSldViewPr>
      <p:cViewPr varScale="1">
        <p:scale>
          <a:sx n="97" d="100"/>
          <a:sy n="97" d="100"/>
        </p:scale>
        <p:origin x="36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880238-3DDF-447C-B8CC-1275C88356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79DFD1C-63CC-4C64-B83A-553A7025EE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C8EFA8-176A-4972-8504-74FF9EBAAE2F}" type="datetimeFigureOut">
              <a:rPr lang="en-US" smtClean="0"/>
              <a:t>6/16/2021</a:t>
            </a:fld>
            <a:endParaRPr lang="en-US"/>
          </a:p>
        </p:txBody>
      </p:sp>
      <p:sp>
        <p:nvSpPr>
          <p:cNvPr id="4" name="Footer Placeholder 3">
            <a:extLst>
              <a:ext uri="{FF2B5EF4-FFF2-40B4-BE49-F238E27FC236}">
                <a16:creationId xmlns:a16="http://schemas.microsoft.com/office/drawing/2014/main" id="{2FA4968B-DED4-4C9C-A888-461D2EB373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7E48BD-2975-4C8D-A4FD-A7AD52443E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B6E4-BBAA-4FAE-BF79-047DB5CC6CD1}" type="slidenum">
              <a:rPr lang="en-US" smtClean="0"/>
              <a:t>‹#›</a:t>
            </a:fld>
            <a:endParaRPr lang="en-US"/>
          </a:p>
        </p:txBody>
      </p:sp>
    </p:spTree>
    <p:extLst>
      <p:ext uri="{BB962C8B-B14F-4D97-AF65-F5344CB8AC3E}">
        <p14:creationId xmlns:p14="http://schemas.microsoft.com/office/powerpoint/2010/main" val="4194444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DBAEFD-3FFD-4E59-BA62-AFBCD0868BA3}" type="datetimeFigureOut">
              <a:rPr lang="en-US" smtClean="0"/>
              <a:t>6/16/2021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F47249-75EA-410F-A679-DEAAD2DF07E9}" type="slidenum">
              <a:rPr lang="en-US" smtClean="0"/>
              <a:t>‹#›</a:t>
            </a:fld>
            <a:endParaRPr lang="en-US"/>
          </a:p>
        </p:txBody>
      </p:sp>
    </p:spTree>
    <p:extLst>
      <p:ext uri="{BB962C8B-B14F-4D97-AF65-F5344CB8AC3E}">
        <p14:creationId xmlns:p14="http://schemas.microsoft.com/office/powerpoint/2010/main" val="70361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esteemed committee members, professors, and dear friends. Thank you Dr Bala for introducing me. I am going to present my research proposal on a topic </a:t>
            </a:r>
          </a:p>
        </p:txBody>
      </p:sp>
      <p:sp>
        <p:nvSpPr>
          <p:cNvPr id="4" name="Slide Number Placeholder 3"/>
          <p:cNvSpPr>
            <a:spLocks noGrp="1"/>
          </p:cNvSpPr>
          <p:nvPr>
            <p:ph type="sldNum" sz="quarter" idx="5"/>
          </p:nvPr>
        </p:nvSpPr>
        <p:spPr/>
        <p:txBody>
          <a:bodyPr/>
          <a:lstStyle/>
          <a:p>
            <a:fld id="{7BF47249-75EA-410F-A679-DEAAD2DF07E9}" type="slidenum">
              <a:rPr lang="en-US" smtClean="0"/>
              <a:t>1</a:t>
            </a:fld>
            <a:endParaRPr lang="en-US"/>
          </a:p>
        </p:txBody>
      </p:sp>
    </p:spTree>
    <p:extLst>
      <p:ext uri="{BB962C8B-B14F-4D97-AF65-F5344CB8AC3E}">
        <p14:creationId xmlns:p14="http://schemas.microsoft.com/office/powerpoint/2010/main" val="209341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also worked in a project where we have developed an analytical probabilistic framework for voltage sensitivity analysis which does not rely on scenario based simulations to quantify voltage change.</a:t>
            </a:r>
          </a:p>
          <a:p>
            <a:r>
              <a:rPr lang="en-US" dirty="0"/>
              <a:t>Then, we leverage PVSA with information theoretic metrics to derive a novel voltage influencing score that quantifies voltage influencing capacity of active node on other nodes of the network.</a:t>
            </a:r>
          </a:p>
          <a:p>
            <a:r>
              <a:rPr lang="en-US" dirty="0"/>
              <a:t>The VIS score is used to rank the nodes and identify the most dominant voltage influencer nodes for a particular strategic location/node.</a:t>
            </a:r>
          </a:p>
          <a:p>
            <a:r>
              <a:rPr lang="en-US" dirty="0"/>
              <a:t>The power can be efficiently controlled at these DVI nodes to quickly restore voltage services a strategic locations of the network and thus enhance system resilience.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47249-75EA-410F-A679-DEAAD2DF07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4307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Therefore, we are trying to systematically incorporate all possible type of uncertainty in our learning framework. The First type of uncertainty is aleatoric which is also known as data uncertainty. It is further divide into two types based on scenario. Under the situation when no prior information of uncertainty is available, instead of using observed graph, we will take MAP estimate of graph by leveraging the ideas of graph signal processing. In the second situation where we have prior information, we will propagate those information via layers of GNN and standard feedforward network. Then along with predicting criticality scores, we will also predict confidence interval around our mean predictions.</a:t>
            </a:r>
          </a:p>
          <a:p>
            <a:r>
              <a:rPr lang="en-US" dirty="0"/>
              <a:t>The Epsitemic uncertainty is handled by taking multiple Monte-Carlo samples of the Deep neural network by varying the connections during prediction time. The uncertainty framework would be generic that could work for any downstream application from node classification to link prediction. This uncertainty propagation has not been done in GNN till now. I have already scripted this model and validation is needed to be done. </a:t>
            </a:r>
          </a:p>
          <a:p>
            <a:endParaRPr lang="en-US" dirty="0"/>
          </a:p>
          <a:p>
            <a:endParaRPr lang="en-US" dirty="0"/>
          </a:p>
        </p:txBody>
      </p:sp>
      <p:sp>
        <p:nvSpPr>
          <p:cNvPr id="4" name="Slide Number Placeholder 3"/>
          <p:cNvSpPr>
            <a:spLocks noGrp="1"/>
          </p:cNvSpPr>
          <p:nvPr>
            <p:ph type="sldNum" sz="quarter" idx="5"/>
          </p:nvPr>
        </p:nvSpPr>
        <p:spPr/>
        <p:txBody>
          <a:bodyPr/>
          <a:lstStyle/>
          <a:p>
            <a:fld id="{7BF47249-75EA-410F-A679-DEAAD2DF07E9}" type="slidenum">
              <a:rPr lang="en-US" smtClean="0"/>
              <a:t>2</a:t>
            </a:fld>
            <a:endParaRPr lang="en-US"/>
          </a:p>
        </p:txBody>
      </p:sp>
    </p:spTree>
    <p:extLst>
      <p:ext uri="{BB962C8B-B14F-4D97-AF65-F5344CB8AC3E}">
        <p14:creationId xmlns:p14="http://schemas.microsoft.com/office/powerpoint/2010/main" val="98446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Therefore, we are trying to systematically incorporate all possible type of uncertainty in our learning framework. The First type of uncertainty is aleatoric which is also known as data uncertainty. It is further divide into two types based on scenario. Under the situation when no prior information of uncertainty is available, instead of using observed graph, we will take MAP estimate of graph by leveraging the ideas of graph signal processing. In the second situation where we have prior information, we will propagate those information via layers of GNN and standard feedforward network. Then along with predicting criticality scores, we will also predict confidence interval around our mean predictions.</a:t>
            </a:r>
          </a:p>
          <a:p>
            <a:r>
              <a:rPr lang="en-US" dirty="0"/>
              <a:t>The Epsitemic uncertainty is handled by taking multiple Monte-Carlo samples of the Deep neural network by varying the connections during prediction time. The uncertainty framework would be generic that could work for any downstream application from node classification to link prediction. This uncertainty propagation has not been done in GNN till now. I have already scripted this model and validation is needed to be done. </a:t>
            </a:r>
          </a:p>
          <a:p>
            <a:endParaRPr lang="en-US" dirty="0"/>
          </a:p>
          <a:p>
            <a:endParaRPr lang="en-US" dirty="0"/>
          </a:p>
        </p:txBody>
      </p:sp>
      <p:sp>
        <p:nvSpPr>
          <p:cNvPr id="4" name="Slide Number Placeholder 3"/>
          <p:cNvSpPr>
            <a:spLocks noGrp="1"/>
          </p:cNvSpPr>
          <p:nvPr>
            <p:ph type="sldNum" sz="quarter" idx="5"/>
          </p:nvPr>
        </p:nvSpPr>
        <p:spPr/>
        <p:txBody>
          <a:bodyPr/>
          <a:lstStyle/>
          <a:p>
            <a:fld id="{7BF47249-75EA-410F-A679-DEAAD2DF07E9}" type="slidenum">
              <a:rPr lang="en-US" smtClean="0"/>
              <a:t>3</a:t>
            </a:fld>
            <a:endParaRPr lang="en-US"/>
          </a:p>
        </p:txBody>
      </p:sp>
    </p:spTree>
    <p:extLst>
      <p:ext uri="{BB962C8B-B14F-4D97-AF65-F5344CB8AC3E}">
        <p14:creationId xmlns:p14="http://schemas.microsoft.com/office/powerpoint/2010/main" val="177002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Therefore, we are trying to systematically incorporate all possible type of uncertainty in our learning framework. The First type of uncertainty is aleatoric which is also known as data uncertainty. It is further divide into two types based on scenario. Under the situation when no prior information of uncertainty is available, instead of using observed graph, we will take MAP estimate of graph by leveraging the ideas of graph signal processing. In the second situation where we have prior information, we will propagate those information via layers of GNN and standard feedforward network. Then along with predicting criticality scores, we will also predict confidence interval around our mean predictions.</a:t>
            </a:r>
          </a:p>
          <a:p>
            <a:r>
              <a:rPr lang="en-US" dirty="0"/>
              <a:t>The Epsitemic uncertainty is handled by taking multiple Monte-Carlo samples of the Deep neural network by varying the connections during prediction time. The uncertainty framework would be generic that could work for any downstream application from node classification to link prediction. This uncertainty propagation has not been done in GNN till now. I have already scripted this model and validation is needed to be done. </a:t>
            </a:r>
          </a:p>
          <a:p>
            <a:endParaRPr lang="en-US" dirty="0"/>
          </a:p>
          <a:p>
            <a:endParaRPr lang="en-US" dirty="0"/>
          </a:p>
        </p:txBody>
      </p:sp>
      <p:sp>
        <p:nvSpPr>
          <p:cNvPr id="4" name="Slide Number Placeholder 3"/>
          <p:cNvSpPr>
            <a:spLocks noGrp="1"/>
          </p:cNvSpPr>
          <p:nvPr>
            <p:ph type="sldNum" sz="quarter" idx="5"/>
          </p:nvPr>
        </p:nvSpPr>
        <p:spPr/>
        <p:txBody>
          <a:bodyPr/>
          <a:lstStyle/>
          <a:p>
            <a:fld id="{7BF47249-75EA-410F-A679-DEAAD2DF07E9}" type="slidenum">
              <a:rPr lang="en-US" smtClean="0"/>
              <a:t>4</a:t>
            </a:fld>
            <a:endParaRPr lang="en-US"/>
          </a:p>
        </p:txBody>
      </p:sp>
    </p:spTree>
    <p:extLst>
      <p:ext uri="{BB962C8B-B14F-4D97-AF65-F5344CB8AC3E}">
        <p14:creationId xmlns:p14="http://schemas.microsoft.com/office/powerpoint/2010/main" val="157394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Therefore, we are trying to systematically incorporate all possible type of uncertainty in our learning framework. The First type of uncertainty is aleatoric which is also known as data uncertainty. It is further divide into two types based on scenario. Under the situation when no prior information of uncertainty is available, instead of using observed graph, we will take MAP estimate of graph by leveraging the ideas of graph signal processing. In the second situation where we have prior information, we will propagate those information via layers of GNN and standard feedforward network. Then along with predicting criticality scores, we will also predict confidence interval around our mean predictions.</a:t>
            </a:r>
          </a:p>
          <a:p>
            <a:r>
              <a:rPr lang="en-US" dirty="0"/>
              <a:t>The Epsitemic uncertainty is handled by taking multiple Monte-Carlo samples of the Deep neural network by varying the connections during prediction time. The uncertainty framework would be generic that could work for any downstream application from node classification to link prediction. This uncertainty propagation has not been done in GNN till now. I have already scripted this model and validation is needed to be done. </a:t>
            </a:r>
          </a:p>
          <a:p>
            <a:endParaRPr lang="en-US" dirty="0"/>
          </a:p>
          <a:p>
            <a:endParaRPr lang="en-US" dirty="0"/>
          </a:p>
        </p:txBody>
      </p:sp>
      <p:sp>
        <p:nvSpPr>
          <p:cNvPr id="4" name="Slide Number Placeholder 3"/>
          <p:cNvSpPr>
            <a:spLocks noGrp="1"/>
          </p:cNvSpPr>
          <p:nvPr>
            <p:ph type="sldNum" sz="quarter" idx="5"/>
          </p:nvPr>
        </p:nvSpPr>
        <p:spPr/>
        <p:txBody>
          <a:bodyPr/>
          <a:lstStyle/>
          <a:p>
            <a:fld id="{7BF47249-75EA-410F-A679-DEAAD2DF07E9}" type="slidenum">
              <a:rPr lang="en-US" smtClean="0"/>
              <a:t>5</a:t>
            </a:fld>
            <a:endParaRPr lang="en-US"/>
          </a:p>
        </p:txBody>
      </p:sp>
    </p:spTree>
    <p:extLst>
      <p:ext uri="{BB962C8B-B14F-4D97-AF65-F5344CB8AC3E}">
        <p14:creationId xmlns:p14="http://schemas.microsoft.com/office/powerpoint/2010/main" val="19836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Primarily, I am working on enhancing resilience of critical infrastructure models using the network science and machine learning. These projects are funded from US DOE and NSF.</a:t>
            </a:r>
          </a:p>
        </p:txBody>
      </p:sp>
      <p:sp>
        <p:nvSpPr>
          <p:cNvPr id="4" name="Slide Number Placeholder 3"/>
          <p:cNvSpPr>
            <a:spLocks noGrp="1"/>
          </p:cNvSpPr>
          <p:nvPr>
            <p:ph type="sldNum" sz="quarter" idx="5"/>
          </p:nvPr>
        </p:nvSpPr>
        <p:spPr/>
        <p:txBody>
          <a:bodyPr/>
          <a:lstStyle/>
          <a:p>
            <a:fld id="{7BF47249-75EA-410F-A679-DEAAD2DF07E9}" type="slidenum">
              <a:rPr lang="en-US" smtClean="0"/>
              <a:t>6</a:t>
            </a:fld>
            <a:endParaRPr lang="en-US"/>
          </a:p>
        </p:txBody>
      </p:sp>
    </p:spTree>
    <p:extLst>
      <p:ext uri="{BB962C8B-B14F-4D97-AF65-F5344CB8AC3E}">
        <p14:creationId xmlns:p14="http://schemas.microsoft.com/office/powerpoint/2010/main" val="405556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an better understand of term resilience I studied an interdependent system of power water , transport gas and heating network. I have modeled this interdependent system with HFGT which is a recently proposed framework for modeling interdependent networks. Basically it consist of different single layer graph based models that are combined to holistically represent an complex system. This modeling framework possess various advantages over conventional multi layer network. Then I done a rigorous analysis of robustness in these interdependent weighted model. Different types of attack are simulated and the degradation of network functionality is measured at each time stamp via graph robustness metrics such as GCC, NCC, FR, SR. Apart from typical random </a:t>
            </a:r>
            <a:r>
              <a:rPr lang="en-US" dirty="0" err="1"/>
              <a:t>abd</a:t>
            </a:r>
            <a:r>
              <a:rPr lang="en-US" dirty="0"/>
              <a:t> targeted attack, we also simulated complete and partial attack. Multiple conclusions are drawn with one very interesting fact that securing information is more crucial than system hardening as partial targeted attack seems to have impact than complete random attack.</a:t>
            </a:r>
          </a:p>
          <a:p>
            <a:r>
              <a:rPr lang="en-US" dirty="0"/>
              <a:t>At the end of this study, one question that triggers my mind is that how can we develop a scalable and computationally efficient framework for </a:t>
            </a:r>
          </a:p>
          <a:p>
            <a:pPr marL="228600" indent="-228600">
              <a:buAutoNum type="arabicParenBoth"/>
            </a:pPr>
            <a:r>
              <a:rPr lang="en-US" dirty="0"/>
              <a:t>identify critical nodes in a general complex network? </a:t>
            </a:r>
          </a:p>
          <a:p>
            <a:pPr marL="228600" indent="-228600">
              <a:buAutoNum type="arabicParenBoth"/>
            </a:pPr>
            <a:r>
              <a:rPr lang="en-US" dirty="0"/>
              <a:t>Extend that framework to critical sequence of nodes?</a:t>
            </a:r>
          </a:p>
          <a:p>
            <a:pPr marL="228600" indent="-228600">
              <a:buAutoNum type="arabicParenBoth"/>
            </a:pPr>
            <a:r>
              <a:rPr lang="en-US" dirty="0"/>
              <a:t> get optimal interdependences between resources and functionalities</a:t>
            </a:r>
          </a:p>
          <a:p>
            <a:pPr marL="228600" indent="-228600">
              <a:buAutoNum type="arabicParenBoth"/>
            </a:pPr>
            <a:r>
              <a:rPr lang="en-US" dirty="0"/>
              <a:t> get a optimum recovery sequence after the onset of disruption.</a:t>
            </a:r>
          </a:p>
          <a:p>
            <a:endParaRPr lang="en-US" dirty="0"/>
          </a:p>
        </p:txBody>
      </p:sp>
      <p:sp>
        <p:nvSpPr>
          <p:cNvPr id="4" name="Slide Number Placeholder 3"/>
          <p:cNvSpPr>
            <a:spLocks noGrp="1"/>
          </p:cNvSpPr>
          <p:nvPr>
            <p:ph type="sldNum" sz="quarter" idx="5"/>
          </p:nvPr>
        </p:nvSpPr>
        <p:spPr/>
        <p:txBody>
          <a:bodyPr/>
          <a:lstStyle/>
          <a:p>
            <a:fld id="{7BF47249-75EA-410F-A679-DEAAD2DF07E9}" type="slidenum">
              <a:rPr lang="en-US" smtClean="0"/>
              <a:t>7</a:t>
            </a:fld>
            <a:endParaRPr lang="en-US"/>
          </a:p>
        </p:txBody>
      </p:sp>
    </p:spTree>
    <p:extLst>
      <p:ext uri="{BB962C8B-B14F-4D97-AF65-F5344CB8AC3E}">
        <p14:creationId xmlns:p14="http://schemas.microsoft.com/office/powerpoint/2010/main" val="840515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have targeted the problem of identifying critical nodes. Critical nodes are those nodes whose removal from the graph maximally decrease the graph robustness. The knowledge of critical nodes is helpful in lot of application ranging from urban networks to social networks. For instance in biological network, critical nodes determine key protein interactions and help in drug discovery. Similarly in critical infrastructure networks, it help planner and operator to prepare for contingencies and mitigate the socio-economic impact of disruptions caused by natural disasters or cyber attacks. Most of the existing methods of identifying critical nodes/links in a network are based on iterative approach which does not scale well with the size of the network. Therefore, we have developed a novel identification framework using the ideas from GNN.  In this regard, </a:t>
            </a:r>
            <a:r>
              <a:rPr lang="en-US" dirty="0" err="1"/>
              <a:t>Critiacality</a:t>
            </a:r>
            <a:r>
              <a:rPr lang="en-US" dirty="0"/>
              <a:t> scores are assigned to nodes based on the observed decrease in graph robustness when that node has been removed/compromised from the graph.  Then, we developed a semi supervised learning frame work where we use subset of nodes criticality scores for training our framework. The figure shows the proposed architecture. The proposed framework is highly scalable as training can be done in relatively fewer nodes of the network but prediction can be done for all nodes of the network and even for the new network provided that network has some resemblance to training graphs. The other big offering of this learning based framework is that we can do transfer learning by training model for alternate graph type or robustness metrics can be done with even fewer nodes by using pretrained network. We are able to obtained more than 90 accuracy in both real world and synthetic networks with a execution time reduced by an order of 3. This work is under consideration.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challenge with data driven analysis is uncertainty. </a:t>
            </a:r>
          </a:p>
          <a:p>
            <a:endParaRPr lang="en-US" dirty="0"/>
          </a:p>
        </p:txBody>
      </p:sp>
      <p:sp>
        <p:nvSpPr>
          <p:cNvPr id="4" name="Slide Number Placeholder 3"/>
          <p:cNvSpPr>
            <a:spLocks noGrp="1"/>
          </p:cNvSpPr>
          <p:nvPr>
            <p:ph type="sldNum" sz="quarter" idx="5"/>
          </p:nvPr>
        </p:nvSpPr>
        <p:spPr/>
        <p:txBody>
          <a:bodyPr/>
          <a:lstStyle/>
          <a:p>
            <a:fld id="{7BF47249-75EA-410F-A679-DEAAD2DF07E9}" type="slidenum">
              <a:rPr lang="en-US" smtClean="0"/>
              <a:t>8</a:t>
            </a:fld>
            <a:endParaRPr lang="en-US"/>
          </a:p>
        </p:txBody>
      </p:sp>
    </p:spTree>
    <p:extLst>
      <p:ext uri="{BB962C8B-B14F-4D97-AF65-F5344CB8AC3E}">
        <p14:creationId xmlns:p14="http://schemas.microsoft.com/office/powerpoint/2010/main" val="675424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immediate next steps, I will be extending current work from single node case to multiple node case where I am interested in identifying sequence of nodes/links given some budget such that whose removal maximally decrease the graph robustness. The sequence of nodes/links is useful in various applications depending upon our objective. IF my objective is to get a sequence which decreases the graph robustness, then this could be useful in attack graph as security specialist will be aware of vulnerable paths and can take some proactive actions to mitigate socio economic impact of malicious attacks.  Similarly if my objective is quickly gain network functionality after disruption, then this sequence can give me an optimal recovery strategy. </a:t>
            </a:r>
          </a:p>
          <a:p>
            <a:r>
              <a:rPr lang="en-US" dirty="0"/>
              <a:t>I am planning to formulate this problem as MDP and leverage ideas from RL to identify critical sequence. I will be using RL because of 2 reasons. First of it is offers scalable and computationally efficient approach which is consistent with the objective of my current framework. Then while identifying sequence, RL can inherently allows foresightedness in selecting nodes/links via cumulative discounting rate as it might happen that sometimes we need to pick low important nodes so as to reach nodes in later part that have larger impact in graph robustness. </a:t>
            </a:r>
          </a:p>
        </p:txBody>
      </p:sp>
      <p:sp>
        <p:nvSpPr>
          <p:cNvPr id="4" name="Slide Number Placeholder 3"/>
          <p:cNvSpPr>
            <a:spLocks noGrp="1"/>
          </p:cNvSpPr>
          <p:nvPr>
            <p:ph type="sldNum" sz="quarter" idx="5"/>
          </p:nvPr>
        </p:nvSpPr>
        <p:spPr/>
        <p:txBody>
          <a:bodyPr/>
          <a:lstStyle/>
          <a:p>
            <a:fld id="{7BF47249-75EA-410F-A679-DEAAD2DF07E9}" type="slidenum">
              <a:rPr lang="en-US" smtClean="0"/>
              <a:t>9</a:t>
            </a:fld>
            <a:endParaRPr lang="en-US"/>
          </a:p>
        </p:txBody>
      </p:sp>
    </p:spTree>
    <p:extLst>
      <p:ext uri="{BB962C8B-B14F-4D97-AF65-F5344CB8AC3E}">
        <p14:creationId xmlns:p14="http://schemas.microsoft.com/office/powerpoint/2010/main" val="297318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3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cl">
    <p:spTree>
      <p:nvGrpSpPr>
        <p:cNvPr id="1" name=""/>
        <p:cNvGrpSpPr/>
        <p:nvPr/>
      </p:nvGrpSpPr>
      <p:grpSpPr>
        <a:xfrm>
          <a:off x="0" y="0"/>
          <a:ext cx="0" cy="0"/>
          <a:chOff x="0" y="0"/>
          <a:chExt cx="0" cy="0"/>
        </a:xfrm>
      </p:grpSpPr>
      <p:sp>
        <p:nvSpPr>
          <p:cNvPr id="4"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5"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6" name="Rectangle 5">
            <a:extLst>
              <a:ext uri="{FF2B5EF4-FFF2-40B4-BE49-F238E27FC236}">
                <a16:creationId xmlns:a16="http://schemas.microsoft.com/office/drawing/2014/main" id="{32EF16D9-1F3D-48A1-A3DA-91FF68BBC3FC}"/>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1</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2| Aim 3 | Aim 4| Discussion </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Conclusion</a:t>
            </a:r>
            <a:r>
              <a:rPr lang="en-US" sz="1600" b="0" kern="1200" cap="small" baseline="0" dirty="0">
                <a:solidFill>
                  <a:schemeClr val="bg1"/>
                </a:solidFill>
                <a:latin typeface="+mn-lt"/>
                <a:ea typeface="+mn-ea"/>
                <a:cs typeface="Arial" panose="020B0604020202020204" pitchFamily="34" charset="0"/>
              </a:rPr>
              <a:t>|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427064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ntro">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12" name="Text Placeholder 10"/>
          <p:cNvSpPr>
            <a:spLocks noGrp="1"/>
          </p:cNvSpPr>
          <p:nvPr>
            <p:ph type="body" sz="quarter" idx="11" hasCustomPrompt="1"/>
          </p:nvPr>
        </p:nvSpPr>
        <p:spPr>
          <a:xfrm>
            <a:off x="152400" y="13716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5" name="Rectangle 4">
            <a:extLst>
              <a:ext uri="{FF2B5EF4-FFF2-40B4-BE49-F238E27FC236}">
                <a16:creationId xmlns:a16="http://schemas.microsoft.com/office/drawing/2014/main" id="{159C0397-CB3B-4E61-8E01-DD1F4129B80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1" u="none" cap="small" baseline="0" dirty="0">
                <a:solidFill>
                  <a:schemeClr val="accent6">
                    <a:lumMod val="60000"/>
                    <a:lumOff val="40000"/>
                  </a:schemeClr>
                </a:solidFill>
                <a:latin typeface="+mj-lt"/>
                <a:cs typeface="Arial" panose="020B0604020202020204" pitchFamily="34" charset="0"/>
              </a:rPr>
              <a:t>Introduction</a:t>
            </a:r>
            <a:r>
              <a:rPr lang="en-US" sz="1600" b="0" cap="small" baseline="0" dirty="0">
                <a:solidFill>
                  <a:schemeClr val="bg1"/>
                </a:solidFill>
                <a:latin typeface="+mj-lt"/>
                <a:cs typeface="Arial" panose="020B0604020202020204" pitchFamily="34" charset="0"/>
              </a:rPr>
              <a:t>| </a:t>
            </a:r>
            <a:r>
              <a:rPr lang="en-US" sz="1600" b="0" cap="small" baseline="0" dirty="0">
                <a:solidFill>
                  <a:schemeClr val="bg1">
                    <a:lumMod val="95000"/>
                  </a:schemeClr>
                </a:solidFill>
                <a:latin typeface="+mj-lt"/>
                <a:cs typeface="Arial" panose="020B0604020202020204" pitchFamily="34" charset="0"/>
              </a:rPr>
              <a:t>Aim 1| </a:t>
            </a:r>
            <a:r>
              <a:rPr lang="en-US" sz="1600" b="0" kern="1200" cap="small" baseline="0" dirty="0">
                <a:solidFill>
                  <a:schemeClr val="bg1">
                    <a:lumMod val="95000"/>
                  </a:schemeClr>
                </a:solidFill>
                <a:latin typeface="+mn-lt"/>
                <a:ea typeface="+mn-ea"/>
                <a:cs typeface="Arial" panose="020B0604020202020204" pitchFamily="34" charset="0"/>
              </a:rPr>
              <a:t>Aim 2|</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132453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ntro">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12" name="Text Placeholder 10"/>
          <p:cNvSpPr>
            <a:spLocks noGrp="1"/>
          </p:cNvSpPr>
          <p:nvPr>
            <p:ph type="body" sz="quarter" idx="11" hasCustomPrompt="1"/>
          </p:nvPr>
        </p:nvSpPr>
        <p:spPr>
          <a:xfrm>
            <a:off x="152400" y="13716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5" name="Rectangle 4">
            <a:extLst>
              <a:ext uri="{FF2B5EF4-FFF2-40B4-BE49-F238E27FC236}">
                <a16:creationId xmlns:a16="http://schemas.microsoft.com/office/drawing/2014/main" id="{159C0397-CB3B-4E61-8E01-DD1F4129B80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1" u="none" cap="small" baseline="0" dirty="0">
                <a:solidFill>
                  <a:schemeClr val="bg1">
                    <a:lumMod val="95000"/>
                  </a:schemeClr>
                </a:solidFill>
                <a:latin typeface="+mj-lt"/>
                <a:cs typeface="Arial" panose="020B0604020202020204" pitchFamily="34" charset="0"/>
              </a:rPr>
              <a:t>Introduction</a:t>
            </a:r>
            <a:r>
              <a:rPr lang="en-US" sz="1600" b="0" cap="small" baseline="0" dirty="0">
                <a:solidFill>
                  <a:schemeClr val="bg1"/>
                </a:solidFill>
                <a:latin typeface="+mj-lt"/>
                <a:cs typeface="Arial" panose="020B0604020202020204" pitchFamily="34" charset="0"/>
              </a:rPr>
              <a:t>| </a:t>
            </a:r>
            <a:r>
              <a:rPr lang="en-US" sz="1600" b="0" cap="small" baseline="0" dirty="0">
                <a:solidFill>
                  <a:schemeClr val="accent6">
                    <a:lumMod val="60000"/>
                    <a:lumOff val="40000"/>
                  </a:schemeClr>
                </a:solidFill>
                <a:latin typeface="+mj-lt"/>
                <a:cs typeface="Arial" panose="020B0604020202020204" pitchFamily="34" charset="0"/>
              </a:rPr>
              <a:t>Aim 1</a:t>
            </a:r>
            <a:r>
              <a:rPr lang="en-US" sz="1600" b="0" cap="small" baseline="0" dirty="0">
                <a:solidFill>
                  <a:schemeClr val="bg1">
                    <a:lumMod val="95000"/>
                  </a:schemeClr>
                </a:solidFill>
                <a:latin typeface="+mj-lt"/>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2|</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005904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ntro">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12" name="Text Placeholder 10"/>
          <p:cNvSpPr>
            <a:spLocks noGrp="1"/>
          </p:cNvSpPr>
          <p:nvPr>
            <p:ph type="body" sz="quarter" idx="11" hasCustomPrompt="1"/>
          </p:nvPr>
        </p:nvSpPr>
        <p:spPr>
          <a:xfrm>
            <a:off x="152400" y="13716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5" name="Rectangle 4">
            <a:extLst>
              <a:ext uri="{FF2B5EF4-FFF2-40B4-BE49-F238E27FC236}">
                <a16:creationId xmlns:a16="http://schemas.microsoft.com/office/drawing/2014/main" id="{159C0397-CB3B-4E61-8E01-DD1F4129B80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1" u="none" cap="small" baseline="0" dirty="0">
                <a:solidFill>
                  <a:schemeClr val="bg1">
                    <a:lumMod val="95000"/>
                  </a:schemeClr>
                </a:solidFill>
                <a:latin typeface="+mj-lt"/>
                <a:cs typeface="Arial" panose="020B0604020202020204" pitchFamily="34" charset="0"/>
              </a:rPr>
              <a:t>Introduction</a:t>
            </a:r>
            <a:r>
              <a:rPr lang="en-US" sz="1600" b="0" cap="small" baseline="0" dirty="0">
                <a:solidFill>
                  <a:schemeClr val="bg1"/>
                </a:solidFill>
                <a:latin typeface="+mj-lt"/>
                <a:cs typeface="Arial" panose="020B0604020202020204" pitchFamily="34" charset="0"/>
              </a:rPr>
              <a:t>| </a:t>
            </a:r>
            <a:r>
              <a:rPr lang="en-US" sz="1600" b="0" cap="small" baseline="0" dirty="0">
                <a:solidFill>
                  <a:schemeClr val="bg1">
                    <a:lumMod val="95000"/>
                  </a:schemeClr>
                </a:solidFill>
                <a:latin typeface="+mj-lt"/>
                <a:cs typeface="Arial" panose="020B0604020202020204" pitchFamily="34" charset="0"/>
              </a:rPr>
              <a:t>Aim 1| </a:t>
            </a:r>
            <a:r>
              <a:rPr lang="en-US" sz="1600" b="0" kern="1200" cap="small" baseline="0" dirty="0">
                <a:solidFill>
                  <a:schemeClr val="accent6">
                    <a:lumMod val="60000"/>
                    <a:lumOff val="40000"/>
                  </a:schemeClr>
                </a:solidFill>
                <a:latin typeface="+mn-lt"/>
                <a:ea typeface="+mn-ea"/>
                <a:cs typeface="Arial" panose="020B0604020202020204" pitchFamily="34" charset="0"/>
              </a:rPr>
              <a:t>Aim 2</a:t>
            </a:r>
            <a:r>
              <a:rPr lang="en-US" sz="1600" b="0" kern="1200" cap="small" baseline="0" dirty="0">
                <a:solidFill>
                  <a:schemeClr val="bg1">
                    <a:lumMod val="95000"/>
                  </a:schemeClr>
                </a:solidFill>
                <a:latin typeface="+mn-lt"/>
                <a:ea typeface="+mn-ea"/>
                <a:cs typeface="Arial" panose="020B0604020202020204" pitchFamily="34" charset="0"/>
              </a:rPr>
              <a:t>|</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44416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1">
    <p:spTree>
      <p:nvGrpSpPr>
        <p:cNvPr id="1" name=""/>
        <p:cNvGrpSpPr/>
        <p:nvPr/>
      </p:nvGrpSpPr>
      <p:grpSpPr>
        <a:xfrm>
          <a:off x="0" y="0"/>
          <a:ext cx="0" cy="0"/>
          <a:chOff x="0" y="0"/>
          <a:chExt cx="0" cy="0"/>
        </a:xfrm>
      </p:grpSpPr>
      <p:sp>
        <p:nvSpPr>
          <p:cNvPr id="5"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6"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8" name="Rectangle 7">
            <a:extLst>
              <a:ext uri="{FF2B5EF4-FFF2-40B4-BE49-F238E27FC236}">
                <a16:creationId xmlns:a16="http://schemas.microsoft.com/office/drawing/2014/main" id="{A46E4B64-B191-48BF-99C9-59528A10E05A}"/>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8912003" algn="r"/>
              </a:tabLst>
              <a:defRPr/>
            </a:pP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Aim 1</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2| Aim 3 | Aim 4| Discussion | Conclusion|  </a:t>
            </a:r>
          </a:p>
          <a:p>
            <a:pPr marL="0" marR="0" indent="0" algn="l" defTabSz="914377" rtl="0" eaLnBrk="1" fontAlgn="auto" latinLnBrk="0" hangingPunct="1">
              <a:lnSpc>
                <a:spcPct val="100000"/>
              </a:lnSpc>
              <a:spcBef>
                <a:spcPts val="0"/>
              </a:spcBef>
              <a:spcAft>
                <a:spcPts val="0"/>
              </a:spcAft>
              <a:buClrTx/>
              <a:buSzTx/>
              <a:buFontTx/>
              <a:buNone/>
              <a:tabLst>
                <a:tab pos="8912003" algn="r"/>
              </a:tabLst>
              <a:defRPr/>
            </a:pPr>
            <a:r>
              <a:rPr lang="en-US" sz="1600" b="0" kern="1200" cap="small" baseline="0" dirty="0">
                <a:solidFill>
                  <a:schemeClr val="bg1"/>
                </a:solidFill>
                <a:latin typeface="+mn-lt"/>
                <a:ea typeface="+mn-ea"/>
                <a:cs typeface="Arial" panose="020B0604020202020204" pitchFamily="34" charset="0"/>
              </a:rPr>
              <a:t>|</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95899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2">
    <p:spTree>
      <p:nvGrpSpPr>
        <p:cNvPr id="1" name=""/>
        <p:cNvGrpSpPr/>
        <p:nvPr/>
      </p:nvGrpSpPr>
      <p:grpSpPr>
        <a:xfrm>
          <a:off x="0" y="0"/>
          <a:ext cx="0" cy="0"/>
          <a:chOff x="0" y="0"/>
          <a:chExt cx="0" cy="0"/>
        </a:xfrm>
      </p:grpSpPr>
      <p:sp>
        <p:nvSpPr>
          <p:cNvPr id="5"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6"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8" name="Rectangle 7">
            <a:extLst>
              <a:ext uri="{FF2B5EF4-FFF2-40B4-BE49-F238E27FC236}">
                <a16:creationId xmlns:a16="http://schemas.microsoft.com/office/drawing/2014/main" id="{72A0C97D-9412-4156-A07D-13600FFEB92D}"/>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t>
            </a:r>
            <a:r>
              <a:rPr lang="en-US" sz="1600" b="1" kern="1200" cap="small" baseline="0" dirty="0">
                <a:solidFill>
                  <a:schemeClr val="accent6">
                    <a:lumMod val="60000"/>
                    <a:lumOff val="40000"/>
                  </a:schemeClr>
                </a:solidFill>
                <a:latin typeface="+mn-lt"/>
                <a:ea typeface="+mn-ea"/>
                <a:cs typeface="Arial" panose="020B0604020202020204" pitchFamily="34" charset="0"/>
              </a:rPr>
              <a:t>Aim 2</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3 | Aim 4| Discussion | Conclusion|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cap="small" baseline="0" dirty="0">
              <a:solidFill>
                <a:schemeClr val="bg1"/>
              </a:solidFill>
              <a:latin typeface="+mj-lt"/>
              <a:cs typeface="Arial" panose="020B0604020202020204" pitchFamily="34" charset="0"/>
            </a:endParaRPr>
          </a:p>
          <a:p>
            <a:pPr marL="0" marR="0" indent="0" algn="l" defTabSz="914377" rtl="0" eaLnBrk="1" fontAlgn="auto" latinLnBrk="0" hangingPunct="1">
              <a:lnSpc>
                <a:spcPct val="100000"/>
              </a:lnSpc>
              <a:spcBef>
                <a:spcPts val="0"/>
              </a:spcBef>
              <a:spcAft>
                <a:spcPts val="0"/>
              </a:spcAft>
              <a:buClrTx/>
              <a:buSzTx/>
              <a:buFontTx/>
              <a:buNone/>
              <a:tabLst>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649442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cl">
    <p:spTree>
      <p:nvGrpSpPr>
        <p:cNvPr id="1" name=""/>
        <p:cNvGrpSpPr/>
        <p:nvPr/>
      </p:nvGrpSpPr>
      <p:grpSpPr>
        <a:xfrm>
          <a:off x="0" y="0"/>
          <a:ext cx="0" cy="0"/>
          <a:chOff x="0" y="0"/>
          <a:chExt cx="0" cy="0"/>
        </a:xfrm>
      </p:grpSpPr>
      <p:sp>
        <p:nvSpPr>
          <p:cNvPr id="5"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6"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8" name="Rectangle 7">
            <a:extLst>
              <a:ext uri="{FF2B5EF4-FFF2-40B4-BE49-F238E27FC236}">
                <a16:creationId xmlns:a16="http://schemas.microsoft.com/office/drawing/2014/main" id="{CDE88128-8F6C-4366-B940-B831ED7FA41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Aim 2| </a:t>
            </a:r>
            <a:r>
              <a:rPr lang="en-US" sz="1600" b="1" kern="1200" cap="small" baseline="0" dirty="0">
                <a:solidFill>
                  <a:schemeClr val="accent6">
                    <a:lumMod val="60000"/>
                    <a:lumOff val="40000"/>
                  </a:schemeClr>
                </a:solidFill>
                <a:latin typeface="+mn-lt"/>
                <a:ea typeface="+mn-ea"/>
                <a:cs typeface="Arial" panose="020B0604020202020204" pitchFamily="34" charset="0"/>
              </a:rPr>
              <a:t>Aim 3</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 Aim 4| Discussion | Conclusion|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593489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
    <p:spTree>
      <p:nvGrpSpPr>
        <p:cNvPr id="1" name=""/>
        <p:cNvGrpSpPr/>
        <p:nvPr/>
      </p:nvGrpSpPr>
      <p:grpSpPr>
        <a:xfrm>
          <a:off x="0" y="0"/>
          <a:ext cx="0" cy="0"/>
          <a:chOff x="0" y="0"/>
          <a:chExt cx="0" cy="0"/>
        </a:xfrm>
      </p:grpSpPr>
      <p:sp>
        <p:nvSpPr>
          <p:cNvPr id="4"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5"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6" name="Rectangle 5">
            <a:extLst>
              <a:ext uri="{FF2B5EF4-FFF2-40B4-BE49-F238E27FC236}">
                <a16:creationId xmlns:a16="http://schemas.microsoft.com/office/drawing/2014/main" id="{32EF16D9-1F3D-48A1-A3DA-91FF68BBC3FC}"/>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lumMod val="95000"/>
                  </a:schemeClr>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Aim 2| Aim 3 </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Aim 4</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Discussion | Conclusion|</a:t>
            </a:r>
            <a:r>
              <a:rPr lang="en-US" sz="1600" b="0" kern="1200" cap="small" baseline="0" dirty="0">
                <a:solidFill>
                  <a:schemeClr val="bg1"/>
                </a:solidFill>
                <a:latin typeface="+mn-lt"/>
                <a:ea typeface="+mn-ea"/>
                <a:cs typeface="Arial" panose="020B0604020202020204" pitchFamily="34" charset="0"/>
              </a:rPr>
              <a:t>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3140569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Concl">
    <p:spTree>
      <p:nvGrpSpPr>
        <p:cNvPr id="1" name=""/>
        <p:cNvGrpSpPr/>
        <p:nvPr/>
      </p:nvGrpSpPr>
      <p:grpSpPr>
        <a:xfrm>
          <a:off x="0" y="0"/>
          <a:ext cx="0" cy="0"/>
          <a:chOff x="0" y="0"/>
          <a:chExt cx="0" cy="0"/>
        </a:xfrm>
      </p:grpSpPr>
      <p:sp>
        <p:nvSpPr>
          <p:cNvPr id="4"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5"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6" name="Rectangle 5">
            <a:extLst>
              <a:ext uri="{FF2B5EF4-FFF2-40B4-BE49-F238E27FC236}">
                <a16:creationId xmlns:a16="http://schemas.microsoft.com/office/drawing/2014/main" id="{32EF16D9-1F3D-48A1-A3DA-91FF68BBC3FC}"/>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Aim 2| Aim 3 | Aim 4</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Discussion</a:t>
            </a:r>
            <a:r>
              <a:rPr lang="en-US" sz="1600" b="0" kern="1200" cap="small" baseline="0" dirty="0">
                <a:solidFill>
                  <a:schemeClr val="bg1"/>
                </a:solidFill>
                <a:latin typeface="+mn-lt"/>
                <a:ea typeface="+mn-ea"/>
                <a:cs typeface="Arial" panose="020B0604020202020204" pitchFamily="34" charset="0"/>
              </a:rPr>
              <a:t> | Conclusion|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406766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oncl">
    <p:spTree>
      <p:nvGrpSpPr>
        <p:cNvPr id="1" name=""/>
        <p:cNvGrpSpPr/>
        <p:nvPr/>
      </p:nvGrpSpPr>
      <p:grpSpPr>
        <a:xfrm>
          <a:off x="0" y="0"/>
          <a:ext cx="0" cy="0"/>
          <a:chOff x="0" y="0"/>
          <a:chExt cx="0" cy="0"/>
        </a:xfrm>
      </p:grpSpPr>
      <p:sp>
        <p:nvSpPr>
          <p:cNvPr id="4"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5"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6" name="Rectangle 5">
            <a:extLst>
              <a:ext uri="{FF2B5EF4-FFF2-40B4-BE49-F238E27FC236}">
                <a16:creationId xmlns:a16="http://schemas.microsoft.com/office/drawing/2014/main" id="{32EF16D9-1F3D-48A1-A3DA-91FF68BBC3FC}"/>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1</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2| Aim 3 | Aim 4| Discussion </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Conclusion</a:t>
            </a:r>
            <a:r>
              <a:rPr lang="en-US" sz="1600" b="0" kern="1200" cap="small" baseline="0" dirty="0">
                <a:solidFill>
                  <a:schemeClr val="bg1"/>
                </a:solidFill>
                <a:latin typeface="+mn-lt"/>
                <a:ea typeface="+mn-ea"/>
                <a:cs typeface="Arial" panose="020B0604020202020204" pitchFamily="34" charset="0"/>
              </a:rPr>
              <a:t>|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541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12" name="Text Placeholder 10"/>
          <p:cNvSpPr>
            <a:spLocks noGrp="1"/>
          </p:cNvSpPr>
          <p:nvPr>
            <p:ph type="body" sz="quarter" idx="11" hasCustomPrompt="1"/>
          </p:nvPr>
        </p:nvSpPr>
        <p:spPr>
          <a:xfrm>
            <a:off x="152400" y="13716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5" name="Rectangle 4">
            <a:extLst>
              <a:ext uri="{FF2B5EF4-FFF2-40B4-BE49-F238E27FC236}">
                <a16:creationId xmlns:a16="http://schemas.microsoft.com/office/drawing/2014/main" id="{159C0397-CB3B-4E61-8E01-DD1F4129B80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1" u="none" cap="small" baseline="0" dirty="0">
                <a:solidFill>
                  <a:schemeClr val="accent6">
                    <a:lumMod val="60000"/>
                    <a:lumOff val="40000"/>
                  </a:schemeClr>
                </a:solidFill>
                <a:latin typeface="+mj-lt"/>
                <a:cs typeface="Arial" panose="020B0604020202020204" pitchFamily="34" charset="0"/>
              </a:rPr>
              <a:t>Introduction</a:t>
            </a:r>
            <a:r>
              <a:rPr lang="en-US" sz="1600" b="0" cap="small" baseline="0" dirty="0">
                <a:solidFill>
                  <a:schemeClr val="bg1"/>
                </a:solidFill>
                <a:latin typeface="+mj-lt"/>
                <a:cs typeface="Arial" panose="020B0604020202020204" pitchFamily="34" charset="0"/>
              </a:rPr>
              <a:t>| </a:t>
            </a:r>
            <a:r>
              <a:rPr lang="en-US" sz="1600" b="0" cap="small" baseline="0" dirty="0">
                <a:solidFill>
                  <a:schemeClr val="bg1">
                    <a:lumMod val="95000"/>
                  </a:schemeClr>
                </a:solidFill>
                <a:latin typeface="+mj-lt"/>
                <a:cs typeface="Arial" panose="020B0604020202020204" pitchFamily="34" charset="0"/>
              </a:rPr>
              <a:t>Aim 1| </a:t>
            </a:r>
            <a:r>
              <a:rPr lang="en-US" sz="1600" b="0" kern="1200" cap="small" baseline="0" dirty="0">
                <a:solidFill>
                  <a:schemeClr val="bg1">
                    <a:lumMod val="95000"/>
                  </a:schemeClr>
                </a:solidFill>
                <a:latin typeface="+mn-lt"/>
                <a:ea typeface="+mn-ea"/>
                <a:cs typeface="Arial" panose="020B0604020202020204" pitchFamily="34" charset="0"/>
              </a:rPr>
              <a:t>Aim 2|</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45594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12" name="Text Placeholder 10"/>
          <p:cNvSpPr>
            <a:spLocks noGrp="1"/>
          </p:cNvSpPr>
          <p:nvPr>
            <p:ph type="body" sz="quarter" idx="11" hasCustomPrompt="1"/>
          </p:nvPr>
        </p:nvSpPr>
        <p:spPr>
          <a:xfrm>
            <a:off x="152400" y="13716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5" name="Rectangle 4">
            <a:extLst>
              <a:ext uri="{FF2B5EF4-FFF2-40B4-BE49-F238E27FC236}">
                <a16:creationId xmlns:a16="http://schemas.microsoft.com/office/drawing/2014/main" id="{159C0397-CB3B-4E61-8E01-DD1F4129B80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1" u="none" cap="small" baseline="0" dirty="0">
                <a:solidFill>
                  <a:schemeClr val="bg1">
                    <a:lumMod val="95000"/>
                  </a:schemeClr>
                </a:solidFill>
                <a:latin typeface="+mj-lt"/>
                <a:cs typeface="Arial" panose="020B0604020202020204" pitchFamily="34" charset="0"/>
              </a:rPr>
              <a:t>Introduction</a:t>
            </a:r>
            <a:r>
              <a:rPr lang="en-US" sz="1600" b="0" cap="small" baseline="0" dirty="0">
                <a:solidFill>
                  <a:schemeClr val="bg1"/>
                </a:solidFill>
                <a:latin typeface="+mj-lt"/>
                <a:cs typeface="Arial" panose="020B0604020202020204" pitchFamily="34" charset="0"/>
              </a:rPr>
              <a:t>| </a:t>
            </a:r>
            <a:r>
              <a:rPr lang="en-US" sz="1600" b="0" cap="small" baseline="0" dirty="0">
                <a:solidFill>
                  <a:schemeClr val="accent6">
                    <a:lumMod val="60000"/>
                    <a:lumOff val="40000"/>
                  </a:schemeClr>
                </a:solidFill>
                <a:latin typeface="+mj-lt"/>
                <a:cs typeface="Arial" panose="020B0604020202020204" pitchFamily="34" charset="0"/>
              </a:rPr>
              <a:t>Aim 1</a:t>
            </a:r>
            <a:r>
              <a:rPr lang="en-US" sz="1600" b="0" cap="small" baseline="0" dirty="0">
                <a:solidFill>
                  <a:schemeClr val="bg1">
                    <a:lumMod val="95000"/>
                  </a:schemeClr>
                </a:solidFill>
                <a:latin typeface="+mj-lt"/>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2|</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389072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Intro">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12" name="Text Placeholder 10"/>
          <p:cNvSpPr>
            <a:spLocks noGrp="1"/>
          </p:cNvSpPr>
          <p:nvPr>
            <p:ph type="body" sz="quarter" idx="11" hasCustomPrompt="1"/>
          </p:nvPr>
        </p:nvSpPr>
        <p:spPr>
          <a:xfrm>
            <a:off x="152400" y="13716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5" name="Rectangle 4">
            <a:extLst>
              <a:ext uri="{FF2B5EF4-FFF2-40B4-BE49-F238E27FC236}">
                <a16:creationId xmlns:a16="http://schemas.microsoft.com/office/drawing/2014/main" id="{159C0397-CB3B-4E61-8E01-DD1F4129B80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1" u="none" cap="small" baseline="0" dirty="0">
                <a:solidFill>
                  <a:schemeClr val="bg1">
                    <a:lumMod val="95000"/>
                  </a:schemeClr>
                </a:solidFill>
                <a:latin typeface="+mj-lt"/>
                <a:cs typeface="Arial" panose="020B0604020202020204" pitchFamily="34" charset="0"/>
              </a:rPr>
              <a:t>Introduction</a:t>
            </a:r>
            <a:r>
              <a:rPr lang="en-US" sz="1600" b="0" cap="small" baseline="0" dirty="0">
                <a:solidFill>
                  <a:schemeClr val="bg1"/>
                </a:solidFill>
                <a:latin typeface="+mj-lt"/>
                <a:cs typeface="Arial" panose="020B0604020202020204" pitchFamily="34" charset="0"/>
              </a:rPr>
              <a:t>| </a:t>
            </a:r>
            <a:r>
              <a:rPr lang="en-US" sz="1600" b="0" cap="small" baseline="0" dirty="0">
                <a:solidFill>
                  <a:schemeClr val="bg1">
                    <a:lumMod val="95000"/>
                  </a:schemeClr>
                </a:solidFill>
                <a:latin typeface="+mj-lt"/>
                <a:cs typeface="Arial" panose="020B0604020202020204" pitchFamily="34" charset="0"/>
              </a:rPr>
              <a:t>Aim 1| </a:t>
            </a:r>
            <a:r>
              <a:rPr lang="en-US" sz="1600" b="0" kern="1200" cap="small" baseline="0" dirty="0">
                <a:solidFill>
                  <a:schemeClr val="accent6">
                    <a:lumMod val="60000"/>
                    <a:lumOff val="40000"/>
                  </a:schemeClr>
                </a:solidFill>
                <a:latin typeface="+mn-lt"/>
                <a:ea typeface="+mn-ea"/>
                <a:cs typeface="Arial" panose="020B0604020202020204" pitchFamily="34" charset="0"/>
              </a:rPr>
              <a:t>Aim 2</a:t>
            </a:r>
            <a:r>
              <a:rPr lang="en-US" sz="1600" b="0" kern="1200" cap="small" baseline="0" dirty="0">
                <a:solidFill>
                  <a:schemeClr val="bg1">
                    <a:lumMod val="95000"/>
                  </a:schemeClr>
                </a:solidFill>
                <a:latin typeface="+mn-lt"/>
                <a:ea typeface="+mn-ea"/>
                <a:cs typeface="Arial" panose="020B0604020202020204" pitchFamily="34" charset="0"/>
              </a:rPr>
              <a:t>|</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358357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ect1">
    <p:spTree>
      <p:nvGrpSpPr>
        <p:cNvPr id="1" name=""/>
        <p:cNvGrpSpPr/>
        <p:nvPr/>
      </p:nvGrpSpPr>
      <p:grpSpPr>
        <a:xfrm>
          <a:off x="0" y="0"/>
          <a:ext cx="0" cy="0"/>
          <a:chOff x="0" y="0"/>
          <a:chExt cx="0" cy="0"/>
        </a:xfrm>
      </p:grpSpPr>
      <p:sp>
        <p:nvSpPr>
          <p:cNvPr id="5"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6"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8" name="Rectangle 7">
            <a:extLst>
              <a:ext uri="{FF2B5EF4-FFF2-40B4-BE49-F238E27FC236}">
                <a16:creationId xmlns:a16="http://schemas.microsoft.com/office/drawing/2014/main" id="{A46E4B64-B191-48BF-99C9-59528A10E05A}"/>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8912003" algn="r"/>
              </a:tabLst>
              <a:defRPr/>
            </a:pP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Aim 1</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2| Aim 3 | Aim 4| Discussion | Conclusion|  </a:t>
            </a:r>
          </a:p>
          <a:p>
            <a:pPr marL="0" marR="0" indent="0" algn="l" defTabSz="914377" rtl="0" eaLnBrk="1" fontAlgn="auto" latinLnBrk="0" hangingPunct="1">
              <a:lnSpc>
                <a:spcPct val="100000"/>
              </a:lnSpc>
              <a:spcBef>
                <a:spcPts val="0"/>
              </a:spcBef>
              <a:spcAft>
                <a:spcPts val="0"/>
              </a:spcAft>
              <a:buClrTx/>
              <a:buSzTx/>
              <a:buFontTx/>
              <a:buNone/>
              <a:tabLst>
                <a:tab pos="8912003" algn="r"/>
              </a:tabLst>
              <a:defRPr/>
            </a:pPr>
            <a:r>
              <a:rPr lang="en-US" sz="1600" b="0" kern="1200" cap="small" baseline="0" dirty="0">
                <a:solidFill>
                  <a:schemeClr val="bg1"/>
                </a:solidFill>
                <a:latin typeface="+mn-lt"/>
                <a:ea typeface="+mn-ea"/>
                <a:cs typeface="Arial" panose="020B0604020202020204" pitchFamily="34" charset="0"/>
              </a:rPr>
              <a:t>|</a:t>
            </a: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380202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ect2">
    <p:spTree>
      <p:nvGrpSpPr>
        <p:cNvPr id="1" name=""/>
        <p:cNvGrpSpPr/>
        <p:nvPr/>
      </p:nvGrpSpPr>
      <p:grpSpPr>
        <a:xfrm>
          <a:off x="0" y="0"/>
          <a:ext cx="0" cy="0"/>
          <a:chOff x="0" y="0"/>
          <a:chExt cx="0" cy="0"/>
        </a:xfrm>
      </p:grpSpPr>
      <p:sp>
        <p:nvSpPr>
          <p:cNvPr id="5"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6"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8" name="Rectangle 7">
            <a:extLst>
              <a:ext uri="{FF2B5EF4-FFF2-40B4-BE49-F238E27FC236}">
                <a16:creationId xmlns:a16="http://schemas.microsoft.com/office/drawing/2014/main" id="{72A0C97D-9412-4156-A07D-13600FFEB92D}"/>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cap="none" baseline="0" dirty="0">
                <a:solidFill>
                  <a:schemeClr val="bg1"/>
                </a:solidFill>
                <a:latin typeface="+mj-lt"/>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t>
            </a:r>
            <a:r>
              <a:rPr lang="en-US" sz="1600" b="1" kern="1200" cap="small" baseline="0" dirty="0">
                <a:solidFill>
                  <a:schemeClr val="accent6">
                    <a:lumMod val="60000"/>
                    <a:lumOff val="40000"/>
                  </a:schemeClr>
                </a:solidFill>
                <a:latin typeface="+mn-lt"/>
                <a:ea typeface="+mn-ea"/>
                <a:cs typeface="Arial" panose="020B0604020202020204" pitchFamily="34" charset="0"/>
              </a:rPr>
              <a:t>Aim 2</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Aim 3 | Aim 4| Discussion | Conclusion|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cap="small" baseline="0" dirty="0">
              <a:solidFill>
                <a:schemeClr val="bg1"/>
              </a:solidFill>
              <a:latin typeface="+mj-lt"/>
              <a:cs typeface="Arial" panose="020B0604020202020204" pitchFamily="34" charset="0"/>
            </a:endParaRPr>
          </a:p>
          <a:p>
            <a:pPr marL="0" marR="0" indent="0" algn="l" defTabSz="914377" rtl="0" eaLnBrk="1" fontAlgn="auto" latinLnBrk="0" hangingPunct="1">
              <a:lnSpc>
                <a:spcPct val="100000"/>
              </a:lnSpc>
              <a:spcBef>
                <a:spcPts val="0"/>
              </a:spcBef>
              <a:spcAft>
                <a:spcPts val="0"/>
              </a:spcAft>
              <a:buClrTx/>
              <a:buSzTx/>
              <a:buFontTx/>
              <a:buNone/>
              <a:tabLst>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29455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cl">
    <p:spTree>
      <p:nvGrpSpPr>
        <p:cNvPr id="1" name=""/>
        <p:cNvGrpSpPr/>
        <p:nvPr/>
      </p:nvGrpSpPr>
      <p:grpSpPr>
        <a:xfrm>
          <a:off x="0" y="0"/>
          <a:ext cx="0" cy="0"/>
          <a:chOff x="0" y="0"/>
          <a:chExt cx="0" cy="0"/>
        </a:xfrm>
      </p:grpSpPr>
      <p:sp>
        <p:nvSpPr>
          <p:cNvPr id="5"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6"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8" name="Rectangle 7">
            <a:extLst>
              <a:ext uri="{FF2B5EF4-FFF2-40B4-BE49-F238E27FC236}">
                <a16:creationId xmlns:a16="http://schemas.microsoft.com/office/drawing/2014/main" id="{CDE88128-8F6C-4366-B940-B831ED7FA41B}"/>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Aim 2| </a:t>
            </a:r>
            <a:r>
              <a:rPr lang="en-US" sz="1600" b="1" kern="1200" cap="small" baseline="0" dirty="0">
                <a:solidFill>
                  <a:schemeClr val="accent6">
                    <a:lumMod val="60000"/>
                    <a:lumOff val="40000"/>
                  </a:schemeClr>
                </a:solidFill>
                <a:latin typeface="+mn-lt"/>
                <a:ea typeface="+mn-ea"/>
                <a:cs typeface="Arial" panose="020B0604020202020204" pitchFamily="34" charset="0"/>
              </a:rPr>
              <a:t>Aim 3</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 Aim 4| Discussion | Conclusion|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338059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cl">
    <p:spTree>
      <p:nvGrpSpPr>
        <p:cNvPr id="1" name=""/>
        <p:cNvGrpSpPr/>
        <p:nvPr/>
      </p:nvGrpSpPr>
      <p:grpSpPr>
        <a:xfrm>
          <a:off x="0" y="0"/>
          <a:ext cx="0" cy="0"/>
          <a:chOff x="0" y="0"/>
          <a:chExt cx="0" cy="0"/>
        </a:xfrm>
      </p:grpSpPr>
      <p:sp>
        <p:nvSpPr>
          <p:cNvPr id="4"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5"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6" name="Rectangle 5">
            <a:extLst>
              <a:ext uri="{FF2B5EF4-FFF2-40B4-BE49-F238E27FC236}">
                <a16:creationId xmlns:a16="http://schemas.microsoft.com/office/drawing/2014/main" id="{32EF16D9-1F3D-48A1-A3DA-91FF68BBC3FC}"/>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lumMod val="95000"/>
                  </a:schemeClr>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Aim 2| Aim 3 </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Aim 4</a:t>
            </a:r>
            <a:r>
              <a:rPr lang="en-US" sz="1600" b="0" kern="1200" cap="small" baseline="0" dirty="0">
                <a:solidFill>
                  <a:schemeClr val="bg1"/>
                </a:solidFill>
                <a:latin typeface="+mn-lt"/>
                <a:ea typeface="+mn-ea"/>
                <a:cs typeface="Arial" panose="020B0604020202020204" pitchFamily="34" charset="0"/>
              </a:rPr>
              <a:t>| </a:t>
            </a:r>
            <a:r>
              <a:rPr lang="en-US" sz="1600" b="0" kern="1200" cap="small" baseline="0" dirty="0">
                <a:solidFill>
                  <a:schemeClr val="bg1">
                    <a:lumMod val="95000"/>
                  </a:schemeClr>
                </a:solidFill>
                <a:latin typeface="+mn-lt"/>
                <a:ea typeface="+mn-ea"/>
                <a:cs typeface="Arial" panose="020B0604020202020204" pitchFamily="34" charset="0"/>
              </a:rPr>
              <a:t>Discussion | Conclusion|</a:t>
            </a:r>
            <a:r>
              <a:rPr lang="en-US" sz="1600" b="0" kern="1200" cap="small" baseline="0" dirty="0">
                <a:solidFill>
                  <a:schemeClr val="bg1"/>
                </a:solidFill>
                <a:latin typeface="+mn-lt"/>
                <a:ea typeface="+mn-ea"/>
                <a:cs typeface="Arial" panose="020B0604020202020204" pitchFamily="34" charset="0"/>
              </a:rPr>
              <a:t>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51352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cl">
    <p:spTree>
      <p:nvGrpSpPr>
        <p:cNvPr id="1" name=""/>
        <p:cNvGrpSpPr/>
        <p:nvPr/>
      </p:nvGrpSpPr>
      <p:grpSpPr>
        <a:xfrm>
          <a:off x="0" y="0"/>
          <a:ext cx="0" cy="0"/>
          <a:chOff x="0" y="0"/>
          <a:chExt cx="0" cy="0"/>
        </a:xfrm>
      </p:grpSpPr>
      <p:sp>
        <p:nvSpPr>
          <p:cNvPr id="4" name="Text Placeholder 10"/>
          <p:cNvSpPr>
            <a:spLocks noGrp="1"/>
          </p:cNvSpPr>
          <p:nvPr>
            <p:ph type="body" sz="quarter" idx="10" hasCustomPrompt="1"/>
          </p:nvPr>
        </p:nvSpPr>
        <p:spPr>
          <a:xfrm>
            <a:off x="0" y="533400"/>
            <a:ext cx="5791200" cy="533400"/>
          </a:xfrm>
          <a:prstGeom prst="rect">
            <a:avLst/>
          </a:prstGeom>
        </p:spPr>
        <p:txBody>
          <a:bodyPr/>
          <a:lstStyle>
            <a:lvl1pPr marL="0" indent="0">
              <a:buNone/>
              <a:defRPr b="1"/>
            </a:lvl1pPr>
            <a:lvl2pPr marL="6351" indent="0">
              <a:buNone/>
              <a:defRPr/>
            </a:lvl2pPr>
          </a:lstStyle>
          <a:p>
            <a:pPr algn="just"/>
            <a:r>
              <a:rPr lang="en-US" sz="2400" i="0" dirty="0">
                <a:latin typeface="+mn-lt"/>
                <a:ea typeface="Verdana" panose="020B0604030504040204" pitchFamily="34" charset="0"/>
                <a:cs typeface="Verdana" panose="020B0604030504040204" pitchFamily="34" charset="0"/>
              </a:rPr>
              <a:t>Slide Title</a:t>
            </a:r>
          </a:p>
        </p:txBody>
      </p:sp>
      <p:sp>
        <p:nvSpPr>
          <p:cNvPr id="5" name="Text Placeholder 10"/>
          <p:cNvSpPr>
            <a:spLocks noGrp="1"/>
          </p:cNvSpPr>
          <p:nvPr>
            <p:ph type="body" sz="quarter" idx="11" hasCustomPrompt="1"/>
          </p:nvPr>
        </p:nvSpPr>
        <p:spPr>
          <a:xfrm>
            <a:off x="203200" y="1066800"/>
            <a:ext cx="5283200" cy="4953000"/>
          </a:xfrm>
          <a:prstGeom prst="rect">
            <a:avLst/>
          </a:prstGeom>
        </p:spPr>
        <p:txBody>
          <a:bodyPr/>
          <a:lstStyle>
            <a:lvl1pPr marL="0" indent="0" algn="just">
              <a:spcBef>
                <a:spcPts val="0"/>
              </a:spcBef>
              <a:spcAft>
                <a:spcPts val="2000"/>
              </a:spcAft>
              <a:buNone/>
              <a:defRPr sz="2000" b="0"/>
            </a:lvl1pPr>
            <a:lvl2pPr marL="6351" indent="0">
              <a:buNone/>
              <a:defRPr/>
            </a:lvl2p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6" name="Rectangle 5">
            <a:extLst>
              <a:ext uri="{FF2B5EF4-FFF2-40B4-BE49-F238E27FC236}">
                <a16:creationId xmlns:a16="http://schemas.microsoft.com/office/drawing/2014/main" id="{32EF16D9-1F3D-48A1-A3DA-91FF68BBC3FC}"/>
              </a:ext>
            </a:extLst>
          </p:cNvPr>
          <p:cNvSpPr/>
          <p:nvPr userDrawn="1"/>
        </p:nvSpPr>
        <p:spPr>
          <a:xfrm>
            <a:off x="76200" y="76200"/>
            <a:ext cx="9982200" cy="32004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marL="0" marR="0" lvl="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r>
              <a:rPr lang="en-US" sz="1600" b="0" u="none" kern="1200" cap="none" baseline="0" dirty="0">
                <a:solidFill>
                  <a:schemeClr val="bg1"/>
                </a:solidFill>
                <a:latin typeface="+mn-lt"/>
                <a:ea typeface="+mn-ea"/>
                <a:cs typeface="Arial" panose="020B0604020202020204" pitchFamily="34" charset="0"/>
              </a:rPr>
              <a:t>	</a:t>
            </a:r>
            <a:r>
              <a:rPr lang="en-US" sz="1600" b="0" u="none" kern="1200" cap="small" baseline="0" dirty="0">
                <a:solidFill>
                  <a:schemeClr val="bg1">
                    <a:lumMod val="95000"/>
                  </a:schemeClr>
                </a:solidFill>
                <a:latin typeface="+mn-lt"/>
                <a:ea typeface="+mn-ea"/>
                <a:cs typeface="Arial" panose="020B0604020202020204" pitchFamily="34" charset="0"/>
              </a:rPr>
              <a:t>Introduction</a:t>
            </a:r>
            <a:r>
              <a:rPr lang="en-US" sz="1600" b="0" kern="1200" cap="small" baseline="0" dirty="0">
                <a:solidFill>
                  <a:schemeClr val="bg1">
                    <a:lumMod val="95000"/>
                  </a:schemeClr>
                </a:solidFill>
                <a:latin typeface="+mn-lt"/>
                <a:ea typeface="+mn-ea"/>
                <a:cs typeface="Arial" panose="020B0604020202020204" pitchFamily="34" charset="0"/>
              </a:rPr>
              <a:t>| Aim 1| Aim 2| Aim 3 | Aim 4</a:t>
            </a:r>
            <a:r>
              <a:rPr lang="en-US" sz="1600" b="0" kern="1200" cap="small" baseline="0" dirty="0">
                <a:solidFill>
                  <a:schemeClr val="bg1"/>
                </a:solidFill>
                <a:latin typeface="+mn-lt"/>
                <a:ea typeface="+mn-ea"/>
                <a:cs typeface="Arial" panose="020B0604020202020204" pitchFamily="34" charset="0"/>
              </a:rPr>
              <a:t>| </a:t>
            </a:r>
            <a:r>
              <a:rPr lang="en-US" sz="1600" b="1" kern="1200" cap="small" baseline="0" dirty="0">
                <a:solidFill>
                  <a:schemeClr val="accent6">
                    <a:lumMod val="60000"/>
                    <a:lumOff val="40000"/>
                  </a:schemeClr>
                </a:solidFill>
                <a:latin typeface="+mn-lt"/>
                <a:ea typeface="+mn-ea"/>
                <a:cs typeface="Arial" panose="020B0604020202020204" pitchFamily="34" charset="0"/>
              </a:rPr>
              <a:t>Discussion</a:t>
            </a:r>
            <a:r>
              <a:rPr lang="en-US" sz="1600" b="0" kern="1200" cap="small" baseline="0" dirty="0">
                <a:solidFill>
                  <a:schemeClr val="bg1"/>
                </a:solidFill>
                <a:latin typeface="+mn-lt"/>
                <a:ea typeface="+mn-ea"/>
                <a:cs typeface="Arial" panose="020B0604020202020204" pitchFamily="34" charset="0"/>
              </a:rPr>
              <a:t> | Conclusion|  </a:t>
            </a:r>
          </a:p>
          <a:p>
            <a:pPr marL="0" marR="0" indent="0" algn="l" defTabSz="914377" rtl="0" eaLnBrk="1" fontAlgn="auto" latinLnBrk="0" hangingPunct="1">
              <a:lnSpc>
                <a:spcPct val="100000"/>
              </a:lnSpc>
              <a:spcBef>
                <a:spcPts val="0"/>
              </a:spcBef>
              <a:spcAft>
                <a:spcPts val="0"/>
              </a:spcAft>
              <a:buClrTx/>
              <a:buSzTx/>
              <a:buFontTx/>
              <a:buNone/>
              <a:tabLst>
                <a:tab pos="0" algn="l"/>
                <a:tab pos="1377916" algn="l"/>
                <a:tab pos="4571886" algn="ctr"/>
                <a:tab pos="8912003" algn="r"/>
              </a:tabLst>
              <a:defRPr/>
            </a:pPr>
            <a:endParaRPr lang="en-US" sz="1600" b="0"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2747132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B479ED-9935-4AD7-8963-7990A1AF0336}"/>
              </a:ext>
            </a:extLst>
          </p:cNvPr>
          <p:cNvSpPr/>
          <p:nvPr userDrawn="1"/>
        </p:nvSpPr>
        <p:spPr>
          <a:xfrm>
            <a:off x="-9236" y="-228600"/>
            <a:ext cx="12201236" cy="962565"/>
          </a:xfrm>
          <a:prstGeom prst="rect">
            <a:avLst/>
          </a:prstGeom>
          <a:solidFill>
            <a:schemeClr val="accent4">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marL="0" marR="0" indent="0" algn="l" defTabSz="914377" rtl="0" eaLnBrk="1" fontAlgn="auto" latinLnBrk="0" hangingPunct="1">
              <a:lnSpc>
                <a:spcPct val="100000"/>
              </a:lnSpc>
              <a:spcBef>
                <a:spcPts val="0"/>
              </a:spcBef>
              <a:spcAft>
                <a:spcPts val="0"/>
              </a:spcAft>
              <a:buClrTx/>
              <a:buSzTx/>
              <a:buFontTx/>
              <a:buNone/>
              <a:tabLst>
                <a:tab pos="55561" algn="l"/>
                <a:tab pos="4571886" algn="ctr"/>
                <a:tab pos="8969150" algn="r"/>
              </a:tabLst>
              <a:defRPr/>
            </a:pPr>
            <a:r>
              <a:rPr lang="en-US" sz="1400" b="0" dirty="0">
                <a:solidFill>
                  <a:schemeClr val="bg1"/>
                </a:solidFill>
                <a:latin typeface="+mj-lt"/>
                <a:cs typeface="Arial" panose="020B0604020202020204" pitchFamily="34" charset="0"/>
              </a:rPr>
              <a:t>	                                                                                                                           </a:t>
            </a:r>
          </a:p>
          <a:p>
            <a:pPr marL="0" marR="0" indent="0" algn="ctr" defTabSz="914377" rtl="0" eaLnBrk="1" fontAlgn="auto" latinLnBrk="0" hangingPunct="1">
              <a:lnSpc>
                <a:spcPct val="100000"/>
              </a:lnSpc>
              <a:spcBef>
                <a:spcPts val="0"/>
              </a:spcBef>
              <a:spcAft>
                <a:spcPts val="0"/>
              </a:spcAft>
              <a:buClrTx/>
              <a:buSzTx/>
              <a:buFontTx/>
              <a:buNone/>
              <a:tabLst>
                <a:tab pos="55561" algn="l"/>
                <a:tab pos="4571886" algn="ctr"/>
                <a:tab pos="8969150" algn="r"/>
              </a:tabLst>
              <a:defRPr/>
            </a:pPr>
            <a:r>
              <a:rPr lang="en-US" sz="1400" b="0" dirty="0">
                <a:solidFill>
                  <a:schemeClr val="bg1"/>
                </a:solidFill>
                <a:latin typeface="+mj-lt"/>
                <a:cs typeface="Arial" panose="020B0604020202020204" pitchFamily="34" charset="0"/>
              </a:rPr>
              <a:t>	                                           </a:t>
            </a:r>
            <a:r>
              <a:rPr lang="en-US" sz="1600" b="0" dirty="0">
                <a:solidFill>
                  <a:schemeClr val="bg1"/>
                </a:solidFill>
                <a:latin typeface="+mj-lt"/>
                <a:cs typeface="Arial" panose="020B0604020202020204" pitchFamily="34" charset="0"/>
              </a:rPr>
              <a:t>	                                       </a:t>
            </a:r>
            <a:endParaRPr lang="en-US" sz="1400" b="0" cap="small" baseline="0" dirty="0">
              <a:solidFill>
                <a:schemeClr val="bg1"/>
              </a:solidFill>
              <a:latin typeface="+mj-lt"/>
              <a:cs typeface="Arial" panose="020B0604020202020204" pitchFamily="34" charset="0"/>
            </a:endParaRPr>
          </a:p>
          <a:p>
            <a:pPr marL="0" marR="0" indent="0" algn="r" defTabSz="914377" rtl="0" eaLnBrk="1" fontAlgn="auto" latinLnBrk="0" hangingPunct="1">
              <a:lnSpc>
                <a:spcPct val="100000"/>
              </a:lnSpc>
              <a:spcBef>
                <a:spcPts val="0"/>
              </a:spcBef>
              <a:spcAft>
                <a:spcPts val="0"/>
              </a:spcAft>
              <a:buClrTx/>
              <a:buSzTx/>
              <a:buFontTx/>
              <a:buNone/>
              <a:tabLst>
                <a:tab pos="109536" algn="l"/>
                <a:tab pos="4571886" algn="ctr"/>
                <a:tab pos="8856441" algn="r"/>
              </a:tabLst>
              <a:defRPr/>
            </a:pPr>
            <a:r>
              <a:rPr lang="en-US" sz="1400" b="0" baseline="0" dirty="0">
                <a:solidFill>
                  <a:schemeClr val="bg1"/>
                </a:solidFill>
                <a:latin typeface="+mj-lt"/>
                <a:cs typeface="Arial" panose="020B0604020202020204" pitchFamily="34" charset="0"/>
              </a:rPr>
              <a:t>			</a:t>
            </a:r>
            <a:endParaRPr lang="en-US" sz="1600" b="1" dirty="0">
              <a:solidFill>
                <a:schemeClr val="bg1"/>
              </a:solidFill>
              <a:latin typeface="+mj-lt"/>
              <a:cs typeface="Arial" panose="020B0604020202020204" pitchFamily="34" charset="0"/>
            </a:endParaRPr>
          </a:p>
        </p:txBody>
      </p:sp>
      <p:sp>
        <p:nvSpPr>
          <p:cNvPr id="3" name="Rectangle 2">
            <a:extLst>
              <a:ext uri="{FF2B5EF4-FFF2-40B4-BE49-F238E27FC236}">
                <a16:creationId xmlns:a16="http://schemas.microsoft.com/office/drawing/2014/main" id="{0DF5B795-DD9A-4BEE-B0BB-E09CDF4BEB91}"/>
              </a:ext>
            </a:extLst>
          </p:cNvPr>
          <p:cNvSpPr/>
          <p:nvPr userDrawn="1"/>
        </p:nvSpPr>
        <p:spPr>
          <a:xfrm>
            <a:off x="0" y="6553199"/>
            <a:ext cx="12192000" cy="323089"/>
          </a:xfrm>
          <a:prstGeom prst="rect">
            <a:avLst/>
          </a:prstGeom>
          <a:solidFill>
            <a:schemeClr val="accent4">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l">
              <a:tabLst>
                <a:tab pos="8626259" algn="r"/>
              </a:tabLst>
            </a:pPr>
            <a:r>
              <a:rPr lang="en-US" sz="2000" b="1" kern="1200" dirty="0">
                <a:solidFill>
                  <a:schemeClr val="bg1"/>
                </a:solidFill>
                <a:latin typeface="+mn-lt"/>
                <a:ea typeface="+mn-ea"/>
                <a:cs typeface="+mn-cs"/>
              </a:rPr>
              <a:t> </a:t>
            </a:r>
            <a:r>
              <a:rPr kumimoji="0" lang="en-US" sz="1600" b="1" i="0" u="none" strike="noStrike" kern="1200" cap="none" spc="0" normalizeH="0" baseline="0" noProof="0" dirty="0">
                <a:ln>
                  <a:noFill/>
                </a:ln>
                <a:solidFill>
                  <a:prstClr val="white"/>
                </a:solidFill>
                <a:effectLst/>
                <a:uLnTx/>
                <a:uFillTx/>
                <a:latin typeface="+mn-lt"/>
                <a:ea typeface="+mn-ea"/>
                <a:cs typeface="Arial" panose="020B0604020202020204" pitchFamily="34" charset="0"/>
              </a:rPr>
              <a:t>                                                                                                                                                                                                              </a:t>
            </a:r>
            <a:r>
              <a:rPr lang="en-US" sz="2000" b="1" kern="1200" dirty="0">
                <a:solidFill>
                  <a:schemeClr val="bg1"/>
                </a:solidFill>
                <a:latin typeface="+mn-lt"/>
                <a:ea typeface="+mn-ea"/>
                <a:cs typeface="+mn-cs"/>
              </a:rPr>
              <a:t>                            </a:t>
            </a:r>
            <a:fld id="{5C5F765D-FEDD-4537-8498-BFF536487BD5}" type="slidenum">
              <a:rPr lang="en-US" sz="1400" b="1" kern="1200" smtClean="0">
                <a:solidFill>
                  <a:schemeClr val="bg1"/>
                </a:solidFill>
                <a:latin typeface="+mn-lt"/>
                <a:ea typeface="+mn-ea"/>
                <a:cs typeface="+mn-cs"/>
              </a:rPr>
              <a:t>‹#›</a:t>
            </a:fld>
            <a:r>
              <a:rPr lang="en-US" sz="1400" b="1" kern="1200" dirty="0">
                <a:solidFill>
                  <a:schemeClr val="bg1"/>
                </a:solidFill>
                <a:latin typeface="+mn-lt"/>
                <a:ea typeface="+mn-ea"/>
                <a:cs typeface="+mn-cs"/>
              </a:rPr>
              <a:t>/7</a:t>
            </a:r>
          </a:p>
        </p:txBody>
      </p:sp>
      <p:pic>
        <p:nvPicPr>
          <p:cNvPr id="6" name="Picture 5">
            <a:extLst>
              <a:ext uri="{FF2B5EF4-FFF2-40B4-BE49-F238E27FC236}">
                <a16:creationId xmlns:a16="http://schemas.microsoft.com/office/drawing/2014/main" id="{8F497EBE-2B97-4559-A4C1-7A6080C2835D}"/>
              </a:ext>
            </a:extLst>
          </p:cNvPr>
          <p:cNvPicPr>
            <a:picLocks noChangeAspect="1"/>
          </p:cNvPicPr>
          <p:nvPr userDrawn="1"/>
        </p:nvPicPr>
        <p:blipFill>
          <a:blip r:embed="rId3"/>
          <a:stretch>
            <a:fillRect/>
          </a:stretch>
        </p:blipFill>
        <p:spPr>
          <a:xfrm>
            <a:off x="11317046" y="-180514"/>
            <a:ext cx="790114" cy="790114"/>
          </a:xfrm>
          <a:prstGeom prst="rect">
            <a:avLst/>
          </a:prstGeom>
        </p:spPr>
      </p:pic>
      <p:pic>
        <p:nvPicPr>
          <p:cNvPr id="9" name="Picture 8">
            <a:extLst>
              <a:ext uri="{FF2B5EF4-FFF2-40B4-BE49-F238E27FC236}">
                <a16:creationId xmlns:a16="http://schemas.microsoft.com/office/drawing/2014/main" id="{B2011BFF-0371-4D38-8128-9EDDB7E151E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2400" y="-180514"/>
            <a:ext cx="838200" cy="884767"/>
          </a:xfrm>
          <a:prstGeom prst="rect">
            <a:avLst/>
          </a:prstGeom>
        </p:spPr>
      </p:pic>
    </p:spTree>
    <p:extLst>
      <p:ext uri="{BB962C8B-B14F-4D97-AF65-F5344CB8AC3E}">
        <p14:creationId xmlns:p14="http://schemas.microsoft.com/office/powerpoint/2010/main" val="1628912068"/>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6945" y="-2"/>
            <a:ext cx="12201236" cy="533402"/>
          </a:xfrm>
          <a:prstGeom prst="rect">
            <a:avLst/>
          </a:prstGeom>
          <a:solidFill>
            <a:srgbClr val="3B47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marL="0" marR="0" indent="0" algn="l" defTabSz="914377" rtl="0" eaLnBrk="1" fontAlgn="auto" latinLnBrk="0" hangingPunct="1">
              <a:lnSpc>
                <a:spcPct val="100000"/>
              </a:lnSpc>
              <a:spcBef>
                <a:spcPts val="0"/>
              </a:spcBef>
              <a:spcAft>
                <a:spcPts val="0"/>
              </a:spcAft>
              <a:buClrTx/>
              <a:buSzTx/>
              <a:buFontTx/>
              <a:buNone/>
              <a:tabLst>
                <a:tab pos="55561" algn="l"/>
                <a:tab pos="4571886" algn="ctr"/>
                <a:tab pos="8969150" algn="r"/>
              </a:tabLst>
              <a:defRPr/>
            </a:pPr>
            <a:endParaRPr lang="en-US" sz="1600" b="1" dirty="0">
              <a:solidFill>
                <a:schemeClr val="bg1"/>
              </a:solidFill>
              <a:latin typeface="+mj-lt"/>
              <a:cs typeface="Arial" panose="020B0604020202020204" pitchFamily="34" charset="0"/>
            </a:endParaRPr>
          </a:p>
        </p:txBody>
      </p:sp>
      <p:sp>
        <p:nvSpPr>
          <p:cNvPr id="8" name="Rectangle 7"/>
          <p:cNvSpPr/>
          <p:nvPr/>
        </p:nvSpPr>
        <p:spPr>
          <a:xfrm>
            <a:off x="0" y="6629400"/>
            <a:ext cx="6705600" cy="246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l">
              <a:tabLst>
                <a:tab pos="8626259" algn="r"/>
              </a:tabLst>
            </a:pPr>
            <a:r>
              <a:rPr lang="en-US" sz="1200" b="0" baseline="0" dirty="0">
                <a:solidFill>
                  <a:schemeClr val="bg1">
                    <a:lumMod val="95000"/>
                  </a:schemeClr>
                </a:solidFill>
                <a:latin typeface="+mj-lt"/>
              </a:rPr>
              <a:t>Kansas State University, May-01-2020</a:t>
            </a:r>
            <a:endParaRPr lang="en-US" sz="1600" b="1" dirty="0">
              <a:solidFill>
                <a:schemeClr val="bg1"/>
              </a:solidFill>
              <a:latin typeface="+mj-lt"/>
            </a:endParaRPr>
          </a:p>
        </p:txBody>
      </p:sp>
      <p:sp>
        <p:nvSpPr>
          <p:cNvPr id="2" name="Title Placeholder 1"/>
          <p:cNvSpPr>
            <a:spLocks noGrp="1"/>
          </p:cNvSpPr>
          <p:nvPr>
            <p:ph type="title"/>
          </p:nvPr>
        </p:nvSpPr>
        <p:spPr>
          <a:xfrm>
            <a:off x="35379" y="628113"/>
            <a:ext cx="11379200" cy="487362"/>
          </a:xfrm>
          <a:prstGeom prst="rect">
            <a:avLst/>
          </a:prstGeom>
        </p:spPr>
        <p:txBody>
          <a:bodyPr vert="horz" lIns="91440" tIns="45720" rIns="91440" bIns="45720" rtlCol="0" anchor="t">
            <a:normAutofit/>
          </a:bodyPr>
          <a:lstStyle/>
          <a:p>
            <a:r>
              <a:rPr lang="en-US" sz="2400" i="0" dirty="0">
                <a:latin typeface="+mn-lt"/>
                <a:ea typeface="Verdana" panose="020B0604030504040204" pitchFamily="34" charset="0"/>
                <a:cs typeface="Verdana" panose="020B0604030504040204" pitchFamily="34" charset="0"/>
              </a:rPr>
              <a:t>Slide Title</a:t>
            </a:r>
          </a:p>
        </p:txBody>
      </p:sp>
      <p:sp>
        <p:nvSpPr>
          <p:cNvPr id="3" name="Text Placeholder 2"/>
          <p:cNvSpPr>
            <a:spLocks noGrp="1"/>
          </p:cNvSpPr>
          <p:nvPr>
            <p:ph type="body" idx="1"/>
          </p:nvPr>
        </p:nvSpPr>
        <p:spPr>
          <a:xfrm>
            <a:off x="54429" y="1571355"/>
            <a:ext cx="6096000" cy="4525963"/>
          </a:xfrm>
          <a:prstGeom prst="rect">
            <a:avLst/>
          </a:prstGeom>
        </p:spPr>
        <p:txBody>
          <a:bodyPr vert="horz" lIns="91440" tIns="45720" rIns="91440" bIns="45720" rtlCol="0">
            <a:normAutofit/>
          </a:body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12" name="Rectangle 11"/>
          <p:cNvSpPr/>
          <p:nvPr/>
        </p:nvSpPr>
        <p:spPr>
          <a:xfrm>
            <a:off x="8737600" y="6629400"/>
            <a:ext cx="2641600" cy="246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r">
              <a:tabLst/>
            </a:pPr>
            <a:r>
              <a:rPr lang="en-US" sz="1200" b="0" dirty="0">
                <a:solidFill>
                  <a:schemeClr val="bg1"/>
                </a:solidFill>
                <a:latin typeface="+mj-lt"/>
              </a:rPr>
              <a:t>Electrical and Computer Engineering Department</a:t>
            </a:r>
          </a:p>
        </p:txBody>
      </p:sp>
      <p:sp>
        <p:nvSpPr>
          <p:cNvPr id="20" name="Rectangle 19">
            <a:extLst>
              <a:ext uri="{FF2B5EF4-FFF2-40B4-BE49-F238E27FC236}">
                <a16:creationId xmlns:a16="http://schemas.microsoft.com/office/drawing/2014/main" id="{CEA53DF7-B368-4711-98EB-30DF15B506F3}"/>
              </a:ext>
            </a:extLst>
          </p:cNvPr>
          <p:cNvSpPr/>
          <p:nvPr userDrawn="1"/>
        </p:nvSpPr>
        <p:spPr>
          <a:xfrm>
            <a:off x="0" y="6553199"/>
            <a:ext cx="12192000" cy="323089"/>
          </a:xfrm>
          <a:prstGeom prst="rect">
            <a:avLst/>
          </a:prstGeom>
          <a:solidFill>
            <a:srgbClr val="3B475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l">
              <a:tabLst>
                <a:tab pos="8626259" algn="r"/>
              </a:tabLst>
            </a:pPr>
            <a:r>
              <a:rPr lang="en-US" sz="1800" b="1" kern="1200" dirty="0">
                <a:solidFill>
                  <a:schemeClr val="bg1"/>
                </a:solidFill>
                <a:latin typeface="+mn-lt"/>
                <a:ea typeface="+mn-ea"/>
                <a:cs typeface="+mn-cs"/>
              </a:rPr>
              <a:t>                         </a:t>
            </a:r>
            <a:r>
              <a:rPr lang="en-US" sz="2000" b="1" kern="1200" dirty="0">
                <a:solidFill>
                  <a:schemeClr val="bg1"/>
                </a:solidFill>
                <a:latin typeface="+mn-lt"/>
                <a:ea typeface="+mn-ea"/>
                <a:cs typeface="+mn-cs"/>
              </a:rPr>
              <a:t>                                                                                                                                                                                   </a:t>
            </a:r>
            <a:fld id="{3CF2C2C4-DF42-4195-9FE0-FBA2264B820D}" type="slidenum">
              <a:rPr lang="en-US" sz="1400" b="0" kern="1200" smtClean="0">
                <a:solidFill>
                  <a:schemeClr val="bg1"/>
                </a:solidFill>
                <a:latin typeface="+mn-lt"/>
                <a:ea typeface="+mn-ea"/>
                <a:cs typeface="+mn-cs"/>
              </a:rPr>
              <a:t>‹#›</a:t>
            </a:fld>
            <a:r>
              <a:rPr lang="en-US" sz="1400" b="0" kern="1200" dirty="0">
                <a:solidFill>
                  <a:schemeClr val="bg1"/>
                </a:solidFill>
                <a:latin typeface="+mn-lt"/>
                <a:ea typeface="+mn-ea"/>
                <a:cs typeface="+mn-cs"/>
              </a:rPr>
              <a:t>/7</a:t>
            </a:r>
          </a:p>
        </p:txBody>
      </p:sp>
      <p:sp>
        <p:nvSpPr>
          <p:cNvPr id="21" name="Rectangle 20">
            <a:extLst>
              <a:ext uri="{FF2B5EF4-FFF2-40B4-BE49-F238E27FC236}">
                <a16:creationId xmlns:a16="http://schemas.microsoft.com/office/drawing/2014/main" id="{ED848FB1-0EDA-442C-91F0-501CD1987C5E}"/>
              </a:ext>
            </a:extLst>
          </p:cNvPr>
          <p:cNvSpPr/>
          <p:nvPr userDrawn="1"/>
        </p:nvSpPr>
        <p:spPr>
          <a:xfrm>
            <a:off x="0" y="6591299"/>
            <a:ext cx="2514600" cy="246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l">
              <a:tabLst>
                <a:tab pos="8626259" algn="r"/>
              </a:tabLst>
            </a:pPr>
            <a:r>
              <a:rPr lang="en-US" sz="1400" b="0" baseline="0" dirty="0">
                <a:solidFill>
                  <a:schemeClr val="bg1">
                    <a:lumMod val="95000"/>
                  </a:schemeClr>
                </a:solidFill>
                <a:latin typeface="+mj-lt"/>
              </a:rPr>
              <a:t>Kansas State University</a:t>
            </a:r>
            <a:endParaRPr lang="en-US" sz="1400" b="1" dirty="0">
              <a:solidFill>
                <a:schemeClr val="bg1"/>
              </a:solidFill>
              <a:latin typeface="+mj-lt"/>
            </a:endParaRPr>
          </a:p>
        </p:txBody>
      </p:sp>
    </p:spTree>
    <p:extLst>
      <p:ext uri="{BB962C8B-B14F-4D97-AF65-F5344CB8AC3E}">
        <p14:creationId xmlns:p14="http://schemas.microsoft.com/office/powerpoint/2010/main" val="4222089105"/>
      </p:ext>
    </p:extLst>
  </p:cSld>
  <p:clrMap bg1="lt1" tx1="dk1" bg2="lt2" tx2="dk2" accent1="accent1" accent2="accent2" accent3="accent3" accent4="accent4" accent5="accent5" accent6="accent6" hlink="hlink" folHlink="folHlink"/>
  <p:sldLayoutIdLst>
    <p:sldLayoutId id="2147483667" r:id="rId1"/>
    <p:sldLayoutId id="2147483675" r:id="rId2"/>
    <p:sldLayoutId id="2147483676" r:id="rId3"/>
    <p:sldLayoutId id="2147483668" r:id="rId4"/>
    <p:sldLayoutId id="2147483669" r:id="rId5"/>
    <p:sldLayoutId id="2147483670" r:id="rId6"/>
    <p:sldLayoutId id="2147483672" r:id="rId7"/>
    <p:sldLayoutId id="2147483673" r:id="rId8"/>
    <p:sldLayoutId id="2147483674" r:id="rId9"/>
  </p:sldLayoutIdLst>
  <p:txStyles>
    <p:titleStyle>
      <a:lvl1pPr algn="l" defTabSz="914377" rtl="0" eaLnBrk="1" latinLnBrk="0" hangingPunct="1">
        <a:spcBef>
          <a:spcPct val="0"/>
        </a:spcBef>
        <a:buNone/>
        <a:defRPr lang="en-US" sz="4400" b="1" i="0" kern="1200" dirty="0">
          <a:solidFill>
            <a:schemeClr val="accent6">
              <a:lumMod val="50000"/>
            </a:schemeClr>
          </a:solidFill>
          <a:latin typeface="Consolas" panose="020B0609020204030204" pitchFamily="49" charset="0"/>
          <a:ea typeface="Verdana" panose="020B0604030504040204" pitchFamily="34" charset="0"/>
          <a:cs typeface="Consolas" panose="020B0609020204030204" pitchFamily="49" charset="0"/>
        </a:defRPr>
      </a:lvl1pPr>
    </p:titleStyle>
    <p:bodyStyle>
      <a:lvl1pPr marL="0" indent="0" algn="just" defTabSz="914377" rtl="0" eaLnBrk="1" latinLnBrk="0" hangingPunct="1">
        <a:spcBef>
          <a:spcPts val="0"/>
        </a:spcBef>
        <a:spcAft>
          <a:spcPts val="2000"/>
        </a:spcAft>
        <a:buFont typeface="Arial" panose="020B0604020202020204" pitchFamily="34" charset="0"/>
        <a:buNone/>
        <a:defRPr sz="20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6945" y="-2"/>
            <a:ext cx="12201236" cy="533402"/>
          </a:xfrm>
          <a:prstGeom prst="rect">
            <a:avLst/>
          </a:prstGeom>
          <a:solidFill>
            <a:srgbClr val="3B47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marL="0" marR="0" indent="0" algn="l" defTabSz="914377" rtl="0" eaLnBrk="1" fontAlgn="auto" latinLnBrk="0" hangingPunct="1">
              <a:lnSpc>
                <a:spcPct val="100000"/>
              </a:lnSpc>
              <a:spcBef>
                <a:spcPts val="0"/>
              </a:spcBef>
              <a:spcAft>
                <a:spcPts val="0"/>
              </a:spcAft>
              <a:buClrTx/>
              <a:buSzTx/>
              <a:buFontTx/>
              <a:buNone/>
              <a:tabLst>
                <a:tab pos="55561" algn="l"/>
                <a:tab pos="4571886" algn="ctr"/>
                <a:tab pos="8969150" algn="r"/>
              </a:tabLst>
              <a:defRPr/>
            </a:pPr>
            <a:endParaRPr lang="en-US" sz="1600" b="1" dirty="0">
              <a:solidFill>
                <a:schemeClr val="bg1"/>
              </a:solidFill>
              <a:latin typeface="+mj-lt"/>
              <a:cs typeface="Arial" panose="020B0604020202020204" pitchFamily="34" charset="0"/>
            </a:endParaRPr>
          </a:p>
        </p:txBody>
      </p:sp>
      <p:sp>
        <p:nvSpPr>
          <p:cNvPr id="8" name="Rectangle 7"/>
          <p:cNvSpPr/>
          <p:nvPr/>
        </p:nvSpPr>
        <p:spPr>
          <a:xfrm>
            <a:off x="0" y="6629400"/>
            <a:ext cx="6705600" cy="246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l">
              <a:tabLst>
                <a:tab pos="8626259" algn="r"/>
              </a:tabLst>
            </a:pPr>
            <a:r>
              <a:rPr lang="en-US" sz="1200" b="0" baseline="0" dirty="0">
                <a:solidFill>
                  <a:schemeClr val="bg1">
                    <a:lumMod val="95000"/>
                  </a:schemeClr>
                </a:solidFill>
                <a:latin typeface="+mj-lt"/>
              </a:rPr>
              <a:t>Kansas State University, May-01-2020</a:t>
            </a:r>
            <a:endParaRPr lang="en-US" sz="1600" b="1" dirty="0">
              <a:solidFill>
                <a:schemeClr val="bg1"/>
              </a:solidFill>
              <a:latin typeface="+mj-lt"/>
            </a:endParaRPr>
          </a:p>
        </p:txBody>
      </p:sp>
      <p:sp>
        <p:nvSpPr>
          <p:cNvPr id="2" name="Title Placeholder 1"/>
          <p:cNvSpPr>
            <a:spLocks noGrp="1"/>
          </p:cNvSpPr>
          <p:nvPr>
            <p:ph type="title"/>
          </p:nvPr>
        </p:nvSpPr>
        <p:spPr>
          <a:xfrm>
            <a:off x="35379" y="628113"/>
            <a:ext cx="11379200" cy="487362"/>
          </a:xfrm>
          <a:prstGeom prst="rect">
            <a:avLst/>
          </a:prstGeom>
        </p:spPr>
        <p:txBody>
          <a:bodyPr vert="horz" lIns="91440" tIns="45720" rIns="91440" bIns="45720" rtlCol="0" anchor="t">
            <a:normAutofit/>
          </a:bodyPr>
          <a:lstStyle/>
          <a:p>
            <a:r>
              <a:rPr lang="en-US" sz="2400" i="0" dirty="0">
                <a:latin typeface="+mn-lt"/>
                <a:ea typeface="Verdana" panose="020B0604030504040204" pitchFamily="34" charset="0"/>
                <a:cs typeface="Verdana" panose="020B0604030504040204" pitchFamily="34" charset="0"/>
              </a:rPr>
              <a:t>Slide Title</a:t>
            </a:r>
          </a:p>
        </p:txBody>
      </p:sp>
      <p:sp>
        <p:nvSpPr>
          <p:cNvPr id="3" name="Text Placeholder 2"/>
          <p:cNvSpPr>
            <a:spLocks noGrp="1"/>
          </p:cNvSpPr>
          <p:nvPr>
            <p:ph type="body" idx="1"/>
          </p:nvPr>
        </p:nvSpPr>
        <p:spPr>
          <a:xfrm>
            <a:off x="54429" y="1571355"/>
            <a:ext cx="6096000" cy="4525963"/>
          </a:xfrm>
          <a:prstGeom prst="rect">
            <a:avLst/>
          </a:prstGeom>
        </p:spPr>
        <p:txBody>
          <a:bodyPr vert="horz" lIns="91440" tIns="45720" rIns="91440" bIns="45720" rtlCol="0">
            <a:normAutofit/>
          </a:bodyPr>
          <a:lstStyle/>
          <a:p>
            <a:pPr marL="0" indent="0" algn="just">
              <a:spcBef>
                <a:spcPts val="0"/>
              </a:spcBef>
              <a:spcAft>
                <a:spcPts val="2000"/>
              </a:spcAft>
              <a:buNone/>
            </a:pPr>
            <a:r>
              <a:rPr lang="en-US" dirty="0">
                <a:latin typeface="+mn-lt"/>
              </a:rPr>
              <a:t>Insert some text here to communicate your ideas. </a:t>
            </a:r>
          </a:p>
          <a:p>
            <a:pPr marL="0" indent="0" algn="just">
              <a:spcBef>
                <a:spcPts val="0"/>
              </a:spcBef>
              <a:spcAft>
                <a:spcPts val="2000"/>
              </a:spcAft>
              <a:buNone/>
            </a:pPr>
            <a:r>
              <a:rPr lang="en-US" dirty="0">
                <a:latin typeface="+mn-lt"/>
              </a:rPr>
              <a:t>Insert some text here to communicate someone else’s ideas. [1]</a:t>
            </a:r>
          </a:p>
        </p:txBody>
      </p:sp>
      <p:sp>
        <p:nvSpPr>
          <p:cNvPr id="12" name="Rectangle 11"/>
          <p:cNvSpPr/>
          <p:nvPr/>
        </p:nvSpPr>
        <p:spPr>
          <a:xfrm>
            <a:off x="8737600" y="6629400"/>
            <a:ext cx="2641600" cy="246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r">
              <a:tabLst/>
            </a:pPr>
            <a:r>
              <a:rPr lang="en-US" sz="1200" b="0" dirty="0">
                <a:solidFill>
                  <a:schemeClr val="bg1"/>
                </a:solidFill>
                <a:latin typeface="+mj-lt"/>
              </a:rPr>
              <a:t>Electrical and Computer Engineering Department</a:t>
            </a:r>
          </a:p>
        </p:txBody>
      </p:sp>
      <p:sp>
        <p:nvSpPr>
          <p:cNvPr id="20" name="Rectangle 19">
            <a:extLst>
              <a:ext uri="{FF2B5EF4-FFF2-40B4-BE49-F238E27FC236}">
                <a16:creationId xmlns:a16="http://schemas.microsoft.com/office/drawing/2014/main" id="{CEA53DF7-B368-4711-98EB-30DF15B506F3}"/>
              </a:ext>
            </a:extLst>
          </p:cNvPr>
          <p:cNvSpPr/>
          <p:nvPr userDrawn="1"/>
        </p:nvSpPr>
        <p:spPr>
          <a:xfrm>
            <a:off x="0" y="6553199"/>
            <a:ext cx="12192000" cy="323089"/>
          </a:xfrm>
          <a:prstGeom prst="rect">
            <a:avLst/>
          </a:prstGeom>
          <a:solidFill>
            <a:srgbClr val="3B475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l">
              <a:tabLst>
                <a:tab pos="8626259" algn="r"/>
              </a:tabLst>
            </a:pPr>
            <a:r>
              <a:rPr lang="en-US" sz="1800" b="1" kern="1200" dirty="0">
                <a:solidFill>
                  <a:schemeClr val="bg1"/>
                </a:solidFill>
                <a:latin typeface="+mn-lt"/>
                <a:ea typeface="+mn-ea"/>
                <a:cs typeface="+mn-cs"/>
              </a:rPr>
              <a:t>                         </a:t>
            </a:r>
            <a:r>
              <a:rPr lang="en-US" sz="2000" b="1" kern="1200" dirty="0">
                <a:solidFill>
                  <a:schemeClr val="bg1"/>
                </a:solidFill>
                <a:latin typeface="+mn-lt"/>
                <a:ea typeface="+mn-ea"/>
                <a:cs typeface="+mn-cs"/>
              </a:rPr>
              <a:t>                                                                                                                                                                                   </a:t>
            </a:r>
            <a:fld id="{3CF2C2C4-DF42-4195-9FE0-FBA2264B820D}" type="slidenum">
              <a:rPr lang="en-US" sz="1400" b="0" kern="1200" smtClean="0">
                <a:solidFill>
                  <a:schemeClr val="bg1"/>
                </a:solidFill>
                <a:latin typeface="+mn-lt"/>
                <a:ea typeface="+mn-ea"/>
                <a:cs typeface="+mn-cs"/>
              </a:rPr>
              <a:t>‹#›</a:t>
            </a:fld>
            <a:r>
              <a:rPr lang="en-US" sz="1400" b="0" kern="1200" dirty="0">
                <a:solidFill>
                  <a:schemeClr val="bg1"/>
                </a:solidFill>
                <a:latin typeface="+mn-lt"/>
                <a:ea typeface="+mn-ea"/>
                <a:cs typeface="+mn-cs"/>
              </a:rPr>
              <a:t>/5</a:t>
            </a:r>
          </a:p>
        </p:txBody>
      </p:sp>
      <p:sp>
        <p:nvSpPr>
          <p:cNvPr id="21" name="Rectangle 20">
            <a:extLst>
              <a:ext uri="{FF2B5EF4-FFF2-40B4-BE49-F238E27FC236}">
                <a16:creationId xmlns:a16="http://schemas.microsoft.com/office/drawing/2014/main" id="{ED848FB1-0EDA-442C-91F0-501CD1987C5E}"/>
              </a:ext>
            </a:extLst>
          </p:cNvPr>
          <p:cNvSpPr/>
          <p:nvPr userDrawn="1"/>
        </p:nvSpPr>
        <p:spPr>
          <a:xfrm>
            <a:off x="0" y="6591299"/>
            <a:ext cx="2514600" cy="246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marL="4763" indent="0" algn="l">
              <a:tabLst>
                <a:tab pos="8626259" algn="r"/>
              </a:tabLst>
            </a:pPr>
            <a:r>
              <a:rPr lang="en-US" sz="1400" b="0" baseline="0" dirty="0">
                <a:solidFill>
                  <a:schemeClr val="bg1">
                    <a:lumMod val="95000"/>
                  </a:schemeClr>
                </a:solidFill>
                <a:latin typeface="+mj-lt"/>
              </a:rPr>
              <a:t>Kansas State University</a:t>
            </a:r>
            <a:endParaRPr lang="en-US" sz="1400" b="1" dirty="0">
              <a:solidFill>
                <a:schemeClr val="bg1"/>
              </a:solidFill>
              <a:latin typeface="+mj-lt"/>
            </a:endParaRPr>
          </a:p>
        </p:txBody>
      </p:sp>
    </p:spTree>
    <p:extLst>
      <p:ext uri="{BB962C8B-B14F-4D97-AF65-F5344CB8AC3E}">
        <p14:creationId xmlns:p14="http://schemas.microsoft.com/office/powerpoint/2010/main" val="36297823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xStyles>
    <p:titleStyle>
      <a:lvl1pPr algn="l" defTabSz="914377" rtl="0" eaLnBrk="1" latinLnBrk="0" hangingPunct="1">
        <a:spcBef>
          <a:spcPct val="0"/>
        </a:spcBef>
        <a:buNone/>
        <a:defRPr lang="en-US" sz="4400" b="1" i="0" kern="1200" dirty="0">
          <a:solidFill>
            <a:schemeClr val="accent6">
              <a:lumMod val="50000"/>
            </a:schemeClr>
          </a:solidFill>
          <a:latin typeface="Consolas" panose="020B0609020204030204" pitchFamily="49" charset="0"/>
          <a:ea typeface="Verdana" panose="020B0604030504040204" pitchFamily="34" charset="0"/>
          <a:cs typeface="Consolas" panose="020B0609020204030204" pitchFamily="49" charset="0"/>
        </a:defRPr>
      </a:lvl1pPr>
    </p:titleStyle>
    <p:bodyStyle>
      <a:lvl1pPr marL="0" indent="0" algn="just" defTabSz="914377" rtl="0" eaLnBrk="1" latinLnBrk="0" hangingPunct="1">
        <a:spcBef>
          <a:spcPts val="0"/>
        </a:spcBef>
        <a:spcAft>
          <a:spcPts val="2000"/>
        </a:spcAft>
        <a:buFont typeface="Arial" panose="020B0604020202020204" pitchFamily="34" charset="0"/>
        <a:buNone/>
        <a:defRPr sz="20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jpeg"/><Relationship Id="rId10" Type="http://schemas.microsoft.com/office/2007/relationships/hdphoto" Target="../media/hdphoto2.wdp"/><Relationship Id="rId4" Type="http://schemas.openxmlformats.org/officeDocument/2006/relationships/image" Target="../media/image13.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6931A1-E5EB-42A0-9252-031164A2CA3A}"/>
              </a:ext>
            </a:extLst>
          </p:cNvPr>
          <p:cNvSpPr>
            <a:spLocks noGrp="1"/>
          </p:cNvSpPr>
          <p:nvPr/>
        </p:nvSpPr>
        <p:spPr>
          <a:xfrm>
            <a:off x="342900" y="2286000"/>
            <a:ext cx="11506200" cy="1447800"/>
          </a:xfrm>
          <a:prstGeom prst="rect">
            <a:avLst/>
          </a:prstGeom>
        </p:spPr>
        <p:txBody>
          <a:bodyPr anchor="t">
            <a:noAutofit/>
          </a:bodyPr>
          <a:lstStyle>
            <a:lvl1pPr algn="l" defTabSz="914400" rtl="0" eaLnBrk="1" latinLnBrk="0" hangingPunct="1">
              <a:spcBef>
                <a:spcPct val="0"/>
              </a:spcBef>
              <a:buNone/>
              <a:defRPr sz="2400" b="1" i="1"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600" i="0" dirty="0">
                <a:solidFill>
                  <a:srgbClr val="00005D"/>
                </a:solidFill>
                <a:latin typeface="+mj-lt"/>
                <a:ea typeface="Verdana" panose="020B0604030504040204" pitchFamily="34" charset="0"/>
                <a:cs typeface="Verdana" panose="020B0604030504040204" pitchFamily="34" charset="0"/>
              </a:rPr>
              <a:t>Research ideas on Graph Machine Learning</a:t>
            </a:r>
          </a:p>
        </p:txBody>
      </p:sp>
    </p:spTree>
    <p:extLst>
      <p:ext uri="{BB962C8B-B14F-4D97-AF65-F5344CB8AC3E}">
        <p14:creationId xmlns:p14="http://schemas.microsoft.com/office/powerpoint/2010/main" val="316720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182D5C37-6E06-49E1-8E11-DF011B82ABE2}"/>
              </a:ext>
            </a:extLst>
          </p:cNvPr>
          <p:cNvSpPr>
            <a:spLocks noGrp="1"/>
          </p:cNvSpPr>
          <p:nvPr>
            <p:ph type="body" sz="quarter" idx="10"/>
          </p:nvPr>
        </p:nvSpPr>
        <p:spPr>
          <a:xfrm>
            <a:off x="35689" y="591806"/>
            <a:ext cx="9753600" cy="533400"/>
          </a:xfrm>
        </p:spPr>
        <p:txBody>
          <a:bodyPr>
            <a:noAutofit/>
          </a:bodyPr>
          <a:lstStyle/>
          <a:p>
            <a:r>
              <a:rPr lang="en-US" dirty="0">
                <a:solidFill>
                  <a:schemeClr val="accent6">
                    <a:lumMod val="50000"/>
                  </a:schemeClr>
                </a:solidFill>
                <a:latin typeface="Consolas" panose="020B0609020204030204" pitchFamily="49" charset="0"/>
              </a:rPr>
              <a:t>Enhancing resilience of distribution grid with high PV penetration  </a:t>
            </a:r>
          </a:p>
          <a:p>
            <a:endParaRPr lang="en-US" sz="2400" u="sng" dirty="0">
              <a:solidFill>
                <a:schemeClr val="accent6">
                  <a:lumMod val="50000"/>
                </a:schemeClr>
              </a:solidFill>
              <a:latin typeface="Consolas" panose="020B0609020204030204" pitchFamily="49" charset="0"/>
            </a:endParaRPr>
          </a:p>
          <a:p>
            <a:r>
              <a:rPr lang="en-US" sz="2400" dirty="0">
                <a:solidFill>
                  <a:schemeClr val="accent6">
                    <a:lumMod val="50000"/>
                  </a:schemeClr>
                </a:solidFill>
                <a:latin typeface="Consolas" panose="020B0609020204030204" pitchFamily="49" charset="0"/>
              </a:rPr>
              <a:t>  </a:t>
            </a:r>
          </a:p>
        </p:txBody>
      </p:sp>
      <p:sp>
        <p:nvSpPr>
          <p:cNvPr id="5" name="TextBox 4">
            <a:extLst>
              <a:ext uri="{FF2B5EF4-FFF2-40B4-BE49-F238E27FC236}">
                <a16:creationId xmlns:a16="http://schemas.microsoft.com/office/drawing/2014/main" id="{475821E5-3B4E-447B-8828-F433F62BCFF8}"/>
              </a:ext>
            </a:extLst>
          </p:cNvPr>
          <p:cNvSpPr txBox="1"/>
          <p:nvPr/>
        </p:nvSpPr>
        <p:spPr>
          <a:xfrm>
            <a:off x="147918" y="2931029"/>
            <a:ext cx="112014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Developed analytical Probabilistic framework for voltage sensitivity analysis (PVSA). [1,2]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Leverage PVSA and Information theoretic metrics to derive novel voltage influencing score (VIS).[3]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VIS for identifying dominant voltage influencer nodes and clustering of network.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Control power at DVI nodes to quickly restore voltages at strategic locations.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DC3500D3-6A4B-4618-9013-51EF676D5881}"/>
              </a:ext>
            </a:extLst>
          </p:cNvPr>
          <p:cNvSpPr txBox="1"/>
          <p:nvPr/>
        </p:nvSpPr>
        <p:spPr>
          <a:xfrm>
            <a:off x="147918" y="5562600"/>
            <a:ext cx="11734800" cy="10002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[6 ] S. Munikoti, B. Natarajan, K. </a:t>
            </a:r>
            <a:r>
              <a:rPr kumimoji="0" lang="en-US" sz="1000" b="0" i="0" u="none" strike="noStrike" kern="1200" cap="none" spc="0" normalizeH="0" baseline="0" noProof="0" dirty="0" err="1">
                <a:ln>
                  <a:noFill/>
                </a:ln>
                <a:solidFill>
                  <a:prstClr val="black"/>
                </a:solidFill>
                <a:effectLst/>
                <a:uLnTx/>
                <a:uFillTx/>
                <a:latin typeface="Calibri"/>
                <a:ea typeface="+mn-ea"/>
                <a:cs typeface="+mn-cs"/>
              </a:rPr>
              <a:t>Jhala</a:t>
            </a:r>
            <a:r>
              <a:rPr kumimoji="0" lang="en-US" sz="1000" b="0" i="0" u="none" strike="noStrike" kern="1200" cap="none" spc="0" normalizeH="0" baseline="0" noProof="0" dirty="0">
                <a:ln>
                  <a:noFill/>
                </a:ln>
                <a:solidFill>
                  <a:prstClr val="black"/>
                </a:solidFill>
                <a:effectLst/>
                <a:uLnTx/>
                <a:uFillTx/>
                <a:latin typeface="Calibri"/>
                <a:ea typeface="+mn-ea"/>
                <a:cs typeface="+mn-cs"/>
              </a:rPr>
              <a:t> and K. Lai, "Probabilistic Voltage Sensitivity Analysis to Quantify Impact of High PV Penetration on Unbalanced Distribution System," in IEEE Transactions on Power Systems, doi:10.1109/TPWRS.2021.3053461.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[7] S. Munikoti, K. </a:t>
            </a:r>
            <a:r>
              <a:rPr kumimoji="0" lang="en-US" sz="1000" b="0" i="0" u="none" strike="noStrike" kern="1200" cap="none" spc="0" normalizeH="0" baseline="0" noProof="0" dirty="0" err="1">
                <a:ln>
                  <a:noFill/>
                </a:ln>
                <a:solidFill>
                  <a:prstClr val="black"/>
                </a:solidFill>
                <a:effectLst/>
                <a:uLnTx/>
                <a:uFillTx/>
                <a:latin typeface="Calibri"/>
                <a:ea typeface="+mn-ea"/>
                <a:cs typeface="+mn-cs"/>
              </a:rPr>
              <a:t>Jhala</a:t>
            </a:r>
            <a:r>
              <a:rPr kumimoji="0" lang="en-US" sz="1000" b="0" i="0" u="none" strike="noStrike" kern="1200" cap="none" spc="0" normalizeH="0" baseline="0" noProof="0" dirty="0">
                <a:ln>
                  <a:noFill/>
                </a:ln>
                <a:solidFill>
                  <a:prstClr val="black"/>
                </a:solidFill>
                <a:effectLst/>
                <a:uLnTx/>
                <a:uFillTx/>
                <a:latin typeface="Calibri"/>
                <a:ea typeface="+mn-ea"/>
                <a:cs typeface="+mn-cs"/>
              </a:rPr>
              <a:t>, K. Lai and B. Natarajan, "Analytical Voltage Sensitivity Analysis for Unbalanced Power Distribution System," 2020 IEEE Power &amp; Energy Society General Meeting (PESGM), Montreal, QC, Canada, 2020, pp. 1-5, </a:t>
            </a:r>
            <a:r>
              <a:rPr kumimoji="0" lang="en-US" sz="1000" b="0" i="0" u="none" strike="noStrike" kern="1200" cap="none" spc="0" normalizeH="0" baseline="0" noProof="0" dirty="0" err="1">
                <a:ln>
                  <a:noFill/>
                </a:ln>
                <a:solidFill>
                  <a:prstClr val="black"/>
                </a:solidFill>
                <a:effectLst/>
                <a:uLnTx/>
                <a:uFillTx/>
                <a:latin typeface="Calibri"/>
                <a:ea typeface="+mn-ea"/>
                <a:cs typeface="+mn-cs"/>
              </a:rPr>
              <a:t>doi</a:t>
            </a:r>
            <a:r>
              <a:rPr kumimoji="0" lang="en-US" sz="1000" b="0" i="0" u="none" strike="noStrike" kern="1200" cap="none" spc="0" normalizeH="0" baseline="0" noProof="0" dirty="0">
                <a:ln>
                  <a:noFill/>
                </a:ln>
                <a:solidFill>
                  <a:prstClr val="black"/>
                </a:solidFill>
                <a:effectLst/>
                <a:uLnTx/>
                <a:uFillTx/>
                <a:latin typeface="Calibri"/>
                <a:ea typeface="+mn-ea"/>
                <a:cs typeface="+mn-cs"/>
              </a:rPr>
              <a:t>: 10.1109/PESGM41954.2020.9282112.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[8 </a:t>
            </a:r>
            <a:r>
              <a:rPr kumimoji="0" lang="fi-FI" sz="1000" b="0" i="0" u="none" strike="noStrike" kern="1200" cap="none" spc="0" normalizeH="0" baseline="0" noProof="0" dirty="0">
                <a:ln>
                  <a:noFill/>
                </a:ln>
                <a:solidFill>
                  <a:prstClr val="black"/>
                </a:solidFill>
                <a:effectLst/>
                <a:uLnTx/>
                <a:uFillTx/>
                <a:latin typeface="Calibri"/>
                <a:ea typeface="+mn-ea"/>
                <a:cs typeface="+mn-cs"/>
              </a:rPr>
              <a:t>] S. Munikoti, M. Abujubbeh, K. Jhala and B. Natarajan,”</a:t>
            </a:r>
            <a:r>
              <a:rPr kumimoji="0" lang="en-US" sz="1000" b="0" i="0" u="none" strike="noStrike" kern="1200" cap="none" spc="0" normalizeH="0" baseline="0" noProof="0" dirty="0">
                <a:ln>
                  <a:noFill/>
                </a:ln>
                <a:solidFill>
                  <a:prstClr val="black"/>
                </a:solidFill>
                <a:effectLst/>
                <a:uLnTx/>
                <a:uFillTx/>
                <a:latin typeface="Calibri"/>
                <a:ea typeface="+mn-ea"/>
                <a:cs typeface="+mn-cs"/>
              </a:rPr>
              <a:t> Analytical and Information Theoretic Method for Identifying Dominant Voltage Influential Nodes” in IEEE Transactions on Power Systems. (under review)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 name="Group 6">
            <a:extLst>
              <a:ext uri="{FF2B5EF4-FFF2-40B4-BE49-F238E27FC236}">
                <a16:creationId xmlns:a16="http://schemas.microsoft.com/office/drawing/2014/main" id="{B6952FB1-664D-423B-94F6-1E3DD6588A15}"/>
              </a:ext>
            </a:extLst>
          </p:cNvPr>
          <p:cNvGrpSpPr/>
          <p:nvPr/>
        </p:nvGrpSpPr>
        <p:grpSpPr>
          <a:xfrm>
            <a:off x="1066800" y="1524000"/>
            <a:ext cx="8686800" cy="1284663"/>
            <a:chOff x="173078" y="771491"/>
            <a:chExt cx="8266556" cy="1284663"/>
          </a:xfrm>
        </p:grpSpPr>
        <p:sp>
          <p:nvSpPr>
            <p:cNvPr id="8" name="Oval 7">
              <a:extLst>
                <a:ext uri="{FF2B5EF4-FFF2-40B4-BE49-F238E27FC236}">
                  <a16:creationId xmlns:a16="http://schemas.microsoft.com/office/drawing/2014/main" id="{C2E8852F-CB1F-4467-BE81-BE91B34D2881}"/>
                </a:ext>
              </a:extLst>
            </p:cNvPr>
            <p:cNvSpPr/>
            <p:nvPr/>
          </p:nvSpPr>
          <p:spPr>
            <a:xfrm>
              <a:off x="6492654" y="771491"/>
              <a:ext cx="1946980" cy="1284663"/>
            </a:xfrm>
            <a:prstGeom prst="ellipse">
              <a:avLst/>
            </a:prstGeom>
            <a:solidFill>
              <a:srgbClr val="FDC125">
                <a:lumMod val="40000"/>
                <a:lumOff val="60000"/>
              </a:srgbClr>
            </a:solidFill>
            <a:ln w="9525" cap="flat" cmpd="sng" algn="ctr">
              <a:solidFill>
                <a:srgbClr val="FFFF00"/>
              </a:solidFill>
              <a:prstDash val="solid"/>
            </a:ln>
            <a:effectLst>
              <a:outerShdw blurRad="63500" sx="102000" sy="102000" algn="ctr" rotWithShape="0">
                <a:prstClr val="black">
                  <a:alpha val="40000"/>
                </a:prstClr>
              </a:outerShdw>
            </a:effectLst>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9E47"/>
                </a:solidFill>
                <a:effectLst/>
                <a:uLnTx/>
                <a:uFillTx/>
                <a:latin typeface="Comic Sans MS" panose="030F0702030302020204" pitchFamily="66" charset="0"/>
                <a:ea typeface="+mn-ea"/>
                <a:cs typeface="+mn-cs"/>
              </a:endParaRPr>
            </a:p>
          </p:txBody>
        </p:sp>
        <p:grpSp>
          <p:nvGrpSpPr>
            <p:cNvPr id="9" name="Group 8">
              <a:extLst>
                <a:ext uri="{FF2B5EF4-FFF2-40B4-BE49-F238E27FC236}">
                  <a16:creationId xmlns:a16="http://schemas.microsoft.com/office/drawing/2014/main" id="{78AA3CF4-25B8-4F2B-BB5F-A4C6BA517B11}"/>
                </a:ext>
              </a:extLst>
            </p:cNvPr>
            <p:cNvGrpSpPr/>
            <p:nvPr/>
          </p:nvGrpSpPr>
          <p:grpSpPr>
            <a:xfrm>
              <a:off x="173078" y="1101638"/>
              <a:ext cx="640080" cy="565785"/>
              <a:chOff x="1029618" y="890729"/>
              <a:chExt cx="640080" cy="565785"/>
            </a:xfrm>
          </p:grpSpPr>
          <p:sp>
            <p:nvSpPr>
              <p:cNvPr id="26" name="Oval 25">
                <a:extLst>
                  <a:ext uri="{FF2B5EF4-FFF2-40B4-BE49-F238E27FC236}">
                    <a16:creationId xmlns:a16="http://schemas.microsoft.com/office/drawing/2014/main" id="{F4D37D0C-E342-454B-A3AC-521A459A9646}"/>
                  </a:ext>
                </a:extLst>
              </p:cNvPr>
              <p:cNvSpPr/>
              <p:nvPr/>
            </p:nvSpPr>
            <p:spPr>
              <a:xfrm>
                <a:off x="1029618" y="890729"/>
                <a:ext cx="640080" cy="565785"/>
              </a:xfrm>
              <a:prstGeom prst="ellipse">
                <a:avLst/>
              </a:prstGeom>
              <a:noFill/>
              <a:ln w="9525" cap="flat" cmpd="sng" algn="ctr">
                <a:solidFill>
                  <a:srgbClr val="638FC5"/>
                </a:solidFill>
                <a:prstDash val="solid"/>
              </a:ln>
              <a:effectLst>
                <a:outerShdw blurRad="40000" dist="23000" dir="5400000" rotWithShape="0">
                  <a:srgbClr val="000000">
                    <a:alpha val="35000"/>
                  </a:srgb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a typeface="+mn-ea"/>
                  <a:cs typeface="+mn-cs"/>
                </a:endParaRPr>
              </a:p>
            </p:txBody>
          </p:sp>
          <p:pic>
            <p:nvPicPr>
              <p:cNvPr id="27" name="Picture 26">
                <a:extLst>
                  <a:ext uri="{FF2B5EF4-FFF2-40B4-BE49-F238E27FC236}">
                    <a16:creationId xmlns:a16="http://schemas.microsoft.com/office/drawing/2014/main" id="{2573F9A6-5017-4345-B605-DFDB1ECF8EF9}"/>
                  </a:ext>
                </a:extLst>
              </p:cNvPr>
              <p:cNvPicPr>
                <a:picLocks noChangeAspect="1"/>
              </p:cNvPicPr>
              <p:nvPr/>
            </p:nvPicPr>
            <p:blipFill>
              <a:blip r:embed="rId3"/>
              <a:stretch>
                <a:fillRect/>
              </a:stretch>
            </p:blipFill>
            <p:spPr>
              <a:xfrm>
                <a:off x="1122487" y="969716"/>
                <a:ext cx="454342" cy="407599"/>
              </a:xfrm>
              <a:prstGeom prst="rect">
                <a:avLst/>
              </a:prstGeom>
            </p:spPr>
          </p:pic>
        </p:grpSp>
        <p:grpSp>
          <p:nvGrpSpPr>
            <p:cNvPr id="10" name="Group 9">
              <a:extLst>
                <a:ext uri="{FF2B5EF4-FFF2-40B4-BE49-F238E27FC236}">
                  <a16:creationId xmlns:a16="http://schemas.microsoft.com/office/drawing/2014/main" id="{70D8B07A-E166-4FBF-A309-F6873DEABEC2}"/>
                </a:ext>
              </a:extLst>
            </p:cNvPr>
            <p:cNvGrpSpPr/>
            <p:nvPr/>
          </p:nvGrpSpPr>
          <p:grpSpPr>
            <a:xfrm>
              <a:off x="806796" y="793477"/>
              <a:ext cx="640080" cy="565785"/>
              <a:chOff x="392430" y="1720215"/>
              <a:chExt cx="640080" cy="565785"/>
            </a:xfrm>
          </p:grpSpPr>
          <p:sp>
            <p:nvSpPr>
              <p:cNvPr id="24" name="Oval 23">
                <a:extLst>
                  <a:ext uri="{FF2B5EF4-FFF2-40B4-BE49-F238E27FC236}">
                    <a16:creationId xmlns:a16="http://schemas.microsoft.com/office/drawing/2014/main" id="{A30EBD0E-4056-4F45-8686-6D52275FD91C}"/>
                  </a:ext>
                </a:extLst>
              </p:cNvPr>
              <p:cNvSpPr/>
              <p:nvPr/>
            </p:nvSpPr>
            <p:spPr>
              <a:xfrm>
                <a:off x="392430" y="1720215"/>
                <a:ext cx="640080" cy="565785"/>
              </a:xfrm>
              <a:prstGeom prst="ellipse">
                <a:avLst/>
              </a:prstGeom>
              <a:noFill/>
              <a:ln w="9525" cap="flat" cmpd="sng" algn="ctr">
                <a:solidFill>
                  <a:srgbClr val="638FC5"/>
                </a:solidFill>
                <a:prstDash val="solid"/>
              </a:ln>
              <a:effectLst>
                <a:outerShdw blurRad="40000" dist="23000" dir="5400000" rotWithShape="0">
                  <a:srgbClr val="000000">
                    <a:alpha val="35000"/>
                  </a:srgb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a typeface="+mn-ea"/>
                  <a:cs typeface="+mn-cs"/>
                </a:endParaRPr>
              </a:p>
            </p:txBody>
          </p:sp>
          <p:pic>
            <p:nvPicPr>
              <p:cNvPr id="25" name="Picture 24">
                <a:extLst>
                  <a:ext uri="{FF2B5EF4-FFF2-40B4-BE49-F238E27FC236}">
                    <a16:creationId xmlns:a16="http://schemas.microsoft.com/office/drawing/2014/main" id="{B6B4E6B2-58BF-4785-A50F-7DB3CE0CB4A5}"/>
                  </a:ext>
                </a:extLst>
              </p:cNvPr>
              <p:cNvPicPr>
                <a:picLocks noChangeAspect="1"/>
              </p:cNvPicPr>
              <p:nvPr/>
            </p:nvPicPr>
            <p:blipFill>
              <a:blip r:embed="rId4"/>
              <a:stretch>
                <a:fillRect/>
              </a:stretch>
            </p:blipFill>
            <p:spPr>
              <a:xfrm>
                <a:off x="507835" y="1783080"/>
                <a:ext cx="409270" cy="396639"/>
              </a:xfrm>
              <a:prstGeom prst="rect">
                <a:avLst/>
              </a:prstGeom>
            </p:spPr>
          </p:pic>
        </p:grpSp>
        <p:sp>
          <p:nvSpPr>
            <p:cNvPr id="11" name="Oval 10">
              <a:extLst>
                <a:ext uri="{FF2B5EF4-FFF2-40B4-BE49-F238E27FC236}">
                  <a16:creationId xmlns:a16="http://schemas.microsoft.com/office/drawing/2014/main" id="{DA7BE226-B74B-4E40-AF3D-5874CFFE9C16}"/>
                </a:ext>
              </a:extLst>
            </p:cNvPr>
            <p:cNvSpPr/>
            <p:nvPr/>
          </p:nvSpPr>
          <p:spPr>
            <a:xfrm>
              <a:off x="797708" y="1431554"/>
              <a:ext cx="640080" cy="565785"/>
            </a:xfrm>
            <a:prstGeom prst="ellipse">
              <a:avLst/>
            </a:prstGeom>
            <a:noFill/>
            <a:ln w="9525" cap="flat" cmpd="sng" algn="ctr">
              <a:solidFill>
                <a:srgbClr val="638FC5"/>
              </a:solidFill>
              <a:prstDash val="solid"/>
            </a:ln>
            <a:effectLst>
              <a:outerShdw blurRad="40000" dist="23000" dir="5400000" rotWithShape="0">
                <a:srgbClr val="000000">
                  <a:alpha val="35000"/>
                </a:srgb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6E997F2D-63E1-4C13-A81D-8FFD0F8CAC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5896" y="925169"/>
              <a:ext cx="1918108" cy="954107"/>
            </a:xfrm>
            <a:prstGeom prst="rect">
              <a:avLst/>
            </a:prstGeom>
            <a:ln>
              <a:solidFill>
                <a:srgbClr val="4472C4">
                  <a:lumMod val="75000"/>
                </a:srgbClr>
              </a:solidFill>
            </a:ln>
          </p:spPr>
        </p:pic>
        <p:sp>
          <p:nvSpPr>
            <p:cNvPr id="13" name="Arrow: Notched Right 12">
              <a:extLst>
                <a:ext uri="{FF2B5EF4-FFF2-40B4-BE49-F238E27FC236}">
                  <a16:creationId xmlns:a16="http://schemas.microsoft.com/office/drawing/2014/main" id="{A4453981-75D7-4FDE-B336-D22AC5938709}"/>
                </a:ext>
              </a:extLst>
            </p:cNvPr>
            <p:cNvSpPr/>
            <p:nvPr/>
          </p:nvSpPr>
          <p:spPr>
            <a:xfrm>
              <a:off x="1464090" y="1313184"/>
              <a:ext cx="411836" cy="178075"/>
            </a:xfrm>
            <a:prstGeom prst="notchedRightArrow">
              <a:avLst/>
            </a:prstGeom>
            <a:solidFill>
              <a:srgbClr val="92D050"/>
            </a:solidFill>
            <a:ln w="9525" cap="flat" cmpd="sng" algn="ctr">
              <a:solidFill>
                <a:srgbClr val="00000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a typeface="+mn-ea"/>
                <a:cs typeface="+mn-cs"/>
              </a:endParaRPr>
            </a:p>
          </p:txBody>
        </p:sp>
        <p:sp>
          <p:nvSpPr>
            <p:cNvPr id="14" name="Rectangle: Rounded Corners 13">
              <a:extLst>
                <a:ext uri="{FF2B5EF4-FFF2-40B4-BE49-F238E27FC236}">
                  <a16:creationId xmlns:a16="http://schemas.microsoft.com/office/drawing/2014/main" id="{77AE752E-4FFF-4D46-B179-E2A75ADB2E1B}"/>
                </a:ext>
              </a:extLst>
            </p:cNvPr>
            <p:cNvSpPr/>
            <p:nvPr/>
          </p:nvSpPr>
          <p:spPr>
            <a:xfrm>
              <a:off x="2016181" y="1173358"/>
              <a:ext cx="1922720" cy="485030"/>
            </a:xfrm>
            <a:prstGeom prst="roundRect">
              <a:avLst/>
            </a:prstGeom>
            <a:solidFill>
              <a:srgbClr val="F18F25">
                <a:lumMod val="20000"/>
                <a:lumOff val="80000"/>
              </a:srgbClr>
            </a:solidFill>
            <a:ln w="9525" cap="flat" cmpd="sng" algn="ctr">
              <a:solidFill>
                <a:srgbClr val="1B8EB4">
                  <a:lumMod val="60000"/>
                  <a:lumOff val="40000"/>
                </a:srgbClr>
              </a:solidFill>
              <a:prstDash val="solid"/>
            </a:ln>
            <a:effectLst>
              <a:outerShdw blurRad="63500" sx="102000" sy="102000" algn="ctr" rotWithShape="0">
                <a:prstClr val="black">
                  <a:alpha val="40000"/>
                </a:prst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816C4022-49EC-4477-B281-CC888EA354C0}"/>
                </a:ext>
              </a:extLst>
            </p:cNvPr>
            <p:cNvCxnSpPr>
              <a:cxnSpLocks/>
              <a:stCxn id="11" idx="2"/>
              <a:endCxn id="11" idx="6"/>
            </p:cNvCxnSpPr>
            <p:nvPr/>
          </p:nvCxnSpPr>
          <p:spPr>
            <a:xfrm>
              <a:off x="797708" y="1714447"/>
              <a:ext cx="640080" cy="0"/>
            </a:xfrm>
            <a:prstGeom prst="line">
              <a:avLst/>
            </a:prstGeom>
            <a:noFill/>
            <a:ln w="3175" cap="flat" cmpd="sng" algn="ctr">
              <a:solidFill>
                <a:srgbClr val="4B545D">
                  <a:lumMod val="50000"/>
                </a:srgbClr>
              </a:solidFill>
              <a:prstDash val="solid"/>
            </a:ln>
            <a:effectLst>
              <a:outerShdw blurRad="40000" dist="20000" dir="5400000" rotWithShape="0">
                <a:srgbClr val="000000">
                  <a:alpha val="38000"/>
                </a:srgbClr>
              </a:outerShdw>
            </a:effectLst>
          </p:spPr>
        </p:cxnSp>
        <p:pic>
          <p:nvPicPr>
            <p:cNvPr id="16" name="Picture 15">
              <a:extLst>
                <a:ext uri="{FF2B5EF4-FFF2-40B4-BE49-F238E27FC236}">
                  <a16:creationId xmlns:a16="http://schemas.microsoft.com/office/drawing/2014/main" id="{57E64C03-2D4B-4C65-8C04-FF6126D0DF96}"/>
                </a:ext>
              </a:extLst>
            </p:cNvPr>
            <p:cNvPicPr>
              <a:picLocks noChangeAspect="1"/>
            </p:cNvPicPr>
            <p:nvPr/>
          </p:nvPicPr>
          <p:blipFill>
            <a:blip r:embed="rId6"/>
            <a:stretch>
              <a:fillRect/>
            </a:stretch>
          </p:blipFill>
          <p:spPr>
            <a:xfrm>
              <a:off x="981433" y="1423937"/>
              <a:ext cx="266286" cy="280038"/>
            </a:xfrm>
            <a:prstGeom prst="rect">
              <a:avLst/>
            </a:prstGeom>
          </p:spPr>
        </p:pic>
        <p:grpSp>
          <p:nvGrpSpPr>
            <p:cNvPr id="17" name="Group 16">
              <a:extLst>
                <a:ext uri="{FF2B5EF4-FFF2-40B4-BE49-F238E27FC236}">
                  <a16:creationId xmlns:a16="http://schemas.microsoft.com/office/drawing/2014/main" id="{829761F5-8A23-419F-83F8-7B9596C1CB9B}"/>
                </a:ext>
              </a:extLst>
            </p:cNvPr>
            <p:cNvGrpSpPr/>
            <p:nvPr/>
          </p:nvGrpSpPr>
          <p:grpSpPr>
            <a:xfrm>
              <a:off x="2046306" y="1166859"/>
              <a:ext cx="1859521" cy="523220"/>
              <a:chOff x="8868" y="1324185"/>
              <a:chExt cx="1859521" cy="533704"/>
            </a:xfrm>
          </p:grpSpPr>
          <p:pic>
            <p:nvPicPr>
              <p:cNvPr id="22" name="Picture 21">
                <a:extLst>
                  <a:ext uri="{FF2B5EF4-FFF2-40B4-BE49-F238E27FC236}">
                    <a16:creationId xmlns:a16="http://schemas.microsoft.com/office/drawing/2014/main" id="{C654E7C2-5071-4564-AB5A-2B7097F99396}"/>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100000"/>
                        </a14:imgEffect>
                        <a14:imgEffect>
                          <a14:colorTemperature colorTemp="1500"/>
                        </a14:imgEffect>
                        <a14:imgEffect>
                          <a14:saturation sat="0"/>
                        </a14:imgEffect>
                        <a14:imgEffect>
                          <a14:brightnessContrast bright="-100000" contrast="-100000"/>
                        </a14:imgEffect>
                      </a14:imgLayer>
                    </a14:imgProps>
                  </a:ext>
                </a:extLst>
              </a:blip>
              <a:stretch>
                <a:fillRect/>
              </a:stretch>
            </p:blipFill>
            <p:spPr>
              <a:xfrm>
                <a:off x="8868" y="1376139"/>
                <a:ext cx="414866" cy="414866"/>
              </a:xfrm>
              <a:prstGeom prst="rect">
                <a:avLst/>
              </a:prstGeom>
            </p:spPr>
          </p:pic>
          <p:sp>
            <p:nvSpPr>
              <p:cNvPr id="23" name="TextBox 22">
                <a:extLst>
                  <a:ext uri="{FF2B5EF4-FFF2-40B4-BE49-F238E27FC236}">
                    <a16:creationId xmlns:a16="http://schemas.microsoft.com/office/drawing/2014/main" id="{89A54546-C63D-4FB7-99A1-19F32B05E4CF}"/>
                  </a:ext>
                </a:extLst>
              </p:cNvPr>
              <p:cNvSpPr txBox="1"/>
              <p:nvPr/>
            </p:nvSpPr>
            <p:spPr>
              <a:xfrm>
                <a:off x="300151" y="1324185"/>
                <a:ext cx="1568238" cy="5337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E6525">
                        <a:lumMod val="75000"/>
                      </a:srgbClr>
                    </a:solidFill>
                    <a:effectLst/>
                    <a:uLnTx/>
                    <a:uFillTx/>
                    <a:latin typeface="Corbel" panose="020B0503020204020204" pitchFamily="34" charset="0"/>
                    <a:ea typeface="+mn-ea"/>
                    <a:cs typeface="+mn-cs"/>
                  </a:rPr>
                  <a:t>Energy services at strategic location</a:t>
                </a:r>
              </a:p>
            </p:txBody>
          </p:sp>
        </p:grpSp>
        <p:pic>
          <p:nvPicPr>
            <p:cNvPr id="18" name="Picture 17">
              <a:extLst>
                <a:ext uri="{FF2B5EF4-FFF2-40B4-BE49-F238E27FC236}">
                  <a16:creationId xmlns:a16="http://schemas.microsoft.com/office/drawing/2014/main" id="{9AA37695-A681-40C6-8CE5-3EB56FECDF12}"/>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100000"/>
                      </a14:imgEffect>
                      <a14:imgEffect>
                        <a14:colorTemperature colorTemp="1500"/>
                      </a14:imgEffect>
                      <a14:imgEffect>
                        <a14:saturation sat="0"/>
                      </a14:imgEffect>
                      <a14:imgEffect>
                        <a14:brightnessContrast bright="-100000" contrast="-100000"/>
                      </a14:imgEffect>
                    </a14:imgLayer>
                  </a14:imgProps>
                </a:ext>
              </a:extLst>
            </a:blip>
            <a:stretch>
              <a:fillRect/>
            </a:stretch>
          </p:blipFill>
          <p:spPr>
            <a:xfrm>
              <a:off x="7963537" y="1182291"/>
              <a:ext cx="476097" cy="476097"/>
            </a:xfrm>
            <a:prstGeom prst="rect">
              <a:avLst/>
            </a:prstGeom>
          </p:spPr>
        </p:pic>
        <p:sp>
          <p:nvSpPr>
            <p:cNvPr id="19" name="TextBox 18">
              <a:extLst>
                <a:ext uri="{FF2B5EF4-FFF2-40B4-BE49-F238E27FC236}">
                  <a16:creationId xmlns:a16="http://schemas.microsoft.com/office/drawing/2014/main" id="{00D9533B-CC28-4959-933E-0B872597D866}"/>
                </a:ext>
              </a:extLst>
            </p:cNvPr>
            <p:cNvSpPr txBox="1"/>
            <p:nvPr/>
          </p:nvSpPr>
          <p:spPr>
            <a:xfrm>
              <a:off x="6737825" y="904116"/>
              <a:ext cx="1499604"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E3E4E5">
                      <a:lumMod val="10000"/>
                    </a:srgbClr>
                  </a:solidFill>
                  <a:effectLst/>
                  <a:uLnTx/>
                  <a:uFillTx/>
                  <a:latin typeface="Corbel" panose="020B0503020204020204" pitchFamily="34" charset="0"/>
                  <a:ea typeface="+mn-ea"/>
                  <a:cs typeface="+mn-cs"/>
                </a:rPr>
                <a:t>How can we use  PV systems to react quickly to assure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E3E4E5">
                      <a:lumMod val="10000"/>
                    </a:srgbClr>
                  </a:solidFill>
                  <a:effectLst/>
                  <a:uLnTx/>
                  <a:uFillTx/>
                  <a:latin typeface="Corbel" panose="020B0503020204020204" pitchFamily="34" charset="0"/>
                  <a:ea typeface="+mn-ea"/>
                  <a:cs typeface="+mn-cs"/>
                </a:rPr>
                <a:t>service at critical locations?</a:t>
              </a:r>
            </a:p>
          </p:txBody>
        </p:sp>
        <p:sp>
          <p:nvSpPr>
            <p:cNvPr id="20" name="Arrow: Notched Right 19">
              <a:extLst>
                <a:ext uri="{FF2B5EF4-FFF2-40B4-BE49-F238E27FC236}">
                  <a16:creationId xmlns:a16="http://schemas.microsoft.com/office/drawing/2014/main" id="{EB1ACDFD-8B8D-4C1F-ADE1-985C721E242A}"/>
                </a:ext>
              </a:extLst>
            </p:cNvPr>
            <p:cNvSpPr/>
            <p:nvPr/>
          </p:nvSpPr>
          <p:spPr>
            <a:xfrm>
              <a:off x="6117313" y="1313183"/>
              <a:ext cx="272031" cy="178075"/>
            </a:xfrm>
            <a:prstGeom prst="notchedRightArrow">
              <a:avLst/>
            </a:prstGeom>
            <a:solidFill>
              <a:srgbClr val="92D050"/>
            </a:solidFill>
            <a:ln w="9525" cap="flat" cmpd="sng" algn="ctr">
              <a:solidFill>
                <a:srgbClr val="00000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a typeface="+mn-ea"/>
                <a:cs typeface="+mn-cs"/>
              </a:endParaRPr>
            </a:p>
          </p:txBody>
        </p:sp>
        <p:pic>
          <p:nvPicPr>
            <p:cNvPr id="21" name="Picture 20">
              <a:extLst>
                <a:ext uri="{FF2B5EF4-FFF2-40B4-BE49-F238E27FC236}">
                  <a16:creationId xmlns:a16="http://schemas.microsoft.com/office/drawing/2014/main" id="{90D66170-1045-4DD3-B185-CF552D22E586}"/>
                </a:ext>
              </a:extLst>
            </p:cNvPr>
            <p:cNvPicPr>
              <a:picLocks noChangeAspect="1"/>
            </p:cNvPicPr>
            <p:nvPr/>
          </p:nvPicPr>
          <p:blipFill rotWithShape="1">
            <a:blip r:embed="rId11"/>
            <a:srcRect l="-182" t="17258" r="182" b="-2239"/>
            <a:stretch/>
          </p:blipFill>
          <p:spPr>
            <a:xfrm>
              <a:off x="981433" y="1763588"/>
              <a:ext cx="266286" cy="207645"/>
            </a:xfrm>
            <a:prstGeom prst="rect">
              <a:avLst/>
            </a:prstGeom>
          </p:spPr>
        </p:pic>
      </p:grpSp>
    </p:spTree>
    <p:extLst>
      <p:ext uri="{BB962C8B-B14F-4D97-AF65-F5344CB8AC3E}">
        <p14:creationId xmlns:p14="http://schemas.microsoft.com/office/powerpoint/2010/main" val="316851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044E0-15B2-4742-A6B2-B4CD25AEFE80}"/>
              </a:ext>
            </a:extLst>
          </p:cNvPr>
          <p:cNvSpPr txBox="1"/>
          <p:nvPr/>
        </p:nvSpPr>
        <p:spPr>
          <a:xfrm>
            <a:off x="3429000" y="2819400"/>
            <a:ext cx="5562600" cy="461665"/>
          </a:xfrm>
          <a:prstGeom prst="rect">
            <a:avLst/>
          </a:prstGeom>
          <a:noFill/>
        </p:spPr>
        <p:txBody>
          <a:bodyPr wrap="square" rtlCol="0">
            <a:spAutoFit/>
          </a:bodyPr>
          <a:lstStyle/>
          <a:p>
            <a:pPr algn="ctr"/>
            <a:r>
              <a:rPr lang="en-US" sz="2400" dirty="0"/>
              <a:t>Thank you</a:t>
            </a:r>
          </a:p>
        </p:txBody>
      </p:sp>
    </p:spTree>
    <p:extLst>
      <p:ext uri="{BB962C8B-B14F-4D97-AF65-F5344CB8AC3E}">
        <p14:creationId xmlns:p14="http://schemas.microsoft.com/office/powerpoint/2010/main" val="307369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044E0-15B2-4742-A6B2-B4CD25AEFE80}"/>
              </a:ext>
            </a:extLst>
          </p:cNvPr>
          <p:cNvSpPr txBox="1"/>
          <p:nvPr/>
        </p:nvSpPr>
        <p:spPr>
          <a:xfrm>
            <a:off x="3429000" y="2819400"/>
            <a:ext cx="5562600" cy="461665"/>
          </a:xfrm>
          <a:prstGeom prst="rect">
            <a:avLst/>
          </a:prstGeom>
          <a:noFill/>
        </p:spPr>
        <p:txBody>
          <a:bodyPr wrap="square" rtlCol="0">
            <a:spAutoFit/>
          </a:bodyPr>
          <a:lstStyle/>
          <a:p>
            <a:pPr algn="ctr"/>
            <a:r>
              <a:rPr lang="en-US" sz="2400" dirty="0"/>
              <a:t>Backup slides</a:t>
            </a:r>
          </a:p>
        </p:txBody>
      </p:sp>
    </p:spTree>
    <p:extLst>
      <p:ext uri="{BB962C8B-B14F-4D97-AF65-F5344CB8AC3E}">
        <p14:creationId xmlns:p14="http://schemas.microsoft.com/office/powerpoint/2010/main" val="158247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8948C4A2-12F8-4F6E-BF26-0A5E212E30B2}"/>
              </a:ext>
            </a:extLst>
          </p:cNvPr>
          <p:cNvSpPr>
            <a:spLocks noGrp="1"/>
          </p:cNvSpPr>
          <p:nvPr>
            <p:ph type="body" sz="quarter" idx="10"/>
          </p:nvPr>
        </p:nvSpPr>
        <p:spPr>
          <a:xfrm>
            <a:off x="19050" y="609600"/>
            <a:ext cx="11522208" cy="533400"/>
          </a:xfrm>
        </p:spPr>
        <p:txBody>
          <a:bodyPr>
            <a:noAutofit/>
          </a:bodyPr>
          <a:lstStyle/>
          <a:p>
            <a:r>
              <a:rPr lang="en-US" sz="2400" dirty="0">
                <a:solidFill>
                  <a:schemeClr val="accent6">
                    <a:lumMod val="50000"/>
                  </a:schemeClr>
                </a:solidFill>
                <a:latin typeface="Consolas" panose="020B0609020204030204" pitchFamily="49" charset="0"/>
              </a:rPr>
              <a:t>A generic framework for aleatoric and epistemic uncertainty in GNN </a:t>
            </a:r>
          </a:p>
          <a:p>
            <a:endParaRPr lang="en-US" sz="2400" dirty="0">
              <a:solidFill>
                <a:schemeClr val="accent6">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D97E9470-0ADC-4150-8F56-45BB9F3CC1DA}"/>
              </a:ext>
            </a:extLst>
          </p:cNvPr>
          <p:cNvSpPr txBox="1"/>
          <p:nvPr/>
        </p:nvSpPr>
        <p:spPr>
          <a:xfrm>
            <a:off x="152400" y="1295400"/>
            <a:ext cx="10591800" cy="3754874"/>
          </a:xfrm>
          <a:prstGeom prst="rect">
            <a:avLst/>
          </a:prstGeom>
          <a:noFill/>
        </p:spPr>
        <p:txBody>
          <a:bodyPr wrap="square" rtlCol="0">
            <a:spAutoFit/>
          </a:bodyPr>
          <a:lstStyle/>
          <a:p>
            <a:r>
              <a:rPr lang="en-US" sz="2000" dirty="0">
                <a:solidFill>
                  <a:schemeClr val="accent5">
                    <a:lumMod val="75000"/>
                  </a:schemeClr>
                </a:solidFill>
              </a:rPr>
              <a:t>Aleatoric Uncertainty</a:t>
            </a:r>
          </a:p>
          <a:p>
            <a:endParaRPr lang="en-US" sz="2000" dirty="0">
              <a:solidFill>
                <a:schemeClr val="tx2">
                  <a:lumMod val="60000"/>
                  <a:lumOff val="40000"/>
                </a:schemeClr>
              </a:solidFill>
            </a:endParaRPr>
          </a:p>
          <a:p>
            <a:pPr marL="285750" indent="-285750">
              <a:buFont typeface="Arial" panose="020B0604020202020204" pitchFamily="34" charset="0"/>
              <a:buChar char="•"/>
            </a:pPr>
            <a:r>
              <a:rPr lang="en-US" dirty="0"/>
              <a:t>Intrinsic randomness due to noisy or inaccurate measurements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Uncertainties associates with link connections/weights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Biological networks: links in protein interaction network are stochastic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Social network: link weights signify users influence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Stochastic Node embeddings since neighborhood of each node is probabilistic due to link uncertainties </a:t>
            </a:r>
          </a:p>
          <a:p>
            <a:endParaRPr lang="en-US" dirty="0"/>
          </a:p>
          <a:p>
            <a:r>
              <a:rPr lang="en-US" dirty="0"/>
              <a:t>	 </a:t>
            </a:r>
          </a:p>
        </p:txBody>
      </p:sp>
    </p:spTree>
    <p:extLst>
      <p:ext uri="{BB962C8B-B14F-4D97-AF65-F5344CB8AC3E}">
        <p14:creationId xmlns:p14="http://schemas.microsoft.com/office/powerpoint/2010/main" val="3263457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8948C4A2-12F8-4F6E-BF26-0A5E212E30B2}"/>
              </a:ext>
            </a:extLst>
          </p:cNvPr>
          <p:cNvSpPr>
            <a:spLocks noGrp="1"/>
          </p:cNvSpPr>
          <p:nvPr>
            <p:ph type="body" sz="quarter" idx="10"/>
          </p:nvPr>
        </p:nvSpPr>
        <p:spPr>
          <a:xfrm>
            <a:off x="19050" y="609600"/>
            <a:ext cx="11522208" cy="533400"/>
          </a:xfrm>
        </p:spPr>
        <p:txBody>
          <a:bodyPr>
            <a:noAutofit/>
          </a:bodyPr>
          <a:lstStyle/>
          <a:p>
            <a:r>
              <a:rPr lang="en-US" sz="2400" dirty="0">
                <a:solidFill>
                  <a:schemeClr val="accent6">
                    <a:lumMod val="50000"/>
                  </a:schemeClr>
                </a:solidFill>
                <a:latin typeface="Consolas" panose="020B0609020204030204" pitchFamily="49" charset="0"/>
              </a:rPr>
              <a:t>A generic framework for aleatoric and epistemic uncertainty in GNN </a:t>
            </a:r>
          </a:p>
          <a:p>
            <a:endParaRPr lang="en-US" sz="2400" dirty="0">
              <a:solidFill>
                <a:schemeClr val="accent6">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D97E9470-0ADC-4150-8F56-45BB9F3CC1DA}"/>
              </a:ext>
            </a:extLst>
          </p:cNvPr>
          <p:cNvSpPr txBox="1"/>
          <p:nvPr/>
        </p:nvSpPr>
        <p:spPr>
          <a:xfrm>
            <a:off x="152400" y="1295400"/>
            <a:ext cx="10591800" cy="2369880"/>
          </a:xfrm>
          <a:prstGeom prst="rect">
            <a:avLst/>
          </a:prstGeom>
          <a:noFill/>
        </p:spPr>
        <p:txBody>
          <a:bodyPr wrap="square" rtlCol="0">
            <a:spAutoFit/>
          </a:bodyPr>
          <a:lstStyle/>
          <a:p>
            <a:r>
              <a:rPr lang="en-US" sz="2000" dirty="0">
                <a:solidFill>
                  <a:schemeClr val="accent5">
                    <a:lumMod val="75000"/>
                  </a:schemeClr>
                </a:solidFill>
              </a:rPr>
              <a:t>Epistemic Uncertainty</a:t>
            </a:r>
          </a:p>
          <a:p>
            <a:endParaRPr lang="en-US" sz="2000" dirty="0">
              <a:solidFill>
                <a:schemeClr val="tx2">
                  <a:lumMod val="60000"/>
                  <a:lumOff val="40000"/>
                </a:schemeClr>
              </a:solidFill>
            </a:endParaRPr>
          </a:p>
          <a:p>
            <a:pPr marL="285750" indent="-285750">
              <a:buFont typeface="Arial" panose="020B0604020202020204" pitchFamily="34" charset="0"/>
              <a:buChar char="•"/>
            </a:pPr>
            <a:r>
              <a:rPr lang="en-US" dirty="0"/>
              <a:t>Incompetency of underlying models to completely explain the data/process.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GNN : Node embedding module + regression/classification module.</a:t>
            </a:r>
          </a:p>
          <a:p>
            <a:endParaRPr lang="en-US" dirty="0"/>
          </a:p>
          <a:p>
            <a:pPr marL="285750" indent="-285750">
              <a:buFont typeface="Arial" panose="020B0604020202020204" pitchFamily="34" charset="0"/>
              <a:buChar char="•"/>
            </a:pPr>
            <a:r>
              <a:rPr lang="en-US" dirty="0"/>
              <a:t>DNN model uncertainty: Bayesian approach by placing distribution of weights, approximate via dropout.</a:t>
            </a:r>
          </a:p>
          <a:p>
            <a:r>
              <a:rPr lang="en-US" dirty="0"/>
              <a:t>	 </a:t>
            </a:r>
          </a:p>
        </p:txBody>
      </p:sp>
    </p:spTree>
    <p:extLst>
      <p:ext uri="{BB962C8B-B14F-4D97-AF65-F5344CB8AC3E}">
        <p14:creationId xmlns:p14="http://schemas.microsoft.com/office/powerpoint/2010/main" val="99811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091CE-1420-410E-BA14-CD9A7F4246E1}"/>
              </a:ext>
            </a:extLst>
          </p:cNvPr>
          <p:cNvSpPr txBox="1"/>
          <p:nvPr/>
        </p:nvSpPr>
        <p:spPr>
          <a:xfrm>
            <a:off x="76200" y="722202"/>
            <a:ext cx="10591800" cy="677108"/>
          </a:xfrm>
          <a:prstGeom prst="rect">
            <a:avLst/>
          </a:prstGeom>
          <a:noFill/>
        </p:spPr>
        <p:txBody>
          <a:bodyPr wrap="square" rtlCol="0">
            <a:spAutoFit/>
          </a:bodyPr>
          <a:lstStyle/>
          <a:p>
            <a:r>
              <a:rPr lang="en-US" sz="2000" dirty="0">
                <a:solidFill>
                  <a:schemeClr val="accent5">
                    <a:lumMod val="75000"/>
                  </a:schemeClr>
                </a:solidFill>
              </a:rPr>
              <a:t>Proposed approach to incorporate aleatoric + epistemic uncertainty</a:t>
            </a:r>
          </a:p>
          <a:p>
            <a:r>
              <a:rPr lang="en-US" dirty="0"/>
              <a:t>	 </a:t>
            </a:r>
          </a:p>
        </p:txBody>
      </p:sp>
      <p:grpSp>
        <p:nvGrpSpPr>
          <p:cNvPr id="7" name="Group 6">
            <a:extLst>
              <a:ext uri="{FF2B5EF4-FFF2-40B4-BE49-F238E27FC236}">
                <a16:creationId xmlns:a16="http://schemas.microsoft.com/office/drawing/2014/main" id="{8E620DC1-1322-4E49-8B27-328213254F7F}"/>
              </a:ext>
            </a:extLst>
          </p:cNvPr>
          <p:cNvGrpSpPr/>
          <p:nvPr/>
        </p:nvGrpSpPr>
        <p:grpSpPr>
          <a:xfrm>
            <a:off x="1600200" y="1219200"/>
            <a:ext cx="7907697" cy="4731400"/>
            <a:chOff x="2021565" y="928507"/>
            <a:chExt cx="7907697" cy="4731400"/>
          </a:xfrm>
        </p:grpSpPr>
        <p:sp>
          <p:nvSpPr>
            <p:cNvPr id="8" name="Rectangle 7">
              <a:extLst>
                <a:ext uri="{FF2B5EF4-FFF2-40B4-BE49-F238E27FC236}">
                  <a16:creationId xmlns:a16="http://schemas.microsoft.com/office/drawing/2014/main" id="{CBB93B01-D9DC-4DA1-AC10-AB815FDC6754}"/>
                </a:ext>
              </a:extLst>
            </p:cNvPr>
            <p:cNvSpPr/>
            <p:nvPr/>
          </p:nvSpPr>
          <p:spPr>
            <a:xfrm>
              <a:off x="2147884" y="2061758"/>
              <a:ext cx="2732976" cy="835328"/>
            </a:xfrm>
            <a:prstGeom prst="rect">
              <a:avLst/>
            </a:prstGeom>
            <a:solidFill>
              <a:srgbClr val="ED7D31">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FE588B9-1098-4561-96D1-D7A4F536B564}"/>
                </a:ext>
              </a:extLst>
            </p:cNvPr>
            <p:cNvSpPr/>
            <p:nvPr/>
          </p:nvSpPr>
          <p:spPr>
            <a:xfrm>
              <a:off x="2151726" y="3641842"/>
              <a:ext cx="2723036" cy="838313"/>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352C14F-B28C-44B7-90C4-76D14C3A5ED1}"/>
                </a:ext>
              </a:extLst>
            </p:cNvPr>
            <p:cNvSpPr txBox="1"/>
            <p:nvPr/>
          </p:nvSpPr>
          <p:spPr>
            <a:xfrm>
              <a:off x="2952785" y="3070653"/>
              <a:ext cx="111795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7030A0"/>
                  </a:solidFill>
                  <a:effectLst/>
                  <a:uLnTx/>
                  <a:uFillTx/>
                </a:rPr>
                <a:t>Aleatoric</a:t>
              </a:r>
            </a:p>
          </p:txBody>
        </p:sp>
        <p:cxnSp>
          <p:nvCxnSpPr>
            <p:cNvPr id="13" name="Straight Arrow Connector 12">
              <a:extLst>
                <a:ext uri="{FF2B5EF4-FFF2-40B4-BE49-F238E27FC236}">
                  <a16:creationId xmlns:a16="http://schemas.microsoft.com/office/drawing/2014/main" id="{D601D9E9-4081-4569-8615-B960896F5FEB}"/>
                </a:ext>
              </a:extLst>
            </p:cNvPr>
            <p:cNvCxnSpPr>
              <a:cxnSpLocks/>
            </p:cNvCxnSpPr>
            <p:nvPr/>
          </p:nvCxnSpPr>
          <p:spPr>
            <a:xfrm flipV="1">
              <a:off x="3511762" y="2897086"/>
              <a:ext cx="0" cy="260846"/>
            </a:xfrm>
            <a:prstGeom prst="straightConnector1">
              <a:avLst/>
            </a:prstGeom>
            <a:noFill/>
            <a:ln w="28575" cap="flat" cmpd="sng" algn="ctr">
              <a:solidFill>
                <a:srgbClr val="5B9BD5"/>
              </a:solidFill>
              <a:prstDash val="solid"/>
              <a:miter lim="800000"/>
              <a:tailEnd type="triangle"/>
            </a:ln>
            <a:effectLst/>
          </p:spPr>
        </p:cxnSp>
        <p:cxnSp>
          <p:nvCxnSpPr>
            <p:cNvPr id="14" name="Straight Arrow Connector 13">
              <a:extLst>
                <a:ext uri="{FF2B5EF4-FFF2-40B4-BE49-F238E27FC236}">
                  <a16:creationId xmlns:a16="http://schemas.microsoft.com/office/drawing/2014/main" id="{935E5F3C-1404-4ACF-BF83-92766D3C41FC}"/>
                </a:ext>
              </a:extLst>
            </p:cNvPr>
            <p:cNvCxnSpPr>
              <a:cxnSpLocks/>
            </p:cNvCxnSpPr>
            <p:nvPr/>
          </p:nvCxnSpPr>
          <p:spPr>
            <a:xfrm>
              <a:off x="3511762" y="3370460"/>
              <a:ext cx="0" cy="266959"/>
            </a:xfrm>
            <a:prstGeom prst="straightConnector1">
              <a:avLst/>
            </a:prstGeom>
            <a:noFill/>
            <a:ln w="28575" cap="flat" cmpd="sng" algn="ctr">
              <a:solidFill>
                <a:srgbClr val="5B9BD5"/>
              </a:solidFill>
              <a:prstDash val="solid"/>
              <a:miter lim="800000"/>
              <a:tailEnd type="triangle"/>
            </a:ln>
            <a:effectLst/>
          </p:spPr>
        </p:cxnSp>
        <p:sp>
          <p:nvSpPr>
            <p:cNvPr id="15" name="TextBox 14">
              <a:extLst>
                <a:ext uri="{FF2B5EF4-FFF2-40B4-BE49-F238E27FC236}">
                  <a16:creationId xmlns:a16="http://schemas.microsoft.com/office/drawing/2014/main" id="{C2EF7D7D-7F51-433E-9D26-C94C5A1A973B}"/>
                </a:ext>
              </a:extLst>
            </p:cNvPr>
            <p:cNvSpPr txBox="1"/>
            <p:nvPr/>
          </p:nvSpPr>
          <p:spPr>
            <a:xfrm>
              <a:off x="2021565" y="2352736"/>
              <a:ext cx="3005308"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Posterior of graph 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MAP estimate via Graph learning [1]</a:t>
              </a:r>
            </a:p>
          </p:txBody>
        </p:sp>
        <p:sp>
          <p:nvSpPr>
            <p:cNvPr id="16" name="TextBox 15">
              <a:extLst>
                <a:ext uri="{FF2B5EF4-FFF2-40B4-BE49-F238E27FC236}">
                  <a16:creationId xmlns:a16="http://schemas.microsoft.com/office/drawing/2014/main" id="{46B5D8D1-C084-4DF2-9BB6-E60181DEED98}"/>
                </a:ext>
              </a:extLst>
            </p:cNvPr>
            <p:cNvSpPr txBox="1"/>
            <p:nvPr/>
          </p:nvSpPr>
          <p:spPr>
            <a:xfrm>
              <a:off x="2198606" y="3928811"/>
              <a:ext cx="2577556"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Propagate prior information(Link probability/variance) via ADF [2]</a:t>
              </a:r>
            </a:p>
          </p:txBody>
        </p:sp>
        <p:sp>
          <p:nvSpPr>
            <p:cNvPr id="17" name="Rectangle 16">
              <a:extLst>
                <a:ext uri="{FF2B5EF4-FFF2-40B4-BE49-F238E27FC236}">
                  <a16:creationId xmlns:a16="http://schemas.microsoft.com/office/drawing/2014/main" id="{6D2DAFB1-319F-4840-A15E-50CE38D5F4FE}"/>
                </a:ext>
              </a:extLst>
            </p:cNvPr>
            <p:cNvSpPr/>
            <p:nvPr/>
          </p:nvSpPr>
          <p:spPr>
            <a:xfrm>
              <a:off x="5309064" y="2846984"/>
              <a:ext cx="2013819" cy="835328"/>
            </a:xfrm>
            <a:prstGeom prst="rect">
              <a:avLst/>
            </a:prstGeom>
            <a:solidFill>
              <a:srgbClr val="A5A5A5">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E700EF94-D227-4BF2-A059-934B7EB3363F}"/>
                </a:ext>
              </a:extLst>
            </p:cNvPr>
            <p:cNvSpPr txBox="1"/>
            <p:nvPr/>
          </p:nvSpPr>
          <p:spPr>
            <a:xfrm>
              <a:off x="5342132" y="2923554"/>
              <a:ext cx="2083176"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Train Bayesian GNN with random embedding vectors &amp; MC sampling</a:t>
              </a:r>
            </a:p>
          </p:txBody>
        </p:sp>
        <p:grpSp>
          <p:nvGrpSpPr>
            <p:cNvPr id="19" name="Group 18">
              <a:extLst>
                <a:ext uri="{FF2B5EF4-FFF2-40B4-BE49-F238E27FC236}">
                  <a16:creationId xmlns:a16="http://schemas.microsoft.com/office/drawing/2014/main" id="{96CDFBE2-5CB6-4979-BF23-7911AAF7BACA}"/>
                </a:ext>
              </a:extLst>
            </p:cNvPr>
            <p:cNvGrpSpPr/>
            <p:nvPr/>
          </p:nvGrpSpPr>
          <p:grpSpPr>
            <a:xfrm>
              <a:off x="8060468" y="2837447"/>
              <a:ext cx="1868794" cy="835328"/>
              <a:chOff x="8131658" y="2846984"/>
              <a:chExt cx="1868794" cy="835328"/>
            </a:xfrm>
          </p:grpSpPr>
          <p:sp>
            <p:nvSpPr>
              <p:cNvPr id="71" name="Rectangle 70">
                <a:extLst>
                  <a:ext uri="{FF2B5EF4-FFF2-40B4-BE49-F238E27FC236}">
                    <a16:creationId xmlns:a16="http://schemas.microsoft.com/office/drawing/2014/main" id="{13E8A8E2-BA12-432D-BD53-CB355D534F3F}"/>
                  </a:ext>
                </a:extLst>
              </p:cNvPr>
              <p:cNvSpPr/>
              <p:nvPr/>
            </p:nvSpPr>
            <p:spPr>
              <a:xfrm>
                <a:off x="8137391" y="2846984"/>
                <a:ext cx="1863061" cy="835328"/>
              </a:xfrm>
              <a:prstGeom prst="rect">
                <a:avLst/>
              </a:prstGeom>
              <a:solidFill>
                <a:srgbClr val="70AD47">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TextBox 71">
                <a:extLst>
                  <a:ext uri="{FF2B5EF4-FFF2-40B4-BE49-F238E27FC236}">
                    <a16:creationId xmlns:a16="http://schemas.microsoft.com/office/drawing/2014/main" id="{EFE49E64-EF7D-4BB3-82CD-E4DB59E5A6AD}"/>
                  </a:ext>
                </a:extLst>
              </p:cNvPr>
              <p:cNvSpPr txBox="1"/>
              <p:nvPr/>
            </p:nvSpPr>
            <p:spPr>
              <a:xfrm>
                <a:off x="8131658" y="2895316"/>
                <a:ext cx="1863061" cy="7386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Predict Node/Link scores with credible interval</a:t>
                </a:r>
              </a:p>
            </p:txBody>
          </p:sp>
        </p:grpSp>
        <p:cxnSp>
          <p:nvCxnSpPr>
            <p:cNvPr id="20" name="Straight Arrow Connector 19">
              <a:extLst>
                <a:ext uri="{FF2B5EF4-FFF2-40B4-BE49-F238E27FC236}">
                  <a16:creationId xmlns:a16="http://schemas.microsoft.com/office/drawing/2014/main" id="{BD0EDBCC-3B03-4606-A980-F24678A9894C}"/>
                </a:ext>
              </a:extLst>
            </p:cNvPr>
            <p:cNvCxnSpPr>
              <a:cxnSpLocks/>
            </p:cNvCxnSpPr>
            <p:nvPr/>
          </p:nvCxnSpPr>
          <p:spPr>
            <a:xfrm>
              <a:off x="7349497" y="3255111"/>
              <a:ext cx="710971" cy="768"/>
            </a:xfrm>
            <a:prstGeom prst="straightConnector1">
              <a:avLst/>
            </a:prstGeom>
            <a:noFill/>
            <a:ln w="28575" cap="flat" cmpd="sng" algn="ctr">
              <a:solidFill>
                <a:srgbClr val="5B9BD5"/>
              </a:solidFill>
              <a:prstDash val="solid"/>
              <a:miter lim="800000"/>
              <a:tailEnd type="triangle"/>
            </a:ln>
            <a:effectLst/>
          </p:spPr>
        </p:cxnSp>
        <p:sp>
          <p:nvSpPr>
            <p:cNvPr id="21" name="TextBox 20">
              <a:extLst>
                <a:ext uri="{FF2B5EF4-FFF2-40B4-BE49-F238E27FC236}">
                  <a16:creationId xmlns:a16="http://schemas.microsoft.com/office/drawing/2014/main" id="{4D78E141-DCCC-4A0D-A33D-371B6CABB8F1}"/>
                </a:ext>
              </a:extLst>
            </p:cNvPr>
            <p:cNvSpPr txBox="1"/>
            <p:nvPr/>
          </p:nvSpPr>
          <p:spPr>
            <a:xfrm>
              <a:off x="6276493" y="2477924"/>
              <a:ext cx="1148815"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7030A0"/>
                  </a:solidFill>
                  <a:effectLst/>
                  <a:uLnTx/>
                  <a:uFillTx/>
                </a:rPr>
                <a:t>Epistemic</a:t>
              </a:r>
            </a:p>
          </p:txBody>
        </p:sp>
        <p:cxnSp>
          <p:nvCxnSpPr>
            <p:cNvPr id="22" name="Straight Arrow Connector 21">
              <a:extLst>
                <a:ext uri="{FF2B5EF4-FFF2-40B4-BE49-F238E27FC236}">
                  <a16:creationId xmlns:a16="http://schemas.microsoft.com/office/drawing/2014/main" id="{B5D9DE84-8499-4EAD-A923-5E76601819C1}"/>
                </a:ext>
              </a:extLst>
            </p:cNvPr>
            <p:cNvCxnSpPr>
              <a:cxnSpLocks/>
              <a:endCxn id="17" idx="0"/>
            </p:cNvCxnSpPr>
            <p:nvPr/>
          </p:nvCxnSpPr>
          <p:spPr>
            <a:xfrm>
              <a:off x="6315973" y="2457234"/>
              <a:ext cx="1" cy="389750"/>
            </a:xfrm>
            <a:prstGeom prst="straightConnector1">
              <a:avLst/>
            </a:prstGeom>
            <a:noFill/>
            <a:ln w="28575" cap="flat" cmpd="sng" algn="ctr">
              <a:solidFill>
                <a:srgbClr val="5B9BD5"/>
              </a:solidFill>
              <a:prstDash val="solid"/>
              <a:miter lim="800000"/>
              <a:tailEnd type="triangle"/>
            </a:ln>
            <a:effectLst/>
          </p:spPr>
        </p:cxnSp>
        <p:cxnSp>
          <p:nvCxnSpPr>
            <p:cNvPr id="23" name="Straight Arrow Connector 22">
              <a:extLst>
                <a:ext uri="{FF2B5EF4-FFF2-40B4-BE49-F238E27FC236}">
                  <a16:creationId xmlns:a16="http://schemas.microsoft.com/office/drawing/2014/main" id="{68C83BDA-4058-45B3-9106-DF40AEFC3CC6}"/>
                </a:ext>
              </a:extLst>
            </p:cNvPr>
            <p:cNvCxnSpPr>
              <a:cxnSpLocks/>
            </p:cNvCxnSpPr>
            <p:nvPr/>
          </p:nvCxnSpPr>
          <p:spPr>
            <a:xfrm flipV="1">
              <a:off x="6331423" y="3682312"/>
              <a:ext cx="0" cy="392732"/>
            </a:xfrm>
            <a:prstGeom prst="straightConnector1">
              <a:avLst/>
            </a:prstGeom>
            <a:noFill/>
            <a:ln w="28575" cap="flat" cmpd="sng" algn="ctr">
              <a:solidFill>
                <a:srgbClr val="5B9BD5"/>
              </a:solidFill>
              <a:prstDash val="solid"/>
              <a:miter lim="800000"/>
              <a:tailEnd type="triangle"/>
            </a:ln>
            <a:effectLst/>
          </p:spPr>
        </p:cxnSp>
        <p:sp>
          <p:nvSpPr>
            <p:cNvPr id="24" name="TextBox 23">
              <a:extLst>
                <a:ext uri="{FF2B5EF4-FFF2-40B4-BE49-F238E27FC236}">
                  <a16:creationId xmlns:a16="http://schemas.microsoft.com/office/drawing/2014/main" id="{CAB5FD39-FD6C-4B7E-9CC4-0291C0DB241C}"/>
                </a:ext>
              </a:extLst>
            </p:cNvPr>
            <p:cNvSpPr txBox="1"/>
            <p:nvPr/>
          </p:nvSpPr>
          <p:spPr>
            <a:xfrm>
              <a:off x="2933497" y="2050625"/>
              <a:ext cx="1094383"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Consolas" panose="020B0609020204030204" pitchFamily="49" charset="0"/>
                </a:rPr>
                <a:t>No prior</a:t>
              </a:r>
            </a:p>
          </p:txBody>
        </p:sp>
        <p:sp>
          <p:nvSpPr>
            <p:cNvPr id="25" name="TextBox 24">
              <a:extLst>
                <a:ext uri="{FF2B5EF4-FFF2-40B4-BE49-F238E27FC236}">
                  <a16:creationId xmlns:a16="http://schemas.microsoft.com/office/drawing/2014/main" id="{01E2B02E-E4A3-4834-8017-00504B808C84}"/>
                </a:ext>
              </a:extLst>
            </p:cNvPr>
            <p:cNvSpPr txBox="1"/>
            <p:nvPr/>
          </p:nvSpPr>
          <p:spPr>
            <a:xfrm>
              <a:off x="3164974" y="3637419"/>
              <a:ext cx="1094383"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Consolas" panose="020B0609020204030204" pitchFamily="49" charset="0"/>
                </a:rPr>
                <a:t>Prior</a:t>
              </a:r>
            </a:p>
          </p:txBody>
        </p:sp>
        <p:grpSp>
          <p:nvGrpSpPr>
            <p:cNvPr id="26" name="Group 25">
              <a:extLst>
                <a:ext uri="{FF2B5EF4-FFF2-40B4-BE49-F238E27FC236}">
                  <a16:creationId xmlns:a16="http://schemas.microsoft.com/office/drawing/2014/main" id="{BBD810FF-9DB0-4140-A774-2778FB72A435}"/>
                </a:ext>
              </a:extLst>
            </p:cNvPr>
            <p:cNvGrpSpPr/>
            <p:nvPr/>
          </p:nvGrpSpPr>
          <p:grpSpPr>
            <a:xfrm>
              <a:off x="3176876" y="4484578"/>
              <a:ext cx="1011988" cy="1175329"/>
              <a:chOff x="2461498" y="1408344"/>
              <a:chExt cx="2717676" cy="3823334"/>
            </a:xfrm>
          </p:grpSpPr>
          <p:sp>
            <p:nvSpPr>
              <p:cNvPr id="49" name="TextBox 48">
                <a:extLst>
                  <a:ext uri="{FF2B5EF4-FFF2-40B4-BE49-F238E27FC236}">
                    <a16:creationId xmlns:a16="http://schemas.microsoft.com/office/drawing/2014/main" id="{2BDC748A-F187-4E7A-8A8E-4208AE319690}"/>
                  </a:ext>
                </a:extLst>
              </p:cNvPr>
              <p:cNvSpPr txBox="1"/>
              <p:nvPr/>
            </p:nvSpPr>
            <p:spPr>
              <a:xfrm>
                <a:off x="2893211" y="2102408"/>
                <a:ext cx="402151" cy="5257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endParaRPr>
              </a:p>
            </p:txBody>
          </p:sp>
          <p:sp>
            <p:nvSpPr>
              <p:cNvPr id="50" name="Oval 49">
                <a:extLst>
                  <a:ext uri="{FF2B5EF4-FFF2-40B4-BE49-F238E27FC236}">
                    <a16:creationId xmlns:a16="http://schemas.microsoft.com/office/drawing/2014/main" id="{101AB8EA-67B1-4B34-AE7E-EDBC701B6846}"/>
                  </a:ext>
                </a:extLst>
              </p:cNvPr>
              <p:cNvSpPr/>
              <p:nvPr/>
            </p:nvSpPr>
            <p:spPr>
              <a:xfrm>
                <a:off x="3665025" y="3980785"/>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B8EEEF40-3F71-4EDD-A53E-724B3EC53D0D}"/>
                  </a:ext>
                </a:extLst>
              </p:cNvPr>
              <p:cNvSpPr/>
              <p:nvPr/>
            </p:nvSpPr>
            <p:spPr>
              <a:xfrm>
                <a:off x="3253060" y="2820697"/>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1CD6C623-C8F9-4EA0-A4B2-C988F05333A6}"/>
                  </a:ext>
                </a:extLst>
              </p:cNvPr>
              <p:cNvSpPr/>
              <p:nvPr/>
            </p:nvSpPr>
            <p:spPr>
              <a:xfrm>
                <a:off x="3789748" y="2411273"/>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84BA87D2-A58B-4734-8CD0-B15880DB707F}"/>
                  </a:ext>
                </a:extLst>
              </p:cNvPr>
              <p:cNvSpPr/>
              <p:nvPr/>
            </p:nvSpPr>
            <p:spPr>
              <a:xfrm>
                <a:off x="4646763" y="2221315"/>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81321264-DA05-459B-9CDA-17C18714147A}"/>
                  </a:ext>
                </a:extLst>
              </p:cNvPr>
              <p:cNvSpPr/>
              <p:nvPr/>
            </p:nvSpPr>
            <p:spPr>
              <a:xfrm>
                <a:off x="2729144" y="2215131"/>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F01390AB-69FA-4C1C-963D-9E331BF13C0B}"/>
                  </a:ext>
                </a:extLst>
              </p:cNvPr>
              <p:cNvSpPr/>
              <p:nvPr/>
            </p:nvSpPr>
            <p:spPr>
              <a:xfrm>
                <a:off x="2850966" y="4305784"/>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994E49C2-7274-412B-B88F-B4BEEDF6320D}"/>
                  </a:ext>
                </a:extLst>
              </p:cNvPr>
              <p:cNvSpPr/>
              <p:nvPr/>
            </p:nvSpPr>
            <p:spPr>
              <a:xfrm>
                <a:off x="4338579" y="3981392"/>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620BA0B2-0D96-4A07-A746-56CC02B2D3A2}"/>
                  </a:ext>
                </a:extLst>
              </p:cNvPr>
              <p:cNvSpPr/>
              <p:nvPr/>
            </p:nvSpPr>
            <p:spPr>
              <a:xfrm>
                <a:off x="2461498" y="3164720"/>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2AC4F98E-9A83-4011-977F-F3D0FBD4CD9D}"/>
                  </a:ext>
                </a:extLst>
              </p:cNvPr>
              <p:cNvSpPr/>
              <p:nvPr/>
            </p:nvSpPr>
            <p:spPr>
              <a:xfrm>
                <a:off x="4549840" y="3212261"/>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9" name="Straight Connector 58">
                <a:extLst>
                  <a:ext uri="{FF2B5EF4-FFF2-40B4-BE49-F238E27FC236}">
                    <a16:creationId xmlns:a16="http://schemas.microsoft.com/office/drawing/2014/main" id="{DD30185B-9940-408F-99B8-C0A6DC4253A7}"/>
                  </a:ext>
                </a:extLst>
              </p:cNvPr>
              <p:cNvCxnSpPr>
                <a:cxnSpLocks/>
                <a:stCxn id="54" idx="5"/>
                <a:endCxn id="51" idx="1"/>
              </p:cNvCxnSpPr>
              <p:nvPr/>
            </p:nvCxnSpPr>
            <p:spPr>
              <a:xfrm>
                <a:off x="3089788" y="2599066"/>
                <a:ext cx="225149" cy="287504"/>
              </a:xfrm>
              <a:prstGeom prst="line">
                <a:avLst/>
              </a:prstGeom>
              <a:noFill/>
              <a:ln w="19050" cap="flat" cmpd="sng" algn="ctr">
                <a:solidFill>
                  <a:sysClr val="windowText" lastClr="000000"/>
                </a:solidFill>
                <a:prstDash val="dash"/>
                <a:miter lim="800000"/>
              </a:ln>
              <a:effectLst/>
            </p:spPr>
          </p:cxnSp>
          <p:cxnSp>
            <p:nvCxnSpPr>
              <p:cNvPr id="60" name="Straight Connector 59">
                <a:extLst>
                  <a:ext uri="{FF2B5EF4-FFF2-40B4-BE49-F238E27FC236}">
                    <a16:creationId xmlns:a16="http://schemas.microsoft.com/office/drawing/2014/main" id="{B0EB92C4-1F47-4F8A-9971-B8AE59FD03ED}"/>
                  </a:ext>
                </a:extLst>
              </p:cNvPr>
              <p:cNvCxnSpPr>
                <a:cxnSpLocks/>
                <a:stCxn id="58" idx="1"/>
                <a:endCxn id="52" idx="5"/>
              </p:cNvCxnSpPr>
              <p:nvPr/>
            </p:nvCxnSpPr>
            <p:spPr>
              <a:xfrm flipH="1" flipV="1">
                <a:off x="4150392" y="2795208"/>
                <a:ext cx="461325" cy="482926"/>
              </a:xfrm>
              <a:prstGeom prst="line">
                <a:avLst/>
              </a:prstGeom>
              <a:noFill/>
              <a:ln w="19050" cap="flat" cmpd="sng" algn="ctr">
                <a:solidFill>
                  <a:sysClr val="windowText" lastClr="000000"/>
                </a:solidFill>
                <a:prstDash val="dash"/>
                <a:miter lim="800000"/>
              </a:ln>
              <a:effectLst/>
            </p:spPr>
          </p:cxnSp>
          <p:cxnSp>
            <p:nvCxnSpPr>
              <p:cNvPr id="61" name="Straight Connector 60">
                <a:extLst>
                  <a:ext uri="{FF2B5EF4-FFF2-40B4-BE49-F238E27FC236}">
                    <a16:creationId xmlns:a16="http://schemas.microsoft.com/office/drawing/2014/main" id="{91CC8918-1F9C-4DD0-BC3A-37F7B61E4AC6}"/>
                  </a:ext>
                </a:extLst>
              </p:cNvPr>
              <p:cNvCxnSpPr>
                <a:cxnSpLocks/>
                <a:stCxn id="51" idx="5"/>
                <a:endCxn id="58" idx="2"/>
              </p:cNvCxnSpPr>
              <p:nvPr/>
            </p:nvCxnSpPr>
            <p:spPr>
              <a:xfrm>
                <a:off x="3613704" y="3204632"/>
                <a:ext cx="936136" cy="232533"/>
              </a:xfrm>
              <a:prstGeom prst="line">
                <a:avLst/>
              </a:prstGeom>
              <a:noFill/>
              <a:ln w="19050" cap="flat" cmpd="sng" algn="ctr">
                <a:solidFill>
                  <a:sysClr val="windowText" lastClr="000000"/>
                </a:solidFill>
                <a:prstDash val="dash"/>
                <a:miter lim="800000"/>
              </a:ln>
              <a:effectLst/>
            </p:spPr>
          </p:cxnSp>
          <p:cxnSp>
            <p:nvCxnSpPr>
              <p:cNvPr id="62" name="Straight Connector 61">
                <a:extLst>
                  <a:ext uri="{FF2B5EF4-FFF2-40B4-BE49-F238E27FC236}">
                    <a16:creationId xmlns:a16="http://schemas.microsoft.com/office/drawing/2014/main" id="{A6607CEC-F982-4F24-8CBB-96ABD7B1E0D8}"/>
                  </a:ext>
                </a:extLst>
              </p:cNvPr>
              <p:cNvCxnSpPr>
                <a:cxnSpLocks/>
                <a:stCxn id="55" idx="6"/>
              </p:cNvCxnSpPr>
              <p:nvPr/>
            </p:nvCxnSpPr>
            <p:spPr>
              <a:xfrm flipV="1">
                <a:off x="3273487" y="4261798"/>
                <a:ext cx="391539" cy="268890"/>
              </a:xfrm>
              <a:prstGeom prst="line">
                <a:avLst/>
              </a:prstGeom>
              <a:noFill/>
              <a:ln w="19050" cap="flat" cmpd="sng" algn="ctr">
                <a:solidFill>
                  <a:sysClr val="windowText" lastClr="000000"/>
                </a:solidFill>
                <a:prstDash val="dash"/>
                <a:miter lim="800000"/>
              </a:ln>
              <a:effectLst/>
            </p:spPr>
          </p:cxnSp>
          <p:cxnSp>
            <p:nvCxnSpPr>
              <p:cNvPr id="63" name="Straight Connector 62">
                <a:extLst>
                  <a:ext uri="{FF2B5EF4-FFF2-40B4-BE49-F238E27FC236}">
                    <a16:creationId xmlns:a16="http://schemas.microsoft.com/office/drawing/2014/main" id="{07DB0290-D882-4ECD-8F40-4E66A381D3B4}"/>
                  </a:ext>
                </a:extLst>
              </p:cNvPr>
              <p:cNvCxnSpPr>
                <a:cxnSpLocks/>
              </p:cNvCxnSpPr>
              <p:nvPr/>
            </p:nvCxnSpPr>
            <p:spPr>
              <a:xfrm flipV="1">
                <a:off x="4223462" y="2522521"/>
                <a:ext cx="423301" cy="115900"/>
              </a:xfrm>
              <a:prstGeom prst="line">
                <a:avLst/>
              </a:prstGeom>
              <a:noFill/>
              <a:ln w="19050" cap="flat" cmpd="sng" algn="ctr">
                <a:solidFill>
                  <a:sysClr val="windowText" lastClr="000000"/>
                </a:solidFill>
                <a:prstDash val="dash"/>
                <a:miter lim="800000"/>
              </a:ln>
              <a:effectLst/>
            </p:spPr>
          </p:cxnSp>
          <p:cxnSp>
            <p:nvCxnSpPr>
              <p:cNvPr id="64" name="Straight Connector 63">
                <a:extLst>
                  <a:ext uri="{FF2B5EF4-FFF2-40B4-BE49-F238E27FC236}">
                    <a16:creationId xmlns:a16="http://schemas.microsoft.com/office/drawing/2014/main" id="{8DC9208D-A341-40EF-A965-829881C1CA66}"/>
                  </a:ext>
                </a:extLst>
              </p:cNvPr>
              <p:cNvCxnSpPr>
                <a:cxnSpLocks/>
                <a:stCxn id="58" idx="0"/>
                <a:endCxn id="53" idx="4"/>
              </p:cNvCxnSpPr>
              <p:nvPr/>
            </p:nvCxnSpPr>
            <p:spPr>
              <a:xfrm flipV="1">
                <a:off x="4761101" y="2671123"/>
                <a:ext cx="96923" cy="541138"/>
              </a:xfrm>
              <a:prstGeom prst="line">
                <a:avLst/>
              </a:prstGeom>
              <a:noFill/>
              <a:ln w="19050" cap="flat" cmpd="sng" algn="ctr">
                <a:solidFill>
                  <a:sysClr val="windowText" lastClr="000000"/>
                </a:solidFill>
                <a:prstDash val="dash"/>
                <a:miter lim="800000"/>
              </a:ln>
              <a:effectLst/>
            </p:spPr>
          </p:cxnSp>
          <p:cxnSp>
            <p:nvCxnSpPr>
              <p:cNvPr id="65" name="Straight Connector 64">
                <a:extLst>
                  <a:ext uri="{FF2B5EF4-FFF2-40B4-BE49-F238E27FC236}">
                    <a16:creationId xmlns:a16="http://schemas.microsoft.com/office/drawing/2014/main" id="{46343AB3-A176-4E5C-AFB8-2ADF5D903379}"/>
                  </a:ext>
                </a:extLst>
              </p:cNvPr>
              <p:cNvCxnSpPr>
                <a:cxnSpLocks/>
                <a:endCxn id="51" idx="2"/>
              </p:cNvCxnSpPr>
              <p:nvPr/>
            </p:nvCxnSpPr>
            <p:spPr>
              <a:xfrm flipV="1">
                <a:off x="2812908" y="3045601"/>
                <a:ext cx="440152" cy="178762"/>
              </a:xfrm>
              <a:prstGeom prst="line">
                <a:avLst/>
              </a:prstGeom>
              <a:noFill/>
              <a:ln w="19050" cap="flat" cmpd="sng" algn="ctr">
                <a:solidFill>
                  <a:sysClr val="windowText" lastClr="000000"/>
                </a:solidFill>
                <a:prstDash val="dash"/>
                <a:miter lim="800000"/>
              </a:ln>
              <a:effectLst/>
            </p:spPr>
          </p:cxnSp>
          <p:cxnSp>
            <p:nvCxnSpPr>
              <p:cNvPr id="66" name="Straight Connector 65">
                <a:extLst>
                  <a:ext uri="{FF2B5EF4-FFF2-40B4-BE49-F238E27FC236}">
                    <a16:creationId xmlns:a16="http://schemas.microsoft.com/office/drawing/2014/main" id="{DE77A6E3-AFEF-4FE2-9FB5-2B3E0A11E9A0}"/>
                  </a:ext>
                </a:extLst>
              </p:cNvPr>
              <p:cNvCxnSpPr>
                <a:cxnSpLocks/>
                <a:stCxn id="50" idx="0"/>
              </p:cNvCxnSpPr>
              <p:nvPr/>
            </p:nvCxnSpPr>
            <p:spPr>
              <a:xfrm flipH="1" flipV="1">
                <a:off x="3441828" y="3254317"/>
                <a:ext cx="434458" cy="726468"/>
              </a:xfrm>
              <a:prstGeom prst="line">
                <a:avLst/>
              </a:prstGeom>
              <a:noFill/>
              <a:ln w="19050" cap="flat" cmpd="sng" algn="ctr">
                <a:solidFill>
                  <a:sysClr val="windowText" lastClr="000000"/>
                </a:solidFill>
                <a:prstDash val="dash"/>
                <a:miter lim="800000"/>
              </a:ln>
              <a:effectLst/>
            </p:spPr>
          </p:cxnSp>
          <p:cxnSp>
            <p:nvCxnSpPr>
              <p:cNvPr id="67" name="Straight Connector 66">
                <a:extLst>
                  <a:ext uri="{FF2B5EF4-FFF2-40B4-BE49-F238E27FC236}">
                    <a16:creationId xmlns:a16="http://schemas.microsoft.com/office/drawing/2014/main" id="{FCCC09D4-DB59-42D9-A67C-619185810B28}"/>
                  </a:ext>
                </a:extLst>
              </p:cNvPr>
              <p:cNvCxnSpPr>
                <a:cxnSpLocks/>
                <a:endCxn id="56" idx="3"/>
              </p:cNvCxnSpPr>
              <p:nvPr/>
            </p:nvCxnSpPr>
            <p:spPr>
              <a:xfrm flipV="1">
                <a:off x="3239832" y="4365327"/>
                <a:ext cx="1160624" cy="278798"/>
              </a:xfrm>
              <a:prstGeom prst="line">
                <a:avLst/>
              </a:prstGeom>
              <a:noFill/>
              <a:ln w="19050" cap="flat" cmpd="sng" algn="ctr">
                <a:solidFill>
                  <a:sysClr val="windowText" lastClr="000000"/>
                </a:solidFill>
                <a:prstDash val="dash"/>
                <a:miter lim="800000"/>
              </a:ln>
              <a:effectLst/>
            </p:spPr>
          </p:cxn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F1790468-F95A-43BB-8607-75C83D5BCDD6}"/>
                      </a:ext>
                    </a:extLst>
                  </p:cNvPr>
                  <p:cNvSpPr txBox="1"/>
                  <p:nvPr/>
                </p:nvSpPr>
                <p:spPr>
                  <a:xfrm>
                    <a:off x="3876285" y="1408344"/>
                    <a:ext cx="4725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𝑝</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p:sp>
                <p:nvSpPr>
                  <p:cNvPr id="68" name="TextBox 67">
                    <a:extLst>
                      <a:ext uri="{FF2B5EF4-FFF2-40B4-BE49-F238E27FC236}">
                        <a16:creationId xmlns:a16="http://schemas.microsoft.com/office/drawing/2014/main" id="{F1790468-F95A-43BB-8607-75C83D5BCDD6}"/>
                      </a:ext>
                    </a:extLst>
                  </p:cNvPr>
                  <p:cNvSpPr txBox="1">
                    <a:spLocks noRot="1" noChangeAspect="1" noMove="1" noResize="1" noEditPoints="1" noAdjustHandles="1" noChangeArrowheads="1" noChangeShapeType="1" noTextEdit="1"/>
                  </p:cNvSpPr>
                  <p:nvPr/>
                </p:nvSpPr>
                <p:spPr>
                  <a:xfrm>
                    <a:off x="3876285" y="1408344"/>
                    <a:ext cx="472519" cy="369332"/>
                  </a:xfrm>
                  <a:prstGeom prst="rect">
                    <a:avLst/>
                  </a:prstGeom>
                  <a:blipFill>
                    <a:blip r:embed="rId3"/>
                    <a:stretch>
                      <a:fillRect r="-103448" b="-242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120B0A3A-ADD0-4A6C-97E5-8CAF22ED8036}"/>
                      </a:ext>
                    </a:extLst>
                  </p:cNvPr>
                  <p:cNvSpPr txBox="1"/>
                  <p:nvPr/>
                </p:nvSpPr>
                <p:spPr>
                  <a:xfrm>
                    <a:off x="4706655" y="2238152"/>
                    <a:ext cx="47251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𝑝</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p:sp>
                <p:nvSpPr>
                  <p:cNvPr id="69" name="TextBox 68">
                    <a:extLst>
                      <a:ext uri="{FF2B5EF4-FFF2-40B4-BE49-F238E27FC236}">
                        <a16:creationId xmlns:a16="http://schemas.microsoft.com/office/drawing/2014/main" id="{120B0A3A-ADD0-4A6C-97E5-8CAF22ED8036}"/>
                      </a:ext>
                    </a:extLst>
                  </p:cNvPr>
                  <p:cNvSpPr txBox="1">
                    <a:spLocks noRot="1" noChangeAspect="1" noMove="1" noResize="1" noEditPoints="1" noAdjustHandles="1" noChangeArrowheads="1" noChangeShapeType="1" noTextEdit="1"/>
                  </p:cNvSpPr>
                  <p:nvPr/>
                </p:nvSpPr>
                <p:spPr>
                  <a:xfrm>
                    <a:off x="4706655" y="2238152"/>
                    <a:ext cx="472519" cy="369332"/>
                  </a:xfrm>
                  <a:prstGeom prst="rect">
                    <a:avLst/>
                  </a:prstGeom>
                  <a:blipFill>
                    <a:blip r:embed="rId4"/>
                    <a:stretch>
                      <a:fillRect r="-106897" b="-242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848E6C22-7932-4C60-B39F-7CE87920BA9A}"/>
                      </a:ext>
                    </a:extLst>
                  </p:cNvPr>
                  <p:cNvSpPr txBox="1"/>
                  <p:nvPr/>
                </p:nvSpPr>
                <p:spPr>
                  <a:xfrm>
                    <a:off x="3617316" y="4127969"/>
                    <a:ext cx="522095" cy="11037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𝑝</m:t>
                              </m:r>
                            </m:e>
                            <m:sub>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t>𝑁</m:t>
                              </m:r>
                            </m:sub>
                          </m:sSub>
                        </m:oMath>
                      </m:oMathPara>
                    </a14:m>
                    <a:endParaRPr kumimoji="0" lang="en-US" sz="1800" b="0" i="0" u="none" strike="noStrike" kern="0" cap="none" spc="0" normalizeH="0" baseline="0" noProof="0" dirty="0">
                      <a:ln>
                        <a:noFill/>
                      </a:ln>
                      <a:solidFill>
                        <a:prstClr val="black"/>
                      </a:solidFill>
                      <a:effectLst/>
                      <a:uLnTx/>
                      <a:uFillTx/>
                    </a:endParaRPr>
                  </a:p>
                </p:txBody>
              </p:sp>
            </mc:Choice>
            <mc:Fallback>
              <p:sp>
                <p:nvSpPr>
                  <p:cNvPr id="70" name="TextBox 69">
                    <a:extLst>
                      <a:ext uri="{FF2B5EF4-FFF2-40B4-BE49-F238E27FC236}">
                        <a16:creationId xmlns:a16="http://schemas.microsoft.com/office/drawing/2014/main" id="{848E6C22-7932-4C60-B39F-7CE87920BA9A}"/>
                      </a:ext>
                    </a:extLst>
                  </p:cNvPr>
                  <p:cNvSpPr txBox="1">
                    <a:spLocks noRot="1" noChangeAspect="1" noMove="1" noResize="1" noEditPoints="1" noAdjustHandles="1" noChangeArrowheads="1" noChangeShapeType="1" noTextEdit="1"/>
                  </p:cNvSpPr>
                  <p:nvPr/>
                </p:nvSpPr>
                <p:spPr>
                  <a:xfrm>
                    <a:off x="3617316" y="4127969"/>
                    <a:ext cx="522095" cy="1103709"/>
                  </a:xfrm>
                  <a:prstGeom prst="rect">
                    <a:avLst/>
                  </a:prstGeom>
                  <a:blipFill>
                    <a:blip r:embed="rId5"/>
                    <a:stretch>
                      <a:fillRect r="-103125" b="-16071"/>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3C4213C3-402E-4577-A52F-E261A0F97DB1}"/>
                </a:ext>
              </a:extLst>
            </p:cNvPr>
            <p:cNvGrpSpPr/>
            <p:nvPr/>
          </p:nvGrpSpPr>
          <p:grpSpPr>
            <a:xfrm>
              <a:off x="3223692" y="928507"/>
              <a:ext cx="965172" cy="949374"/>
              <a:chOff x="2461498" y="2102408"/>
              <a:chExt cx="2607786" cy="2653184"/>
            </a:xfrm>
          </p:grpSpPr>
          <p:sp>
            <p:nvSpPr>
              <p:cNvPr id="30" name="TextBox 29">
                <a:extLst>
                  <a:ext uri="{FF2B5EF4-FFF2-40B4-BE49-F238E27FC236}">
                    <a16:creationId xmlns:a16="http://schemas.microsoft.com/office/drawing/2014/main" id="{3F3AAC28-BBFA-4282-9521-E3A029FE98B4}"/>
                  </a:ext>
                </a:extLst>
              </p:cNvPr>
              <p:cNvSpPr txBox="1"/>
              <p:nvPr/>
            </p:nvSpPr>
            <p:spPr>
              <a:xfrm>
                <a:off x="2893211" y="2102408"/>
                <a:ext cx="402151" cy="5257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endParaRPr>
              </a:p>
            </p:txBody>
          </p:sp>
          <p:sp>
            <p:nvSpPr>
              <p:cNvPr id="31" name="Oval 30">
                <a:extLst>
                  <a:ext uri="{FF2B5EF4-FFF2-40B4-BE49-F238E27FC236}">
                    <a16:creationId xmlns:a16="http://schemas.microsoft.com/office/drawing/2014/main" id="{7DE320FC-DE17-4C9C-8312-F063C22BDBA1}"/>
                  </a:ext>
                </a:extLst>
              </p:cNvPr>
              <p:cNvSpPr/>
              <p:nvPr/>
            </p:nvSpPr>
            <p:spPr>
              <a:xfrm>
                <a:off x="3665025" y="3980785"/>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EEB4C3C2-181B-480C-BDA9-2A5CF4969C0B}"/>
                  </a:ext>
                </a:extLst>
              </p:cNvPr>
              <p:cNvSpPr/>
              <p:nvPr/>
            </p:nvSpPr>
            <p:spPr>
              <a:xfrm>
                <a:off x="3253060" y="2820697"/>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F26CD25D-44B4-4D22-9472-19999995D422}"/>
                  </a:ext>
                </a:extLst>
              </p:cNvPr>
              <p:cNvSpPr/>
              <p:nvPr/>
            </p:nvSpPr>
            <p:spPr>
              <a:xfrm>
                <a:off x="3789748" y="2411273"/>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8B039FE-C9D4-48A3-972F-541EE3DB9131}"/>
                  </a:ext>
                </a:extLst>
              </p:cNvPr>
              <p:cNvSpPr/>
              <p:nvPr/>
            </p:nvSpPr>
            <p:spPr>
              <a:xfrm>
                <a:off x="4646763" y="2221315"/>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4D089B7F-BABF-420D-9D08-8F22934CA34C}"/>
                  </a:ext>
                </a:extLst>
              </p:cNvPr>
              <p:cNvSpPr/>
              <p:nvPr/>
            </p:nvSpPr>
            <p:spPr>
              <a:xfrm>
                <a:off x="2729144" y="2215131"/>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C46DDEE4-9282-46C9-B685-D865569270C6}"/>
                  </a:ext>
                </a:extLst>
              </p:cNvPr>
              <p:cNvSpPr/>
              <p:nvPr/>
            </p:nvSpPr>
            <p:spPr>
              <a:xfrm>
                <a:off x="2850966" y="4305784"/>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EC7C41B2-B95D-4FF6-AA13-B5B754250C64}"/>
                  </a:ext>
                </a:extLst>
              </p:cNvPr>
              <p:cNvSpPr/>
              <p:nvPr/>
            </p:nvSpPr>
            <p:spPr>
              <a:xfrm>
                <a:off x="4338579" y="3981392"/>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ABABC6B4-0B30-4A45-987E-AF7A63FEFC69}"/>
                  </a:ext>
                </a:extLst>
              </p:cNvPr>
              <p:cNvSpPr/>
              <p:nvPr/>
            </p:nvSpPr>
            <p:spPr>
              <a:xfrm>
                <a:off x="2461498" y="3164720"/>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18E37565-2CC9-4B9F-AC10-3DF37F2177F3}"/>
                  </a:ext>
                </a:extLst>
              </p:cNvPr>
              <p:cNvSpPr/>
              <p:nvPr/>
            </p:nvSpPr>
            <p:spPr>
              <a:xfrm>
                <a:off x="4549840" y="3212261"/>
                <a:ext cx="422521" cy="449808"/>
              </a:xfrm>
              <a:prstGeom prst="ellipse">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813C03BE-1502-41EA-BC29-49D35ACA6AFD}"/>
                  </a:ext>
                </a:extLst>
              </p:cNvPr>
              <p:cNvCxnSpPr>
                <a:cxnSpLocks/>
                <a:stCxn id="35" idx="5"/>
                <a:endCxn id="32" idx="1"/>
              </p:cNvCxnSpPr>
              <p:nvPr/>
            </p:nvCxnSpPr>
            <p:spPr>
              <a:xfrm>
                <a:off x="3089788" y="2599066"/>
                <a:ext cx="225149" cy="287504"/>
              </a:xfrm>
              <a:prstGeom prst="line">
                <a:avLst/>
              </a:prstGeom>
              <a:noFill/>
              <a:ln w="19050" cap="flat" cmpd="sng" algn="ctr">
                <a:solidFill>
                  <a:sysClr val="windowText" lastClr="000000"/>
                </a:solidFill>
                <a:prstDash val="dash"/>
                <a:miter lim="800000"/>
              </a:ln>
              <a:effectLst/>
            </p:spPr>
          </p:cxnSp>
          <p:cxnSp>
            <p:nvCxnSpPr>
              <p:cNvPr id="41" name="Straight Connector 40">
                <a:extLst>
                  <a:ext uri="{FF2B5EF4-FFF2-40B4-BE49-F238E27FC236}">
                    <a16:creationId xmlns:a16="http://schemas.microsoft.com/office/drawing/2014/main" id="{8FCFB2EF-3557-418E-AC22-1E810498E407}"/>
                  </a:ext>
                </a:extLst>
              </p:cNvPr>
              <p:cNvCxnSpPr>
                <a:cxnSpLocks/>
                <a:stCxn id="39" idx="1"/>
                <a:endCxn id="33" idx="5"/>
              </p:cNvCxnSpPr>
              <p:nvPr/>
            </p:nvCxnSpPr>
            <p:spPr>
              <a:xfrm flipH="1" flipV="1">
                <a:off x="4150392" y="2795208"/>
                <a:ext cx="461325" cy="482926"/>
              </a:xfrm>
              <a:prstGeom prst="line">
                <a:avLst/>
              </a:prstGeom>
              <a:noFill/>
              <a:ln w="19050" cap="flat" cmpd="sng" algn="ctr">
                <a:solidFill>
                  <a:sysClr val="windowText" lastClr="000000"/>
                </a:solidFill>
                <a:prstDash val="dash"/>
                <a:miter lim="800000"/>
              </a:ln>
              <a:effectLst/>
            </p:spPr>
          </p:cxnSp>
          <p:cxnSp>
            <p:nvCxnSpPr>
              <p:cNvPr id="42" name="Straight Connector 41">
                <a:extLst>
                  <a:ext uri="{FF2B5EF4-FFF2-40B4-BE49-F238E27FC236}">
                    <a16:creationId xmlns:a16="http://schemas.microsoft.com/office/drawing/2014/main" id="{C0C0366E-4E73-49A0-917A-630DC9D6688C}"/>
                  </a:ext>
                </a:extLst>
              </p:cNvPr>
              <p:cNvCxnSpPr>
                <a:cxnSpLocks/>
                <a:stCxn id="32" idx="5"/>
                <a:endCxn id="39" idx="2"/>
              </p:cNvCxnSpPr>
              <p:nvPr/>
            </p:nvCxnSpPr>
            <p:spPr>
              <a:xfrm>
                <a:off x="3613704" y="3204632"/>
                <a:ext cx="936136" cy="232533"/>
              </a:xfrm>
              <a:prstGeom prst="line">
                <a:avLst/>
              </a:prstGeom>
              <a:noFill/>
              <a:ln w="19050" cap="flat" cmpd="sng" algn="ctr">
                <a:solidFill>
                  <a:sysClr val="windowText" lastClr="000000"/>
                </a:solidFill>
                <a:prstDash val="dash"/>
                <a:miter lim="800000"/>
              </a:ln>
              <a:effectLst/>
            </p:spPr>
          </p:cxnSp>
          <p:cxnSp>
            <p:nvCxnSpPr>
              <p:cNvPr id="43" name="Straight Connector 42">
                <a:extLst>
                  <a:ext uri="{FF2B5EF4-FFF2-40B4-BE49-F238E27FC236}">
                    <a16:creationId xmlns:a16="http://schemas.microsoft.com/office/drawing/2014/main" id="{79B56612-AB63-42C2-AEAB-DD1447E7899C}"/>
                  </a:ext>
                </a:extLst>
              </p:cNvPr>
              <p:cNvCxnSpPr>
                <a:cxnSpLocks/>
                <a:stCxn id="36" idx="6"/>
              </p:cNvCxnSpPr>
              <p:nvPr/>
            </p:nvCxnSpPr>
            <p:spPr>
              <a:xfrm flipV="1">
                <a:off x="3273487" y="4261798"/>
                <a:ext cx="391539" cy="268890"/>
              </a:xfrm>
              <a:prstGeom prst="line">
                <a:avLst/>
              </a:prstGeom>
              <a:noFill/>
              <a:ln w="19050" cap="flat" cmpd="sng" algn="ctr">
                <a:solidFill>
                  <a:sysClr val="windowText" lastClr="000000"/>
                </a:solidFill>
                <a:prstDash val="dash"/>
                <a:miter lim="800000"/>
              </a:ln>
              <a:effectLst/>
            </p:spPr>
          </p:cxnSp>
          <p:cxnSp>
            <p:nvCxnSpPr>
              <p:cNvPr id="44" name="Straight Connector 43">
                <a:extLst>
                  <a:ext uri="{FF2B5EF4-FFF2-40B4-BE49-F238E27FC236}">
                    <a16:creationId xmlns:a16="http://schemas.microsoft.com/office/drawing/2014/main" id="{AFBA1A67-18BF-44AD-8F58-C98FB82CE712}"/>
                  </a:ext>
                </a:extLst>
              </p:cNvPr>
              <p:cNvCxnSpPr>
                <a:cxnSpLocks/>
              </p:cNvCxnSpPr>
              <p:nvPr/>
            </p:nvCxnSpPr>
            <p:spPr>
              <a:xfrm flipV="1">
                <a:off x="4223462" y="2522521"/>
                <a:ext cx="423301" cy="115900"/>
              </a:xfrm>
              <a:prstGeom prst="line">
                <a:avLst/>
              </a:prstGeom>
              <a:noFill/>
              <a:ln w="19050" cap="flat" cmpd="sng" algn="ctr">
                <a:solidFill>
                  <a:sysClr val="windowText" lastClr="000000"/>
                </a:solidFill>
                <a:prstDash val="dash"/>
                <a:miter lim="800000"/>
              </a:ln>
              <a:effectLst/>
            </p:spPr>
          </p:cxnSp>
          <p:cxnSp>
            <p:nvCxnSpPr>
              <p:cNvPr id="45" name="Straight Connector 44">
                <a:extLst>
                  <a:ext uri="{FF2B5EF4-FFF2-40B4-BE49-F238E27FC236}">
                    <a16:creationId xmlns:a16="http://schemas.microsoft.com/office/drawing/2014/main" id="{9434E7E3-743B-4A1A-B368-390B088F03EF}"/>
                  </a:ext>
                </a:extLst>
              </p:cNvPr>
              <p:cNvCxnSpPr>
                <a:cxnSpLocks/>
                <a:stCxn id="39" idx="0"/>
                <a:endCxn id="34" idx="4"/>
              </p:cNvCxnSpPr>
              <p:nvPr/>
            </p:nvCxnSpPr>
            <p:spPr>
              <a:xfrm flipV="1">
                <a:off x="4761101" y="2671123"/>
                <a:ext cx="96923" cy="541138"/>
              </a:xfrm>
              <a:prstGeom prst="line">
                <a:avLst/>
              </a:prstGeom>
              <a:noFill/>
              <a:ln w="19050" cap="flat" cmpd="sng" algn="ctr">
                <a:solidFill>
                  <a:sysClr val="windowText" lastClr="000000"/>
                </a:solidFill>
                <a:prstDash val="dash"/>
                <a:miter lim="800000"/>
              </a:ln>
              <a:effectLst/>
            </p:spPr>
          </p:cxnSp>
          <p:cxnSp>
            <p:nvCxnSpPr>
              <p:cNvPr id="46" name="Straight Connector 45">
                <a:extLst>
                  <a:ext uri="{FF2B5EF4-FFF2-40B4-BE49-F238E27FC236}">
                    <a16:creationId xmlns:a16="http://schemas.microsoft.com/office/drawing/2014/main" id="{26804D66-DE54-4983-BAEA-0078776816C4}"/>
                  </a:ext>
                </a:extLst>
              </p:cNvPr>
              <p:cNvCxnSpPr>
                <a:cxnSpLocks/>
                <a:endCxn id="32" idx="2"/>
              </p:cNvCxnSpPr>
              <p:nvPr/>
            </p:nvCxnSpPr>
            <p:spPr>
              <a:xfrm flipV="1">
                <a:off x="2812908" y="3045601"/>
                <a:ext cx="440152" cy="178762"/>
              </a:xfrm>
              <a:prstGeom prst="line">
                <a:avLst/>
              </a:prstGeom>
              <a:noFill/>
              <a:ln w="19050" cap="flat" cmpd="sng" algn="ctr">
                <a:solidFill>
                  <a:sysClr val="windowText" lastClr="000000"/>
                </a:solidFill>
                <a:prstDash val="dash"/>
                <a:miter lim="800000"/>
              </a:ln>
              <a:effectLst/>
            </p:spPr>
          </p:cxnSp>
          <p:cxnSp>
            <p:nvCxnSpPr>
              <p:cNvPr id="47" name="Straight Connector 46">
                <a:extLst>
                  <a:ext uri="{FF2B5EF4-FFF2-40B4-BE49-F238E27FC236}">
                    <a16:creationId xmlns:a16="http://schemas.microsoft.com/office/drawing/2014/main" id="{B0CCDE7C-A957-4D72-B949-070BA9FC2B6C}"/>
                  </a:ext>
                </a:extLst>
              </p:cNvPr>
              <p:cNvCxnSpPr>
                <a:cxnSpLocks/>
                <a:stCxn id="31" idx="0"/>
              </p:cNvCxnSpPr>
              <p:nvPr/>
            </p:nvCxnSpPr>
            <p:spPr>
              <a:xfrm flipH="1" flipV="1">
                <a:off x="3441828" y="3254317"/>
                <a:ext cx="434458" cy="726468"/>
              </a:xfrm>
              <a:prstGeom prst="line">
                <a:avLst/>
              </a:prstGeom>
              <a:noFill/>
              <a:ln w="19050" cap="flat" cmpd="sng" algn="ctr">
                <a:solidFill>
                  <a:sysClr val="windowText" lastClr="000000"/>
                </a:solidFill>
                <a:prstDash val="dash"/>
                <a:miter lim="800000"/>
              </a:ln>
              <a:effectLst/>
            </p:spPr>
          </p:cxnSp>
          <p:cxnSp>
            <p:nvCxnSpPr>
              <p:cNvPr id="48" name="Straight Connector 47">
                <a:extLst>
                  <a:ext uri="{FF2B5EF4-FFF2-40B4-BE49-F238E27FC236}">
                    <a16:creationId xmlns:a16="http://schemas.microsoft.com/office/drawing/2014/main" id="{EF4E879E-8AAC-4C8B-AD6C-BB57E6271B4A}"/>
                  </a:ext>
                </a:extLst>
              </p:cNvPr>
              <p:cNvCxnSpPr>
                <a:cxnSpLocks/>
                <a:endCxn id="37" idx="3"/>
              </p:cNvCxnSpPr>
              <p:nvPr/>
            </p:nvCxnSpPr>
            <p:spPr>
              <a:xfrm flipV="1">
                <a:off x="3239832" y="4365327"/>
                <a:ext cx="1160624" cy="278798"/>
              </a:xfrm>
              <a:prstGeom prst="line">
                <a:avLst/>
              </a:prstGeom>
              <a:noFill/>
              <a:ln w="19050" cap="flat" cmpd="sng" algn="ctr">
                <a:solidFill>
                  <a:sysClr val="windowText" lastClr="000000"/>
                </a:solidFill>
                <a:prstDash val="dash"/>
                <a:miter lim="800000"/>
              </a:ln>
              <a:effectLst/>
            </p:spPr>
          </p:cxnSp>
        </p:grpSp>
        <p:cxnSp>
          <p:nvCxnSpPr>
            <p:cNvPr id="28" name="Straight Connector 27">
              <a:extLst>
                <a:ext uri="{FF2B5EF4-FFF2-40B4-BE49-F238E27FC236}">
                  <a16:creationId xmlns:a16="http://schemas.microsoft.com/office/drawing/2014/main" id="{DB5A3EFA-B6C8-4622-BAFE-233DC7AE21D4}"/>
                </a:ext>
              </a:extLst>
            </p:cNvPr>
            <p:cNvCxnSpPr>
              <a:cxnSpLocks/>
            </p:cNvCxnSpPr>
            <p:nvPr/>
          </p:nvCxnSpPr>
          <p:spPr>
            <a:xfrm flipV="1">
              <a:off x="4871677" y="2457234"/>
              <a:ext cx="1465165" cy="596"/>
            </a:xfrm>
            <a:prstGeom prst="line">
              <a:avLst/>
            </a:prstGeom>
            <a:noFill/>
            <a:ln w="28575" cap="flat" cmpd="sng" algn="ctr">
              <a:solidFill>
                <a:srgbClr val="5B9BD5"/>
              </a:solidFill>
              <a:prstDash val="solid"/>
              <a:miter lim="800000"/>
            </a:ln>
            <a:effectLst/>
          </p:spPr>
        </p:cxnSp>
        <p:cxnSp>
          <p:nvCxnSpPr>
            <p:cNvPr id="29" name="Straight Connector 28">
              <a:extLst>
                <a:ext uri="{FF2B5EF4-FFF2-40B4-BE49-F238E27FC236}">
                  <a16:creationId xmlns:a16="http://schemas.microsoft.com/office/drawing/2014/main" id="{4C7684EE-5475-4068-A6EC-201DED6A9EA9}"/>
                </a:ext>
              </a:extLst>
            </p:cNvPr>
            <p:cNvCxnSpPr>
              <a:cxnSpLocks/>
            </p:cNvCxnSpPr>
            <p:nvPr/>
          </p:nvCxnSpPr>
          <p:spPr>
            <a:xfrm>
              <a:off x="4871677" y="4060998"/>
              <a:ext cx="1459746" cy="0"/>
            </a:xfrm>
            <a:prstGeom prst="line">
              <a:avLst/>
            </a:prstGeom>
            <a:noFill/>
            <a:ln w="28575" cap="flat" cmpd="sng" algn="ctr">
              <a:solidFill>
                <a:srgbClr val="5B9BD5"/>
              </a:solidFill>
              <a:prstDash val="solid"/>
              <a:miter lim="800000"/>
            </a:ln>
            <a:effectLst/>
          </p:spPr>
        </p:cxnSp>
      </p:grpSp>
      <p:sp>
        <p:nvSpPr>
          <p:cNvPr id="73" name="Rectangle 72">
            <a:extLst>
              <a:ext uri="{FF2B5EF4-FFF2-40B4-BE49-F238E27FC236}">
                <a16:creationId xmlns:a16="http://schemas.microsoft.com/office/drawing/2014/main" id="{6EB5B775-A2DF-4E0F-BBB7-39B99ADE6CE2}"/>
              </a:ext>
            </a:extLst>
          </p:cNvPr>
          <p:cNvSpPr/>
          <p:nvPr/>
        </p:nvSpPr>
        <p:spPr>
          <a:xfrm>
            <a:off x="76200" y="6082984"/>
            <a:ext cx="11611259" cy="400110"/>
          </a:xfrm>
          <a:prstGeom prst="rect">
            <a:avLst/>
          </a:prstGeom>
        </p:spPr>
        <p:txBody>
          <a:bodyPr wrap="square">
            <a:spAutoFit/>
          </a:bodyPr>
          <a:lstStyle/>
          <a:p>
            <a:pPr lvl="0"/>
            <a:r>
              <a:rPr lang="en-US" sz="1000" dirty="0">
                <a:solidFill>
                  <a:prstClr val="black"/>
                </a:solidFill>
              </a:rPr>
              <a:t>[1 ] </a:t>
            </a:r>
            <a:r>
              <a:rPr lang="en-US" sz="1000" dirty="0" err="1">
                <a:solidFill>
                  <a:prstClr val="black"/>
                </a:solidFill>
              </a:rPr>
              <a:t>Kalofolias</a:t>
            </a:r>
            <a:r>
              <a:rPr lang="en-US" sz="1000" dirty="0">
                <a:solidFill>
                  <a:prstClr val="black"/>
                </a:solidFill>
              </a:rPr>
              <a:t>, </a:t>
            </a:r>
            <a:r>
              <a:rPr lang="en-US" sz="1000" dirty="0" err="1">
                <a:solidFill>
                  <a:prstClr val="black"/>
                </a:solidFill>
              </a:rPr>
              <a:t>Vassilis</a:t>
            </a:r>
            <a:r>
              <a:rPr lang="en-US" sz="1000" dirty="0">
                <a:solidFill>
                  <a:prstClr val="black"/>
                </a:solidFill>
              </a:rPr>
              <a:t>, and </a:t>
            </a:r>
            <a:r>
              <a:rPr lang="en-US" sz="1000" dirty="0" err="1">
                <a:solidFill>
                  <a:prstClr val="black"/>
                </a:solidFill>
              </a:rPr>
              <a:t>Nathanaël</a:t>
            </a:r>
            <a:r>
              <a:rPr lang="en-US" sz="1000" dirty="0">
                <a:solidFill>
                  <a:prstClr val="black"/>
                </a:solidFill>
              </a:rPr>
              <a:t> </a:t>
            </a:r>
            <a:r>
              <a:rPr lang="en-US" sz="1000" dirty="0" err="1">
                <a:solidFill>
                  <a:prstClr val="black"/>
                </a:solidFill>
              </a:rPr>
              <a:t>Perraudin</a:t>
            </a:r>
            <a:r>
              <a:rPr lang="en-US" sz="1000" dirty="0">
                <a:solidFill>
                  <a:prstClr val="black"/>
                </a:solidFill>
              </a:rPr>
              <a:t>. "Large scale graph learning from smooth signals." </a:t>
            </a:r>
            <a:r>
              <a:rPr lang="en-US" sz="1000" dirty="0" err="1">
                <a:solidFill>
                  <a:prstClr val="black"/>
                </a:solidFill>
              </a:rPr>
              <a:t>arXiv</a:t>
            </a:r>
            <a:r>
              <a:rPr lang="en-US" sz="1000" dirty="0">
                <a:solidFill>
                  <a:prstClr val="black"/>
                </a:solidFill>
              </a:rPr>
              <a:t> preprint arXiv:1710.05654 (2017).</a:t>
            </a:r>
          </a:p>
          <a:p>
            <a:pPr lvl="0"/>
            <a:r>
              <a:rPr lang="en-US" sz="1000" dirty="0">
                <a:solidFill>
                  <a:prstClr val="black"/>
                </a:solidFill>
              </a:rPr>
              <a:t>[2] </a:t>
            </a:r>
            <a:r>
              <a:rPr lang="en-US" sz="1000" dirty="0" err="1">
                <a:solidFill>
                  <a:prstClr val="black"/>
                </a:solidFill>
              </a:rPr>
              <a:t>Loquercio</a:t>
            </a:r>
            <a:r>
              <a:rPr lang="en-US" sz="1000" dirty="0">
                <a:solidFill>
                  <a:prstClr val="black"/>
                </a:solidFill>
              </a:rPr>
              <a:t>, Antonio, Mattia Segu, and Davide </a:t>
            </a:r>
            <a:r>
              <a:rPr lang="en-US" sz="1000" dirty="0" err="1">
                <a:solidFill>
                  <a:prstClr val="black"/>
                </a:solidFill>
              </a:rPr>
              <a:t>Scaramuzza</a:t>
            </a:r>
            <a:r>
              <a:rPr lang="en-US" sz="1000" dirty="0">
                <a:solidFill>
                  <a:prstClr val="black"/>
                </a:solidFill>
              </a:rPr>
              <a:t>. "A general framework for uncertainty estimation in deep learning." IEEE Robotics and Automation Letters 5.2 (2020): 3153-3160.</a:t>
            </a:r>
          </a:p>
        </p:txBody>
      </p:sp>
    </p:spTree>
    <p:extLst>
      <p:ext uri="{BB962C8B-B14F-4D97-AF65-F5344CB8AC3E}">
        <p14:creationId xmlns:p14="http://schemas.microsoft.com/office/powerpoint/2010/main" val="33762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8948C4A2-12F8-4F6E-BF26-0A5E212E30B2}"/>
              </a:ext>
            </a:extLst>
          </p:cNvPr>
          <p:cNvSpPr>
            <a:spLocks noGrp="1"/>
          </p:cNvSpPr>
          <p:nvPr>
            <p:ph type="body" sz="quarter" idx="10"/>
          </p:nvPr>
        </p:nvSpPr>
        <p:spPr>
          <a:xfrm>
            <a:off x="19050" y="609600"/>
            <a:ext cx="11522208" cy="533400"/>
          </a:xfrm>
        </p:spPr>
        <p:txBody>
          <a:bodyPr>
            <a:noAutofit/>
          </a:bodyPr>
          <a:lstStyle/>
          <a:p>
            <a:r>
              <a:rPr lang="en-US" sz="2400" dirty="0">
                <a:solidFill>
                  <a:schemeClr val="accent6">
                    <a:lumMod val="50000"/>
                  </a:schemeClr>
                </a:solidFill>
                <a:latin typeface="Consolas" panose="020B0609020204030204" pitchFamily="49" charset="0"/>
              </a:rPr>
              <a:t>A generic framework for aleatoric and epistemic uncertainty in GNN </a:t>
            </a:r>
          </a:p>
          <a:p>
            <a:endParaRPr lang="en-US" sz="2400" dirty="0">
              <a:solidFill>
                <a:schemeClr val="accent6">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D97E9470-0ADC-4150-8F56-45BB9F3CC1DA}"/>
              </a:ext>
            </a:extLst>
          </p:cNvPr>
          <p:cNvSpPr txBox="1"/>
          <p:nvPr/>
        </p:nvSpPr>
        <p:spPr>
          <a:xfrm>
            <a:off x="152400" y="1295400"/>
            <a:ext cx="10591800" cy="3754874"/>
          </a:xfrm>
          <a:prstGeom prst="rect">
            <a:avLst/>
          </a:prstGeom>
          <a:noFill/>
        </p:spPr>
        <p:txBody>
          <a:bodyPr wrap="square" rtlCol="0">
            <a:spAutoFit/>
          </a:bodyPr>
          <a:lstStyle/>
          <a:p>
            <a:r>
              <a:rPr lang="en-US" sz="2000" dirty="0">
                <a:solidFill>
                  <a:schemeClr val="accent5">
                    <a:lumMod val="75000"/>
                  </a:schemeClr>
                </a:solidFill>
              </a:rPr>
              <a:t>Aleatoric Uncertainty</a:t>
            </a:r>
          </a:p>
          <a:p>
            <a:endParaRPr lang="en-US" sz="2000" dirty="0">
              <a:solidFill>
                <a:schemeClr val="tx2">
                  <a:lumMod val="60000"/>
                  <a:lumOff val="40000"/>
                </a:schemeClr>
              </a:solidFill>
            </a:endParaRPr>
          </a:p>
          <a:p>
            <a:pPr marL="285750" indent="-285750">
              <a:buFont typeface="Arial" panose="020B0604020202020204" pitchFamily="34" charset="0"/>
              <a:buChar char="•"/>
            </a:pPr>
            <a:r>
              <a:rPr lang="en-US" dirty="0"/>
              <a:t>Intrinsic randomness due to noisy or inaccurate measurements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Uncertainties associates with link connections/weights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Biological networks: links in protein interaction network are stochastic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Social network: link weights signify users influence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Stochastic Node embeddings since neighborhood of each node is probabilistic due to link uncertainties </a:t>
            </a:r>
          </a:p>
          <a:p>
            <a:endParaRPr lang="en-US" dirty="0"/>
          </a:p>
          <a:p>
            <a:r>
              <a:rPr lang="en-US" dirty="0"/>
              <a:t>	 </a:t>
            </a:r>
          </a:p>
        </p:txBody>
      </p:sp>
    </p:spTree>
    <p:extLst>
      <p:ext uri="{BB962C8B-B14F-4D97-AF65-F5344CB8AC3E}">
        <p14:creationId xmlns:p14="http://schemas.microsoft.com/office/powerpoint/2010/main" val="409518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4067E0C-C718-462C-B343-D54AF8414F84}"/>
              </a:ext>
            </a:extLst>
          </p:cNvPr>
          <p:cNvGrpSpPr/>
          <p:nvPr/>
        </p:nvGrpSpPr>
        <p:grpSpPr>
          <a:xfrm>
            <a:off x="4650976" y="2939323"/>
            <a:ext cx="2743200" cy="1246733"/>
            <a:chOff x="2126837" y="2554940"/>
            <a:chExt cx="2743200" cy="1246733"/>
          </a:xfrm>
        </p:grpSpPr>
        <p:sp>
          <p:nvSpPr>
            <p:cNvPr id="14" name="Rectangle: Rounded Corners 13">
              <a:extLst>
                <a:ext uri="{FF2B5EF4-FFF2-40B4-BE49-F238E27FC236}">
                  <a16:creationId xmlns:a16="http://schemas.microsoft.com/office/drawing/2014/main" id="{1ACB7019-672C-4C6E-8D6E-8BE0BB5232AB}"/>
                </a:ext>
              </a:extLst>
            </p:cNvPr>
            <p:cNvSpPr/>
            <p:nvPr/>
          </p:nvSpPr>
          <p:spPr>
            <a:xfrm>
              <a:off x="2126837" y="2554940"/>
              <a:ext cx="2743200" cy="1246733"/>
            </a:xfrm>
            <a:prstGeom prst="roundRect">
              <a:avLst/>
            </a:prstGeom>
            <a:solidFill>
              <a:srgbClr val="B6EED9"/>
            </a:solidFill>
            <a:ln>
              <a:solidFill>
                <a:schemeClr val="tx1">
                  <a:lumMod val="85000"/>
                  <a:lumOff val="15000"/>
                </a:schemeClr>
              </a:solidFill>
            </a:ln>
            <a:effectLst>
              <a:outerShdw blurRad="63500" sx="102000" sy="102000" algn="c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4C28B412-85DF-45DE-B5AF-A5E32E97E08E}"/>
                </a:ext>
              </a:extLst>
            </p:cNvPr>
            <p:cNvSpPr txBox="1"/>
            <p:nvPr/>
          </p:nvSpPr>
          <p:spPr>
            <a:xfrm>
              <a:off x="2355271" y="2716642"/>
              <a:ext cx="2369129" cy="923330"/>
            </a:xfrm>
            <a:prstGeom prst="rect">
              <a:avLst/>
            </a:prstGeom>
            <a:noFill/>
          </p:spPr>
          <p:txBody>
            <a:bodyPr wrap="square" rtlCol="0">
              <a:spAutoFit/>
            </a:bodyPr>
            <a:lstStyle/>
            <a:p>
              <a:pPr lvl="0" algn="ctr"/>
              <a:r>
                <a:rPr lang="en-US" dirty="0">
                  <a:solidFill>
                    <a:prstClr val="black"/>
                  </a:solidFill>
                </a:rPr>
                <a:t>Enhancing resilience of complex networks via Machine learning</a:t>
              </a:r>
            </a:p>
          </p:txBody>
        </p:sp>
      </p:grpSp>
      <p:grpSp>
        <p:nvGrpSpPr>
          <p:cNvPr id="7" name="Group 6">
            <a:extLst>
              <a:ext uri="{FF2B5EF4-FFF2-40B4-BE49-F238E27FC236}">
                <a16:creationId xmlns:a16="http://schemas.microsoft.com/office/drawing/2014/main" id="{7A63F432-81EC-40E4-92BA-ECEEFA1903A6}"/>
              </a:ext>
            </a:extLst>
          </p:cNvPr>
          <p:cNvGrpSpPr/>
          <p:nvPr/>
        </p:nvGrpSpPr>
        <p:grpSpPr>
          <a:xfrm>
            <a:off x="3733800" y="1371600"/>
            <a:ext cx="1143000" cy="1066800"/>
            <a:chOff x="5867400" y="3429000"/>
            <a:chExt cx="1143000" cy="1066800"/>
          </a:xfrm>
        </p:grpSpPr>
        <p:sp>
          <p:nvSpPr>
            <p:cNvPr id="3" name="Oval 2">
              <a:extLst>
                <a:ext uri="{FF2B5EF4-FFF2-40B4-BE49-F238E27FC236}">
                  <a16:creationId xmlns:a16="http://schemas.microsoft.com/office/drawing/2014/main" id="{C96A83D5-9A85-4A2E-9D4B-6E97B2004028}"/>
                </a:ext>
              </a:extLst>
            </p:cNvPr>
            <p:cNvSpPr/>
            <p:nvPr/>
          </p:nvSpPr>
          <p:spPr>
            <a:xfrm>
              <a:off x="5867400" y="3429000"/>
              <a:ext cx="1143000" cy="1066800"/>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444635-3F13-436F-BE56-D12723EE0D70}"/>
                </a:ext>
              </a:extLst>
            </p:cNvPr>
            <p:cNvSpPr txBox="1"/>
            <p:nvPr/>
          </p:nvSpPr>
          <p:spPr>
            <a:xfrm>
              <a:off x="6000813" y="3696308"/>
              <a:ext cx="990600" cy="584775"/>
            </a:xfrm>
            <a:prstGeom prst="rect">
              <a:avLst/>
            </a:prstGeom>
            <a:noFill/>
          </p:spPr>
          <p:txBody>
            <a:bodyPr wrap="square" rtlCol="0">
              <a:spAutoFit/>
            </a:bodyPr>
            <a:lstStyle/>
            <a:p>
              <a:pPr algn="ctr"/>
              <a:r>
                <a:rPr lang="en-US" sz="1600" dirty="0"/>
                <a:t>Network Science </a:t>
              </a:r>
            </a:p>
          </p:txBody>
        </p:sp>
      </p:grpSp>
      <p:grpSp>
        <p:nvGrpSpPr>
          <p:cNvPr id="8" name="Group 7">
            <a:extLst>
              <a:ext uri="{FF2B5EF4-FFF2-40B4-BE49-F238E27FC236}">
                <a16:creationId xmlns:a16="http://schemas.microsoft.com/office/drawing/2014/main" id="{1662374A-60F7-4A3A-9FAA-044B0C94CEBA}"/>
              </a:ext>
            </a:extLst>
          </p:cNvPr>
          <p:cNvGrpSpPr/>
          <p:nvPr/>
        </p:nvGrpSpPr>
        <p:grpSpPr>
          <a:xfrm>
            <a:off x="7086600" y="1371600"/>
            <a:ext cx="1172949" cy="1066800"/>
            <a:chOff x="8839200" y="3424518"/>
            <a:chExt cx="1172949" cy="1066800"/>
          </a:xfrm>
        </p:grpSpPr>
        <p:sp>
          <p:nvSpPr>
            <p:cNvPr id="19" name="Oval 18">
              <a:extLst>
                <a:ext uri="{FF2B5EF4-FFF2-40B4-BE49-F238E27FC236}">
                  <a16:creationId xmlns:a16="http://schemas.microsoft.com/office/drawing/2014/main" id="{42219661-DCE9-402D-BDAB-E752B47262C5}"/>
                </a:ext>
              </a:extLst>
            </p:cNvPr>
            <p:cNvSpPr/>
            <p:nvPr/>
          </p:nvSpPr>
          <p:spPr>
            <a:xfrm>
              <a:off x="8839200" y="3424518"/>
              <a:ext cx="1143000" cy="1066800"/>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E60D355-6EB8-4D34-81DE-F2EB5F7BB4AA}"/>
                </a:ext>
              </a:extLst>
            </p:cNvPr>
            <p:cNvSpPr txBox="1"/>
            <p:nvPr/>
          </p:nvSpPr>
          <p:spPr>
            <a:xfrm>
              <a:off x="8920057" y="3772952"/>
              <a:ext cx="1092092" cy="338554"/>
            </a:xfrm>
            <a:prstGeom prst="rect">
              <a:avLst/>
            </a:prstGeom>
            <a:noFill/>
          </p:spPr>
          <p:txBody>
            <a:bodyPr wrap="square" rtlCol="0">
              <a:spAutoFit/>
            </a:bodyPr>
            <a:lstStyle/>
            <a:p>
              <a:pPr algn="ctr"/>
              <a:r>
                <a:rPr lang="en-US" sz="1600" dirty="0"/>
                <a:t>Resilience</a:t>
              </a:r>
            </a:p>
          </p:txBody>
        </p:sp>
      </p:grpSp>
      <p:grpSp>
        <p:nvGrpSpPr>
          <p:cNvPr id="9" name="Group 8">
            <a:extLst>
              <a:ext uri="{FF2B5EF4-FFF2-40B4-BE49-F238E27FC236}">
                <a16:creationId xmlns:a16="http://schemas.microsoft.com/office/drawing/2014/main" id="{3A9F2E9D-6593-4CC4-B95E-38000EDD745E}"/>
              </a:ext>
            </a:extLst>
          </p:cNvPr>
          <p:cNvGrpSpPr/>
          <p:nvPr/>
        </p:nvGrpSpPr>
        <p:grpSpPr>
          <a:xfrm>
            <a:off x="5479644" y="1484883"/>
            <a:ext cx="974295" cy="892824"/>
            <a:chOff x="7348609" y="3424518"/>
            <a:chExt cx="1143000" cy="1066800"/>
          </a:xfrm>
        </p:grpSpPr>
        <p:sp>
          <p:nvSpPr>
            <p:cNvPr id="21" name="Oval 20">
              <a:extLst>
                <a:ext uri="{FF2B5EF4-FFF2-40B4-BE49-F238E27FC236}">
                  <a16:creationId xmlns:a16="http://schemas.microsoft.com/office/drawing/2014/main" id="{37E36494-066A-4D5F-B2A9-C4401BE83B30}"/>
                </a:ext>
              </a:extLst>
            </p:cNvPr>
            <p:cNvSpPr/>
            <p:nvPr/>
          </p:nvSpPr>
          <p:spPr>
            <a:xfrm>
              <a:off x="7348609" y="3424518"/>
              <a:ext cx="1143000" cy="1066800"/>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B11E69D-1539-4D70-9A31-B16DDBEC18A0}"/>
                </a:ext>
              </a:extLst>
            </p:cNvPr>
            <p:cNvSpPr txBox="1"/>
            <p:nvPr/>
          </p:nvSpPr>
          <p:spPr>
            <a:xfrm>
              <a:off x="7356777" y="3640832"/>
              <a:ext cx="1094144" cy="625175"/>
            </a:xfrm>
            <a:prstGeom prst="rect">
              <a:avLst/>
            </a:prstGeom>
            <a:noFill/>
          </p:spPr>
          <p:txBody>
            <a:bodyPr wrap="square" rtlCol="0">
              <a:spAutoFit/>
            </a:bodyPr>
            <a:lstStyle/>
            <a:p>
              <a:pPr algn="ctr"/>
              <a:r>
                <a:rPr lang="en-US" sz="1400" dirty="0"/>
                <a:t>Machine Learning</a:t>
              </a:r>
            </a:p>
          </p:txBody>
        </p:sp>
      </p:grpSp>
      <p:cxnSp>
        <p:nvCxnSpPr>
          <p:cNvPr id="16" name="Straight Arrow Connector 15">
            <a:extLst>
              <a:ext uri="{FF2B5EF4-FFF2-40B4-BE49-F238E27FC236}">
                <a16:creationId xmlns:a16="http://schemas.microsoft.com/office/drawing/2014/main" id="{32653165-8A77-4EBE-B62B-692581A77505}"/>
              </a:ext>
            </a:extLst>
          </p:cNvPr>
          <p:cNvCxnSpPr>
            <a:cxnSpLocks/>
            <a:stCxn id="4" idx="3"/>
            <a:endCxn id="21" idx="2"/>
          </p:cNvCxnSpPr>
          <p:nvPr/>
        </p:nvCxnSpPr>
        <p:spPr>
          <a:xfrm flipV="1">
            <a:off x="4857813" y="1931295"/>
            <a:ext cx="6218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7FA00C-0E74-4A60-A483-3A659743D24C}"/>
              </a:ext>
            </a:extLst>
          </p:cNvPr>
          <p:cNvCxnSpPr>
            <a:cxnSpLocks/>
          </p:cNvCxnSpPr>
          <p:nvPr/>
        </p:nvCxnSpPr>
        <p:spPr>
          <a:xfrm flipV="1">
            <a:off x="6475702" y="1911386"/>
            <a:ext cx="6218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F15B2AB3-4253-4755-BF31-D914C1B9EB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9256" y="4747672"/>
            <a:ext cx="910336" cy="914400"/>
          </a:xfrm>
          <a:prstGeom prst="rect">
            <a:avLst/>
          </a:prstGeom>
        </p:spPr>
      </p:pic>
      <p:pic>
        <p:nvPicPr>
          <p:cNvPr id="34" name="Picture 33">
            <a:extLst>
              <a:ext uri="{FF2B5EF4-FFF2-40B4-BE49-F238E27FC236}">
                <a16:creationId xmlns:a16="http://schemas.microsoft.com/office/drawing/2014/main" id="{61EEAD28-D90E-4E11-9BD9-1FEA6DDDEE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0" y="4790298"/>
            <a:ext cx="811323" cy="803564"/>
          </a:xfrm>
          <a:prstGeom prst="rect">
            <a:avLst/>
          </a:prstGeom>
        </p:spPr>
      </p:pic>
    </p:spTree>
    <p:extLst>
      <p:ext uri="{BB962C8B-B14F-4D97-AF65-F5344CB8AC3E}">
        <p14:creationId xmlns:p14="http://schemas.microsoft.com/office/powerpoint/2010/main" val="403237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BBB5C3E6-F51E-46A9-A3EA-D9E52C7B0CE8}"/>
              </a:ext>
            </a:extLst>
          </p:cNvPr>
          <p:cNvSpPr>
            <a:spLocks noGrp="1"/>
          </p:cNvSpPr>
          <p:nvPr>
            <p:ph type="body" sz="quarter" idx="10"/>
          </p:nvPr>
        </p:nvSpPr>
        <p:spPr>
          <a:xfrm>
            <a:off x="152400" y="603423"/>
            <a:ext cx="10977282" cy="533400"/>
          </a:xfrm>
        </p:spPr>
        <p:txBody>
          <a:bodyPr>
            <a:noAutofit/>
          </a:bodyPr>
          <a:lstStyle/>
          <a:p>
            <a:r>
              <a:rPr lang="en-US" dirty="0">
                <a:solidFill>
                  <a:schemeClr val="accent6">
                    <a:lumMod val="50000"/>
                  </a:schemeClr>
                </a:solidFill>
                <a:latin typeface="Consolas" panose="020B0609020204030204" pitchFamily="49" charset="0"/>
              </a:rPr>
              <a:t>Understanding Resilience of urban interdependent networks</a:t>
            </a:r>
          </a:p>
          <a:p>
            <a:endParaRPr lang="en-US" sz="2400" u="sng" dirty="0">
              <a:solidFill>
                <a:schemeClr val="accent6">
                  <a:lumMod val="50000"/>
                </a:schemeClr>
              </a:solidFill>
              <a:latin typeface="Consolas" panose="020B0609020204030204" pitchFamily="49" charset="0"/>
            </a:endParaRPr>
          </a:p>
          <a:p>
            <a:r>
              <a:rPr lang="en-US" sz="2400" dirty="0">
                <a:solidFill>
                  <a:schemeClr val="accent6">
                    <a:lumMod val="50000"/>
                  </a:schemeClr>
                </a:solidFill>
                <a:latin typeface="Consolas" panose="020B0609020204030204" pitchFamily="49" charset="0"/>
              </a:rPr>
              <a:t>  </a:t>
            </a:r>
          </a:p>
        </p:txBody>
      </p:sp>
      <p:pic>
        <p:nvPicPr>
          <p:cNvPr id="6" name="Picture 5">
            <a:extLst>
              <a:ext uri="{FF2B5EF4-FFF2-40B4-BE49-F238E27FC236}">
                <a16:creationId xmlns:a16="http://schemas.microsoft.com/office/drawing/2014/main" id="{7539DDAF-D42E-424F-9506-F453EC6A34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059872"/>
            <a:ext cx="2895600" cy="2369128"/>
          </a:xfrm>
          <a:prstGeom prst="rect">
            <a:avLst/>
          </a:prstGeom>
        </p:spPr>
      </p:pic>
      <p:pic>
        <p:nvPicPr>
          <p:cNvPr id="9" name="Picture 8">
            <a:extLst>
              <a:ext uri="{FF2B5EF4-FFF2-40B4-BE49-F238E27FC236}">
                <a16:creationId xmlns:a16="http://schemas.microsoft.com/office/drawing/2014/main" id="{35FF8267-578C-4416-AF94-AF4A993BCE69}"/>
              </a:ext>
            </a:extLst>
          </p:cNvPr>
          <p:cNvPicPr>
            <a:picLocks noChangeAspect="1"/>
          </p:cNvPicPr>
          <p:nvPr/>
        </p:nvPicPr>
        <p:blipFill>
          <a:blip r:embed="rId4"/>
          <a:stretch>
            <a:fillRect/>
          </a:stretch>
        </p:blipFill>
        <p:spPr>
          <a:xfrm>
            <a:off x="5939117" y="1313588"/>
            <a:ext cx="2209800" cy="1921565"/>
          </a:xfrm>
          <a:prstGeom prst="rect">
            <a:avLst/>
          </a:prstGeom>
        </p:spPr>
      </p:pic>
      <p:pic>
        <p:nvPicPr>
          <p:cNvPr id="10" name="Picture 9">
            <a:extLst>
              <a:ext uri="{FF2B5EF4-FFF2-40B4-BE49-F238E27FC236}">
                <a16:creationId xmlns:a16="http://schemas.microsoft.com/office/drawing/2014/main" id="{7C6FD6AB-7A0D-4F10-9921-FC42E187A7E9}"/>
              </a:ext>
            </a:extLst>
          </p:cNvPr>
          <p:cNvPicPr>
            <a:picLocks noChangeAspect="1"/>
          </p:cNvPicPr>
          <p:nvPr/>
        </p:nvPicPr>
        <p:blipFill>
          <a:blip r:embed="rId5"/>
          <a:stretch>
            <a:fillRect/>
          </a:stretch>
        </p:blipFill>
        <p:spPr>
          <a:xfrm>
            <a:off x="3810000" y="1149745"/>
            <a:ext cx="1738207" cy="2055446"/>
          </a:xfrm>
          <a:prstGeom prst="rect">
            <a:avLst/>
          </a:prstGeom>
        </p:spPr>
      </p:pic>
      <p:sp>
        <p:nvSpPr>
          <p:cNvPr id="11" name="Rectangle 10">
            <a:extLst>
              <a:ext uri="{FF2B5EF4-FFF2-40B4-BE49-F238E27FC236}">
                <a16:creationId xmlns:a16="http://schemas.microsoft.com/office/drawing/2014/main" id="{3B9DA1AB-A1E9-4988-B609-8FB091F52B4B}"/>
              </a:ext>
            </a:extLst>
          </p:cNvPr>
          <p:cNvSpPr/>
          <p:nvPr/>
        </p:nvSpPr>
        <p:spPr>
          <a:xfrm>
            <a:off x="6258128" y="1110259"/>
            <a:ext cx="1571777" cy="276999"/>
          </a:xfrm>
          <a:prstGeom prst="rect">
            <a:avLst/>
          </a:prstGeom>
        </p:spPr>
        <p:txBody>
          <a:bodyPr wrap="none">
            <a:spAutoFit/>
          </a:bodyPr>
          <a:lstStyle/>
          <a:p>
            <a:r>
              <a:rPr lang="en-US" sz="1200" dirty="0"/>
              <a:t>Process relation graph</a:t>
            </a:r>
          </a:p>
        </p:txBody>
      </p:sp>
      <p:sp>
        <p:nvSpPr>
          <p:cNvPr id="12" name="TextBox 11">
            <a:extLst>
              <a:ext uri="{FF2B5EF4-FFF2-40B4-BE49-F238E27FC236}">
                <a16:creationId xmlns:a16="http://schemas.microsoft.com/office/drawing/2014/main" id="{6206927F-453D-4333-8172-39F04D0EA4B4}"/>
              </a:ext>
            </a:extLst>
          </p:cNvPr>
          <p:cNvSpPr txBox="1"/>
          <p:nvPr/>
        </p:nvSpPr>
        <p:spPr>
          <a:xfrm>
            <a:off x="84524" y="3736025"/>
            <a:ext cx="10583476"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Weighted Hetero Functional graph theory (WHFGT) for modeling interdependent infrastructure.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Robustness analysis of Process relation graph via multiple metrics : GCC, NCC, FR and SR.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C00000"/>
                </a:solidFill>
              </a:rPr>
              <a:t>Contributions</a:t>
            </a:r>
            <a:r>
              <a:rPr lang="en-US" sz="1600" dirty="0"/>
              <a:t>: Weighted dependency, Simulated Partial, Completed, Random, Targeted attack &amp; their combinations.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C00000"/>
                </a:solidFill>
              </a:rPr>
              <a:t>Conclusion</a:t>
            </a:r>
            <a:r>
              <a:rPr lang="en-US" sz="1600" dirty="0"/>
              <a:t>: Securing information is more crucial than physical hardening for resilience enhancement [1].</a:t>
            </a:r>
          </a:p>
          <a:p>
            <a:endParaRPr lang="en-US" sz="1600" dirty="0"/>
          </a:p>
        </p:txBody>
      </p:sp>
      <p:sp>
        <p:nvSpPr>
          <p:cNvPr id="15" name="Rectangle 14">
            <a:extLst>
              <a:ext uri="{FF2B5EF4-FFF2-40B4-BE49-F238E27FC236}">
                <a16:creationId xmlns:a16="http://schemas.microsoft.com/office/drawing/2014/main" id="{A1604816-E83F-43C5-BDC6-E30ECAE77AF3}"/>
              </a:ext>
            </a:extLst>
          </p:cNvPr>
          <p:cNvSpPr/>
          <p:nvPr/>
        </p:nvSpPr>
        <p:spPr>
          <a:xfrm>
            <a:off x="131909" y="5989019"/>
            <a:ext cx="11611259" cy="553998"/>
          </a:xfrm>
          <a:prstGeom prst="rect">
            <a:avLst/>
          </a:prstGeom>
        </p:spPr>
        <p:txBody>
          <a:bodyPr wrap="square">
            <a:spAutoFit/>
          </a:bodyPr>
          <a:lstStyle/>
          <a:p>
            <a:pPr lvl="0"/>
            <a:r>
              <a:rPr lang="en-US" sz="1000" dirty="0">
                <a:solidFill>
                  <a:prstClr val="black"/>
                </a:solidFill>
              </a:rPr>
              <a:t>[1] Munikoti, Sai, </a:t>
            </a:r>
            <a:r>
              <a:rPr lang="en-US" sz="1000" dirty="0" err="1">
                <a:solidFill>
                  <a:prstClr val="black"/>
                </a:solidFill>
              </a:rPr>
              <a:t>Kexing</a:t>
            </a:r>
            <a:r>
              <a:rPr lang="en-US" sz="1000" dirty="0">
                <a:solidFill>
                  <a:prstClr val="black"/>
                </a:solidFill>
              </a:rPr>
              <a:t> Lai, and </a:t>
            </a:r>
            <a:r>
              <a:rPr lang="en-US" sz="1000" dirty="0" err="1">
                <a:solidFill>
                  <a:prstClr val="black"/>
                </a:solidFill>
              </a:rPr>
              <a:t>Balasubramaniam</a:t>
            </a:r>
            <a:r>
              <a:rPr lang="en-US" sz="1000" dirty="0">
                <a:solidFill>
                  <a:prstClr val="black"/>
                </a:solidFill>
              </a:rPr>
              <a:t> Natarajan. "Robustness assessment of hetero-functional graph theory based model of interdependent urban utility networks." Reliability Engineering &amp; System Safety (2021): 107627.</a:t>
            </a:r>
          </a:p>
          <a:p>
            <a:pPr lvl="0"/>
            <a:r>
              <a:rPr lang="en-US" sz="1000" dirty="0">
                <a:solidFill>
                  <a:prstClr val="black"/>
                </a:solidFill>
              </a:rPr>
              <a:t>[2] Das, </a:t>
            </a:r>
            <a:r>
              <a:rPr lang="en-US" sz="1000" dirty="0" err="1">
                <a:solidFill>
                  <a:prstClr val="black"/>
                </a:solidFill>
              </a:rPr>
              <a:t>Laya</a:t>
            </a:r>
            <a:r>
              <a:rPr lang="en-US" sz="1000" dirty="0">
                <a:solidFill>
                  <a:prstClr val="black"/>
                </a:solidFill>
              </a:rPr>
              <a:t>, Sai Munikoti, </a:t>
            </a:r>
            <a:r>
              <a:rPr lang="en-US" sz="1000" dirty="0" err="1">
                <a:solidFill>
                  <a:prstClr val="black"/>
                </a:solidFill>
              </a:rPr>
              <a:t>Balasubramaniam</a:t>
            </a:r>
            <a:r>
              <a:rPr lang="en-US" sz="1000" dirty="0">
                <a:solidFill>
                  <a:prstClr val="black"/>
                </a:solidFill>
              </a:rPr>
              <a:t> Natarajan, and </a:t>
            </a:r>
            <a:r>
              <a:rPr lang="en-US" sz="1000" dirty="0" err="1">
                <a:solidFill>
                  <a:prstClr val="black"/>
                </a:solidFill>
              </a:rPr>
              <a:t>Babji</a:t>
            </a:r>
            <a:r>
              <a:rPr lang="en-US" sz="1000" dirty="0">
                <a:solidFill>
                  <a:prstClr val="black"/>
                </a:solidFill>
              </a:rPr>
              <a:t> Srinivasan. "Measuring smart grid resilience: Methods, challenges and opportunities." Renewable and Sustainable Energy Reviews 130 (2020): 109918</a:t>
            </a:r>
          </a:p>
        </p:txBody>
      </p:sp>
      <p:grpSp>
        <p:nvGrpSpPr>
          <p:cNvPr id="16" name="Group 15">
            <a:extLst>
              <a:ext uri="{FF2B5EF4-FFF2-40B4-BE49-F238E27FC236}">
                <a16:creationId xmlns:a16="http://schemas.microsoft.com/office/drawing/2014/main" id="{B0E9198B-5F4D-48C4-BD7F-BCC6C32C6952}"/>
              </a:ext>
            </a:extLst>
          </p:cNvPr>
          <p:cNvGrpSpPr/>
          <p:nvPr/>
        </p:nvGrpSpPr>
        <p:grpSpPr>
          <a:xfrm>
            <a:off x="8814823" y="1463481"/>
            <a:ext cx="3076859" cy="1698832"/>
            <a:chOff x="1872566" y="2615251"/>
            <a:chExt cx="2997471" cy="1027102"/>
          </a:xfrm>
        </p:grpSpPr>
        <p:sp>
          <p:nvSpPr>
            <p:cNvPr id="17" name="Rectangle: Rounded Corners 16">
              <a:extLst>
                <a:ext uri="{FF2B5EF4-FFF2-40B4-BE49-F238E27FC236}">
                  <a16:creationId xmlns:a16="http://schemas.microsoft.com/office/drawing/2014/main" id="{5F2939C4-5DA6-4478-910B-E7ABE48414DB}"/>
                </a:ext>
              </a:extLst>
            </p:cNvPr>
            <p:cNvSpPr/>
            <p:nvPr/>
          </p:nvSpPr>
          <p:spPr>
            <a:xfrm>
              <a:off x="1872566" y="2615251"/>
              <a:ext cx="2743200" cy="949005"/>
            </a:xfrm>
            <a:prstGeom prst="roundRect">
              <a:avLst/>
            </a:prstGeom>
            <a:solidFill>
              <a:srgbClr val="B6EED9"/>
            </a:solidFill>
            <a:ln>
              <a:solidFill>
                <a:schemeClr val="tx1">
                  <a:lumMod val="85000"/>
                  <a:lumOff val="15000"/>
                </a:schemeClr>
              </a:solidFill>
            </a:ln>
            <a:effectLst>
              <a:outerShdw blurRad="63500" sx="102000" sy="102000" algn="c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C3DB9213-2244-4E26-A230-744753DAEAB1}"/>
                </a:ext>
              </a:extLst>
            </p:cNvPr>
            <p:cNvSpPr txBox="1"/>
            <p:nvPr/>
          </p:nvSpPr>
          <p:spPr>
            <a:xfrm>
              <a:off x="1877455" y="2693348"/>
              <a:ext cx="2992582" cy="949005"/>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solidFill>
                    <a:prstClr val="black"/>
                  </a:solidFill>
                </a:rPr>
                <a:t>Identify critical nodes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Optimal interdependencies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Optimum Recovery Strategy </a:t>
              </a:r>
            </a:p>
          </p:txBody>
        </p:sp>
      </p:grpSp>
    </p:spTree>
    <p:extLst>
      <p:ext uri="{BB962C8B-B14F-4D97-AF65-F5344CB8AC3E}">
        <p14:creationId xmlns:p14="http://schemas.microsoft.com/office/powerpoint/2010/main" val="81725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92AEBF9D-7514-41B4-9B01-4D2051C1F0FA}"/>
              </a:ext>
            </a:extLst>
          </p:cNvPr>
          <p:cNvSpPr>
            <a:spLocks noGrp="1"/>
          </p:cNvSpPr>
          <p:nvPr>
            <p:ph type="body" sz="quarter" idx="10"/>
          </p:nvPr>
        </p:nvSpPr>
        <p:spPr>
          <a:xfrm>
            <a:off x="147918" y="685800"/>
            <a:ext cx="10977282" cy="533400"/>
          </a:xfrm>
        </p:spPr>
        <p:txBody>
          <a:bodyPr>
            <a:noAutofit/>
          </a:bodyPr>
          <a:lstStyle/>
          <a:p>
            <a:r>
              <a:rPr lang="en-US" dirty="0">
                <a:solidFill>
                  <a:schemeClr val="accent6">
                    <a:lumMod val="50000"/>
                  </a:schemeClr>
                </a:solidFill>
                <a:latin typeface="Consolas" panose="020B0609020204030204" pitchFamily="49" charset="0"/>
              </a:rPr>
              <a:t>Enhancing resilience of complex networks via Machine learning</a:t>
            </a:r>
          </a:p>
          <a:p>
            <a:endParaRPr lang="en-US" sz="2400" u="sng" dirty="0">
              <a:solidFill>
                <a:schemeClr val="accent6">
                  <a:lumMod val="50000"/>
                </a:schemeClr>
              </a:solidFill>
              <a:latin typeface="Consolas" panose="020B0609020204030204" pitchFamily="49" charset="0"/>
            </a:endParaRPr>
          </a:p>
          <a:p>
            <a:r>
              <a:rPr lang="en-US" sz="2400" dirty="0">
                <a:solidFill>
                  <a:schemeClr val="accent6">
                    <a:lumMod val="50000"/>
                  </a:schemeClr>
                </a:solidFill>
                <a:latin typeface="Consolas" panose="020B0609020204030204" pitchFamily="49" charset="0"/>
              </a:rPr>
              <a:t>  </a:t>
            </a:r>
          </a:p>
        </p:txBody>
      </p:sp>
      <p:sp>
        <p:nvSpPr>
          <p:cNvPr id="6" name="TextBox 5">
            <a:extLst>
              <a:ext uri="{FF2B5EF4-FFF2-40B4-BE49-F238E27FC236}">
                <a16:creationId xmlns:a16="http://schemas.microsoft.com/office/drawing/2014/main" id="{9C855120-DB34-4C47-8585-5AA6A1BA1FF0}"/>
              </a:ext>
            </a:extLst>
          </p:cNvPr>
          <p:cNvSpPr txBox="1"/>
          <p:nvPr/>
        </p:nvSpPr>
        <p:spPr>
          <a:xfrm>
            <a:off x="228600" y="1305472"/>
            <a:ext cx="11811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Critical nodes exist in any complex network whose removal maximally decrease the network robustness.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of the existing approaches to identify critical nodes are iterative based and computationally expensive.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proposed Scalable Graph Neural Network-based inductive learning framework (ILGR) for identifying critical nodes [3]</a:t>
            </a:r>
          </a:p>
          <a:p>
            <a:endParaRPr lang="en-US" dirty="0"/>
          </a:p>
        </p:txBody>
      </p:sp>
      <p:pic>
        <p:nvPicPr>
          <p:cNvPr id="128" name="Picture 127">
            <a:extLst>
              <a:ext uri="{FF2B5EF4-FFF2-40B4-BE49-F238E27FC236}">
                <a16:creationId xmlns:a16="http://schemas.microsoft.com/office/drawing/2014/main" id="{7422C272-651F-433B-9039-179D9D0AB501}"/>
              </a:ext>
            </a:extLst>
          </p:cNvPr>
          <p:cNvPicPr>
            <a:picLocks noChangeAspect="1"/>
          </p:cNvPicPr>
          <p:nvPr/>
        </p:nvPicPr>
        <p:blipFill>
          <a:blip r:embed="rId3"/>
          <a:stretch>
            <a:fillRect/>
          </a:stretch>
        </p:blipFill>
        <p:spPr>
          <a:xfrm>
            <a:off x="1981200" y="2895600"/>
            <a:ext cx="7391400" cy="2792993"/>
          </a:xfrm>
          <a:prstGeom prst="rect">
            <a:avLst/>
          </a:prstGeom>
        </p:spPr>
      </p:pic>
      <p:sp>
        <p:nvSpPr>
          <p:cNvPr id="129" name="TextBox 128">
            <a:extLst>
              <a:ext uri="{FF2B5EF4-FFF2-40B4-BE49-F238E27FC236}">
                <a16:creationId xmlns:a16="http://schemas.microsoft.com/office/drawing/2014/main" id="{46FC38BD-F87D-49D8-BF87-4CB680761B2E}"/>
              </a:ext>
            </a:extLst>
          </p:cNvPr>
          <p:cNvSpPr txBox="1"/>
          <p:nvPr/>
        </p:nvSpPr>
        <p:spPr>
          <a:xfrm>
            <a:off x="37780" y="6197173"/>
            <a:ext cx="11734800" cy="246221"/>
          </a:xfrm>
          <a:prstGeom prst="rect">
            <a:avLst/>
          </a:prstGeom>
          <a:noFill/>
        </p:spPr>
        <p:txBody>
          <a:bodyPr wrap="square" rtlCol="0">
            <a:spAutoFit/>
          </a:bodyPr>
          <a:lstStyle/>
          <a:p>
            <a:r>
              <a:rPr lang="en-US" sz="1000" dirty="0"/>
              <a:t>[3]  Munikoti, Sai, </a:t>
            </a:r>
            <a:r>
              <a:rPr lang="en-US" sz="1000" dirty="0" err="1"/>
              <a:t>Laya</a:t>
            </a:r>
            <a:r>
              <a:rPr lang="en-US" sz="1000" dirty="0"/>
              <a:t> Das, and </a:t>
            </a:r>
            <a:r>
              <a:rPr lang="en-US" sz="1000" dirty="0" err="1"/>
              <a:t>Balasubramaniam</a:t>
            </a:r>
            <a:r>
              <a:rPr lang="en-US" sz="1000" dirty="0"/>
              <a:t> Natarajan. "Scalable Graph Neural Network-based framework for identifying critical nodes in Complex Networks." </a:t>
            </a:r>
            <a:r>
              <a:rPr lang="en-US" sz="1000" dirty="0" err="1"/>
              <a:t>arXiv</a:t>
            </a:r>
            <a:r>
              <a:rPr lang="en-US" sz="1000" dirty="0"/>
              <a:t> preprint arXiv:2012.15725 (2020).</a:t>
            </a:r>
            <a:endParaRPr lang="en-US" sz="900" dirty="0"/>
          </a:p>
        </p:txBody>
      </p:sp>
    </p:spTree>
    <p:extLst>
      <p:ext uri="{BB962C8B-B14F-4D97-AF65-F5344CB8AC3E}">
        <p14:creationId xmlns:p14="http://schemas.microsoft.com/office/powerpoint/2010/main" val="191764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45C3C9-1A23-4094-9910-D9780E089269}"/>
              </a:ext>
            </a:extLst>
          </p:cNvPr>
          <p:cNvSpPr txBox="1"/>
          <p:nvPr/>
        </p:nvSpPr>
        <p:spPr>
          <a:xfrm>
            <a:off x="259466" y="1295400"/>
            <a:ext cx="10515600" cy="3908762"/>
          </a:xfrm>
          <a:prstGeom prst="rect">
            <a:avLst/>
          </a:prstGeom>
          <a:noFill/>
        </p:spPr>
        <p:txBody>
          <a:bodyPr wrap="square" rtlCol="0">
            <a:spAutoFit/>
          </a:bodyPr>
          <a:lstStyle/>
          <a:p>
            <a:pPr marL="285750" indent="-285750">
              <a:buFont typeface="Arial" panose="020B0604020202020204" pitchFamily="34" charset="0"/>
              <a:buChar char="•"/>
            </a:pPr>
            <a:r>
              <a:rPr lang="en-US" dirty="0"/>
              <a:t>Extend from single node/link case to critical set/sequence of nodes/link ; Combinatorial optimization on networks.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Formulate problem as MDP and leverage RL algorithms (Deep Q-learning) for identifying critical sequence.</a:t>
            </a:r>
          </a:p>
          <a:p>
            <a:endParaRPr lang="en-US" dirty="0"/>
          </a:p>
          <a:p>
            <a:pPr marL="285750" indent="-285750">
              <a:buFont typeface="Arial" panose="020B0604020202020204" pitchFamily="34" charset="0"/>
              <a:buChar char="•"/>
            </a:pPr>
            <a:r>
              <a:rPr lang="en-US" dirty="0"/>
              <a:t>Formulation can work for attack graphs, optimum recovery, optimal interdependencies.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C00000"/>
                </a:solidFill>
              </a:rPr>
              <a:t>WHY</a:t>
            </a:r>
            <a:r>
              <a:rPr lang="en-US" dirty="0"/>
              <a:t> </a:t>
            </a:r>
            <a:r>
              <a:rPr lang="en-US" dirty="0">
                <a:solidFill>
                  <a:srgbClr val="0070C0"/>
                </a:solidFill>
              </a:rPr>
              <a:t>GNN+ RL </a:t>
            </a:r>
            <a:r>
              <a:rPr lang="en-US" dirty="0"/>
              <a:t>formulation ?</a:t>
            </a:r>
          </a:p>
          <a:p>
            <a:endParaRPr lang="en-US" dirty="0"/>
          </a:p>
          <a:p>
            <a:pPr marL="742950" lvl="1" indent="-285750">
              <a:buFont typeface="Wingdings" panose="05000000000000000000" pitchFamily="2" charset="2"/>
              <a:buChar char="ü"/>
            </a:pPr>
            <a:r>
              <a:rPr lang="en-US" dirty="0"/>
              <a:t>Scalable, generic and computational efficient: Consistent with our current GNN framework.</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RL inherently allows foresightedness in decisions: Cumulative discounting rate   </a:t>
            </a:r>
          </a:p>
          <a:p>
            <a:pPr marL="285750" indent="-285750">
              <a:buFont typeface="Wingdings" panose="05000000000000000000" pitchFamily="2" charset="2"/>
              <a:buChar char="ü"/>
            </a:pPr>
            <a:endParaRPr lang="en-US" sz="1600" dirty="0"/>
          </a:p>
          <a:p>
            <a:endParaRPr lang="en-US" sz="1600" dirty="0"/>
          </a:p>
        </p:txBody>
      </p:sp>
      <p:sp>
        <p:nvSpPr>
          <p:cNvPr id="11" name="Text Placeholder 1">
            <a:extLst>
              <a:ext uri="{FF2B5EF4-FFF2-40B4-BE49-F238E27FC236}">
                <a16:creationId xmlns:a16="http://schemas.microsoft.com/office/drawing/2014/main" id="{477BD838-30E2-4B45-8F4A-94B8780C55B1}"/>
              </a:ext>
            </a:extLst>
          </p:cNvPr>
          <p:cNvSpPr>
            <a:spLocks noGrp="1"/>
          </p:cNvSpPr>
          <p:nvPr>
            <p:ph type="body" sz="quarter" idx="10"/>
          </p:nvPr>
        </p:nvSpPr>
        <p:spPr>
          <a:xfrm>
            <a:off x="272970" y="762000"/>
            <a:ext cx="10977282" cy="533400"/>
          </a:xfrm>
        </p:spPr>
        <p:txBody>
          <a:bodyPr>
            <a:noAutofit/>
          </a:bodyPr>
          <a:lstStyle/>
          <a:p>
            <a:r>
              <a:rPr lang="en-US" sz="2400" dirty="0">
                <a:solidFill>
                  <a:schemeClr val="accent6">
                    <a:lumMod val="50000"/>
                  </a:schemeClr>
                </a:solidFill>
                <a:latin typeface="Consolas" panose="020B0609020204030204" pitchFamily="49" charset="0"/>
              </a:rPr>
              <a:t>Next steps</a:t>
            </a:r>
          </a:p>
          <a:p>
            <a:r>
              <a:rPr lang="en-US" sz="2400" dirty="0">
                <a:solidFill>
                  <a:schemeClr val="accent6">
                    <a:lumMod val="50000"/>
                  </a:schemeClr>
                </a:solidFill>
                <a:latin typeface="Consolas" panose="020B0609020204030204" pitchFamily="49" charset="0"/>
              </a:rPr>
              <a:t>  </a:t>
            </a:r>
          </a:p>
        </p:txBody>
      </p:sp>
    </p:spTree>
    <p:extLst>
      <p:ext uri="{BB962C8B-B14F-4D97-AF65-F5344CB8AC3E}">
        <p14:creationId xmlns:p14="http://schemas.microsoft.com/office/powerpoint/2010/main" val="2961317577"/>
      </p:ext>
    </p:extLst>
  </p:cSld>
  <p:clrMapOvr>
    <a:masterClrMapping/>
  </p:clrMapOvr>
</p:sld>
</file>

<file path=ppt/theme/theme1.xml><?xml version="1.0" encoding="utf-8"?>
<a:theme xmlns:a="http://schemas.openxmlformats.org/drawingml/2006/main" name="Cover">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27534</TotalTime>
  <Words>2632</Words>
  <Application>Microsoft Office PowerPoint</Application>
  <PresentationFormat>Widescreen</PresentationFormat>
  <Paragraphs>155</Paragraphs>
  <Slides>12</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Calibri</vt:lpstr>
      <vt:lpstr>Cambria Math</vt:lpstr>
      <vt:lpstr>Comic Sans MS</vt:lpstr>
      <vt:lpstr>Consolas</vt:lpstr>
      <vt:lpstr>Corbel</vt:lpstr>
      <vt:lpstr>Verdana</vt:lpstr>
      <vt:lpstr>Wingdings</vt:lpstr>
      <vt:lpstr>Cover</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Baker</dc:creator>
  <cp:lastModifiedBy>Sai Munikoti</cp:lastModifiedBy>
  <cp:revision>1451</cp:revision>
  <dcterms:created xsi:type="dcterms:W3CDTF">2013-11-29T18:36:21Z</dcterms:created>
  <dcterms:modified xsi:type="dcterms:W3CDTF">2021-06-16T20:17:59Z</dcterms:modified>
</cp:coreProperties>
</file>