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51" r:id="rId3"/>
    <p:sldId id="552" r:id="rId4"/>
    <p:sldId id="550" r:id="rId5"/>
    <p:sldId id="566" r:id="rId6"/>
    <p:sldId id="553" r:id="rId7"/>
    <p:sldId id="559" r:id="rId8"/>
    <p:sldId id="560" r:id="rId9"/>
    <p:sldId id="557" r:id="rId10"/>
    <p:sldId id="556" r:id="rId11"/>
    <p:sldId id="555" r:id="rId12"/>
    <p:sldId id="558" r:id="rId13"/>
    <p:sldId id="554" r:id="rId14"/>
    <p:sldId id="561" r:id="rId15"/>
    <p:sldId id="562" r:id="rId16"/>
    <p:sldId id="563" r:id="rId17"/>
    <p:sldId id="564" r:id="rId18"/>
    <p:sldId id="56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80A45"/>
    <a:srgbClr val="96E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5707" autoAdjust="0"/>
  </p:normalViewPr>
  <p:slideViewPr>
    <p:cSldViewPr>
      <p:cViewPr varScale="1">
        <p:scale>
          <a:sx n="119" d="100"/>
          <a:sy n="119" d="100"/>
        </p:scale>
        <p:origin x="1096" y="192"/>
      </p:cViewPr>
      <p:guideLst>
        <p:guide orient="horz"/>
        <p:guide orient="horz" pos="4320"/>
        <p:guide pos="22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15A1-6FBB-4888-9387-A2334CBEB7B7}" type="datetimeFigureOut">
              <a:rPr lang="de-DE" smtClean="0"/>
              <a:pPr/>
              <a:t>06.04.22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6A70-3BBB-4FA1-A65C-3110763A08E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22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28F4-BDFF-4588-89B1-829C38AE151C}" type="datetimeFigureOut">
              <a:rPr lang="de-DE" smtClean="0"/>
              <a:pPr/>
              <a:t>06.04.22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24744" y="4427984"/>
            <a:ext cx="4608512" cy="40302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AB560-BD35-435D-A813-AD89F8E34D3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7188" indent="-179388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4988" indent="-17780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9388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2175" indent="-17780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AB560-BD35-435D-A813-AD89F8E34D3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0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/>
          <p:cNvSpPr>
            <a:spLocks noGrp="1"/>
          </p:cNvSpPr>
          <p:nvPr>
            <p:ph type="pic" sz="quarter" idx="11"/>
          </p:nvPr>
        </p:nvSpPr>
        <p:spPr bwMode="gray">
          <a:xfrm>
            <a:off x="0" y="1196975"/>
            <a:ext cx="9144000" cy="5661025"/>
          </a:xfrm>
          <a:prstGeom prst="rect">
            <a:avLst/>
          </a:prstGeo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4041775"/>
            <a:ext cx="4572000" cy="28162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br>
              <a:rPr lang="en-US" noProof="0" dirty="0"/>
            </a:b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95288" y="4545124"/>
            <a:ext cx="3816350" cy="863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95289" y="5408613"/>
            <a:ext cx="3816350" cy="9366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0" indent="0" algn="l">
              <a:buNone/>
              <a:defRPr>
                <a:solidFill>
                  <a:schemeClr val="bg1"/>
                </a:solidFill>
              </a:defRPr>
            </a:lvl2pPr>
            <a:lvl3pPr marL="0" indent="0" algn="l">
              <a:buNone/>
              <a:defRPr>
                <a:solidFill>
                  <a:schemeClr val="bg1"/>
                </a:solidFill>
              </a:defRPr>
            </a:lvl3pPr>
            <a:lvl4pPr marL="0" indent="0" algn="l">
              <a:buNone/>
              <a:defRPr>
                <a:solidFill>
                  <a:schemeClr val="bg1"/>
                </a:solidFill>
              </a:defRPr>
            </a:lvl4pPr>
            <a:lvl5pPr marL="0" indent="0" algn="l">
              <a:buNone/>
              <a:defRPr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300"/>
              </a:spcAft>
              <a:buNone/>
              <a:tabLst/>
              <a:defRPr sz="18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300"/>
              </a:spcAft>
              <a:buNone/>
              <a:tabLst/>
              <a:defRPr sz="18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8" name="Textplatzhalter 3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0" y="4292601"/>
            <a:ext cx="1187450" cy="10850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br>
              <a:rPr lang="en-US" noProof="0" dirty="0"/>
            </a:br>
            <a:endParaRPr lang="en-US" noProof="0" dirty="0"/>
          </a:p>
        </p:txBody>
      </p:sp>
      <p:grpSp>
        <p:nvGrpSpPr>
          <p:cNvPr id="39" name="Gruppieren 38"/>
          <p:cNvGrpSpPr/>
          <p:nvPr userDrawn="1"/>
        </p:nvGrpSpPr>
        <p:grpSpPr bwMode="gray">
          <a:xfrm>
            <a:off x="6588224" y="234260"/>
            <a:ext cx="2160241" cy="728454"/>
            <a:chOff x="6588224" y="234260"/>
            <a:chExt cx="2160241" cy="728454"/>
          </a:xfrm>
        </p:grpSpPr>
        <p:sp>
          <p:nvSpPr>
            <p:cNvPr id="40" name="Freeform 28"/>
            <p:cNvSpPr>
              <a:spLocks noEditPoints="1"/>
            </p:cNvSpPr>
            <p:nvPr/>
          </p:nvSpPr>
          <p:spPr bwMode="gray">
            <a:xfrm>
              <a:off x="6645015" y="292143"/>
              <a:ext cx="735006" cy="667294"/>
            </a:xfrm>
            <a:custGeom>
              <a:avLst/>
              <a:gdLst>
                <a:gd name="T0" fmla="*/ 309 w 1346"/>
                <a:gd name="T1" fmla="*/ 460 h 1221"/>
                <a:gd name="T2" fmla="*/ 334 w 1346"/>
                <a:gd name="T3" fmla="*/ 588 h 1221"/>
                <a:gd name="T4" fmla="*/ 383 w 1346"/>
                <a:gd name="T5" fmla="*/ 713 h 1221"/>
                <a:gd name="T6" fmla="*/ 457 w 1346"/>
                <a:gd name="T7" fmla="*/ 832 h 1221"/>
                <a:gd name="T8" fmla="*/ 259 w 1346"/>
                <a:gd name="T9" fmla="*/ 880 h 1221"/>
                <a:gd name="T10" fmla="*/ 142 w 1346"/>
                <a:gd name="T11" fmla="*/ 727 h 1221"/>
                <a:gd name="T12" fmla="*/ 56 w 1346"/>
                <a:gd name="T13" fmla="*/ 570 h 1221"/>
                <a:gd name="T14" fmla="*/ 0 w 1346"/>
                <a:gd name="T15" fmla="*/ 404 h 1221"/>
                <a:gd name="T16" fmla="*/ 92 w 1346"/>
                <a:gd name="T17" fmla="*/ 435 h 1221"/>
                <a:gd name="T18" fmla="*/ 187 w 1346"/>
                <a:gd name="T19" fmla="*/ 437 h 1221"/>
                <a:gd name="T20" fmla="*/ 270 w 1346"/>
                <a:gd name="T21" fmla="*/ 414 h 1221"/>
                <a:gd name="T22" fmla="*/ 407 w 1346"/>
                <a:gd name="T23" fmla="*/ 0 h 1221"/>
                <a:gd name="T24" fmla="*/ 1343 w 1346"/>
                <a:gd name="T25" fmla="*/ 91 h 1221"/>
                <a:gd name="T26" fmla="*/ 1342 w 1346"/>
                <a:gd name="T27" fmla="*/ 265 h 1221"/>
                <a:gd name="T28" fmla="*/ 1313 w 1346"/>
                <a:gd name="T29" fmla="*/ 433 h 1221"/>
                <a:gd name="T30" fmla="*/ 1254 w 1346"/>
                <a:gd name="T31" fmla="*/ 593 h 1221"/>
                <a:gd name="T32" fmla="*/ 1164 w 1346"/>
                <a:gd name="T33" fmla="*/ 747 h 1221"/>
                <a:gd name="T34" fmla="*/ 1046 w 1346"/>
                <a:gd name="T35" fmla="*/ 896 h 1221"/>
                <a:gd name="T36" fmla="*/ 898 w 1346"/>
                <a:gd name="T37" fmla="*/ 1040 h 1221"/>
                <a:gd name="T38" fmla="*/ 739 w 1346"/>
                <a:gd name="T39" fmla="*/ 1166 h 1221"/>
                <a:gd name="T40" fmla="*/ 581 w 1346"/>
                <a:gd name="T41" fmla="*/ 1166 h 1221"/>
                <a:gd name="T42" fmla="*/ 435 w 1346"/>
                <a:gd name="T43" fmla="*/ 1052 h 1221"/>
                <a:gd name="T44" fmla="*/ 492 w 1346"/>
                <a:gd name="T45" fmla="*/ 874 h 1221"/>
                <a:gd name="T46" fmla="*/ 598 w 1346"/>
                <a:gd name="T47" fmla="*/ 984 h 1221"/>
                <a:gd name="T48" fmla="*/ 734 w 1346"/>
                <a:gd name="T49" fmla="*/ 975 h 1221"/>
                <a:gd name="T50" fmla="*/ 857 w 1346"/>
                <a:gd name="T51" fmla="*/ 842 h 1221"/>
                <a:gd name="T52" fmla="*/ 944 w 1346"/>
                <a:gd name="T53" fmla="*/ 702 h 1221"/>
                <a:gd name="T54" fmla="*/ 997 w 1346"/>
                <a:gd name="T55" fmla="*/ 556 h 1221"/>
                <a:gd name="T56" fmla="*/ 1015 w 1346"/>
                <a:gd name="T57" fmla="*/ 401 h 1221"/>
                <a:gd name="T58" fmla="*/ 998 w 1346"/>
                <a:gd name="T59" fmla="*/ 242 h 1221"/>
                <a:gd name="T60" fmla="*/ 435 w 1346"/>
                <a:gd name="T61" fmla="*/ 209 h 1221"/>
                <a:gd name="T62" fmla="*/ 442 w 1346"/>
                <a:gd name="T63" fmla="*/ 141 h 1221"/>
                <a:gd name="T64" fmla="*/ 426 w 1346"/>
                <a:gd name="T65" fmla="*/ 44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221">
                  <a:moveTo>
                    <a:pt x="308" y="393"/>
                  </a:moveTo>
                  <a:lnTo>
                    <a:pt x="309" y="460"/>
                  </a:lnTo>
                  <a:lnTo>
                    <a:pt x="319" y="525"/>
                  </a:lnTo>
                  <a:lnTo>
                    <a:pt x="334" y="588"/>
                  </a:lnTo>
                  <a:lnTo>
                    <a:pt x="355" y="651"/>
                  </a:lnTo>
                  <a:lnTo>
                    <a:pt x="383" y="713"/>
                  </a:lnTo>
                  <a:lnTo>
                    <a:pt x="416" y="773"/>
                  </a:lnTo>
                  <a:lnTo>
                    <a:pt x="457" y="832"/>
                  </a:lnTo>
                  <a:lnTo>
                    <a:pt x="330" y="954"/>
                  </a:lnTo>
                  <a:lnTo>
                    <a:pt x="259" y="880"/>
                  </a:lnTo>
                  <a:lnTo>
                    <a:pt x="197" y="804"/>
                  </a:lnTo>
                  <a:lnTo>
                    <a:pt x="142" y="727"/>
                  </a:lnTo>
                  <a:lnTo>
                    <a:pt x="95" y="649"/>
                  </a:lnTo>
                  <a:lnTo>
                    <a:pt x="56" y="570"/>
                  </a:lnTo>
                  <a:lnTo>
                    <a:pt x="24" y="488"/>
                  </a:lnTo>
                  <a:lnTo>
                    <a:pt x="0" y="404"/>
                  </a:lnTo>
                  <a:lnTo>
                    <a:pt x="45" y="425"/>
                  </a:lnTo>
                  <a:lnTo>
                    <a:pt x="92" y="435"/>
                  </a:lnTo>
                  <a:lnTo>
                    <a:pt x="142" y="441"/>
                  </a:lnTo>
                  <a:lnTo>
                    <a:pt x="187" y="437"/>
                  </a:lnTo>
                  <a:lnTo>
                    <a:pt x="229" y="429"/>
                  </a:lnTo>
                  <a:lnTo>
                    <a:pt x="270" y="414"/>
                  </a:lnTo>
                  <a:lnTo>
                    <a:pt x="308" y="393"/>
                  </a:lnTo>
                  <a:close/>
                  <a:moveTo>
                    <a:pt x="407" y="0"/>
                  </a:moveTo>
                  <a:lnTo>
                    <a:pt x="1332" y="0"/>
                  </a:lnTo>
                  <a:lnTo>
                    <a:pt x="1343" y="91"/>
                  </a:lnTo>
                  <a:lnTo>
                    <a:pt x="1346" y="179"/>
                  </a:lnTo>
                  <a:lnTo>
                    <a:pt x="1342" y="265"/>
                  </a:lnTo>
                  <a:lnTo>
                    <a:pt x="1331" y="350"/>
                  </a:lnTo>
                  <a:lnTo>
                    <a:pt x="1313" y="433"/>
                  </a:lnTo>
                  <a:lnTo>
                    <a:pt x="1286" y="514"/>
                  </a:lnTo>
                  <a:lnTo>
                    <a:pt x="1254" y="593"/>
                  </a:lnTo>
                  <a:lnTo>
                    <a:pt x="1213" y="671"/>
                  </a:lnTo>
                  <a:lnTo>
                    <a:pt x="1164" y="747"/>
                  </a:lnTo>
                  <a:lnTo>
                    <a:pt x="1110" y="822"/>
                  </a:lnTo>
                  <a:lnTo>
                    <a:pt x="1046" y="896"/>
                  </a:lnTo>
                  <a:lnTo>
                    <a:pt x="977" y="968"/>
                  </a:lnTo>
                  <a:lnTo>
                    <a:pt x="898" y="1040"/>
                  </a:lnTo>
                  <a:lnTo>
                    <a:pt x="814" y="1110"/>
                  </a:lnTo>
                  <a:lnTo>
                    <a:pt x="739" y="1166"/>
                  </a:lnTo>
                  <a:lnTo>
                    <a:pt x="661" y="1221"/>
                  </a:lnTo>
                  <a:lnTo>
                    <a:pt x="581" y="1166"/>
                  </a:lnTo>
                  <a:lnTo>
                    <a:pt x="506" y="1110"/>
                  </a:lnTo>
                  <a:lnTo>
                    <a:pt x="435" y="1052"/>
                  </a:lnTo>
                  <a:lnTo>
                    <a:pt x="369" y="992"/>
                  </a:lnTo>
                  <a:lnTo>
                    <a:pt x="492" y="874"/>
                  </a:lnTo>
                  <a:lnTo>
                    <a:pt x="543" y="931"/>
                  </a:lnTo>
                  <a:lnTo>
                    <a:pt x="598" y="984"/>
                  </a:lnTo>
                  <a:lnTo>
                    <a:pt x="661" y="1038"/>
                  </a:lnTo>
                  <a:lnTo>
                    <a:pt x="734" y="975"/>
                  </a:lnTo>
                  <a:lnTo>
                    <a:pt x="800" y="908"/>
                  </a:lnTo>
                  <a:lnTo>
                    <a:pt x="857" y="842"/>
                  </a:lnTo>
                  <a:lnTo>
                    <a:pt x="905" y="773"/>
                  </a:lnTo>
                  <a:lnTo>
                    <a:pt x="944" y="702"/>
                  </a:lnTo>
                  <a:lnTo>
                    <a:pt x="975" y="629"/>
                  </a:lnTo>
                  <a:lnTo>
                    <a:pt x="997" y="556"/>
                  </a:lnTo>
                  <a:lnTo>
                    <a:pt x="1011" y="480"/>
                  </a:lnTo>
                  <a:lnTo>
                    <a:pt x="1015" y="401"/>
                  </a:lnTo>
                  <a:lnTo>
                    <a:pt x="1011" y="323"/>
                  </a:lnTo>
                  <a:lnTo>
                    <a:pt x="998" y="242"/>
                  </a:lnTo>
                  <a:lnTo>
                    <a:pt x="426" y="242"/>
                  </a:lnTo>
                  <a:lnTo>
                    <a:pt x="435" y="209"/>
                  </a:lnTo>
                  <a:lnTo>
                    <a:pt x="439" y="175"/>
                  </a:lnTo>
                  <a:lnTo>
                    <a:pt x="442" y="141"/>
                  </a:lnTo>
                  <a:lnTo>
                    <a:pt x="438" y="91"/>
                  </a:lnTo>
                  <a:lnTo>
                    <a:pt x="426" y="4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gray">
            <a:xfrm>
              <a:off x="7484866" y="819644"/>
              <a:ext cx="147438" cy="143070"/>
            </a:xfrm>
            <a:custGeom>
              <a:avLst/>
              <a:gdLst>
                <a:gd name="T0" fmla="*/ 0 w 270"/>
                <a:gd name="T1" fmla="*/ 0 h 261"/>
                <a:gd name="T2" fmla="*/ 103 w 270"/>
                <a:gd name="T3" fmla="*/ 0 h 261"/>
                <a:gd name="T4" fmla="*/ 103 w 270"/>
                <a:gd name="T5" fmla="*/ 10 h 261"/>
                <a:gd name="T6" fmla="*/ 87 w 270"/>
                <a:gd name="T7" fmla="*/ 12 h 261"/>
                <a:gd name="T8" fmla="*/ 77 w 270"/>
                <a:gd name="T9" fmla="*/ 14 h 261"/>
                <a:gd name="T10" fmla="*/ 72 w 270"/>
                <a:gd name="T11" fmla="*/ 18 h 261"/>
                <a:gd name="T12" fmla="*/ 71 w 270"/>
                <a:gd name="T13" fmla="*/ 24 h 261"/>
                <a:gd name="T14" fmla="*/ 71 w 270"/>
                <a:gd name="T15" fmla="*/ 35 h 261"/>
                <a:gd name="T16" fmla="*/ 71 w 270"/>
                <a:gd name="T17" fmla="*/ 154 h 261"/>
                <a:gd name="T18" fmla="*/ 71 w 270"/>
                <a:gd name="T19" fmla="*/ 177 h 261"/>
                <a:gd name="T20" fmla="*/ 75 w 270"/>
                <a:gd name="T21" fmla="*/ 197 h 261"/>
                <a:gd name="T22" fmla="*/ 80 w 270"/>
                <a:gd name="T23" fmla="*/ 214 h 261"/>
                <a:gd name="T24" fmla="*/ 87 w 270"/>
                <a:gd name="T25" fmla="*/ 226 h 261"/>
                <a:gd name="T26" fmla="*/ 99 w 270"/>
                <a:gd name="T27" fmla="*/ 238 h 261"/>
                <a:gd name="T28" fmla="*/ 115 w 270"/>
                <a:gd name="T29" fmla="*/ 245 h 261"/>
                <a:gd name="T30" fmla="*/ 136 w 270"/>
                <a:gd name="T31" fmla="*/ 247 h 261"/>
                <a:gd name="T32" fmla="*/ 155 w 270"/>
                <a:gd name="T33" fmla="*/ 245 h 261"/>
                <a:gd name="T34" fmla="*/ 171 w 270"/>
                <a:gd name="T35" fmla="*/ 238 h 261"/>
                <a:gd name="T36" fmla="*/ 185 w 270"/>
                <a:gd name="T37" fmla="*/ 226 h 261"/>
                <a:gd name="T38" fmla="*/ 191 w 270"/>
                <a:gd name="T39" fmla="*/ 214 h 261"/>
                <a:gd name="T40" fmla="*/ 197 w 270"/>
                <a:gd name="T41" fmla="*/ 197 h 261"/>
                <a:gd name="T42" fmla="*/ 200 w 270"/>
                <a:gd name="T43" fmla="*/ 177 h 261"/>
                <a:gd name="T44" fmla="*/ 201 w 270"/>
                <a:gd name="T45" fmla="*/ 154 h 261"/>
                <a:gd name="T46" fmla="*/ 201 w 270"/>
                <a:gd name="T47" fmla="*/ 35 h 261"/>
                <a:gd name="T48" fmla="*/ 201 w 270"/>
                <a:gd name="T49" fmla="*/ 24 h 261"/>
                <a:gd name="T50" fmla="*/ 198 w 270"/>
                <a:gd name="T51" fmla="*/ 18 h 261"/>
                <a:gd name="T52" fmla="*/ 194 w 270"/>
                <a:gd name="T53" fmla="*/ 14 h 261"/>
                <a:gd name="T54" fmla="*/ 183 w 270"/>
                <a:gd name="T55" fmla="*/ 12 h 261"/>
                <a:gd name="T56" fmla="*/ 168 w 270"/>
                <a:gd name="T57" fmla="*/ 10 h 261"/>
                <a:gd name="T58" fmla="*/ 168 w 270"/>
                <a:gd name="T59" fmla="*/ 0 h 261"/>
                <a:gd name="T60" fmla="*/ 270 w 270"/>
                <a:gd name="T61" fmla="*/ 0 h 261"/>
                <a:gd name="T62" fmla="*/ 270 w 270"/>
                <a:gd name="T63" fmla="*/ 10 h 261"/>
                <a:gd name="T64" fmla="*/ 255 w 270"/>
                <a:gd name="T65" fmla="*/ 12 h 261"/>
                <a:gd name="T66" fmla="*/ 246 w 270"/>
                <a:gd name="T67" fmla="*/ 14 h 261"/>
                <a:gd name="T68" fmla="*/ 240 w 270"/>
                <a:gd name="T69" fmla="*/ 18 h 261"/>
                <a:gd name="T70" fmla="*/ 238 w 270"/>
                <a:gd name="T71" fmla="*/ 24 h 261"/>
                <a:gd name="T72" fmla="*/ 238 w 270"/>
                <a:gd name="T73" fmla="*/ 35 h 261"/>
                <a:gd name="T74" fmla="*/ 238 w 270"/>
                <a:gd name="T75" fmla="*/ 161 h 261"/>
                <a:gd name="T76" fmla="*/ 236 w 270"/>
                <a:gd name="T77" fmla="*/ 182 h 261"/>
                <a:gd name="T78" fmla="*/ 233 w 270"/>
                <a:gd name="T79" fmla="*/ 200 h 261"/>
                <a:gd name="T80" fmla="*/ 228 w 270"/>
                <a:gd name="T81" fmla="*/ 215 h 261"/>
                <a:gd name="T82" fmla="*/ 217 w 270"/>
                <a:gd name="T83" fmla="*/ 231 h 261"/>
                <a:gd name="T84" fmla="*/ 204 w 270"/>
                <a:gd name="T85" fmla="*/ 243 h 261"/>
                <a:gd name="T86" fmla="*/ 189 w 270"/>
                <a:gd name="T87" fmla="*/ 252 h 261"/>
                <a:gd name="T88" fmla="*/ 172 w 270"/>
                <a:gd name="T89" fmla="*/ 257 h 261"/>
                <a:gd name="T90" fmla="*/ 153 w 270"/>
                <a:gd name="T91" fmla="*/ 260 h 261"/>
                <a:gd name="T92" fmla="*/ 136 w 270"/>
                <a:gd name="T93" fmla="*/ 261 h 261"/>
                <a:gd name="T94" fmla="*/ 117 w 270"/>
                <a:gd name="T95" fmla="*/ 260 h 261"/>
                <a:gd name="T96" fmla="*/ 99 w 270"/>
                <a:gd name="T97" fmla="*/ 257 h 261"/>
                <a:gd name="T98" fmla="*/ 83 w 270"/>
                <a:gd name="T99" fmla="*/ 252 h 261"/>
                <a:gd name="T100" fmla="*/ 67 w 270"/>
                <a:gd name="T101" fmla="*/ 243 h 261"/>
                <a:gd name="T102" fmla="*/ 54 w 270"/>
                <a:gd name="T103" fmla="*/ 231 h 261"/>
                <a:gd name="T104" fmla="*/ 44 w 270"/>
                <a:gd name="T105" fmla="*/ 215 h 261"/>
                <a:gd name="T106" fmla="*/ 38 w 270"/>
                <a:gd name="T107" fmla="*/ 201 h 261"/>
                <a:gd name="T108" fmla="*/ 35 w 270"/>
                <a:gd name="T109" fmla="*/ 182 h 261"/>
                <a:gd name="T110" fmla="*/ 34 w 270"/>
                <a:gd name="T111" fmla="*/ 162 h 261"/>
                <a:gd name="T112" fmla="*/ 34 w 270"/>
                <a:gd name="T113" fmla="*/ 35 h 261"/>
                <a:gd name="T114" fmla="*/ 33 w 270"/>
                <a:gd name="T115" fmla="*/ 24 h 261"/>
                <a:gd name="T116" fmla="*/ 31 w 270"/>
                <a:gd name="T117" fmla="*/ 18 h 261"/>
                <a:gd name="T118" fmla="*/ 26 w 270"/>
                <a:gd name="T119" fmla="*/ 14 h 261"/>
                <a:gd name="T120" fmla="*/ 16 w 270"/>
                <a:gd name="T121" fmla="*/ 12 h 261"/>
                <a:gd name="T122" fmla="*/ 0 w 270"/>
                <a:gd name="T123" fmla="*/ 10 h 261"/>
                <a:gd name="T124" fmla="*/ 0 w 270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261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7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1" y="35"/>
                  </a:lnTo>
                  <a:lnTo>
                    <a:pt x="71" y="154"/>
                  </a:lnTo>
                  <a:lnTo>
                    <a:pt x="71" y="177"/>
                  </a:lnTo>
                  <a:lnTo>
                    <a:pt x="75" y="197"/>
                  </a:lnTo>
                  <a:lnTo>
                    <a:pt x="80" y="214"/>
                  </a:lnTo>
                  <a:lnTo>
                    <a:pt x="87" y="226"/>
                  </a:lnTo>
                  <a:lnTo>
                    <a:pt x="99" y="238"/>
                  </a:lnTo>
                  <a:lnTo>
                    <a:pt x="115" y="245"/>
                  </a:lnTo>
                  <a:lnTo>
                    <a:pt x="136" y="247"/>
                  </a:lnTo>
                  <a:lnTo>
                    <a:pt x="155" y="245"/>
                  </a:lnTo>
                  <a:lnTo>
                    <a:pt x="171" y="238"/>
                  </a:lnTo>
                  <a:lnTo>
                    <a:pt x="185" y="226"/>
                  </a:lnTo>
                  <a:lnTo>
                    <a:pt x="191" y="214"/>
                  </a:lnTo>
                  <a:lnTo>
                    <a:pt x="197" y="197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1" y="35"/>
                  </a:lnTo>
                  <a:lnTo>
                    <a:pt x="201" y="24"/>
                  </a:lnTo>
                  <a:lnTo>
                    <a:pt x="198" y="18"/>
                  </a:lnTo>
                  <a:lnTo>
                    <a:pt x="194" y="14"/>
                  </a:lnTo>
                  <a:lnTo>
                    <a:pt x="183" y="12"/>
                  </a:lnTo>
                  <a:lnTo>
                    <a:pt x="168" y="10"/>
                  </a:lnTo>
                  <a:lnTo>
                    <a:pt x="168" y="0"/>
                  </a:lnTo>
                  <a:lnTo>
                    <a:pt x="270" y="0"/>
                  </a:lnTo>
                  <a:lnTo>
                    <a:pt x="270" y="10"/>
                  </a:lnTo>
                  <a:lnTo>
                    <a:pt x="255" y="12"/>
                  </a:lnTo>
                  <a:lnTo>
                    <a:pt x="246" y="14"/>
                  </a:lnTo>
                  <a:lnTo>
                    <a:pt x="240" y="18"/>
                  </a:lnTo>
                  <a:lnTo>
                    <a:pt x="238" y="24"/>
                  </a:lnTo>
                  <a:lnTo>
                    <a:pt x="238" y="35"/>
                  </a:lnTo>
                  <a:lnTo>
                    <a:pt x="238" y="161"/>
                  </a:lnTo>
                  <a:lnTo>
                    <a:pt x="236" y="182"/>
                  </a:lnTo>
                  <a:lnTo>
                    <a:pt x="233" y="200"/>
                  </a:lnTo>
                  <a:lnTo>
                    <a:pt x="228" y="215"/>
                  </a:lnTo>
                  <a:lnTo>
                    <a:pt x="217" y="231"/>
                  </a:lnTo>
                  <a:lnTo>
                    <a:pt x="204" y="243"/>
                  </a:lnTo>
                  <a:lnTo>
                    <a:pt x="189" y="252"/>
                  </a:lnTo>
                  <a:lnTo>
                    <a:pt x="172" y="257"/>
                  </a:lnTo>
                  <a:lnTo>
                    <a:pt x="153" y="260"/>
                  </a:lnTo>
                  <a:lnTo>
                    <a:pt x="136" y="261"/>
                  </a:lnTo>
                  <a:lnTo>
                    <a:pt x="117" y="260"/>
                  </a:lnTo>
                  <a:lnTo>
                    <a:pt x="99" y="257"/>
                  </a:lnTo>
                  <a:lnTo>
                    <a:pt x="83" y="252"/>
                  </a:lnTo>
                  <a:lnTo>
                    <a:pt x="67" y="243"/>
                  </a:lnTo>
                  <a:lnTo>
                    <a:pt x="54" y="231"/>
                  </a:lnTo>
                  <a:lnTo>
                    <a:pt x="44" y="215"/>
                  </a:lnTo>
                  <a:lnTo>
                    <a:pt x="38" y="201"/>
                  </a:lnTo>
                  <a:lnTo>
                    <a:pt x="35" y="182"/>
                  </a:lnTo>
                  <a:lnTo>
                    <a:pt x="34" y="162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gray">
            <a:xfrm>
              <a:off x="7647594" y="819644"/>
              <a:ext cx="145254" cy="139793"/>
            </a:xfrm>
            <a:custGeom>
              <a:avLst/>
              <a:gdLst>
                <a:gd name="T0" fmla="*/ 0 w 264"/>
                <a:gd name="T1" fmla="*/ 0 h 256"/>
                <a:gd name="T2" fmla="*/ 70 w 264"/>
                <a:gd name="T3" fmla="*/ 0 h 256"/>
                <a:gd name="T4" fmla="*/ 214 w 264"/>
                <a:gd name="T5" fmla="*/ 203 h 256"/>
                <a:gd name="T6" fmla="*/ 215 w 264"/>
                <a:gd name="T7" fmla="*/ 204 h 256"/>
                <a:gd name="T8" fmla="*/ 215 w 264"/>
                <a:gd name="T9" fmla="*/ 75 h 256"/>
                <a:gd name="T10" fmla="*/ 214 w 264"/>
                <a:gd name="T11" fmla="*/ 50 h 256"/>
                <a:gd name="T12" fmla="*/ 213 w 264"/>
                <a:gd name="T13" fmla="*/ 29 h 256"/>
                <a:gd name="T14" fmla="*/ 209 w 264"/>
                <a:gd name="T15" fmla="*/ 20 h 256"/>
                <a:gd name="T16" fmla="*/ 203 w 264"/>
                <a:gd name="T17" fmla="*/ 14 h 256"/>
                <a:gd name="T18" fmla="*/ 192 w 264"/>
                <a:gd name="T19" fmla="*/ 12 h 256"/>
                <a:gd name="T20" fmla="*/ 177 w 264"/>
                <a:gd name="T21" fmla="*/ 10 h 256"/>
                <a:gd name="T22" fmla="*/ 177 w 264"/>
                <a:gd name="T23" fmla="*/ 0 h 256"/>
                <a:gd name="T24" fmla="*/ 264 w 264"/>
                <a:gd name="T25" fmla="*/ 0 h 256"/>
                <a:gd name="T26" fmla="*/ 264 w 264"/>
                <a:gd name="T27" fmla="*/ 10 h 256"/>
                <a:gd name="T28" fmla="*/ 252 w 264"/>
                <a:gd name="T29" fmla="*/ 12 h 256"/>
                <a:gd name="T30" fmla="*/ 242 w 264"/>
                <a:gd name="T31" fmla="*/ 14 h 256"/>
                <a:gd name="T32" fmla="*/ 237 w 264"/>
                <a:gd name="T33" fmla="*/ 20 h 256"/>
                <a:gd name="T34" fmla="*/ 234 w 264"/>
                <a:gd name="T35" fmla="*/ 29 h 256"/>
                <a:gd name="T36" fmla="*/ 232 w 264"/>
                <a:gd name="T37" fmla="*/ 50 h 256"/>
                <a:gd name="T38" fmla="*/ 232 w 264"/>
                <a:gd name="T39" fmla="*/ 75 h 256"/>
                <a:gd name="T40" fmla="*/ 232 w 264"/>
                <a:gd name="T41" fmla="*/ 256 h 256"/>
                <a:gd name="T42" fmla="*/ 207 w 264"/>
                <a:gd name="T43" fmla="*/ 256 h 256"/>
                <a:gd name="T44" fmla="*/ 50 w 264"/>
                <a:gd name="T45" fmla="*/ 33 h 256"/>
                <a:gd name="T46" fmla="*/ 50 w 264"/>
                <a:gd name="T47" fmla="*/ 33 h 256"/>
                <a:gd name="T48" fmla="*/ 50 w 264"/>
                <a:gd name="T49" fmla="*/ 180 h 256"/>
                <a:gd name="T50" fmla="*/ 50 w 264"/>
                <a:gd name="T51" fmla="*/ 205 h 256"/>
                <a:gd name="T52" fmla="*/ 53 w 264"/>
                <a:gd name="T53" fmla="*/ 226 h 256"/>
                <a:gd name="T54" fmla="*/ 55 w 264"/>
                <a:gd name="T55" fmla="*/ 235 h 256"/>
                <a:gd name="T56" fmla="*/ 62 w 264"/>
                <a:gd name="T57" fmla="*/ 241 h 256"/>
                <a:gd name="T58" fmla="*/ 72 w 264"/>
                <a:gd name="T59" fmla="*/ 243 h 256"/>
                <a:gd name="T60" fmla="*/ 88 w 264"/>
                <a:gd name="T61" fmla="*/ 245 h 256"/>
                <a:gd name="T62" fmla="*/ 88 w 264"/>
                <a:gd name="T63" fmla="*/ 256 h 256"/>
                <a:gd name="T64" fmla="*/ 0 w 264"/>
                <a:gd name="T65" fmla="*/ 256 h 256"/>
                <a:gd name="T66" fmla="*/ 0 w 264"/>
                <a:gd name="T67" fmla="*/ 245 h 256"/>
                <a:gd name="T68" fmla="*/ 12 w 264"/>
                <a:gd name="T69" fmla="*/ 243 h 256"/>
                <a:gd name="T70" fmla="*/ 21 w 264"/>
                <a:gd name="T71" fmla="*/ 241 h 256"/>
                <a:gd name="T72" fmla="*/ 27 w 264"/>
                <a:gd name="T73" fmla="*/ 235 h 256"/>
                <a:gd name="T74" fmla="*/ 29 w 264"/>
                <a:gd name="T75" fmla="*/ 226 h 256"/>
                <a:gd name="T76" fmla="*/ 32 w 264"/>
                <a:gd name="T77" fmla="*/ 205 h 256"/>
                <a:gd name="T78" fmla="*/ 32 w 264"/>
                <a:gd name="T79" fmla="*/ 180 h 256"/>
                <a:gd name="T80" fmla="*/ 32 w 264"/>
                <a:gd name="T81" fmla="*/ 35 h 256"/>
                <a:gd name="T82" fmla="*/ 32 w 264"/>
                <a:gd name="T83" fmla="*/ 24 h 256"/>
                <a:gd name="T84" fmla="*/ 31 w 264"/>
                <a:gd name="T85" fmla="*/ 18 h 256"/>
                <a:gd name="T86" fmla="*/ 25 w 264"/>
                <a:gd name="T87" fmla="*/ 14 h 256"/>
                <a:gd name="T88" fmla="*/ 16 w 264"/>
                <a:gd name="T89" fmla="*/ 12 h 256"/>
                <a:gd name="T90" fmla="*/ 0 w 264"/>
                <a:gd name="T91" fmla="*/ 10 h 256"/>
                <a:gd name="T92" fmla="*/ 0 w 264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256">
                  <a:moveTo>
                    <a:pt x="0" y="0"/>
                  </a:moveTo>
                  <a:lnTo>
                    <a:pt x="70" y="0"/>
                  </a:lnTo>
                  <a:lnTo>
                    <a:pt x="214" y="203"/>
                  </a:lnTo>
                  <a:lnTo>
                    <a:pt x="215" y="204"/>
                  </a:lnTo>
                  <a:lnTo>
                    <a:pt x="215" y="75"/>
                  </a:lnTo>
                  <a:lnTo>
                    <a:pt x="214" y="50"/>
                  </a:lnTo>
                  <a:lnTo>
                    <a:pt x="213" y="29"/>
                  </a:lnTo>
                  <a:lnTo>
                    <a:pt x="209" y="20"/>
                  </a:lnTo>
                  <a:lnTo>
                    <a:pt x="203" y="14"/>
                  </a:lnTo>
                  <a:lnTo>
                    <a:pt x="192" y="12"/>
                  </a:lnTo>
                  <a:lnTo>
                    <a:pt x="177" y="10"/>
                  </a:lnTo>
                  <a:lnTo>
                    <a:pt x="177" y="0"/>
                  </a:lnTo>
                  <a:lnTo>
                    <a:pt x="264" y="0"/>
                  </a:lnTo>
                  <a:lnTo>
                    <a:pt x="264" y="10"/>
                  </a:lnTo>
                  <a:lnTo>
                    <a:pt x="252" y="12"/>
                  </a:lnTo>
                  <a:lnTo>
                    <a:pt x="242" y="14"/>
                  </a:lnTo>
                  <a:lnTo>
                    <a:pt x="237" y="20"/>
                  </a:lnTo>
                  <a:lnTo>
                    <a:pt x="234" y="29"/>
                  </a:lnTo>
                  <a:lnTo>
                    <a:pt x="232" y="50"/>
                  </a:lnTo>
                  <a:lnTo>
                    <a:pt x="232" y="75"/>
                  </a:lnTo>
                  <a:lnTo>
                    <a:pt x="232" y="256"/>
                  </a:lnTo>
                  <a:lnTo>
                    <a:pt x="207" y="256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180"/>
                  </a:lnTo>
                  <a:lnTo>
                    <a:pt x="50" y="205"/>
                  </a:lnTo>
                  <a:lnTo>
                    <a:pt x="53" y="226"/>
                  </a:lnTo>
                  <a:lnTo>
                    <a:pt x="55" y="235"/>
                  </a:lnTo>
                  <a:lnTo>
                    <a:pt x="62" y="241"/>
                  </a:lnTo>
                  <a:lnTo>
                    <a:pt x="72" y="243"/>
                  </a:lnTo>
                  <a:lnTo>
                    <a:pt x="88" y="245"/>
                  </a:lnTo>
                  <a:lnTo>
                    <a:pt x="88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2" y="243"/>
                  </a:lnTo>
                  <a:lnTo>
                    <a:pt x="21" y="241"/>
                  </a:lnTo>
                  <a:lnTo>
                    <a:pt x="27" y="235"/>
                  </a:lnTo>
                  <a:lnTo>
                    <a:pt x="29" y="226"/>
                  </a:lnTo>
                  <a:lnTo>
                    <a:pt x="32" y="205"/>
                  </a:lnTo>
                  <a:lnTo>
                    <a:pt x="32" y="18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5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gray">
            <a:xfrm>
              <a:off x="7809229" y="819644"/>
              <a:ext cx="56791" cy="139793"/>
            </a:xfrm>
            <a:custGeom>
              <a:avLst/>
              <a:gdLst>
                <a:gd name="T0" fmla="*/ 0 w 104"/>
                <a:gd name="T1" fmla="*/ 0 h 256"/>
                <a:gd name="T2" fmla="*/ 104 w 104"/>
                <a:gd name="T3" fmla="*/ 0 h 256"/>
                <a:gd name="T4" fmla="*/ 104 w 104"/>
                <a:gd name="T5" fmla="*/ 10 h 256"/>
                <a:gd name="T6" fmla="*/ 87 w 104"/>
                <a:gd name="T7" fmla="*/ 12 h 256"/>
                <a:gd name="T8" fmla="*/ 78 w 104"/>
                <a:gd name="T9" fmla="*/ 14 h 256"/>
                <a:gd name="T10" fmla="*/ 72 w 104"/>
                <a:gd name="T11" fmla="*/ 18 h 256"/>
                <a:gd name="T12" fmla="*/ 71 w 104"/>
                <a:gd name="T13" fmla="*/ 24 h 256"/>
                <a:gd name="T14" fmla="*/ 70 w 104"/>
                <a:gd name="T15" fmla="*/ 35 h 256"/>
                <a:gd name="T16" fmla="*/ 70 w 104"/>
                <a:gd name="T17" fmla="*/ 220 h 256"/>
                <a:gd name="T18" fmla="*/ 71 w 104"/>
                <a:gd name="T19" fmla="*/ 231 h 256"/>
                <a:gd name="T20" fmla="*/ 72 w 104"/>
                <a:gd name="T21" fmla="*/ 237 h 256"/>
                <a:gd name="T22" fmla="*/ 78 w 104"/>
                <a:gd name="T23" fmla="*/ 241 h 256"/>
                <a:gd name="T24" fmla="*/ 87 w 104"/>
                <a:gd name="T25" fmla="*/ 243 h 256"/>
                <a:gd name="T26" fmla="*/ 104 w 104"/>
                <a:gd name="T27" fmla="*/ 245 h 256"/>
                <a:gd name="T28" fmla="*/ 104 w 104"/>
                <a:gd name="T29" fmla="*/ 256 h 256"/>
                <a:gd name="T30" fmla="*/ 0 w 104"/>
                <a:gd name="T31" fmla="*/ 256 h 256"/>
                <a:gd name="T32" fmla="*/ 0 w 104"/>
                <a:gd name="T33" fmla="*/ 245 h 256"/>
                <a:gd name="T34" fmla="*/ 17 w 104"/>
                <a:gd name="T35" fmla="*/ 243 h 256"/>
                <a:gd name="T36" fmla="*/ 26 w 104"/>
                <a:gd name="T37" fmla="*/ 241 h 256"/>
                <a:gd name="T38" fmla="*/ 32 w 104"/>
                <a:gd name="T39" fmla="*/ 237 h 256"/>
                <a:gd name="T40" fmla="*/ 33 w 104"/>
                <a:gd name="T41" fmla="*/ 231 h 256"/>
                <a:gd name="T42" fmla="*/ 34 w 104"/>
                <a:gd name="T43" fmla="*/ 220 h 256"/>
                <a:gd name="T44" fmla="*/ 34 w 104"/>
                <a:gd name="T45" fmla="*/ 35 h 256"/>
                <a:gd name="T46" fmla="*/ 33 w 104"/>
                <a:gd name="T47" fmla="*/ 24 h 256"/>
                <a:gd name="T48" fmla="*/ 32 w 104"/>
                <a:gd name="T49" fmla="*/ 18 h 256"/>
                <a:gd name="T50" fmla="*/ 26 w 104"/>
                <a:gd name="T51" fmla="*/ 14 h 256"/>
                <a:gd name="T52" fmla="*/ 17 w 104"/>
                <a:gd name="T53" fmla="*/ 12 h 256"/>
                <a:gd name="T54" fmla="*/ 0 w 104"/>
                <a:gd name="T55" fmla="*/ 10 h 256"/>
                <a:gd name="T56" fmla="*/ 0 w 104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256">
                  <a:moveTo>
                    <a:pt x="0" y="0"/>
                  </a:moveTo>
                  <a:lnTo>
                    <a:pt x="104" y="0"/>
                  </a:lnTo>
                  <a:lnTo>
                    <a:pt x="104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4" y="245"/>
                  </a:lnTo>
                  <a:lnTo>
                    <a:pt x="104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7" y="243"/>
                  </a:lnTo>
                  <a:lnTo>
                    <a:pt x="26" y="241"/>
                  </a:lnTo>
                  <a:lnTo>
                    <a:pt x="32" y="237"/>
                  </a:lnTo>
                  <a:lnTo>
                    <a:pt x="33" y="231"/>
                  </a:lnTo>
                  <a:lnTo>
                    <a:pt x="34" y="220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2" y="18"/>
                  </a:lnTo>
                  <a:lnTo>
                    <a:pt x="26" y="14"/>
                  </a:lnTo>
                  <a:lnTo>
                    <a:pt x="17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gray">
            <a:xfrm>
              <a:off x="7880218" y="819644"/>
              <a:ext cx="139793" cy="139793"/>
            </a:xfrm>
            <a:custGeom>
              <a:avLst/>
              <a:gdLst>
                <a:gd name="T0" fmla="*/ 0 w 257"/>
                <a:gd name="T1" fmla="*/ 0 h 256"/>
                <a:gd name="T2" fmla="*/ 95 w 257"/>
                <a:gd name="T3" fmla="*/ 0 h 256"/>
                <a:gd name="T4" fmla="*/ 95 w 257"/>
                <a:gd name="T5" fmla="*/ 10 h 256"/>
                <a:gd name="T6" fmla="*/ 76 w 257"/>
                <a:gd name="T7" fmla="*/ 13 h 256"/>
                <a:gd name="T8" fmla="*/ 71 w 257"/>
                <a:gd name="T9" fmla="*/ 13 h 256"/>
                <a:gd name="T10" fmla="*/ 68 w 257"/>
                <a:gd name="T11" fmla="*/ 16 h 256"/>
                <a:gd name="T12" fmla="*/ 68 w 257"/>
                <a:gd name="T13" fmla="*/ 17 h 256"/>
                <a:gd name="T14" fmla="*/ 68 w 257"/>
                <a:gd name="T15" fmla="*/ 21 h 256"/>
                <a:gd name="T16" fmla="*/ 68 w 257"/>
                <a:gd name="T17" fmla="*/ 27 h 256"/>
                <a:gd name="T18" fmla="*/ 84 w 257"/>
                <a:gd name="T19" fmla="*/ 73 h 256"/>
                <a:gd name="T20" fmla="*/ 101 w 257"/>
                <a:gd name="T21" fmla="*/ 120 h 256"/>
                <a:gd name="T22" fmla="*/ 136 w 257"/>
                <a:gd name="T23" fmla="*/ 215 h 256"/>
                <a:gd name="T24" fmla="*/ 136 w 257"/>
                <a:gd name="T25" fmla="*/ 215 h 256"/>
                <a:gd name="T26" fmla="*/ 175 w 257"/>
                <a:gd name="T27" fmla="*/ 109 h 256"/>
                <a:gd name="T28" fmla="*/ 185 w 257"/>
                <a:gd name="T29" fmla="*/ 84 h 256"/>
                <a:gd name="T30" fmla="*/ 193 w 257"/>
                <a:gd name="T31" fmla="*/ 59 h 256"/>
                <a:gd name="T32" fmla="*/ 198 w 257"/>
                <a:gd name="T33" fmla="*/ 39 h 256"/>
                <a:gd name="T34" fmla="*/ 204 w 257"/>
                <a:gd name="T35" fmla="*/ 24 h 256"/>
                <a:gd name="T36" fmla="*/ 204 w 257"/>
                <a:gd name="T37" fmla="*/ 21 h 256"/>
                <a:gd name="T38" fmla="*/ 204 w 257"/>
                <a:gd name="T39" fmla="*/ 18 h 256"/>
                <a:gd name="T40" fmla="*/ 204 w 257"/>
                <a:gd name="T41" fmla="*/ 16 h 256"/>
                <a:gd name="T42" fmla="*/ 202 w 257"/>
                <a:gd name="T43" fmla="*/ 14 h 256"/>
                <a:gd name="T44" fmla="*/ 200 w 257"/>
                <a:gd name="T45" fmla="*/ 13 h 256"/>
                <a:gd name="T46" fmla="*/ 196 w 257"/>
                <a:gd name="T47" fmla="*/ 13 h 256"/>
                <a:gd name="T48" fmla="*/ 175 w 257"/>
                <a:gd name="T49" fmla="*/ 10 h 256"/>
                <a:gd name="T50" fmla="*/ 175 w 257"/>
                <a:gd name="T51" fmla="*/ 0 h 256"/>
                <a:gd name="T52" fmla="*/ 257 w 257"/>
                <a:gd name="T53" fmla="*/ 0 h 256"/>
                <a:gd name="T54" fmla="*/ 257 w 257"/>
                <a:gd name="T55" fmla="*/ 10 h 256"/>
                <a:gd name="T56" fmla="*/ 245 w 257"/>
                <a:gd name="T57" fmla="*/ 12 h 256"/>
                <a:gd name="T58" fmla="*/ 236 w 257"/>
                <a:gd name="T59" fmla="*/ 14 h 256"/>
                <a:gd name="T60" fmla="*/ 230 w 257"/>
                <a:gd name="T61" fmla="*/ 20 h 256"/>
                <a:gd name="T62" fmla="*/ 224 w 257"/>
                <a:gd name="T63" fmla="*/ 31 h 256"/>
                <a:gd name="T64" fmla="*/ 217 w 257"/>
                <a:gd name="T65" fmla="*/ 48 h 256"/>
                <a:gd name="T66" fmla="*/ 208 w 257"/>
                <a:gd name="T67" fmla="*/ 71 h 256"/>
                <a:gd name="T68" fmla="*/ 197 w 257"/>
                <a:gd name="T69" fmla="*/ 98 h 256"/>
                <a:gd name="T70" fmla="*/ 186 w 257"/>
                <a:gd name="T71" fmla="*/ 128 h 256"/>
                <a:gd name="T72" fmla="*/ 139 w 257"/>
                <a:gd name="T73" fmla="*/ 256 h 256"/>
                <a:gd name="T74" fmla="*/ 113 w 257"/>
                <a:gd name="T75" fmla="*/ 256 h 256"/>
                <a:gd name="T76" fmla="*/ 71 w 257"/>
                <a:gd name="T77" fmla="*/ 138 h 256"/>
                <a:gd name="T78" fmla="*/ 57 w 257"/>
                <a:gd name="T79" fmla="*/ 101 h 256"/>
                <a:gd name="T80" fmla="*/ 45 w 257"/>
                <a:gd name="T81" fmla="*/ 66 h 256"/>
                <a:gd name="T82" fmla="*/ 33 w 257"/>
                <a:gd name="T83" fmla="*/ 32 h 256"/>
                <a:gd name="T84" fmla="*/ 27 w 257"/>
                <a:gd name="T85" fmla="*/ 21 h 256"/>
                <a:gd name="T86" fmla="*/ 21 w 257"/>
                <a:gd name="T87" fmla="*/ 14 h 256"/>
                <a:gd name="T88" fmla="*/ 12 w 257"/>
                <a:gd name="T89" fmla="*/ 12 h 256"/>
                <a:gd name="T90" fmla="*/ 0 w 257"/>
                <a:gd name="T91" fmla="*/ 10 h 256"/>
                <a:gd name="T92" fmla="*/ 0 w 257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8" y="21"/>
                  </a:lnTo>
                  <a:lnTo>
                    <a:pt x="68" y="27"/>
                  </a:lnTo>
                  <a:lnTo>
                    <a:pt x="84" y="73"/>
                  </a:lnTo>
                  <a:lnTo>
                    <a:pt x="101" y="120"/>
                  </a:lnTo>
                  <a:lnTo>
                    <a:pt x="136" y="215"/>
                  </a:lnTo>
                  <a:lnTo>
                    <a:pt x="136" y="215"/>
                  </a:lnTo>
                  <a:lnTo>
                    <a:pt x="175" y="109"/>
                  </a:lnTo>
                  <a:lnTo>
                    <a:pt x="185" y="84"/>
                  </a:lnTo>
                  <a:lnTo>
                    <a:pt x="193" y="59"/>
                  </a:lnTo>
                  <a:lnTo>
                    <a:pt x="198" y="39"/>
                  </a:lnTo>
                  <a:lnTo>
                    <a:pt x="204" y="24"/>
                  </a:lnTo>
                  <a:lnTo>
                    <a:pt x="204" y="21"/>
                  </a:lnTo>
                  <a:lnTo>
                    <a:pt x="204" y="18"/>
                  </a:lnTo>
                  <a:lnTo>
                    <a:pt x="204" y="16"/>
                  </a:lnTo>
                  <a:lnTo>
                    <a:pt x="202" y="14"/>
                  </a:lnTo>
                  <a:lnTo>
                    <a:pt x="200" y="13"/>
                  </a:lnTo>
                  <a:lnTo>
                    <a:pt x="196" y="13"/>
                  </a:lnTo>
                  <a:lnTo>
                    <a:pt x="175" y="10"/>
                  </a:lnTo>
                  <a:lnTo>
                    <a:pt x="175" y="0"/>
                  </a:lnTo>
                  <a:lnTo>
                    <a:pt x="257" y="0"/>
                  </a:lnTo>
                  <a:lnTo>
                    <a:pt x="257" y="10"/>
                  </a:lnTo>
                  <a:lnTo>
                    <a:pt x="245" y="12"/>
                  </a:lnTo>
                  <a:lnTo>
                    <a:pt x="236" y="14"/>
                  </a:lnTo>
                  <a:lnTo>
                    <a:pt x="230" y="20"/>
                  </a:lnTo>
                  <a:lnTo>
                    <a:pt x="224" y="31"/>
                  </a:lnTo>
                  <a:lnTo>
                    <a:pt x="217" y="48"/>
                  </a:lnTo>
                  <a:lnTo>
                    <a:pt x="208" y="71"/>
                  </a:lnTo>
                  <a:lnTo>
                    <a:pt x="197" y="98"/>
                  </a:lnTo>
                  <a:lnTo>
                    <a:pt x="186" y="128"/>
                  </a:lnTo>
                  <a:lnTo>
                    <a:pt x="139" y="256"/>
                  </a:lnTo>
                  <a:lnTo>
                    <a:pt x="113" y="256"/>
                  </a:lnTo>
                  <a:lnTo>
                    <a:pt x="71" y="138"/>
                  </a:lnTo>
                  <a:lnTo>
                    <a:pt x="57" y="101"/>
                  </a:lnTo>
                  <a:lnTo>
                    <a:pt x="45" y="66"/>
                  </a:lnTo>
                  <a:lnTo>
                    <a:pt x="33" y="32"/>
                  </a:lnTo>
                  <a:lnTo>
                    <a:pt x="27" y="21"/>
                  </a:lnTo>
                  <a:lnTo>
                    <a:pt x="21" y="14"/>
                  </a:lnTo>
                  <a:lnTo>
                    <a:pt x="12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gray">
            <a:xfrm>
              <a:off x="8032025" y="819644"/>
              <a:ext cx="109213" cy="139793"/>
            </a:xfrm>
            <a:custGeom>
              <a:avLst/>
              <a:gdLst>
                <a:gd name="T0" fmla="*/ 0 w 199"/>
                <a:gd name="T1" fmla="*/ 0 h 256"/>
                <a:gd name="T2" fmla="*/ 186 w 199"/>
                <a:gd name="T3" fmla="*/ 0 h 256"/>
                <a:gd name="T4" fmla="*/ 186 w 199"/>
                <a:gd name="T5" fmla="*/ 61 h 256"/>
                <a:gd name="T6" fmla="*/ 175 w 199"/>
                <a:gd name="T7" fmla="*/ 61 h 256"/>
                <a:gd name="T8" fmla="*/ 171 w 199"/>
                <a:gd name="T9" fmla="*/ 42 h 256"/>
                <a:gd name="T10" fmla="*/ 165 w 199"/>
                <a:gd name="T11" fmla="*/ 27 h 256"/>
                <a:gd name="T12" fmla="*/ 156 w 199"/>
                <a:gd name="T13" fmla="*/ 18 h 256"/>
                <a:gd name="T14" fmla="*/ 141 w 199"/>
                <a:gd name="T15" fmla="*/ 14 h 256"/>
                <a:gd name="T16" fmla="*/ 119 w 199"/>
                <a:gd name="T17" fmla="*/ 13 h 256"/>
                <a:gd name="T18" fmla="*/ 83 w 199"/>
                <a:gd name="T19" fmla="*/ 13 h 256"/>
                <a:gd name="T20" fmla="*/ 78 w 199"/>
                <a:gd name="T21" fmla="*/ 13 h 256"/>
                <a:gd name="T22" fmla="*/ 74 w 199"/>
                <a:gd name="T23" fmla="*/ 14 h 256"/>
                <a:gd name="T24" fmla="*/ 72 w 199"/>
                <a:gd name="T25" fmla="*/ 16 h 256"/>
                <a:gd name="T26" fmla="*/ 70 w 199"/>
                <a:gd name="T27" fmla="*/ 17 h 256"/>
                <a:gd name="T28" fmla="*/ 69 w 199"/>
                <a:gd name="T29" fmla="*/ 21 h 256"/>
                <a:gd name="T30" fmla="*/ 69 w 199"/>
                <a:gd name="T31" fmla="*/ 27 h 256"/>
                <a:gd name="T32" fmla="*/ 69 w 199"/>
                <a:gd name="T33" fmla="*/ 116 h 256"/>
                <a:gd name="T34" fmla="*/ 121 w 199"/>
                <a:gd name="T35" fmla="*/ 116 h 256"/>
                <a:gd name="T36" fmla="*/ 137 w 199"/>
                <a:gd name="T37" fmla="*/ 115 h 256"/>
                <a:gd name="T38" fmla="*/ 146 w 199"/>
                <a:gd name="T39" fmla="*/ 111 h 256"/>
                <a:gd name="T40" fmla="*/ 152 w 199"/>
                <a:gd name="T41" fmla="*/ 105 h 256"/>
                <a:gd name="T42" fmla="*/ 154 w 199"/>
                <a:gd name="T43" fmla="*/ 96 h 256"/>
                <a:gd name="T44" fmla="*/ 157 w 199"/>
                <a:gd name="T45" fmla="*/ 84 h 256"/>
                <a:gd name="T46" fmla="*/ 168 w 199"/>
                <a:gd name="T47" fmla="*/ 84 h 256"/>
                <a:gd name="T48" fmla="*/ 168 w 199"/>
                <a:gd name="T49" fmla="*/ 162 h 256"/>
                <a:gd name="T50" fmla="*/ 157 w 199"/>
                <a:gd name="T51" fmla="*/ 162 h 256"/>
                <a:gd name="T52" fmla="*/ 154 w 199"/>
                <a:gd name="T53" fmla="*/ 149 h 256"/>
                <a:gd name="T54" fmla="*/ 152 w 199"/>
                <a:gd name="T55" fmla="*/ 140 h 256"/>
                <a:gd name="T56" fmla="*/ 146 w 199"/>
                <a:gd name="T57" fmla="*/ 134 h 256"/>
                <a:gd name="T58" fmla="*/ 137 w 199"/>
                <a:gd name="T59" fmla="*/ 131 h 256"/>
                <a:gd name="T60" fmla="*/ 121 w 199"/>
                <a:gd name="T61" fmla="*/ 130 h 256"/>
                <a:gd name="T62" fmla="*/ 69 w 199"/>
                <a:gd name="T63" fmla="*/ 130 h 256"/>
                <a:gd name="T64" fmla="*/ 69 w 199"/>
                <a:gd name="T65" fmla="*/ 211 h 256"/>
                <a:gd name="T66" fmla="*/ 70 w 199"/>
                <a:gd name="T67" fmla="*/ 226 h 256"/>
                <a:gd name="T68" fmla="*/ 73 w 199"/>
                <a:gd name="T69" fmla="*/ 234 h 256"/>
                <a:gd name="T70" fmla="*/ 78 w 199"/>
                <a:gd name="T71" fmla="*/ 238 h 256"/>
                <a:gd name="T72" fmla="*/ 88 w 199"/>
                <a:gd name="T73" fmla="*/ 241 h 256"/>
                <a:gd name="T74" fmla="*/ 102 w 199"/>
                <a:gd name="T75" fmla="*/ 242 h 256"/>
                <a:gd name="T76" fmla="*/ 116 w 199"/>
                <a:gd name="T77" fmla="*/ 242 h 256"/>
                <a:gd name="T78" fmla="*/ 138 w 199"/>
                <a:gd name="T79" fmla="*/ 242 h 256"/>
                <a:gd name="T80" fmla="*/ 154 w 199"/>
                <a:gd name="T81" fmla="*/ 239 h 256"/>
                <a:gd name="T82" fmla="*/ 167 w 199"/>
                <a:gd name="T83" fmla="*/ 234 h 256"/>
                <a:gd name="T84" fmla="*/ 176 w 199"/>
                <a:gd name="T85" fmla="*/ 224 h 256"/>
                <a:gd name="T86" fmla="*/ 183 w 199"/>
                <a:gd name="T87" fmla="*/ 211 h 256"/>
                <a:gd name="T88" fmla="*/ 188 w 199"/>
                <a:gd name="T89" fmla="*/ 192 h 256"/>
                <a:gd name="T90" fmla="*/ 199 w 199"/>
                <a:gd name="T91" fmla="*/ 192 h 256"/>
                <a:gd name="T92" fmla="*/ 195 w 199"/>
                <a:gd name="T93" fmla="*/ 256 h 256"/>
                <a:gd name="T94" fmla="*/ 0 w 199"/>
                <a:gd name="T95" fmla="*/ 256 h 256"/>
                <a:gd name="T96" fmla="*/ 0 w 199"/>
                <a:gd name="T97" fmla="*/ 245 h 256"/>
                <a:gd name="T98" fmla="*/ 16 w 199"/>
                <a:gd name="T99" fmla="*/ 243 h 256"/>
                <a:gd name="T100" fmla="*/ 26 w 199"/>
                <a:gd name="T101" fmla="*/ 241 h 256"/>
                <a:gd name="T102" fmla="*/ 31 w 199"/>
                <a:gd name="T103" fmla="*/ 237 h 256"/>
                <a:gd name="T104" fmla="*/ 32 w 199"/>
                <a:gd name="T105" fmla="*/ 231 h 256"/>
                <a:gd name="T106" fmla="*/ 32 w 199"/>
                <a:gd name="T107" fmla="*/ 220 h 256"/>
                <a:gd name="T108" fmla="*/ 32 w 199"/>
                <a:gd name="T109" fmla="*/ 35 h 256"/>
                <a:gd name="T110" fmla="*/ 32 w 199"/>
                <a:gd name="T111" fmla="*/ 24 h 256"/>
                <a:gd name="T112" fmla="*/ 31 w 199"/>
                <a:gd name="T113" fmla="*/ 18 h 256"/>
                <a:gd name="T114" fmla="*/ 26 w 199"/>
                <a:gd name="T115" fmla="*/ 14 h 256"/>
                <a:gd name="T116" fmla="*/ 16 w 199"/>
                <a:gd name="T117" fmla="*/ 12 h 256"/>
                <a:gd name="T118" fmla="*/ 0 w 199"/>
                <a:gd name="T119" fmla="*/ 10 h 256"/>
                <a:gd name="T120" fmla="*/ 0 w 199"/>
                <a:gd name="T12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256">
                  <a:moveTo>
                    <a:pt x="0" y="0"/>
                  </a:moveTo>
                  <a:lnTo>
                    <a:pt x="186" y="0"/>
                  </a:lnTo>
                  <a:lnTo>
                    <a:pt x="186" y="61"/>
                  </a:lnTo>
                  <a:lnTo>
                    <a:pt x="175" y="61"/>
                  </a:lnTo>
                  <a:lnTo>
                    <a:pt x="171" y="42"/>
                  </a:lnTo>
                  <a:lnTo>
                    <a:pt x="165" y="27"/>
                  </a:lnTo>
                  <a:lnTo>
                    <a:pt x="156" y="18"/>
                  </a:lnTo>
                  <a:lnTo>
                    <a:pt x="141" y="14"/>
                  </a:lnTo>
                  <a:lnTo>
                    <a:pt x="119" y="13"/>
                  </a:lnTo>
                  <a:lnTo>
                    <a:pt x="83" y="13"/>
                  </a:lnTo>
                  <a:lnTo>
                    <a:pt x="78" y="13"/>
                  </a:lnTo>
                  <a:lnTo>
                    <a:pt x="74" y="14"/>
                  </a:lnTo>
                  <a:lnTo>
                    <a:pt x="72" y="16"/>
                  </a:lnTo>
                  <a:lnTo>
                    <a:pt x="70" y="17"/>
                  </a:lnTo>
                  <a:lnTo>
                    <a:pt x="69" y="21"/>
                  </a:lnTo>
                  <a:lnTo>
                    <a:pt x="69" y="27"/>
                  </a:lnTo>
                  <a:lnTo>
                    <a:pt x="69" y="116"/>
                  </a:lnTo>
                  <a:lnTo>
                    <a:pt x="121" y="116"/>
                  </a:lnTo>
                  <a:lnTo>
                    <a:pt x="137" y="115"/>
                  </a:lnTo>
                  <a:lnTo>
                    <a:pt x="146" y="111"/>
                  </a:lnTo>
                  <a:lnTo>
                    <a:pt x="152" y="105"/>
                  </a:lnTo>
                  <a:lnTo>
                    <a:pt x="154" y="96"/>
                  </a:lnTo>
                  <a:lnTo>
                    <a:pt x="157" y="84"/>
                  </a:lnTo>
                  <a:lnTo>
                    <a:pt x="168" y="84"/>
                  </a:lnTo>
                  <a:lnTo>
                    <a:pt x="168" y="162"/>
                  </a:lnTo>
                  <a:lnTo>
                    <a:pt x="157" y="162"/>
                  </a:lnTo>
                  <a:lnTo>
                    <a:pt x="154" y="149"/>
                  </a:lnTo>
                  <a:lnTo>
                    <a:pt x="152" y="140"/>
                  </a:lnTo>
                  <a:lnTo>
                    <a:pt x="146" y="134"/>
                  </a:lnTo>
                  <a:lnTo>
                    <a:pt x="137" y="131"/>
                  </a:lnTo>
                  <a:lnTo>
                    <a:pt x="121" y="130"/>
                  </a:lnTo>
                  <a:lnTo>
                    <a:pt x="69" y="130"/>
                  </a:lnTo>
                  <a:lnTo>
                    <a:pt x="69" y="211"/>
                  </a:lnTo>
                  <a:lnTo>
                    <a:pt x="70" y="226"/>
                  </a:lnTo>
                  <a:lnTo>
                    <a:pt x="73" y="234"/>
                  </a:lnTo>
                  <a:lnTo>
                    <a:pt x="78" y="238"/>
                  </a:lnTo>
                  <a:lnTo>
                    <a:pt x="88" y="241"/>
                  </a:lnTo>
                  <a:lnTo>
                    <a:pt x="102" y="242"/>
                  </a:lnTo>
                  <a:lnTo>
                    <a:pt x="116" y="242"/>
                  </a:lnTo>
                  <a:lnTo>
                    <a:pt x="138" y="242"/>
                  </a:lnTo>
                  <a:lnTo>
                    <a:pt x="154" y="239"/>
                  </a:lnTo>
                  <a:lnTo>
                    <a:pt x="167" y="234"/>
                  </a:lnTo>
                  <a:lnTo>
                    <a:pt x="176" y="224"/>
                  </a:lnTo>
                  <a:lnTo>
                    <a:pt x="183" y="211"/>
                  </a:lnTo>
                  <a:lnTo>
                    <a:pt x="188" y="192"/>
                  </a:lnTo>
                  <a:lnTo>
                    <a:pt x="199" y="192"/>
                  </a:lnTo>
                  <a:lnTo>
                    <a:pt x="195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2" y="231"/>
                  </a:lnTo>
                  <a:lnTo>
                    <a:pt x="32" y="22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gray">
            <a:xfrm>
              <a:off x="8159805" y="819644"/>
              <a:ext cx="121227" cy="139793"/>
            </a:xfrm>
            <a:custGeom>
              <a:avLst/>
              <a:gdLst>
                <a:gd name="T0" fmla="*/ 83 w 223"/>
                <a:gd name="T1" fmla="*/ 13 h 256"/>
                <a:gd name="T2" fmla="*/ 71 w 223"/>
                <a:gd name="T3" fmla="*/ 23 h 256"/>
                <a:gd name="T4" fmla="*/ 69 w 223"/>
                <a:gd name="T5" fmla="*/ 121 h 256"/>
                <a:gd name="T6" fmla="*/ 118 w 223"/>
                <a:gd name="T7" fmla="*/ 120 h 256"/>
                <a:gd name="T8" fmla="*/ 145 w 223"/>
                <a:gd name="T9" fmla="*/ 103 h 256"/>
                <a:gd name="T10" fmla="*/ 155 w 223"/>
                <a:gd name="T11" fmla="*/ 66 h 256"/>
                <a:gd name="T12" fmla="*/ 145 w 223"/>
                <a:gd name="T13" fmla="*/ 33 h 256"/>
                <a:gd name="T14" fmla="*/ 124 w 223"/>
                <a:gd name="T15" fmla="*/ 17 h 256"/>
                <a:gd name="T16" fmla="*/ 96 w 223"/>
                <a:gd name="T17" fmla="*/ 13 h 256"/>
                <a:gd name="T18" fmla="*/ 107 w 223"/>
                <a:gd name="T19" fmla="*/ 0 h 256"/>
                <a:gd name="T20" fmla="*/ 153 w 223"/>
                <a:gd name="T21" fmla="*/ 6 h 256"/>
                <a:gd name="T22" fmla="*/ 181 w 223"/>
                <a:gd name="T23" fmla="*/ 24 h 256"/>
                <a:gd name="T24" fmla="*/ 193 w 223"/>
                <a:gd name="T25" fmla="*/ 48 h 256"/>
                <a:gd name="T26" fmla="*/ 191 w 223"/>
                <a:gd name="T27" fmla="*/ 82 h 256"/>
                <a:gd name="T28" fmla="*/ 171 w 223"/>
                <a:gd name="T29" fmla="*/ 112 h 256"/>
                <a:gd name="T30" fmla="*/ 134 w 223"/>
                <a:gd name="T31" fmla="*/ 128 h 256"/>
                <a:gd name="T32" fmla="*/ 151 w 223"/>
                <a:gd name="T33" fmla="*/ 135 h 256"/>
                <a:gd name="T34" fmla="*/ 172 w 223"/>
                <a:gd name="T35" fmla="*/ 154 h 256"/>
                <a:gd name="T36" fmla="*/ 182 w 223"/>
                <a:gd name="T37" fmla="*/ 180 h 256"/>
                <a:gd name="T38" fmla="*/ 187 w 223"/>
                <a:gd name="T39" fmla="*/ 210 h 256"/>
                <a:gd name="T40" fmla="*/ 198 w 223"/>
                <a:gd name="T41" fmla="*/ 233 h 256"/>
                <a:gd name="T42" fmla="*/ 223 w 223"/>
                <a:gd name="T43" fmla="*/ 245 h 256"/>
                <a:gd name="T44" fmla="*/ 193 w 223"/>
                <a:gd name="T45" fmla="*/ 256 h 256"/>
                <a:gd name="T46" fmla="*/ 166 w 223"/>
                <a:gd name="T47" fmla="*/ 247 h 256"/>
                <a:gd name="T48" fmla="*/ 151 w 223"/>
                <a:gd name="T49" fmla="*/ 223 h 256"/>
                <a:gd name="T50" fmla="*/ 145 w 223"/>
                <a:gd name="T51" fmla="*/ 193 h 256"/>
                <a:gd name="T52" fmla="*/ 141 w 223"/>
                <a:gd name="T53" fmla="*/ 168 h 256"/>
                <a:gd name="T54" fmla="*/ 124 w 223"/>
                <a:gd name="T55" fmla="*/ 142 h 256"/>
                <a:gd name="T56" fmla="*/ 95 w 223"/>
                <a:gd name="T57" fmla="*/ 135 h 256"/>
                <a:gd name="T58" fmla="*/ 69 w 223"/>
                <a:gd name="T59" fmla="*/ 220 h 256"/>
                <a:gd name="T60" fmla="*/ 72 w 223"/>
                <a:gd name="T61" fmla="*/ 237 h 256"/>
                <a:gd name="T62" fmla="*/ 87 w 223"/>
                <a:gd name="T63" fmla="*/ 243 h 256"/>
                <a:gd name="T64" fmla="*/ 103 w 223"/>
                <a:gd name="T65" fmla="*/ 256 h 256"/>
                <a:gd name="T66" fmla="*/ 0 w 223"/>
                <a:gd name="T67" fmla="*/ 245 h 256"/>
                <a:gd name="T68" fmla="*/ 26 w 223"/>
                <a:gd name="T69" fmla="*/ 241 h 256"/>
                <a:gd name="T70" fmla="*/ 33 w 223"/>
                <a:gd name="T71" fmla="*/ 231 h 256"/>
                <a:gd name="T72" fmla="*/ 33 w 223"/>
                <a:gd name="T73" fmla="*/ 35 h 256"/>
                <a:gd name="T74" fmla="*/ 31 w 223"/>
                <a:gd name="T75" fmla="*/ 18 h 256"/>
                <a:gd name="T76" fmla="*/ 16 w 223"/>
                <a:gd name="T77" fmla="*/ 12 h 256"/>
                <a:gd name="T78" fmla="*/ 0 w 223"/>
                <a:gd name="T7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56">
                  <a:moveTo>
                    <a:pt x="96" y="13"/>
                  </a:moveTo>
                  <a:lnTo>
                    <a:pt x="83" y="13"/>
                  </a:lnTo>
                  <a:lnTo>
                    <a:pt x="75" y="16"/>
                  </a:lnTo>
                  <a:lnTo>
                    <a:pt x="71" y="23"/>
                  </a:lnTo>
                  <a:lnTo>
                    <a:pt x="69" y="32"/>
                  </a:lnTo>
                  <a:lnTo>
                    <a:pt x="69" y="121"/>
                  </a:lnTo>
                  <a:lnTo>
                    <a:pt x="99" y="121"/>
                  </a:lnTo>
                  <a:lnTo>
                    <a:pt x="118" y="120"/>
                  </a:lnTo>
                  <a:lnTo>
                    <a:pt x="134" y="113"/>
                  </a:lnTo>
                  <a:lnTo>
                    <a:pt x="145" y="103"/>
                  </a:lnTo>
                  <a:lnTo>
                    <a:pt x="152" y="88"/>
                  </a:lnTo>
                  <a:lnTo>
                    <a:pt x="155" y="66"/>
                  </a:lnTo>
                  <a:lnTo>
                    <a:pt x="152" y="47"/>
                  </a:lnTo>
                  <a:lnTo>
                    <a:pt x="145" y="33"/>
                  </a:lnTo>
                  <a:lnTo>
                    <a:pt x="136" y="24"/>
                  </a:lnTo>
                  <a:lnTo>
                    <a:pt x="124" y="17"/>
                  </a:lnTo>
                  <a:lnTo>
                    <a:pt x="110" y="14"/>
                  </a:lnTo>
                  <a:lnTo>
                    <a:pt x="96" y="13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3" y="6"/>
                  </a:lnTo>
                  <a:lnTo>
                    <a:pt x="168" y="14"/>
                  </a:lnTo>
                  <a:lnTo>
                    <a:pt x="181" y="24"/>
                  </a:lnTo>
                  <a:lnTo>
                    <a:pt x="189" y="35"/>
                  </a:lnTo>
                  <a:lnTo>
                    <a:pt x="193" y="48"/>
                  </a:lnTo>
                  <a:lnTo>
                    <a:pt x="194" y="63"/>
                  </a:lnTo>
                  <a:lnTo>
                    <a:pt x="191" y="82"/>
                  </a:lnTo>
                  <a:lnTo>
                    <a:pt x="183" y="100"/>
                  </a:lnTo>
                  <a:lnTo>
                    <a:pt x="171" y="112"/>
                  </a:lnTo>
                  <a:lnTo>
                    <a:pt x="153" y="121"/>
                  </a:lnTo>
                  <a:lnTo>
                    <a:pt x="134" y="128"/>
                  </a:lnTo>
                  <a:lnTo>
                    <a:pt x="134" y="128"/>
                  </a:lnTo>
                  <a:lnTo>
                    <a:pt x="151" y="135"/>
                  </a:lnTo>
                  <a:lnTo>
                    <a:pt x="164" y="143"/>
                  </a:lnTo>
                  <a:lnTo>
                    <a:pt x="172" y="154"/>
                  </a:lnTo>
                  <a:lnTo>
                    <a:pt x="178" y="166"/>
                  </a:lnTo>
                  <a:lnTo>
                    <a:pt x="182" y="180"/>
                  </a:lnTo>
                  <a:lnTo>
                    <a:pt x="185" y="196"/>
                  </a:lnTo>
                  <a:lnTo>
                    <a:pt x="187" y="210"/>
                  </a:lnTo>
                  <a:lnTo>
                    <a:pt x="191" y="223"/>
                  </a:lnTo>
                  <a:lnTo>
                    <a:pt x="198" y="233"/>
                  </a:lnTo>
                  <a:lnTo>
                    <a:pt x="208" y="241"/>
                  </a:lnTo>
                  <a:lnTo>
                    <a:pt x="223" y="245"/>
                  </a:lnTo>
                  <a:lnTo>
                    <a:pt x="223" y="256"/>
                  </a:lnTo>
                  <a:lnTo>
                    <a:pt x="193" y="256"/>
                  </a:lnTo>
                  <a:lnTo>
                    <a:pt x="178" y="253"/>
                  </a:lnTo>
                  <a:lnTo>
                    <a:pt x="166" y="247"/>
                  </a:lnTo>
                  <a:lnTo>
                    <a:pt x="158" y="238"/>
                  </a:lnTo>
                  <a:lnTo>
                    <a:pt x="151" y="223"/>
                  </a:lnTo>
                  <a:lnTo>
                    <a:pt x="148" y="208"/>
                  </a:lnTo>
                  <a:lnTo>
                    <a:pt x="145" y="193"/>
                  </a:lnTo>
                  <a:lnTo>
                    <a:pt x="143" y="178"/>
                  </a:lnTo>
                  <a:lnTo>
                    <a:pt x="141" y="168"/>
                  </a:lnTo>
                  <a:lnTo>
                    <a:pt x="134" y="151"/>
                  </a:lnTo>
                  <a:lnTo>
                    <a:pt x="124" y="142"/>
                  </a:lnTo>
                  <a:lnTo>
                    <a:pt x="111" y="136"/>
                  </a:lnTo>
                  <a:lnTo>
                    <a:pt x="95" y="135"/>
                  </a:lnTo>
                  <a:lnTo>
                    <a:pt x="69" y="135"/>
                  </a:lnTo>
                  <a:lnTo>
                    <a:pt x="69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7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gray">
            <a:xfrm>
              <a:off x="8297413" y="817460"/>
              <a:ext cx="91739" cy="145254"/>
            </a:xfrm>
            <a:custGeom>
              <a:avLst/>
              <a:gdLst>
                <a:gd name="T0" fmla="*/ 113 w 168"/>
                <a:gd name="T1" fmla="*/ 3 h 267"/>
                <a:gd name="T2" fmla="*/ 151 w 168"/>
                <a:gd name="T3" fmla="*/ 16 h 267"/>
                <a:gd name="T4" fmla="*/ 141 w 168"/>
                <a:gd name="T5" fmla="*/ 69 h 267"/>
                <a:gd name="T6" fmla="*/ 127 w 168"/>
                <a:gd name="T7" fmla="*/ 33 h 267"/>
                <a:gd name="T8" fmla="*/ 103 w 168"/>
                <a:gd name="T9" fmla="*/ 16 h 267"/>
                <a:gd name="T10" fmla="*/ 69 w 168"/>
                <a:gd name="T11" fmla="*/ 16 h 267"/>
                <a:gd name="T12" fmla="*/ 46 w 168"/>
                <a:gd name="T13" fmla="*/ 33 h 267"/>
                <a:gd name="T14" fmla="*/ 37 w 168"/>
                <a:gd name="T15" fmla="*/ 60 h 267"/>
                <a:gd name="T16" fmla="*/ 51 w 168"/>
                <a:gd name="T17" fmla="*/ 88 h 267"/>
                <a:gd name="T18" fmla="*/ 84 w 168"/>
                <a:gd name="T19" fmla="*/ 107 h 267"/>
                <a:gd name="T20" fmla="*/ 115 w 168"/>
                <a:gd name="T21" fmla="*/ 121 h 267"/>
                <a:gd name="T22" fmla="*/ 147 w 168"/>
                <a:gd name="T23" fmla="*/ 141 h 267"/>
                <a:gd name="T24" fmla="*/ 165 w 168"/>
                <a:gd name="T25" fmla="*/ 172 h 267"/>
                <a:gd name="T26" fmla="*/ 166 w 168"/>
                <a:gd name="T27" fmla="*/ 207 h 267"/>
                <a:gd name="T28" fmla="*/ 153 w 168"/>
                <a:gd name="T29" fmla="*/ 237 h 267"/>
                <a:gd name="T30" fmla="*/ 123 w 168"/>
                <a:gd name="T31" fmla="*/ 259 h 267"/>
                <a:gd name="T32" fmla="*/ 77 w 168"/>
                <a:gd name="T33" fmla="*/ 267 h 267"/>
                <a:gd name="T34" fmla="*/ 36 w 168"/>
                <a:gd name="T35" fmla="*/ 262 h 267"/>
                <a:gd name="T36" fmla="*/ 4 w 168"/>
                <a:gd name="T37" fmla="*/ 244 h 267"/>
                <a:gd name="T38" fmla="*/ 12 w 168"/>
                <a:gd name="T39" fmla="*/ 186 h 267"/>
                <a:gd name="T40" fmla="*/ 29 w 168"/>
                <a:gd name="T41" fmla="*/ 228 h 267"/>
                <a:gd name="T42" fmla="*/ 59 w 168"/>
                <a:gd name="T43" fmla="*/ 251 h 267"/>
                <a:gd name="T44" fmla="*/ 97 w 168"/>
                <a:gd name="T45" fmla="*/ 251 h 267"/>
                <a:gd name="T46" fmla="*/ 123 w 168"/>
                <a:gd name="T47" fmla="*/ 235 h 267"/>
                <a:gd name="T48" fmla="*/ 131 w 168"/>
                <a:gd name="T49" fmla="*/ 203 h 267"/>
                <a:gd name="T50" fmla="*/ 122 w 168"/>
                <a:gd name="T51" fmla="*/ 175 h 267"/>
                <a:gd name="T52" fmla="*/ 101 w 168"/>
                <a:gd name="T53" fmla="*/ 157 h 267"/>
                <a:gd name="T54" fmla="*/ 81 w 168"/>
                <a:gd name="T55" fmla="*/ 146 h 267"/>
                <a:gd name="T56" fmla="*/ 55 w 168"/>
                <a:gd name="T57" fmla="*/ 137 h 267"/>
                <a:gd name="T58" fmla="*/ 24 w 168"/>
                <a:gd name="T59" fmla="*/ 118 h 267"/>
                <a:gd name="T60" fmla="*/ 6 w 168"/>
                <a:gd name="T61" fmla="*/ 90 h 267"/>
                <a:gd name="T62" fmla="*/ 6 w 168"/>
                <a:gd name="T63" fmla="*/ 53 h 267"/>
                <a:gd name="T64" fmla="*/ 24 w 168"/>
                <a:gd name="T65" fmla="*/ 23 h 267"/>
                <a:gd name="T66" fmla="*/ 52 w 168"/>
                <a:gd name="T67" fmla="*/ 7 h 267"/>
                <a:gd name="T68" fmla="*/ 89 w 168"/>
                <a:gd name="T6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8" h="267">
                  <a:moveTo>
                    <a:pt x="89" y="0"/>
                  </a:moveTo>
                  <a:lnTo>
                    <a:pt x="113" y="3"/>
                  </a:lnTo>
                  <a:lnTo>
                    <a:pt x="135" y="8"/>
                  </a:lnTo>
                  <a:lnTo>
                    <a:pt x="151" y="16"/>
                  </a:lnTo>
                  <a:lnTo>
                    <a:pt x="151" y="69"/>
                  </a:lnTo>
                  <a:lnTo>
                    <a:pt x="141" y="69"/>
                  </a:lnTo>
                  <a:lnTo>
                    <a:pt x="135" y="49"/>
                  </a:lnTo>
                  <a:lnTo>
                    <a:pt x="127" y="33"/>
                  </a:lnTo>
                  <a:lnTo>
                    <a:pt x="116" y="22"/>
                  </a:lnTo>
                  <a:lnTo>
                    <a:pt x="103" y="16"/>
                  </a:lnTo>
                  <a:lnTo>
                    <a:pt x="85" y="14"/>
                  </a:lnTo>
                  <a:lnTo>
                    <a:pt x="69" y="16"/>
                  </a:lnTo>
                  <a:lnTo>
                    <a:pt x="55" y="22"/>
                  </a:lnTo>
                  <a:lnTo>
                    <a:pt x="46" y="33"/>
                  </a:lnTo>
                  <a:lnTo>
                    <a:pt x="40" y="45"/>
                  </a:lnTo>
                  <a:lnTo>
                    <a:pt x="37" y="60"/>
                  </a:lnTo>
                  <a:lnTo>
                    <a:pt x="42" y="76"/>
                  </a:lnTo>
                  <a:lnTo>
                    <a:pt x="51" y="88"/>
                  </a:lnTo>
                  <a:lnTo>
                    <a:pt x="66" y="99"/>
                  </a:lnTo>
                  <a:lnTo>
                    <a:pt x="84" y="107"/>
                  </a:lnTo>
                  <a:lnTo>
                    <a:pt x="94" y="111"/>
                  </a:lnTo>
                  <a:lnTo>
                    <a:pt x="115" y="121"/>
                  </a:lnTo>
                  <a:lnTo>
                    <a:pt x="132" y="130"/>
                  </a:lnTo>
                  <a:lnTo>
                    <a:pt x="147" y="141"/>
                  </a:lnTo>
                  <a:lnTo>
                    <a:pt x="158" y="156"/>
                  </a:lnTo>
                  <a:lnTo>
                    <a:pt x="165" y="172"/>
                  </a:lnTo>
                  <a:lnTo>
                    <a:pt x="168" y="191"/>
                  </a:lnTo>
                  <a:lnTo>
                    <a:pt x="166" y="207"/>
                  </a:lnTo>
                  <a:lnTo>
                    <a:pt x="161" y="224"/>
                  </a:lnTo>
                  <a:lnTo>
                    <a:pt x="153" y="237"/>
                  </a:lnTo>
                  <a:lnTo>
                    <a:pt x="139" y="249"/>
                  </a:lnTo>
                  <a:lnTo>
                    <a:pt x="123" y="259"/>
                  </a:lnTo>
                  <a:lnTo>
                    <a:pt x="103" y="264"/>
                  </a:lnTo>
                  <a:lnTo>
                    <a:pt x="77" y="267"/>
                  </a:lnTo>
                  <a:lnTo>
                    <a:pt x="56" y="266"/>
                  </a:lnTo>
                  <a:lnTo>
                    <a:pt x="36" y="262"/>
                  </a:lnTo>
                  <a:lnTo>
                    <a:pt x="19" y="255"/>
                  </a:lnTo>
                  <a:lnTo>
                    <a:pt x="4" y="244"/>
                  </a:lnTo>
                  <a:lnTo>
                    <a:pt x="0" y="186"/>
                  </a:lnTo>
                  <a:lnTo>
                    <a:pt x="12" y="186"/>
                  </a:lnTo>
                  <a:lnTo>
                    <a:pt x="19" y="209"/>
                  </a:lnTo>
                  <a:lnTo>
                    <a:pt x="29" y="228"/>
                  </a:lnTo>
                  <a:lnTo>
                    <a:pt x="43" y="241"/>
                  </a:lnTo>
                  <a:lnTo>
                    <a:pt x="59" y="251"/>
                  </a:lnTo>
                  <a:lnTo>
                    <a:pt x="78" y="253"/>
                  </a:lnTo>
                  <a:lnTo>
                    <a:pt x="97" y="251"/>
                  </a:lnTo>
                  <a:lnTo>
                    <a:pt x="112" y="245"/>
                  </a:lnTo>
                  <a:lnTo>
                    <a:pt x="123" y="235"/>
                  </a:lnTo>
                  <a:lnTo>
                    <a:pt x="130" y="220"/>
                  </a:lnTo>
                  <a:lnTo>
                    <a:pt x="131" y="203"/>
                  </a:lnTo>
                  <a:lnTo>
                    <a:pt x="130" y="187"/>
                  </a:lnTo>
                  <a:lnTo>
                    <a:pt x="122" y="175"/>
                  </a:lnTo>
                  <a:lnTo>
                    <a:pt x="112" y="165"/>
                  </a:lnTo>
                  <a:lnTo>
                    <a:pt x="101" y="157"/>
                  </a:lnTo>
                  <a:lnTo>
                    <a:pt x="90" y="151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5" y="137"/>
                  </a:lnTo>
                  <a:lnTo>
                    <a:pt x="39" y="127"/>
                  </a:lnTo>
                  <a:lnTo>
                    <a:pt x="24" y="118"/>
                  </a:lnTo>
                  <a:lnTo>
                    <a:pt x="13" y="104"/>
                  </a:lnTo>
                  <a:lnTo>
                    <a:pt x="6" y="90"/>
                  </a:lnTo>
                  <a:lnTo>
                    <a:pt x="4" y="72"/>
                  </a:lnTo>
                  <a:lnTo>
                    <a:pt x="6" y="53"/>
                  </a:lnTo>
                  <a:lnTo>
                    <a:pt x="13" y="37"/>
                  </a:lnTo>
                  <a:lnTo>
                    <a:pt x="24" y="23"/>
                  </a:lnTo>
                  <a:lnTo>
                    <a:pt x="36" y="14"/>
                  </a:lnTo>
                  <a:lnTo>
                    <a:pt x="52" y="7"/>
                  </a:lnTo>
                  <a:lnTo>
                    <a:pt x="70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gray">
            <a:xfrm>
              <a:off x="8409903" y="819644"/>
              <a:ext cx="55699" cy="139793"/>
            </a:xfrm>
            <a:custGeom>
              <a:avLst/>
              <a:gdLst>
                <a:gd name="T0" fmla="*/ 0 w 103"/>
                <a:gd name="T1" fmla="*/ 0 h 256"/>
                <a:gd name="T2" fmla="*/ 103 w 103"/>
                <a:gd name="T3" fmla="*/ 0 h 256"/>
                <a:gd name="T4" fmla="*/ 103 w 103"/>
                <a:gd name="T5" fmla="*/ 10 h 256"/>
                <a:gd name="T6" fmla="*/ 87 w 103"/>
                <a:gd name="T7" fmla="*/ 12 h 256"/>
                <a:gd name="T8" fmla="*/ 78 w 103"/>
                <a:gd name="T9" fmla="*/ 14 h 256"/>
                <a:gd name="T10" fmla="*/ 72 w 103"/>
                <a:gd name="T11" fmla="*/ 18 h 256"/>
                <a:gd name="T12" fmla="*/ 70 w 103"/>
                <a:gd name="T13" fmla="*/ 24 h 256"/>
                <a:gd name="T14" fmla="*/ 70 w 103"/>
                <a:gd name="T15" fmla="*/ 35 h 256"/>
                <a:gd name="T16" fmla="*/ 70 w 103"/>
                <a:gd name="T17" fmla="*/ 220 h 256"/>
                <a:gd name="T18" fmla="*/ 70 w 103"/>
                <a:gd name="T19" fmla="*/ 231 h 256"/>
                <a:gd name="T20" fmla="*/ 72 w 103"/>
                <a:gd name="T21" fmla="*/ 237 h 256"/>
                <a:gd name="T22" fmla="*/ 78 w 103"/>
                <a:gd name="T23" fmla="*/ 241 h 256"/>
                <a:gd name="T24" fmla="*/ 87 w 103"/>
                <a:gd name="T25" fmla="*/ 243 h 256"/>
                <a:gd name="T26" fmla="*/ 103 w 103"/>
                <a:gd name="T27" fmla="*/ 245 h 256"/>
                <a:gd name="T28" fmla="*/ 103 w 103"/>
                <a:gd name="T29" fmla="*/ 256 h 256"/>
                <a:gd name="T30" fmla="*/ 0 w 103"/>
                <a:gd name="T31" fmla="*/ 256 h 256"/>
                <a:gd name="T32" fmla="*/ 0 w 103"/>
                <a:gd name="T33" fmla="*/ 245 h 256"/>
                <a:gd name="T34" fmla="*/ 15 w 103"/>
                <a:gd name="T35" fmla="*/ 243 h 256"/>
                <a:gd name="T36" fmla="*/ 26 w 103"/>
                <a:gd name="T37" fmla="*/ 241 h 256"/>
                <a:gd name="T38" fmla="*/ 30 w 103"/>
                <a:gd name="T39" fmla="*/ 237 h 256"/>
                <a:gd name="T40" fmla="*/ 33 w 103"/>
                <a:gd name="T41" fmla="*/ 231 h 256"/>
                <a:gd name="T42" fmla="*/ 33 w 103"/>
                <a:gd name="T43" fmla="*/ 220 h 256"/>
                <a:gd name="T44" fmla="*/ 33 w 103"/>
                <a:gd name="T45" fmla="*/ 35 h 256"/>
                <a:gd name="T46" fmla="*/ 33 w 103"/>
                <a:gd name="T47" fmla="*/ 24 h 256"/>
                <a:gd name="T48" fmla="*/ 30 w 103"/>
                <a:gd name="T49" fmla="*/ 18 h 256"/>
                <a:gd name="T50" fmla="*/ 26 w 103"/>
                <a:gd name="T51" fmla="*/ 14 h 256"/>
                <a:gd name="T52" fmla="*/ 15 w 103"/>
                <a:gd name="T53" fmla="*/ 12 h 256"/>
                <a:gd name="T54" fmla="*/ 0 w 103"/>
                <a:gd name="T55" fmla="*/ 10 h 256"/>
                <a:gd name="T56" fmla="*/ 0 w 103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256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0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0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5" y="243"/>
                  </a:lnTo>
                  <a:lnTo>
                    <a:pt x="26" y="241"/>
                  </a:lnTo>
                  <a:lnTo>
                    <a:pt x="30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0" y="18"/>
                  </a:lnTo>
                  <a:lnTo>
                    <a:pt x="26" y="14"/>
                  </a:lnTo>
                  <a:lnTo>
                    <a:pt x="15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gray">
            <a:xfrm>
              <a:off x="8486352" y="819644"/>
              <a:ext cx="114674" cy="139793"/>
            </a:xfrm>
            <a:custGeom>
              <a:avLst/>
              <a:gdLst>
                <a:gd name="T0" fmla="*/ 0 w 212"/>
                <a:gd name="T1" fmla="*/ 0 h 256"/>
                <a:gd name="T2" fmla="*/ 212 w 212"/>
                <a:gd name="T3" fmla="*/ 0 h 256"/>
                <a:gd name="T4" fmla="*/ 212 w 212"/>
                <a:gd name="T5" fmla="*/ 62 h 256"/>
                <a:gd name="T6" fmla="*/ 201 w 212"/>
                <a:gd name="T7" fmla="*/ 62 h 256"/>
                <a:gd name="T8" fmla="*/ 198 w 212"/>
                <a:gd name="T9" fmla="*/ 42 h 256"/>
                <a:gd name="T10" fmla="*/ 193 w 212"/>
                <a:gd name="T11" fmla="*/ 27 h 256"/>
                <a:gd name="T12" fmla="*/ 183 w 212"/>
                <a:gd name="T13" fmla="*/ 18 h 256"/>
                <a:gd name="T14" fmla="*/ 168 w 212"/>
                <a:gd name="T15" fmla="*/ 14 h 256"/>
                <a:gd name="T16" fmla="*/ 145 w 212"/>
                <a:gd name="T17" fmla="*/ 13 h 256"/>
                <a:gd name="T18" fmla="*/ 124 w 212"/>
                <a:gd name="T19" fmla="*/ 13 h 256"/>
                <a:gd name="T20" fmla="*/ 124 w 212"/>
                <a:gd name="T21" fmla="*/ 220 h 256"/>
                <a:gd name="T22" fmla="*/ 125 w 212"/>
                <a:gd name="T23" fmla="*/ 231 h 256"/>
                <a:gd name="T24" fmla="*/ 128 w 212"/>
                <a:gd name="T25" fmla="*/ 237 h 256"/>
                <a:gd name="T26" fmla="*/ 133 w 212"/>
                <a:gd name="T27" fmla="*/ 241 h 256"/>
                <a:gd name="T28" fmla="*/ 145 w 212"/>
                <a:gd name="T29" fmla="*/ 243 h 256"/>
                <a:gd name="T30" fmla="*/ 164 w 212"/>
                <a:gd name="T31" fmla="*/ 245 h 256"/>
                <a:gd name="T32" fmla="*/ 164 w 212"/>
                <a:gd name="T33" fmla="*/ 256 h 256"/>
                <a:gd name="T34" fmla="*/ 48 w 212"/>
                <a:gd name="T35" fmla="*/ 256 h 256"/>
                <a:gd name="T36" fmla="*/ 48 w 212"/>
                <a:gd name="T37" fmla="*/ 245 h 256"/>
                <a:gd name="T38" fmla="*/ 67 w 212"/>
                <a:gd name="T39" fmla="*/ 243 h 256"/>
                <a:gd name="T40" fmla="*/ 79 w 212"/>
                <a:gd name="T41" fmla="*/ 241 h 256"/>
                <a:gd name="T42" fmla="*/ 84 w 212"/>
                <a:gd name="T43" fmla="*/ 237 h 256"/>
                <a:gd name="T44" fmla="*/ 87 w 212"/>
                <a:gd name="T45" fmla="*/ 231 h 256"/>
                <a:gd name="T46" fmla="*/ 87 w 212"/>
                <a:gd name="T47" fmla="*/ 220 h 256"/>
                <a:gd name="T48" fmla="*/ 87 w 212"/>
                <a:gd name="T49" fmla="*/ 13 h 256"/>
                <a:gd name="T50" fmla="*/ 65 w 212"/>
                <a:gd name="T51" fmla="*/ 13 h 256"/>
                <a:gd name="T52" fmla="*/ 44 w 212"/>
                <a:gd name="T53" fmla="*/ 14 h 256"/>
                <a:gd name="T54" fmla="*/ 29 w 212"/>
                <a:gd name="T55" fmla="*/ 18 h 256"/>
                <a:gd name="T56" fmla="*/ 19 w 212"/>
                <a:gd name="T57" fmla="*/ 27 h 256"/>
                <a:gd name="T58" fmla="*/ 14 w 212"/>
                <a:gd name="T59" fmla="*/ 42 h 256"/>
                <a:gd name="T60" fmla="*/ 11 w 212"/>
                <a:gd name="T61" fmla="*/ 62 h 256"/>
                <a:gd name="T62" fmla="*/ 0 w 212"/>
                <a:gd name="T63" fmla="*/ 62 h 256"/>
                <a:gd name="T64" fmla="*/ 0 w 212"/>
                <a:gd name="T6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6">
                  <a:moveTo>
                    <a:pt x="0" y="0"/>
                  </a:moveTo>
                  <a:lnTo>
                    <a:pt x="212" y="0"/>
                  </a:lnTo>
                  <a:lnTo>
                    <a:pt x="212" y="62"/>
                  </a:lnTo>
                  <a:lnTo>
                    <a:pt x="201" y="62"/>
                  </a:lnTo>
                  <a:lnTo>
                    <a:pt x="198" y="42"/>
                  </a:lnTo>
                  <a:lnTo>
                    <a:pt x="193" y="27"/>
                  </a:lnTo>
                  <a:lnTo>
                    <a:pt x="183" y="18"/>
                  </a:lnTo>
                  <a:lnTo>
                    <a:pt x="168" y="14"/>
                  </a:lnTo>
                  <a:lnTo>
                    <a:pt x="145" y="13"/>
                  </a:lnTo>
                  <a:lnTo>
                    <a:pt x="124" y="13"/>
                  </a:lnTo>
                  <a:lnTo>
                    <a:pt x="124" y="220"/>
                  </a:lnTo>
                  <a:lnTo>
                    <a:pt x="125" y="231"/>
                  </a:lnTo>
                  <a:lnTo>
                    <a:pt x="128" y="237"/>
                  </a:lnTo>
                  <a:lnTo>
                    <a:pt x="133" y="241"/>
                  </a:lnTo>
                  <a:lnTo>
                    <a:pt x="145" y="243"/>
                  </a:lnTo>
                  <a:lnTo>
                    <a:pt x="164" y="245"/>
                  </a:lnTo>
                  <a:lnTo>
                    <a:pt x="164" y="256"/>
                  </a:lnTo>
                  <a:lnTo>
                    <a:pt x="48" y="256"/>
                  </a:lnTo>
                  <a:lnTo>
                    <a:pt x="48" y="245"/>
                  </a:lnTo>
                  <a:lnTo>
                    <a:pt x="67" y="243"/>
                  </a:lnTo>
                  <a:lnTo>
                    <a:pt x="79" y="241"/>
                  </a:lnTo>
                  <a:lnTo>
                    <a:pt x="84" y="237"/>
                  </a:lnTo>
                  <a:lnTo>
                    <a:pt x="87" y="231"/>
                  </a:lnTo>
                  <a:lnTo>
                    <a:pt x="87" y="220"/>
                  </a:lnTo>
                  <a:lnTo>
                    <a:pt x="87" y="13"/>
                  </a:lnTo>
                  <a:lnTo>
                    <a:pt x="65" y="13"/>
                  </a:lnTo>
                  <a:lnTo>
                    <a:pt x="44" y="14"/>
                  </a:lnTo>
                  <a:lnTo>
                    <a:pt x="29" y="18"/>
                  </a:lnTo>
                  <a:lnTo>
                    <a:pt x="19" y="27"/>
                  </a:lnTo>
                  <a:lnTo>
                    <a:pt x="14" y="42"/>
                  </a:lnTo>
                  <a:lnTo>
                    <a:pt x="11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gray">
            <a:xfrm>
              <a:off x="8618501" y="819644"/>
              <a:ext cx="129964" cy="139793"/>
            </a:xfrm>
            <a:custGeom>
              <a:avLst/>
              <a:gdLst>
                <a:gd name="T0" fmla="*/ 0 w 237"/>
                <a:gd name="T1" fmla="*/ 0 h 256"/>
                <a:gd name="T2" fmla="*/ 95 w 237"/>
                <a:gd name="T3" fmla="*/ 0 h 256"/>
                <a:gd name="T4" fmla="*/ 95 w 237"/>
                <a:gd name="T5" fmla="*/ 10 h 256"/>
                <a:gd name="T6" fmla="*/ 73 w 237"/>
                <a:gd name="T7" fmla="*/ 13 h 256"/>
                <a:gd name="T8" fmla="*/ 71 w 237"/>
                <a:gd name="T9" fmla="*/ 14 h 256"/>
                <a:gd name="T10" fmla="*/ 69 w 237"/>
                <a:gd name="T11" fmla="*/ 16 h 256"/>
                <a:gd name="T12" fmla="*/ 68 w 237"/>
                <a:gd name="T13" fmla="*/ 17 h 256"/>
                <a:gd name="T14" fmla="*/ 68 w 237"/>
                <a:gd name="T15" fmla="*/ 20 h 256"/>
                <a:gd name="T16" fmla="*/ 69 w 237"/>
                <a:gd name="T17" fmla="*/ 24 h 256"/>
                <a:gd name="T18" fmla="*/ 95 w 237"/>
                <a:gd name="T19" fmla="*/ 78 h 256"/>
                <a:gd name="T20" fmla="*/ 126 w 237"/>
                <a:gd name="T21" fmla="*/ 135 h 256"/>
                <a:gd name="T22" fmla="*/ 126 w 237"/>
                <a:gd name="T23" fmla="*/ 135 h 256"/>
                <a:gd name="T24" fmla="*/ 138 w 237"/>
                <a:gd name="T25" fmla="*/ 111 h 256"/>
                <a:gd name="T26" fmla="*/ 152 w 237"/>
                <a:gd name="T27" fmla="*/ 86 h 256"/>
                <a:gd name="T28" fmla="*/ 163 w 237"/>
                <a:gd name="T29" fmla="*/ 62 h 256"/>
                <a:gd name="T30" fmla="*/ 174 w 237"/>
                <a:gd name="T31" fmla="*/ 40 h 256"/>
                <a:gd name="T32" fmla="*/ 180 w 237"/>
                <a:gd name="T33" fmla="*/ 24 h 256"/>
                <a:gd name="T34" fmla="*/ 182 w 237"/>
                <a:gd name="T35" fmla="*/ 21 h 256"/>
                <a:gd name="T36" fmla="*/ 182 w 237"/>
                <a:gd name="T37" fmla="*/ 17 h 256"/>
                <a:gd name="T38" fmla="*/ 182 w 237"/>
                <a:gd name="T39" fmla="*/ 16 h 256"/>
                <a:gd name="T40" fmla="*/ 179 w 237"/>
                <a:gd name="T41" fmla="*/ 13 h 256"/>
                <a:gd name="T42" fmla="*/ 176 w 237"/>
                <a:gd name="T43" fmla="*/ 13 h 256"/>
                <a:gd name="T44" fmla="*/ 156 w 237"/>
                <a:gd name="T45" fmla="*/ 10 h 256"/>
                <a:gd name="T46" fmla="*/ 156 w 237"/>
                <a:gd name="T47" fmla="*/ 0 h 256"/>
                <a:gd name="T48" fmla="*/ 237 w 237"/>
                <a:gd name="T49" fmla="*/ 0 h 256"/>
                <a:gd name="T50" fmla="*/ 237 w 237"/>
                <a:gd name="T51" fmla="*/ 10 h 256"/>
                <a:gd name="T52" fmla="*/ 223 w 237"/>
                <a:gd name="T53" fmla="*/ 12 h 256"/>
                <a:gd name="T54" fmla="*/ 213 w 237"/>
                <a:gd name="T55" fmla="*/ 16 h 256"/>
                <a:gd name="T56" fmla="*/ 205 w 237"/>
                <a:gd name="T57" fmla="*/ 23 h 256"/>
                <a:gd name="T58" fmla="*/ 198 w 237"/>
                <a:gd name="T59" fmla="*/ 35 h 256"/>
                <a:gd name="T60" fmla="*/ 190 w 237"/>
                <a:gd name="T61" fmla="*/ 47 h 256"/>
                <a:gd name="T62" fmla="*/ 182 w 237"/>
                <a:gd name="T63" fmla="*/ 63 h 256"/>
                <a:gd name="T64" fmla="*/ 171 w 237"/>
                <a:gd name="T65" fmla="*/ 82 h 256"/>
                <a:gd name="T66" fmla="*/ 160 w 237"/>
                <a:gd name="T67" fmla="*/ 103 h 256"/>
                <a:gd name="T68" fmla="*/ 149 w 237"/>
                <a:gd name="T69" fmla="*/ 123 h 256"/>
                <a:gd name="T70" fmla="*/ 140 w 237"/>
                <a:gd name="T71" fmla="*/ 143 h 256"/>
                <a:gd name="T72" fmla="*/ 136 w 237"/>
                <a:gd name="T73" fmla="*/ 153 h 256"/>
                <a:gd name="T74" fmla="*/ 134 w 237"/>
                <a:gd name="T75" fmla="*/ 165 h 256"/>
                <a:gd name="T76" fmla="*/ 134 w 237"/>
                <a:gd name="T77" fmla="*/ 220 h 256"/>
                <a:gd name="T78" fmla="*/ 136 w 237"/>
                <a:gd name="T79" fmla="*/ 231 h 256"/>
                <a:gd name="T80" fmla="*/ 137 w 237"/>
                <a:gd name="T81" fmla="*/ 237 h 256"/>
                <a:gd name="T82" fmla="*/ 144 w 237"/>
                <a:gd name="T83" fmla="*/ 241 h 256"/>
                <a:gd name="T84" fmla="*/ 155 w 237"/>
                <a:gd name="T85" fmla="*/ 243 h 256"/>
                <a:gd name="T86" fmla="*/ 174 w 237"/>
                <a:gd name="T87" fmla="*/ 245 h 256"/>
                <a:gd name="T88" fmla="*/ 174 w 237"/>
                <a:gd name="T89" fmla="*/ 256 h 256"/>
                <a:gd name="T90" fmla="*/ 60 w 237"/>
                <a:gd name="T91" fmla="*/ 256 h 256"/>
                <a:gd name="T92" fmla="*/ 60 w 237"/>
                <a:gd name="T93" fmla="*/ 245 h 256"/>
                <a:gd name="T94" fmla="*/ 77 w 237"/>
                <a:gd name="T95" fmla="*/ 243 h 256"/>
                <a:gd name="T96" fmla="*/ 90 w 237"/>
                <a:gd name="T97" fmla="*/ 241 h 256"/>
                <a:gd name="T98" fmla="*/ 95 w 237"/>
                <a:gd name="T99" fmla="*/ 237 h 256"/>
                <a:gd name="T100" fmla="*/ 98 w 237"/>
                <a:gd name="T101" fmla="*/ 231 h 256"/>
                <a:gd name="T102" fmla="*/ 98 w 237"/>
                <a:gd name="T103" fmla="*/ 220 h 256"/>
                <a:gd name="T104" fmla="*/ 98 w 237"/>
                <a:gd name="T105" fmla="*/ 166 h 256"/>
                <a:gd name="T106" fmla="*/ 98 w 237"/>
                <a:gd name="T107" fmla="*/ 159 h 256"/>
                <a:gd name="T108" fmla="*/ 96 w 237"/>
                <a:gd name="T109" fmla="*/ 151 h 256"/>
                <a:gd name="T110" fmla="*/ 92 w 237"/>
                <a:gd name="T111" fmla="*/ 145 h 256"/>
                <a:gd name="T112" fmla="*/ 73 w 237"/>
                <a:gd name="T113" fmla="*/ 107 h 256"/>
                <a:gd name="T114" fmla="*/ 53 w 237"/>
                <a:gd name="T115" fmla="*/ 67 h 256"/>
                <a:gd name="T116" fmla="*/ 33 w 237"/>
                <a:gd name="T117" fmla="*/ 29 h 256"/>
                <a:gd name="T118" fmla="*/ 24 w 237"/>
                <a:gd name="T119" fmla="*/ 17 h 256"/>
                <a:gd name="T120" fmla="*/ 15 w 237"/>
                <a:gd name="T121" fmla="*/ 13 h 256"/>
                <a:gd name="T122" fmla="*/ 0 w 237"/>
                <a:gd name="T123" fmla="*/ 10 h 256"/>
                <a:gd name="T124" fmla="*/ 0 w 237"/>
                <a:gd name="T12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3" y="13"/>
                  </a:lnTo>
                  <a:lnTo>
                    <a:pt x="71" y="14"/>
                  </a:lnTo>
                  <a:lnTo>
                    <a:pt x="69" y="16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9" y="24"/>
                  </a:lnTo>
                  <a:lnTo>
                    <a:pt x="95" y="78"/>
                  </a:lnTo>
                  <a:lnTo>
                    <a:pt x="126" y="135"/>
                  </a:lnTo>
                  <a:lnTo>
                    <a:pt x="126" y="135"/>
                  </a:lnTo>
                  <a:lnTo>
                    <a:pt x="138" y="111"/>
                  </a:lnTo>
                  <a:lnTo>
                    <a:pt x="152" y="86"/>
                  </a:lnTo>
                  <a:lnTo>
                    <a:pt x="163" y="62"/>
                  </a:lnTo>
                  <a:lnTo>
                    <a:pt x="174" y="40"/>
                  </a:lnTo>
                  <a:lnTo>
                    <a:pt x="180" y="24"/>
                  </a:lnTo>
                  <a:lnTo>
                    <a:pt x="182" y="21"/>
                  </a:lnTo>
                  <a:lnTo>
                    <a:pt x="182" y="17"/>
                  </a:lnTo>
                  <a:lnTo>
                    <a:pt x="182" y="16"/>
                  </a:lnTo>
                  <a:lnTo>
                    <a:pt x="179" y="13"/>
                  </a:lnTo>
                  <a:lnTo>
                    <a:pt x="176" y="13"/>
                  </a:lnTo>
                  <a:lnTo>
                    <a:pt x="156" y="10"/>
                  </a:lnTo>
                  <a:lnTo>
                    <a:pt x="156" y="0"/>
                  </a:lnTo>
                  <a:lnTo>
                    <a:pt x="237" y="0"/>
                  </a:lnTo>
                  <a:lnTo>
                    <a:pt x="237" y="10"/>
                  </a:lnTo>
                  <a:lnTo>
                    <a:pt x="223" y="12"/>
                  </a:lnTo>
                  <a:lnTo>
                    <a:pt x="213" y="16"/>
                  </a:lnTo>
                  <a:lnTo>
                    <a:pt x="205" y="23"/>
                  </a:lnTo>
                  <a:lnTo>
                    <a:pt x="198" y="35"/>
                  </a:lnTo>
                  <a:lnTo>
                    <a:pt x="190" y="47"/>
                  </a:lnTo>
                  <a:lnTo>
                    <a:pt x="182" y="63"/>
                  </a:lnTo>
                  <a:lnTo>
                    <a:pt x="171" y="82"/>
                  </a:lnTo>
                  <a:lnTo>
                    <a:pt x="160" y="103"/>
                  </a:lnTo>
                  <a:lnTo>
                    <a:pt x="149" y="123"/>
                  </a:lnTo>
                  <a:lnTo>
                    <a:pt x="140" y="143"/>
                  </a:lnTo>
                  <a:lnTo>
                    <a:pt x="136" y="153"/>
                  </a:lnTo>
                  <a:lnTo>
                    <a:pt x="134" y="165"/>
                  </a:lnTo>
                  <a:lnTo>
                    <a:pt x="134" y="220"/>
                  </a:lnTo>
                  <a:lnTo>
                    <a:pt x="136" y="231"/>
                  </a:lnTo>
                  <a:lnTo>
                    <a:pt x="137" y="237"/>
                  </a:lnTo>
                  <a:lnTo>
                    <a:pt x="144" y="241"/>
                  </a:lnTo>
                  <a:lnTo>
                    <a:pt x="155" y="243"/>
                  </a:lnTo>
                  <a:lnTo>
                    <a:pt x="174" y="245"/>
                  </a:lnTo>
                  <a:lnTo>
                    <a:pt x="174" y="256"/>
                  </a:lnTo>
                  <a:lnTo>
                    <a:pt x="60" y="256"/>
                  </a:lnTo>
                  <a:lnTo>
                    <a:pt x="60" y="245"/>
                  </a:lnTo>
                  <a:lnTo>
                    <a:pt x="77" y="243"/>
                  </a:lnTo>
                  <a:lnTo>
                    <a:pt x="90" y="241"/>
                  </a:lnTo>
                  <a:lnTo>
                    <a:pt x="95" y="237"/>
                  </a:lnTo>
                  <a:lnTo>
                    <a:pt x="98" y="231"/>
                  </a:lnTo>
                  <a:lnTo>
                    <a:pt x="98" y="220"/>
                  </a:lnTo>
                  <a:lnTo>
                    <a:pt x="98" y="166"/>
                  </a:lnTo>
                  <a:lnTo>
                    <a:pt x="98" y="159"/>
                  </a:lnTo>
                  <a:lnTo>
                    <a:pt x="96" y="151"/>
                  </a:lnTo>
                  <a:lnTo>
                    <a:pt x="92" y="145"/>
                  </a:lnTo>
                  <a:lnTo>
                    <a:pt x="73" y="107"/>
                  </a:lnTo>
                  <a:lnTo>
                    <a:pt x="53" y="67"/>
                  </a:lnTo>
                  <a:lnTo>
                    <a:pt x="33" y="29"/>
                  </a:lnTo>
                  <a:lnTo>
                    <a:pt x="24" y="17"/>
                  </a:lnTo>
                  <a:lnTo>
                    <a:pt x="15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gray">
            <a:xfrm>
              <a:off x="7483774" y="596849"/>
              <a:ext cx="65528" cy="161636"/>
            </a:xfrm>
            <a:custGeom>
              <a:avLst/>
              <a:gdLst>
                <a:gd name="T0" fmla="*/ 16 w 119"/>
                <a:gd name="T1" fmla="*/ 0 h 297"/>
                <a:gd name="T2" fmla="*/ 119 w 119"/>
                <a:gd name="T3" fmla="*/ 0 h 297"/>
                <a:gd name="T4" fmla="*/ 119 w 119"/>
                <a:gd name="T5" fmla="*/ 11 h 297"/>
                <a:gd name="T6" fmla="*/ 103 w 119"/>
                <a:gd name="T7" fmla="*/ 13 h 297"/>
                <a:gd name="T8" fmla="*/ 93 w 119"/>
                <a:gd name="T9" fmla="*/ 14 h 297"/>
                <a:gd name="T10" fmla="*/ 88 w 119"/>
                <a:gd name="T11" fmla="*/ 18 h 297"/>
                <a:gd name="T12" fmla="*/ 87 w 119"/>
                <a:gd name="T13" fmla="*/ 25 h 297"/>
                <a:gd name="T14" fmla="*/ 85 w 119"/>
                <a:gd name="T15" fmla="*/ 34 h 297"/>
                <a:gd name="T16" fmla="*/ 85 w 119"/>
                <a:gd name="T17" fmla="*/ 202 h 297"/>
                <a:gd name="T18" fmla="*/ 85 w 119"/>
                <a:gd name="T19" fmla="*/ 224 h 297"/>
                <a:gd name="T20" fmla="*/ 83 w 119"/>
                <a:gd name="T21" fmla="*/ 244 h 297"/>
                <a:gd name="T22" fmla="*/ 76 w 119"/>
                <a:gd name="T23" fmla="*/ 260 h 297"/>
                <a:gd name="T24" fmla="*/ 65 w 119"/>
                <a:gd name="T25" fmla="*/ 275 h 297"/>
                <a:gd name="T26" fmla="*/ 49 w 119"/>
                <a:gd name="T27" fmla="*/ 286 h 297"/>
                <a:gd name="T28" fmla="*/ 26 w 119"/>
                <a:gd name="T29" fmla="*/ 294 h 297"/>
                <a:gd name="T30" fmla="*/ 2 w 119"/>
                <a:gd name="T31" fmla="*/ 297 h 297"/>
                <a:gd name="T32" fmla="*/ 0 w 119"/>
                <a:gd name="T33" fmla="*/ 288 h 297"/>
                <a:gd name="T34" fmla="*/ 13 w 119"/>
                <a:gd name="T35" fmla="*/ 284 h 297"/>
                <a:gd name="T36" fmla="*/ 24 w 119"/>
                <a:gd name="T37" fmla="*/ 278 h 297"/>
                <a:gd name="T38" fmla="*/ 34 w 119"/>
                <a:gd name="T39" fmla="*/ 269 h 297"/>
                <a:gd name="T40" fmla="*/ 40 w 119"/>
                <a:gd name="T41" fmla="*/ 259 h 297"/>
                <a:gd name="T42" fmla="*/ 45 w 119"/>
                <a:gd name="T43" fmla="*/ 247 h 297"/>
                <a:gd name="T44" fmla="*/ 49 w 119"/>
                <a:gd name="T45" fmla="*/ 228 h 297"/>
                <a:gd name="T46" fmla="*/ 50 w 119"/>
                <a:gd name="T47" fmla="*/ 205 h 297"/>
                <a:gd name="T48" fmla="*/ 50 w 119"/>
                <a:gd name="T49" fmla="*/ 34 h 297"/>
                <a:gd name="T50" fmla="*/ 49 w 119"/>
                <a:gd name="T51" fmla="*/ 25 h 297"/>
                <a:gd name="T52" fmla="*/ 47 w 119"/>
                <a:gd name="T53" fmla="*/ 18 h 297"/>
                <a:gd name="T54" fmla="*/ 42 w 119"/>
                <a:gd name="T55" fmla="*/ 14 h 297"/>
                <a:gd name="T56" fmla="*/ 32 w 119"/>
                <a:gd name="T57" fmla="*/ 13 h 297"/>
                <a:gd name="T58" fmla="*/ 16 w 119"/>
                <a:gd name="T59" fmla="*/ 11 h 297"/>
                <a:gd name="T60" fmla="*/ 16 w 119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297">
                  <a:moveTo>
                    <a:pt x="16" y="0"/>
                  </a:moveTo>
                  <a:lnTo>
                    <a:pt x="119" y="0"/>
                  </a:lnTo>
                  <a:lnTo>
                    <a:pt x="119" y="11"/>
                  </a:lnTo>
                  <a:lnTo>
                    <a:pt x="103" y="13"/>
                  </a:lnTo>
                  <a:lnTo>
                    <a:pt x="93" y="14"/>
                  </a:lnTo>
                  <a:lnTo>
                    <a:pt x="88" y="18"/>
                  </a:lnTo>
                  <a:lnTo>
                    <a:pt x="87" y="25"/>
                  </a:lnTo>
                  <a:lnTo>
                    <a:pt x="85" y="34"/>
                  </a:lnTo>
                  <a:lnTo>
                    <a:pt x="85" y="202"/>
                  </a:lnTo>
                  <a:lnTo>
                    <a:pt x="85" y="224"/>
                  </a:lnTo>
                  <a:lnTo>
                    <a:pt x="83" y="244"/>
                  </a:lnTo>
                  <a:lnTo>
                    <a:pt x="76" y="260"/>
                  </a:lnTo>
                  <a:lnTo>
                    <a:pt x="65" y="275"/>
                  </a:lnTo>
                  <a:lnTo>
                    <a:pt x="49" y="286"/>
                  </a:lnTo>
                  <a:lnTo>
                    <a:pt x="26" y="294"/>
                  </a:lnTo>
                  <a:lnTo>
                    <a:pt x="2" y="297"/>
                  </a:lnTo>
                  <a:lnTo>
                    <a:pt x="0" y="288"/>
                  </a:lnTo>
                  <a:lnTo>
                    <a:pt x="13" y="284"/>
                  </a:lnTo>
                  <a:lnTo>
                    <a:pt x="24" y="278"/>
                  </a:lnTo>
                  <a:lnTo>
                    <a:pt x="34" y="269"/>
                  </a:lnTo>
                  <a:lnTo>
                    <a:pt x="40" y="259"/>
                  </a:lnTo>
                  <a:lnTo>
                    <a:pt x="45" y="247"/>
                  </a:lnTo>
                  <a:lnTo>
                    <a:pt x="49" y="228"/>
                  </a:lnTo>
                  <a:lnTo>
                    <a:pt x="50" y="205"/>
                  </a:lnTo>
                  <a:lnTo>
                    <a:pt x="50" y="34"/>
                  </a:lnTo>
                  <a:lnTo>
                    <a:pt x="49" y="25"/>
                  </a:lnTo>
                  <a:lnTo>
                    <a:pt x="47" y="18"/>
                  </a:lnTo>
                  <a:lnTo>
                    <a:pt x="42" y="14"/>
                  </a:lnTo>
                  <a:lnTo>
                    <a:pt x="32" y="13"/>
                  </a:lnTo>
                  <a:lnTo>
                    <a:pt x="16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gray">
            <a:xfrm>
              <a:off x="7547117" y="596849"/>
              <a:ext cx="137609" cy="138701"/>
            </a:xfrm>
            <a:custGeom>
              <a:avLst/>
              <a:gdLst>
                <a:gd name="T0" fmla="*/ 117 w 251"/>
                <a:gd name="T1" fmla="*/ 38 h 255"/>
                <a:gd name="T2" fmla="*/ 99 w 251"/>
                <a:gd name="T3" fmla="*/ 88 h 255"/>
                <a:gd name="T4" fmla="*/ 80 w 251"/>
                <a:gd name="T5" fmla="*/ 143 h 255"/>
                <a:gd name="T6" fmla="*/ 153 w 251"/>
                <a:gd name="T7" fmla="*/ 143 h 255"/>
                <a:gd name="T8" fmla="*/ 117 w 251"/>
                <a:gd name="T9" fmla="*/ 38 h 255"/>
                <a:gd name="T10" fmla="*/ 117 w 251"/>
                <a:gd name="T11" fmla="*/ 38 h 255"/>
                <a:gd name="T12" fmla="*/ 113 w 251"/>
                <a:gd name="T13" fmla="*/ 0 h 255"/>
                <a:gd name="T14" fmla="*/ 140 w 251"/>
                <a:gd name="T15" fmla="*/ 0 h 255"/>
                <a:gd name="T16" fmla="*/ 219 w 251"/>
                <a:gd name="T17" fmla="*/ 223 h 255"/>
                <a:gd name="T18" fmla="*/ 224 w 251"/>
                <a:gd name="T19" fmla="*/ 233 h 255"/>
                <a:gd name="T20" fmla="*/ 229 w 251"/>
                <a:gd name="T21" fmla="*/ 240 h 255"/>
                <a:gd name="T22" fmla="*/ 238 w 251"/>
                <a:gd name="T23" fmla="*/ 243 h 255"/>
                <a:gd name="T24" fmla="*/ 251 w 251"/>
                <a:gd name="T25" fmla="*/ 244 h 255"/>
                <a:gd name="T26" fmla="*/ 251 w 251"/>
                <a:gd name="T27" fmla="*/ 255 h 255"/>
                <a:gd name="T28" fmla="*/ 156 w 251"/>
                <a:gd name="T29" fmla="*/ 255 h 255"/>
                <a:gd name="T30" fmla="*/ 156 w 251"/>
                <a:gd name="T31" fmla="*/ 244 h 255"/>
                <a:gd name="T32" fmla="*/ 172 w 251"/>
                <a:gd name="T33" fmla="*/ 243 h 255"/>
                <a:gd name="T34" fmla="*/ 178 w 251"/>
                <a:gd name="T35" fmla="*/ 243 h 255"/>
                <a:gd name="T36" fmla="*/ 182 w 251"/>
                <a:gd name="T37" fmla="*/ 242 h 255"/>
                <a:gd name="T38" fmla="*/ 183 w 251"/>
                <a:gd name="T39" fmla="*/ 239 h 255"/>
                <a:gd name="T40" fmla="*/ 185 w 251"/>
                <a:gd name="T41" fmla="*/ 236 h 255"/>
                <a:gd name="T42" fmla="*/ 185 w 251"/>
                <a:gd name="T43" fmla="*/ 232 h 255"/>
                <a:gd name="T44" fmla="*/ 183 w 251"/>
                <a:gd name="T45" fmla="*/ 228 h 255"/>
                <a:gd name="T46" fmla="*/ 159 w 251"/>
                <a:gd name="T47" fmla="*/ 158 h 255"/>
                <a:gd name="T48" fmla="*/ 76 w 251"/>
                <a:gd name="T49" fmla="*/ 158 h 255"/>
                <a:gd name="T50" fmla="*/ 64 w 251"/>
                <a:gd name="T51" fmla="*/ 194 h 255"/>
                <a:gd name="T52" fmla="*/ 53 w 251"/>
                <a:gd name="T53" fmla="*/ 228 h 255"/>
                <a:gd name="T54" fmla="*/ 52 w 251"/>
                <a:gd name="T55" fmla="*/ 232 h 255"/>
                <a:gd name="T56" fmla="*/ 52 w 251"/>
                <a:gd name="T57" fmla="*/ 236 h 255"/>
                <a:gd name="T58" fmla="*/ 53 w 251"/>
                <a:gd name="T59" fmla="*/ 239 h 255"/>
                <a:gd name="T60" fmla="*/ 54 w 251"/>
                <a:gd name="T61" fmla="*/ 240 h 255"/>
                <a:gd name="T62" fmla="*/ 57 w 251"/>
                <a:gd name="T63" fmla="*/ 242 h 255"/>
                <a:gd name="T64" fmla="*/ 63 w 251"/>
                <a:gd name="T65" fmla="*/ 243 h 255"/>
                <a:gd name="T66" fmla="*/ 82 w 251"/>
                <a:gd name="T67" fmla="*/ 244 h 255"/>
                <a:gd name="T68" fmla="*/ 82 w 251"/>
                <a:gd name="T69" fmla="*/ 255 h 255"/>
                <a:gd name="T70" fmla="*/ 0 w 251"/>
                <a:gd name="T71" fmla="*/ 255 h 255"/>
                <a:gd name="T72" fmla="*/ 0 w 251"/>
                <a:gd name="T73" fmla="*/ 244 h 255"/>
                <a:gd name="T74" fmla="*/ 15 w 251"/>
                <a:gd name="T75" fmla="*/ 243 h 255"/>
                <a:gd name="T76" fmla="*/ 23 w 251"/>
                <a:gd name="T77" fmla="*/ 239 h 255"/>
                <a:gd name="T78" fmla="*/ 30 w 251"/>
                <a:gd name="T79" fmla="*/ 232 h 255"/>
                <a:gd name="T80" fmla="*/ 34 w 251"/>
                <a:gd name="T81" fmla="*/ 220 h 255"/>
                <a:gd name="T82" fmla="*/ 48 w 251"/>
                <a:gd name="T83" fmla="*/ 183 h 255"/>
                <a:gd name="T84" fmla="*/ 63 w 251"/>
                <a:gd name="T85" fmla="*/ 145 h 255"/>
                <a:gd name="T86" fmla="*/ 75 w 251"/>
                <a:gd name="T87" fmla="*/ 110 h 255"/>
                <a:gd name="T88" fmla="*/ 113 w 251"/>
                <a:gd name="T8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5">
                  <a:moveTo>
                    <a:pt x="117" y="38"/>
                  </a:moveTo>
                  <a:lnTo>
                    <a:pt x="99" y="88"/>
                  </a:lnTo>
                  <a:lnTo>
                    <a:pt x="80" y="143"/>
                  </a:lnTo>
                  <a:lnTo>
                    <a:pt x="153" y="143"/>
                  </a:lnTo>
                  <a:lnTo>
                    <a:pt x="117" y="38"/>
                  </a:lnTo>
                  <a:lnTo>
                    <a:pt x="117" y="38"/>
                  </a:lnTo>
                  <a:close/>
                  <a:moveTo>
                    <a:pt x="113" y="0"/>
                  </a:moveTo>
                  <a:lnTo>
                    <a:pt x="140" y="0"/>
                  </a:lnTo>
                  <a:lnTo>
                    <a:pt x="219" y="223"/>
                  </a:lnTo>
                  <a:lnTo>
                    <a:pt x="224" y="233"/>
                  </a:lnTo>
                  <a:lnTo>
                    <a:pt x="229" y="240"/>
                  </a:lnTo>
                  <a:lnTo>
                    <a:pt x="238" y="243"/>
                  </a:lnTo>
                  <a:lnTo>
                    <a:pt x="251" y="244"/>
                  </a:lnTo>
                  <a:lnTo>
                    <a:pt x="251" y="255"/>
                  </a:lnTo>
                  <a:lnTo>
                    <a:pt x="156" y="255"/>
                  </a:lnTo>
                  <a:lnTo>
                    <a:pt x="156" y="244"/>
                  </a:lnTo>
                  <a:lnTo>
                    <a:pt x="172" y="243"/>
                  </a:lnTo>
                  <a:lnTo>
                    <a:pt x="178" y="243"/>
                  </a:lnTo>
                  <a:lnTo>
                    <a:pt x="182" y="242"/>
                  </a:lnTo>
                  <a:lnTo>
                    <a:pt x="183" y="239"/>
                  </a:lnTo>
                  <a:lnTo>
                    <a:pt x="185" y="236"/>
                  </a:lnTo>
                  <a:lnTo>
                    <a:pt x="185" y="232"/>
                  </a:lnTo>
                  <a:lnTo>
                    <a:pt x="183" y="228"/>
                  </a:lnTo>
                  <a:lnTo>
                    <a:pt x="159" y="158"/>
                  </a:lnTo>
                  <a:lnTo>
                    <a:pt x="76" y="158"/>
                  </a:lnTo>
                  <a:lnTo>
                    <a:pt x="64" y="194"/>
                  </a:lnTo>
                  <a:lnTo>
                    <a:pt x="53" y="228"/>
                  </a:lnTo>
                  <a:lnTo>
                    <a:pt x="52" y="232"/>
                  </a:lnTo>
                  <a:lnTo>
                    <a:pt x="52" y="236"/>
                  </a:lnTo>
                  <a:lnTo>
                    <a:pt x="53" y="239"/>
                  </a:lnTo>
                  <a:lnTo>
                    <a:pt x="54" y="240"/>
                  </a:lnTo>
                  <a:lnTo>
                    <a:pt x="57" y="242"/>
                  </a:lnTo>
                  <a:lnTo>
                    <a:pt x="63" y="243"/>
                  </a:lnTo>
                  <a:lnTo>
                    <a:pt x="82" y="244"/>
                  </a:lnTo>
                  <a:lnTo>
                    <a:pt x="82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5" y="243"/>
                  </a:lnTo>
                  <a:lnTo>
                    <a:pt x="23" y="239"/>
                  </a:lnTo>
                  <a:lnTo>
                    <a:pt x="30" y="232"/>
                  </a:lnTo>
                  <a:lnTo>
                    <a:pt x="34" y="220"/>
                  </a:lnTo>
                  <a:lnTo>
                    <a:pt x="48" y="183"/>
                  </a:lnTo>
                  <a:lnTo>
                    <a:pt x="63" y="145"/>
                  </a:lnTo>
                  <a:lnTo>
                    <a:pt x="75" y="1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gray">
            <a:xfrm>
              <a:off x="7688003" y="593572"/>
              <a:ext cx="121227" cy="145254"/>
            </a:xfrm>
            <a:custGeom>
              <a:avLst/>
              <a:gdLst>
                <a:gd name="T0" fmla="*/ 138 w 222"/>
                <a:gd name="T1" fmla="*/ 0 h 265"/>
                <a:gd name="T2" fmla="*/ 169 w 222"/>
                <a:gd name="T3" fmla="*/ 3 h 265"/>
                <a:gd name="T4" fmla="*/ 197 w 222"/>
                <a:gd name="T5" fmla="*/ 7 h 265"/>
                <a:gd name="T6" fmla="*/ 216 w 222"/>
                <a:gd name="T7" fmla="*/ 15 h 265"/>
                <a:gd name="T8" fmla="*/ 216 w 222"/>
                <a:gd name="T9" fmla="*/ 72 h 265"/>
                <a:gd name="T10" fmla="*/ 205 w 222"/>
                <a:gd name="T11" fmla="*/ 72 h 265"/>
                <a:gd name="T12" fmla="*/ 201 w 222"/>
                <a:gd name="T13" fmla="*/ 53 h 265"/>
                <a:gd name="T14" fmla="*/ 193 w 222"/>
                <a:gd name="T15" fmla="*/ 38 h 265"/>
                <a:gd name="T16" fmla="*/ 182 w 222"/>
                <a:gd name="T17" fmla="*/ 26 h 265"/>
                <a:gd name="T18" fmla="*/ 168 w 222"/>
                <a:gd name="T19" fmla="*/ 19 h 265"/>
                <a:gd name="T20" fmla="*/ 152 w 222"/>
                <a:gd name="T21" fmla="*/ 15 h 265"/>
                <a:gd name="T22" fmla="*/ 134 w 222"/>
                <a:gd name="T23" fmla="*/ 13 h 265"/>
                <a:gd name="T24" fmla="*/ 111 w 222"/>
                <a:gd name="T25" fmla="*/ 15 h 265"/>
                <a:gd name="T26" fmla="*/ 91 w 222"/>
                <a:gd name="T27" fmla="*/ 23 h 265"/>
                <a:gd name="T28" fmla="*/ 75 w 222"/>
                <a:gd name="T29" fmla="*/ 35 h 265"/>
                <a:gd name="T30" fmla="*/ 62 w 222"/>
                <a:gd name="T31" fmla="*/ 50 h 265"/>
                <a:gd name="T32" fmla="*/ 53 w 222"/>
                <a:gd name="T33" fmla="*/ 69 h 265"/>
                <a:gd name="T34" fmla="*/ 46 w 222"/>
                <a:gd name="T35" fmla="*/ 89 h 265"/>
                <a:gd name="T36" fmla="*/ 43 w 222"/>
                <a:gd name="T37" fmla="*/ 111 h 265"/>
                <a:gd name="T38" fmla="*/ 42 w 222"/>
                <a:gd name="T39" fmla="*/ 134 h 265"/>
                <a:gd name="T40" fmla="*/ 42 w 222"/>
                <a:gd name="T41" fmla="*/ 149 h 265"/>
                <a:gd name="T42" fmla="*/ 45 w 222"/>
                <a:gd name="T43" fmla="*/ 167 h 265"/>
                <a:gd name="T44" fmla="*/ 49 w 222"/>
                <a:gd name="T45" fmla="*/ 184 h 265"/>
                <a:gd name="T46" fmla="*/ 56 w 222"/>
                <a:gd name="T47" fmla="*/ 202 h 265"/>
                <a:gd name="T48" fmla="*/ 64 w 222"/>
                <a:gd name="T49" fmla="*/ 218 h 265"/>
                <a:gd name="T50" fmla="*/ 76 w 222"/>
                <a:gd name="T51" fmla="*/ 232 h 265"/>
                <a:gd name="T52" fmla="*/ 91 w 222"/>
                <a:gd name="T53" fmla="*/ 242 h 265"/>
                <a:gd name="T54" fmla="*/ 111 w 222"/>
                <a:gd name="T55" fmla="*/ 251 h 265"/>
                <a:gd name="T56" fmla="*/ 134 w 222"/>
                <a:gd name="T57" fmla="*/ 253 h 265"/>
                <a:gd name="T58" fmla="*/ 156 w 222"/>
                <a:gd name="T59" fmla="*/ 251 h 265"/>
                <a:gd name="T60" fmla="*/ 174 w 222"/>
                <a:gd name="T61" fmla="*/ 244 h 265"/>
                <a:gd name="T62" fmla="*/ 187 w 222"/>
                <a:gd name="T63" fmla="*/ 234 h 265"/>
                <a:gd name="T64" fmla="*/ 197 w 222"/>
                <a:gd name="T65" fmla="*/ 221 h 265"/>
                <a:gd name="T66" fmla="*/ 205 w 222"/>
                <a:gd name="T67" fmla="*/ 205 h 265"/>
                <a:gd name="T68" fmla="*/ 212 w 222"/>
                <a:gd name="T69" fmla="*/ 187 h 265"/>
                <a:gd name="T70" fmla="*/ 222 w 222"/>
                <a:gd name="T71" fmla="*/ 187 h 265"/>
                <a:gd name="T72" fmla="*/ 217 w 222"/>
                <a:gd name="T73" fmla="*/ 248 h 265"/>
                <a:gd name="T74" fmla="*/ 201 w 222"/>
                <a:gd name="T75" fmla="*/ 255 h 265"/>
                <a:gd name="T76" fmla="*/ 180 w 222"/>
                <a:gd name="T77" fmla="*/ 260 h 265"/>
                <a:gd name="T78" fmla="*/ 159 w 222"/>
                <a:gd name="T79" fmla="*/ 264 h 265"/>
                <a:gd name="T80" fmla="*/ 136 w 222"/>
                <a:gd name="T81" fmla="*/ 265 h 265"/>
                <a:gd name="T82" fmla="*/ 106 w 222"/>
                <a:gd name="T83" fmla="*/ 264 h 265"/>
                <a:gd name="T84" fmla="*/ 79 w 222"/>
                <a:gd name="T85" fmla="*/ 259 h 265"/>
                <a:gd name="T86" fmla="*/ 56 w 222"/>
                <a:gd name="T87" fmla="*/ 249 h 265"/>
                <a:gd name="T88" fmla="*/ 35 w 222"/>
                <a:gd name="T89" fmla="*/ 234 h 265"/>
                <a:gd name="T90" fmla="*/ 20 w 222"/>
                <a:gd name="T91" fmla="*/ 215 h 265"/>
                <a:gd name="T92" fmla="*/ 9 w 222"/>
                <a:gd name="T93" fmla="*/ 192 h 265"/>
                <a:gd name="T94" fmla="*/ 3 w 222"/>
                <a:gd name="T95" fmla="*/ 165 h 265"/>
                <a:gd name="T96" fmla="*/ 0 w 222"/>
                <a:gd name="T97" fmla="*/ 135 h 265"/>
                <a:gd name="T98" fmla="*/ 3 w 222"/>
                <a:gd name="T99" fmla="*/ 106 h 265"/>
                <a:gd name="T100" fmla="*/ 9 w 222"/>
                <a:gd name="T101" fmla="*/ 80 h 265"/>
                <a:gd name="T102" fmla="*/ 20 w 222"/>
                <a:gd name="T103" fmla="*/ 57 h 265"/>
                <a:gd name="T104" fmla="*/ 34 w 222"/>
                <a:gd name="T105" fmla="*/ 38 h 265"/>
                <a:gd name="T106" fmla="*/ 53 w 222"/>
                <a:gd name="T107" fmla="*/ 22 h 265"/>
                <a:gd name="T108" fmla="*/ 77 w 222"/>
                <a:gd name="T109" fmla="*/ 9 h 265"/>
                <a:gd name="T110" fmla="*/ 106 w 222"/>
                <a:gd name="T111" fmla="*/ 3 h 265"/>
                <a:gd name="T112" fmla="*/ 138 w 222"/>
                <a:gd name="T1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" h="265">
                  <a:moveTo>
                    <a:pt x="138" y="0"/>
                  </a:moveTo>
                  <a:lnTo>
                    <a:pt x="169" y="3"/>
                  </a:lnTo>
                  <a:lnTo>
                    <a:pt x="197" y="7"/>
                  </a:lnTo>
                  <a:lnTo>
                    <a:pt x="216" y="15"/>
                  </a:lnTo>
                  <a:lnTo>
                    <a:pt x="216" y="72"/>
                  </a:lnTo>
                  <a:lnTo>
                    <a:pt x="205" y="72"/>
                  </a:lnTo>
                  <a:lnTo>
                    <a:pt x="201" y="53"/>
                  </a:lnTo>
                  <a:lnTo>
                    <a:pt x="193" y="38"/>
                  </a:lnTo>
                  <a:lnTo>
                    <a:pt x="182" y="26"/>
                  </a:lnTo>
                  <a:lnTo>
                    <a:pt x="168" y="19"/>
                  </a:lnTo>
                  <a:lnTo>
                    <a:pt x="152" y="15"/>
                  </a:lnTo>
                  <a:lnTo>
                    <a:pt x="134" y="13"/>
                  </a:lnTo>
                  <a:lnTo>
                    <a:pt x="111" y="15"/>
                  </a:lnTo>
                  <a:lnTo>
                    <a:pt x="91" y="23"/>
                  </a:lnTo>
                  <a:lnTo>
                    <a:pt x="75" y="35"/>
                  </a:lnTo>
                  <a:lnTo>
                    <a:pt x="62" y="50"/>
                  </a:lnTo>
                  <a:lnTo>
                    <a:pt x="53" y="69"/>
                  </a:lnTo>
                  <a:lnTo>
                    <a:pt x="46" y="89"/>
                  </a:lnTo>
                  <a:lnTo>
                    <a:pt x="43" y="111"/>
                  </a:lnTo>
                  <a:lnTo>
                    <a:pt x="42" y="134"/>
                  </a:lnTo>
                  <a:lnTo>
                    <a:pt x="42" y="149"/>
                  </a:lnTo>
                  <a:lnTo>
                    <a:pt x="45" y="167"/>
                  </a:lnTo>
                  <a:lnTo>
                    <a:pt x="49" y="184"/>
                  </a:lnTo>
                  <a:lnTo>
                    <a:pt x="56" y="202"/>
                  </a:lnTo>
                  <a:lnTo>
                    <a:pt x="64" y="218"/>
                  </a:lnTo>
                  <a:lnTo>
                    <a:pt x="76" y="232"/>
                  </a:lnTo>
                  <a:lnTo>
                    <a:pt x="91" y="242"/>
                  </a:lnTo>
                  <a:lnTo>
                    <a:pt x="111" y="251"/>
                  </a:lnTo>
                  <a:lnTo>
                    <a:pt x="134" y="253"/>
                  </a:lnTo>
                  <a:lnTo>
                    <a:pt x="156" y="251"/>
                  </a:lnTo>
                  <a:lnTo>
                    <a:pt x="174" y="244"/>
                  </a:lnTo>
                  <a:lnTo>
                    <a:pt x="187" y="234"/>
                  </a:lnTo>
                  <a:lnTo>
                    <a:pt x="197" y="221"/>
                  </a:lnTo>
                  <a:lnTo>
                    <a:pt x="205" y="205"/>
                  </a:lnTo>
                  <a:lnTo>
                    <a:pt x="212" y="187"/>
                  </a:lnTo>
                  <a:lnTo>
                    <a:pt x="222" y="187"/>
                  </a:lnTo>
                  <a:lnTo>
                    <a:pt x="217" y="248"/>
                  </a:lnTo>
                  <a:lnTo>
                    <a:pt x="201" y="255"/>
                  </a:lnTo>
                  <a:lnTo>
                    <a:pt x="180" y="260"/>
                  </a:lnTo>
                  <a:lnTo>
                    <a:pt x="159" y="264"/>
                  </a:lnTo>
                  <a:lnTo>
                    <a:pt x="136" y="265"/>
                  </a:lnTo>
                  <a:lnTo>
                    <a:pt x="106" y="264"/>
                  </a:lnTo>
                  <a:lnTo>
                    <a:pt x="79" y="259"/>
                  </a:lnTo>
                  <a:lnTo>
                    <a:pt x="56" y="249"/>
                  </a:lnTo>
                  <a:lnTo>
                    <a:pt x="35" y="234"/>
                  </a:lnTo>
                  <a:lnTo>
                    <a:pt x="20" y="215"/>
                  </a:lnTo>
                  <a:lnTo>
                    <a:pt x="9" y="192"/>
                  </a:lnTo>
                  <a:lnTo>
                    <a:pt x="3" y="165"/>
                  </a:lnTo>
                  <a:lnTo>
                    <a:pt x="0" y="135"/>
                  </a:lnTo>
                  <a:lnTo>
                    <a:pt x="3" y="106"/>
                  </a:lnTo>
                  <a:lnTo>
                    <a:pt x="9" y="80"/>
                  </a:lnTo>
                  <a:lnTo>
                    <a:pt x="20" y="57"/>
                  </a:lnTo>
                  <a:lnTo>
                    <a:pt x="34" y="38"/>
                  </a:lnTo>
                  <a:lnTo>
                    <a:pt x="53" y="22"/>
                  </a:lnTo>
                  <a:lnTo>
                    <a:pt x="77" y="9"/>
                  </a:lnTo>
                  <a:lnTo>
                    <a:pt x="106" y="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gray">
            <a:xfrm>
              <a:off x="7829980" y="593572"/>
              <a:ext cx="133240" cy="145254"/>
            </a:xfrm>
            <a:custGeom>
              <a:avLst/>
              <a:gdLst>
                <a:gd name="T0" fmla="*/ 102 w 246"/>
                <a:gd name="T1" fmla="*/ 15 h 265"/>
                <a:gd name="T2" fmla="*/ 72 w 246"/>
                <a:gd name="T3" fmla="*/ 32 h 265"/>
                <a:gd name="T4" fmla="*/ 53 w 246"/>
                <a:gd name="T5" fmla="*/ 61 h 265"/>
                <a:gd name="T6" fmla="*/ 43 w 246"/>
                <a:gd name="T7" fmla="*/ 96 h 265"/>
                <a:gd name="T8" fmla="*/ 41 w 246"/>
                <a:gd name="T9" fmla="*/ 133 h 265"/>
                <a:gd name="T10" fmla="*/ 43 w 246"/>
                <a:gd name="T11" fmla="*/ 169 h 265"/>
                <a:gd name="T12" fmla="*/ 53 w 246"/>
                <a:gd name="T13" fmla="*/ 206 h 265"/>
                <a:gd name="T14" fmla="*/ 72 w 246"/>
                <a:gd name="T15" fmla="*/ 234 h 265"/>
                <a:gd name="T16" fmla="*/ 102 w 246"/>
                <a:gd name="T17" fmla="*/ 251 h 265"/>
                <a:gd name="T18" fmla="*/ 142 w 246"/>
                <a:gd name="T19" fmla="*/ 251 h 265"/>
                <a:gd name="T20" fmla="*/ 172 w 246"/>
                <a:gd name="T21" fmla="*/ 234 h 265"/>
                <a:gd name="T22" fmla="*/ 191 w 246"/>
                <a:gd name="T23" fmla="*/ 206 h 265"/>
                <a:gd name="T24" fmla="*/ 201 w 246"/>
                <a:gd name="T25" fmla="*/ 169 h 265"/>
                <a:gd name="T26" fmla="*/ 204 w 246"/>
                <a:gd name="T27" fmla="*/ 133 h 265"/>
                <a:gd name="T28" fmla="*/ 201 w 246"/>
                <a:gd name="T29" fmla="*/ 96 h 265"/>
                <a:gd name="T30" fmla="*/ 191 w 246"/>
                <a:gd name="T31" fmla="*/ 61 h 265"/>
                <a:gd name="T32" fmla="*/ 172 w 246"/>
                <a:gd name="T33" fmla="*/ 32 h 265"/>
                <a:gd name="T34" fmla="*/ 142 w 246"/>
                <a:gd name="T35" fmla="*/ 15 h 265"/>
                <a:gd name="T36" fmla="*/ 122 w 246"/>
                <a:gd name="T37" fmla="*/ 0 h 265"/>
                <a:gd name="T38" fmla="*/ 175 w 246"/>
                <a:gd name="T39" fmla="*/ 9 h 265"/>
                <a:gd name="T40" fmla="*/ 214 w 246"/>
                <a:gd name="T41" fmla="*/ 35 h 265"/>
                <a:gd name="T42" fmla="*/ 237 w 246"/>
                <a:gd name="T43" fmla="*/ 77 h 265"/>
                <a:gd name="T44" fmla="*/ 246 w 246"/>
                <a:gd name="T45" fmla="*/ 133 h 265"/>
                <a:gd name="T46" fmla="*/ 237 w 246"/>
                <a:gd name="T47" fmla="*/ 188 h 265"/>
                <a:gd name="T48" fmla="*/ 214 w 246"/>
                <a:gd name="T49" fmla="*/ 230 h 265"/>
                <a:gd name="T50" fmla="*/ 175 w 246"/>
                <a:gd name="T51" fmla="*/ 257 h 265"/>
                <a:gd name="T52" fmla="*/ 122 w 246"/>
                <a:gd name="T53" fmla="*/ 265 h 265"/>
                <a:gd name="T54" fmla="*/ 69 w 246"/>
                <a:gd name="T55" fmla="*/ 257 h 265"/>
                <a:gd name="T56" fmla="*/ 31 w 246"/>
                <a:gd name="T57" fmla="*/ 230 h 265"/>
                <a:gd name="T58" fmla="*/ 8 w 246"/>
                <a:gd name="T59" fmla="*/ 188 h 265"/>
                <a:gd name="T60" fmla="*/ 0 w 246"/>
                <a:gd name="T61" fmla="*/ 133 h 265"/>
                <a:gd name="T62" fmla="*/ 8 w 246"/>
                <a:gd name="T63" fmla="*/ 77 h 265"/>
                <a:gd name="T64" fmla="*/ 31 w 246"/>
                <a:gd name="T65" fmla="*/ 35 h 265"/>
                <a:gd name="T66" fmla="*/ 69 w 246"/>
                <a:gd name="T67" fmla="*/ 9 h 265"/>
                <a:gd name="T68" fmla="*/ 122 w 246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" h="265">
                  <a:moveTo>
                    <a:pt x="122" y="13"/>
                  </a:moveTo>
                  <a:lnTo>
                    <a:pt x="102" y="15"/>
                  </a:lnTo>
                  <a:lnTo>
                    <a:pt x="86" y="22"/>
                  </a:lnTo>
                  <a:lnTo>
                    <a:pt x="72" y="32"/>
                  </a:lnTo>
                  <a:lnTo>
                    <a:pt x="61" y="45"/>
                  </a:lnTo>
                  <a:lnTo>
                    <a:pt x="53" y="61"/>
                  </a:lnTo>
                  <a:lnTo>
                    <a:pt x="48" y="77"/>
                  </a:lnTo>
                  <a:lnTo>
                    <a:pt x="43" y="96"/>
                  </a:lnTo>
                  <a:lnTo>
                    <a:pt x="42" y="115"/>
                  </a:lnTo>
                  <a:lnTo>
                    <a:pt x="41" y="133"/>
                  </a:lnTo>
                  <a:lnTo>
                    <a:pt x="42" y="152"/>
                  </a:lnTo>
                  <a:lnTo>
                    <a:pt x="43" y="169"/>
                  </a:lnTo>
                  <a:lnTo>
                    <a:pt x="48" y="188"/>
                  </a:lnTo>
                  <a:lnTo>
                    <a:pt x="53" y="206"/>
                  </a:lnTo>
                  <a:lnTo>
                    <a:pt x="61" y="221"/>
                  </a:lnTo>
                  <a:lnTo>
                    <a:pt x="72" y="234"/>
                  </a:lnTo>
                  <a:lnTo>
                    <a:pt x="86" y="244"/>
                  </a:lnTo>
                  <a:lnTo>
                    <a:pt x="102" y="251"/>
                  </a:lnTo>
                  <a:lnTo>
                    <a:pt x="122" y="253"/>
                  </a:lnTo>
                  <a:lnTo>
                    <a:pt x="142" y="251"/>
                  </a:lnTo>
                  <a:lnTo>
                    <a:pt x="159" y="244"/>
                  </a:lnTo>
                  <a:lnTo>
                    <a:pt x="172" y="234"/>
                  </a:lnTo>
                  <a:lnTo>
                    <a:pt x="183" y="221"/>
                  </a:lnTo>
                  <a:lnTo>
                    <a:pt x="191" y="206"/>
                  </a:lnTo>
                  <a:lnTo>
                    <a:pt x="197" y="188"/>
                  </a:lnTo>
                  <a:lnTo>
                    <a:pt x="201" y="169"/>
                  </a:lnTo>
                  <a:lnTo>
                    <a:pt x="204" y="152"/>
                  </a:lnTo>
                  <a:lnTo>
                    <a:pt x="204" y="133"/>
                  </a:lnTo>
                  <a:lnTo>
                    <a:pt x="204" y="115"/>
                  </a:lnTo>
                  <a:lnTo>
                    <a:pt x="201" y="96"/>
                  </a:lnTo>
                  <a:lnTo>
                    <a:pt x="197" y="77"/>
                  </a:lnTo>
                  <a:lnTo>
                    <a:pt x="191" y="61"/>
                  </a:lnTo>
                  <a:lnTo>
                    <a:pt x="183" y="45"/>
                  </a:lnTo>
                  <a:lnTo>
                    <a:pt x="172" y="32"/>
                  </a:lnTo>
                  <a:lnTo>
                    <a:pt x="159" y="22"/>
                  </a:lnTo>
                  <a:lnTo>
                    <a:pt x="142" y="15"/>
                  </a:lnTo>
                  <a:lnTo>
                    <a:pt x="122" y="13"/>
                  </a:lnTo>
                  <a:close/>
                  <a:moveTo>
                    <a:pt x="122" y="0"/>
                  </a:moveTo>
                  <a:lnTo>
                    <a:pt x="151" y="3"/>
                  </a:lnTo>
                  <a:lnTo>
                    <a:pt x="175" y="9"/>
                  </a:lnTo>
                  <a:lnTo>
                    <a:pt x="197" y="20"/>
                  </a:lnTo>
                  <a:lnTo>
                    <a:pt x="214" y="35"/>
                  </a:lnTo>
                  <a:lnTo>
                    <a:pt x="228" y="54"/>
                  </a:lnTo>
                  <a:lnTo>
                    <a:pt x="237" y="77"/>
                  </a:lnTo>
                  <a:lnTo>
                    <a:pt x="243" y="103"/>
                  </a:lnTo>
                  <a:lnTo>
                    <a:pt x="246" y="133"/>
                  </a:lnTo>
                  <a:lnTo>
                    <a:pt x="243" y="163"/>
                  </a:lnTo>
                  <a:lnTo>
                    <a:pt x="237" y="188"/>
                  </a:lnTo>
                  <a:lnTo>
                    <a:pt x="228" y="211"/>
                  </a:lnTo>
                  <a:lnTo>
                    <a:pt x="214" y="230"/>
                  </a:lnTo>
                  <a:lnTo>
                    <a:pt x="197" y="245"/>
                  </a:lnTo>
                  <a:lnTo>
                    <a:pt x="175" y="257"/>
                  </a:lnTo>
                  <a:lnTo>
                    <a:pt x="151" y="264"/>
                  </a:lnTo>
                  <a:lnTo>
                    <a:pt x="122" y="265"/>
                  </a:lnTo>
                  <a:lnTo>
                    <a:pt x="94" y="264"/>
                  </a:lnTo>
                  <a:lnTo>
                    <a:pt x="69" y="257"/>
                  </a:lnTo>
                  <a:lnTo>
                    <a:pt x="49" y="245"/>
                  </a:lnTo>
                  <a:lnTo>
                    <a:pt x="31" y="230"/>
                  </a:lnTo>
                  <a:lnTo>
                    <a:pt x="18" y="211"/>
                  </a:lnTo>
                  <a:lnTo>
                    <a:pt x="8" y="188"/>
                  </a:lnTo>
                  <a:lnTo>
                    <a:pt x="1" y="163"/>
                  </a:lnTo>
                  <a:lnTo>
                    <a:pt x="0" y="133"/>
                  </a:lnTo>
                  <a:lnTo>
                    <a:pt x="1" y="103"/>
                  </a:lnTo>
                  <a:lnTo>
                    <a:pt x="8" y="77"/>
                  </a:lnTo>
                  <a:lnTo>
                    <a:pt x="18" y="54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94" y="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44"/>
            <p:cNvSpPr>
              <a:spLocks noEditPoints="1"/>
            </p:cNvSpPr>
            <p:nvPr/>
          </p:nvSpPr>
          <p:spPr bwMode="gray">
            <a:xfrm>
              <a:off x="7979602" y="596849"/>
              <a:ext cx="112490" cy="138701"/>
            </a:xfrm>
            <a:custGeom>
              <a:avLst/>
              <a:gdLst>
                <a:gd name="T0" fmla="*/ 71 w 208"/>
                <a:gd name="T1" fmla="*/ 214 h 255"/>
                <a:gd name="T2" fmla="*/ 75 w 208"/>
                <a:gd name="T3" fmla="*/ 233 h 255"/>
                <a:gd name="T4" fmla="*/ 91 w 208"/>
                <a:gd name="T5" fmla="*/ 242 h 255"/>
                <a:gd name="T6" fmla="*/ 121 w 208"/>
                <a:gd name="T7" fmla="*/ 242 h 255"/>
                <a:gd name="T8" fmla="*/ 148 w 208"/>
                <a:gd name="T9" fmla="*/ 231 h 255"/>
                <a:gd name="T10" fmla="*/ 166 w 208"/>
                <a:gd name="T11" fmla="*/ 206 h 255"/>
                <a:gd name="T12" fmla="*/ 164 w 208"/>
                <a:gd name="T13" fmla="*/ 166 h 255"/>
                <a:gd name="T14" fmla="*/ 141 w 208"/>
                <a:gd name="T15" fmla="*/ 134 h 255"/>
                <a:gd name="T16" fmla="*/ 96 w 208"/>
                <a:gd name="T17" fmla="*/ 125 h 255"/>
                <a:gd name="T18" fmla="*/ 100 w 208"/>
                <a:gd name="T19" fmla="*/ 14 h 255"/>
                <a:gd name="T20" fmla="*/ 77 w 208"/>
                <a:gd name="T21" fmla="*/ 15 h 255"/>
                <a:gd name="T22" fmla="*/ 71 w 208"/>
                <a:gd name="T23" fmla="*/ 23 h 255"/>
                <a:gd name="T24" fmla="*/ 71 w 208"/>
                <a:gd name="T25" fmla="*/ 111 h 255"/>
                <a:gd name="T26" fmla="*/ 115 w 208"/>
                <a:gd name="T27" fmla="*/ 110 h 255"/>
                <a:gd name="T28" fmla="*/ 145 w 208"/>
                <a:gd name="T29" fmla="*/ 95 h 255"/>
                <a:gd name="T30" fmla="*/ 156 w 208"/>
                <a:gd name="T31" fmla="*/ 61 h 255"/>
                <a:gd name="T32" fmla="*/ 148 w 208"/>
                <a:gd name="T33" fmla="*/ 31 h 255"/>
                <a:gd name="T34" fmla="*/ 126 w 208"/>
                <a:gd name="T35" fmla="*/ 17 h 255"/>
                <a:gd name="T36" fmla="*/ 100 w 208"/>
                <a:gd name="T37" fmla="*/ 14 h 255"/>
                <a:gd name="T38" fmla="*/ 107 w 208"/>
                <a:gd name="T39" fmla="*/ 0 h 255"/>
                <a:gd name="T40" fmla="*/ 156 w 208"/>
                <a:gd name="T41" fmla="*/ 6 h 255"/>
                <a:gd name="T42" fmla="*/ 185 w 208"/>
                <a:gd name="T43" fmla="*/ 26 h 255"/>
                <a:gd name="T44" fmla="*/ 195 w 208"/>
                <a:gd name="T45" fmla="*/ 59 h 255"/>
                <a:gd name="T46" fmla="*/ 181 w 208"/>
                <a:gd name="T47" fmla="*/ 95 h 255"/>
                <a:gd name="T48" fmla="*/ 140 w 208"/>
                <a:gd name="T49" fmla="*/ 115 h 255"/>
                <a:gd name="T50" fmla="*/ 157 w 208"/>
                <a:gd name="T51" fmla="*/ 120 h 255"/>
                <a:gd name="T52" fmla="*/ 187 w 208"/>
                <a:gd name="T53" fmla="*/ 136 h 255"/>
                <a:gd name="T54" fmla="*/ 205 w 208"/>
                <a:gd name="T55" fmla="*/ 164 h 255"/>
                <a:gd name="T56" fmla="*/ 205 w 208"/>
                <a:gd name="T57" fmla="*/ 204 h 255"/>
                <a:gd name="T58" fmla="*/ 189 w 208"/>
                <a:gd name="T59" fmla="*/ 233 h 255"/>
                <a:gd name="T60" fmla="*/ 157 w 208"/>
                <a:gd name="T61" fmla="*/ 250 h 255"/>
                <a:gd name="T62" fmla="*/ 115 w 208"/>
                <a:gd name="T63" fmla="*/ 255 h 255"/>
                <a:gd name="T64" fmla="*/ 0 w 208"/>
                <a:gd name="T65" fmla="*/ 244 h 255"/>
                <a:gd name="T66" fmla="*/ 26 w 208"/>
                <a:gd name="T67" fmla="*/ 242 h 255"/>
                <a:gd name="T68" fmla="*/ 34 w 208"/>
                <a:gd name="T69" fmla="*/ 231 h 255"/>
                <a:gd name="T70" fmla="*/ 34 w 208"/>
                <a:gd name="T71" fmla="*/ 34 h 255"/>
                <a:gd name="T72" fmla="*/ 31 w 208"/>
                <a:gd name="T73" fmla="*/ 18 h 255"/>
                <a:gd name="T74" fmla="*/ 16 w 208"/>
                <a:gd name="T75" fmla="*/ 13 h 255"/>
                <a:gd name="T76" fmla="*/ 0 w 208"/>
                <a:gd name="T7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8" h="255">
                  <a:moveTo>
                    <a:pt x="71" y="125"/>
                  </a:moveTo>
                  <a:lnTo>
                    <a:pt x="71" y="214"/>
                  </a:lnTo>
                  <a:lnTo>
                    <a:pt x="71" y="225"/>
                  </a:lnTo>
                  <a:lnTo>
                    <a:pt x="75" y="233"/>
                  </a:lnTo>
                  <a:lnTo>
                    <a:pt x="80" y="239"/>
                  </a:lnTo>
                  <a:lnTo>
                    <a:pt x="91" y="242"/>
                  </a:lnTo>
                  <a:lnTo>
                    <a:pt x="106" y="243"/>
                  </a:lnTo>
                  <a:lnTo>
                    <a:pt x="121" y="242"/>
                  </a:lnTo>
                  <a:lnTo>
                    <a:pt x="136" y="237"/>
                  </a:lnTo>
                  <a:lnTo>
                    <a:pt x="148" y="231"/>
                  </a:lnTo>
                  <a:lnTo>
                    <a:pt x="159" y="221"/>
                  </a:lnTo>
                  <a:lnTo>
                    <a:pt x="166" y="206"/>
                  </a:lnTo>
                  <a:lnTo>
                    <a:pt x="167" y="186"/>
                  </a:lnTo>
                  <a:lnTo>
                    <a:pt x="164" y="166"/>
                  </a:lnTo>
                  <a:lnTo>
                    <a:pt x="156" y="148"/>
                  </a:lnTo>
                  <a:lnTo>
                    <a:pt x="141" y="134"/>
                  </a:lnTo>
                  <a:lnTo>
                    <a:pt x="122" y="128"/>
                  </a:lnTo>
                  <a:lnTo>
                    <a:pt x="96" y="125"/>
                  </a:lnTo>
                  <a:lnTo>
                    <a:pt x="71" y="125"/>
                  </a:lnTo>
                  <a:close/>
                  <a:moveTo>
                    <a:pt x="100" y="14"/>
                  </a:moveTo>
                  <a:lnTo>
                    <a:pt x="86" y="14"/>
                  </a:lnTo>
                  <a:lnTo>
                    <a:pt x="77" y="15"/>
                  </a:lnTo>
                  <a:lnTo>
                    <a:pt x="72" y="18"/>
                  </a:lnTo>
                  <a:lnTo>
                    <a:pt x="71" y="23"/>
                  </a:lnTo>
                  <a:lnTo>
                    <a:pt x="71" y="31"/>
                  </a:lnTo>
                  <a:lnTo>
                    <a:pt x="71" y="111"/>
                  </a:lnTo>
                  <a:lnTo>
                    <a:pt x="95" y="111"/>
                  </a:lnTo>
                  <a:lnTo>
                    <a:pt x="115" y="110"/>
                  </a:lnTo>
                  <a:lnTo>
                    <a:pt x="133" y="105"/>
                  </a:lnTo>
                  <a:lnTo>
                    <a:pt x="145" y="95"/>
                  </a:lnTo>
                  <a:lnTo>
                    <a:pt x="153" y="80"/>
                  </a:lnTo>
                  <a:lnTo>
                    <a:pt x="156" y="61"/>
                  </a:lnTo>
                  <a:lnTo>
                    <a:pt x="155" y="45"/>
                  </a:lnTo>
                  <a:lnTo>
                    <a:pt x="148" y="31"/>
                  </a:lnTo>
                  <a:lnTo>
                    <a:pt x="138" y="23"/>
                  </a:lnTo>
                  <a:lnTo>
                    <a:pt x="126" y="17"/>
                  </a:lnTo>
                  <a:lnTo>
                    <a:pt x="114" y="14"/>
                  </a:lnTo>
                  <a:lnTo>
                    <a:pt x="100" y="14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2" y="14"/>
                  </a:lnTo>
                  <a:lnTo>
                    <a:pt x="185" y="26"/>
                  </a:lnTo>
                  <a:lnTo>
                    <a:pt x="193" y="41"/>
                  </a:lnTo>
                  <a:lnTo>
                    <a:pt x="195" y="59"/>
                  </a:lnTo>
                  <a:lnTo>
                    <a:pt x="191" y="79"/>
                  </a:lnTo>
                  <a:lnTo>
                    <a:pt x="181" y="95"/>
                  </a:lnTo>
                  <a:lnTo>
                    <a:pt x="163" y="107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57" y="120"/>
                  </a:lnTo>
                  <a:lnTo>
                    <a:pt x="174" y="126"/>
                  </a:lnTo>
                  <a:lnTo>
                    <a:pt x="187" y="136"/>
                  </a:lnTo>
                  <a:lnTo>
                    <a:pt x="198" y="148"/>
                  </a:lnTo>
                  <a:lnTo>
                    <a:pt x="205" y="164"/>
                  </a:lnTo>
                  <a:lnTo>
                    <a:pt x="208" y="183"/>
                  </a:lnTo>
                  <a:lnTo>
                    <a:pt x="205" y="204"/>
                  </a:lnTo>
                  <a:lnTo>
                    <a:pt x="198" y="220"/>
                  </a:lnTo>
                  <a:lnTo>
                    <a:pt x="189" y="233"/>
                  </a:lnTo>
                  <a:lnTo>
                    <a:pt x="175" y="243"/>
                  </a:lnTo>
                  <a:lnTo>
                    <a:pt x="157" y="250"/>
                  </a:lnTo>
                  <a:lnTo>
                    <a:pt x="137" y="254"/>
                  </a:lnTo>
                  <a:lnTo>
                    <a:pt x="115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6" y="243"/>
                  </a:lnTo>
                  <a:lnTo>
                    <a:pt x="26" y="242"/>
                  </a:lnTo>
                  <a:lnTo>
                    <a:pt x="31" y="237"/>
                  </a:lnTo>
                  <a:lnTo>
                    <a:pt x="34" y="231"/>
                  </a:lnTo>
                  <a:lnTo>
                    <a:pt x="34" y="221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gray">
            <a:xfrm>
              <a:off x="8117211" y="593572"/>
              <a:ext cx="90647" cy="145254"/>
            </a:xfrm>
            <a:custGeom>
              <a:avLst/>
              <a:gdLst>
                <a:gd name="T0" fmla="*/ 114 w 167"/>
                <a:gd name="T1" fmla="*/ 3 h 265"/>
                <a:gd name="T2" fmla="*/ 152 w 167"/>
                <a:gd name="T3" fmla="*/ 16 h 265"/>
                <a:gd name="T4" fmla="*/ 140 w 167"/>
                <a:gd name="T5" fmla="*/ 68 h 265"/>
                <a:gd name="T6" fmla="*/ 128 w 167"/>
                <a:gd name="T7" fmla="*/ 32 h 265"/>
                <a:gd name="T8" fmla="*/ 102 w 167"/>
                <a:gd name="T9" fmla="*/ 15 h 265"/>
                <a:gd name="T10" fmla="*/ 68 w 167"/>
                <a:gd name="T11" fmla="*/ 15 h 265"/>
                <a:gd name="T12" fmla="*/ 45 w 167"/>
                <a:gd name="T13" fmla="*/ 31 h 265"/>
                <a:gd name="T14" fmla="*/ 38 w 167"/>
                <a:gd name="T15" fmla="*/ 60 h 265"/>
                <a:gd name="T16" fmla="*/ 52 w 167"/>
                <a:gd name="T17" fmla="*/ 88 h 265"/>
                <a:gd name="T18" fmla="*/ 83 w 167"/>
                <a:gd name="T19" fmla="*/ 107 h 265"/>
                <a:gd name="T20" fmla="*/ 116 w 167"/>
                <a:gd name="T21" fmla="*/ 119 h 265"/>
                <a:gd name="T22" fmla="*/ 148 w 167"/>
                <a:gd name="T23" fmla="*/ 141 h 265"/>
                <a:gd name="T24" fmla="*/ 166 w 167"/>
                <a:gd name="T25" fmla="*/ 171 h 265"/>
                <a:gd name="T26" fmla="*/ 166 w 167"/>
                <a:gd name="T27" fmla="*/ 207 h 265"/>
                <a:gd name="T28" fmla="*/ 152 w 167"/>
                <a:gd name="T29" fmla="*/ 236 h 265"/>
                <a:gd name="T30" fmla="*/ 124 w 167"/>
                <a:gd name="T31" fmla="*/ 257 h 265"/>
                <a:gd name="T32" fmla="*/ 76 w 167"/>
                <a:gd name="T33" fmla="*/ 265 h 265"/>
                <a:gd name="T34" fmla="*/ 37 w 167"/>
                <a:gd name="T35" fmla="*/ 260 h 265"/>
                <a:gd name="T36" fmla="*/ 5 w 167"/>
                <a:gd name="T37" fmla="*/ 244 h 265"/>
                <a:gd name="T38" fmla="*/ 13 w 167"/>
                <a:gd name="T39" fmla="*/ 184 h 265"/>
                <a:gd name="T40" fmla="*/ 30 w 167"/>
                <a:gd name="T41" fmla="*/ 226 h 265"/>
                <a:gd name="T42" fmla="*/ 60 w 167"/>
                <a:gd name="T43" fmla="*/ 249 h 265"/>
                <a:gd name="T44" fmla="*/ 97 w 167"/>
                <a:gd name="T45" fmla="*/ 251 h 265"/>
                <a:gd name="T46" fmla="*/ 123 w 167"/>
                <a:gd name="T47" fmla="*/ 234 h 265"/>
                <a:gd name="T48" fmla="*/ 132 w 167"/>
                <a:gd name="T49" fmla="*/ 202 h 265"/>
                <a:gd name="T50" fmla="*/ 123 w 167"/>
                <a:gd name="T51" fmla="*/ 175 h 265"/>
                <a:gd name="T52" fmla="*/ 101 w 167"/>
                <a:gd name="T53" fmla="*/ 156 h 265"/>
                <a:gd name="T54" fmla="*/ 81 w 167"/>
                <a:gd name="T55" fmla="*/ 146 h 265"/>
                <a:gd name="T56" fmla="*/ 56 w 167"/>
                <a:gd name="T57" fmla="*/ 137 h 265"/>
                <a:gd name="T58" fmla="*/ 25 w 167"/>
                <a:gd name="T59" fmla="*/ 116 h 265"/>
                <a:gd name="T60" fmla="*/ 7 w 167"/>
                <a:gd name="T61" fmla="*/ 89 h 265"/>
                <a:gd name="T62" fmla="*/ 7 w 167"/>
                <a:gd name="T63" fmla="*/ 51 h 265"/>
                <a:gd name="T64" fmla="*/ 24 w 167"/>
                <a:gd name="T65" fmla="*/ 23 h 265"/>
                <a:gd name="T66" fmla="*/ 53 w 167"/>
                <a:gd name="T67" fmla="*/ 5 h 265"/>
                <a:gd name="T68" fmla="*/ 89 w 167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265">
                  <a:moveTo>
                    <a:pt x="89" y="0"/>
                  </a:moveTo>
                  <a:lnTo>
                    <a:pt x="114" y="3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152" y="68"/>
                  </a:lnTo>
                  <a:lnTo>
                    <a:pt x="140" y="68"/>
                  </a:lnTo>
                  <a:lnTo>
                    <a:pt x="136" y="49"/>
                  </a:lnTo>
                  <a:lnTo>
                    <a:pt x="128" y="32"/>
                  </a:lnTo>
                  <a:lnTo>
                    <a:pt x="117" y="22"/>
                  </a:lnTo>
                  <a:lnTo>
                    <a:pt x="102" y="15"/>
                  </a:lnTo>
                  <a:lnTo>
                    <a:pt x="85" y="13"/>
                  </a:lnTo>
                  <a:lnTo>
                    <a:pt x="68" y="15"/>
                  </a:lnTo>
                  <a:lnTo>
                    <a:pt x="55" y="22"/>
                  </a:lnTo>
                  <a:lnTo>
                    <a:pt x="45" y="31"/>
                  </a:lnTo>
                  <a:lnTo>
                    <a:pt x="40" y="45"/>
                  </a:lnTo>
                  <a:lnTo>
                    <a:pt x="38" y="60"/>
                  </a:lnTo>
                  <a:lnTo>
                    <a:pt x="41" y="74"/>
                  </a:lnTo>
                  <a:lnTo>
                    <a:pt x="52" y="88"/>
                  </a:lnTo>
                  <a:lnTo>
                    <a:pt x="66" y="99"/>
                  </a:lnTo>
                  <a:lnTo>
                    <a:pt x="83" y="107"/>
                  </a:lnTo>
                  <a:lnTo>
                    <a:pt x="95" y="111"/>
                  </a:lnTo>
                  <a:lnTo>
                    <a:pt x="116" y="119"/>
                  </a:lnTo>
                  <a:lnTo>
                    <a:pt x="133" y="129"/>
                  </a:lnTo>
                  <a:lnTo>
                    <a:pt x="148" y="141"/>
                  </a:lnTo>
                  <a:lnTo>
                    <a:pt x="159" y="154"/>
                  </a:lnTo>
                  <a:lnTo>
                    <a:pt x="166" y="171"/>
                  </a:lnTo>
                  <a:lnTo>
                    <a:pt x="167" y="191"/>
                  </a:lnTo>
                  <a:lnTo>
                    <a:pt x="166" y="207"/>
                  </a:lnTo>
                  <a:lnTo>
                    <a:pt x="161" y="222"/>
                  </a:lnTo>
                  <a:lnTo>
                    <a:pt x="152" y="236"/>
                  </a:lnTo>
                  <a:lnTo>
                    <a:pt x="140" y="248"/>
                  </a:lnTo>
                  <a:lnTo>
                    <a:pt x="124" y="257"/>
                  </a:lnTo>
                  <a:lnTo>
                    <a:pt x="102" y="264"/>
                  </a:lnTo>
                  <a:lnTo>
                    <a:pt x="76" y="265"/>
                  </a:lnTo>
                  <a:lnTo>
                    <a:pt x="57" y="264"/>
                  </a:lnTo>
                  <a:lnTo>
                    <a:pt x="37" y="260"/>
                  </a:lnTo>
                  <a:lnTo>
                    <a:pt x="18" y="253"/>
                  </a:lnTo>
                  <a:lnTo>
                    <a:pt x="5" y="244"/>
                  </a:lnTo>
                  <a:lnTo>
                    <a:pt x="0" y="184"/>
                  </a:lnTo>
                  <a:lnTo>
                    <a:pt x="13" y="184"/>
                  </a:lnTo>
                  <a:lnTo>
                    <a:pt x="19" y="207"/>
                  </a:lnTo>
                  <a:lnTo>
                    <a:pt x="30" y="226"/>
                  </a:lnTo>
                  <a:lnTo>
                    <a:pt x="43" y="241"/>
                  </a:lnTo>
                  <a:lnTo>
                    <a:pt x="60" y="249"/>
                  </a:lnTo>
                  <a:lnTo>
                    <a:pt x="79" y="253"/>
                  </a:lnTo>
                  <a:lnTo>
                    <a:pt x="97" y="251"/>
                  </a:lnTo>
                  <a:lnTo>
                    <a:pt x="112" y="244"/>
                  </a:lnTo>
                  <a:lnTo>
                    <a:pt x="123" y="234"/>
                  </a:lnTo>
                  <a:lnTo>
                    <a:pt x="129" y="219"/>
                  </a:lnTo>
                  <a:lnTo>
                    <a:pt x="132" y="202"/>
                  </a:lnTo>
                  <a:lnTo>
                    <a:pt x="129" y="187"/>
                  </a:lnTo>
                  <a:lnTo>
                    <a:pt x="123" y="175"/>
                  </a:lnTo>
                  <a:lnTo>
                    <a:pt x="113" y="164"/>
                  </a:lnTo>
                  <a:lnTo>
                    <a:pt x="101" y="156"/>
                  </a:lnTo>
                  <a:lnTo>
                    <a:pt x="90" y="150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6" y="137"/>
                  </a:lnTo>
                  <a:lnTo>
                    <a:pt x="38" y="127"/>
                  </a:lnTo>
                  <a:lnTo>
                    <a:pt x="25" y="116"/>
                  </a:lnTo>
                  <a:lnTo>
                    <a:pt x="14" y="104"/>
                  </a:lnTo>
                  <a:lnTo>
                    <a:pt x="7" y="89"/>
                  </a:lnTo>
                  <a:lnTo>
                    <a:pt x="5" y="72"/>
                  </a:lnTo>
                  <a:lnTo>
                    <a:pt x="7" y="51"/>
                  </a:lnTo>
                  <a:lnTo>
                    <a:pt x="14" y="35"/>
                  </a:lnTo>
                  <a:lnTo>
                    <a:pt x="24" y="23"/>
                  </a:lnTo>
                  <a:lnTo>
                    <a:pt x="37" y="12"/>
                  </a:lnTo>
                  <a:lnTo>
                    <a:pt x="53" y="5"/>
                  </a:lnTo>
                  <a:lnTo>
                    <a:pt x="71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gray">
            <a:xfrm>
              <a:off x="6588224" y="234260"/>
              <a:ext cx="269757" cy="269758"/>
            </a:xfrm>
            <a:custGeom>
              <a:avLst/>
              <a:gdLst>
                <a:gd name="T0" fmla="*/ 248 w 495"/>
                <a:gd name="T1" fmla="*/ 0 h 495"/>
                <a:gd name="T2" fmla="*/ 293 w 495"/>
                <a:gd name="T3" fmla="*/ 4 h 495"/>
                <a:gd name="T4" fmla="*/ 334 w 495"/>
                <a:gd name="T5" fmla="*/ 15 h 495"/>
                <a:gd name="T6" fmla="*/ 373 w 495"/>
                <a:gd name="T7" fmla="*/ 34 h 495"/>
                <a:gd name="T8" fmla="*/ 407 w 495"/>
                <a:gd name="T9" fmla="*/ 59 h 495"/>
                <a:gd name="T10" fmla="*/ 437 w 495"/>
                <a:gd name="T11" fmla="*/ 88 h 495"/>
                <a:gd name="T12" fmla="*/ 461 w 495"/>
                <a:gd name="T13" fmla="*/ 122 h 495"/>
                <a:gd name="T14" fmla="*/ 480 w 495"/>
                <a:gd name="T15" fmla="*/ 162 h 495"/>
                <a:gd name="T16" fmla="*/ 491 w 495"/>
                <a:gd name="T17" fmla="*/ 204 h 495"/>
                <a:gd name="T18" fmla="*/ 495 w 495"/>
                <a:gd name="T19" fmla="*/ 248 h 495"/>
                <a:gd name="T20" fmla="*/ 491 w 495"/>
                <a:gd name="T21" fmla="*/ 292 h 495"/>
                <a:gd name="T22" fmla="*/ 480 w 495"/>
                <a:gd name="T23" fmla="*/ 334 h 495"/>
                <a:gd name="T24" fmla="*/ 461 w 495"/>
                <a:gd name="T25" fmla="*/ 373 h 495"/>
                <a:gd name="T26" fmla="*/ 437 w 495"/>
                <a:gd name="T27" fmla="*/ 407 h 495"/>
                <a:gd name="T28" fmla="*/ 407 w 495"/>
                <a:gd name="T29" fmla="*/ 437 h 495"/>
                <a:gd name="T30" fmla="*/ 373 w 495"/>
                <a:gd name="T31" fmla="*/ 461 h 495"/>
                <a:gd name="T32" fmla="*/ 334 w 495"/>
                <a:gd name="T33" fmla="*/ 480 h 495"/>
                <a:gd name="T34" fmla="*/ 293 w 495"/>
                <a:gd name="T35" fmla="*/ 491 h 495"/>
                <a:gd name="T36" fmla="*/ 248 w 495"/>
                <a:gd name="T37" fmla="*/ 495 h 495"/>
                <a:gd name="T38" fmla="*/ 204 w 495"/>
                <a:gd name="T39" fmla="*/ 491 h 495"/>
                <a:gd name="T40" fmla="*/ 162 w 495"/>
                <a:gd name="T41" fmla="*/ 480 h 495"/>
                <a:gd name="T42" fmla="*/ 124 w 495"/>
                <a:gd name="T43" fmla="*/ 461 h 495"/>
                <a:gd name="T44" fmla="*/ 88 w 495"/>
                <a:gd name="T45" fmla="*/ 437 h 495"/>
                <a:gd name="T46" fmla="*/ 58 w 495"/>
                <a:gd name="T47" fmla="*/ 407 h 495"/>
                <a:gd name="T48" fmla="*/ 34 w 495"/>
                <a:gd name="T49" fmla="*/ 373 h 495"/>
                <a:gd name="T50" fmla="*/ 15 w 495"/>
                <a:gd name="T51" fmla="*/ 334 h 495"/>
                <a:gd name="T52" fmla="*/ 4 w 495"/>
                <a:gd name="T53" fmla="*/ 292 h 495"/>
                <a:gd name="T54" fmla="*/ 0 w 495"/>
                <a:gd name="T55" fmla="*/ 248 h 495"/>
                <a:gd name="T56" fmla="*/ 4 w 495"/>
                <a:gd name="T57" fmla="*/ 204 h 495"/>
                <a:gd name="T58" fmla="*/ 15 w 495"/>
                <a:gd name="T59" fmla="*/ 162 h 495"/>
                <a:gd name="T60" fmla="*/ 34 w 495"/>
                <a:gd name="T61" fmla="*/ 122 h 495"/>
                <a:gd name="T62" fmla="*/ 58 w 495"/>
                <a:gd name="T63" fmla="*/ 88 h 495"/>
                <a:gd name="T64" fmla="*/ 88 w 495"/>
                <a:gd name="T65" fmla="*/ 59 h 495"/>
                <a:gd name="T66" fmla="*/ 124 w 495"/>
                <a:gd name="T67" fmla="*/ 34 h 495"/>
                <a:gd name="T68" fmla="*/ 162 w 495"/>
                <a:gd name="T69" fmla="*/ 15 h 495"/>
                <a:gd name="T70" fmla="*/ 204 w 495"/>
                <a:gd name="T71" fmla="*/ 4 h 495"/>
                <a:gd name="T72" fmla="*/ 248 w 495"/>
                <a:gd name="T7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95">
                  <a:moveTo>
                    <a:pt x="248" y="0"/>
                  </a:moveTo>
                  <a:lnTo>
                    <a:pt x="293" y="4"/>
                  </a:lnTo>
                  <a:lnTo>
                    <a:pt x="334" y="15"/>
                  </a:lnTo>
                  <a:lnTo>
                    <a:pt x="373" y="34"/>
                  </a:lnTo>
                  <a:lnTo>
                    <a:pt x="407" y="59"/>
                  </a:lnTo>
                  <a:lnTo>
                    <a:pt x="437" y="88"/>
                  </a:lnTo>
                  <a:lnTo>
                    <a:pt x="461" y="122"/>
                  </a:lnTo>
                  <a:lnTo>
                    <a:pt x="480" y="162"/>
                  </a:lnTo>
                  <a:lnTo>
                    <a:pt x="491" y="204"/>
                  </a:lnTo>
                  <a:lnTo>
                    <a:pt x="495" y="248"/>
                  </a:lnTo>
                  <a:lnTo>
                    <a:pt x="491" y="292"/>
                  </a:lnTo>
                  <a:lnTo>
                    <a:pt x="480" y="334"/>
                  </a:lnTo>
                  <a:lnTo>
                    <a:pt x="461" y="373"/>
                  </a:lnTo>
                  <a:lnTo>
                    <a:pt x="437" y="407"/>
                  </a:lnTo>
                  <a:lnTo>
                    <a:pt x="407" y="437"/>
                  </a:lnTo>
                  <a:lnTo>
                    <a:pt x="373" y="461"/>
                  </a:lnTo>
                  <a:lnTo>
                    <a:pt x="334" y="480"/>
                  </a:lnTo>
                  <a:lnTo>
                    <a:pt x="293" y="491"/>
                  </a:lnTo>
                  <a:lnTo>
                    <a:pt x="248" y="495"/>
                  </a:lnTo>
                  <a:lnTo>
                    <a:pt x="204" y="491"/>
                  </a:lnTo>
                  <a:lnTo>
                    <a:pt x="162" y="480"/>
                  </a:lnTo>
                  <a:lnTo>
                    <a:pt x="124" y="461"/>
                  </a:lnTo>
                  <a:lnTo>
                    <a:pt x="88" y="437"/>
                  </a:lnTo>
                  <a:lnTo>
                    <a:pt x="58" y="407"/>
                  </a:lnTo>
                  <a:lnTo>
                    <a:pt x="34" y="373"/>
                  </a:lnTo>
                  <a:lnTo>
                    <a:pt x="15" y="334"/>
                  </a:lnTo>
                  <a:lnTo>
                    <a:pt x="4" y="292"/>
                  </a:lnTo>
                  <a:lnTo>
                    <a:pt x="0" y="248"/>
                  </a:lnTo>
                  <a:lnTo>
                    <a:pt x="4" y="204"/>
                  </a:lnTo>
                  <a:lnTo>
                    <a:pt x="15" y="162"/>
                  </a:lnTo>
                  <a:lnTo>
                    <a:pt x="34" y="122"/>
                  </a:lnTo>
                  <a:lnTo>
                    <a:pt x="58" y="88"/>
                  </a:lnTo>
                  <a:lnTo>
                    <a:pt x="88" y="59"/>
                  </a:lnTo>
                  <a:lnTo>
                    <a:pt x="124" y="34"/>
                  </a:lnTo>
                  <a:lnTo>
                    <a:pt x="162" y="15"/>
                  </a:lnTo>
                  <a:lnTo>
                    <a:pt x="204" y="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87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250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48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368660"/>
            <a:ext cx="118762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368660"/>
            <a:ext cx="118762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7885113" y="6489340"/>
            <a:ext cx="863599" cy="368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r"/>
            <a:r>
              <a:rPr lang="en-US" sz="900" noProof="0" dirty="0">
                <a:solidFill>
                  <a:schemeClr val="tx1"/>
                </a:solidFill>
                <a:latin typeface="+mj-lt"/>
              </a:rPr>
              <a:t>Page </a:t>
            </a:r>
            <a:fld id="{93B7BF31-D298-466A-B97A-E0DFA473BEBC}" type="slidenum">
              <a:rPr lang="en-US" sz="900" baseline="0" noProof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900" noProof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uppieren 7"/>
          <p:cNvGrpSpPr/>
          <p:nvPr userDrawn="1"/>
        </p:nvGrpSpPr>
        <p:grpSpPr bwMode="gray">
          <a:xfrm>
            <a:off x="4040032" y="1881188"/>
            <a:ext cx="4714535" cy="4317866"/>
            <a:chOff x="6648576" y="2768355"/>
            <a:chExt cx="664495" cy="608586"/>
          </a:xfrm>
          <a:solidFill>
            <a:schemeClr val="accent4"/>
          </a:solidFill>
        </p:grpSpPr>
        <p:sp>
          <p:nvSpPr>
            <p:cNvPr id="9" name="Freeform 28"/>
            <p:cNvSpPr>
              <a:spLocks noEditPoints="1"/>
            </p:cNvSpPr>
            <p:nvPr/>
          </p:nvSpPr>
          <p:spPr bwMode="gray">
            <a:xfrm>
              <a:off x="6696236" y="2816932"/>
              <a:ext cx="616835" cy="560009"/>
            </a:xfrm>
            <a:custGeom>
              <a:avLst/>
              <a:gdLst>
                <a:gd name="T0" fmla="*/ 309 w 1346"/>
                <a:gd name="T1" fmla="*/ 460 h 1221"/>
                <a:gd name="T2" fmla="*/ 334 w 1346"/>
                <a:gd name="T3" fmla="*/ 588 h 1221"/>
                <a:gd name="T4" fmla="*/ 383 w 1346"/>
                <a:gd name="T5" fmla="*/ 713 h 1221"/>
                <a:gd name="T6" fmla="*/ 457 w 1346"/>
                <a:gd name="T7" fmla="*/ 832 h 1221"/>
                <a:gd name="T8" fmla="*/ 259 w 1346"/>
                <a:gd name="T9" fmla="*/ 880 h 1221"/>
                <a:gd name="T10" fmla="*/ 142 w 1346"/>
                <a:gd name="T11" fmla="*/ 727 h 1221"/>
                <a:gd name="T12" fmla="*/ 56 w 1346"/>
                <a:gd name="T13" fmla="*/ 570 h 1221"/>
                <a:gd name="T14" fmla="*/ 0 w 1346"/>
                <a:gd name="T15" fmla="*/ 404 h 1221"/>
                <a:gd name="T16" fmla="*/ 92 w 1346"/>
                <a:gd name="T17" fmla="*/ 435 h 1221"/>
                <a:gd name="T18" fmla="*/ 187 w 1346"/>
                <a:gd name="T19" fmla="*/ 437 h 1221"/>
                <a:gd name="T20" fmla="*/ 270 w 1346"/>
                <a:gd name="T21" fmla="*/ 414 h 1221"/>
                <a:gd name="T22" fmla="*/ 407 w 1346"/>
                <a:gd name="T23" fmla="*/ 0 h 1221"/>
                <a:gd name="T24" fmla="*/ 1343 w 1346"/>
                <a:gd name="T25" fmla="*/ 91 h 1221"/>
                <a:gd name="T26" fmla="*/ 1342 w 1346"/>
                <a:gd name="T27" fmla="*/ 265 h 1221"/>
                <a:gd name="T28" fmla="*/ 1313 w 1346"/>
                <a:gd name="T29" fmla="*/ 433 h 1221"/>
                <a:gd name="T30" fmla="*/ 1254 w 1346"/>
                <a:gd name="T31" fmla="*/ 593 h 1221"/>
                <a:gd name="T32" fmla="*/ 1164 w 1346"/>
                <a:gd name="T33" fmla="*/ 747 h 1221"/>
                <a:gd name="T34" fmla="*/ 1046 w 1346"/>
                <a:gd name="T35" fmla="*/ 896 h 1221"/>
                <a:gd name="T36" fmla="*/ 898 w 1346"/>
                <a:gd name="T37" fmla="*/ 1040 h 1221"/>
                <a:gd name="T38" fmla="*/ 739 w 1346"/>
                <a:gd name="T39" fmla="*/ 1166 h 1221"/>
                <a:gd name="T40" fmla="*/ 581 w 1346"/>
                <a:gd name="T41" fmla="*/ 1166 h 1221"/>
                <a:gd name="T42" fmla="*/ 435 w 1346"/>
                <a:gd name="T43" fmla="*/ 1052 h 1221"/>
                <a:gd name="T44" fmla="*/ 492 w 1346"/>
                <a:gd name="T45" fmla="*/ 874 h 1221"/>
                <a:gd name="T46" fmla="*/ 598 w 1346"/>
                <a:gd name="T47" fmla="*/ 984 h 1221"/>
                <a:gd name="T48" fmla="*/ 734 w 1346"/>
                <a:gd name="T49" fmla="*/ 975 h 1221"/>
                <a:gd name="T50" fmla="*/ 857 w 1346"/>
                <a:gd name="T51" fmla="*/ 842 h 1221"/>
                <a:gd name="T52" fmla="*/ 944 w 1346"/>
                <a:gd name="T53" fmla="*/ 702 h 1221"/>
                <a:gd name="T54" fmla="*/ 997 w 1346"/>
                <a:gd name="T55" fmla="*/ 556 h 1221"/>
                <a:gd name="T56" fmla="*/ 1015 w 1346"/>
                <a:gd name="T57" fmla="*/ 401 h 1221"/>
                <a:gd name="T58" fmla="*/ 998 w 1346"/>
                <a:gd name="T59" fmla="*/ 242 h 1221"/>
                <a:gd name="T60" fmla="*/ 435 w 1346"/>
                <a:gd name="T61" fmla="*/ 209 h 1221"/>
                <a:gd name="T62" fmla="*/ 442 w 1346"/>
                <a:gd name="T63" fmla="*/ 141 h 1221"/>
                <a:gd name="T64" fmla="*/ 426 w 1346"/>
                <a:gd name="T65" fmla="*/ 44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221">
                  <a:moveTo>
                    <a:pt x="308" y="393"/>
                  </a:moveTo>
                  <a:lnTo>
                    <a:pt x="309" y="460"/>
                  </a:lnTo>
                  <a:lnTo>
                    <a:pt x="319" y="525"/>
                  </a:lnTo>
                  <a:lnTo>
                    <a:pt x="334" y="588"/>
                  </a:lnTo>
                  <a:lnTo>
                    <a:pt x="355" y="651"/>
                  </a:lnTo>
                  <a:lnTo>
                    <a:pt x="383" y="713"/>
                  </a:lnTo>
                  <a:lnTo>
                    <a:pt x="416" y="773"/>
                  </a:lnTo>
                  <a:lnTo>
                    <a:pt x="457" y="832"/>
                  </a:lnTo>
                  <a:lnTo>
                    <a:pt x="330" y="954"/>
                  </a:lnTo>
                  <a:lnTo>
                    <a:pt x="259" y="880"/>
                  </a:lnTo>
                  <a:lnTo>
                    <a:pt x="197" y="804"/>
                  </a:lnTo>
                  <a:lnTo>
                    <a:pt x="142" y="727"/>
                  </a:lnTo>
                  <a:lnTo>
                    <a:pt x="95" y="649"/>
                  </a:lnTo>
                  <a:lnTo>
                    <a:pt x="56" y="570"/>
                  </a:lnTo>
                  <a:lnTo>
                    <a:pt x="24" y="488"/>
                  </a:lnTo>
                  <a:lnTo>
                    <a:pt x="0" y="404"/>
                  </a:lnTo>
                  <a:lnTo>
                    <a:pt x="45" y="425"/>
                  </a:lnTo>
                  <a:lnTo>
                    <a:pt x="92" y="435"/>
                  </a:lnTo>
                  <a:lnTo>
                    <a:pt x="142" y="441"/>
                  </a:lnTo>
                  <a:lnTo>
                    <a:pt x="187" y="437"/>
                  </a:lnTo>
                  <a:lnTo>
                    <a:pt x="229" y="429"/>
                  </a:lnTo>
                  <a:lnTo>
                    <a:pt x="270" y="414"/>
                  </a:lnTo>
                  <a:lnTo>
                    <a:pt x="308" y="393"/>
                  </a:lnTo>
                  <a:close/>
                  <a:moveTo>
                    <a:pt x="407" y="0"/>
                  </a:moveTo>
                  <a:lnTo>
                    <a:pt x="1332" y="0"/>
                  </a:lnTo>
                  <a:lnTo>
                    <a:pt x="1343" y="91"/>
                  </a:lnTo>
                  <a:lnTo>
                    <a:pt x="1346" y="179"/>
                  </a:lnTo>
                  <a:lnTo>
                    <a:pt x="1342" y="265"/>
                  </a:lnTo>
                  <a:lnTo>
                    <a:pt x="1331" y="350"/>
                  </a:lnTo>
                  <a:lnTo>
                    <a:pt x="1313" y="433"/>
                  </a:lnTo>
                  <a:lnTo>
                    <a:pt x="1286" y="514"/>
                  </a:lnTo>
                  <a:lnTo>
                    <a:pt x="1254" y="593"/>
                  </a:lnTo>
                  <a:lnTo>
                    <a:pt x="1213" y="671"/>
                  </a:lnTo>
                  <a:lnTo>
                    <a:pt x="1164" y="747"/>
                  </a:lnTo>
                  <a:lnTo>
                    <a:pt x="1110" y="822"/>
                  </a:lnTo>
                  <a:lnTo>
                    <a:pt x="1046" y="896"/>
                  </a:lnTo>
                  <a:lnTo>
                    <a:pt x="977" y="968"/>
                  </a:lnTo>
                  <a:lnTo>
                    <a:pt x="898" y="1040"/>
                  </a:lnTo>
                  <a:lnTo>
                    <a:pt x="814" y="1110"/>
                  </a:lnTo>
                  <a:lnTo>
                    <a:pt x="739" y="1166"/>
                  </a:lnTo>
                  <a:lnTo>
                    <a:pt x="661" y="1221"/>
                  </a:lnTo>
                  <a:lnTo>
                    <a:pt x="581" y="1166"/>
                  </a:lnTo>
                  <a:lnTo>
                    <a:pt x="506" y="1110"/>
                  </a:lnTo>
                  <a:lnTo>
                    <a:pt x="435" y="1052"/>
                  </a:lnTo>
                  <a:lnTo>
                    <a:pt x="369" y="992"/>
                  </a:lnTo>
                  <a:lnTo>
                    <a:pt x="492" y="874"/>
                  </a:lnTo>
                  <a:lnTo>
                    <a:pt x="543" y="931"/>
                  </a:lnTo>
                  <a:lnTo>
                    <a:pt x="598" y="984"/>
                  </a:lnTo>
                  <a:lnTo>
                    <a:pt x="661" y="1038"/>
                  </a:lnTo>
                  <a:lnTo>
                    <a:pt x="734" y="975"/>
                  </a:lnTo>
                  <a:lnTo>
                    <a:pt x="800" y="908"/>
                  </a:lnTo>
                  <a:lnTo>
                    <a:pt x="857" y="842"/>
                  </a:lnTo>
                  <a:lnTo>
                    <a:pt x="905" y="773"/>
                  </a:lnTo>
                  <a:lnTo>
                    <a:pt x="944" y="702"/>
                  </a:lnTo>
                  <a:lnTo>
                    <a:pt x="975" y="629"/>
                  </a:lnTo>
                  <a:lnTo>
                    <a:pt x="997" y="556"/>
                  </a:lnTo>
                  <a:lnTo>
                    <a:pt x="1011" y="480"/>
                  </a:lnTo>
                  <a:lnTo>
                    <a:pt x="1015" y="401"/>
                  </a:lnTo>
                  <a:lnTo>
                    <a:pt x="1011" y="323"/>
                  </a:lnTo>
                  <a:lnTo>
                    <a:pt x="998" y="242"/>
                  </a:lnTo>
                  <a:lnTo>
                    <a:pt x="426" y="242"/>
                  </a:lnTo>
                  <a:lnTo>
                    <a:pt x="435" y="209"/>
                  </a:lnTo>
                  <a:lnTo>
                    <a:pt x="439" y="175"/>
                  </a:lnTo>
                  <a:lnTo>
                    <a:pt x="442" y="141"/>
                  </a:lnTo>
                  <a:lnTo>
                    <a:pt x="438" y="91"/>
                  </a:lnTo>
                  <a:lnTo>
                    <a:pt x="426" y="44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gray">
            <a:xfrm>
              <a:off x="6648576" y="2768355"/>
              <a:ext cx="226387" cy="226387"/>
            </a:xfrm>
            <a:custGeom>
              <a:avLst/>
              <a:gdLst>
                <a:gd name="T0" fmla="*/ 248 w 495"/>
                <a:gd name="T1" fmla="*/ 0 h 495"/>
                <a:gd name="T2" fmla="*/ 293 w 495"/>
                <a:gd name="T3" fmla="*/ 4 h 495"/>
                <a:gd name="T4" fmla="*/ 334 w 495"/>
                <a:gd name="T5" fmla="*/ 15 h 495"/>
                <a:gd name="T6" fmla="*/ 373 w 495"/>
                <a:gd name="T7" fmla="*/ 34 h 495"/>
                <a:gd name="T8" fmla="*/ 407 w 495"/>
                <a:gd name="T9" fmla="*/ 59 h 495"/>
                <a:gd name="T10" fmla="*/ 437 w 495"/>
                <a:gd name="T11" fmla="*/ 88 h 495"/>
                <a:gd name="T12" fmla="*/ 461 w 495"/>
                <a:gd name="T13" fmla="*/ 122 h 495"/>
                <a:gd name="T14" fmla="*/ 480 w 495"/>
                <a:gd name="T15" fmla="*/ 162 h 495"/>
                <a:gd name="T16" fmla="*/ 491 w 495"/>
                <a:gd name="T17" fmla="*/ 204 h 495"/>
                <a:gd name="T18" fmla="*/ 495 w 495"/>
                <a:gd name="T19" fmla="*/ 248 h 495"/>
                <a:gd name="T20" fmla="*/ 491 w 495"/>
                <a:gd name="T21" fmla="*/ 292 h 495"/>
                <a:gd name="T22" fmla="*/ 480 w 495"/>
                <a:gd name="T23" fmla="*/ 334 h 495"/>
                <a:gd name="T24" fmla="*/ 461 w 495"/>
                <a:gd name="T25" fmla="*/ 373 h 495"/>
                <a:gd name="T26" fmla="*/ 437 w 495"/>
                <a:gd name="T27" fmla="*/ 407 h 495"/>
                <a:gd name="T28" fmla="*/ 407 w 495"/>
                <a:gd name="T29" fmla="*/ 437 h 495"/>
                <a:gd name="T30" fmla="*/ 373 w 495"/>
                <a:gd name="T31" fmla="*/ 461 h 495"/>
                <a:gd name="T32" fmla="*/ 334 w 495"/>
                <a:gd name="T33" fmla="*/ 480 h 495"/>
                <a:gd name="T34" fmla="*/ 293 w 495"/>
                <a:gd name="T35" fmla="*/ 491 h 495"/>
                <a:gd name="T36" fmla="*/ 248 w 495"/>
                <a:gd name="T37" fmla="*/ 495 h 495"/>
                <a:gd name="T38" fmla="*/ 204 w 495"/>
                <a:gd name="T39" fmla="*/ 491 h 495"/>
                <a:gd name="T40" fmla="*/ 162 w 495"/>
                <a:gd name="T41" fmla="*/ 480 h 495"/>
                <a:gd name="T42" fmla="*/ 124 w 495"/>
                <a:gd name="T43" fmla="*/ 461 h 495"/>
                <a:gd name="T44" fmla="*/ 88 w 495"/>
                <a:gd name="T45" fmla="*/ 437 h 495"/>
                <a:gd name="T46" fmla="*/ 58 w 495"/>
                <a:gd name="T47" fmla="*/ 407 h 495"/>
                <a:gd name="T48" fmla="*/ 34 w 495"/>
                <a:gd name="T49" fmla="*/ 373 h 495"/>
                <a:gd name="T50" fmla="*/ 15 w 495"/>
                <a:gd name="T51" fmla="*/ 334 h 495"/>
                <a:gd name="T52" fmla="*/ 4 w 495"/>
                <a:gd name="T53" fmla="*/ 292 h 495"/>
                <a:gd name="T54" fmla="*/ 0 w 495"/>
                <a:gd name="T55" fmla="*/ 248 h 495"/>
                <a:gd name="T56" fmla="*/ 4 w 495"/>
                <a:gd name="T57" fmla="*/ 204 h 495"/>
                <a:gd name="T58" fmla="*/ 15 w 495"/>
                <a:gd name="T59" fmla="*/ 162 h 495"/>
                <a:gd name="T60" fmla="*/ 34 w 495"/>
                <a:gd name="T61" fmla="*/ 122 h 495"/>
                <a:gd name="T62" fmla="*/ 58 w 495"/>
                <a:gd name="T63" fmla="*/ 88 h 495"/>
                <a:gd name="T64" fmla="*/ 88 w 495"/>
                <a:gd name="T65" fmla="*/ 59 h 495"/>
                <a:gd name="T66" fmla="*/ 124 w 495"/>
                <a:gd name="T67" fmla="*/ 34 h 495"/>
                <a:gd name="T68" fmla="*/ 162 w 495"/>
                <a:gd name="T69" fmla="*/ 15 h 495"/>
                <a:gd name="T70" fmla="*/ 204 w 495"/>
                <a:gd name="T71" fmla="*/ 4 h 495"/>
                <a:gd name="T72" fmla="*/ 248 w 495"/>
                <a:gd name="T7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95">
                  <a:moveTo>
                    <a:pt x="248" y="0"/>
                  </a:moveTo>
                  <a:lnTo>
                    <a:pt x="293" y="4"/>
                  </a:lnTo>
                  <a:lnTo>
                    <a:pt x="334" y="15"/>
                  </a:lnTo>
                  <a:lnTo>
                    <a:pt x="373" y="34"/>
                  </a:lnTo>
                  <a:lnTo>
                    <a:pt x="407" y="59"/>
                  </a:lnTo>
                  <a:lnTo>
                    <a:pt x="437" y="88"/>
                  </a:lnTo>
                  <a:lnTo>
                    <a:pt x="461" y="122"/>
                  </a:lnTo>
                  <a:lnTo>
                    <a:pt x="480" y="162"/>
                  </a:lnTo>
                  <a:lnTo>
                    <a:pt x="491" y="204"/>
                  </a:lnTo>
                  <a:lnTo>
                    <a:pt x="495" y="248"/>
                  </a:lnTo>
                  <a:lnTo>
                    <a:pt x="491" y="292"/>
                  </a:lnTo>
                  <a:lnTo>
                    <a:pt x="480" y="334"/>
                  </a:lnTo>
                  <a:lnTo>
                    <a:pt x="461" y="373"/>
                  </a:lnTo>
                  <a:lnTo>
                    <a:pt x="437" y="407"/>
                  </a:lnTo>
                  <a:lnTo>
                    <a:pt x="407" y="437"/>
                  </a:lnTo>
                  <a:lnTo>
                    <a:pt x="373" y="461"/>
                  </a:lnTo>
                  <a:lnTo>
                    <a:pt x="334" y="480"/>
                  </a:lnTo>
                  <a:lnTo>
                    <a:pt x="293" y="491"/>
                  </a:lnTo>
                  <a:lnTo>
                    <a:pt x="248" y="495"/>
                  </a:lnTo>
                  <a:lnTo>
                    <a:pt x="204" y="491"/>
                  </a:lnTo>
                  <a:lnTo>
                    <a:pt x="162" y="480"/>
                  </a:lnTo>
                  <a:lnTo>
                    <a:pt x="124" y="461"/>
                  </a:lnTo>
                  <a:lnTo>
                    <a:pt x="88" y="437"/>
                  </a:lnTo>
                  <a:lnTo>
                    <a:pt x="58" y="407"/>
                  </a:lnTo>
                  <a:lnTo>
                    <a:pt x="34" y="373"/>
                  </a:lnTo>
                  <a:lnTo>
                    <a:pt x="15" y="334"/>
                  </a:lnTo>
                  <a:lnTo>
                    <a:pt x="4" y="292"/>
                  </a:lnTo>
                  <a:lnTo>
                    <a:pt x="0" y="248"/>
                  </a:lnTo>
                  <a:lnTo>
                    <a:pt x="4" y="204"/>
                  </a:lnTo>
                  <a:lnTo>
                    <a:pt x="15" y="162"/>
                  </a:lnTo>
                  <a:lnTo>
                    <a:pt x="34" y="122"/>
                  </a:lnTo>
                  <a:lnTo>
                    <a:pt x="58" y="88"/>
                  </a:lnTo>
                  <a:lnTo>
                    <a:pt x="88" y="59"/>
                  </a:lnTo>
                  <a:lnTo>
                    <a:pt x="124" y="34"/>
                  </a:lnTo>
                  <a:lnTo>
                    <a:pt x="162" y="15"/>
                  </a:lnTo>
                  <a:lnTo>
                    <a:pt x="204" y="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2" name="Textplatzhalter 10"/>
          <p:cNvSpPr>
            <a:spLocks noGrp="1"/>
          </p:cNvSpPr>
          <p:nvPr>
            <p:ph type="body" sz="quarter" idx="11"/>
          </p:nvPr>
        </p:nvSpPr>
        <p:spPr bwMode="gray">
          <a:xfrm>
            <a:off x="395288" y="3933056"/>
            <a:ext cx="2916572" cy="2267719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 b="1">
                <a:latin typeface="+mj-lt"/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  <a:lvl3pPr marL="533400" indent="0">
              <a:buNone/>
              <a:defRPr sz="1400"/>
            </a:lvl3pPr>
            <a:lvl4pPr marL="812800" indent="0">
              <a:buNone/>
              <a:defRPr sz="1400"/>
            </a:lvl4pPr>
            <a:lvl5pPr marL="1079500" indent="0">
              <a:buNone/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 bwMode="gray">
          <a:xfrm>
            <a:off x="395288" y="548680"/>
            <a:ext cx="6156325" cy="79208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360363" indent="-360363">
              <a:spcAft>
                <a:spcPts val="900"/>
              </a:spcAft>
              <a:buFont typeface="+mj-lt"/>
              <a:buAutoNum type="arabicPeriod"/>
              <a:tabLst>
                <a:tab pos="360363" algn="l"/>
              </a:tabLst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27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6935787" y="333388"/>
            <a:ext cx="1812926" cy="611336"/>
            <a:chOff x="6935787" y="404664"/>
            <a:chExt cx="1812926" cy="611336"/>
          </a:xfrm>
        </p:grpSpPr>
        <p:sp>
          <p:nvSpPr>
            <p:cNvPr id="10" name="Freeform 28"/>
            <p:cNvSpPr>
              <a:spLocks noEditPoints="1"/>
            </p:cNvSpPr>
            <p:nvPr/>
          </p:nvSpPr>
          <p:spPr bwMode="gray">
            <a:xfrm>
              <a:off x="6983447" y="453241"/>
              <a:ext cx="616835" cy="560009"/>
            </a:xfrm>
            <a:custGeom>
              <a:avLst/>
              <a:gdLst>
                <a:gd name="T0" fmla="*/ 309 w 1346"/>
                <a:gd name="T1" fmla="*/ 460 h 1221"/>
                <a:gd name="T2" fmla="*/ 334 w 1346"/>
                <a:gd name="T3" fmla="*/ 588 h 1221"/>
                <a:gd name="T4" fmla="*/ 383 w 1346"/>
                <a:gd name="T5" fmla="*/ 713 h 1221"/>
                <a:gd name="T6" fmla="*/ 457 w 1346"/>
                <a:gd name="T7" fmla="*/ 832 h 1221"/>
                <a:gd name="T8" fmla="*/ 259 w 1346"/>
                <a:gd name="T9" fmla="*/ 880 h 1221"/>
                <a:gd name="T10" fmla="*/ 142 w 1346"/>
                <a:gd name="T11" fmla="*/ 727 h 1221"/>
                <a:gd name="T12" fmla="*/ 56 w 1346"/>
                <a:gd name="T13" fmla="*/ 570 h 1221"/>
                <a:gd name="T14" fmla="*/ 0 w 1346"/>
                <a:gd name="T15" fmla="*/ 404 h 1221"/>
                <a:gd name="T16" fmla="*/ 92 w 1346"/>
                <a:gd name="T17" fmla="*/ 435 h 1221"/>
                <a:gd name="T18" fmla="*/ 187 w 1346"/>
                <a:gd name="T19" fmla="*/ 437 h 1221"/>
                <a:gd name="T20" fmla="*/ 270 w 1346"/>
                <a:gd name="T21" fmla="*/ 414 h 1221"/>
                <a:gd name="T22" fmla="*/ 407 w 1346"/>
                <a:gd name="T23" fmla="*/ 0 h 1221"/>
                <a:gd name="T24" fmla="*/ 1343 w 1346"/>
                <a:gd name="T25" fmla="*/ 91 h 1221"/>
                <a:gd name="T26" fmla="*/ 1342 w 1346"/>
                <a:gd name="T27" fmla="*/ 265 h 1221"/>
                <a:gd name="T28" fmla="*/ 1313 w 1346"/>
                <a:gd name="T29" fmla="*/ 433 h 1221"/>
                <a:gd name="T30" fmla="*/ 1254 w 1346"/>
                <a:gd name="T31" fmla="*/ 593 h 1221"/>
                <a:gd name="T32" fmla="*/ 1164 w 1346"/>
                <a:gd name="T33" fmla="*/ 747 h 1221"/>
                <a:gd name="T34" fmla="*/ 1046 w 1346"/>
                <a:gd name="T35" fmla="*/ 896 h 1221"/>
                <a:gd name="T36" fmla="*/ 898 w 1346"/>
                <a:gd name="T37" fmla="*/ 1040 h 1221"/>
                <a:gd name="T38" fmla="*/ 739 w 1346"/>
                <a:gd name="T39" fmla="*/ 1166 h 1221"/>
                <a:gd name="T40" fmla="*/ 581 w 1346"/>
                <a:gd name="T41" fmla="*/ 1166 h 1221"/>
                <a:gd name="T42" fmla="*/ 435 w 1346"/>
                <a:gd name="T43" fmla="*/ 1052 h 1221"/>
                <a:gd name="T44" fmla="*/ 492 w 1346"/>
                <a:gd name="T45" fmla="*/ 874 h 1221"/>
                <a:gd name="T46" fmla="*/ 598 w 1346"/>
                <a:gd name="T47" fmla="*/ 984 h 1221"/>
                <a:gd name="T48" fmla="*/ 734 w 1346"/>
                <a:gd name="T49" fmla="*/ 975 h 1221"/>
                <a:gd name="T50" fmla="*/ 857 w 1346"/>
                <a:gd name="T51" fmla="*/ 842 h 1221"/>
                <a:gd name="T52" fmla="*/ 944 w 1346"/>
                <a:gd name="T53" fmla="*/ 702 h 1221"/>
                <a:gd name="T54" fmla="*/ 997 w 1346"/>
                <a:gd name="T55" fmla="*/ 556 h 1221"/>
                <a:gd name="T56" fmla="*/ 1015 w 1346"/>
                <a:gd name="T57" fmla="*/ 401 h 1221"/>
                <a:gd name="T58" fmla="*/ 998 w 1346"/>
                <a:gd name="T59" fmla="*/ 242 h 1221"/>
                <a:gd name="T60" fmla="*/ 435 w 1346"/>
                <a:gd name="T61" fmla="*/ 209 h 1221"/>
                <a:gd name="T62" fmla="*/ 442 w 1346"/>
                <a:gd name="T63" fmla="*/ 141 h 1221"/>
                <a:gd name="T64" fmla="*/ 426 w 1346"/>
                <a:gd name="T65" fmla="*/ 44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221">
                  <a:moveTo>
                    <a:pt x="308" y="393"/>
                  </a:moveTo>
                  <a:lnTo>
                    <a:pt x="309" y="460"/>
                  </a:lnTo>
                  <a:lnTo>
                    <a:pt x="319" y="525"/>
                  </a:lnTo>
                  <a:lnTo>
                    <a:pt x="334" y="588"/>
                  </a:lnTo>
                  <a:lnTo>
                    <a:pt x="355" y="651"/>
                  </a:lnTo>
                  <a:lnTo>
                    <a:pt x="383" y="713"/>
                  </a:lnTo>
                  <a:lnTo>
                    <a:pt x="416" y="773"/>
                  </a:lnTo>
                  <a:lnTo>
                    <a:pt x="457" y="832"/>
                  </a:lnTo>
                  <a:lnTo>
                    <a:pt x="330" y="954"/>
                  </a:lnTo>
                  <a:lnTo>
                    <a:pt x="259" y="880"/>
                  </a:lnTo>
                  <a:lnTo>
                    <a:pt x="197" y="804"/>
                  </a:lnTo>
                  <a:lnTo>
                    <a:pt x="142" y="727"/>
                  </a:lnTo>
                  <a:lnTo>
                    <a:pt x="95" y="649"/>
                  </a:lnTo>
                  <a:lnTo>
                    <a:pt x="56" y="570"/>
                  </a:lnTo>
                  <a:lnTo>
                    <a:pt x="24" y="488"/>
                  </a:lnTo>
                  <a:lnTo>
                    <a:pt x="0" y="404"/>
                  </a:lnTo>
                  <a:lnTo>
                    <a:pt x="45" y="425"/>
                  </a:lnTo>
                  <a:lnTo>
                    <a:pt x="92" y="435"/>
                  </a:lnTo>
                  <a:lnTo>
                    <a:pt x="142" y="441"/>
                  </a:lnTo>
                  <a:lnTo>
                    <a:pt x="187" y="437"/>
                  </a:lnTo>
                  <a:lnTo>
                    <a:pt x="229" y="429"/>
                  </a:lnTo>
                  <a:lnTo>
                    <a:pt x="270" y="414"/>
                  </a:lnTo>
                  <a:lnTo>
                    <a:pt x="308" y="393"/>
                  </a:lnTo>
                  <a:close/>
                  <a:moveTo>
                    <a:pt x="407" y="0"/>
                  </a:moveTo>
                  <a:lnTo>
                    <a:pt x="1332" y="0"/>
                  </a:lnTo>
                  <a:lnTo>
                    <a:pt x="1343" y="91"/>
                  </a:lnTo>
                  <a:lnTo>
                    <a:pt x="1346" y="179"/>
                  </a:lnTo>
                  <a:lnTo>
                    <a:pt x="1342" y="265"/>
                  </a:lnTo>
                  <a:lnTo>
                    <a:pt x="1331" y="350"/>
                  </a:lnTo>
                  <a:lnTo>
                    <a:pt x="1313" y="433"/>
                  </a:lnTo>
                  <a:lnTo>
                    <a:pt x="1286" y="514"/>
                  </a:lnTo>
                  <a:lnTo>
                    <a:pt x="1254" y="593"/>
                  </a:lnTo>
                  <a:lnTo>
                    <a:pt x="1213" y="671"/>
                  </a:lnTo>
                  <a:lnTo>
                    <a:pt x="1164" y="747"/>
                  </a:lnTo>
                  <a:lnTo>
                    <a:pt x="1110" y="822"/>
                  </a:lnTo>
                  <a:lnTo>
                    <a:pt x="1046" y="896"/>
                  </a:lnTo>
                  <a:lnTo>
                    <a:pt x="977" y="968"/>
                  </a:lnTo>
                  <a:lnTo>
                    <a:pt x="898" y="1040"/>
                  </a:lnTo>
                  <a:lnTo>
                    <a:pt x="814" y="1110"/>
                  </a:lnTo>
                  <a:lnTo>
                    <a:pt x="739" y="1166"/>
                  </a:lnTo>
                  <a:lnTo>
                    <a:pt x="661" y="1221"/>
                  </a:lnTo>
                  <a:lnTo>
                    <a:pt x="581" y="1166"/>
                  </a:lnTo>
                  <a:lnTo>
                    <a:pt x="506" y="1110"/>
                  </a:lnTo>
                  <a:lnTo>
                    <a:pt x="435" y="1052"/>
                  </a:lnTo>
                  <a:lnTo>
                    <a:pt x="369" y="992"/>
                  </a:lnTo>
                  <a:lnTo>
                    <a:pt x="492" y="874"/>
                  </a:lnTo>
                  <a:lnTo>
                    <a:pt x="543" y="931"/>
                  </a:lnTo>
                  <a:lnTo>
                    <a:pt x="598" y="984"/>
                  </a:lnTo>
                  <a:lnTo>
                    <a:pt x="661" y="1038"/>
                  </a:lnTo>
                  <a:lnTo>
                    <a:pt x="734" y="975"/>
                  </a:lnTo>
                  <a:lnTo>
                    <a:pt x="800" y="908"/>
                  </a:lnTo>
                  <a:lnTo>
                    <a:pt x="857" y="842"/>
                  </a:lnTo>
                  <a:lnTo>
                    <a:pt x="905" y="773"/>
                  </a:lnTo>
                  <a:lnTo>
                    <a:pt x="944" y="702"/>
                  </a:lnTo>
                  <a:lnTo>
                    <a:pt x="975" y="629"/>
                  </a:lnTo>
                  <a:lnTo>
                    <a:pt x="997" y="556"/>
                  </a:lnTo>
                  <a:lnTo>
                    <a:pt x="1011" y="480"/>
                  </a:lnTo>
                  <a:lnTo>
                    <a:pt x="1015" y="401"/>
                  </a:lnTo>
                  <a:lnTo>
                    <a:pt x="1011" y="323"/>
                  </a:lnTo>
                  <a:lnTo>
                    <a:pt x="998" y="242"/>
                  </a:lnTo>
                  <a:lnTo>
                    <a:pt x="426" y="242"/>
                  </a:lnTo>
                  <a:lnTo>
                    <a:pt x="435" y="209"/>
                  </a:lnTo>
                  <a:lnTo>
                    <a:pt x="439" y="175"/>
                  </a:lnTo>
                  <a:lnTo>
                    <a:pt x="442" y="141"/>
                  </a:lnTo>
                  <a:lnTo>
                    <a:pt x="438" y="91"/>
                  </a:lnTo>
                  <a:lnTo>
                    <a:pt x="426" y="4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gray">
            <a:xfrm>
              <a:off x="7688270" y="895932"/>
              <a:ext cx="123734" cy="120068"/>
            </a:xfrm>
            <a:custGeom>
              <a:avLst/>
              <a:gdLst>
                <a:gd name="T0" fmla="*/ 0 w 270"/>
                <a:gd name="T1" fmla="*/ 0 h 261"/>
                <a:gd name="T2" fmla="*/ 103 w 270"/>
                <a:gd name="T3" fmla="*/ 0 h 261"/>
                <a:gd name="T4" fmla="*/ 103 w 270"/>
                <a:gd name="T5" fmla="*/ 10 h 261"/>
                <a:gd name="T6" fmla="*/ 87 w 270"/>
                <a:gd name="T7" fmla="*/ 12 h 261"/>
                <a:gd name="T8" fmla="*/ 77 w 270"/>
                <a:gd name="T9" fmla="*/ 14 h 261"/>
                <a:gd name="T10" fmla="*/ 72 w 270"/>
                <a:gd name="T11" fmla="*/ 18 h 261"/>
                <a:gd name="T12" fmla="*/ 71 w 270"/>
                <a:gd name="T13" fmla="*/ 24 h 261"/>
                <a:gd name="T14" fmla="*/ 71 w 270"/>
                <a:gd name="T15" fmla="*/ 35 h 261"/>
                <a:gd name="T16" fmla="*/ 71 w 270"/>
                <a:gd name="T17" fmla="*/ 154 h 261"/>
                <a:gd name="T18" fmla="*/ 71 w 270"/>
                <a:gd name="T19" fmla="*/ 177 h 261"/>
                <a:gd name="T20" fmla="*/ 75 w 270"/>
                <a:gd name="T21" fmla="*/ 197 h 261"/>
                <a:gd name="T22" fmla="*/ 80 w 270"/>
                <a:gd name="T23" fmla="*/ 214 h 261"/>
                <a:gd name="T24" fmla="*/ 87 w 270"/>
                <a:gd name="T25" fmla="*/ 226 h 261"/>
                <a:gd name="T26" fmla="*/ 99 w 270"/>
                <a:gd name="T27" fmla="*/ 238 h 261"/>
                <a:gd name="T28" fmla="*/ 115 w 270"/>
                <a:gd name="T29" fmla="*/ 245 h 261"/>
                <a:gd name="T30" fmla="*/ 136 w 270"/>
                <a:gd name="T31" fmla="*/ 247 h 261"/>
                <a:gd name="T32" fmla="*/ 155 w 270"/>
                <a:gd name="T33" fmla="*/ 245 h 261"/>
                <a:gd name="T34" fmla="*/ 171 w 270"/>
                <a:gd name="T35" fmla="*/ 238 h 261"/>
                <a:gd name="T36" fmla="*/ 185 w 270"/>
                <a:gd name="T37" fmla="*/ 226 h 261"/>
                <a:gd name="T38" fmla="*/ 191 w 270"/>
                <a:gd name="T39" fmla="*/ 214 h 261"/>
                <a:gd name="T40" fmla="*/ 197 w 270"/>
                <a:gd name="T41" fmla="*/ 197 h 261"/>
                <a:gd name="T42" fmla="*/ 200 w 270"/>
                <a:gd name="T43" fmla="*/ 177 h 261"/>
                <a:gd name="T44" fmla="*/ 201 w 270"/>
                <a:gd name="T45" fmla="*/ 154 h 261"/>
                <a:gd name="T46" fmla="*/ 201 w 270"/>
                <a:gd name="T47" fmla="*/ 35 h 261"/>
                <a:gd name="T48" fmla="*/ 201 w 270"/>
                <a:gd name="T49" fmla="*/ 24 h 261"/>
                <a:gd name="T50" fmla="*/ 198 w 270"/>
                <a:gd name="T51" fmla="*/ 18 h 261"/>
                <a:gd name="T52" fmla="*/ 194 w 270"/>
                <a:gd name="T53" fmla="*/ 14 h 261"/>
                <a:gd name="T54" fmla="*/ 183 w 270"/>
                <a:gd name="T55" fmla="*/ 12 h 261"/>
                <a:gd name="T56" fmla="*/ 168 w 270"/>
                <a:gd name="T57" fmla="*/ 10 h 261"/>
                <a:gd name="T58" fmla="*/ 168 w 270"/>
                <a:gd name="T59" fmla="*/ 0 h 261"/>
                <a:gd name="T60" fmla="*/ 270 w 270"/>
                <a:gd name="T61" fmla="*/ 0 h 261"/>
                <a:gd name="T62" fmla="*/ 270 w 270"/>
                <a:gd name="T63" fmla="*/ 10 h 261"/>
                <a:gd name="T64" fmla="*/ 255 w 270"/>
                <a:gd name="T65" fmla="*/ 12 h 261"/>
                <a:gd name="T66" fmla="*/ 246 w 270"/>
                <a:gd name="T67" fmla="*/ 14 h 261"/>
                <a:gd name="T68" fmla="*/ 240 w 270"/>
                <a:gd name="T69" fmla="*/ 18 h 261"/>
                <a:gd name="T70" fmla="*/ 238 w 270"/>
                <a:gd name="T71" fmla="*/ 24 h 261"/>
                <a:gd name="T72" fmla="*/ 238 w 270"/>
                <a:gd name="T73" fmla="*/ 35 h 261"/>
                <a:gd name="T74" fmla="*/ 238 w 270"/>
                <a:gd name="T75" fmla="*/ 161 h 261"/>
                <a:gd name="T76" fmla="*/ 236 w 270"/>
                <a:gd name="T77" fmla="*/ 182 h 261"/>
                <a:gd name="T78" fmla="*/ 233 w 270"/>
                <a:gd name="T79" fmla="*/ 200 h 261"/>
                <a:gd name="T80" fmla="*/ 228 w 270"/>
                <a:gd name="T81" fmla="*/ 215 h 261"/>
                <a:gd name="T82" fmla="*/ 217 w 270"/>
                <a:gd name="T83" fmla="*/ 231 h 261"/>
                <a:gd name="T84" fmla="*/ 204 w 270"/>
                <a:gd name="T85" fmla="*/ 243 h 261"/>
                <a:gd name="T86" fmla="*/ 189 w 270"/>
                <a:gd name="T87" fmla="*/ 252 h 261"/>
                <a:gd name="T88" fmla="*/ 172 w 270"/>
                <a:gd name="T89" fmla="*/ 257 h 261"/>
                <a:gd name="T90" fmla="*/ 153 w 270"/>
                <a:gd name="T91" fmla="*/ 260 h 261"/>
                <a:gd name="T92" fmla="*/ 136 w 270"/>
                <a:gd name="T93" fmla="*/ 261 h 261"/>
                <a:gd name="T94" fmla="*/ 117 w 270"/>
                <a:gd name="T95" fmla="*/ 260 h 261"/>
                <a:gd name="T96" fmla="*/ 99 w 270"/>
                <a:gd name="T97" fmla="*/ 257 h 261"/>
                <a:gd name="T98" fmla="*/ 83 w 270"/>
                <a:gd name="T99" fmla="*/ 252 h 261"/>
                <a:gd name="T100" fmla="*/ 67 w 270"/>
                <a:gd name="T101" fmla="*/ 243 h 261"/>
                <a:gd name="T102" fmla="*/ 54 w 270"/>
                <a:gd name="T103" fmla="*/ 231 h 261"/>
                <a:gd name="T104" fmla="*/ 44 w 270"/>
                <a:gd name="T105" fmla="*/ 215 h 261"/>
                <a:gd name="T106" fmla="*/ 38 w 270"/>
                <a:gd name="T107" fmla="*/ 201 h 261"/>
                <a:gd name="T108" fmla="*/ 35 w 270"/>
                <a:gd name="T109" fmla="*/ 182 h 261"/>
                <a:gd name="T110" fmla="*/ 34 w 270"/>
                <a:gd name="T111" fmla="*/ 162 h 261"/>
                <a:gd name="T112" fmla="*/ 34 w 270"/>
                <a:gd name="T113" fmla="*/ 35 h 261"/>
                <a:gd name="T114" fmla="*/ 33 w 270"/>
                <a:gd name="T115" fmla="*/ 24 h 261"/>
                <a:gd name="T116" fmla="*/ 31 w 270"/>
                <a:gd name="T117" fmla="*/ 18 h 261"/>
                <a:gd name="T118" fmla="*/ 26 w 270"/>
                <a:gd name="T119" fmla="*/ 14 h 261"/>
                <a:gd name="T120" fmla="*/ 16 w 270"/>
                <a:gd name="T121" fmla="*/ 12 h 261"/>
                <a:gd name="T122" fmla="*/ 0 w 270"/>
                <a:gd name="T123" fmla="*/ 10 h 261"/>
                <a:gd name="T124" fmla="*/ 0 w 270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261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7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1" y="35"/>
                  </a:lnTo>
                  <a:lnTo>
                    <a:pt x="71" y="154"/>
                  </a:lnTo>
                  <a:lnTo>
                    <a:pt x="71" y="177"/>
                  </a:lnTo>
                  <a:lnTo>
                    <a:pt x="75" y="197"/>
                  </a:lnTo>
                  <a:lnTo>
                    <a:pt x="80" y="214"/>
                  </a:lnTo>
                  <a:lnTo>
                    <a:pt x="87" y="226"/>
                  </a:lnTo>
                  <a:lnTo>
                    <a:pt x="99" y="238"/>
                  </a:lnTo>
                  <a:lnTo>
                    <a:pt x="115" y="245"/>
                  </a:lnTo>
                  <a:lnTo>
                    <a:pt x="136" y="247"/>
                  </a:lnTo>
                  <a:lnTo>
                    <a:pt x="155" y="245"/>
                  </a:lnTo>
                  <a:lnTo>
                    <a:pt x="171" y="238"/>
                  </a:lnTo>
                  <a:lnTo>
                    <a:pt x="185" y="226"/>
                  </a:lnTo>
                  <a:lnTo>
                    <a:pt x="191" y="214"/>
                  </a:lnTo>
                  <a:lnTo>
                    <a:pt x="197" y="197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1" y="35"/>
                  </a:lnTo>
                  <a:lnTo>
                    <a:pt x="201" y="24"/>
                  </a:lnTo>
                  <a:lnTo>
                    <a:pt x="198" y="18"/>
                  </a:lnTo>
                  <a:lnTo>
                    <a:pt x="194" y="14"/>
                  </a:lnTo>
                  <a:lnTo>
                    <a:pt x="183" y="12"/>
                  </a:lnTo>
                  <a:lnTo>
                    <a:pt x="168" y="10"/>
                  </a:lnTo>
                  <a:lnTo>
                    <a:pt x="168" y="0"/>
                  </a:lnTo>
                  <a:lnTo>
                    <a:pt x="270" y="0"/>
                  </a:lnTo>
                  <a:lnTo>
                    <a:pt x="270" y="10"/>
                  </a:lnTo>
                  <a:lnTo>
                    <a:pt x="255" y="12"/>
                  </a:lnTo>
                  <a:lnTo>
                    <a:pt x="246" y="14"/>
                  </a:lnTo>
                  <a:lnTo>
                    <a:pt x="240" y="18"/>
                  </a:lnTo>
                  <a:lnTo>
                    <a:pt x="238" y="24"/>
                  </a:lnTo>
                  <a:lnTo>
                    <a:pt x="238" y="35"/>
                  </a:lnTo>
                  <a:lnTo>
                    <a:pt x="238" y="161"/>
                  </a:lnTo>
                  <a:lnTo>
                    <a:pt x="236" y="182"/>
                  </a:lnTo>
                  <a:lnTo>
                    <a:pt x="233" y="200"/>
                  </a:lnTo>
                  <a:lnTo>
                    <a:pt x="228" y="215"/>
                  </a:lnTo>
                  <a:lnTo>
                    <a:pt x="217" y="231"/>
                  </a:lnTo>
                  <a:lnTo>
                    <a:pt x="204" y="243"/>
                  </a:lnTo>
                  <a:lnTo>
                    <a:pt x="189" y="252"/>
                  </a:lnTo>
                  <a:lnTo>
                    <a:pt x="172" y="257"/>
                  </a:lnTo>
                  <a:lnTo>
                    <a:pt x="153" y="260"/>
                  </a:lnTo>
                  <a:lnTo>
                    <a:pt x="136" y="261"/>
                  </a:lnTo>
                  <a:lnTo>
                    <a:pt x="117" y="260"/>
                  </a:lnTo>
                  <a:lnTo>
                    <a:pt x="99" y="257"/>
                  </a:lnTo>
                  <a:lnTo>
                    <a:pt x="83" y="252"/>
                  </a:lnTo>
                  <a:lnTo>
                    <a:pt x="67" y="243"/>
                  </a:lnTo>
                  <a:lnTo>
                    <a:pt x="54" y="231"/>
                  </a:lnTo>
                  <a:lnTo>
                    <a:pt x="44" y="215"/>
                  </a:lnTo>
                  <a:lnTo>
                    <a:pt x="38" y="201"/>
                  </a:lnTo>
                  <a:lnTo>
                    <a:pt x="35" y="182"/>
                  </a:lnTo>
                  <a:lnTo>
                    <a:pt x="34" y="162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gray">
            <a:xfrm>
              <a:off x="7824835" y="895932"/>
              <a:ext cx="121901" cy="117318"/>
            </a:xfrm>
            <a:custGeom>
              <a:avLst/>
              <a:gdLst>
                <a:gd name="T0" fmla="*/ 0 w 264"/>
                <a:gd name="T1" fmla="*/ 0 h 256"/>
                <a:gd name="T2" fmla="*/ 70 w 264"/>
                <a:gd name="T3" fmla="*/ 0 h 256"/>
                <a:gd name="T4" fmla="*/ 214 w 264"/>
                <a:gd name="T5" fmla="*/ 203 h 256"/>
                <a:gd name="T6" fmla="*/ 215 w 264"/>
                <a:gd name="T7" fmla="*/ 204 h 256"/>
                <a:gd name="T8" fmla="*/ 215 w 264"/>
                <a:gd name="T9" fmla="*/ 75 h 256"/>
                <a:gd name="T10" fmla="*/ 214 w 264"/>
                <a:gd name="T11" fmla="*/ 50 h 256"/>
                <a:gd name="T12" fmla="*/ 213 w 264"/>
                <a:gd name="T13" fmla="*/ 29 h 256"/>
                <a:gd name="T14" fmla="*/ 209 w 264"/>
                <a:gd name="T15" fmla="*/ 20 h 256"/>
                <a:gd name="T16" fmla="*/ 203 w 264"/>
                <a:gd name="T17" fmla="*/ 14 h 256"/>
                <a:gd name="T18" fmla="*/ 192 w 264"/>
                <a:gd name="T19" fmla="*/ 12 h 256"/>
                <a:gd name="T20" fmla="*/ 177 w 264"/>
                <a:gd name="T21" fmla="*/ 10 h 256"/>
                <a:gd name="T22" fmla="*/ 177 w 264"/>
                <a:gd name="T23" fmla="*/ 0 h 256"/>
                <a:gd name="T24" fmla="*/ 264 w 264"/>
                <a:gd name="T25" fmla="*/ 0 h 256"/>
                <a:gd name="T26" fmla="*/ 264 w 264"/>
                <a:gd name="T27" fmla="*/ 10 h 256"/>
                <a:gd name="T28" fmla="*/ 252 w 264"/>
                <a:gd name="T29" fmla="*/ 12 h 256"/>
                <a:gd name="T30" fmla="*/ 242 w 264"/>
                <a:gd name="T31" fmla="*/ 14 h 256"/>
                <a:gd name="T32" fmla="*/ 237 w 264"/>
                <a:gd name="T33" fmla="*/ 20 h 256"/>
                <a:gd name="T34" fmla="*/ 234 w 264"/>
                <a:gd name="T35" fmla="*/ 29 h 256"/>
                <a:gd name="T36" fmla="*/ 232 w 264"/>
                <a:gd name="T37" fmla="*/ 50 h 256"/>
                <a:gd name="T38" fmla="*/ 232 w 264"/>
                <a:gd name="T39" fmla="*/ 75 h 256"/>
                <a:gd name="T40" fmla="*/ 232 w 264"/>
                <a:gd name="T41" fmla="*/ 256 h 256"/>
                <a:gd name="T42" fmla="*/ 207 w 264"/>
                <a:gd name="T43" fmla="*/ 256 h 256"/>
                <a:gd name="T44" fmla="*/ 50 w 264"/>
                <a:gd name="T45" fmla="*/ 33 h 256"/>
                <a:gd name="T46" fmla="*/ 50 w 264"/>
                <a:gd name="T47" fmla="*/ 33 h 256"/>
                <a:gd name="T48" fmla="*/ 50 w 264"/>
                <a:gd name="T49" fmla="*/ 180 h 256"/>
                <a:gd name="T50" fmla="*/ 50 w 264"/>
                <a:gd name="T51" fmla="*/ 205 h 256"/>
                <a:gd name="T52" fmla="*/ 53 w 264"/>
                <a:gd name="T53" fmla="*/ 226 h 256"/>
                <a:gd name="T54" fmla="*/ 55 w 264"/>
                <a:gd name="T55" fmla="*/ 235 h 256"/>
                <a:gd name="T56" fmla="*/ 62 w 264"/>
                <a:gd name="T57" fmla="*/ 241 h 256"/>
                <a:gd name="T58" fmla="*/ 72 w 264"/>
                <a:gd name="T59" fmla="*/ 243 h 256"/>
                <a:gd name="T60" fmla="*/ 88 w 264"/>
                <a:gd name="T61" fmla="*/ 245 h 256"/>
                <a:gd name="T62" fmla="*/ 88 w 264"/>
                <a:gd name="T63" fmla="*/ 256 h 256"/>
                <a:gd name="T64" fmla="*/ 0 w 264"/>
                <a:gd name="T65" fmla="*/ 256 h 256"/>
                <a:gd name="T66" fmla="*/ 0 w 264"/>
                <a:gd name="T67" fmla="*/ 245 h 256"/>
                <a:gd name="T68" fmla="*/ 12 w 264"/>
                <a:gd name="T69" fmla="*/ 243 h 256"/>
                <a:gd name="T70" fmla="*/ 21 w 264"/>
                <a:gd name="T71" fmla="*/ 241 h 256"/>
                <a:gd name="T72" fmla="*/ 27 w 264"/>
                <a:gd name="T73" fmla="*/ 235 h 256"/>
                <a:gd name="T74" fmla="*/ 29 w 264"/>
                <a:gd name="T75" fmla="*/ 226 h 256"/>
                <a:gd name="T76" fmla="*/ 32 w 264"/>
                <a:gd name="T77" fmla="*/ 205 h 256"/>
                <a:gd name="T78" fmla="*/ 32 w 264"/>
                <a:gd name="T79" fmla="*/ 180 h 256"/>
                <a:gd name="T80" fmla="*/ 32 w 264"/>
                <a:gd name="T81" fmla="*/ 35 h 256"/>
                <a:gd name="T82" fmla="*/ 32 w 264"/>
                <a:gd name="T83" fmla="*/ 24 h 256"/>
                <a:gd name="T84" fmla="*/ 31 w 264"/>
                <a:gd name="T85" fmla="*/ 18 h 256"/>
                <a:gd name="T86" fmla="*/ 25 w 264"/>
                <a:gd name="T87" fmla="*/ 14 h 256"/>
                <a:gd name="T88" fmla="*/ 16 w 264"/>
                <a:gd name="T89" fmla="*/ 12 h 256"/>
                <a:gd name="T90" fmla="*/ 0 w 264"/>
                <a:gd name="T91" fmla="*/ 10 h 256"/>
                <a:gd name="T92" fmla="*/ 0 w 264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256">
                  <a:moveTo>
                    <a:pt x="0" y="0"/>
                  </a:moveTo>
                  <a:lnTo>
                    <a:pt x="70" y="0"/>
                  </a:lnTo>
                  <a:lnTo>
                    <a:pt x="214" y="203"/>
                  </a:lnTo>
                  <a:lnTo>
                    <a:pt x="215" y="204"/>
                  </a:lnTo>
                  <a:lnTo>
                    <a:pt x="215" y="75"/>
                  </a:lnTo>
                  <a:lnTo>
                    <a:pt x="214" y="50"/>
                  </a:lnTo>
                  <a:lnTo>
                    <a:pt x="213" y="29"/>
                  </a:lnTo>
                  <a:lnTo>
                    <a:pt x="209" y="20"/>
                  </a:lnTo>
                  <a:lnTo>
                    <a:pt x="203" y="14"/>
                  </a:lnTo>
                  <a:lnTo>
                    <a:pt x="192" y="12"/>
                  </a:lnTo>
                  <a:lnTo>
                    <a:pt x="177" y="10"/>
                  </a:lnTo>
                  <a:lnTo>
                    <a:pt x="177" y="0"/>
                  </a:lnTo>
                  <a:lnTo>
                    <a:pt x="264" y="0"/>
                  </a:lnTo>
                  <a:lnTo>
                    <a:pt x="264" y="10"/>
                  </a:lnTo>
                  <a:lnTo>
                    <a:pt x="252" y="12"/>
                  </a:lnTo>
                  <a:lnTo>
                    <a:pt x="242" y="14"/>
                  </a:lnTo>
                  <a:lnTo>
                    <a:pt x="237" y="20"/>
                  </a:lnTo>
                  <a:lnTo>
                    <a:pt x="234" y="29"/>
                  </a:lnTo>
                  <a:lnTo>
                    <a:pt x="232" y="50"/>
                  </a:lnTo>
                  <a:lnTo>
                    <a:pt x="232" y="75"/>
                  </a:lnTo>
                  <a:lnTo>
                    <a:pt x="232" y="256"/>
                  </a:lnTo>
                  <a:lnTo>
                    <a:pt x="207" y="256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180"/>
                  </a:lnTo>
                  <a:lnTo>
                    <a:pt x="50" y="205"/>
                  </a:lnTo>
                  <a:lnTo>
                    <a:pt x="53" y="226"/>
                  </a:lnTo>
                  <a:lnTo>
                    <a:pt x="55" y="235"/>
                  </a:lnTo>
                  <a:lnTo>
                    <a:pt x="62" y="241"/>
                  </a:lnTo>
                  <a:lnTo>
                    <a:pt x="72" y="243"/>
                  </a:lnTo>
                  <a:lnTo>
                    <a:pt x="88" y="245"/>
                  </a:lnTo>
                  <a:lnTo>
                    <a:pt x="88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2" y="243"/>
                  </a:lnTo>
                  <a:lnTo>
                    <a:pt x="21" y="241"/>
                  </a:lnTo>
                  <a:lnTo>
                    <a:pt x="27" y="235"/>
                  </a:lnTo>
                  <a:lnTo>
                    <a:pt x="29" y="226"/>
                  </a:lnTo>
                  <a:lnTo>
                    <a:pt x="32" y="205"/>
                  </a:lnTo>
                  <a:lnTo>
                    <a:pt x="32" y="18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5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gray">
            <a:xfrm>
              <a:off x="7960484" y="895932"/>
              <a:ext cx="47660" cy="117318"/>
            </a:xfrm>
            <a:custGeom>
              <a:avLst/>
              <a:gdLst>
                <a:gd name="T0" fmla="*/ 0 w 104"/>
                <a:gd name="T1" fmla="*/ 0 h 256"/>
                <a:gd name="T2" fmla="*/ 104 w 104"/>
                <a:gd name="T3" fmla="*/ 0 h 256"/>
                <a:gd name="T4" fmla="*/ 104 w 104"/>
                <a:gd name="T5" fmla="*/ 10 h 256"/>
                <a:gd name="T6" fmla="*/ 87 w 104"/>
                <a:gd name="T7" fmla="*/ 12 h 256"/>
                <a:gd name="T8" fmla="*/ 78 w 104"/>
                <a:gd name="T9" fmla="*/ 14 h 256"/>
                <a:gd name="T10" fmla="*/ 72 w 104"/>
                <a:gd name="T11" fmla="*/ 18 h 256"/>
                <a:gd name="T12" fmla="*/ 71 w 104"/>
                <a:gd name="T13" fmla="*/ 24 h 256"/>
                <a:gd name="T14" fmla="*/ 70 w 104"/>
                <a:gd name="T15" fmla="*/ 35 h 256"/>
                <a:gd name="T16" fmla="*/ 70 w 104"/>
                <a:gd name="T17" fmla="*/ 220 h 256"/>
                <a:gd name="T18" fmla="*/ 71 w 104"/>
                <a:gd name="T19" fmla="*/ 231 h 256"/>
                <a:gd name="T20" fmla="*/ 72 w 104"/>
                <a:gd name="T21" fmla="*/ 237 h 256"/>
                <a:gd name="T22" fmla="*/ 78 w 104"/>
                <a:gd name="T23" fmla="*/ 241 h 256"/>
                <a:gd name="T24" fmla="*/ 87 w 104"/>
                <a:gd name="T25" fmla="*/ 243 h 256"/>
                <a:gd name="T26" fmla="*/ 104 w 104"/>
                <a:gd name="T27" fmla="*/ 245 h 256"/>
                <a:gd name="T28" fmla="*/ 104 w 104"/>
                <a:gd name="T29" fmla="*/ 256 h 256"/>
                <a:gd name="T30" fmla="*/ 0 w 104"/>
                <a:gd name="T31" fmla="*/ 256 h 256"/>
                <a:gd name="T32" fmla="*/ 0 w 104"/>
                <a:gd name="T33" fmla="*/ 245 h 256"/>
                <a:gd name="T34" fmla="*/ 17 w 104"/>
                <a:gd name="T35" fmla="*/ 243 h 256"/>
                <a:gd name="T36" fmla="*/ 26 w 104"/>
                <a:gd name="T37" fmla="*/ 241 h 256"/>
                <a:gd name="T38" fmla="*/ 32 w 104"/>
                <a:gd name="T39" fmla="*/ 237 h 256"/>
                <a:gd name="T40" fmla="*/ 33 w 104"/>
                <a:gd name="T41" fmla="*/ 231 h 256"/>
                <a:gd name="T42" fmla="*/ 34 w 104"/>
                <a:gd name="T43" fmla="*/ 220 h 256"/>
                <a:gd name="T44" fmla="*/ 34 w 104"/>
                <a:gd name="T45" fmla="*/ 35 h 256"/>
                <a:gd name="T46" fmla="*/ 33 w 104"/>
                <a:gd name="T47" fmla="*/ 24 h 256"/>
                <a:gd name="T48" fmla="*/ 32 w 104"/>
                <a:gd name="T49" fmla="*/ 18 h 256"/>
                <a:gd name="T50" fmla="*/ 26 w 104"/>
                <a:gd name="T51" fmla="*/ 14 h 256"/>
                <a:gd name="T52" fmla="*/ 17 w 104"/>
                <a:gd name="T53" fmla="*/ 12 h 256"/>
                <a:gd name="T54" fmla="*/ 0 w 104"/>
                <a:gd name="T55" fmla="*/ 10 h 256"/>
                <a:gd name="T56" fmla="*/ 0 w 104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256">
                  <a:moveTo>
                    <a:pt x="0" y="0"/>
                  </a:moveTo>
                  <a:lnTo>
                    <a:pt x="104" y="0"/>
                  </a:lnTo>
                  <a:lnTo>
                    <a:pt x="104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4" y="245"/>
                  </a:lnTo>
                  <a:lnTo>
                    <a:pt x="104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7" y="243"/>
                  </a:lnTo>
                  <a:lnTo>
                    <a:pt x="26" y="241"/>
                  </a:lnTo>
                  <a:lnTo>
                    <a:pt x="32" y="237"/>
                  </a:lnTo>
                  <a:lnTo>
                    <a:pt x="33" y="231"/>
                  </a:lnTo>
                  <a:lnTo>
                    <a:pt x="34" y="220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2" y="18"/>
                  </a:lnTo>
                  <a:lnTo>
                    <a:pt x="26" y="14"/>
                  </a:lnTo>
                  <a:lnTo>
                    <a:pt x="17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33"/>
            <p:cNvSpPr>
              <a:spLocks/>
            </p:cNvSpPr>
            <p:nvPr/>
          </p:nvSpPr>
          <p:spPr bwMode="gray">
            <a:xfrm>
              <a:off x="8020060" y="895932"/>
              <a:ext cx="117318" cy="117318"/>
            </a:xfrm>
            <a:custGeom>
              <a:avLst/>
              <a:gdLst>
                <a:gd name="T0" fmla="*/ 0 w 257"/>
                <a:gd name="T1" fmla="*/ 0 h 256"/>
                <a:gd name="T2" fmla="*/ 95 w 257"/>
                <a:gd name="T3" fmla="*/ 0 h 256"/>
                <a:gd name="T4" fmla="*/ 95 w 257"/>
                <a:gd name="T5" fmla="*/ 10 h 256"/>
                <a:gd name="T6" fmla="*/ 76 w 257"/>
                <a:gd name="T7" fmla="*/ 13 h 256"/>
                <a:gd name="T8" fmla="*/ 71 w 257"/>
                <a:gd name="T9" fmla="*/ 13 h 256"/>
                <a:gd name="T10" fmla="*/ 68 w 257"/>
                <a:gd name="T11" fmla="*/ 16 h 256"/>
                <a:gd name="T12" fmla="*/ 68 w 257"/>
                <a:gd name="T13" fmla="*/ 17 h 256"/>
                <a:gd name="T14" fmla="*/ 68 w 257"/>
                <a:gd name="T15" fmla="*/ 21 h 256"/>
                <a:gd name="T16" fmla="*/ 68 w 257"/>
                <a:gd name="T17" fmla="*/ 27 h 256"/>
                <a:gd name="T18" fmla="*/ 84 w 257"/>
                <a:gd name="T19" fmla="*/ 73 h 256"/>
                <a:gd name="T20" fmla="*/ 101 w 257"/>
                <a:gd name="T21" fmla="*/ 120 h 256"/>
                <a:gd name="T22" fmla="*/ 136 w 257"/>
                <a:gd name="T23" fmla="*/ 215 h 256"/>
                <a:gd name="T24" fmla="*/ 136 w 257"/>
                <a:gd name="T25" fmla="*/ 215 h 256"/>
                <a:gd name="T26" fmla="*/ 175 w 257"/>
                <a:gd name="T27" fmla="*/ 109 h 256"/>
                <a:gd name="T28" fmla="*/ 185 w 257"/>
                <a:gd name="T29" fmla="*/ 84 h 256"/>
                <a:gd name="T30" fmla="*/ 193 w 257"/>
                <a:gd name="T31" fmla="*/ 59 h 256"/>
                <a:gd name="T32" fmla="*/ 198 w 257"/>
                <a:gd name="T33" fmla="*/ 39 h 256"/>
                <a:gd name="T34" fmla="*/ 204 w 257"/>
                <a:gd name="T35" fmla="*/ 24 h 256"/>
                <a:gd name="T36" fmla="*/ 204 w 257"/>
                <a:gd name="T37" fmla="*/ 21 h 256"/>
                <a:gd name="T38" fmla="*/ 204 w 257"/>
                <a:gd name="T39" fmla="*/ 18 h 256"/>
                <a:gd name="T40" fmla="*/ 204 w 257"/>
                <a:gd name="T41" fmla="*/ 16 h 256"/>
                <a:gd name="T42" fmla="*/ 202 w 257"/>
                <a:gd name="T43" fmla="*/ 14 h 256"/>
                <a:gd name="T44" fmla="*/ 200 w 257"/>
                <a:gd name="T45" fmla="*/ 13 h 256"/>
                <a:gd name="T46" fmla="*/ 196 w 257"/>
                <a:gd name="T47" fmla="*/ 13 h 256"/>
                <a:gd name="T48" fmla="*/ 175 w 257"/>
                <a:gd name="T49" fmla="*/ 10 h 256"/>
                <a:gd name="T50" fmla="*/ 175 w 257"/>
                <a:gd name="T51" fmla="*/ 0 h 256"/>
                <a:gd name="T52" fmla="*/ 257 w 257"/>
                <a:gd name="T53" fmla="*/ 0 h 256"/>
                <a:gd name="T54" fmla="*/ 257 w 257"/>
                <a:gd name="T55" fmla="*/ 10 h 256"/>
                <a:gd name="T56" fmla="*/ 245 w 257"/>
                <a:gd name="T57" fmla="*/ 12 h 256"/>
                <a:gd name="T58" fmla="*/ 236 w 257"/>
                <a:gd name="T59" fmla="*/ 14 h 256"/>
                <a:gd name="T60" fmla="*/ 230 w 257"/>
                <a:gd name="T61" fmla="*/ 20 h 256"/>
                <a:gd name="T62" fmla="*/ 224 w 257"/>
                <a:gd name="T63" fmla="*/ 31 h 256"/>
                <a:gd name="T64" fmla="*/ 217 w 257"/>
                <a:gd name="T65" fmla="*/ 48 h 256"/>
                <a:gd name="T66" fmla="*/ 208 w 257"/>
                <a:gd name="T67" fmla="*/ 71 h 256"/>
                <a:gd name="T68" fmla="*/ 197 w 257"/>
                <a:gd name="T69" fmla="*/ 98 h 256"/>
                <a:gd name="T70" fmla="*/ 186 w 257"/>
                <a:gd name="T71" fmla="*/ 128 h 256"/>
                <a:gd name="T72" fmla="*/ 139 w 257"/>
                <a:gd name="T73" fmla="*/ 256 h 256"/>
                <a:gd name="T74" fmla="*/ 113 w 257"/>
                <a:gd name="T75" fmla="*/ 256 h 256"/>
                <a:gd name="T76" fmla="*/ 71 w 257"/>
                <a:gd name="T77" fmla="*/ 138 h 256"/>
                <a:gd name="T78" fmla="*/ 57 w 257"/>
                <a:gd name="T79" fmla="*/ 101 h 256"/>
                <a:gd name="T80" fmla="*/ 45 w 257"/>
                <a:gd name="T81" fmla="*/ 66 h 256"/>
                <a:gd name="T82" fmla="*/ 33 w 257"/>
                <a:gd name="T83" fmla="*/ 32 h 256"/>
                <a:gd name="T84" fmla="*/ 27 w 257"/>
                <a:gd name="T85" fmla="*/ 21 h 256"/>
                <a:gd name="T86" fmla="*/ 21 w 257"/>
                <a:gd name="T87" fmla="*/ 14 h 256"/>
                <a:gd name="T88" fmla="*/ 12 w 257"/>
                <a:gd name="T89" fmla="*/ 12 h 256"/>
                <a:gd name="T90" fmla="*/ 0 w 257"/>
                <a:gd name="T91" fmla="*/ 10 h 256"/>
                <a:gd name="T92" fmla="*/ 0 w 257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8" y="21"/>
                  </a:lnTo>
                  <a:lnTo>
                    <a:pt x="68" y="27"/>
                  </a:lnTo>
                  <a:lnTo>
                    <a:pt x="84" y="73"/>
                  </a:lnTo>
                  <a:lnTo>
                    <a:pt x="101" y="120"/>
                  </a:lnTo>
                  <a:lnTo>
                    <a:pt x="136" y="215"/>
                  </a:lnTo>
                  <a:lnTo>
                    <a:pt x="136" y="215"/>
                  </a:lnTo>
                  <a:lnTo>
                    <a:pt x="175" y="109"/>
                  </a:lnTo>
                  <a:lnTo>
                    <a:pt x="185" y="84"/>
                  </a:lnTo>
                  <a:lnTo>
                    <a:pt x="193" y="59"/>
                  </a:lnTo>
                  <a:lnTo>
                    <a:pt x="198" y="39"/>
                  </a:lnTo>
                  <a:lnTo>
                    <a:pt x="204" y="24"/>
                  </a:lnTo>
                  <a:lnTo>
                    <a:pt x="204" y="21"/>
                  </a:lnTo>
                  <a:lnTo>
                    <a:pt x="204" y="18"/>
                  </a:lnTo>
                  <a:lnTo>
                    <a:pt x="204" y="16"/>
                  </a:lnTo>
                  <a:lnTo>
                    <a:pt x="202" y="14"/>
                  </a:lnTo>
                  <a:lnTo>
                    <a:pt x="200" y="13"/>
                  </a:lnTo>
                  <a:lnTo>
                    <a:pt x="196" y="13"/>
                  </a:lnTo>
                  <a:lnTo>
                    <a:pt x="175" y="10"/>
                  </a:lnTo>
                  <a:lnTo>
                    <a:pt x="175" y="0"/>
                  </a:lnTo>
                  <a:lnTo>
                    <a:pt x="257" y="0"/>
                  </a:lnTo>
                  <a:lnTo>
                    <a:pt x="257" y="10"/>
                  </a:lnTo>
                  <a:lnTo>
                    <a:pt x="245" y="12"/>
                  </a:lnTo>
                  <a:lnTo>
                    <a:pt x="236" y="14"/>
                  </a:lnTo>
                  <a:lnTo>
                    <a:pt x="230" y="20"/>
                  </a:lnTo>
                  <a:lnTo>
                    <a:pt x="224" y="31"/>
                  </a:lnTo>
                  <a:lnTo>
                    <a:pt x="217" y="48"/>
                  </a:lnTo>
                  <a:lnTo>
                    <a:pt x="208" y="71"/>
                  </a:lnTo>
                  <a:lnTo>
                    <a:pt x="197" y="98"/>
                  </a:lnTo>
                  <a:lnTo>
                    <a:pt x="186" y="128"/>
                  </a:lnTo>
                  <a:lnTo>
                    <a:pt x="139" y="256"/>
                  </a:lnTo>
                  <a:lnTo>
                    <a:pt x="113" y="256"/>
                  </a:lnTo>
                  <a:lnTo>
                    <a:pt x="71" y="138"/>
                  </a:lnTo>
                  <a:lnTo>
                    <a:pt x="57" y="101"/>
                  </a:lnTo>
                  <a:lnTo>
                    <a:pt x="45" y="66"/>
                  </a:lnTo>
                  <a:lnTo>
                    <a:pt x="33" y="32"/>
                  </a:lnTo>
                  <a:lnTo>
                    <a:pt x="27" y="21"/>
                  </a:lnTo>
                  <a:lnTo>
                    <a:pt x="21" y="14"/>
                  </a:lnTo>
                  <a:lnTo>
                    <a:pt x="12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5" name="Freeform 34"/>
            <p:cNvSpPr>
              <a:spLocks/>
            </p:cNvSpPr>
            <p:nvPr/>
          </p:nvSpPr>
          <p:spPr bwMode="gray">
            <a:xfrm>
              <a:off x="8147459" y="895932"/>
              <a:ext cx="91654" cy="117318"/>
            </a:xfrm>
            <a:custGeom>
              <a:avLst/>
              <a:gdLst>
                <a:gd name="T0" fmla="*/ 0 w 199"/>
                <a:gd name="T1" fmla="*/ 0 h 256"/>
                <a:gd name="T2" fmla="*/ 186 w 199"/>
                <a:gd name="T3" fmla="*/ 0 h 256"/>
                <a:gd name="T4" fmla="*/ 186 w 199"/>
                <a:gd name="T5" fmla="*/ 61 h 256"/>
                <a:gd name="T6" fmla="*/ 175 w 199"/>
                <a:gd name="T7" fmla="*/ 61 h 256"/>
                <a:gd name="T8" fmla="*/ 171 w 199"/>
                <a:gd name="T9" fmla="*/ 42 h 256"/>
                <a:gd name="T10" fmla="*/ 165 w 199"/>
                <a:gd name="T11" fmla="*/ 27 h 256"/>
                <a:gd name="T12" fmla="*/ 156 w 199"/>
                <a:gd name="T13" fmla="*/ 18 h 256"/>
                <a:gd name="T14" fmla="*/ 141 w 199"/>
                <a:gd name="T15" fmla="*/ 14 h 256"/>
                <a:gd name="T16" fmla="*/ 119 w 199"/>
                <a:gd name="T17" fmla="*/ 13 h 256"/>
                <a:gd name="T18" fmla="*/ 83 w 199"/>
                <a:gd name="T19" fmla="*/ 13 h 256"/>
                <a:gd name="T20" fmla="*/ 78 w 199"/>
                <a:gd name="T21" fmla="*/ 13 h 256"/>
                <a:gd name="T22" fmla="*/ 74 w 199"/>
                <a:gd name="T23" fmla="*/ 14 h 256"/>
                <a:gd name="T24" fmla="*/ 72 w 199"/>
                <a:gd name="T25" fmla="*/ 16 h 256"/>
                <a:gd name="T26" fmla="*/ 70 w 199"/>
                <a:gd name="T27" fmla="*/ 17 h 256"/>
                <a:gd name="T28" fmla="*/ 69 w 199"/>
                <a:gd name="T29" fmla="*/ 21 h 256"/>
                <a:gd name="T30" fmla="*/ 69 w 199"/>
                <a:gd name="T31" fmla="*/ 27 h 256"/>
                <a:gd name="T32" fmla="*/ 69 w 199"/>
                <a:gd name="T33" fmla="*/ 116 h 256"/>
                <a:gd name="T34" fmla="*/ 121 w 199"/>
                <a:gd name="T35" fmla="*/ 116 h 256"/>
                <a:gd name="T36" fmla="*/ 137 w 199"/>
                <a:gd name="T37" fmla="*/ 115 h 256"/>
                <a:gd name="T38" fmla="*/ 146 w 199"/>
                <a:gd name="T39" fmla="*/ 111 h 256"/>
                <a:gd name="T40" fmla="*/ 152 w 199"/>
                <a:gd name="T41" fmla="*/ 105 h 256"/>
                <a:gd name="T42" fmla="*/ 154 w 199"/>
                <a:gd name="T43" fmla="*/ 96 h 256"/>
                <a:gd name="T44" fmla="*/ 157 w 199"/>
                <a:gd name="T45" fmla="*/ 84 h 256"/>
                <a:gd name="T46" fmla="*/ 168 w 199"/>
                <a:gd name="T47" fmla="*/ 84 h 256"/>
                <a:gd name="T48" fmla="*/ 168 w 199"/>
                <a:gd name="T49" fmla="*/ 162 h 256"/>
                <a:gd name="T50" fmla="*/ 157 w 199"/>
                <a:gd name="T51" fmla="*/ 162 h 256"/>
                <a:gd name="T52" fmla="*/ 154 w 199"/>
                <a:gd name="T53" fmla="*/ 149 h 256"/>
                <a:gd name="T54" fmla="*/ 152 w 199"/>
                <a:gd name="T55" fmla="*/ 140 h 256"/>
                <a:gd name="T56" fmla="*/ 146 w 199"/>
                <a:gd name="T57" fmla="*/ 134 h 256"/>
                <a:gd name="T58" fmla="*/ 137 w 199"/>
                <a:gd name="T59" fmla="*/ 131 h 256"/>
                <a:gd name="T60" fmla="*/ 121 w 199"/>
                <a:gd name="T61" fmla="*/ 130 h 256"/>
                <a:gd name="T62" fmla="*/ 69 w 199"/>
                <a:gd name="T63" fmla="*/ 130 h 256"/>
                <a:gd name="T64" fmla="*/ 69 w 199"/>
                <a:gd name="T65" fmla="*/ 211 h 256"/>
                <a:gd name="T66" fmla="*/ 70 w 199"/>
                <a:gd name="T67" fmla="*/ 226 h 256"/>
                <a:gd name="T68" fmla="*/ 73 w 199"/>
                <a:gd name="T69" fmla="*/ 234 h 256"/>
                <a:gd name="T70" fmla="*/ 78 w 199"/>
                <a:gd name="T71" fmla="*/ 238 h 256"/>
                <a:gd name="T72" fmla="*/ 88 w 199"/>
                <a:gd name="T73" fmla="*/ 241 h 256"/>
                <a:gd name="T74" fmla="*/ 102 w 199"/>
                <a:gd name="T75" fmla="*/ 242 h 256"/>
                <a:gd name="T76" fmla="*/ 116 w 199"/>
                <a:gd name="T77" fmla="*/ 242 h 256"/>
                <a:gd name="T78" fmla="*/ 138 w 199"/>
                <a:gd name="T79" fmla="*/ 242 h 256"/>
                <a:gd name="T80" fmla="*/ 154 w 199"/>
                <a:gd name="T81" fmla="*/ 239 h 256"/>
                <a:gd name="T82" fmla="*/ 167 w 199"/>
                <a:gd name="T83" fmla="*/ 234 h 256"/>
                <a:gd name="T84" fmla="*/ 176 w 199"/>
                <a:gd name="T85" fmla="*/ 224 h 256"/>
                <a:gd name="T86" fmla="*/ 183 w 199"/>
                <a:gd name="T87" fmla="*/ 211 h 256"/>
                <a:gd name="T88" fmla="*/ 188 w 199"/>
                <a:gd name="T89" fmla="*/ 192 h 256"/>
                <a:gd name="T90" fmla="*/ 199 w 199"/>
                <a:gd name="T91" fmla="*/ 192 h 256"/>
                <a:gd name="T92" fmla="*/ 195 w 199"/>
                <a:gd name="T93" fmla="*/ 256 h 256"/>
                <a:gd name="T94" fmla="*/ 0 w 199"/>
                <a:gd name="T95" fmla="*/ 256 h 256"/>
                <a:gd name="T96" fmla="*/ 0 w 199"/>
                <a:gd name="T97" fmla="*/ 245 h 256"/>
                <a:gd name="T98" fmla="*/ 16 w 199"/>
                <a:gd name="T99" fmla="*/ 243 h 256"/>
                <a:gd name="T100" fmla="*/ 26 w 199"/>
                <a:gd name="T101" fmla="*/ 241 h 256"/>
                <a:gd name="T102" fmla="*/ 31 w 199"/>
                <a:gd name="T103" fmla="*/ 237 h 256"/>
                <a:gd name="T104" fmla="*/ 32 w 199"/>
                <a:gd name="T105" fmla="*/ 231 h 256"/>
                <a:gd name="T106" fmla="*/ 32 w 199"/>
                <a:gd name="T107" fmla="*/ 220 h 256"/>
                <a:gd name="T108" fmla="*/ 32 w 199"/>
                <a:gd name="T109" fmla="*/ 35 h 256"/>
                <a:gd name="T110" fmla="*/ 32 w 199"/>
                <a:gd name="T111" fmla="*/ 24 h 256"/>
                <a:gd name="T112" fmla="*/ 31 w 199"/>
                <a:gd name="T113" fmla="*/ 18 h 256"/>
                <a:gd name="T114" fmla="*/ 26 w 199"/>
                <a:gd name="T115" fmla="*/ 14 h 256"/>
                <a:gd name="T116" fmla="*/ 16 w 199"/>
                <a:gd name="T117" fmla="*/ 12 h 256"/>
                <a:gd name="T118" fmla="*/ 0 w 199"/>
                <a:gd name="T119" fmla="*/ 10 h 256"/>
                <a:gd name="T120" fmla="*/ 0 w 199"/>
                <a:gd name="T12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256">
                  <a:moveTo>
                    <a:pt x="0" y="0"/>
                  </a:moveTo>
                  <a:lnTo>
                    <a:pt x="186" y="0"/>
                  </a:lnTo>
                  <a:lnTo>
                    <a:pt x="186" y="61"/>
                  </a:lnTo>
                  <a:lnTo>
                    <a:pt x="175" y="61"/>
                  </a:lnTo>
                  <a:lnTo>
                    <a:pt x="171" y="42"/>
                  </a:lnTo>
                  <a:lnTo>
                    <a:pt x="165" y="27"/>
                  </a:lnTo>
                  <a:lnTo>
                    <a:pt x="156" y="18"/>
                  </a:lnTo>
                  <a:lnTo>
                    <a:pt x="141" y="14"/>
                  </a:lnTo>
                  <a:lnTo>
                    <a:pt x="119" y="13"/>
                  </a:lnTo>
                  <a:lnTo>
                    <a:pt x="83" y="13"/>
                  </a:lnTo>
                  <a:lnTo>
                    <a:pt x="78" y="13"/>
                  </a:lnTo>
                  <a:lnTo>
                    <a:pt x="74" y="14"/>
                  </a:lnTo>
                  <a:lnTo>
                    <a:pt x="72" y="16"/>
                  </a:lnTo>
                  <a:lnTo>
                    <a:pt x="70" y="17"/>
                  </a:lnTo>
                  <a:lnTo>
                    <a:pt x="69" y="21"/>
                  </a:lnTo>
                  <a:lnTo>
                    <a:pt x="69" y="27"/>
                  </a:lnTo>
                  <a:lnTo>
                    <a:pt x="69" y="116"/>
                  </a:lnTo>
                  <a:lnTo>
                    <a:pt x="121" y="116"/>
                  </a:lnTo>
                  <a:lnTo>
                    <a:pt x="137" y="115"/>
                  </a:lnTo>
                  <a:lnTo>
                    <a:pt x="146" y="111"/>
                  </a:lnTo>
                  <a:lnTo>
                    <a:pt x="152" y="105"/>
                  </a:lnTo>
                  <a:lnTo>
                    <a:pt x="154" y="96"/>
                  </a:lnTo>
                  <a:lnTo>
                    <a:pt x="157" y="84"/>
                  </a:lnTo>
                  <a:lnTo>
                    <a:pt x="168" y="84"/>
                  </a:lnTo>
                  <a:lnTo>
                    <a:pt x="168" y="162"/>
                  </a:lnTo>
                  <a:lnTo>
                    <a:pt x="157" y="162"/>
                  </a:lnTo>
                  <a:lnTo>
                    <a:pt x="154" y="149"/>
                  </a:lnTo>
                  <a:lnTo>
                    <a:pt x="152" y="140"/>
                  </a:lnTo>
                  <a:lnTo>
                    <a:pt x="146" y="134"/>
                  </a:lnTo>
                  <a:lnTo>
                    <a:pt x="137" y="131"/>
                  </a:lnTo>
                  <a:lnTo>
                    <a:pt x="121" y="130"/>
                  </a:lnTo>
                  <a:lnTo>
                    <a:pt x="69" y="130"/>
                  </a:lnTo>
                  <a:lnTo>
                    <a:pt x="69" y="211"/>
                  </a:lnTo>
                  <a:lnTo>
                    <a:pt x="70" y="226"/>
                  </a:lnTo>
                  <a:lnTo>
                    <a:pt x="73" y="234"/>
                  </a:lnTo>
                  <a:lnTo>
                    <a:pt x="78" y="238"/>
                  </a:lnTo>
                  <a:lnTo>
                    <a:pt x="88" y="241"/>
                  </a:lnTo>
                  <a:lnTo>
                    <a:pt x="102" y="242"/>
                  </a:lnTo>
                  <a:lnTo>
                    <a:pt x="116" y="242"/>
                  </a:lnTo>
                  <a:lnTo>
                    <a:pt x="138" y="242"/>
                  </a:lnTo>
                  <a:lnTo>
                    <a:pt x="154" y="239"/>
                  </a:lnTo>
                  <a:lnTo>
                    <a:pt x="167" y="234"/>
                  </a:lnTo>
                  <a:lnTo>
                    <a:pt x="176" y="224"/>
                  </a:lnTo>
                  <a:lnTo>
                    <a:pt x="183" y="211"/>
                  </a:lnTo>
                  <a:lnTo>
                    <a:pt x="188" y="192"/>
                  </a:lnTo>
                  <a:lnTo>
                    <a:pt x="199" y="192"/>
                  </a:lnTo>
                  <a:lnTo>
                    <a:pt x="195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2" y="231"/>
                  </a:lnTo>
                  <a:lnTo>
                    <a:pt x="32" y="22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35"/>
            <p:cNvSpPr>
              <a:spLocks noEditPoints="1"/>
            </p:cNvSpPr>
            <p:nvPr/>
          </p:nvSpPr>
          <p:spPr bwMode="gray">
            <a:xfrm>
              <a:off x="8254695" y="895932"/>
              <a:ext cx="101737" cy="117318"/>
            </a:xfrm>
            <a:custGeom>
              <a:avLst/>
              <a:gdLst>
                <a:gd name="T0" fmla="*/ 83 w 223"/>
                <a:gd name="T1" fmla="*/ 13 h 256"/>
                <a:gd name="T2" fmla="*/ 71 w 223"/>
                <a:gd name="T3" fmla="*/ 23 h 256"/>
                <a:gd name="T4" fmla="*/ 69 w 223"/>
                <a:gd name="T5" fmla="*/ 121 h 256"/>
                <a:gd name="T6" fmla="*/ 118 w 223"/>
                <a:gd name="T7" fmla="*/ 120 h 256"/>
                <a:gd name="T8" fmla="*/ 145 w 223"/>
                <a:gd name="T9" fmla="*/ 103 h 256"/>
                <a:gd name="T10" fmla="*/ 155 w 223"/>
                <a:gd name="T11" fmla="*/ 66 h 256"/>
                <a:gd name="T12" fmla="*/ 145 w 223"/>
                <a:gd name="T13" fmla="*/ 33 h 256"/>
                <a:gd name="T14" fmla="*/ 124 w 223"/>
                <a:gd name="T15" fmla="*/ 17 h 256"/>
                <a:gd name="T16" fmla="*/ 96 w 223"/>
                <a:gd name="T17" fmla="*/ 13 h 256"/>
                <a:gd name="T18" fmla="*/ 107 w 223"/>
                <a:gd name="T19" fmla="*/ 0 h 256"/>
                <a:gd name="T20" fmla="*/ 153 w 223"/>
                <a:gd name="T21" fmla="*/ 6 h 256"/>
                <a:gd name="T22" fmla="*/ 181 w 223"/>
                <a:gd name="T23" fmla="*/ 24 h 256"/>
                <a:gd name="T24" fmla="*/ 193 w 223"/>
                <a:gd name="T25" fmla="*/ 48 h 256"/>
                <a:gd name="T26" fmla="*/ 191 w 223"/>
                <a:gd name="T27" fmla="*/ 82 h 256"/>
                <a:gd name="T28" fmla="*/ 171 w 223"/>
                <a:gd name="T29" fmla="*/ 112 h 256"/>
                <a:gd name="T30" fmla="*/ 134 w 223"/>
                <a:gd name="T31" fmla="*/ 128 h 256"/>
                <a:gd name="T32" fmla="*/ 151 w 223"/>
                <a:gd name="T33" fmla="*/ 135 h 256"/>
                <a:gd name="T34" fmla="*/ 172 w 223"/>
                <a:gd name="T35" fmla="*/ 154 h 256"/>
                <a:gd name="T36" fmla="*/ 182 w 223"/>
                <a:gd name="T37" fmla="*/ 180 h 256"/>
                <a:gd name="T38" fmla="*/ 187 w 223"/>
                <a:gd name="T39" fmla="*/ 210 h 256"/>
                <a:gd name="T40" fmla="*/ 198 w 223"/>
                <a:gd name="T41" fmla="*/ 233 h 256"/>
                <a:gd name="T42" fmla="*/ 223 w 223"/>
                <a:gd name="T43" fmla="*/ 245 h 256"/>
                <a:gd name="T44" fmla="*/ 193 w 223"/>
                <a:gd name="T45" fmla="*/ 256 h 256"/>
                <a:gd name="T46" fmla="*/ 166 w 223"/>
                <a:gd name="T47" fmla="*/ 247 h 256"/>
                <a:gd name="T48" fmla="*/ 151 w 223"/>
                <a:gd name="T49" fmla="*/ 223 h 256"/>
                <a:gd name="T50" fmla="*/ 145 w 223"/>
                <a:gd name="T51" fmla="*/ 193 h 256"/>
                <a:gd name="T52" fmla="*/ 141 w 223"/>
                <a:gd name="T53" fmla="*/ 168 h 256"/>
                <a:gd name="T54" fmla="*/ 124 w 223"/>
                <a:gd name="T55" fmla="*/ 142 h 256"/>
                <a:gd name="T56" fmla="*/ 95 w 223"/>
                <a:gd name="T57" fmla="*/ 135 h 256"/>
                <a:gd name="T58" fmla="*/ 69 w 223"/>
                <a:gd name="T59" fmla="*/ 220 h 256"/>
                <a:gd name="T60" fmla="*/ 72 w 223"/>
                <a:gd name="T61" fmla="*/ 237 h 256"/>
                <a:gd name="T62" fmla="*/ 87 w 223"/>
                <a:gd name="T63" fmla="*/ 243 h 256"/>
                <a:gd name="T64" fmla="*/ 103 w 223"/>
                <a:gd name="T65" fmla="*/ 256 h 256"/>
                <a:gd name="T66" fmla="*/ 0 w 223"/>
                <a:gd name="T67" fmla="*/ 245 h 256"/>
                <a:gd name="T68" fmla="*/ 26 w 223"/>
                <a:gd name="T69" fmla="*/ 241 h 256"/>
                <a:gd name="T70" fmla="*/ 33 w 223"/>
                <a:gd name="T71" fmla="*/ 231 h 256"/>
                <a:gd name="T72" fmla="*/ 33 w 223"/>
                <a:gd name="T73" fmla="*/ 35 h 256"/>
                <a:gd name="T74" fmla="*/ 31 w 223"/>
                <a:gd name="T75" fmla="*/ 18 h 256"/>
                <a:gd name="T76" fmla="*/ 16 w 223"/>
                <a:gd name="T77" fmla="*/ 12 h 256"/>
                <a:gd name="T78" fmla="*/ 0 w 223"/>
                <a:gd name="T7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56">
                  <a:moveTo>
                    <a:pt x="96" y="13"/>
                  </a:moveTo>
                  <a:lnTo>
                    <a:pt x="83" y="13"/>
                  </a:lnTo>
                  <a:lnTo>
                    <a:pt x="75" y="16"/>
                  </a:lnTo>
                  <a:lnTo>
                    <a:pt x="71" y="23"/>
                  </a:lnTo>
                  <a:lnTo>
                    <a:pt x="69" y="32"/>
                  </a:lnTo>
                  <a:lnTo>
                    <a:pt x="69" y="121"/>
                  </a:lnTo>
                  <a:lnTo>
                    <a:pt x="99" y="121"/>
                  </a:lnTo>
                  <a:lnTo>
                    <a:pt x="118" y="120"/>
                  </a:lnTo>
                  <a:lnTo>
                    <a:pt x="134" y="113"/>
                  </a:lnTo>
                  <a:lnTo>
                    <a:pt x="145" y="103"/>
                  </a:lnTo>
                  <a:lnTo>
                    <a:pt x="152" y="88"/>
                  </a:lnTo>
                  <a:lnTo>
                    <a:pt x="155" y="66"/>
                  </a:lnTo>
                  <a:lnTo>
                    <a:pt x="152" y="47"/>
                  </a:lnTo>
                  <a:lnTo>
                    <a:pt x="145" y="33"/>
                  </a:lnTo>
                  <a:lnTo>
                    <a:pt x="136" y="24"/>
                  </a:lnTo>
                  <a:lnTo>
                    <a:pt x="124" y="17"/>
                  </a:lnTo>
                  <a:lnTo>
                    <a:pt x="110" y="14"/>
                  </a:lnTo>
                  <a:lnTo>
                    <a:pt x="96" y="13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3" y="6"/>
                  </a:lnTo>
                  <a:lnTo>
                    <a:pt x="168" y="14"/>
                  </a:lnTo>
                  <a:lnTo>
                    <a:pt x="181" y="24"/>
                  </a:lnTo>
                  <a:lnTo>
                    <a:pt x="189" y="35"/>
                  </a:lnTo>
                  <a:lnTo>
                    <a:pt x="193" y="48"/>
                  </a:lnTo>
                  <a:lnTo>
                    <a:pt x="194" y="63"/>
                  </a:lnTo>
                  <a:lnTo>
                    <a:pt x="191" y="82"/>
                  </a:lnTo>
                  <a:lnTo>
                    <a:pt x="183" y="100"/>
                  </a:lnTo>
                  <a:lnTo>
                    <a:pt x="171" y="112"/>
                  </a:lnTo>
                  <a:lnTo>
                    <a:pt x="153" y="121"/>
                  </a:lnTo>
                  <a:lnTo>
                    <a:pt x="134" y="128"/>
                  </a:lnTo>
                  <a:lnTo>
                    <a:pt x="134" y="128"/>
                  </a:lnTo>
                  <a:lnTo>
                    <a:pt x="151" y="135"/>
                  </a:lnTo>
                  <a:lnTo>
                    <a:pt x="164" y="143"/>
                  </a:lnTo>
                  <a:lnTo>
                    <a:pt x="172" y="154"/>
                  </a:lnTo>
                  <a:lnTo>
                    <a:pt x="178" y="166"/>
                  </a:lnTo>
                  <a:lnTo>
                    <a:pt x="182" y="180"/>
                  </a:lnTo>
                  <a:lnTo>
                    <a:pt x="185" y="196"/>
                  </a:lnTo>
                  <a:lnTo>
                    <a:pt x="187" y="210"/>
                  </a:lnTo>
                  <a:lnTo>
                    <a:pt x="191" y="223"/>
                  </a:lnTo>
                  <a:lnTo>
                    <a:pt x="198" y="233"/>
                  </a:lnTo>
                  <a:lnTo>
                    <a:pt x="208" y="241"/>
                  </a:lnTo>
                  <a:lnTo>
                    <a:pt x="223" y="245"/>
                  </a:lnTo>
                  <a:lnTo>
                    <a:pt x="223" y="256"/>
                  </a:lnTo>
                  <a:lnTo>
                    <a:pt x="193" y="256"/>
                  </a:lnTo>
                  <a:lnTo>
                    <a:pt x="178" y="253"/>
                  </a:lnTo>
                  <a:lnTo>
                    <a:pt x="166" y="247"/>
                  </a:lnTo>
                  <a:lnTo>
                    <a:pt x="158" y="238"/>
                  </a:lnTo>
                  <a:lnTo>
                    <a:pt x="151" y="223"/>
                  </a:lnTo>
                  <a:lnTo>
                    <a:pt x="148" y="208"/>
                  </a:lnTo>
                  <a:lnTo>
                    <a:pt x="145" y="193"/>
                  </a:lnTo>
                  <a:lnTo>
                    <a:pt x="143" y="178"/>
                  </a:lnTo>
                  <a:lnTo>
                    <a:pt x="141" y="168"/>
                  </a:lnTo>
                  <a:lnTo>
                    <a:pt x="134" y="151"/>
                  </a:lnTo>
                  <a:lnTo>
                    <a:pt x="124" y="142"/>
                  </a:lnTo>
                  <a:lnTo>
                    <a:pt x="111" y="136"/>
                  </a:lnTo>
                  <a:lnTo>
                    <a:pt x="95" y="135"/>
                  </a:lnTo>
                  <a:lnTo>
                    <a:pt x="69" y="135"/>
                  </a:lnTo>
                  <a:lnTo>
                    <a:pt x="69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7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7" name="Freeform 36"/>
            <p:cNvSpPr>
              <a:spLocks/>
            </p:cNvSpPr>
            <p:nvPr/>
          </p:nvSpPr>
          <p:spPr bwMode="gray">
            <a:xfrm>
              <a:off x="8370180" y="894099"/>
              <a:ext cx="76990" cy="121901"/>
            </a:xfrm>
            <a:custGeom>
              <a:avLst/>
              <a:gdLst>
                <a:gd name="T0" fmla="*/ 113 w 168"/>
                <a:gd name="T1" fmla="*/ 3 h 267"/>
                <a:gd name="T2" fmla="*/ 151 w 168"/>
                <a:gd name="T3" fmla="*/ 16 h 267"/>
                <a:gd name="T4" fmla="*/ 141 w 168"/>
                <a:gd name="T5" fmla="*/ 69 h 267"/>
                <a:gd name="T6" fmla="*/ 127 w 168"/>
                <a:gd name="T7" fmla="*/ 33 h 267"/>
                <a:gd name="T8" fmla="*/ 103 w 168"/>
                <a:gd name="T9" fmla="*/ 16 h 267"/>
                <a:gd name="T10" fmla="*/ 69 w 168"/>
                <a:gd name="T11" fmla="*/ 16 h 267"/>
                <a:gd name="T12" fmla="*/ 46 w 168"/>
                <a:gd name="T13" fmla="*/ 33 h 267"/>
                <a:gd name="T14" fmla="*/ 37 w 168"/>
                <a:gd name="T15" fmla="*/ 60 h 267"/>
                <a:gd name="T16" fmla="*/ 51 w 168"/>
                <a:gd name="T17" fmla="*/ 88 h 267"/>
                <a:gd name="T18" fmla="*/ 84 w 168"/>
                <a:gd name="T19" fmla="*/ 107 h 267"/>
                <a:gd name="T20" fmla="*/ 115 w 168"/>
                <a:gd name="T21" fmla="*/ 121 h 267"/>
                <a:gd name="T22" fmla="*/ 147 w 168"/>
                <a:gd name="T23" fmla="*/ 141 h 267"/>
                <a:gd name="T24" fmla="*/ 165 w 168"/>
                <a:gd name="T25" fmla="*/ 172 h 267"/>
                <a:gd name="T26" fmla="*/ 166 w 168"/>
                <a:gd name="T27" fmla="*/ 207 h 267"/>
                <a:gd name="T28" fmla="*/ 153 w 168"/>
                <a:gd name="T29" fmla="*/ 237 h 267"/>
                <a:gd name="T30" fmla="*/ 123 w 168"/>
                <a:gd name="T31" fmla="*/ 259 h 267"/>
                <a:gd name="T32" fmla="*/ 77 w 168"/>
                <a:gd name="T33" fmla="*/ 267 h 267"/>
                <a:gd name="T34" fmla="*/ 36 w 168"/>
                <a:gd name="T35" fmla="*/ 262 h 267"/>
                <a:gd name="T36" fmla="*/ 4 w 168"/>
                <a:gd name="T37" fmla="*/ 244 h 267"/>
                <a:gd name="T38" fmla="*/ 12 w 168"/>
                <a:gd name="T39" fmla="*/ 186 h 267"/>
                <a:gd name="T40" fmla="*/ 29 w 168"/>
                <a:gd name="T41" fmla="*/ 228 h 267"/>
                <a:gd name="T42" fmla="*/ 59 w 168"/>
                <a:gd name="T43" fmla="*/ 251 h 267"/>
                <a:gd name="T44" fmla="*/ 97 w 168"/>
                <a:gd name="T45" fmla="*/ 251 h 267"/>
                <a:gd name="T46" fmla="*/ 123 w 168"/>
                <a:gd name="T47" fmla="*/ 235 h 267"/>
                <a:gd name="T48" fmla="*/ 131 w 168"/>
                <a:gd name="T49" fmla="*/ 203 h 267"/>
                <a:gd name="T50" fmla="*/ 122 w 168"/>
                <a:gd name="T51" fmla="*/ 175 h 267"/>
                <a:gd name="T52" fmla="*/ 101 w 168"/>
                <a:gd name="T53" fmla="*/ 157 h 267"/>
                <a:gd name="T54" fmla="*/ 81 w 168"/>
                <a:gd name="T55" fmla="*/ 146 h 267"/>
                <a:gd name="T56" fmla="*/ 55 w 168"/>
                <a:gd name="T57" fmla="*/ 137 h 267"/>
                <a:gd name="T58" fmla="*/ 24 w 168"/>
                <a:gd name="T59" fmla="*/ 118 h 267"/>
                <a:gd name="T60" fmla="*/ 6 w 168"/>
                <a:gd name="T61" fmla="*/ 90 h 267"/>
                <a:gd name="T62" fmla="*/ 6 w 168"/>
                <a:gd name="T63" fmla="*/ 53 h 267"/>
                <a:gd name="T64" fmla="*/ 24 w 168"/>
                <a:gd name="T65" fmla="*/ 23 h 267"/>
                <a:gd name="T66" fmla="*/ 52 w 168"/>
                <a:gd name="T67" fmla="*/ 7 h 267"/>
                <a:gd name="T68" fmla="*/ 89 w 168"/>
                <a:gd name="T6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8" h="267">
                  <a:moveTo>
                    <a:pt x="89" y="0"/>
                  </a:moveTo>
                  <a:lnTo>
                    <a:pt x="113" y="3"/>
                  </a:lnTo>
                  <a:lnTo>
                    <a:pt x="135" y="8"/>
                  </a:lnTo>
                  <a:lnTo>
                    <a:pt x="151" y="16"/>
                  </a:lnTo>
                  <a:lnTo>
                    <a:pt x="151" y="69"/>
                  </a:lnTo>
                  <a:lnTo>
                    <a:pt x="141" y="69"/>
                  </a:lnTo>
                  <a:lnTo>
                    <a:pt x="135" y="49"/>
                  </a:lnTo>
                  <a:lnTo>
                    <a:pt x="127" y="33"/>
                  </a:lnTo>
                  <a:lnTo>
                    <a:pt x="116" y="22"/>
                  </a:lnTo>
                  <a:lnTo>
                    <a:pt x="103" y="16"/>
                  </a:lnTo>
                  <a:lnTo>
                    <a:pt x="85" y="14"/>
                  </a:lnTo>
                  <a:lnTo>
                    <a:pt x="69" y="16"/>
                  </a:lnTo>
                  <a:lnTo>
                    <a:pt x="55" y="22"/>
                  </a:lnTo>
                  <a:lnTo>
                    <a:pt x="46" y="33"/>
                  </a:lnTo>
                  <a:lnTo>
                    <a:pt x="40" y="45"/>
                  </a:lnTo>
                  <a:lnTo>
                    <a:pt x="37" y="60"/>
                  </a:lnTo>
                  <a:lnTo>
                    <a:pt x="42" y="76"/>
                  </a:lnTo>
                  <a:lnTo>
                    <a:pt x="51" y="88"/>
                  </a:lnTo>
                  <a:lnTo>
                    <a:pt x="66" y="99"/>
                  </a:lnTo>
                  <a:lnTo>
                    <a:pt x="84" y="107"/>
                  </a:lnTo>
                  <a:lnTo>
                    <a:pt x="94" y="111"/>
                  </a:lnTo>
                  <a:lnTo>
                    <a:pt x="115" y="121"/>
                  </a:lnTo>
                  <a:lnTo>
                    <a:pt x="132" y="130"/>
                  </a:lnTo>
                  <a:lnTo>
                    <a:pt x="147" y="141"/>
                  </a:lnTo>
                  <a:lnTo>
                    <a:pt x="158" y="156"/>
                  </a:lnTo>
                  <a:lnTo>
                    <a:pt x="165" y="172"/>
                  </a:lnTo>
                  <a:lnTo>
                    <a:pt x="168" y="191"/>
                  </a:lnTo>
                  <a:lnTo>
                    <a:pt x="166" y="207"/>
                  </a:lnTo>
                  <a:lnTo>
                    <a:pt x="161" y="224"/>
                  </a:lnTo>
                  <a:lnTo>
                    <a:pt x="153" y="237"/>
                  </a:lnTo>
                  <a:lnTo>
                    <a:pt x="139" y="249"/>
                  </a:lnTo>
                  <a:lnTo>
                    <a:pt x="123" y="259"/>
                  </a:lnTo>
                  <a:lnTo>
                    <a:pt x="103" y="264"/>
                  </a:lnTo>
                  <a:lnTo>
                    <a:pt x="77" y="267"/>
                  </a:lnTo>
                  <a:lnTo>
                    <a:pt x="56" y="266"/>
                  </a:lnTo>
                  <a:lnTo>
                    <a:pt x="36" y="262"/>
                  </a:lnTo>
                  <a:lnTo>
                    <a:pt x="19" y="255"/>
                  </a:lnTo>
                  <a:lnTo>
                    <a:pt x="4" y="244"/>
                  </a:lnTo>
                  <a:lnTo>
                    <a:pt x="0" y="186"/>
                  </a:lnTo>
                  <a:lnTo>
                    <a:pt x="12" y="186"/>
                  </a:lnTo>
                  <a:lnTo>
                    <a:pt x="19" y="209"/>
                  </a:lnTo>
                  <a:lnTo>
                    <a:pt x="29" y="228"/>
                  </a:lnTo>
                  <a:lnTo>
                    <a:pt x="43" y="241"/>
                  </a:lnTo>
                  <a:lnTo>
                    <a:pt x="59" y="251"/>
                  </a:lnTo>
                  <a:lnTo>
                    <a:pt x="78" y="253"/>
                  </a:lnTo>
                  <a:lnTo>
                    <a:pt x="97" y="251"/>
                  </a:lnTo>
                  <a:lnTo>
                    <a:pt x="112" y="245"/>
                  </a:lnTo>
                  <a:lnTo>
                    <a:pt x="123" y="235"/>
                  </a:lnTo>
                  <a:lnTo>
                    <a:pt x="130" y="220"/>
                  </a:lnTo>
                  <a:lnTo>
                    <a:pt x="131" y="203"/>
                  </a:lnTo>
                  <a:lnTo>
                    <a:pt x="130" y="187"/>
                  </a:lnTo>
                  <a:lnTo>
                    <a:pt x="122" y="175"/>
                  </a:lnTo>
                  <a:lnTo>
                    <a:pt x="112" y="165"/>
                  </a:lnTo>
                  <a:lnTo>
                    <a:pt x="101" y="157"/>
                  </a:lnTo>
                  <a:lnTo>
                    <a:pt x="90" y="151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5" y="137"/>
                  </a:lnTo>
                  <a:lnTo>
                    <a:pt x="39" y="127"/>
                  </a:lnTo>
                  <a:lnTo>
                    <a:pt x="24" y="118"/>
                  </a:lnTo>
                  <a:lnTo>
                    <a:pt x="13" y="104"/>
                  </a:lnTo>
                  <a:lnTo>
                    <a:pt x="6" y="90"/>
                  </a:lnTo>
                  <a:lnTo>
                    <a:pt x="4" y="72"/>
                  </a:lnTo>
                  <a:lnTo>
                    <a:pt x="6" y="53"/>
                  </a:lnTo>
                  <a:lnTo>
                    <a:pt x="13" y="37"/>
                  </a:lnTo>
                  <a:lnTo>
                    <a:pt x="24" y="23"/>
                  </a:lnTo>
                  <a:lnTo>
                    <a:pt x="36" y="14"/>
                  </a:lnTo>
                  <a:lnTo>
                    <a:pt x="52" y="7"/>
                  </a:lnTo>
                  <a:lnTo>
                    <a:pt x="70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gray">
            <a:xfrm>
              <a:off x="8464584" y="895932"/>
              <a:ext cx="46744" cy="117318"/>
            </a:xfrm>
            <a:custGeom>
              <a:avLst/>
              <a:gdLst>
                <a:gd name="T0" fmla="*/ 0 w 103"/>
                <a:gd name="T1" fmla="*/ 0 h 256"/>
                <a:gd name="T2" fmla="*/ 103 w 103"/>
                <a:gd name="T3" fmla="*/ 0 h 256"/>
                <a:gd name="T4" fmla="*/ 103 w 103"/>
                <a:gd name="T5" fmla="*/ 10 h 256"/>
                <a:gd name="T6" fmla="*/ 87 w 103"/>
                <a:gd name="T7" fmla="*/ 12 h 256"/>
                <a:gd name="T8" fmla="*/ 78 w 103"/>
                <a:gd name="T9" fmla="*/ 14 h 256"/>
                <a:gd name="T10" fmla="*/ 72 w 103"/>
                <a:gd name="T11" fmla="*/ 18 h 256"/>
                <a:gd name="T12" fmla="*/ 70 w 103"/>
                <a:gd name="T13" fmla="*/ 24 h 256"/>
                <a:gd name="T14" fmla="*/ 70 w 103"/>
                <a:gd name="T15" fmla="*/ 35 h 256"/>
                <a:gd name="T16" fmla="*/ 70 w 103"/>
                <a:gd name="T17" fmla="*/ 220 h 256"/>
                <a:gd name="T18" fmla="*/ 70 w 103"/>
                <a:gd name="T19" fmla="*/ 231 h 256"/>
                <a:gd name="T20" fmla="*/ 72 w 103"/>
                <a:gd name="T21" fmla="*/ 237 h 256"/>
                <a:gd name="T22" fmla="*/ 78 w 103"/>
                <a:gd name="T23" fmla="*/ 241 h 256"/>
                <a:gd name="T24" fmla="*/ 87 w 103"/>
                <a:gd name="T25" fmla="*/ 243 h 256"/>
                <a:gd name="T26" fmla="*/ 103 w 103"/>
                <a:gd name="T27" fmla="*/ 245 h 256"/>
                <a:gd name="T28" fmla="*/ 103 w 103"/>
                <a:gd name="T29" fmla="*/ 256 h 256"/>
                <a:gd name="T30" fmla="*/ 0 w 103"/>
                <a:gd name="T31" fmla="*/ 256 h 256"/>
                <a:gd name="T32" fmla="*/ 0 w 103"/>
                <a:gd name="T33" fmla="*/ 245 h 256"/>
                <a:gd name="T34" fmla="*/ 15 w 103"/>
                <a:gd name="T35" fmla="*/ 243 h 256"/>
                <a:gd name="T36" fmla="*/ 26 w 103"/>
                <a:gd name="T37" fmla="*/ 241 h 256"/>
                <a:gd name="T38" fmla="*/ 30 w 103"/>
                <a:gd name="T39" fmla="*/ 237 h 256"/>
                <a:gd name="T40" fmla="*/ 33 w 103"/>
                <a:gd name="T41" fmla="*/ 231 h 256"/>
                <a:gd name="T42" fmla="*/ 33 w 103"/>
                <a:gd name="T43" fmla="*/ 220 h 256"/>
                <a:gd name="T44" fmla="*/ 33 w 103"/>
                <a:gd name="T45" fmla="*/ 35 h 256"/>
                <a:gd name="T46" fmla="*/ 33 w 103"/>
                <a:gd name="T47" fmla="*/ 24 h 256"/>
                <a:gd name="T48" fmla="*/ 30 w 103"/>
                <a:gd name="T49" fmla="*/ 18 h 256"/>
                <a:gd name="T50" fmla="*/ 26 w 103"/>
                <a:gd name="T51" fmla="*/ 14 h 256"/>
                <a:gd name="T52" fmla="*/ 15 w 103"/>
                <a:gd name="T53" fmla="*/ 12 h 256"/>
                <a:gd name="T54" fmla="*/ 0 w 103"/>
                <a:gd name="T55" fmla="*/ 10 h 256"/>
                <a:gd name="T56" fmla="*/ 0 w 103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256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0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0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5" y="243"/>
                  </a:lnTo>
                  <a:lnTo>
                    <a:pt x="26" y="241"/>
                  </a:lnTo>
                  <a:lnTo>
                    <a:pt x="30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0" y="18"/>
                  </a:lnTo>
                  <a:lnTo>
                    <a:pt x="26" y="14"/>
                  </a:lnTo>
                  <a:lnTo>
                    <a:pt x="15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gray">
            <a:xfrm>
              <a:off x="8528742" y="895932"/>
              <a:ext cx="96237" cy="117318"/>
            </a:xfrm>
            <a:custGeom>
              <a:avLst/>
              <a:gdLst>
                <a:gd name="T0" fmla="*/ 0 w 212"/>
                <a:gd name="T1" fmla="*/ 0 h 256"/>
                <a:gd name="T2" fmla="*/ 212 w 212"/>
                <a:gd name="T3" fmla="*/ 0 h 256"/>
                <a:gd name="T4" fmla="*/ 212 w 212"/>
                <a:gd name="T5" fmla="*/ 62 h 256"/>
                <a:gd name="T6" fmla="*/ 201 w 212"/>
                <a:gd name="T7" fmla="*/ 62 h 256"/>
                <a:gd name="T8" fmla="*/ 198 w 212"/>
                <a:gd name="T9" fmla="*/ 42 h 256"/>
                <a:gd name="T10" fmla="*/ 193 w 212"/>
                <a:gd name="T11" fmla="*/ 27 h 256"/>
                <a:gd name="T12" fmla="*/ 183 w 212"/>
                <a:gd name="T13" fmla="*/ 18 h 256"/>
                <a:gd name="T14" fmla="*/ 168 w 212"/>
                <a:gd name="T15" fmla="*/ 14 h 256"/>
                <a:gd name="T16" fmla="*/ 145 w 212"/>
                <a:gd name="T17" fmla="*/ 13 h 256"/>
                <a:gd name="T18" fmla="*/ 124 w 212"/>
                <a:gd name="T19" fmla="*/ 13 h 256"/>
                <a:gd name="T20" fmla="*/ 124 w 212"/>
                <a:gd name="T21" fmla="*/ 220 h 256"/>
                <a:gd name="T22" fmla="*/ 125 w 212"/>
                <a:gd name="T23" fmla="*/ 231 h 256"/>
                <a:gd name="T24" fmla="*/ 128 w 212"/>
                <a:gd name="T25" fmla="*/ 237 h 256"/>
                <a:gd name="T26" fmla="*/ 133 w 212"/>
                <a:gd name="T27" fmla="*/ 241 h 256"/>
                <a:gd name="T28" fmla="*/ 145 w 212"/>
                <a:gd name="T29" fmla="*/ 243 h 256"/>
                <a:gd name="T30" fmla="*/ 164 w 212"/>
                <a:gd name="T31" fmla="*/ 245 h 256"/>
                <a:gd name="T32" fmla="*/ 164 w 212"/>
                <a:gd name="T33" fmla="*/ 256 h 256"/>
                <a:gd name="T34" fmla="*/ 48 w 212"/>
                <a:gd name="T35" fmla="*/ 256 h 256"/>
                <a:gd name="T36" fmla="*/ 48 w 212"/>
                <a:gd name="T37" fmla="*/ 245 h 256"/>
                <a:gd name="T38" fmla="*/ 67 w 212"/>
                <a:gd name="T39" fmla="*/ 243 h 256"/>
                <a:gd name="T40" fmla="*/ 79 w 212"/>
                <a:gd name="T41" fmla="*/ 241 h 256"/>
                <a:gd name="T42" fmla="*/ 84 w 212"/>
                <a:gd name="T43" fmla="*/ 237 h 256"/>
                <a:gd name="T44" fmla="*/ 87 w 212"/>
                <a:gd name="T45" fmla="*/ 231 h 256"/>
                <a:gd name="T46" fmla="*/ 87 w 212"/>
                <a:gd name="T47" fmla="*/ 220 h 256"/>
                <a:gd name="T48" fmla="*/ 87 w 212"/>
                <a:gd name="T49" fmla="*/ 13 h 256"/>
                <a:gd name="T50" fmla="*/ 65 w 212"/>
                <a:gd name="T51" fmla="*/ 13 h 256"/>
                <a:gd name="T52" fmla="*/ 44 w 212"/>
                <a:gd name="T53" fmla="*/ 14 h 256"/>
                <a:gd name="T54" fmla="*/ 29 w 212"/>
                <a:gd name="T55" fmla="*/ 18 h 256"/>
                <a:gd name="T56" fmla="*/ 19 w 212"/>
                <a:gd name="T57" fmla="*/ 27 h 256"/>
                <a:gd name="T58" fmla="*/ 14 w 212"/>
                <a:gd name="T59" fmla="*/ 42 h 256"/>
                <a:gd name="T60" fmla="*/ 11 w 212"/>
                <a:gd name="T61" fmla="*/ 62 h 256"/>
                <a:gd name="T62" fmla="*/ 0 w 212"/>
                <a:gd name="T63" fmla="*/ 62 h 256"/>
                <a:gd name="T64" fmla="*/ 0 w 212"/>
                <a:gd name="T6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6">
                  <a:moveTo>
                    <a:pt x="0" y="0"/>
                  </a:moveTo>
                  <a:lnTo>
                    <a:pt x="212" y="0"/>
                  </a:lnTo>
                  <a:lnTo>
                    <a:pt x="212" y="62"/>
                  </a:lnTo>
                  <a:lnTo>
                    <a:pt x="201" y="62"/>
                  </a:lnTo>
                  <a:lnTo>
                    <a:pt x="198" y="42"/>
                  </a:lnTo>
                  <a:lnTo>
                    <a:pt x="193" y="27"/>
                  </a:lnTo>
                  <a:lnTo>
                    <a:pt x="183" y="18"/>
                  </a:lnTo>
                  <a:lnTo>
                    <a:pt x="168" y="14"/>
                  </a:lnTo>
                  <a:lnTo>
                    <a:pt x="145" y="13"/>
                  </a:lnTo>
                  <a:lnTo>
                    <a:pt x="124" y="13"/>
                  </a:lnTo>
                  <a:lnTo>
                    <a:pt x="124" y="220"/>
                  </a:lnTo>
                  <a:lnTo>
                    <a:pt x="125" y="231"/>
                  </a:lnTo>
                  <a:lnTo>
                    <a:pt x="128" y="237"/>
                  </a:lnTo>
                  <a:lnTo>
                    <a:pt x="133" y="241"/>
                  </a:lnTo>
                  <a:lnTo>
                    <a:pt x="145" y="243"/>
                  </a:lnTo>
                  <a:lnTo>
                    <a:pt x="164" y="245"/>
                  </a:lnTo>
                  <a:lnTo>
                    <a:pt x="164" y="256"/>
                  </a:lnTo>
                  <a:lnTo>
                    <a:pt x="48" y="256"/>
                  </a:lnTo>
                  <a:lnTo>
                    <a:pt x="48" y="245"/>
                  </a:lnTo>
                  <a:lnTo>
                    <a:pt x="67" y="243"/>
                  </a:lnTo>
                  <a:lnTo>
                    <a:pt x="79" y="241"/>
                  </a:lnTo>
                  <a:lnTo>
                    <a:pt x="84" y="237"/>
                  </a:lnTo>
                  <a:lnTo>
                    <a:pt x="87" y="231"/>
                  </a:lnTo>
                  <a:lnTo>
                    <a:pt x="87" y="220"/>
                  </a:lnTo>
                  <a:lnTo>
                    <a:pt x="87" y="13"/>
                  </a:lnTo>
                  <a:lnTo>
                    <a:pt x="65" y="13"/>
                  </a:lnTo>
                  <a:lnTo>
                    <a:pt x="44" y="14"/>
                  </a:lnTo>
                  <a:lnTo>
                    <a:pt x="29" y="18"/>
                  </a:lnTo>
                  <a:lnTo>
                    <a:pt x="19" y="27"/>
                  </a:lnTo>
                  <a:lnTo>
                    <a:pt x="14" y="42"/>
                  </a:lnTo>
                  <a:lnTo>
                    <a:pt x="11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gray">
            <a:xfrm>
              <a:off x="8639644" y="895932"/>
              <a:ext cx="109069" cy="117318"/>
            </a:xfrm>
            <a:custGeom>
              <a:avLst/>
              <a:gdLst>
                <a:gd name="T0" fmla="*/ 0 w 237"/>
                <a:gd name="T1" fmla="*/ 0 h 256"/>
                <a:gd name="T2" fmla="*/ 95 w 237"/>
                <a:gd name="T3" fmla="*/ 0 h 256"/>
                <a:gd name="T4" fmla="*/ 95 w 237"/>
                <a:gd name="T5" fmla="*/ 10 h 256"/>
                <a:gd name="T6" fmla="*/ 73 w 237"/>
                <a:gd name="T7" fmla="*/ 13 h 256"/>
                <a:gd name="T8" fmla="*/ 71 w 237"/>
                <a:gd name="T9" fmla="*/ 14 h 256"/>
                <a:gd name="T10" fmla="*/ 69 w 237"/>
                <a:gd name="T11" fmla="*/ 16 h 256"/>
                <a:gd name="T12" fmla="*/ 68 w 237"/>
                <a:gd name="T13" fmla="*/ 17 h 256"/>
                <a:gd name="T14" fmla="*/ 68 w 237"/>
                <a:gd name="T15" fmla="*/ 20 h 256"/>
                <a:gd name="T16" fmla="*/ 69 w 237"/>
                <a:gd name="T17" fmla="*/ 24 h 256"/>
                <a:gd name="T18" fmla="*/ 95 w 237"/>
                <a:gd name="T19" fmla="*/ 78 h 256"/>
                <a:gd name="T20" fmla="*/ 126 w 237"/>
                <a:gd name="T21" fmla="*/ 135 h 256"/>
                <a:gd name="T22" fmla="*/ 126 w 237"/>
                <a:gd name="T23" fmla="*/ 135 h 256"/>
                <a:gd name="T24" fmla="*/ 138 w 237"/>
                <a:gd name="T25" fmla="*/ 111 h 256"/>
                <a:gd name="T26" fmla="*/ 152 w 237"/>
                <a:gd name="T27" fmla="*/ 86 h 256"/>
                <a:gd name="T28" fmla="*/ 163 w 237"/>
                <a:gd name="T29" fmla="*/ 62 h 256"/>
                <a:gd name="T30" fmla="*/ 174 w 237"/>
                <a:gd name="T31" fmla="*/ 40 h 256"/>
                <a:gd name="T32" fmla="*/ 180 w 237"/>
                <a:gd name="T33" fmla="*/ 24 h 256"/>
                <a:gd name="T34" fmla="*/ 182 w 237"/>
                <a:gd name="T35" fmla="*/ 21 h 256"/>
                <a:gd name="T36" fmla="*/ 182 w 237"/>
                <a:gd name="T37" fmla="*/ 17 h 256"/>
                <a:gd name="T38" fmla="*/ 182 w 237"/>
                <a:gd name="T39" fmla="*/ 16 h 256"/>
                <a:gd name="T40" fmla="*/ 179 w 237"/>
                <a:gd name="T41" fmla="*/ 13 h 256"/>
                <a:gd name="T42" fmla="*/ 176 w 237"/>
                <a:gd name="T43" fmla="*/ 13 h 256"/>
                <a:gd name="T44" fmla="*/ 156 w 237"/>
                <a:gd name="T45" fmla="*/ 10 h 256"/>
                <a:gd name="T46" fmla="*/ 156 w 237"/>
                <a:gd name="T47" fmla="*/ 0 h 256"/>
                <a:gd name="T48" fmla="*/ 237 w 237"/>
                <a:gd name="T49" fmla="*/ 0 h 256"/>
                <a:gd name="T50" fmla="*/ 237 w 237"/>
                <a:gd name="T51" fmla="*/ 10 h 256"/>
                <a:gd name="T52" fmla="*/ 223 w 237"/>
                <a:gd name="T53" fmla="*/ 12 h 256"/>
                <a:gd name="T54" fmla="*/ 213 w 237"/>
                <a:gd name="T55" fmla="*/ 16 h 256"/>
                <a:gd name="T56" fmla="*/ 205 w 237"/>
                <a:gd name="T57" fmla="*/ 23 h 256"/>
                <a:gd name="T58" fmla="*/ 198 w 237"/>
                <a:gd name="T59" fmla="*/ 35 h 256"/>
                <a:gd name="T60" fmla="*/ 190 w 237"/>
                <a:gd name="T61" fmla="*/ 47 h 256"/>
                <a:gd name="T62" fmla="*/ 182 w 237"/>
                <a:gd name="T63" fmla="*/ 63 h 256"/>
                <a:gd name="T64" fmla="*/ 171 w 237"/>
                <a:gd name="T65" fmla="*/ 82 h 256"/>
                <a:gd name="T66" fmla="*/ 160 w 237"/>
                <a:gd name="T67" fmla="*/ 103 h 256"/>
                <a:gd name="T68" fmla="*/ 149 w 237"/>
                <a:gd name="T69" fmla="*/ 123 h 256"/>
                <a:gd name="T70" fmla="*/ 140 w 237"/>
                <a:gd name="T71" fmla="*/ 143 h 256"/>
                <a:gd name="T72" fmla="*/ 136 w 237"/>
                <a:gd name="T73" fmla="*/ 153 h 256"/>
                <a:gd name="T74" fmla="*/ 134 w 237"/>
                <a:gd name="T75" fmla="*/ 165 h 256"/>
                <a:gd name="T76" fmla="*/ 134 w 237"/>
                <a:gd name="T77" fmla="*/ 220 h 256"/>
                <a:gd name="T78" fmla="*/ 136 w 237"/>
                <a:gd name="T79" fmla="*/ 231 h 256"/>
                <a:gd name="T80" fmla="*/ 137 w 237"/>
                <a:gd name="T81" fmla="*/ 237 h 256"/>
                <a:gd name="T82" fmla="*/ 144 w 237"/>
                <a:gd name="T83" fmla="*/ 241 h 256"/>
                <a:gd name="T84" fmla="*/ 155 w 237"/>
                <a:gd name="T85" fmla="*/ 243 h 256"/>
                <a:gd name="T86" fmla="*/ 174 w 237"/>
                <a:gd name="T87" fmla="*/ 245 h 256"/>
                <a:gd name="T88" fmla="*/ 174 w 237"/>
                <a:gd name="T89" fmla="*/ 256 h 256"/>
                <a:gd name="T90" fmla="*/ 60 w 237"/>
                <a:gd name="T91" fmla="*/ 256 h 256"/>
                <a:gd name="T92" fmla="*/ 60 w 237"/>
                <a:gd name="T93" fmla="*/ 245 h 256"/>
                <a:gd name="T94" fmla="*/ 77 w 237"/>
                <a:gd name="T95" fmla="*/ 243 h 256"/>
                <a:gd name="T96" fmla="*/ 90 w 237"/>
                <a:gd name="T97" fmla="*/ 241 h 256"/>
                <a:gd name="T98" fmla="*/ 95 w 237"/>
                <a:gd name="T99" fmla="*/ 237 h 256"/>
                <a:gd name="T100" fmla="*/ 98 w 237"/>
                <a:gd name="T101" fmla="*/ 231 h 256"/>
                <a:gd name="T102" fmla="*/ 98 w 237"/>
                <a:gd name="T103" fmla="*/ 220 h 256"/>
                <a:gd name="T104" fmla="*/ 98 w 237"/>
                <a:gd name="T105" fmla="*/ 166 h 256"/>
                <a:gd name="T106" fmla="*/ 98 w 237"/>
                <a:gd name="T107" fmla="*/ 159 h 256"/>
                <a:gd name="T108" fmla="*/ 96 w 237"/>
                <a:gd name="T109" fmla="*/ 151 h 256"/>
                <a:gd name="T110" fmla="*/ 92 w 237"/>
                <a:gd name="T111" fmla="*/ 145 h 256"/>
                <a:gd name="T112" fmla="*/ 73 w 237"/>
                <a:gd name="T113" fmla="*/ 107 h 256"/>
                <a:gd name="T114" fmla="*/ 53 w 237"/>
                <a:gd name="T115" fmla="*/ 67 h 256"/>
                <a:gd name="T116" fmla="*/ 33 w 237"/>
                <a:gd name="T117" fmla="*/ 29 h 256"/>
                <a:gd name="T118" fmla="*/ 24 w 237"/>
                <a:gd name="T119" fmla="*/ 17 h 256"/>
                <a:gd name="T120" fmla="*/ 15 w 237"/>
                <a:gd name="T121" fmla="*/ 13 h 256"/>
                <a:gd name="T122" fmla="*/ 0 w 237"/>
                <a:gd name="T123" fmla="*/ 10 h 256"/>
                <a:gd name="T124" fmla="*/ 0 w 237"/>
                <a:gd name="T12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3" y="13"/>
                  </a:lnTo>
                  <a:lnTo>
                    <a:pt x="71" y="14"/>
                  </a:lnTo>
                  <a:lnTo>
                    <a:pt x="69" y="16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9" y="24"/>
                  </a:lnTo>
                  <a:lnTo>
                    <a:pt x="95" y="78"/>
                  </a:lnTo>
                  <a:lnTo>
                    <a:pt x="126" y="135"/>
                  </a:lnTo>
                  <a:lnTo>
                    <a:pt x="126" y="135"/>
                  </a:lnTo>
                  <a:lnTo>
                    <a:pt x="138" y="111"/>
                  </a:lnTo>
                  <a:lnTo>
                    <a:pt x="152" y="86"/>
                  </a:lnTo>
                  <a:lnTo>
                    <a:pt x="163" y="62"/>
                  </a:lnTo>
                  <a:lnTo>
                    <a:pt x="174" y="40"/>
                  </a:lnTo>
                  <a:lnTo>
                    <a:pt x="180" y="24"/>
                  </a:lnTo>
                  <a:lnTo>
                    <a:pt x="182" y="21"/>
                  </a:lnTo>
                  <a:lnTo>
                    <a:pt x="182" y="17"/>
                  </a:lnTo>
                  <a:lnTo>
                    <a:pt x="182" y="16"/>
                  </a:lnTo>
                  <a:lnTo>
                    <a:pt x="179" y="13"/>
                  </a:lnTo>
                  <a:lnTo>
                    <a:pt x="176" y="13"/>
                  </a:lnTo>
                  <a:lnTo>
                    <a:pt x="156" y="10"/>
                  </a:lnTo>
                  <a:lnTo>
                    <a:pt x="156" y="0"/>
                  </a:lnTo>
                  <a:lnTo>
                    <a:pt x="237" y="0"/>
                  </a:lnTo>
                  <a:lnTo>
                    <a:pt x="237" y="10"/>
                  </a:lnTo>
                  <a:lnTo>
                    <a:pt x="223" y="12"/>
                  </a:lnTo>
                  <a:lnTo>
                    <a:pt x="213" y="16"/>
                  </a:lnTo>
                  <a:lnTo>
                    <a:pt x="205" y="23"/>
                  </a:lnTo>
                  <a:lnTo>
                    <a:pt x="198" y="35"/>
                  </a:lnTo>
                  <a:lnTo>
                    <a:pt x="190" y="47"/>
                  </a:lnTo>
                  <a:lnTo>
                    <a:pt x="182" y="63"/>
                  </a:lnTo>
                  <a:lnTo>
                    <a:pt x="171" y="82"/>
                  </a:lnTo>
                  <a:lnTo>
                    <a:pt x="160" y="103"/>
                  </a:lnTo>
                  <a:lnTo>
                    <a:pt x="149" y="123"/>
                  </a:lnTo>
                  <a:lnTo>
                    <a:pt x="140" y="143"/>
                  </a:lnTo>
                  <a:lnTo>
                    <a:pt x="136" y="153"/>
                  </a:lnTo>
                  <a:lnTo>
                    <a:pt x="134" y="165"/>
                  </a:lnTo>
                  <a:lnTo>
                    <a:pt x="134" y="220"/>
                  </a:lnTo>
                  <a:lnTo>
                    <a:pt x="136" y="231"/>
                  </a:lnTo>
                  <a:lnTo>
                    <a:pt x="137" y="237"/>
                  </a:lnTo>
                  <a:lnTo>
                    <a:pt x="144" y="241"/>
                  </a:lnTo>
                  <a:lnTo>
                    <a:pt x="155" y="243"/>
                  </a:lnTo>
                  <a:lnTo>
                    <a:pt x="174" y="245"/>
                  </a:lnTo>
                  <a:lnTo>
                    <a:pt x="174" y="256"/>
                  </a:lnTo>
                  <a:lnTo>
                    <a:pt x="60" y="256"/>
                  </a:lnTo>
                  <a:lnTo>
                    <a:pt x="60" y="245"/>
                  </a:lnTo>
                  <a:lnTo>
                    <a:pt x="77" y="243"/>
                  </a:lnTo>
                  <a:lnTo>
                    <a:pt x="90" y="241"/>
                  </a:lnTo>
                  <a:lnTo>
                    <a:pt x="95" y="237"/>
                  </a:lnTo>
                  <a:lnTo>
                    <a:pt x="98" y="231"/>
                  </a:lnTo>
                  <a:lnTo>
                    <a:pt x="98" y="220"/>
                  </a:lnTo>
                  <a:lnTo>
                    <a:pt x="98" y="166"/>
                  </a:lnTo>
                  <a:lnTo>
                    <a:pt x="98" y="159"/>
                  </a:lnTo>
                  <a:lnTo>
                    <a:pt x="96" y="151"/>
                  </a:lnTo>
                  <a:lnTo>
                    <a:pt x="92" y="145"/>
                  </a:lnTo>
                  <a:lnTo>
                    <a:pt x="73" y="107"/>
                  </a:lnTo>
                  <a:lnTo>
                    <a:pt x="53" y="67"/>
                  </a:lnTo>
                  <a:lnTo>
                    <a:pt x="33" y="29"/>
                  </a:lnTo>
                  <a:lnTo>
                    <a:pt x="24" y="17"/>
                  </a:lnTo>
                  <a:lnTo>
                    <a:pt x="15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gray">
            <a:xfrm>
              <a:off x="7687354" y="708957"/>
              <a:ext cx="54993" cy="135649"/>
            </a:xfrm>
            <a:custGeom>
              <a:avLst/>
              <a:gdLst>
                <a:gd name="T0" fmla="*/ 16 w 119"/>
                <a:gd name="T1" fmla="*/ 0 h 297"/>
                <a:gd name="T2" fmla="*/ 119 w 119"/>
                <a:gd name="T3" fmla="*/ 0 h 297"/>
                <a:gd name="T4" fmla="*/ 119 w 119"/>
                <a:gd name="T5" fmla="*/ 11 h 297"/>
                <a:gd name="T6" fmla="*/ 103 w 119"/>
                <a:gd name="T7" fmla="*/ 13 h 297"/>
                <a:gd name="T8" fmla="*/ 93 w 119"/>
                <a:gd name="T9" fmla="*/ 14 h 297"/>
                <a:gd name="T10" fmla="*/ 88 w 119"/>
                <a:gd name="T11" fmla="*/ 18 h 297"/>
                <a:gd name="T12" fmla="*/ 87 w 119"/>
                <a:gd name="T13" fmla="*/ 25 h 297"/>
                <a:gd name="T14" fmla="*/ 85 w 119"/>
                <a:gd name="T15" fmla="*/ 34 h 297"/>
                <a:gd name="T16" fmla="*/ 85 w 119"/>
                <a:gd name="T17" fmla="*/ 202 h 297"/>
                <a:gd name="T18" fmla="*/ 85 w 119"/>
                <a:gd name="T19" fmla="*/ 224 h 297"/>
                <a:gd name="T20" fmla="*/ 83 w 119"/>
                <a:gd name="T21" fmla="*/ 244 h 297"/>
                <a:gd name="T22" fmla="*/ 76 w 119"/>
                <a:gd name="T23" fmla="*/ 260 h 297"/>
                <a:gd name="T24" fmla="*/ 65 w 119"/>
                <a:gd name="T25" fmla="*/ 275 h 297"/>
                <a:gd name="T26" fmla="*/ 49 w 119"/>
                <a:gd name="T27" fmla="*/ 286 h 297"/>
                <a:gd name="T28" fmla="*/ 26 w 119"/>
                <a:gd name="T29" fmla="*/ 294 h 297"/>
                <a:gd name="T30" fmla="*/ 2 w 119"/>
                <a:gd name="T31" fmla="*/ 297 h 297"/>
                <a:gd name="T32" fmla="*/ 0 w 119"/>
                <a:gd name="T33" fmla="*/ 288 h 297"/>
                <a:gd name="T34" fmla="*/ 13 w 119"/>
                <a:gd name="T35" fmla="*/ 284 h 297"/>
                <a:gd name="T36" fmla="*/ 24 w 119"/>
                <a:gd name="T37" fmla="*/ 278 h 297"/>
                <a:gd name="T38" fmla="*/ 34 w 119"/>
                <a:gd name="T39" fmla="*/ 269 h 297"/>
                <a:gd name="T40" fmla="*/ 40 w 119"/>
                <a:gd name="T41" fmla="*/ 259 h 297"/>
                <a:gd name="T42" fmla="*/ 45 w 119"/>
                <a:gd name="T43" fmla="*/ 247 h 297"/>
                <a:gd name="T44" fmla="*/ 49 w 119"/>
                <a:gd name="T45" fmla="*/ 228 h 297"/>
                <a:gd name="T46" fmla="*/ 50 w 119"/>
                <a:gd name="T47" fmla="*/ 205 h 297"/>
                <a:gd name="T48" fmla="*/ 50 w 119"/>
                <a:gd name="T49" fmla="*/ 34 h 297"/>
                <a:gd name="T50" fmla="*/ 49 w 119"/>
                <a:gd name="T51" fmla="*/ 25 h 297"/>
                <a:gd name="T52" fmla="*/ 47 w 119"/>
                <a:gd name="T53" fmla="*/ 18 h 297"/>
                <a:gd name="T54" fmla="*/ 42 w 119"/>
                <a:gd name="T55" fmla="*/ 14 h 297"/>
                <a:gd name="T56" fmla="*/ 32 w 119"/>
                <a:gd name="T57" fmla="*/ 13 h 297"/>
                <a:gd name="T58" fmla="*/ 16 w 119"/>
                <a:gd name="T59" fmla="*/ 11 h 297"/>
                <a:gd name="T60" fmla="*/ 16 w 119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297">
                  <a:moveTo>
                    <a:pt x="16" y="0"/>
                  </a:moveTo>
                  <a:lnTo>
                    <a:pt x="119" y="0"/>
                  </a:lnTo>
                  <a:lnTo>
                    <a:pt x="119" y="11"/>
                  </a:lnTo>
                  <a:lnTo>
                    <a:pt x="103" y="13"/>
                  </a:lnTo>
                  <a:lnTo>
                    <a:pt x="93" y="14"/>
                  </a:lnTo>
                  <a:lnTo>
                    <a:pt x="88" y="18"/>
                  </a:lnTo>
                  <a:lnTo>
                    <a:pt x="87" y="25"/>
                  </a:lnTo>
                  <a:lnTo>
                    <a:pt x="85" y="34"/>
                  </a:lnTo>
                  <a:lnTo>
                    <a:pt x="85" y="202"/>
                  </a:lnTo>
                  <a:lnTo>
                    <a:pt x="85" y="224"/>
                  </a:lnTo>
                  <a:lnTo>
                    <a:pt x="83" y="244"/>
                  </a:lnTo>
                  <a:lnTo>
                    <a:pt x="76" y="260"/>
                  </a:lnTo>
                  <a:lnTo>
                    <a:pt x="65" y="275"/>
                  </a:lnTo>
                  <a:lnTo>
                    <a:pt x="49" y="286"/>
                  </a:lnTo>
                  <a:lnTo>
                    <a:pt x="26" y="294"/>
                  </a:lnTo>
                  <a:lnTo>
                    <a:pt x="2" y="297"/>
                  </a:lnTo>
                  <a:lnTo>
                    <a:pt x="0" y="288"/>
                  </a:lnTo>
                  <a:lnTo>
                    <a:pt x="13" y="284"/>
                  </a:lnTo>
                  <a:lnTo>
                    <a:pt x="24" y="278"/>
                  </a:lnTo>
                  <a:lnTo>
                    <a:pt x="34" y="269"/>
                  </a:lnTo>
                  <a:lnTo>
                    <a:pt x="40" y="259"/>
                  </a:lnTo>
                  <a:lnTo>
                    <a:pt x="45" y="247"/>
                  </a:lnTo>
                  <a:lnTo>
                    <a:pt x="49" y="228"/>
                  </a:lnTo>
                  <a:lnTo>
                    <a:pt x="50" y="205"/>
                  </a:lnTo>
                  <a:lnTo>
                    <a:pt x="50" y="34"/>
                  </a:lnTo>
                  <a:lnTo>
                    <a:pt x="49" y="25"/>
                  </a:lnTo>
                  <a:lnTo>
                    <a:pt x="47" y="18"/>
                  </a:lnTo>
                  <a:lnTo>
                    <a:pt x="42" y="14"/>
                  </a:lnTo>
                  <a:lnTo>
                    <a:pt x="32" y="13"/>
                  </a:lnTo>
                  <a:lnTo>
                    <a:pt x="16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41"/>
            <p:cNvSpPr>
              <a:spLocks noEditPoints="1"/>
            </p:cNvSpPr>
            <p:nvPr/>
          </p:nvSpPr>
          <p:spPr bwMode="gray">
            <a:xfrm>
              <a:off x="7740513" y="708957"/>
              <a:ext cx="115485" cy="116402"/>
            </a:xfrm>
            <a:custGeom>
              <a:avLst/>
              <a:gdLst>
                <a:gd name="T0" fmla="*/ 117 w 251"/>
                <a:gd name="T1" fmla="*/ 38 h 255"/>
                <a:gd name="T2" fmla="*/ 99 w 251"/>
                <a:gd name="T3" fmla="*/ 88 h 255"/>
                <a:gd name="T4" fmla="*/ 80 w 251"/>
                <a:gd name="T5" fmla="*/ 143 h 255"/>
                <a:gd name="T6" fmla="*/ 153 w 251"/>
                <a:gd name="T7" fmla="*/ 143 h 255"/>
                <a:gd name="T8" fmla="*/ 117 w 251"/>
                <a:gd name="T9" fmla="*/ 38 h 255"/>
                <a:gd name="T10" fmla="*/ 117 w 251"/>
                <a:gd name="T11" fmla="*/ 38 h 255"/>
                <a:gd name="T12" fmla="*/ 113 w 251"/>
                <a:gd name="T13" fmla="*/ 0 h 255"/>
                <a:gd name="T14" fmla="*/ 140 w 251"/>
                <a:gd name="T15" fmla="*/ 0 h 255"/>
                <a:gd name="T16" fmla="*/ 219 w 251"/>
                <a:gd name="T17" fmla="*/ 223 h 255"/>
                <a:gd name="T18" fmla="*/ 224 w 251"/>
                <a:gd name="T19" fmla="*/ 233 h 255"/>
                <a:gd name="T20" fmla="*/ 229 w 251"/>
                <a:gd name="T21" fmla="*/ 240 h 255"/>
                <a:gd name="T22" fmla="*/ 238 w 251"/>
                <a:gd name="T23" fmla="*/ 243 h 255"/>
                <a:gd name="T24" fmla="*/ 251 w 251"/>
                <a:gd name="T25" fmla="*/ 244 h 255"/>
                <a:gd name="T26" fmla="*/ 251 w 251"/>
                <a:gd name="T27" fmla="*/ 255 h 255"/>
                <a:gd name="T28" fmla="*/ 156 w 251"/>
                <a:gd name="T29" fmla="*/ 255 h 255"/>
                <a:gd name="T30" fmla="*/ 156 w 251"/>
                <a:gd name="T31" fmla="*/ 244 h 255"/>
                <a:gd name="T32" fmla="*/ 172 w 251"/>
                <a:gd name="T33" fmla="*/ 243 h 255"/>
                <a:gd name="T34" fmla="*/ 178 w 251"/>
                <a:gd name="T35" fmla="*/ 243 h 255"/>
                <a:gd name="T36" fmla="*/ 182 w 251"/>
                <a:gd name="T37" fmla="*/ 242 h 255"/>
                <a:gd name="T38" fmla="*/ 183 w 251"/>
                <a:gd name="T39" fmla="*/ 239 h 255"/>
                <a:gd name="T40" fmla="*/ 185 w 251"/>
                <a:gd name="T41" fmla="*/ 236 h 255"/>
                <a:gd name="T42" fmla="*/ 185 w 251"/>
                <a:gd name="T43" fmla="*/ 232 h 255"/>
                <a:gd name="T44" fmla="*/ 183 w 251"/>
                <a:gd name="T45" fmla="*/ 228 h 255"/>
                <a:gd name="T46" fmla="*/ 159 w 251"/>
                <a:gd name="T47" fmla="*/ 158 h 255"/>
                <a:gd name="T48" fmla="*/ 76 w 251"/>
                <a:gd name="T49" fmla="*/ 158 h 255"/>
                <a:gd name="T50" fmla="*/ 64 w 251"/>
                <a:gd name="T51" fmla="*/ 194 h 255"/>
                <a:gd name="T52" fmla="*/ 53 w 251"/>
                <a:gd name="T53" fmla="*/ 228 h 255"/>
                <a:gd name="T54" fmla="*/ 52 w 251"/>
                <a:gd name="T55" fmla="*/ 232 h 255"/>
                <a:gd name="T56" fmla="*/ 52 w 251"/>
                <a:gd name="T57" fmla="*/ 236 h 255"/>
                <a:gd name="T58" fmla="*/ 53 w 251"/>
                <a:gd name="T59" fmla="*/ 239 h 255"/>
                <a:gd name="T60" fmla="*/ 54 w 251"/>
                <a:gd name="T61" fmla="*/ 240 h 255"/>
                <a:gd name="T62" fmla="*/ 57 w 251"/>
                <a:gd name="T63" fmla="*/ 242 h 255"/>
                <a:gd name="T64" fmla="*/ 63 w 251"/>
                <a:gd name="T65" fmla="*/ 243 h 255"/>
                <a:gd name="T66" fmla="*/ 82 w 251"/>
                <a:gd name="T67" fmla="*/ 244 h 255"/>
                <a:gd name="T68" fmla="*/ 82 w 251"/>
                <a:gd name="T69" fmla="*/ 255 h 255"/>
                <a:gd name="T70" fmla="*/ 0 w 251"/>
                <a:gd name="T71" fmla="*/ 255 h 255"/>
                <a:gd name="T72" fmla="*/ 0 w 251"/>
                <a:gd name="T73" fmla="*/ 244 h 255"/>
                <a:gd name="T74" fmla="*/ 15 w 251"/>
                <a:gd name="T75" fmla="*/ 243 h 255"/>
                <a:gd name="T76" fmla="*/ 23 w 251"/>
                <a:gd name="T77" fmla="*/ 239 h 255"/>
                <a:gd name="T78" fmla="*/ 30 w 251"/>
                <a:gd name="T79" fmla="*/ 232 h 255"/>
                <a:gd name="T80" fmla="*/ 34 w 251"/>
                <a:gd name="T81" fmla="*/ 220 h 255"/>
                <a:gd name="T82" fmla="*/ 48 w 251"/>
                <a:gd name="T83" fmla="*/ 183 h 255"/>
                <a:gd name="T84" fmla="*/ 63 w 251"/>
                <a:gd name="T85" fmla="*/ 145 h 255"/>
                <a:gd name="T86" fmla="*/ 75 w 251"/>
                <a:gd name="T87" fmla="*/ 110 h 255"/>
                <a:gd name="T88" fmla="*/ 113 w 251"/>
                <a:gd name="T8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5">
                  <a:moveTo>
                    <a:pt x="117" y="38"/>
                  </a:moveTo>
                  <a:lnTo>
                    <a:pt x="99" y="88"/>
                  </a:lnTo>
                  <a:lnTo>
                    <a:pt x="80" y="143"/>
                  </a:lnTo>
                  <a:lnTo>
                    <a:pt x="153" y="143"/>
                  </a:lnTo>
                  <a:lnTo>
                    <a:pt x="117" y="38"/>
                  </a:lnTo>
                  <a:lnTo>
                    <a:pt x="117" y="38"/>
                  </a:lnTo>
                  <a:close/>
                  <a:moveTo>
                    <a:pt x="113" y="0"/>
                  </a:moveTo>
                  <a:lnTo>
                    <a:pt x="140" y="0"/>
                  </a:lnTo>
                  <a:lnTo>
                    <a:pt x="219" y="223"/>
                  </a:lnTo>
                  <a:lnTo>
                    <a:pt x="224" y="233"/>
                  </a:lnTo>
                  <a:lnTo>
                    <a:pt x="229" y="240"/>
                  </a:lnTo>
                  <a:lnTo>
                    <a:pt x="238" y="243"/>
                  </a:lnTo>
                  <a:lnTo>
                    <a:pt x="251" y="244"/>
                  </a:lnTo>
                  <a:lnTo>
                    <a:pt x="251" y="255"/>
                  </a:lnTo>
                  <a:lnTo>
                    <a:pt x="156" y="255"/>
                  </a:lnTo>
                  <a:lnTo>
                    <a:pt x="156" y="244"/>
                  </a:lnTo>
                  <a:lnTo>
                    <a:pt x="172" y="243"/>
                  </a:lnTo>
                  <a:lnTo>
                    <a:pt x="178" y="243"/>
                  </a:lnTo>
                  <a:lnTo>
                    <a:pt x="182" y="242"/>
                  </a:lnTo>
                  <a:lnTo>
                    <a:pt x="183" y="239"/>
                  </a:lnTo>
                  <a:lnTo>
                    <a:pt x="185" y="236"/>
                  </a:lnTo>
                  <a:lnTo>
                    <a:pt x="185" y="232"/>
                  </a:lnTo>
                  <a:lnTo>
                    <a:pt x="183" y="228"/>
                  </a:lnTo>
                  <a:lnTo>
                    <a:pt x="159" y="158"/>
                  </a:lnTo>
                  <a:lnTo>
                    <a:pt x="76" y="158"/>
                  </a:lnTo>
                  <a:lnTo>
                    <a:pt x="64" y="194"/>
                  </a:lnTo>
                  <a:lnTo>
                    <a:pt x="53" y="228"/>
                  </a:lnTo>
                  <a:lnTo>
                    <a:pt x="52" y="232"/>
                  </a:lnTo>
                  <a:lnTo>
                    <a:pt x="52" y="236"/>
                  </a:lnTo>
                  <a:lnTo>
                    <a:pt x="53" y="239"/>
                  </a:lnTo>
                  <a:lnTo>
                    <a:pt x="54" y="240"/>
                  </a:lnTo>
                  <a:lnTo>
                    <a:pt x="57" y="242"/>
                  </a:lnTo>
                  <a:lnTo>
                    <a:pt x="63" y="243"/>
                  </a:lnTo>
                  <a:lnTo>
                    <a:pt x="82" y="244"/>
                  </a:lnTo>
                  <a:lnTo>
                    <a:pt x="82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5" y="243"/>
                  </a:lnTo>
                  <a:lnTo>
                    <a:pt x="23" y="239"/>
                  </a:lnTo>
                  <a:lnTo>
                    <a:pt x="30" y="232"/>
                  </a:lnTo>
                  <a:lnTo>
                    <a:pt x="34" y="220"/>
                  </a:lnTo>
                  <a:lnTo>
                    <a:pt x="48" y="183"/>
                  </a:lnTo>
                  <a:lnTo>
                    <a:pt x="63" y="145"/>
                  </a:lnTo>
                  <a:lnTo>
                    <a:pt x="75" y="1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gray">
            <a:xfrm>
              <a:off x="7858748" y="706207"/>
              <a:ext cx="101737" cy="121901"/>
            </a:xfrm>
            <a:custGeom>
              <a:avLst/>
              <a:gdLst>
                <a:gd name="T0" fmla="*/ 138 w 222"/>
                <a:gd name="T1" fmla="*/ 0 h 265"/>
                <a:gd name="T2" fmla="*/ 169 w 222"/>
                <a:gd name="T3" fmla="*/ 3 h 265"/>
                <a:gd name="T4" fmla="*/ 197 w 222"/>
                <a:gd name="T5" fmla="*/ 7 h 265"/>
                <a:gd name="T6" fmla="*/ 216 w 222"/>
                <a:gd name="T7" fmla="*/ 15 h 265"/>
                <a:gd name="T8" fmla="*/ 216 w 222"/>
                <a:gd name="T9" fmla="*/ 72 h 265"/>
                <a:gd name="T10" fmla="*/ 205 w 222"/>
                <a:gd name="T11" fmla="*/ 72 h 265"/>
                <a:gd name="T12" fmla="*/ 201 w 222"/>
                <a:gd name="T13" fmla="*/ 53 h 265"/>
                <a:gd name="T14" fmla="*/ 193 w 222"/>
                <a:gd name="T15" fmla="*/ 38 h 265"/>
                <a:gd name="T16" fmla="*/ 182 w 222"/>
                <a:gd name="T17" fmla="*/ 26 h 265"/>
                <a:gd name="T18" fmla="*/ 168 w 222"/>
                <a:gd name="T19" fmla="*/ 19 h 265"/>
                <a:gd name="T20" fmla="*/ 152 w 222"/>
                <a:gd name="T21" fmla="*/ 15 h 265"/>
                <a:gd name="T22" fmla="*/ 134 w 222"/>
                <a:gd name="T23" fmla="*/ 13 h 265"/>
                <a:gd name="T24" fmla="*/ 111 w 222"/>
                <a:gd name="T25" fmla="*/ 15 h 265"/>
                <a:gd name="T26" fmla="*/ 91 w 222"/>
                <a:gd name="T27" fmla="*/ 23 h 265"/>
                <a:gd name="T28" fmla="*/ 75 w 222"/>
                <a:gd name="T29" fmla="*/ 35 h 265"/>
                <a:gd name="T30" fmla="*/ 62 w 222"/>
                <a:gd name="T31" fmla="*/ 50 h 265"/>
                <a:gd name="T32" fmla="*/ 53 w 222"/>
                <a:gd name="T33" fmla="*/ 69 h 265"/>
                <a:gd name="T34" fmla="*/ 46 w 222"/>
                <a:gd name="T35" fmla="*/ 89 h 265"/>
                <a:gd name="T36" fmla="*/ 43 w 222"/>
                <a:gd name="T37" fmla="*/ 111 h 265"/>
                <a:gd name="T38" fmla="*/ 42 w 222"/>
                <a:gd name="T39" fmla="*/ 134 h 265"/>
                <a:gd name="T40" fmla="*/ 42 w 222"/>
                <a:gd name="T41" fmla="*/ 149 h 265"/>
                <a:gd name="T42" fmla="*/ 45 w 222"/>
                <a:gd name="T43" fmla="*/ 167 h 265"/>
                <a:gd name="T44" fmla="*/ 49 w 222"/>
                <a:gd name="T45" fmla="*/ 184 h 265"/>
                <a:gd name="T46" fmla="*/ 56 w 222"/>
                <a:gd name="T47" fmla="*/ 202 h 265"/>
                <a:gd name="T48" fmla="*/ 64 w 222"/>
                <a:gd name="T49" fmla="*/ 218 h 265"/>
                <a:gd name="T50" fmla="*/ 76 w 222"/>
                <a:gd name="T51" fmla="*/ 232 h 265"/>
                <a:gd name="T52" fmla="*/ 91 w 222"/>
                <a:gd name="T53" fmla="*/ 242 h 265"/>
                <a:gd name="T54" fmla="*/ 111 w 222"/>
                <a:gd name="T55" fmla="*/ 251 h 265"/>
                <a:gd name="T56" fmla="*/ 134 w 222"/>
                <a:gd name="T57" fmla="*/ 253 h 265"/>
                <a:gd name="T58" fmla="*/ 156 w 222"/>
                <a:gd name="T59" fmla="*/ 251 h 265"/>
                <a:gd name="T60" fmla="*/ 174 w 222"/>
                <a:gd name="T61" fmla="*/ 244 h 265"/>
                <a:gd name="T62" fmla="*/ 187 w 222"/>
                <a:gd name="T63" fmla="*/ 234 h 265"/>
                <a:gd name="T64" fmla="*/ 197 w 222"/>
                <a:gd name="T65" fmla="*/ 221 h 265"/>
                <a:gd name="T66" fmla="*/ 205 w 222"/>
                <a:gd name="T67" fmla="*/ 205 h 265"/>
                <a:gd name="T68" fmla="*/ 212 w 222"/>
                <a:gd name="T69" fmla="*/ 187 h 265"/>
                <a:gd name="T70" fmla="*/ 222 w 222"/>
                <a:gd name="T71" fmla="*/ 187 h 265"/>
                <a:gd name="T72" fmla="*/ 217 w 222"/>
                <a:gd name="T73" fmla="*/ 248 h 265"/>
                <a:gd name="T74" fmla="*/ 201 w 222"/>
                <a:gd name="T75" fmla="*/ 255 h 265"/>
                <a:gd name="T76" fmla="*/ 180 w 222"/>
                <a:gd name="T77" fmla="*/ 260 h 265"/>
                <a:gd name="T78" fmla="*/ 159 w 222"/>
                <a:gd name="T79" fmla="*/ 264 h 265"/>
                <a:gd name="T80" fmla="*/ 136 w 222"/>
                <a:gd name="T81" fmla="*/ 265 h 265"/>
                <a:gd name="T82" fmla="*/ 106 w 222"/>
                <a:gd name="T83" fmla="*/ 264 h 265"/>
                <a:gd name="T84" fmla="*/ 79 w 222"/>
                <a:gd name="T85" fmla="*/ 259 h 265"/>
                <a:gd name="T86" fmla="*/ 56 w 222"/>
                <a:gd name="T87" fmla="*/ 249 h 265"/>
                <a:gd name="T88" fmla="*/ 35 w 222"/>
                <a:gd name="T89" fmla="*/ 234 h 265"/>
                <a:gd name="T90" fmla="*/ 20 w 222"/>
                <a:gd name="T91" fmla="*/ 215 h 265"/>
                <a:gd name="T92" fmla="*/ 9 w 222"/>
                <a:gd name="T93" fmla="*/ 192 h 265"/>
                <a:gd name="T94" fmla="*/ 3 w 222"/>
                <a:gd name="T95" fmla="*/ 165 h 265"/>
                <a:gd name="T96" fmla="*/ 0 w 222"/>
                <a:gd name="T97" fmla="*/ 135 h 265"/>
                <a:gd name="T98" fmla="*/ 3 w 222"/>
                <a:gd name="T99" fmla="*/ 106 h 265"/>
                <a:gd name="T100" fmla="*/ 9 w 222"/>
                <a:gd name="T101" fmla="*/ 80 h 265"/>
                <a:gd name="T102" fmla="*/ 20 w 222"/>
                <a:gd name="T103" fmla="*/ 57 h 265"/>
                <a:gd name="T104" fmla="*/ 34 w 222"/>
                <a:gd name="T105" fmla="*/ 38 h 265"/>
                <a:gd name="T106" fmla="*/ 53 w 222"/>
                <a:gd name="T107" fmla="*/ 22 h 265"/>
                <a:gd name="T108" fmla="*/ 77 w 222"/>
                <a:gd name="T109" fmla="*/ 9 h 265"/>
                <a:gd name="T110" fmla="*/ 106 w 222"/>
                <a:gd name="T111" fmla="*/ 3 h 265"/>
                <a:gd name="T112" fmla="*/ 138 w 222"/>
                <a:gd name="T1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" h="265">
                  <a:moveTo>
                    <a:pt x="138" y="0"/>
                  </a:moveTo>
                  <a:lnTo>
                    <a:pt x="169" y="3"/>
                  </a:lnTo>
                  <a:lnTo>
                    <a:pt x="197" y="7"/>
                  </a:lnTo>
                  <a:lnTo>
                    <a:pt x="216" y="15"/>
                  </a:lnTo>
                  <a:lnTo>
                    <a:pt x="216" y="72"/>
                  </a:lnTo>
                  <a:lnTo>
                    <a:pt x="205" y="72"/>
                  </a:lnTo>
                  <a:lnTo>
                    <a:pt x="201" y="53"/>
                  </a:lnTo>
                  <a:lnTo>
                    <a:pt x="193" y="38"/>
                  </a:lnTo>
                  <a:lnTo>
                    <a:pt x="182" y="26"/>
                  </a:lnTo>
                  <a:lnTo>
                    <a:pt x="168" y="19"/>
                  </a:lnTo>
                  <a:lnTo>
                    <a:pt x="152" y="15"/>
                  </a:lnTo>
                  <a:lnTo>
                    <a:pt x="134" y="13"/>
                  </a:lnTo>
                  <a:lnTo>
                    <a:pt x="111" y="15"/>
                  </a:lnTo>
                  <a:lnTo>
                    <a:pt x="91" y="23"/>
                  </a:lnTo>
                  <a:lnTo>
                    <a:pt x="75" y="35"/>
                  </a:lnTo>
                  <a:lnTo>
                    <a:pt x="62" y="50"/>
                  </a:lnTo>
                  <a:lnTo>
                    <a:pt x="53" y="69"/>
                  </a:lnTo>
                  <a:lnTo>
                    <a:pt x="46" y="89"/>
                  </a:lnTo>
                  <a:lnTo>
                    <a:pt x="43" y="111"/>
                  </a:lnTo>
                  <a:lnTo>
                    <a:pt x="42" y="134"/>
                  </a:lnTo>
                  <a:lnTo>
                    <a:pt x="42" y="149"/>
                  </a:lnTo>
                  <a:lnTo>
                    <a:pt x="45" y="167"/>
                  </a:lnTo>
                  <a:lnTo>
                    <a:pt x="49" y="184"/>
                  </a:lnTo>
                  <a:lnTo>
                    <a:pt x="56" y="202"/>
                  </a:lnTo>
                  <a:lnTo>
                    <a:pt x="64" y="218"/>
                  </a:lnTo>
                  <a:lnTo>
                    <a:pt x="76" y="232"/>
                  </a:lnTo>
                  <a:lnTo>
                    <a:pt x="91" y="242"/>
                  </a:lnTo>
                  <a:lnTo>
                    <a:pt x="111" y="251"/>
                  </a:lnTo>
                  <a:lnTo>
                    <a:pt x="134" y="253"/>
                  </a:lnTo>
                  <a:lnTo>
                    <a:pt x="156" y="251"/>
                  </a:lnTo>
                  <a:lnTo>
                    <a:pt x="174" y="244"/>
                  </a:lnTo>
                  <a:lnTo>
                    <a:pt x="187" y="234"/>
                  </a:lnTo>
                  <a:lnTo>
                    <a:pt x="197" y="221"/>
                  </a:lnTo>
                  <a:lnTo>
                    <a:pt x="205" y="205"/>
                  </a:lnTo>
                  <a:lnTo>
                    <a:pt x="212" y="187"/>
                  </a:lnTo>
                  <a:lnTo>
                    <a:pt x="222" y="187"/>
                  </a:lnTo>
                  <a:lnTo>
                    <a:pt x="217" y="248"/>
                  </a:lnTo>
                  <a:lnTo>
                    <a:pt x="201" y="255"/>
                  </a:lnTo>
                  <a:lnTo>
                    <a:pt x="180" y="260"/>
                  </a:lnTo>
                  <a:lnTo>
                    <a:pt x="159" y="264"/>
                  </a:lnTo>
                  <a:lnTo>
                    <a:pt x="136" y="265"/>
                  </a:lnTo>
                  <a:lnTo>
                    <a:pt x="106" y="264"/>
                  </a:lnTo>
                  <a:lnTo>
                    <a:pt x="79" y="259"/>
                  </a:lnTo>
                  <a:lnTo>
                    <a:pt x="56" y="249"/>
                  </a:lnTo>
                  <a:lnTo>
                    <a:pt x="35" y="234"/>
                  </a:lnTo>
                  <a:lnTo>
                    <a:pt x="20" y="215"/>
                  </a:lnTo>
                  <a:lnTo>
                    <a:pt x="9" y="192"/>
                  </a:lnTo>
                  <a:lnTo>
                    <a:pt x="3" y="165"/>
                  </a:lnTo>
                  <a:lnTo>
                    <a:pt x="0" y="135"/>
                  </a:lnTo>
                  <a:lnTo>
                    <a:pt x="3" y="106"/>
                  </a:lnTo>
                  <a:lnTo>
                    <a:pt x="9" y="80"/>
                  </a:lnTo>
                  <a:lnTo>
                    <a:pt x="20" y="57"/>
                  </a:lnTo>
                  <a:lnTo>
                    <a:pt x="34" y="38"/>
                  </a:lnTo>
                  <a:lnTo>
                    <a:pt x="53" y="22"/>
                  </a:lnTo>
                  <a:lnTo>
                    <a:pt x="77" y="9"/>
                  </a:lnTo>
                  <a:lnTo>
                    <a:pt x="106" y="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43"/>
            <p:cNvSpPr>
              <a:spLocks noEditPoints="1"/>
            </p:cNvSpPr>
            <p:nvPr/>
          </p:nvSpPr>
          <p:spPr bwMode="gray">
            <a:xfrm>
              <a:off x="7977899" y="706207"/>
              <a:ext cx="111818" cy="121901"/>
            </a:xfrm>
            <a:custGeom>
              <a:avLst/>
              <a:gdLst>
                <a:gd name="T0" fmla="*/ 102 w 246"/>
                <a:gd name="T1" fmla="*/ 15 h 265"/>
                <a:gd name="T2" fmla="*/ 72 w 246"/>
                <a:gd name="T3" fmla="*/ 32 h 265"/>
                <a:gd name="T4" fmla="*/ 53 w 246"/>
                <a:gd name="T5" fmla="*/ 61 h 265"/>
                <a:gd name="T6" fmla="*/ 43 w 246"/>
                <a:gd name="T7" fmla="*/ 96 h 265"/>
                <a:gd name="T8" fmla="*/ 41 w 246"/>
                <a:gd name="T9" fmla="*/ 133 h 265"/>
                <a:gd name="T10" fmla="*/ 43 w 246"/>
                <a:gd name="T11" fmla="*/ 169 h 265"/>
                <a:gd name="T12" fmla="*/ 53 w 246"/>
                <a:gd name="T13" fmla="*/ 206 h 265"/>
                <a:gd name="T14" fmla="*/ 72 w 246"/>
                <a:gd name="T15" fmla="*/ 234 h 265"/>
                <a:gd name="T16" fmla="*/ 102 w 246"/>
                <a:gd name="T17" fmla="*/ 251 h 265"/>
                <a:gd name="T18" fmla="*/ 142 w 246"/>
                <a:gd name="T19" fmla="*/ 251 h 265"/>
                <a:gd name="T20" fmla="*/ 172 w 246"/>
                <a:gd name="T21" fmla="*/ 234 h 265"/>
                <a:gd name="T22" fmla="*/ 191 w 246"/>
                <a:gd name="T23" fmla="*/ 206 h 265"/>
                <a:gd name="T24" fmla="*/ 201 w 246"/>
                <a:gd name="T25" fmla="*/ 169 h 265"/>
                <a:gd name="T26" fmla="*/ 204 w 246"/>
                <a:gd name="T27" fmla="*/ 133 h 265"/>
                <a:gd name="T28" fmla="*/ 201 w 246"/>
                <a:gd name="T29" fmla="*/ 96 h 265"/>
                <a:gd name="T30" fmla="*/ 191 w 246"/>
                <a:gd name="T31" fmla="*/ 61 h 265"/>
                <a:gd name="T32" fmla="*/ 172 w 246"/>
                <a:gd name="T33" fmla="*/ 32 h 265"/>
                <a:gd name="T34" fmla="*/ 142 w 246"/>
                <a:gd name="T35" fmla="*/ 15 h 265"/>
                <a:gd name="T36" fmla="*/ 122 w 246"/>
                <a:gd name="T37" fmla="*/ 0 h 265"/>
                <a:gd name="T38" fmla="*/ 175 w 246"/>
                <a:gd name="T39" fmla="*/ 9 h 265"/>
                <a:gd name="T40" fmla="*/ 214 w 246"/>
                <a:gd name="T41" fmla="*/ 35 h 265"/>
                <a:gd name="T42" fmla="*/ 237 w 246"/>
                <a:gd name="T43" fmla="*/ 77 h 265"/>
                <a:gd name="T44" fmla="*/ 246 w 246"/>
                <a:gd name="T45" fmla="*/ 133 h 265"/>
                <a:gd name="T46" fmla="*/ 237 w 246"/>
                <a:gd name="T47" fmla="*/ 188 h 265"/>
                <a:gd name="T48" fmla="*/ 214 w 246"/>
                <a:gd name="T49" fmla="*/ 230 h 265"/>
                <a:gd name="T50" fmla="*/ 175 w 246"/>
                <a:gd name="T51" fmla="*/ 257 h 265"/>
                <a:gd name="T52" fmla="*/ 122 w 246"/>
                <a:gd name="T53" fmla="*/ 265 h 265"/>
                <a:gd name="T54" fmla="*/ 69 w 246"/>
                <a:gd name="T55" fmla="*/ 257 h 265"/>
                <a:gd name="T56" fmla="*/ 31 w 246"/>
                <a:gd name="T57" fmla="*/ 230 h 265"/>
                <a:gd name="T58" fmla="*/ 8 w 246"/>
                <a:gd name="T59" fmla="*/ 188 h 265"/>
                <a:gd name="T60" fmla="*/ 0 w 246"/>
                <a:gd name="T61" fmla="*/ 133 h 265"/>
                <a:gd name="T62" fmla="*/ 8 w 246"/>
                <a:gd name="T63" fmla="*/ 77 h 265"/>
                <a:gd name="T64" fmla="*/ 31 w 246"/>
                <a:gd name="T65" fmla="*/ 35 h 265"/>
                <a:gd name="T66" fmla="*/ 69 w 246"/>
                <a:gd name="T67" fmla="*/ 9 h 265"/>
                <a:gd name="T68" fmla="*/ 122 w 246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" h="265">
                  <a:moveTo>
                    <a:pt x="122" y="13"/>
                  </a:moveTo>
                  <a:lnTo>
                    <a:pt x="102" y="15"/>
                  </a:lnTo>
                  <a:lnTo>
                    <a:pt x="86" y="22"/>
                  </a:lnTo>
                  <a:lnTo>
                    <a:pt x="72" y="32"/>
                  </a:lnTo>
                  <a:lnTo>
                    <a:pt x="61" y="45"/>
                  </a:lnTo>
                  <a:lnTo>
                    <a:pt x="53" y="61"/>
                  </a:lnTo>
                  <a:lnTo>
                    <a:pt x="48" y="77"/>
                  </a:lnTo>
                  <a:lnTo>
                    <a:pt x="43" y="96"/>
                  </a:lnTo>
                  <a:lnTo>
                    <a:pt x="42" y="115"/>
                  </a:lnTo>
                  <a:lnTo>
                    <a:pt x="41" y="133"/>
                  </a:lnTo>
                  <a:lnTo>
                    <a:pt x="42" y="152"/>
                  </a:lnTo>
                  <a:lnTo>
                    <a:pt x="43" y="169"/>
                  </a:lnTo>
                  <a:lnTo>
                    <a:pt x="48" y="188"/>
                  </a:lnTo>
                  <a:lnTo>
                    <a:pt x="53" y="206"/>
                  </a:lnTo>
                  <a:lnTo>
                    <a:pt x="61" y="221"/>
                  </a:lnTo>
                  <a:lnTo>
                    <a:pt x="72" y="234"/>
                  </a:lnTo>
                  <a:lnTo>
                    <a:pt x="86" y="244"/>
                  </a:lnTo>
                  <a:lnTo>
                    <a:pt x="102" y="251"/>
                  </a:lnTo>
                  <a:lnTo>
                    <a:pt x="122" y="253"/>
                  </a:lnTo>
                  <a:lnTo>
                    <a:pt x="142" y="251"/>
                  </a:lnTo>
                  <a:lnTo>
                    <a:pt x="159" y="244"/>
                  </a:lnTo>
                  <a:lnTo>
                    <a:pt x="172" y="234"/>
                  </a:lnTo>
                  <a:lnTo>
                    <a:pt x="183" y="221"/>
                  </a:lnTo>
                  <a:lnTo>
                    <a:pt x="191" y="206"/>
                  </a:lnTo>
                  <a:lnTo>
                    <a:pt x="197" y="188"/>
                  </a:lnTo>
                  <a:lnTo>
                    <a:pt x="201" y="169"/>
                  </a:lnTo>
                  <a:lnTo>
                    <a:pt x="204" y="152"/>
                  </a:lnTo>
                  <a:lnTo>
                    <a:pt x="204" y="133"/>
                  </a:lnTo>
                  <a:lnTo>
                    <a:pt x="204" y="115"/>
                  </a:lnTo>
                  <a:lnTo>
                    <a:pt x="201" y="96"/>
                  </a:lnTo>
                  <a:lnTo>
                    <a:pt x="197" y="77"/>
                  </a:lnTo>
                  <a:lnTo>
                    <a:pt x="191" y="61"/>
                  </a:lnTo>
                  <a:lnTo>
                    <a:pt x="183" y="45"/>
                  </a:lnTo>
                  <a:lnTo>
                    <a:pt x="172" y="32"/>
                  </a:lnTo>
                  <a:lnTo>
                    <a:pt x="159" y="22"/>
                  </a:lnTo>
                  <a:lnTo>
                    <a:pt x="142" y="15"/>
                  </a:lnTo>
                  <a:lnTo>
                    <a:pt x="122" y="13"/>
                  </a:lnTo>
                  <a:close/>
                  <a:moveTo>
                    <a:pt x="122" y="0"/>
                  </a:moveTo>
                  <a:lnTo>
                    <a:pt x="151" y="3"/>
                  </a:lnTo>
                  <a:lnTo>
                    <a:pt x="175" y="9"/>
                  </a:lnTo>
                  <a:lnTo>
                    <a:pt x="197" y="20"/>
                  </a:lnTo>
                  <a:lnTo>
                    <a:pt x="214" y="35"/>
                  </a:lnTo>
                  <a:lnTo>
                    <a:pt x="228" y="54"/>
                  </a:lnTo>
                  <a:lnTo>
                    <a:pt x="237" y="77"/>
                  </a:lnTo>
                  <a:lnTo>
                    <a:pt x="243" y="103"/>
                  </a:lnTo>
                  <a:lnTo>
                    <a:pt x="246" y="133"/>
                  </a:lnTo>
                  <a:lnTo>
                    <a:pt x="243" y="163"/>
                  </a:lnTo>
                  <a:lnTo>
                    <a:pt x="237" y="188"/>
                  </a:lnTo>
                  <a:lnTo>
                    <a:pt x="228" y="211"/>
                  </a:lnTo>
                  <a:lnTo>
                    <a:pt x="214" y="230"/>
                  </a:lnTo>
                  <a:lnTo>
                    <a:pt x="197" y="245"/>
                  </a:lnTo>
                  <a:lnTo>
                    <a:pt x="175" y="257"/>
                  </a:lnTo>
                  <a:lnTo>
                    <a:pt x="151" y="264"/>
                  </a:lnTo>
                  <a:lnTo>
                    <a:pt x="122" y="265"/>
                  </a:lnTo>
                  <a:lnTo>
                    <a:pt x="94" y="264"/>
                  </a:lnTo>
                  <a:lnTo>
                    <a:pt x="69" y="257"/>
                  </a:lnTo>
                  <a:lnTo>
                    <a:pt x="49" y="245"/>
                  </a:lnTo>
                  <a:lnTo>
                    <a:pt x="31" y="230"/>
                  </a:lnTo>
                  <a:lnTo>
                    <a:pt x="18" y="211"/>
                  </a:lnTo>
                  <a:lnTo>
                    <a:pt x="8" y="188"/>
                  </a:lnTo>
                  <a:lnTo>
                    <a:pt x="1" y="163"/>
                  </a:lnTo>
                  <a:lnTo>
                    <a:pt x="0" y="133"/>
                  </a:lnTo>
                  <a:lnTo>
                    <a:pt x="1" y="103"/>
                  </a:lnTo>
                  <a:lnTo>
                    <a:pt x="8" y="77"/>
                  </a:lnTo>
                  <a:lnTo>
                    <a:pt x="18" y="54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94" y="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44"/>
            <p:cNvSpPr>
              <a:spLocks noEditPoints="1"/>
            </p:cNvSpPr>
            <p:nvPr/>
          </p:nvSpPr>
          <p:spPr bwMode="gray">
            <a:xfrm>
              <a:off x="8103465" y="708957"/>
              <a:ext cx="94404" cy="116402"/>
            </a:xfrm>
            <a:custGeom>
              <a:avLst/>
              <a:gdLst>
                <a:gd name="T0" fmla="*/ 71 w 208"/>
                <a:gd name="T1" fmla="*/ 214 h 255"/>
                <a:gd name="T2" fmla="*/ 75 w 208"/>
                <a:gd name="T3" fmla="*/ 233 h 255"/>
                <a:gd name="T4" fmla="*/ 91 w 208"/>
                <a:gd name="T5" fmla="*/ 242 h 255"/>
                <a:gd name="T6" fmla="*/ 121 w 208"/>
                <a:gd name="T7" fmla="*/ 242 h 255"/>
                <a:gd name="T8" fmla="*/ 148 w 208"/>
                <a:gd name="T9" fmla="*/ 231 h 255"/>
                <a:gd name="T10" fmla="*/ 166 w 208"/>
                <a:gd name="T11" fmla="*/ 206 h 255"/>
                <a:gd name="T12" fmla="*/ 164 w 208"/>
                <a:gd name="T13" fmla="*/ 166 h 255"/>
                <a:gd name="T14" fmla="*/ 141 w 208"/>
                <a:gd name="T15" fmla="*/ 134 h 255"/>
                <a:gd name="T16" fmla="*/ 96 w 208"/>
                <a:gd name="T17" fmla="*/ 125 h 255"/>
                <a:gd name="T18" fmla="*/ 100 w 208"/>
                <a:gd name="T19" fmla="*/ 14 h 255"/>
                <a:gd name="T20" fmla="*/ 77 w 208"/>
                <a:gd name="T21" fmla="*/ 15 h 255"/>
                <a:gd name="T22" fmla="*/ 71 w 208"/>
                <a:gd name="T23" fmla="*/ 23 h 255"/>
                <a:gd name="T24" fmla="*/ 71 w 208"/>
                <a:gd name="T25" fmla="*/ 111 h 255"/>
                <a:gd name="T26" fmla="*/ 115 w 208"/>
                <a:gd name="T27" fmla="*/ 110 h 255"/>
                <a:gd name="T28" fmla="*/ 145 w 208"/>
                <a:gd name="T29" fmla="*/ 95 h 255"/>
                <a:gd name="T30" fmla="*/ 156 w 208"/>
                <a:gd name="T31" fmla="*/ 61 h 255"/>
                <a:gd name="T32" fmla="*/ 148 w 208"/>
                <a:gd name="T33" fmla="*/ 31 h 255"/>
                <a:gd name="T34" fmla="*/ 126 w 208"/>
                <a:gd name="T35" fmla="*/ 17 h 255"/>
                <a:gd name="T36" fmla="*/ 100 w 208"/>
                <a:gd name="T37" fmla="*/ 14 h 255"/>
                <a:gd name="T38" fmla="*/ 107 w 208"/>
                <a:gd name="T39" fmla="*/ 0 h 255"/>
                <a:gd name="T40" fmla="*/ 156 w 208"/>
                <a:gd name="T41" fmla="*/ 6 h 255"/>
                <a:gd name="T42" fmla="*/ 185 w 208"/>
                <a:gd name="T43" fmla="*/ 26 h 255"/>
                <a:gd name="T44" fmla="*/ 195 w 208"/>
                <a:gd name="T45" fmla="*/ 59 h 255"/>
                <a:gd name="T46" fmla="*/ 181 w 208"/>
                <a:gd name="T47" fmla="*/ 95 h 255"/>
                <a:gd name="T48" fmla="*/ 140 w 208"/>
                <a:gd name="T49" fmla="*/ 115 h 255"/>
                <a:gd name="T50" fmla="*/ 157 w 208"/>
                <a:gd name="T51" fmla="*/ 120 h 255"/>
                <a:gd name="T52" fmla="*/ 187 w 208"/>
                <a:gd name="T53" fmla="*/ 136 h 255"/>
                <a:gd name="T54" fmla="*/ 205 w 208"/>
                <a:gd name="T55" fmla="*/ 164 h 255"/>
                <a:gd name="T56" fmla="*/ 205 w 208"/>
                <a:gd name="T57" fmla="*/ 204 h 255"/>
                <a:gd name="T58" fmla="*/ 189 w 208"/>
                <a:gd name="T59" fmla="*/ 233 h 255"/>
                <a:gd name="T60" fmla="*/ 157 w 208"/>
                <a:gd name="T61" fmla="*/ 250 h 255"/>
                <a:gd name="T62" fmla="*/ 115 w 208"/>
                <a:gd name="T63" fmla="*/ 255 h 255"/>
                <a:gd name="T64" fmla="*/ 0 w 208"/>
                <a:gd name="T65" fmla="*/ 244 h 255"/>
                <a:gd name="T66" fmla="*/ 26 w 208"/>
                <a:gd name="T67" fmla="*/ 242 h 255"/>
                <a:gd name="T68" fmla="*/ 34 w 208"/>
                <a:gd name="T69" fmla="*/ 231 h 255"/>
                <a:gd name="T70" fmla="*/ 34 w 208"/>
                <a:gd name="T71" fmla="*/ 34 h 255"/>
                <a:gd name="T72" fmla="*/ 31 w 208"/>
                <a:gd name="T73" fmla="*/ 18 h 255"/>
                <a:gd name="T74" fmla="*/ 16 w 208"/>
                <a:gd name="T75" fmla="*/ 13 h 255"/>
                <a:gd name="T76" fmla="*/ 0 w 208"/>
                <a:gd name="T7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8" h="255">
                  <a:moveTo>
                    <a:pt x="71" y="125"/>
                  </a:moveTo>
                  <a:lnTo>
                    <a:pt x="71" y="214"/>
                  </a:lnTo>
                  <a:lnTo>
                    <a:pt x="71" y="225"/>
                  </a:lnTo>
                  <a:lnTo>
                    <a:pt x="75" y="233"/>
                  </a:lnTo>
                  <a:lnTo>
                    <a:pt x="80" y="239"/>
                  </a:lnTo>
                  <a:lnTo>
                    <a:pt x="91" y="242"/>
                  </a:lnTo>
                  <a:lnTo>
                    <a:pt x="106" y="243"/>
                  </a:lnTo>
                  <a:lnTo>
                    <a:pt x="121" y="242"/>
                  </a:lnTo>
                  <a:lnTo>
                    <a:pt x="136" y="237"/>
                  </a:lnTo>
                  <a:lnTo>
                    <a:pt x="148" y="231"/>
                  </a:lnTo>
                  <a:lnTo>
                    <a:pt x="159" y="221"/>
                  </a:lnTo>
                  <a:lnTo>
                    <a:pt x="166" y="206"/>
                  </a:lnTo>
                  <a:lnTo>
                    <a:pt x="167" y="186"/>
                  </a:lnTo>
                  <a:lnTo>
                    <a:pt x="164" y="166"/>
                  </a:lnTo>
                  <a:lnTo>
                    <a:pt x="156" y="148"/>
                  </a:lnTo>
                  <a:lnTo>
                    <a:pt x="141" y="134"/>
                  </a:lnTo>
                  <a:lnTo>
                    <a:pt x="122" y="128"/>
                  </a:lnTo>
                  <a:lnTo>
                    <a:pt x="96" y="125"/>
                  </a:lnTo>
                  <a:lnTo>
                    <a:pt x="71" y="125"/>
                  </a:lnTo>
                  <a:close/>
                  <a:moveTo>
                    <a:pt x="100" y="14"/>
                  </a:moveTo>
                  <a:lnTo>
                    <a:pt x="86" y="14"/>
                  </a:lnTo>
                  <a:lnTo>
                    <a:pt x="77" y="15"/>
                  </a:lnTo>
                  <a:lnTo>
                    <a:pt x="72" y="18"/>
                  </a:lnTo>
                  <a:lnTo>
                    <a:pt x="71" y="23"/>
                  </a:lnTo>
                  <a:lnTo>
                    <a:pt x="71" y="31"/>
                  </a:lnTo>
                  <a:lnTo>
                    <a:pt x="71" y="111"/>
                  </a:lnTo>
                  <a:lnTo>
                    <a:pt x="95" y="111"/>
                  </a:lnTo>
                  <a:lnTo>
                    <a:pt x="115" y="110"/>
                  </a:lnTo>
                  <a:lnTo>
                    <a:pt x="133" y="105"/>
                  </a:lnTo>
                  <a:lnTo>
                    <a:pt x="145" y="95"/>
                  </a:lnTo>
                  <a:lnTo>
                    <a:pt x="153" y="80"/>
                  </a:lnTo>
                  <a:lnTo>
                    <a:pt x="156" y="61"/>
                  </a:lnTo>
                  <a:lnTo>
                    <a:pt x="155" y="45"/>
                  </a:lnTo>
                  <a:lnTo>
                    <a:pt x="148" y="31"/>
                  </a:lnTo>
                  <a:lnTo>
                    <a:pt x="138" y="23"/>
                  </a:lnTo>
                  <a:lnTo>
                    <a:pt x="126" y="17"/>
                  </a:lnTo>
                  <a:lnTo>
                    <a:pt x="114" y="14"/>
                  </a:lnTo>
                  <a:lnTo>
                    <a:pt x="100" y="14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2" y="14"/>
                  </a:lnTo>
                  <a:lnTo>
                    <a:pt x="185" y="26"/>
                  </a:lnTo>
                  <a:lnTo>
                    <a:pt x="193" y="41"/>
                  </a:lnTo>
                  <a:lnTo>
                    <a:pt x="195" y="59"/>
                  </a:lnTo>
                  <a:lnTo>
                    <a:pt x="191" y="79"/>
                  </a:lnTo>
                  <a:lnTo>
                    <a:pt x="181" y="95"/>
                  </a:lnTo>
                  <a:lnTo>
                    <a:pt x="163" y="107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57" y="120"/>
                  </a:lnTo>
                  <a:lnTo>
                    <a:pt x="174" y="126"/>
                  </a:lnTo>
                  <a:lnTo>
                    <a:pt x="187" y="136"/>
                  </a:lnTo>
                  <a:lnTo>
                    <a:pt x="198" y="148"/>
                  </a:lnTo>
                  <a:lnTo>
                    <a:pt x="205" y="164"/>
                  </a:lnTo>
                  <a:lnTo>
                    <a:pt x="208" y="183"/>
                  </a:lnTo>
                  <a:lnTo>
                    <a:pt x="205" y="204"/>
                  </a:lnTo>
                  <a:lnTo>
                    <a:pt x="198" y="220"/>
                  </a:lnTo>
                  <a:lnTo>
                    <a:pt x="189" y="233"/>
                  </a:lnTo>
                  <a:lnTo>
                    <a:pt x="175" y="243"/>
                  </a:lnTo>
                  <a:lnTo>
                    <a:pt x="157" y="250"/>
                  </a:lnTo>
                  <a:lnTo>
                    <a:pt x="137" y="254"/>
                  </a:lnTo>
                  <a:lnTo>
                    <a:pt x="115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6" y="243"/>
                  </a:lnTo>
                  <a:lnTo>
                    <a:pt x="26" y="242"/>
                  </a:lnTo>
                  <a:lnTo>
                    <a:pt x="31" y="237"/>
                  </a:lnTo>
                  <a:lnTo>
                    <a:pt x="34" y="231"/>
                  </a:lnTo>
                  <a:lnTo>
                    <a:pt x="34" y="221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45"/>
            <p:cNvSpPr>
              <a:spLocks/>
            </p:cNvSpPr>
            <p:nvPr/>
          </p:nvSpPr>
          <p:spPr bwMode="gray">
            <a:xfrm>
              <a:off x="8218950" y="706207"/>
              <a:ext cx="76073" cy="121901"/>
            </a:xfrm>
            <a:custGeom>
              <a:avLst/>
              <a:gdLst>
                <a:gd name="T0" fmla="*/ 114 w 167"/>
                <a:gd name="T1" fmla="*/ 3 h 265"/>
                <a:gd name="T2" fmla="*/ 152 w 167"/>
                <a:gd name="T3" fmla="*/ 16 h 265"/>
                <a:gd name="T4" fmla="*/ 140 w 167"/>
                <a:gd name="T5" fmla="*/ 68 h 265"/>
                <a:gd name="T6" fmla="*/ 128 w 167"/>
                <a:gd name="T7" fmla="*/ 32 h 265"/>
                <a:gd name="T8" fmla="*/ 102 w 167"/>
                <a:gd name="T9" fmla="*/ 15 h 265"/>
                <a:gd name="T10" fmla="*/ 68 w 167"/>
                <a:gd name="T11" fmla="*/ 15 h 265"/>
                <a:gd name="T12" fmla="*/ 45 w 167"/>
                <a:gd name="T13" fmla="*/ 31 h 265"/>
                <a:gd name="T14" fmla="*/ 38 w 167"/>
                <a:gd name="T15" fmla="*/ 60 h 265"/>
                <a:gd name="T16" fmla="*/ 52 w 167"/>
                <a:gd name="T17" fmla="*/ 88 h 265"/>
                <a:gd name="T18" fmla="*/ 83 w 167"/>
                <a:gd name="T19" fmla="*/ 107 h 265"/>
                <a:gd name="T20" fmla="*/ 116 w 167"/>
                <a:gd name="T21" fmla="*/ 119 h 265"/>
                <a:gd name="T22" fmla="*/ 148 w 167"/>
                <a:gd name="T23" fmla="*/ 141 h 265"/>
                <a:gd name="T24" fmla="*/ 166 w 167"/>
                <a:gd name="T25" fmla="*/ 171 h 265"/>
                <a:gd name="T26" fmla="*/ 166 w 167"/>
                <a:gd name="T27" fmla="*/ 207 h 265"/>
                <a:gd name="T28" fmla="*/ 152 w 167"/>
                <a:gd name="T29" fmla="*/ 236 h 265"/>
                <a:gd name="T30" fmla="*/ 124 w 167"/>
                <a:gd name="T31" fmla="*/ 257 h 265"/>
                <a:gd name="T32" fmla="*/ 76 w 167"/>
                <a:gd name="T33" fmla="*/ 265 h 265"/>
                <a:gd name="T34" fmla="*/ 37 w 167"/>
                <a:gd name="T35" fmla="*/ 260 h 265"/>
                <a:gd name="T36" fmla="*/ 5 w 167"/>
                <a:gd name="T37" fmla="*/ 244 h 265"/>
                <a:gd name="T38" fmla="*/ 13 w 167"/>
                <a:gd name="T39" fmla="*/ 184 h 265"/>
                <a:gd name="T40" fmla="*/ 30 w 167"/>
                <a:gd name="T41" fmla="*/ 226 h 265"/>
                <a:gd name="T42" fmla="*/ 60 w 167"/>
                <a:gd name="T43" fmla="*/ 249 h 265"/>
                <a:gd name="T44" fmla="*/ 97 w 167"/>
                <a:gd name="T45" fmla="*/ 251 h 265"/>
                <a:gd name="T46" fmla="*/ 123 w 167"/>
                <a:gd name="T47" fmla="*/ 234 h 265"/>
                <a:gd name="T48" fmla="*/ 132 w 167"/>
                <a:gd name="T49" fmla="*/ 202 h 265"/>
                <a:gd name="T50" fmla="*/ 123 w 167"/>
                <a:gd name="T51" fmla="*/ 175 h 265"/>
                <a:gd name="T52" fmla="*/ 101 w 167"/>
                <a:gd name="T53" fmla="*/ 156 h 265"/>
                <a:gd name="T54" fmla="*/ 81 w 167"/>
                <a:gd name="T55" fmla="*/ 146 h 265"/>
                <a:gd name="T56" fmla="*/ 56 w 167"/>
                <a:gd name="T57" fmla="*/ 137 h 265"/>
                <a:gd name="T58" fmla="*/ 25 w 167"/>
                <a:gd name="T59" fmla="*/ 116 h 265"/>
                <a:gd name="T60" fmla="*/ 7 w 167"/>
                <a:gd name="T61" fmla="*/ 89 h 265"/>
                <a:gd name="T62" fmla="*/ 7 w 167"/>
                <a:gd name="T63" fmla="*/ 51 h 265"/>
                <a:gd name="T64" fmla="*/ 24 w 167"/>
                <a:gd name="T65" fmla="*/ 23 h 265"/>
                <a:gd name="T66" fmla="*/ 53 w 167"/>
                <a:gd name="T67" fmla="*/ 5 h 265"/>
                <a:gd name="T68" fmla="*/ 89 w 167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265">
                  <a:moveTo>
                    <a:pt x="89" y="0"/>
                  </a:moveTo>
                  <a:lnTo>
                    <a:pt x="114" y="3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152" y="68"/>
                  </a:lnTo>
                  <a:lnTo>
                    <a:pt x="140" y="68"/>
                  </a:lnTo>
                  <a:lnTo>
                    <a:pt x="136" y="49"/>
                  </a:lnTo>
                  <a:lnTo>
                    <a:pt x="128" y="32"/>
                  </a:lnTo>
                  <a:lnTo>
                    <a:pt x="117" y="22"/>
                  </a:lnTo>
                  <a:lnTo>
                    <a:pt x="102" y="15"/>
                  </a:lnTo>
                  <a:lnTo>
                    <a:pt x="85" y="13"/>
                  </a:lnTo>
                  <a:lnTo>
                    <a:pt x="68" y="15"/>
                  </a:lnTo>
                  <a:lnTo>
                    <a:pt x="55" y="22"/>
                  </a:lnTo>
                  <a:lnTo>
                    <a:pt x="45" y="31"/>
                  </a:lnTo>
                  <a:lnTo>
                    <a:pt x="40" y="45"/>
                  </a:lnTo>
                  <a:lnTo>
                    <a:pt x="38" y="60"/>
                  </a:lnTo>
                  <a:lnTo>
                    <a:pt x="41" y="74"/>
                  </a:lnTo>
                  <a:lnTo>
                    <a:pt x="52" y="88"/>
                  </a:lnTo>
                  <a:lnTo>
                    <a:pt x="66" y="99"/>
                  </a:lnTo>
                  <a:lnTo>
                    <a:pt x="83" y="107"/>
                  </a:lnTo>
                  <a:lnTo>
                    <a:pt x="95" y="111"/>
                  </a:lnTo>
                  <a:lnTo>
                    <a:pt x="116" y="119"/>
                  </a:lnTo>
                  <a:lnTo>
                    <a:pt x="133" y="129"/>
                  </a:lnTo>
                  <a:lnTo>
                    <a:pt x="148" y="141"/>
                  </a:lnTo>
                  <a:lnTo>
                    <a:pt x="159" y="154"/>
                  </a:lnTo>
                  <a:lnTo>
                    <a:pt x="166" y="171"/>
                  </a:lnTo>
                  <a:lnTo>
                    <a:pt x="167" y="191"/>
                  </a:lnTo>
                  <a:lnTo>
                    <a:pt x="166" y="207"/>
                  </a:lnTo>
                  <a:lnTo>
                    <a:pt x="161" y="222"/>
                  </a:lnTo>
                  <a:lnTo>
                    <a:pt x="152" y="236"/>
                  </a:lnTo>
                  <a:lnTo>
                    <a:pt x="140" y="248"/>
                  </a:lnTo>
                  <a:lnTo>
                    <a:pt x="124" y="257"/>
                  </a:lnTo>
                  <a:lnTo>
                    <a:pt x="102" y="264"/>
                  </a:lnTo>
                  <a:lnTo>
                    <a:pt x="76" y="265"/>
                  </a:lnTo>
                  <a:lnTo>
                    <a:pt x="57" y="264"/>
                  </a:lnTo>
                  <a:lnTo>
                    <a:pt x="37" y="260"/>
                  </a:lnTo>
                  <a:lnTo>
                    <a:pt x="18" y="253"/>
                  </a:lnTo>
                  <a:lnTo>
                    <a:pt x="5" y="244"/>
                  </a:lnTo>
                  <a:lnTo>
                    <a:pt x="0" y="184"/>
                  </a:lnTo>
                  <a:lnTo>
                    <a:pt x="13" y="184"/>
                  </a:lnTo>
                  <a:lnTo>
                    <a:pt x="19" y="207"/>
                  </a:lnTo>
                  <a:lnTo>
                    <a:pt x="30" y="226"/>
                  </a:lnTo>
                  <a:lnTo>
                    <a:pt x="43" y="241"/>
                  </a:lnTo>
                  <a:lnTo>
                    <a:pt x="60" y="249"/>
                  </a:lnTo>
                  <a:lnTo>
                    <a:pt x="79" y="253"/>
                  </a:lnTo>
                  <a:lnTo>
                    <a:pt x="97" y="251"/>
                  </a:lnTo>
                  <a:lnTo>
                    <a:pt x="112" y="244"/>
                  </a:lnTo>
                  <a:lnTo>
                    <a:pt x="123" y="234"/>
                  </a:lnTo>
                  <a:lnTo>
                    <a:pt x="129" y="219"/>
                  </a:lnTo>
                  <a:lnTo>
                    <a:pt x="132" y="202"/>
                  </a:lnTo>
                  <a:lnTo>
                    <a:pt x="129" y="187"/>
                  </a:lnTo>
                  <a:lnTo>
                    <a:pt x="123" y="175"/>
                  </a:lnTo>
                  <a:lnTo>
                    <a:pt x="113" y="164"/>
                  </a:lnTo>
                  <a:lnTo>
                    <a:pt x="101" y="156"/>
                  </a:lnTo>
                  <a:lnTo>
                    <a:pt x="90" y="150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6" y="137"/>
                  </a:lnTo>
                  <a:lnTo>
                    <a:pt x="38" y="127"/>
                  </a:lnTo>
                  <a:lnTo>
                    <a:pt x="25" y="116"/>
                  </a:lnTo>
                  <a:lnTo>
                    <a:pt x="14" y="104"/>
                  </a:lnTo>
                  <a:lnTo>
                    <a:pt x="7" y="89"/>
                  </a:lnTo>
                  <a:lnTo>
                    <a:pt x="5" y="72"/>
                  </a:lnTo>
                  <a:lnTo>
                    <a:pt x="7" y="51"/>
                  </a:lnTo>
                  <a:lnTo>
                    <a:pt x="14" y="35"/>
                  </a:lnTo>
                  <a:lnTo>
                    <a:pt x="24" y="23"/>
                  </a:lnTo>
                  <a:lnTo>
                    <a:pt x="37" y="12"/>
                  </a:lnTo>
                  <a:lnTo>
                    <a:pt x="53" y="5"/>
                  </a:lnTo>
                  <a:lnTo>
                    <a:pt x="71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gray">
            <a:xfrm>
              <a:off x="6935787" y="404664"/>
              <a:ext cx="226387" cy="226387"/>
            </a:xfrm>
            <a:custGeom>
              <a:avLst/>
              <a:gdLst>
                <a:gd name="T0" fmla="*/ 248 w 495"/>
                <a:gd name="T1" fmla="*/ 0 h 495"/>
                <a:gd name="T2" fmla="*/ 293 w 495"/>
                <a:gd name="T3" fmla="*/ 4 h 495"/>
                <a:gd name="T4" fmla="*/ 334 w 495"/>
                <a:gd name="T5" fmla="*/ 15 h 495"/>
                <a:gd name="T6" fmla="*/ 373 w 495"/>
                <a:gd name="T7" fmla="*/ 34 h 495"/>
                <a:gd name="T8" fmla="*/ 407 w 495"/>
                <a:gd name="T9" fmla="*/ 59 h 495"/>
                <a:gd name="T10" fmla="*/ 437 w 495"/>
                <a:gd name="T11" fmla="*/ 88 h 495"/>
                <a:gd name="T12" fmla="*/ 461 w 495"/>
                <a:gd name="T13" fmla="*/ 122 h 495"/>
                <a:gd name="T14" fmla="*/ 480 w 495"/>
                <a:gd name="T15" fmla="*/ 162 h 495"/>
                <a:gd name="T16" fmla="*/ 491 w 495"/>
                <a:gd name="T17" fmla="*/ 204 h 495"/>
                <a:gd name="T18" fmla="*/ 495 w 495"/>
                <a:gd name="T19" fmla="*/ 248 h 495"/>
                <a:gd name="T20" fmla="*/ 491 w 495"/>
                <a:gd name="T21" fmla="*/ 292 h 495"/>
                <a:gd name="T22" fmla="*/ 480 w 495"/>
                <a:gd name="T23" fmla="*/ 334 h 495"/>
                <a:gd name="T24" fmla="*/ 461 w 495"/>
                <a:gd name="T25" fmla="*/ 373 h 495"/>
                <a:gd name="T26" fmla="*/ 437 w 495"/>
                <a:gd name="T27" fmla="*/ 407 h 495"/>
                <a:gd name="T28" fmla="*/ 407 w 495"/>
                <a:gd name="T29" fmla="*/ 437 h 495"/>
                <a:gd name="T30" fmla="*/ 373 w 495"/>
                <a:gd name="T31" fmla="*/ 461 h 495"/>
                <a:gd name="T32" fmla="*/ 334 w 495"/>
                <a:gd name="T33" fmla="*/ 480 h 495"/>
                <a:gd name="T34" fmla="*/ 293 w 495"/>
                <a:gd name="T35" fmla="*/ 491 h 495"/>
                <a:gd name="T36" fmla="*/ 248 w 495"/>
                <a:gd name="T37" fmla="*/ 495 h 495"/>
                <a:gd name="T38" fmla="*/ 204 w 495"/>
                <a:gd name="T39" fmla="*/ 491 h 495"/>
                <a:gd name="T40" fmla="*/ 162 w 495"/>
                <a:gd name="T41" fmla="*/ 480 h 495"/>
                <a:gd name="T42" fmla="*/ 124 w 495"/>
                <a:gd name="T43" fmla="*/ 461 h 495"/>
                <a:gd name="T44" fmla="*/ 88 w 495"/>
                <a:gd name="T45" fmla="*/ 437 h 495"/>
                <a:gd name="T46" fmla="*/ 58 w 495"/>
                <a:gd name="T47" fmla="*/ 407 h 495"/>
                <a:gd name="T48" fmla="*/ 34 w 495"/>
                <a:gd name="T49" fmla="*/ 373 h 495"/>
                <a:gd name="T50" fmla="*/ 15 w 495"/>
                <a:gd name="T51" fmla="*/ 334 h 495"/>
                <a:gd name="T52" fmla="*/ 4 w 495"/>
                <a:gd name="T53" fmla="*/ 292 h 495"/>
                <a:gd name="T54" fmla="*/ 0 w 495"/>
                <a:gd name="T55" fmla="*/ 248 h 495"/>
                <a:gd name="T56" fmla="*/ 4 w 495"/>
                <a:gd name="T57" fmla="*/ 204 h 495"/>
                <a:gd name="T58" fmla="*/ 15 w 495"/>
                <a:gd name="T59" fmla="*/ 162 h 495"/>
                <a:gd name="T60" fmla="*/ 34 w 495"/>
                <a:gd name="T61" fmla="*/ 122 h 495"/>
                <a:gd name="T62" fmla="*/ 58 w 495"/>
                <a:gd name="T63" fmla="*/ 88 h 495"/>
                <a:gd name="T64" fmla="*/ 88 w 495"/>
                <a:gd name="T65" fmla="*/ 59 h 495"/>
                <a:gd name="T66" fmla="*/ 124 w 495"/>
                <a:gd name="T67" fmla="*/ 34 h 495"/>
                <a:gd name="T68" fmla="*/ 162 w 495"/>
                <a:gd name="T69" fmla="*/ 15 h 495"/>
                <a:gd name="T70" fmla="*/ 204 w 495"/>
                <a:gd name="T71" fmla="*/ 4 h 495"/>
                <a:gd name="T72" fmla="*/ 248 w 495"/>
                <a:gd name="T7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95">
                  <a:moveTo>
                    <a:pt x="248" y="0"/>
                  </a:moveTo>
                  <a:lnTo>
                    <a:pt x="293" y="4"/>
                  </a:lnTo>
                  <a:lnTo>
                    <a:pt x="334" y="15"/>
                  </a:lnTo>
                  <a:lnTo>
                    <a:pt x="373" y="34"/>
                  </a:lnTo>
                  <a:lnTo>
                    <a:pt x="407" y="59"/>
                  </a:lnTo>
                  <a:lnTo>
                    <a:pt x="437" y="88"/>
                  </a:lnTo>
                  <a:lnTo>
                    <a:pt x="461" y="122"/>
                  </a:lnTo>
                  <a:lnTo>
                    <a:pt x="480" y="162"/>
                  </a:lnTo>
                  <a:lnTo>
                    <a:pt x="491" y="204"/>
                  </a:lnTo>
                  <a:lnTo>
                    <a:pt x="495" y="248"/>
                  </a:lnTo>
                  <a:lnTo>
                    <a:pt x="491" y="292"/>
                  </a:lnTo>
                  <a:lnTo>
                    <a:pt x="480" y="334"/>
                  </a:lnTo>
                  <a:lnTo>
                    <a:pt x="461" y="373"/>
                  </a:lnTo>
                  <a:lnTo>
                    <a:pt x="437" y="407"/>
                  </a:lnTo>
                  <a:lnTo>
                    <a:pt x="407" y="437"/>
                  </a:lnTo>
                  <a:lnTo>
                    <a:pt x="373" y="461"/>
                  </a:lnTo>
                  <a:lnTo>
                    <a:pt x="334" y="480"/>
                  </a:lnTo>
                  <a:lnTo>
                    <a:pt x="293" y="491"/>
                  </a:lnTo>
                  <a:lnTo>
                    <a:pt x="248" y="495"/>
                  </a:lnTo>
                  <a:lnTo>
                    <a:pt x="204" y="491"/>
                  </a:lnTo>
                  <a:lnTo>
                    <a:pt x="162" y="480"/>
                  </a:lnTo>
                  <a:lnTo>
                    <a:pt x="124" y="461"/>
                  </a:lnTo>
                  <a:lnTo>
                    <a:pt x="88" y="437"/>
                  </a:lnTo>
                  <a:lnTo>
                    <a:pt x="58" y="407"/>
                  </a:lnTo>
                  <a:lnTo>
                    <a:pt x="34" y="373"/>
                  </a:lnTo>
                  <a:lnTo>
                    <a:pt x="15" y="334"/>
                  </a:lnTo>
                  <a:lnTo>
                    <a:pt x="4" y="292"/>
                  </a:lnTo>
                  <a:lnTo>
                    <a:pt x="0" y="248"/>
                  </a:lnTo>
                  <a:lnTo>
                    <a:pt x="4" y="204"/>
                  </a:lnTo>
                  <a:lnTo>
                    <a:pt x="15" y="162"/>
                  </a:lnTo>
                  <a:lnTo>
                    <a:pt x="34" y="122"/>
                  </a:lnTo>
                  <a:lnTo>
                    <a:pt x="58" y="88"/>
                  </a:lnTo>
                  <a:lnTo>
                    <a:pt x="88" y="59"/>
                  </a:lnTo>
                  <a:lnTo>
                    <a:pt x="124" y="34"/>
                  </a:lnTo>
                  <a:lnTo>
                    <a:pt x="162" y="15"/>
                  </a:lnTo>
                  <a:lnTo>
                    <a:pt x="204" y="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9" name="Rechteck 28"/>
          <p:cNvSpPr/>
          <p:nvPr userDrawn="1"/>
        </p:nvSpPr>
        <p:spPr bwMode="gray">
          <a:xfrm>
            <a:off x="0" y="1808857"/>
            <a:ext cx="118762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1"/>
          </p:nvPr>
        </p:nvSpPr>
        <p:spPr bwMode="gray">
          <a:xfrm>
            <a:off x="395289" y="1916833"/>
            <a:ext cx="6156324" cy="360039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2"/>
          </p:nvPr>
        </p:nvSpPr>
        <p:spPr bwMode="gray">
          <a:xfrm>
            <a:off x="395289" y="2348880"/>
            <a:ext cx="6156324" cy="792088"/>
          </a:xfrm>
        </p:spPr>
        <p:txBody>
          <a:bodyPr anchor="t" anchorCtr="0"/>
          <a:lstStyle>
            <a:lvl1pPr marL="0" indent="0">
              <a:buNone/>
              <a:defRPr sz="2200" b="1" cap="all" baseline="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Rechteck 31"/>
          <p:cNvSpPr/>
          <p:nvPr userDrawn="1"/>
        </p:nvSpPr>
        <p:spPr bwMode="gray">
          <a:xfrm>
            <a:off x="7885113" y="6489340"/>
            <a:ext cx="863599" cy="368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r"/>
            <a:r>
              <a:rPr lang="en-US" sz="900" noProof="0" dirty="0">
                <a:solidFill>
                  <a:schemeClr val="tx1"/>
                </a:solidFill>
                <a:latin typeface="+mj-lt"/>
              </a:rPr>
              <a:t>Page </a:t>
            </a:r>
            <a:fld id="{93B7BF31-D298-466A-B97A-E0DFA473BEBC}" type="slidenum">
              <a:rPr lang="en-US" sz="900" baseline="0" noProof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900" noProof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6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3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95287" y="1808163"/>
            <a:ext cx="4105275" cy="4392612"/>
          </a:xfrm>
        </p:spPr>
        <p:txBody>
          <a:bodyPr/>
          <a:lstStyle>
            <a:lvl1pPr marL="268288" indent="-2682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643437" y="1808163"/>
            <a:ext cx="4105275" cy="4392612"/>
          </a:xfrm>
        </p:spPr>
        <p:txBody>
          <a:bodyPr/>
          <a:lstStyle>
            <a:lvl1pPr marL="268288" indent="-2682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3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95287" y="1808163"/>
            <a:ext cx="4105275" cy="439261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9" name="Bildplatzhalter 32"/>
          <p:cNvSpPr>
            <a:spLocks noGrp="1"/>
          </p:cNvSpPr>
          <p:nvPr>
            <p:ph type="pic" sz="quarter" idx="11"/>
          </p:nvPr>
        </p:nvSpPr>
        <p:spPr bwMode="gray">
          <a:xfrm>
            <a:off x="4643439" y="1880828"/>
            <a:ext cx="4105274" cy="4320480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1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 b="13763"/>
          <a:stretch/>
        </p:blipFill>
        <p:spPr bwMode="gray">
          <a:xfrm>
            <a:off x="395288" y="1881188"/>
            <a:ext cx="8353425" cy="43195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11" name="Bildplatzhalter 32"/>
          <p:cNvSpPr>
            <a:spLocks noGrp="1"/>
          </p:cNvSpPr>
          <p:nvPr>
            <p:ph type="pic" sz="quarter" idx="12"/>
          </p:nvPr>
        </p:nvSpPr>
        <p:spPr bwMode="gray">
          <a:xfrm>
            <a:off x="395289" y="1880828"/>
            <a:ext cx="8353424" cy="4320480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36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 bwMode="gray">
          <a:xfrm>
            <a:off x="395288" y="5157192"/>
            <a:ext cx="4105275" cy="540060"/>
          </a:xfrm>
        </p:spPr>
        <p:txBody>
          <a:bodyPr tIns="72000"/>
          <a:lstStyle>
            <a:lvl1pPr marL="0" indent="0">
              <a:buNone/>
              <a:defRPr sz="1200"/>
            </a:lvl1pPr>
            <a:lvl2pPr marL="266700" indent="0">
              <a:buNone/>
              <a:defRPr sz="1200"/>
            </a:lvl2pPr>
            <a:lvl3pPr marL="533400" indent="0">
              <a:buNone/>
              <a:defRPr sz="1200"/>
            </a:lvl3pPr>
            <a:lvl4pPr marL="812800" indent="0">
              <a:buNone/>
              <a:defRPr sz="1200"/>
            </a:lvl4pPr>
            <a:lvl5pPr marL="1079500" indent="0">
              <a:buNone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4643438" y="5157192"/>
            <a:ext cx="4105275" cy="540060"/>
          </a:xfrm>
        </p:spPr>
        <p:txBody>
          <a:bodyPr tIns="72000"/>
          <a:lstStyle>
            <a:lvl1pPr marL="0" indent="0">
              <a:buNone/>
              <a:defRPr sz="1200"/>
            </a:lvl1pPr>
            <a:lvl2pPr marL="266700" indent="0">
              <a:buNone/>
              <a:defRPr sz="1200"/>
            </a:lvl2pPr>
            <a:lvl3pPr marL="533400" indent="0">
              <a:buNone/>
              <a:defRPr sz="1200"/>
            </a:lvl3pPr>
            <a:lvl4pPr marL="812800" indent="0">
              <a:buNone/>
              <a:defRPr sz="1200"/>
            </a:lvl4pPr>
            <a:lvl5pPr marL="1079500" indent="0">
              <a:buNone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32"/>
          <p:cNvSpPr>
            <a:spLocks noGrp="1"/>
          </p:cNvSpPr>
          <p:nvPr>
            <p:ph type="pic" sz="quarter" idx="12"/>
          </p:nvPr>
        </p:nvSpPr>
        <p:spPr bwMode="gray">
          <a:xfrm>
            <a:off x="395289" y="1880828"/>
            <a:ext cx="4105274" cy="3276364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Bildplatzhalter 32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880828"/>
            <a:ext cx="4105274" cy="3276364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16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 bwMode="gray">
          <a:xfrm>
            <a:off x="395289" y="5157192"/>
            <a:ext cx="2664544" cy="540060"/>
          </a:xfrm>
        </p:spPr>
        <p:txBody>
          <a:bodyPr tIns="72000"/>
          <a:lstStyle>
            <a:lvl1pPr marL="0" indent="0">
              <a:buNone/>
              <a:defRPr sz="1200"/>
            </a:lvl1pPr>
            <a:lvl2pPr marL="266700" indent="0">
              <a:buNone/>
              <a:defRPr sz="1200"/>
            </a:lvl2pPr>
            <a:lvl3pPr marL="533400" indent="0">
              <a:buNone/>
              <a:defRPr sz="1200"/>
            </a:lvl3pPr>
            <a:lvl4pPr marL="812800" indent="0">
              <a:buNone/>
              <a:defRPr sz="1200"/>
            </a:lvl4pPr>
            <a:lvl5pPr marL="1079500" indent="0">
              <a:buNone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3239853" y="5157192"/>
            <a:ext cx="2664296" cy="540060"/>
          </a:xfrm>
        </p:spPr>
        <p:txBody>
          <a:bodyPr tIns="72000"/>
          <a:lstStyle>
            <a:lvl1pPr marL="0" indent="0">
              <a:buNone/>
              <a:defRPr sz="1200"/>
            </a:lvl1pPr>
            <a:lvl2pPr marL="266700" indent="0">
              <a:buNone/>
              <a:defRPr sz="1200"/>
            </a:lvl2pPr>
            <a:lvl3pPr marL="533400" indent="0">
              <a:buNone/>
              <a:defRPr sz="1200"/>
            </a:lvl3pPr>
            <a:lvl4pPr marL="812800" indent="0">
              <a:buNone/>
              <a:defRPr sz="1200"/>
            </a:lvl4pPr>
            <a:lvl5pPr marL="1079500" indent="0">
              <a:buNone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/>
          </p:nvPr>
        </p:nvSpPr>
        <p:spPr bwMode="gray">
          <a:xfrm>
            <a:off x="6084168" y="5157192"/>
            <a:ext cx="2664544" cy="540060"/>
          </a:xfrm>
        </p:spPr>
        <p:txBody>
          <a:bodyPr tIns="72000"/>
          <a:lstStyle>
            <a:lvl1pPr marL="0" indent="0">
              <a:buNone/>
              <a:defRPr sz="1200"/>
            </a:lvl1pPr>
            <a:lvl2pPr marL="266700" indent="0">
              <a:buNone/>
              <a:defRPr sz="1200"/>
            </a:lvl2pPr>
            <a:lvl3pPr marL="533400" indent="0">
              <a:buNone/>
              <a:defRPr sz="1200"/>
            </a:lvl3pPr>
            <a:lvl4pPr marL="812800" indent="0">
              <a:buNone/>
              <a:defRPr sz="1200"/>
            </a:lvl4pPr>
            <a:lvl5pPr marL="1079500" indent="0">
              <a:buNone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32"/>
          <p:cNvSpPr>
            <a:spLocks noGrp="1"/>
          </p:cNvSpPr>
          <p:nvPr>
            <p:ph type="pic" sz="quarter" idx="12"/>
          </p:nvPr>
        </p:nvSpPr>
        <p:spPr bwMode="gray">
          <a:xfrm>
            <a:off x="395289" y="1880828"/>
            <a:ext cx="2664543" cy="3276364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Bildplatzhalter 32"/>
          <p:cNvSpPr>
            <a:spLocks noGrp="1"/>
          </p:cNvSpPr>
          <p:nvPr>
            <p:ph type="pic" sz="quarter" idx="13"/>
          </p:nvPr>
        </p:nvSpPr>
        <p:spPr bwMode="gray">
          <a:xfrm>
            <a:off x="6084168" y="1880828"/>
            <a:ext cx="2664544" cy="3276364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Bildplatzhalter 32"/>
          <p:cNvSpPr>
            <a:spLocks noGrp="1"/>
          </p:cNvSpPr>
          <p:nvPr>
            <p:ph type="pic" sz="quarter" idx="16"/>
          </p:nvPr>
        </p:nvSpPr>
        <p:spPr bwMode="gray">
          <a:xfrm>
            <a:off x="3239852" y="1880828"/>
            <a:ext cx="2664296" cy="3276364"/>
          </a:xfrm>
          <a:solidFill>
            <a:schemeClr val="accent3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1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95288" y="548680"/>
            <a:ext cx="6156325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5288" y="1808163"/>
            <a:ext cx="8353425" cy="4392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187624" y="6489340"/>
            <a:ext cx="5256584" cy="36866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Industrial Engineering – Group Assignment</a:t>
            </a:r>
            <a:endParaRPr lang="en-US" dirty="0"/>
          </a:p>
        </p:txBody>
      </p:sp>
      <p:sp>
        <p:nvSpPr>
          <p:cNvPr id="27" name="Rechteck 26"/>
          <p:cNvSpPr/>
          <p:nvPr userDrawn="1"/>
        </p:nvSpPr>
        <p:spPr bwMode="gray">
          <a:xfrm>
            <a:off x="0" y="368660"/>
            <a:ext cx="118762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hteck 32"/>
          <p:cNvSpPr/>
          <p:nvPr userDrawn="1"/>
        </p:nvSpPr>
        <p:spPr bwMode="gray">
          <a:xfrm>
            <a:off x="7885113" y="6489340"/>
            <a:ext cx="863599" cy="368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r"/>
            <a:r>
              <a:rPr lang="en-US" sz="900" noProof="0" dirty="0">
                <a:solidFill>
                  <a:schemeClr val="tx1"/>
                </a:solidFill>
                <a:latin typeface="+mj-lt"/>
              </a:rPr>
              <a:t>Page </a:t>
            </a:r>
            <a:fld id="{93B7BF31-D298-466A-B97A-E0DFA473BEBC}" type="slidenum">
              <a:rPr lang="en-US" sz="900" baseline="0" noProof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900" noProof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4" name="Gruppieren 33"/>
          <p:cNvGrpSpPr/>
          <p:nvPr userDrawn="1"/>
        </p:nvGrpSpPr>
        <p:grpSpPr bwMode="gray">
          <a:xfrm>
            <a:off x="6935787" y="333388"/>
            <a:ext cx="1812926" cy="611336"/>
            <a:chOff x="6935787" y="404664"/>
            <a:chExt cx="1812926" cy="611336"/>
          </a:xfrm>
        </p:grpSpPr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6983447" y="453241"/>
              <a:ext cx="616835" cy="560009"/>
            </a:xfrm>
            <a:custGeom>
              <a:avLst/>
              <a:gdLst>
                <a:gd name="T0" fmla="*/ 309 w 1346"/>
                <a:gd name="T1" fmla="*/ 460 h 1221"/>
                <a:gd name="T2" fmla="*/ 334 w 1346"/>
                <a:gd name="T3" fmla="*/ 588 h 1221"/>
                <a:gd name="T4" fmla="*/ 383 w 1346"/>
                <a:gd name="T5" fmla="*/ 713 h 1221"/>
                <a:gd name="T6" fmla="*/ 457 w 1346"/>
                <a:gd name="T7" fmla="*/ 832 h 1221"/>
                <a:gd name="T8" fmla="*/ 259 w 1346"/>
                <a:gd name="T9" fmla="*/ 880 h 1221"/>
                <a:gd name="T10" fmla="*/ 142 w 1346"/>
                <a:gd name="T11" fmla="*/ 727 h 1221"/>
                <a:gd name="T12" fmla="*/ 56 w 1346"/>
                <a:gd name="T13" fmla="*/ 570 h 1221"/>
                <a:gd name="T14" fmla="*/ 0 w 1346"/>
                <a:gd name="T15" fmla="*/ 404 h 1221"/>
                <a:gd name="T16" fmla="*/ 92 w 1346"/>
                <a:gd name="T17" fmla="*/ 435 h 1221"/>
                <a:gd name="T18" fmla="*/ 187 w 1346"/>
                <a:gd name="T19" fmla="*/ 437 h 1221"/>
                <a:gd name="T20" fmla="*/ 270 w 1346"/>
                <a:gd name="T21" fmla="*/ 414 h 1221"/>
                <a:gd name="T22" fmla="*/ 407 w 1346"/>
                <a:gd name="T23" fmla="*/ 0 h 1221"/>
                <a:gd name="T24" fmla="*/ 1343 w 1346"/>
                <a:gd name="T25" fmla="*/ 91 h 1221"/>
                <a:gd name="T26" fmla="*/ 1342 w 1346"/>
                <a:gd name="T27" fmla="*/ 265 h 1221"/>
                <a:gd name="T28" fmla="*/ 1313 w 1346"/>
                <a:gd name="T29" fmla="*/ 433 h 1221"/>
                <a:gd name="T30" fmla="*/ 1254 w 1346"/>
                <a:gd name="T31" fmla="*/ 593 h 1221"/>
                <a:gd name="T32" fmla="*/ 1164 w 1346"/>
                <a:gd name="T33" fmla="*/ 747 h 1221"/>
                <a:gd name="T34" fmla="*/ 1046 w 1346"/>
                <a:gd name="T35" fmla="*/ 896 h 1221"/>
                <a:gd name="T36" fmla="*/ 898 w 1346"/>
                <a:gd name="T37" fmla="*/ 1040 h 1221"/>
                <a:gd name="T38" fmla="*/ 739 w 1346"/>
                <a:gd name="T39" fmla="*/ 1166 h 1221"/>
                <a:gd name="T40" fmla="*/ 581 w 1346"/>
                <a:gd name="T41" fmla="*/ 1166 h 1221"/>
                <a:gd name="T42" fmla="*/ 435 w 1346"/>
                <a:gd name="T43" fmla="*/ 1052 h 1221"/>
                <a:gd name="T44" fmla="*/ 492 w 1346"/>
                <a:gd name="T45" fmla="*/ 874 h 1221"/>
                <a:gd name="T46" fmla="*/ 598 w 1346"/>
                <a:gd name="T47" fmla="*/ 984 h 1221"/>
                <a:gd name="T48" fmla="*/ 734 w 1346"/>
                <a:gd name="T49" fmla="*/ 975 h 1221"/>
                <a:gd name="T50" fmla="*/ 857 w 1346"/>
                <a:gd name="T51" fmla="*/ 842 h 1221"/>
                <a:gd name="T52" fmla="*/ 944 w 1346"/>
                <a:gd name="T53" fmla="*/ 702 h 1221"/>
                <a:gd name="T54" fmla="*/ 997 w 1346"/>
                <a:gd name="T55" fmla="*/ 556 h 1221"/>
                <a:gd name="T56" fmla="*/ 1015 w 1346"/>
                <a:gd name="T57" fmla="*/ 401 h 1221"/>
                <a:gd name="T58" fmla="*/ 998 w 1346"/>
                <a:gd name="T59" fmla="*/ 242 h 1221"/>
                <a:gd name="T60" fmla="*/ 435 w 1346"/>
                <a:gd name="T61" fmla="*/ 209 h 1221"/>
                <a:gd name="T62" fmla="*/ 442 w 1346"/>
                <a:gd name="T63" fmla="*/ 141 h 1221"/>
                <a:gd name="T64" fmla="*/ 426 w 1346"/>
                <a:gd name="T65" fmla="*/ 44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221">
                  <a:moveTo>
                    <a:pt x="308" y="393"/>
                  </a:moveTo>
                  <a:lnTo>
                    <a:pt x="309" y="460"/>
                  </a:lnTo>
                  <a:lnTo>
                    <a:pt x="319" y="525"/>
                  </a:lnTo>
                  <a:lnTo>
                    <a:pt x="334" y="588"/>
                  </a:lnTo>
                  <a:lnTo>
                    <a:pt x="355" y="651"/>
                  </a:lnTo>
                  <a:lnTo>
                    <a:pt x="383" y="713"/>
                  </a:lnTo>
                  <a:lnTo>
                    <a:pt x="416" y="773"/>
                  </a:lnTo>
                  <a:lnTo>
                    <a:pt x="457" y="832"/>
                  </a:lnTo>
                  <a:lnTo>
                    <a:pt x="330" y="954"/>
                  </a:lnTo>
                  <a:lnTo>
                    <a:pt x="259" y="880"/>
                  </a:lnTo>
                  <a:lnTo>
                    <a:pt x="197" y="804"/>
                  </a:lnTo>
                  <a:lnTo>
                    <a:pt x="142" y="727"/>
                  </a:lnTo>
                  <a:lnTo>
                    <a:pt x="95" y="649"/>
                  </a:lnTo>
                  <a:lnTo>
                    <a:pt x="56" y="570"/>
                  </a:lnTo>
                  <a:lnTo>
                    <a:pt x="24" y="488"/>
                  </a:lnTo>
                  <a:lnTo>
                    <a:pt x="0" y="404"/>
                  </a:lnTo>
                  <a:lnTo>
                    <a:pt x="45" y="425"/>
                  </a:lnTo>
                  <a:lnTo>
                    <a:pt x="92" y="435"/>
                  </a:lnTo>
                  <a:lnTo>
                    <a:pt x="142" y="441"/>
                  </a:lnTo>
                  <a:lnTo>
                    <a:pt x="187" y="437"/>
                  </a:lnTo>
                  <a:lnTo>
                    <a:pt x="229" y="429"/>
                  </a:lnTo>
                  <a:lnTo>
                    <a:pt x="270" y="414"/>
                  </a:lnTo>
                  <a:lnTo>
                    <a:pt x="308" y="393"/>
                  </a:lnTo>
                  <a:close/>
                  <a:moveTo>
                    <a:pt x="407" y="0"/>
                  </a:moveTo>
                  <a:lnTo>
                    <a:pt x="1332" y="0"/>
                  </a:lnTo>
                  <a:lnTo>
                    <a:pt x="1343" y="91"/>
                  </a:lnTo>
                  <a:lnTo>
                    <a:pt x="1346" y="179"/>
                  </a:lnTo>
                  <a:lnTo>
                    <a:pt x="1342" y="265"/>
                  </a:lnTo>
                  <a:lnTo>
                    <a:pt x="1331" y="350"/>
                  </a:lnTo>
                  <a:lnTo>
                    <a:pt x="1313" y="433"/>
                  </a:lnTo>
                  <a:lnTo>
                    <a:pt x="1286" y="514"/>
                  </a:lnTo>
                  <a:lnTo>
                    <a:pt x="1254" y="593"/>
                  </a:lnTo>
                  <a:lnTo>
                    <a:pt x="1213" y="671"/>
                  </a:lnTo>
                  <a:lnTo>
                    <a:pt x="1164" y="747"/>
                  </a:lnTo>
                  <a:lnTo>
                    <a:pt x="1110" y="822"/>
                  </a:lnTo>
                  <a:lnTo>
                    <a:pt x="1046" y="896"/>
                  </a:lnTo>
                  <a:lnTo>
                    <a:pt x="977" y="968"/>
                  </a:lnTo>
                  <a:lnTo>
                    <a:pt x="898" y="1040"/>
                  </a:lnTo>
                  <a:lnTo>
                    <a:pt x="814" y="1110"/>
                  </a:lnTo>
                  <a:lnTo>
                    <a:pt x="739" y="1166"/>
                  </a:lnTo>
                  <a:lnTo>
                    <a:pt x="661" y="1221"/>
                  </a:lnTo>
                  <a:lnTo>
                    <a:pt x="581" y="1166"/>
                  </a:lnTo>
                  <a:lnTo>
                    <a:pt x="506" y="1110"/>
                  </a:lnTo>
                  <a:lnTo>
                    <a:pt x="435" y="1052"/>
                  </a:lnTo>
                  <a:lnTo>
                    <a:pt x="369" y="992"/>
                  </a:lnTo>
                  <a:lnTo>
                    <a:pt x="492" y="874"/>
                  </a:lnTo>
                  <a:lnTo>
                    <a:pt x="543" y="931"/>
                  </a:lnTo>
                  <a:lnTo>
                    <a:pt x="598" y="984"/>
                  </a:lnTo>
                  <a:lnTo>
                    <a:pt x="661" y="1038"/>
                  </a:lnTo>
                  <a:lnTo>
                    <a:pt x="734" y="975"/>
                  </a:lnTo>
                  <a:lnTo>
                    <a:pt x="800" y="908"/>
                  </a:lnTo>
                  <a:lnTo>
                    <a:pt x="857" y="842"/>
                  </a:lnTo>
                  <a:lnTo>
                    <a:pt x="905" y="773"/>
                  </a:lnTo>
                  <a:lnTo>
                    <a:pt x="944" y="702"/>
                  </a:lnTo>
                  <a:lnTo>
                    <a:pt x="975" y="629"/>
                  </a:lnTo>
                  <a:lnTo>
                    <a:pt x="997" y="556"/>
                  </a:lnTo>
                  <a:lnTo>
                    <a:pt x="1011" y="480"/>
                  </a:lnTo>
                  <a:lnTo>
                    <a:pt x="1015" y="401"/>
                  </a:lnTo>
                  <a:lnTo>
                    <a:pt x="1011" y="323"/>
                  </a:lnTo>
                  <a:lnTo>
                    <a:pt x="998" y="242"/>
                  </a:lnTo>
                  <a:lnTo>
                    <a:pt x="426" y="242"/>
                  </a:lnTo>
                  <a:lnTo>
                    <a:pt x="435" y="209"/>
                  </a:lnTo>
                  <a:lnTo>
                    <a:pt x="439" y="175"/>
                  </a:lnTo>
                  <a:lnTo>
                    <a:pt x="442" y="141"/>
                  </a:lnTo>
                  <a:lnTo>
                    <a:pt x="438" y="91"/>
                  </a:lnTo>
                  <a:lnTo>
                    <a:pt x="426" y="4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gray">
            <a:xfrm>
              <a:off x="7688270" y="895932"/>
              <a:ext cx="123734" cy="120068"/>
            </a:xfrm>
            <a:custGeom>
              <a:avLst/>
              <a:gdLst>
                <a:gd name="T0" fmla="*/ 0 w 270"/>
                <a:gd name="T1" fmla="*/ 0 h 261"/>
                <a:gd name="T2" fmla="*/ 103 w 270"/>
                <a:gd name="T3" fmla="*/ 0 h 261"/>
                <a:gd name="T4" fmla="*/ 103 w 270"/>
                <a:gd name="T5" fmla="*/ 10 h 261"/>
                <a:gd name="T6" fmla="*/ 87 w 270"/>
                <a:gd name="T7" fmla="*/ 12 h 261"/>
                <a:gd name="T8" fmla="*/ 77 w 270"/>
                <a:gd name="T9" fmla="*/ 14 h 261"/>
                <a:gd name="T10" fmla="*/ 72 w 270"/>
                <a:gd name="T11" fmla="*/ 18 h 261"/>
                <a:gd name="T12" fmla="*/ 71 w 270"/>
                <a:gd name="T13" fmla="*/ 24 h 261"/>
                <a:gd name="T14" fmla="*/ 71 w 270"/>
                <a:gd name="T15" fmla="*/ 35 h 261"/>
                <a:gd name="T16" fmla="*/ 71 w 270"/>
                <a:gd name="T17" fmla="*/ 154 h 261"/>
                <a:gd name="T18" fmla="*/ 71 w 270"/>
                <a:gd name="T19" fmla="*/ 177 h 261"/>
                <a:gd name="T20" fmla="*/ 75 w 270"/>
                <a:gd name="T21" fmla="*/ 197 h 261"/>
                <a:gd name="T22" fmla="*/ 80 w 270"/>
                <a:gd name="T23" fmla="*/ 214 h 261"/>
                <a:gd name="T24" fmla="*/ 87 w 270"/>
                <a:gd name="T25" fmla="*/ 226 h 261"/>
                <a:gd name="T26" fmla="*/ 99 w 270"/>
                <a:gd name="T27" fmla="*/ 238 h 261"/>
                <a:gd name="T28" fmla="*/ 115 w 270"/>
                <a:gd name="T29" fmla="*/ 245 h 261"/>
                <a:gd name="T30" fmla="*/ 136 w 270"/>
                <a:gd name="T31" fmla="*/ 247 h 261"/>
                <a:gd name="T32" fmla="*/ 155 w 270"/>
                <a:gd name="T33" fmla="*/ 245 h 261"/>
                <a:gd name="T34" fmla="*/ 171 w 270"/>
                <a:gd name="T35" fmla="*/ 238 h 261"/>
                <a:gd name="T36" fmla="*/ 185 w 270"/>
                <a:gd name="T37" fmla="*/ 226 h 261"/>
                <a:gd name="T38" fmla="*/ 191 w 270"/>
                <a:gd name="T39" fmla="*/ 214 h 261"/>
                <a:gd name="T40" fmla="*/ 197 w 270"/>
                <a:gd name="T41" fmla="*/ 197 h 261"/>
                <a:gd name="T42" fmla="*/ 200 w 270"/>
                <a:gd name="T43" fmla="*/ 177 h 261"/>
                <a:gd name="T44" fmla="*/ 201 w 270"/>
                <a:gd name="T45" fmla="*/ 154 h 261"/>
                <a:gd name="T46" fmla="*/ 201 w 270"/>
                <a:gd name="T47" fmla="*/ 35 h 261"/>
                <a:gd name="T48" fmla="*/ 201 w 270"/>
                <a:gd name="T49" fmla="*/ 24 h 261"/>
                <a:gd name="T50" fmla="*/ 198 w 270"/>
                <a:gd name="T51" fmla="*/ 18 h 261"/>
                <a:gd name="T52" fmla="*/ 194 w 270"/>
                <a:gd name="T53" fmla="*/ 14 h 261"/>
                <a:gd name="T54" fmla="*/ 183 w 270"/>
                <a:gd name="T55" fmla="*/ 12 h 261"/>
                <a:gd name="T56" fmla="*/ 168 w 270"/>
                <a:gd name="T57" fmla="*/ 10 h 261"/>
                <a:gd name="T58" fmla="*/ 168 w 270"/>
                <a:gd name="T59" fmla="*/ 0 h 261"/>
                <a:gd name="T60" fmla="*/ 270 w 270"/>
                <a:gd name="T61" fmla="*/ 0 h 261"/>
                <a:gd name="T62" fmla="*/ 270 w 270"/>
                <a:gd name="T63" fmla="*/ 10 h 261"/>
                <a:gd name="T64" fmla="*/ 255 w 270"/>
                <a:gd name="T65" fmla="*/ 12 h 261"/>
                <a:gd name="T66" fmla="*/ 246 w 270"/>
                <a:gd name="T67" fmla="*/ 14 h 261"/>
                <a:gd name="T68" fmla="*/ 240 w 270"/>
                <a:gd name="T69" fmla="*/ 18 h 261"/>
                <a:gd name="T70" fmla="*/ 238 w 270"/>
                <a:gd name="T71" fmla="*/ 24 h 261"/>
                <a:gd name="T72" fmla="*/ 238 w 270"/>
                <a:gd name="T73" fmla="*/ 35 h 261"/>
                <a:gd name="T74" fmla="*/ 238 w 270"/>
                <a:gd name="T75" fmla="*/ 161 h 261"/>
                <a:gd name="T76" fmla="*/ 236 w 270"/>
                <a:gd name="T77" fmla="*/ 182 h 261"/>
                <a:gd name="T78" fmla="*/ 233 w 270"/>
                <a:gd name="T79" fmla="*/ 200 h 261"/>
                <a:gd name="T80" fmla="*/ 228 w 270"/>
                <a:gd name="T81" fmla="*/ 215 h 261"/>
                <a:gd name="T82" fmla="*/ 217 w 270"/>
                <a:gd name="T83" fmla="*/ 231 h 261"/>
                <a:gd name="T84" fmla="*/ 204 w 270"/>
                <a:gd name="T85" fmla="*/ 243 h 261"/>
                <a:gd name="T86" fmla="*/ 189 w 270"/>
                <a:gd name="T87" fmla="*/ 252 h 261"/>
                <a:gd name="T88" fmla="*/ 172 w 270"/>
                <a:gd name="T89" fmla="*/ 257 h 261"/>
                <a:gd name="T90" fmla="*/ 153 w 270"/>
                <a:gd name="T91" fmla="*/ 260 h 261"/>
                <a:gd name="T92" fmla="*/ 136 w 270"/>
                <a:gd name="T93" fmla="*/ 261 h 261"/>
                <a:gd name="T94" fmla="*/ 117 w 270"/>
                <a:gd name="T95" fmla="*/ 260 h 261"/>
                <a:gd name="T96" fmla="*/ 99 w 270"/>
                <a:gd name="T97" fmla="*/ 257 h 261"/>
                <a:gd name="T98" fmla="*/ 83 w 270"/>
                <a:gd name="T99" fmla="*/ 252 h 261"/>
                <a:gd name="T100" fmla="*/ 67 w 270"/>
                <a:gd name="T101" fmla="*/ 243 h 261"/>
                <a:gd name="T102" fmla="*/ 54 w 270"/>
                <a:gd name="T103" fmla="*/ 231 h 261"/>
                <a:gd name="T104" fmla="*/ 44 w 270"/>
                <a:gd name="T105" fmla="*/ 215 h 261"/>
                <a:gd name="T106" fmla="*/ 38 w 270"/>
                <a:gd name="T107" fmla="*/ 201 h 261"/>
                <a:gd name="T108" fmla="*/ 35 w 270"/>
                <a:gd name="T109" fmla="*/ 182 h 261"/>
                <a:gd name="T110" fmla="*/ 34 w 270"/>
                <a:gd name="T111" fmla="*/ 162 h 261"/>
                <a:gd name="T112" fmla="*/ 34 w 270"/>
                <a:gd name="T113" fmla="*/ 35 h 261"/>
                <a:gd name="T114" fmla="*/ 33 w 270"/>
                <a:gd name="T115" fmla="*/ 24 h 261"/>
                <a:gd name="T116" fmla="*/ 31 w 270"/>
                <a:gd name="T117" fmla="*/ 18 h 261"/>
                <a:gd name="T118" fmla="*/ 26 w 270"/>
                <a:gd name="T119" fmla="*/ 14 h 261"/>
                <a:gd name="T120" fmla="*/ 16 w 270"/>
                <a:gd name="T121" fmla="*/ 12 h 261"/>
                <a:gd name="T122" fmla="*/ 0 w 270"/>
                <a:gd name="T123" fmla="*/ 10 h 261"/>
                <a:gd name="T124" fmla="*/ 0 w 270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261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7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1" y="35"/>
                  </a:lnTo>
                  <a:lnTo>
                    <a:pt x="71" y="154"/>
                  </a:lnTo>
                  <a:lnTo>
                    <a:pt x="71" y="177"/>
                  </a:lnTo>
                  <a:lnTo>
                    <a:pt x="75" y="197"/>
                  </a:lnTo>
                  <a:lnTo>
                    <a:pt x="80" y="214"/>
                  </a:lnTo>
                  <a:lnTo>
                    <a:pt x="87" y="226"/>
                  </a:lnTo>
                  <a:lnTo>
                    <a:pt x="99" y="238"/>
                  </a:lnTo>
                  <a:lnTo>
                    <a:pt x="115" y="245"/>
                  </a:lnTo>
                  <a:lnTo>
                    <a:pt x="136" y="247"/>
                  </a:lnTo>
                  <a:lnTo>
                    <a:pt x="155" y="245"/>
                  </a:lnTo>
                  <a:lnTo>
                    <a:pt x="171" y="238"/>
                  </a:lnTo>
                  <a:lnTo>
                    <a:pt x="185" y="226"/>
                  </a:lnTo>
                  <a:lnTo>
                    <a:pt x="191" y="214"/>
                  </a:lnTo>
                  <a:lnTo>
                    <a:pt x="197" y="197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1" y="35"/>
                  </a:lnTo>
                  <a:lnTo>
                    <a:pt x="201" y="24"/>
                  </a:lnTo>
                  <a:lnTo>
                    <a:pt x="198" y="18"/>
                  </a:lnTo>
                  <a:lnTo>
                    <a:pt x="194" y="14"/>
                  </a:lnTo>
                  <a:lnTo>
                    <a:pt x="183" y="12"/>
                  </a:lnTo>
                  <a:lnTo>
                    <a:pt x="168" y="10"/>
                  </a:lnTo>
                  <a:lnTo>
                    <a:pt x="168" y="0"/>
                  </a:lnTo>
                  <a:lnTo>
                    <a:pt x="270" y="0"/>
                  </a:lnTo>
                  <a:lnTo>
                    <a:pt x="270" y="10"/>
                  </a:lnTo>
                  <a:lnTo>
                    <a:pt x="255" y="12"/>
                  </a:lnTo>
                  <a:lnTo>
                    <a:pt x="246" y="14"/>
                  </a:lnTo>
                  <a:lnTo>
                    <a:pt x="240" y="18"/>
                  </a:lnTo>
                  <a:lnTo>
                    <a:pt x="238" y="24"/>
                  </a:lnTo>
                  <a:lnTo>
                    <a:pt x="238" y="35"/>
                  </a:lnTo>
                  <a:lnTo>
                    <a:pt x="238" y="161"/>
                  </a:lnTo>
                  <a:lnTo>
                    <a:pt x="236" y="182"/>
                  </a:lnTo>
                  <a:lnTo>
                    <a:pt x="233" y="200"/>
                  </a:lnTo>
                  <a:lnTo>
                    <a:pt x="228" y="215"/>
                  </a:lnTo>
                  <a:lnTo>
                    <a:pt x="217" y="231"/>
                  </a:lnTo>
                  <a:lnTo>
                    <a:pt x="204" y="243"/>
                  </a:lnTo>
                  <a:lnTo>
                    <a:pt x="189" y="252"/>
                  </a:lnTo>
                  <a:lnTo>
                    <a:pt x="172" y="257"/>
                  </a:lnTo>
                  <a:lnTo>
                    <a:pt x="153" y="260"/>
                  </a:lnTo>
                  <a:lnTo>
                    <a:pt x="136" y="261"/>
                  </a:lnTo>
                  <a:lnTo>
                    <a:pt x="117" y="260"/>
                  </a:lnTo>
                  <a:lnTo>
                    <a:pt x="99" y="257"/>
                  </a:lnTo>
                  <a:lnTo>
                    <a:pt x="83" y="252"/>
                  </a:lnTo>
                  <a:lnTo>
                    <a:pt x="67" y="243"/>
                  </a:lnTo>
                  <a:lnTo>
                    <a:pt x="54" y="231"/>
                  </a:lnTo>
                  <a:lnTo>
                    <a:pt x="44" y="215"/>
                  </a:lnTo>
                  <a:lnTo>
                    <a:pt x="38" y="201"/>
                  </a:lnTo>
                  <a:lnTo>
                    <a:pt x="35" y="182"/>
                  </a:lnTo>
                  <a:lnTo>
                    <a:pt x="34" y="162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gray">
            <a:xfrm>
              <a:off x="7824835" y="895932"/>
              <a:ext cx="121901" cy="117318"/>
            </a:xfrm>
            <a:custGeom>
              <a:avLst/>
              <a:gdLst>
                <a:gd name="T0" fmla="*/ 0 w 264"/>
                <a:gd name="T1" fmla="*/ 0 h 256"/>
                <a:gd name="T2" fmla="*/ 70 w 264"/>
                <a:gd name="T3" fmla="*/ 0 h 256"/>
                <a:gd name="T4" fmla="*/ 214 w 264"/>
                <a:gd name="T5" fmla="*/ 203 h 256"/>
                <a:gd name="T6" fmla="*/ 215 w 264"/>
                <a:gd name="T7" fmla="*/ 204 h 256"/>
                <a:gd name="T8" fmla="*/ 215 w 264"/>
                <a:gd name="T9" fmla="*/ 75 h 256"/>
                <a:gd name="T10" fmla="*/ 214 w 264"/>
                <a:gd name="T11" fmla="*/ 50 h 256"/>
                <a:gd name="T12" fmla="*/ 213 w 264"/>
                <a:gd name="T13" fmla="*/ 29 h 256"/>
                <a:gd name="T14" fmla="*/ 209 w 264"/>
                <a:gd name="T15" fmla="*/ 20 h 256"/>
                <a:gd name="T16" fmla="*/ 203 w 264"/>
                <a:gd name="T17" fmla="*/ 14 h 256"/>
                <a:gd name="T18" fmla="*/ 192 w 264"/>
                <a:gd name="T19" fmla="*/ 12 h 256"/>
                <a:gd name="T20" fmla="*/ 177 w 264"/>
                <a:gd name="T21" fmla="*/ 10 h 256"/>
                <a:gd name="T22" fmla="*/ 177 w 264"/>
                <a:gd name="T23" fmla="*/ 0 h 256"/>
                <a:gd name="T24" fmla="*/ 264 w 264"/>
                <a:gd name="T25" fmla="*/ 0 h 256"/>
                <a:gd name="T26" fmla="*/ 264 w 264"/>
                <a:gd name="T27" fmla="*/ 10 h 256"/>
                <a:gd name="T28" fmla="*/ 252 w 264"/>
                <a:gd name="T29" fmla="*/ 12 h 256"/>
                <a:gd name="T30" fmla="*/ 242 w 264"/>
                <a:gd name="T31" fmla="*/ 14 h 256"/>
                <a:gd name="T32" fmla="*/ 237 w 264"/>
                <a:gd name="T33" fmla="*/ 20 h 256"/>
                <a:gd name="T34" fmla="*/ 234 w 264"/>
                <a:gd name="T35" fmla="*/ 29 h 256"/>
                <a:gd name="T36" fmla="*/ 232 w 264"/>
                <a:gd name="T37" fmla="*/ 50 h 256"/>
                <a:gd name="T38" fmla="*/ 232 w 264"/>
                <a:gd name="T39" fmla="*/ 75 h 256"/>
                <a:gd name="T40" fmla="*/ 232 w 264"/>
                <a:gd name="T41" fmla="*/ 256 h 256"/>
                <a:gd name="T42" fmla="*/ 207 w 264"/>
                <a:gd name="T43" fmla="*/ 256 h 256"/>
                <a:gd name="T44" fmla="*/ 50 w 264"/>
                <a:gd name="T45" fmla="*/ 33 h 256"/>
                <a:gd name="T46" fmla="*/ 50 w 264"/>
                <a:gd name="T47" fmla="*/ 33 h 256"/>
                <a:gd name="T48" fmla="*/ 50 w 264"/>
                <a:gd name="T49" fmla="*/ 180 h 256"/>
                <a:gd name="T50" fmla="*/ 50 w 264"/>
                <a:gd name="T51" fmla="*/ 205 h 256"/>
                <a:gd name="T52" fmla="*/ 53 w 264"/>
                <a:gd name="T53" fmla="*/ 226 h 256"/>
                <a:gd name="T54" fmla="*/ 55 w 264"/>
                <a:gd name="T55" fmla="*/ 235 h 256"/>
                <a:gd name="T56" fmla="*/ 62 w 264"/>
                <a:gd name="T57" fmla="*/ 241 h 256"/>
                <a:gd name="T58" fmla="*/ 72 w 264"/>
                <a:gd name="T59" fmla="*/ 243 h 256"/>
                <a:gd name="T60" fmla="*/ 88 w 264"/>
                <a:gd name="T61" fmla="*/ 245 h 256"/>
                <a:gd name="T62" fmla="*/ 88 w 264"/>
                <a:gd name="T63" fmla="*/ 256 h 256"/>
                <a:gd name="T64" fmla="*/ 0 w 264"/>
                <a:gd name="T65" fmla="*/ 256 h 256"/>
                <a:gd name="T66" fmla="*/ 0 w 264"/>
                <a:gd name="T67" fmla="*/ 245 h 256"/>
                <a:gd name="T68" fmla="*/ 12 w 264"/>
                <a:gd name="T69" fmla="*/ 243 h 256"/>
                <a:gd name="T70" fmla="*/ 21 w 264"/>
                <a:gd name="T71" fmla="*/ 241 h 256"/>
                <a:gd name="T72" fmla="*/ 27 w 264"/>
                <a:gd name="T73" fmla="*/ 235 h 256"/>
                <a:gd name="T74" fmla="*/ 29 w 264"/>
                <a:gd name="T75" fmla="*/ 226 h 256"/>
                <a:gd name="T76" fmla="*/ 32 w 264"/>
                <a:gd name="T77" fmla="*/ 205 h 256"/>
                <a:gd name="T78" fmla="*/ 32 w 264"/>
                <a:gd name="T79" fmla="*/ 180 h 256"/>
                <a:gd name="T80" fmla="*/ 32 w 264"/>
                <a:gd name="T81" fmla="*/ 35 h 256"/>
                <a:gd name="T82" fmla="*/ 32 w 264"/>
                <a:gd name="T83" fmla="*/ 24 h 256"/>
                <a:gd name="T84" fmla="*/ 31 w 264"/>
                <a:gd name="T85" fmla="*/ 18 h 256"/>
                <a:gd name="T86" fmla="*/ 25 w 264"/>
                <a:gd name="T87" fmla="*/ 14 h 256"/>
                <a:gd name="T88" fmla="*/ 16 w 264"/>
                <a:gd name="T89" fmla="*/ 12 h 256"/>
                <a:gd name="T90" fmla="*/ 0 w 264"/>
                <a:gd name="T91" fmla="*/ 10 h 256"/>
                <a:gd name="T92" fmla="*/ 0 w 264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256">
                  <a:moveTo>
                    <a:pt x="0" y="0"/>
                  </a:moveTo>
                  <a:lnTo>
                    <a:pt x="70" y="0"/>
                  </a:lnTo>
                  <a:lnTo>
                    <a:pt x="214" y="203"/>
                  </a:lnTo>
                  <a:lnTo>
                    <a:pt x="215" y="204"/>
                  </a:lnTo>
                  <a:lnTo>
                    <a:pt x="215" y="75"/>
                  </a:lnTo>
                  <a:lnTo>
                    <a:pt x="214" y="50"/>
                  </a:lnTo>
                  <a:lnTo>
                    <a:pt x="213" y="29"/>
                  </a:lnTo>
                  <a:lnTo>
                    <a:pt x="209" y="20"/>
                  </a:lnTo>
                  <a:lnTo>
                    <a:pt x="203" y="14"/>
                  </a:lnTo>
                  <a:lnTo>
                    <a:pt x="192" y="12"/>
                  </a:lnTo>
                  <a:lnTo>
                    <a:pt x="177" y="10"/>
                  </a:lnTo>
                  <a:lnTo>
                    <a:pt x="177" y="0"/>
                  </a:lnTo>
                  <a:lnTo>
                    <a:pt x="264" y="0"/>
                  </a:lnTo>
                  <a:lnTo>
                    <a:pt x="264" y="10"/>
                  </a:lnTo>
                  <a:lnTo>
                    <a:pt x="252" y="12"/>
                  </a:lnTo>
                  <a:lnTo>
                    <a:pt x="242" y="14"/>
                  </a:lnTo>
                  <a:lnTo>
                    <a:pt x="237" y="20"/>
                  </a:lnTo>
                  <a:lnTo>
                    <a:pt x="234" y="29"/>
                  </a:lnTo>
                  <a:lnTo>
                    <a:pt x="232" y="50"/>
                  </a:lnTo>
                  <a:lnTo>
                    <a:pt x="232" y="75"/>
                  </a:lnTo>
                  <a:lnTo>
                    <a:pt x="232" y="256"/>
                  </a:lnTo>
                  <a:lnTo>
                    <a:pt x="207" y="256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180"/>
                  </a:lnTo>
                  <a:lnTo>
                    <a:pt x="50" y="205"/>
                  </a:lnTo>
                  <a:lnTo>
                    <a:pt x="53" y="226"/>
                  </a:lnTo>
                  <a:lnTo>
                    <a:pt x="55" y="235"/>
                  </a:lnTo>
                  <a:lnTo>
                    <a:pt x="62" y="241"/>
                  </a:lnTo>
                  <a:lnTo>
                    <a:pt x="72" y="243"/>
                  </a:lnTo>
                  <a:lnTo>
                    <a:pt x="88" y="245"/>
                  </a:lnTo>
                  <a:lnTo>
                    <a:pt x="88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2" y="243"/>
                  </a:lnTo>
                  <a:lnTo>
                    <a:pt x="21" y="241"/>
                  </a:lnTo>
                  <a:lnTo>
                    <a:pt x="27" y="235"/>
                  </a:lnTo>
                  <a:lnTo>
                    <a:pt x="29" y="226"/>
                  </a:lnTo>
                  <a:lnTo>
                    <a:pt x="32" y="205"/>
                  </a:lnTo>
                  <a:lnTo>
                    <a:pt x="32" y="18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5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gray">
            <a:xfrm>
              <a:off x="7960484" y="895932"/>
              <a:ext cx="47660" cy="117318"/>
            </a:xfrm>
            <a:custGeom>
              <a:avLst/>
              <a:gdLst>
                <a:gd name="T0" fmla="*/ 0 w 104"/>
                <a:gd name="T1" fmla="*/ 0 h 256"/>
                <a:gd name="T2" fmla="*/ 104 w 104"/>
                <a:gd name="T3" fmla="*/ 0 h 256"/>
                <a:gd name="T4" fmla="*/ 104 w 104"/>
                <a:gd name="T5" fmla="*/ 10 h 256"/>
                <a:gd name="T6" fmla="*/ 87 w 104"/>
                <a:gd name="T7" fmla="*/ 12 h 256"/>
                <a:gd name="T8" fmla="*/ 78 w 104"/>
                <a:gd name="T9" fmla="*/ 14 h 256"/>
                <a:gd name="T10" fmla="*/ 72 w 104"/>
                <a:gd name="T11" fmla="*/ 18 h 256"/>
                <a:gd name="T12" fmla="*/ 71 w 104"/>
                <a:gd name="T13" fmla="*/ 24 h 256"/>
                <a:gd name="T14" fmla="*/ 70 w 104"/>
                <a:gd name="T15" fmla="*/ 35 h 256"/>
                <a:gd name="T16" fmla="*/ 70 w 104"/>
                <a:gd name="T17" fmla="*/ 220 h 256"/>
                <a:gd name="T18" fmla="*/ 71 w 104"/>
                <a:gd name="T19" fmla="*/ 231 h 256"/>
                <a:gd name="T20" fmla="*/ 72 w 104"/>
                <a:gd name="T21" fmla="*/ 237 h 256"/>
                <a:gd name="T22" fmla="*/ 78 w 104"/>
                <a:gd name="T23" fmla="*/ 241 h 256"/>
                <a:gd name="T24" fmla="*/ 87 w 104"/>
                <a:gd name="T25" fmla="*/ 243 h 256"/>
                <a:gd name="T26" fmla="*/ 104 w 104"/>
                <a:gd name="T27" fmla="*/ 245 h 256"/>
                <a:gd name="T28" fmla="*/ 104 w 104"/>
                <a:gd name="T29" fmla="*/ 256 h 256"/>
                <a:gd name="T30" fmla="*/ 0 w 104"/>
                <a:gd name="T31" fmla="*/ 256 h 256"/>
                <a:gd name="T32" fmla="*/ 0 w 104"/>
                <a:gd name="T33" fmla="*/ 245 h 256"/>
                <a:gd name="T34" fmla="*/ 17 w 104"/>
                <a:gd name="T35" fmla="*/ 243 h 256"/>
                <a:gd name="T36" fmla="*/ 26 w 104"/>
                <a:gd name="T37" fmla="*/ 241 h 256"/>
                <a:gd name="T38" fmla="*/ 32 w 104"/>
                <a:gd name="T39" fmla="*/ 237 h 256"/>
                <a:gd name="T40" fmla="*/ 33 w 104"/>
                <a:gd name="T41" fmla="*/ 231 h 256"/>
                <a:gd name="T42" fmla="*/ 34 w 104"/>
                <a:gd name="T43" fmla="*/ 220 h 256"/>
                <a:gd name="T44" fmla="*/ 34 w 104"/>
                <a:gd name="T45" fmla="*/ 35 h 256"/>
                <a:gd name="T46" fmla="*/ 33 w 104"/>
                <a:gd name="T47" fmla="*/ 24 h 256"/>
                <a:gd name="T48" fmla="*/ 32 w 104"/>
                <a:gd name="T49" fmla="*/ 18 h 256"/>
                <a:gd name="T50" fmla="*/ 26 w 104"/>
                <a:gd name="T51" fmla="*/ 14 h 256"/>
                <a:gd name="T52" fmla="*/ 17 w 104"/>
                <a:gd name="T53" fmla="*/ 12 h 256"/>
                <a:gd name="T54" fmla="*/ 0 w 104"/>
                <a:gd name="T55" fmla="*/ 10 h 256"/>
                <a:gd name="T56" fmla="*/ 0 w 104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256">
                  <a:moveTo>
                    <a:pt x="0" y="0"/>
                  </a:moveTo>
                  <a:lnTo>
                    <a:pt x="104" y="0"/>
                  </a:lnTo>
                  <a:lnTo>
                    <a:pt x="104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1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4" y="245"/>
                  </a:lnTo>
                  <a:lnTo>
                    <a:pt x="104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7" y="243"/>
                  </a:lnTo>
                  <a:lnTo>
                    <a:pt x="26" y="241"/>
                  </a:lnTo>
                  <a:lnTo>
                    <a:pt x="32" y="237"/>
                  </a:lnTo>
                  <a:lnTo>
                    <a:pt x="33" y="231"/>
                  </a:lnTo>
                  <a:lnTo>
                    <a:pt x="34" y="220"/>
                  </a:lnTo>
                  <a:lnTo>
                    <a:pt x="34" y="35"/>
                  </a:lnTo>
                  <a:lnTo>
                    <a:pt x="33" y="24"/>
                  </a:lnTo>
                  <a:lnTo>
                    <a:pt x="32" y="18"/>
                  </a:lnTo>
                  <a:lnTo>
                    <a:pt x="26" y="14"/>
                  </a:lnTo>
                  <a:lnTo>
                    <a:pt x="17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>
              <a:off x="8020060" y="895932"/>
              <a:ext cx="117318" cy="117318"/>
            </a:xfrm>
            <a:custGeom>
              <a:avLst/>
              <a:gdLst>
                <a:gd name="T0" fmla="*/ 0 w 257"/>
                <a:gd name="T1" fmla="*/ 0 h 256"/>
                <a:gd name="T2" fmla="*/ 95 w 257"/>
                <a:gd name="T3" fmla="*/ 0 h 256"/>
                <a:gd name="T4" fmla="*/ 95 w 257"/>
                <a:gd name="T5" fmla="*/ 10 h 256"/>
                <a:gd name="T6" fmla="*/ 76 w 257"/>
                <a:gd name="T7" fmla="*/ 13 h 256"/>
                <a:gd name="T8" fmla="*/ 71 w 257"/>
                <a:gd name="T9" fmla="*/ 13 h 256"/>
                <a:gd name="T10" fmla="*/ 68 w 257"/>
                <a:gd name="T11" fmla="*/ 16 h 256"/>
                <a:gd name="T12" fmla="*/ 68 w 257"/>
                <a:gd name="T13" fmla="*/ 17 h 256"/>
                <a:gd name="T14" fmla="*/ 68 w 257"/>
                <a:gd name="T15" fmla="*/ 21 h 256"/>
                <a:gd name="T16" fmla="*/ 68 w 257"/>
                <a:gd name="T17" fmla="*/ 27 h 256"/>
                <a:gd name="T18" fmla="*/ 84 w 257"/>
                <a:gd name="T19" fmla="*/ 73 h 256"/>
                <a:gd name="T20" fmla="*/ 101 w 257"/>
                <a:gd name="T21" fmla="*/ 120 h 256"/>
                <a:gd name="T22" fmla="*/ 136 w 257"/>
                <a:gd name="T23" fmla="*/ 215 h 256"/>
                <a:gd name="T24" fmla="*/ 136 w 257"/>
                <a:gd name="T25" fmla="*/ 215 h 256"/>
                <a:gd name="T26" fmla="*/ 175 w 257"/>
                <a:gd name="T27" fmla="*/ 109 h 256"/>
                <a:gd name="T28" fmla="*/ 185 w 257"/>
                <a:gd name="T29" fmla="*/ 84 h 256"/>
                <a:gd name="T30" fmla="*/ 193 w 257"/>
                <a:gd name="T31" fmla="*/ 59 h 256"/>
                <a:gd name="T32" fmla="*/ 198 w 257"/>
                <a:gd name="T33" fmla="*/ 39 h 256"/>
                <a:gd name="T34" fmla="*/ 204 w 257"/>
                <a:gd name="T35" fmla="*/ 24 h 256"/>
                <a:gd name="T36" fmla="*/ 204 w 257"/>
                <a:gd name="T37" fmla="*/ 21 h 256"/>
                <a:gd name="T38" fmla="*/ 204 w 257"/>
                <a:gd name="T39" fmla="*/ 18 h 256"/>
                <a:gd name="T40" fmla="*/ 204 w 257"/>
                <a:gd name="T41" fmla="*/ 16 h 256"/>
                <a:gd name="T42" fmla="*/ 202 w 257"/>
                <a:gd name="T43" fmla="*/ 14 h 256"/>
                <a:gd name="T44" fmla="*/ 200 w 257"/>
                <a:gd name="T45" fmla="*/ 13 h 256"/>
                <a:gd name="T46" fmla="*/ 196 w 257"/>
                <a:gd name="T47" fmla="*/ 13 h 256"/>
                <a:gd name="T48" fmla="*/ 175 w 257"/>
                <a:gd name="T49" fmla="*/ 10 h 256"/>
                <a:gd name="T50" fmla="*/ 175 w 257"/>
                <a:gd name="T51" fmla="*/ 0 h 256"/>
                <a:gd name="T52" fmla="*/ 257 w 257"/>
                <a:gd name="T53" fmla="*/ 0 h 256"/>
                <a:gd name="T54" fmla="*/ 257 w 257"/>
                <a:gd name="T55" fmla="*/ 10 h 256"/>
                <a:gd name="T56" fmla="*/ 245 w 257"/>
                <a:gd name="T57" fmla="*/ 12 h 256"/>
                <a:gd name="T58" fmla="*/ 236 w 257"/>
                <a:gd name="T59" fmla="*/ 14 h 256"/>
                <a:gd name="T60" fmla="*/ 230 w 257"/>
                <a:gd name="T61" fmla="*/ 20 h 256"/>
                <a:gd name="T62" fmla="*/ 224 w 257"/>
                <a:gd name="T63" fmla="*/ 31 h 256"/>
                <a:gd name="T64" fmla="*/ 217 w 257"/>
                <a:gd name="T65" fmla="*/ 48 h 256"/>
                <a:gd name="T66" fmla="*/ 208 w 257"/>
                <a:gd name="T67" fmla="*/ 71 h 256"/>
                <a:gd name="T68" fmla="*/ 197 w 257"/>
                <a:gd name="T69" fmla="*/ 98 h 256"/>
                <a:gd name="T70" fmla="*/ 186 w 257"/>
                <a:gd name="T71" fmla="*/ 128 h 256"/>
                <a:gd name="T72" fmla="*/ 139 w 257"/>
                <a:gd name="T73" fmla="*/ 256 h 256"/>
                <a:gd name="T74" fmla="*/ 113 w 257"/>
                <a:gd name="T75" fmla="*/ 256 h 256"/>
                <a:gd name="T76" fmla="*/ 71 w 257"/>
                <a:gd name="T77" fmla="*/ 138 h 256"/>
                <a:gd name="T78" fmla="*/ 57 w 257"/>
                <a:gd name="T79" fmla="*/ 101 h 256"/>
                <a:gd name="T80" fmla="*/ 45 w 257"/>
                <a:gd name="T81" fmla="*/ 66 h 256"/>
                <a:gd name="T82" fmla="*/ 33 w 257"/>
                <a:gd name="T83" fmla="*/ 32 h 256"/>
                <a:gd name="T84" fmla="*/ 27 w 257"/>
                <a:gd name="T85" fmla="*/ 21 h 256"/>
                <a:gd name="T86" fmla="*/ 21 w 257"/>
                <a:gd name="T87" fmla="*/ 14 h 256"/>
                <a:gd name="T88" fmla="*/ 12 w 257"/>
                <a:gd name="T89" fmla="*/ 12 h 256"/>
                <a:gd name="T90" fmla="*/ 0 w 257"/>
                <a:gd name="T91" fmla="*/ 10 h 256"/>
                <a:gd name="T92" fmla="*/ 0 w 257"/>
                <a:gd name="T9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8" y="21"/>
                  </a:lnTo>
                  <a:lnTo>
                    <a:pt x="68" y="27"/>
                  </a:lnTo>
                  <a:lnTo>
                    <a:pt x="84" y="73"/>
                  </a:lnTo>
                  <a:lnTo>
                    <a:pt x="101" y="120"/>
                  </a:lnTo>
                  <a:lnTo>
                    <a:pt x="136" y="215"/>
                  </a:lnTo>
                  <a:lnTo>
                    <a:pt x="136" y="215"/>
                  </a:lnTo>
                  <a:lnTo>
                    <a:pt x="175" y="109"/>
                  </a:lnTo>
                  <a:lnTo>
                    <a:pt x="185" y="84"/>
                  </a:lnTo>
                  <a:lnTo>
                    <a:pt x="193" y="59"/>
                  </a:lnTo>
                  <a:lnTo>
                    <a:pt x="198" y="39"/>
                  </a:lnTo>
                  <a:lnTo>
                    <a:pt x="204" y="24"/>
                  </a:lnTo>
                  <a:lnTo>
                    <a:pt x="204" y="21"/>
                  </a:lnTo>
                  <a:lnTo>
                    <a:pt x="204" y="18"/>
                  </a:lnTo>
                  <a:lnTo>
                    <a:pt x="204" y="16"/>
                  </a:lnTo>
                  <a:lnTo>
                    <a:pt x="202" y="14"/>
                  </a:lnTo>
                  <a:lnTo>
                    <a:pt x="200" y="13"/>
                  </a:lnTo>
                  <a:lnTo>
                    <a:pt x="196" y="13"/>
                  </a:lnTo>
                  <a:lnTo>
                    <a:pt x="175" y="10"/>
                  </a:lnTo>
                  <a:lnTo>
                    <a:pt x="175" y="0"/>
                  </a:lnTo>
                  <a:lnTo>
                    <a:pt x="257" y="0"/>
                  </a:lnTo>
                  <a:lnTo>
                    <a:pt x="257" y="10"/>
                  </a:lnTo>
                  <a:lnTo>
                    <a:pt x="245" y="12"/>
                  </a:lnTo>
                  <a:lnTo>
                    <a:pt x="236" y="14"/>
                  </a:lnTo>
                  <a:lnTo>
                    <a:pt x="230" y="20"/>
                  </a:lnTo>
                  <a:lnTo>
                    <a:pt x="224" y="31"/>
                  </a:lnTo>
                  <a:lnTo>
                    <a:pt x="217" y="48"/>
                  </a:lnTo>
                  <a:lnTo>
                    <a:pt x="208" y="71"/>
                  </a:lnTo>
                  <a:lnTo>
                    <a:pt x="197" y="98"/>
                  </a:lnTo>
                  <a:lnTo>
                    <a:pt x="186" y="128"/>
                  </a:lnTo>
                  <a:lnTo>
                    <a:pt x="139" y="256"/>
                  </a:lnTo>
                  <a:lnTo>
                    <a:pt x="113" y="256"/>
                  </a:lnTo>
                  <a:lnTo>
                    <a:pt x="71" y="138"/>
                  </a:lnTo>
                  <a:lnTo>
                    <a:pt x="57" y="101"/>
                  </a:lnTo>
                  <a:lnTo>
                    <a:pt x="45" y="66"/>
                  </a:lnTo>
                  <a:lnTo>
                    <a:pt x="33" y="32"/>
                  </a:lnTo>
                  <a:lnTo>
                    <a:pt x="27" y="21"/>
                  </a:lnTo>
                  <a:lnTo>
                    <a:pt x="21" y="14"/>
                  </a:lnTo>
                  <a:lnTo>
                    <a:pt x="12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gray">
            <a:xfrm>
              <a:off x="8147459" y="895932"/>
              <a:ext cx="91654" cy="117318"/>
            </a:xfrm>
            <a:custGeom>
              <a:avLst/>
              <a:gdLst>
                <a:gd name="T0" fmla="*/ 0 w 199"/>
                <a:gd name="T1" fmla="*/ 0 h 256"/>
                <a:gd name="T2" fmla="*/ 186 w 199"/>
                <a:gd name="T3" fmla="*/ 0 h 256"/>
                <a:gd name="T4" fmla="*/ 186 w 199"/>
                <a:gd name="T5" fmla="*/ 61 h 256"/>
                <a:gd name="T6" fmla="*/ 175 w 199"/>
                <a:gd name="T7" fmla="*/ 61 h 256"/>
                <a:gd name="T8" fmla="*/ 171 w 199"/>
                <a:gd name="T9" fmla="*/ 42 h 256"/>
                <a:gd name="T10" fmla="*/ 165 w 199"/>
                <a:gd name="T11" fmla="*/ 27 h 256"/>
                <a:gd name="T12" fmla="*/ 156 w 199"/>
                <a:gd name="T13" fmla="*/ 18 h 256"/>
                <a:gd name="T14" fmla="*/ 141 w 199"/>
                <a:gd name="T15" fmla="*/ 14 h 256"/>
                <a:gd name="T16" fmla="*/ 119 w 199"/>
                <a:gd name="T17" fmla="*/ 13 h 256"/>
                <a:gd name="T18" fmla="*/ 83 w 199"/>
                <a:gd name="T19" fmla="*/ 13 h 256"/>
                <a:gd name="T20" fmla="*/ 78 w 199"/>
                <a:gd name="T21" fmla="*/ 13 h 256"/>
                <a:gd name="T22" fmla="*/ 74 w 199"/>
                <a:gd name="T23" fmla="*/ 14 h 256"/>
                <a:gd name="T24" fmla="*/ 72 w 199"/>
                <a:gd name="T25" fmla="*/ 16 h 256"/>
                <a:gd name="T26" fmla="*/ 70 w 199"/>
                <a:gd name="T27" fmla="*/ 17 h 256"/>
                <a:gd name="T28" fmla="*/ 69 w 199"/>
                <a:gd name="T29" fmla="*/ 21 h 256"/>
                <a:gd name="T30" fmla="*/ 69 w 199"/>
                <a:gd name="T31" fmla="*/ 27 h 256"/>
                <a:gd name="T32" fmla="*/ 69 w 199"/>
                <a:gd name="T33" fmla="*/ 116 h 256"/>
                <a:gd name="T34" fmla="*/ 121 w 199"/>
                <a:gd name="T35" fmla="*/ 116 h 256"/>
                <a:gd name="T36" fmla="*/ 137 w 199"/>
                <a:gd name="T37" fmla="*/ 115 h 256"/>
                <a:gd name="T38" fmla="*/ 146 w 199"/>
                <a:gd name="T39" fmla="*/ 111 h 256"/>
                <a:gd name="T40" fmla="*/ 152 w 199"/>
                <a:gd name="T41" fmla="*/ 105 h 256"/>
                <a:gd name="T42" fmla="*/ 154 w 199"/>
                <a:gd name="T43" fmla="*/ 96 h 256"/>
                <a:gd name="T44" fmla="*/ 157 w 199"/>
                <a:gd name="T45" fmla="*/ 84 h 256"/>
                <a:gd name="T46" fmla="*/ 168 w 199"/>
                <a:gd name="T47" fmla="*/ 84 h 256"/>
                <a:gd name="T48" fmla="*/ 168 w 199"/>
                <a:gd name="T49" fmla="*/ 162 h 256"/>
                <a:gd name="T50" fmla="*/ 157 w 199"/>
                <a:gd name="T51" fmla="*/ 162 h 256"/>
                <a:gd name="T52" fmla="*/ 154 w 199"/>
                <a:gd name="T53" fmla="*/ 149 h 256"/>
                <a:gd name="T54" fmla="*/ 152 w 199"/>
                <a:gd name="T55" fmla="*/ 140 h 256"/>
                <a:gd name="T56" fmla="*/ 146 w 199"/>
                <a:gd name="T57" fmla="*/ 134 h 256"/>
                <a:gd name="T58" fmla="*/ 137 w 199"/>
                <a:gd name="T59" fmla="*/ 131 h 256"/>
                <a:gd name="T60" fmla="*/ 121 w 199"/>
                <a:gd name="T61" fmla="*/ 130 h 256"/>
                <a:gd name="T62" fmla="*/ 69 w 199"/>
                <a:gd name="T63" fmla="*/ 130 h 256"/>
                <a:gd name="T64" fmla="*/ 69 w 199"/>
                <a:gd name="T65" fmla="*/ 211 h 256"/>
                <a:gd name="T66" fmla="*/ 70 w 199"/>
                <a:gd name="T67" fmla="*/ 226 h 256"/>
                <a:gd name="T68" fmla="*/ 73 w 199"/>
                <a:gd name="T69" fmla="*/ 234 h 256"/>
                <a:gd name="T70" fmla="*/ 78 w 199"/>
                <a:gd name="T71" fmla="*/ 238 h 256"/>
                <a:gd name="T72" fmla="*/ 88 w 199"/>
                <a:gd name="T73" fmla="*/ 241 h 256"/>
                <a:gd name="T74" fmla="*/ 102 w 199"/>
                <a:gd name="T75" fmla="*/ 242 h 256"/>
                <a:gd name="T76" fmla="*/ 116 w 199"/>
                <a:gd name="T77" fmla="*/ 242 h 256"/>
                <a:gd name="T78" fmla="*/ 138 w 199"/>
                <a:gd name="T79" fmla="*/ 242 h 256"/>
                <a:gd name="T80" fmla="*/ 154 w 199"/>
                <a:gd name="T81" fmla="*/ 239 h 256"/>
                <a:gd name="T82" fmla="*/ 167 w 199"/>
                <a:gd name="T83" fmla="*/ 234 h 256"/>
                <a:gd name="T84" fmla="*/ 176 w 199"/>
                <a:gd name="T85" fmla="*/ 224 h 256"/>
                <a:gd name="T86" fmla="*/ 183 w 199"/>
                <a:gd name="T87" fmla="*/ 211 h 256"/>
                <a:gd name="T88" fmla="*/ 188 w 199"/>
                <a:gd name="T89" fmla="*/ 192 h 256"/>
                <a:gd name="T90" fmla="*/ 199 w 199"/>
                <a:gd name="T91" fmla="*/ 192 h 256"/>
                <a:gd name="T92" fmla="*/ 195 w 199"/>
                <a:gd name="T93" fmla="*/ 256 h 256"/>
                <a:gd name="T94" fmla="*/ 0 w 199"/>
                <a:gd name="T95" fmla="*/ 256 h 256"/>
                <a:gd name="T96" fmla="*/ 0 w 199"/>
                <a:gd name="T97" fmla="*/ 245 h 256"/>
                <a:gd name="T98" fmla="*/ 16 w 199"/>
                <a:gd name="T99" fmla="*/ 243 h 256"/>
                <a:gd name="T100" fmla="*/ 26 w 199"/>
                <a:gd name="T101" fmla="*/ 241 h 256"/>
                <a:gd name="T102" fmla="*/ 31 w 199"/>
                <a:gd name="T103" fmla="*/ 237 h 256"/>
                <a:gd name="T104" fmla="*/ 32 w 199"/>
                <a:gd name="T105" fmla="*/ 231 h 256"/>
                <a:gd name="T106" fmla="*/ 32 w 199"/>
                <a:gd name="T107" fmla="*/ 220 h 256"/>
                <a:gd name="T108" fmla="*/ 32 w 199"/>
                <a:gd name="T109" fmla="*/ 35 h 256"/>
                <a:gd name="T110" fmla="*/ 32 w 199"/>
                <a:gd name="T111" fmla="*/ 24 h 256"/>
                <a:gd name="T112" fmla="*/ 31 w 199"/>
                <a:gd name="T113" fmla="*/ 18 h 256"/>
                <a:gd name="T114" fmla="*/ 26 w 199"/>
                <a:gd name="T115" fmla="*/ 14 h 256"/>
                <a:gd name="T116" fmla="*/ 16 w 199"/>
                <a:gd name="T117" fmla="*/ 12 h 256"/>
                <a:gd name="T118" fmla="*/ 0 w 199"/>
                <a:gd name="T119" fmla="*/ 10 h 256"/>
                <a:gd name="T120" fmla="*/ 0 w 199"/>
                <a:gd name="T12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256">
                  <a:moveTo>
                    <a:pt x="0" y="0"/>
                  </a:moveTo>
                  <a:lnTo>
                    <a:pt x="186" y="0"/>
                  </a:lnTo>
                  <a:lnTo>
                    <a:pt x="186" y="61"/>
                  </a:lnTo>
                  <a:lnTo>
                    <a:pt x="175" y="61"/>
                  </a:lnTo>
                  <a:lnTo>
                    <a:pt x="171" y="42"/>
                  </a:lnTo>
                  <a:lnTo>
                    <a:pt x="165" y="27"/>
                  </a:lnTo>
                  <a:lnTo>
                    <a:pt x="156" y="18"/>
                  </a:lnTo>
                  <a:lnTo>
                    <a:pt x="141" y="14"/>
                  </a:lnTo>
                  <a:lnTo>
                    <a:pt x="119" y="13"/>
                  </a:lnTo>
                  <a:lnTo>
                    <a:pt x="83" y="13"/>
                  </a:lnTo>
                  <a:lnTo>
                    <a:pt x="78" y="13"/>
                  </a:lnTo>
                  <a:lnTo>
                    <a:pt x="74" y="14"/>
                  </a:lnTo>
                  <a:lnTo>
                    <a:pt x="72" y="16"/>
                  </a:lnTo>
                  <a:lnTo>
                    <a:pt x="70" y="17"/>
                  </a:lnTo>
                  <a:lnTo>
                    <a:pt x="69" y="21"/>
                  </a:lnTo>
                  <a:lnTo>
                    <a:pt x="69" y="27"/>
                  </a:lnTo>
                  <a:lnTo>
                    <a:pt x="69" y="116"/>
                  </a:lnTo>
                  <a:lnTo>
                    <a:pt x="121" y="116"/>
                  </a:lnTo>
                  <a:lnTo>
                    <a:pt x="137" y="115"/>
                  </a:lnTo>
                  <a:lnTo>
                    <a:pt x="146" y="111"/>
                  </a:lnTo>
                  <a:lnTo>
                    <a:pt x="152" y="105"/>
                  </a:lnTo>
                  <a:lnTo>
                    <a:pt x="154" y="96"/>
                  </a:lnTo>
                  <a:lnTo>
                    <a:pt x="157" y="84"/>
                  </a:lnTo>
                  <a:lnTo>
                    <a:pt x="168" y="84"/>
                  </a:lnTo>
                  <a:lnTo>
                    <a:pt x="168" y="162"/>
                  </a:lnTo>
                  <a:lnTo>
                    <a:pt x="157" y="162"/>
                  </a:lnTo>
                  <a:lnTo>
                    <a:pt x="154" y="149"/>
                  </a:lnTo>
                  <a:lnTo>
                    <a:pt x="152" y="140"/>
                  </a:lnTo>
                  <a:lnTo>
                    <a:pt x="146" y="134"/>
                  </a:lnTo>
                  <a:lnTo>
                    <a:pt x="137" y="131"/>
                  </a:lnTo>
                  <a:lnTo>
                    <a:pt x="121" y="130"/>
                  </a:lnTo>
                  <a:lnTo>
                    <a:pt x="69" y="130"/>
                  </a:lnTo>
                  <a:lnTo>
                    <a:pt x="69" y="211"/>
                  </a:lnTo>
                  <a:lnTo>
                    <a:pt x="70" y="226"/>
                  </a:lnTo>
                  <a:lnTo>
                    <a:pt x="73" y="234"/>
                  </a:lnTo>
                  <a:lnTo>
                    <a:pt x="78" y="238"/>
                  </a:lnTo>
                  <a:lnTo>
                    <a:pt x="88" y="241"/>
                  </a:lnTo>
                  <a:lnTo>
                    <a:pt x="102" y="242"/>
                  </a:lnTo>
                  <a:lnTo>
                    <a:pt x="116" y="242"/>
                  </a:lnTo>
                  <a:lnTo>
                    <a:pt x="138" y="242"/>
                  </a:lnTo>
                  <a:lnTo>
                    <a:pt x="154" y="239"/>
                  </a:lnTo>
                  <a:lnTo>
                    <a:pt x="167" y="234"/>
                  </a:lnTo>
                  <a:lnTo>
                    <a:pt x="176" y="224"/>
                  </a:lnTo>
                  <a:lnTo>
                    <a:pt x="183" y="211"/>
                  </a:lnTo>
                  <a:lnTo>
                    <a:pt x="188" y="192"/>
                  </a:lnTo>
                  <a:lnTo>
                    <a:pt x="199" y="192"/>
                  </a:lnTo>
                  <a:lnTo>
                    <a:pt x="195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2" y="231"/>
                  </a:lnTo>
                  <a:lnTo>
                    <a:pt x="32" y="220"/>
                  </a:lnTo>
                  <a:lnTo>
                    <a:pt x="32" y="35"/>
                  </a:lnTo>
                  <a:lnTo>
                    <a:pt x="32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gray">
            <a:xfrm>
              <a:off x="8254695" y="895932"/>
              <a:ext cx="101737" cy="117318"/>
            </a:xfrm>
            <a:custGeom>
              <a:avLst/>
              <a:gdLst>
                <a:gd name="T0" fmla="*/ 83 w 223"/>
                <a:gd name="T1" fmla="*/ 13 h 256"/>
                <a:gd name="T2" fmla="*/ 71 w 223"/>
                <a:gd name="T3" fmla="*/ 23 h 256"/>
                <a:gd name="T4" fmla="*/ 69 w 223"/>
                <a:gd name="T5" fmla="*/ 121 h 256"/>
                <a:gd name="T6" fmla="*/ 118 w 223"/>
                <a:gd name="T7" fmla="*/ 120 h 256"/>
                <a:gd name="T8" fmla="*/ 145 w 223"/>
                <a:gd name="T9" fmla="*/ 103 h 256"/>
                <a:gd name="T10" fmla="*/ 155 w 223"/>
                <a:gd name="T11" fmla="*/ 66 h 256"/>
                <a:gd name="T12" fmla="*/ 145 w 223"/>
                <a:gd name="T13" fmla="*/ 33 h 256"/>
                <a:gd name="T14" fmla="*/ 124 w 223"/>
                <a:gd name="T15" fmla="*/ 17 h 256"/>
                <a:gd name="T16" fmla="*/ 96 w 223"/>
                <a:gd name="T17" fmla="*/ 13 h 256"/>
                <a:gd name="T18" fmla="*/ 107 w 223"/>
                <a:gd name="T19" fmla="*/ 0 h 256"/>
                <a:gd name="T20" fmla="*/ 153 w 223"/>
                <a:gd name="T21" fmla="*/ 6 h 256"/>
                <a:gd name="T22" fmla="*/ 181 w 223"/>
                <a:gd name="T23" fmla="*/ 24 h 256"/>
                <a:gd name="T24" fmla="*/ 193 w 223"/>
                <a:gd name="T25" fmla="*/ 48 h 256"/>
                <a:gd name="T26" fmla="*/ 191 w 223"/>
                <a:gd name="T27" fmla="*/ 82 h 256"/>
                <a:gd name="T28" fmla="*/ 171 w 223"/>
                <a:gd name="T29" fmla="*/ 112 h 256"/>
                <a:gd name="T30" fmla="*/ 134 w 223"/>
                <a:gd name="T31" fmla="*/ 128 h 256"/>
                <a:gd name="T32" fmla="*/ 151 w 223"/>
                <a:gd name="T33" fmla="*/ 135 h 256"/>
                <a:gd name="T34" fmla="*/ 172 w 223"/>
                <a:gd name="T35" fmla="*/ 154 h 256"/>
                <a:gd name="T36" fmla="*/ 182 w 223"/>
                <a:gd name="T37" fmla="*/ 180 h 256"/>
                <a:gd name="T38" fmla="*/ 187 w 223"/>
                <a:gd name="T39" fmla="*/ 210 h 256"/>
                <a:gd name="T40" fmla="*/ 198 w 223"/>
                <a:gd name="T41" fmla="*/ 233 h 256"/>
                <a:gd name="T42" fmla="*/ 223 w 223"/>
                <a:gd name="T43" fmla="*/ 245 h 256"/>
                <a:gd name="T44" fmla="*/ 193 w 223"/>
                <a:gd name="T45" fmla="*/ 256 h 256"/>
                <a:gd name="T46" fmla="*/ 166 w 223"/>
                <a:gd name="T47" fmla="*/ 247 h 256"/>
                <a:gd name="T48" fmla="*/ 151 w 223"/>
                <a:gd name="T49" fmla="*/ 223 h 256"/>
                <a:gd name="T50" fmla="*/ 145 w 223"/>
                <a:gd name="T51" fmla="*/ 193 h 256"/>
                <a:gd name="T52" fmla="*/ 141 w 223"/>
                <a:gd name="T53" fmla="*/ 168 h 256"/>
                <a:gd name="T54" fmla="*/ 124 w 223"/>
                <a:gd name="T55" fmla="*/ 142 h 256"/>
                <a:gd name="T56" fmla="*/ 95 w 223"/>
                <a:gd name="T57" fmla="*/ 135 h 256"/>
                <a:gd name="T58" fmla="*/ 69 w 223"/>
                <a:gd name="T59" fmla="*/ 220 h 256"/>
                <a:gd name="T60" fmla="*/ 72 w 223"/>
                <a:gd name="T61" fmla="*/ 237 h 256"/>
                <a:gd name="T62" fmla="*/ 87 w 223"/>
                <a:gd name="T63" fmla="*/ 243 h 256"/>
                <a:gd name="T64" fmla="*/ 103 w 223"/>
                <a:gd name="T65" fmla="*/ 256 h 256"/>
                <a:gd name="T66" fmla="*/ 0 w 223"/>
                <a:gd name="T67" fmla="*/ 245 h 256"/>
                <a:gd name="T68" fmla="*/ 26 w 223"/>
                <a:gd name="T69" fmla="*/ 241 h 256"/>
                <a:gd name="T70" fmla="*/ 33 w 223"/>
                <a:gd name="T71" fmla="*/ 231 h 256"/>
                <a:gd name="T72" fmla="*/ 33 w 223"/>
                <a:gd name="T73" fmla="*/ 35 h 256"/>
                <a:gd name="T74" fmla="*/ 31 w 223"/>
                <a:gd name="T75" fmla="*/ 18 h 256"/>
                <a:gd name="T76" fmla="*/ 16 w 223"/>
                <a:gd name="T77" fmla="*/ 12 h 256"/>
                <a:gd name="T78" fmla="*/ 0 w 223"/>
                <a:gd name="T7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56">
                  <a:moveTo>
                    <a:pt x="96" y="13"/>
                  </a:moveTo>
                  <a:lnTo>
                    <a:pt x="83" y="13"/>
                  </a:lnTo>
                  <a:lnTo>
                    <a:pt x="75" y="16"/>
                  </a:lnTo>
                  <a:lnTo>
                    <a:pt x="71" y="23"/>
                  </a:lnTo>
                  <a:lnTo>
                    <a:pt x="69" y="32"/>
                  </a:lnTo>
                  <a:lnTo>
                    <a:pt x="69" y="121"/>
                  </a:lnTo>
                  <a:lnTo>
                    <a:pt x="99" y="121"/>
                  </a:lnTo>
                  <a:lnTo>
                    <a:pt x="118" y="120"/>
                  </a:lnTo>
                  <a:lnTo>
                    <a:pt x="134" y="113"/>
                  </a:lnTo>
                  <a:lnTo>
                    <a:pt x="145" y="103"/>
                  </a:lnTo>
                  <a:lnTo>
                    <a:pt x="152" y="88"/>
                  </a:lnTo>
                  <a:lnTo>
                    <a:pt x="155" y="66"/>
                  </a:lnTo>
                  <a:lnTo>
                    <a:pt x="152" y="47"/>
                  </a:lnTo>
                  <a:lnTo>
                    <a:pt x="145" y="33"/>
                  </a:lnTo>
                  <a:lnTo>
                    <a:pt x="136" y="24"/>
                  </a:lnTo>
                  <a:lnTo>
                    <a:pt x="124" y="17"/>
                  </a:lnTo>
                  <a:lnTo>
                    <a:pt x="110" y="14"/>
                  </a:lnTo>
                  <a:lnTo>
                    <a:pt x="96" y="13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3" y="6"/>
                  </a:lnTo>
                  <a:lnTo>
                    <a:pt x="168" y="14"/>
                  </a:lnTo>
                  <a:lnTo>
                    <a:pt x="181" y="24"/>
                  </a:lnTo>
                  <a:lnTo>
                    <a:pt x="189" y="35"/>
                  </a:lnTo>
                  <a:lnTo>
                    <a:pt x="193" y="48"/>
                  </a:lnTo>
                  <a:lnTo>
                    <a:pt x="194" y="63"/>
                  </a:lnTo>
                  <a:lnTo>
                    <a:pt x="191" y="82"/>
                  </a:lnTo>
                  <a:lnTo>
                    <a:pt x="183" y="100"/>
                  </a:lnTo>
                  <a:lnTo>
                    <a:pt x="171" y="112"/>
                  </a:lnTo>
                  <a:lnTo>
                    <a:pt x="153" y="121"/>
                  </a:lnTo>
                  <a:lnTo>
                    <a:pt x="134" y="128"/>
                  </a:lnTo>
                  <a:lnTo>
                    <a:pt x="134" y="128"/>
                  </a:lnTo>
                  <a:lnTo>
                    <a:pt x="151" y="135"/>
                  </a:lnTo>
                  <a:lnTo>
                    <a:pt x="164" y="143"/>
                  </a:lnTo>
                  <a:lnTo>
                    <a:pt x="172" y="154"/>
                  </a:lnTo>
                  <a:lnTo>
                    <a:pt x="178" y="166"/>
                  </a:lnTo>
                  <a:lnTo>
                    <a:pt x="182" y="180"/>
                  </a:lnTo>
                  <a:lnTo>
                    <a:pt x="185" y="196"/>
                  </a:lnTo>
                  <a:lnTo>
                    <a:pt x="187" y="210"/>
                  </a:lnTo>
                  <a:lnTo>
                    <a:pt x="191" y="223"/>
                  </a:lnTo>
                  <a:lnTo>
                    <a:pt x="198" y="233"/>
                  </a:lnTo>
                  <a:lnTo>
                    <a:pt x="208" y="241"/>
                  </a:lnTo>
                  <a:lnTo>
                    <a:pt x="223" y="245"/>
                  </a:lnTo>
                  <a:lnTo>
                    <a:pt x="223" y="256"/>
                  </a:lnTo>
                  <a:lnTo>
                    <a:pt x="193" y="256"/>
                  </a:lnTo>
                  <a:lnTo>
                    <a:pt x="178" y="253"/>
                  </a:lnTo>
                  <a:lnTo>
                    <a:pt x="166" y="247"/>
                  </a:lnTo>
                  <a:lnTo>
                    <a:pt x="158" y="238"/>
                  </a:lnTo>
                  <a:lnTo>
                    <a:pt x="151" y="223"/>
                  </a:lnTo>
                  <a:lnTo>
                    <a:pt x="148" y="208"/>
                  </a:lnTo>
                  <a:lnTo>
                    <a:pt x="145" y="193"/>
                  </a:lnTo>
                  <a:lnTo>
                    <a:pt x="143" y="178"/>
                  </a:lnTo>
                  <a:lnTo>
                    <a:pt x="141" y="168"/>
                  </a:lnTo>
                  <a:lnTo>
                    <a:pt x="134" y="151"/>
                  </a:lnTo>
                  <a:lnTo>
                    <a:pt x="124" y="142"/>
                  </a:lnTo>
                  <a:lnTo>
                    <a:pt x="111" y="136"/>
                  </a:lnTo>
                  <a:lnTo>
                    <a:pt x="95" y="135"/>
                  </a:lnTo>
                  <a:lnTo>
                    <a:pt x="69" y="135"/>
                  </a:lnTo>
                  <a:lnTo>
                    <a:pt x="69" y="220"/>
                  </a:lnTo>
                  <a:lnTo>
                    <a:pt x="71" y="231"/>
                  </a:lnTo>
                  <a:lnTo>
                    <a:pt x="72" y="237"/>
                  </a:lnTo>
                  <a:lnTo>
                    <a:pt x="77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6" y="243"/>
                  </a:lnTo>
                  <a:lnTo>
                    <a:pt x="26" y="241"/>
                  </a:lnTo>
                  <a:lnTo>
                    <a:pt x="31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gray">
            <a:xfrm>
              <a:off x="8370180" y="894099"/>
              <a:ext cx="76990" cy="121901"/>
            </a:xfrm>
            <a:custGeom>
              <a:avLst/>
              <a:gdLst>
                <a:gd name="T0" fmla="*/ 113 w 168"/>
                <a:gd name="T1" fmla="*/ 3 h 267"/>
                <a:gd name="T2" fmla="*/ 151 w 168"/>
                <a:gd name="T3" fmla="*/ 16 h 267"/>
                <a:gd name="T4" fmla="*/ 141 w 168"/>
                <a:gd name="T5" fmla="*/ 69 h 267"/>
                <a:gd name="T6" fmla="*/ 127 w 168"/>
                <a:gd name="T7" fmla="*/ 33 h 267"/>
                <a:gd name="T8" fmla="*/ 103 w 168"/>
                <a:gd name="T9" fmla="*/ 16 h 267"/>
                <a:gd name="T10" fmla="*/ 69 w 168"/>
                <a:gd name="T11" fmla="*/ 16 h 267"/>
                <a:gd name="T12" fmla="*/ 46 w 168"/>
                <a:gd name="T13" fmla="*/ 33 h 267"/>
                <a:gd name="T14" fmla="*/ 37 w 168"/>
                <a:gd name="T15" fmla="*/ 60 h 267"/>
                <a:gd name="T16" fmla="*/ 51 w 168"/>
                <a:gd name="T17" fmla="*/ 88 h 267"/>
                <a:gd name="T18" fmla="*/ 84 w 168"/>
                <a:gd name="T19" fmla="*/ 107 h 267"/>
                <a:gd name="T20" fmla="*/ 115 w 168"/>
                <a:gd name="T21" fmla="*/ 121 h 267"/>
                <a:gd name="T22" fmla="*/ 147 w 168"/>
                <a:gd name="T23" fmla="*/ 141 h 267"/>
                <a:gd name="T24" fmla="*/ 165 w 168"/>
                <a:gd name="T25" fmla="*/ 172 h 267"/>
                <a:gd name="T26" fmla="*/ 166 w 168"/>
                <a:gd name="T27" fmla="*/ 207 h 267"/>
                <a:gd name="T28" fmla="*/ 153 w 168"/>
                <a:gd name="T29" fmla="*/ 237 h 267"/>
                <a:gd name="T30" fmla="*/ 123 w 168"/>
                <a:gd name="T31" fmla="*/ 259 h 267"/>
                <a:gd name="T32" fmla="*/ 77 w 168"/>
                <a:gd name="T33" fmla="*/ 267 h 267"/>
                <a:gd name="T34" fmla="*/ 36 w 168"/>
                <a:gd name="T35" fmla="*/ 262 h 267"/>
                <a:gd name="T36" fmla="*/ 4 w 168"/>
                <a:gd name="T37" fmla="*/ 244 h 267"/>
                <a:gd name="T38" fmla="*/ 12 w 168"/>
                <a:gd name="T39" fmla="*/ 186 h 267"/>
                <a:gd name="T40" fmla="*/ 29 w 168"/>
                <a:gd name="T41" fmla="*/ 228 h 267"/>
                <a:gd name="T42" fmla="*/ 59 w 168"/>
                <a:gd name="T43" fmla="*/ 251 h 267"/>
                <a:gd name="T44" fmla="*/ 97 w 168"/>
                <a:gd name="T45" fmla="*/ 251 h 267"/>
                <a:gd name="T46" fmla="*/ 123 w 168"/>
                <a:gd name="T47" fmla="*/ 235 h 267"/>
                <a:gd name="T48" fmla="*/ 131 w 168"/>
                <a:gd name="T49" fmla="*/ 203 h 267"/>
                <a:gd name="T50" fmla="*/ 122 w 168"/>
                <a:gd name="T51" fmla="*/ 175 h 267"/>
                <a:gd name="T52" fmla="*/ 101 w 168"/>
                <a:gd name="T53" fmla="*/ 157 h 267"/>
                <a:gd name="T54" fmla="*/ 81 w 168"/>
                <a:gd name="T55" fmla="*/ 146 h 267"/>
                <a:gd name="T56" fmla="*/ 55 w 168"/>
                <a:gd name="T57" fmla="*/ 137 h 267"/>
                <a:gd name="T58" fmla="*/ 24 w 168"/>
                <a:gd name="T59" fmla="*/ 118 h 267"/>
                <a:gd name="T60" fmla="*/ 6 w 168"/>
                <a:gd name="T61" fmla="*/ 90 h 267"/>
                <a:gd name="T62" fmla="*/ 6 w 168"/>
                <a:gd name="T63" fmla="*/ 53 h 267"/>
                <a:gd name="T64" fmla="*/ 24 w 168"/>
                <a:gd name="T65" fmla="*/ 23 h 267"/>
                <a:gd name="T66" fmla="*/ 52 w 168"/>
                <a:gd name="T67" fmla="*/ 7 h 267"/>
                <a:gd name="T68" fmla="*/ 89 w 168"/>
                <a:gd name="T6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8" h="267">
                  <a:moveTo>
                    <a:pt x="89" y="0"/>
                  </a:moveTo>
                  <a:lnTo>
                    <a:pt x="113" y="3"/>
                  </a:lnTo>
                  <a:lnTo>
                    <a:pt x="135" y="8"/>
                  </a:lnTo>
                  <a:lnTo>
                    <a:pt x="151" y="16"/>
                  </a:lnTo>
                  <a:lnTo>
                    <a:pt x="151" y="69"/>
                  </a:lnTo>
                  <a:lnTo>
                    <a:pt x="141" y="69"/>
                  </a:lnTo>
                  <a:lnTo>
                    <a:pt x="135" y="49"/>
                  </a:lnTo>
                  <a:lnTo>
                    <a:pt x="127" y="33"/>
                  </a:lnTo>
                  <a:lnTo>
                    <a:pt x="116" y="22"/>
                  </a:lnTo>
                  <a:lnTo>
                    <a:pt x="103" y="16"/>
                  </a:lnTo>
                  <a:lnTo>
                    <a:pt x="85" y="14"/>
                  </a:lnTo>
                  <a:lnTo>
                    <a:pt x="69" y="16"/>
                  </a:lnTo>
                  <a:lnTo>
                    <a:pt x="55" y="22"/>
                  </a:lnTo>
                  <a:lnTo>
                    <a:pt x="46" y="33"/>
                  </a:lnTo>
                  <a:lnTo>
                    <a:pt x="40" y="45"/>
                  </a:lnTo>
                  <a:lnTo>
                    <a:pt x="37" y="60"/>
                  </a:lnTo>
                  <a:lnTo>
                    <a:pt x="42" y="76"/>
                  </a:lnTo>
                  <a:lnTo>
                    <a:pt x="51" y="88"/>
                  </a:lnTo>
                  <a:lnTo>
                    <a:pt x="66" y="99"/>
                  </a:lnTo>
                  <a:lnTo>
                    <a:pt x="84" y="107"/>
                  </a:lnTo>
                  <a:lnTo>
                    <a:pt x="94" y="111"/>
                  </a:lnTo>
                  <a:lnTo>
                    <a:pt x="115" y="121"/>
                  </a:lnTo>
                  <a:lnTo>
                    <a:pt x="132" y="130"/>
                  </a:lnTo>
                  <a:lnTo>
                    <a:pt x="147" y="141"/>
                  </a:lnTo>
                  <a:lnTo>
                    <a:pt x="158" y="156"/>
                  </a:lnTo>
                  <a:lnTo>
                    <a:pt x="165" y="172"/>
                  </a:lnTo>
                  <a:lnTo>
                    <a:pt x="168" y="191"/>
                  </a:lnTo>
                  <a:lnTo>
                    <a:pt x="166" y="207"/>
                  </a:lnTo>
                  <a:lnTo>
                    <a:pt x="161" y="224"/>
                  </a:lnTo>
                  <a:lnTo>
                    <a:pt x="153" y="237"/>
                  </a:lnTo>
                  <a:lnTo>
                    <a:pt x="139" y="249"/>
                  </a:lnTo>
                  <a:lnTo>
                    <a:pt x="123" y="259"/>
                  </a:lnTo>
                  <a:lnTo>
                    <a:pt x="103" y="264"/>
                  </a:lnTo>
                  <a:lnTo>
                    <a:pt x="77" y="267"/>
                  </a:lnTo>
                  <a:lnTo>
                    <a:pt x="56" y="266"/>
                  </a:lnTo>
                  <a:lnTo>
                    <a:pt x="36" y="262"/>
                  </a:lnTo>
                  <a:lnTo>
                    <a:pt x="19" y="255"/>
                  </a:lnTo>
                  <a:lnTo>
                    <a:pt x="4" y="244"/>
                  </a:lnTo>
                  <a:lnTo>
                    <a:pt x="0" y="186"/>
                  </a:lnTo>
                  <a:lnTo>
                    <a:pt x="12" y="186"/>
                  </a:lnTo>
                  <a:lnTo>
                    <a:pt x="19" y="209"/>
                  </a:lnTo>
                  <a:lnTo>
                    <a:pt x="29" y="228"/>
                  </a:lnTo>
                  <a:lnTo>
                    <a:pt x="43" y="241"/>
                  </a:lnTo>
                  <a:lnTo>
                    <a:pt x="59" y="251"/>
                  </a:lnTo>
                  <a:lnTo>
                    <a:pt x="78" y="253"/>
                  </a:lnTo>
                  <a:lnTo>
                    <a:pt x="97" y="251"/>
                  </a:lnTo>
                  <a:lnTo>
                    <a:pt x="112" y="245"/>
                  </a:lnTo>
                  <a:lnTo>
                    <a:pt x="123" y="235"/>
                  </a:lnTo>
                  <a:lnTo>
                    <a:pt x="130" y="220"/>
                  </a:lnTo>
                  <a:lnTo>
                    <a:pt x="131" y="203"/>
                  </a:lnTo>
                  <a:lnTo>
                    <a:pt x="130" y="187"/>
                  </a:lnTo>
                  <a:lnTo>
                    <a:pt x="122" y="175"/>
                  </a:lnTo>
                  <a:lnTo>
                    <a:pt x="112" y="165"/>
                  </a:lnTo>
                  <a:lnTo>
                    <a:pt x="101" y="157"/>
                  </a:lnTo>
                  <a:lnTo>
                    <a:pt x="90" y="151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5" y="137"/>
                  </a:lnTo>
                  <a:lnTo>
                    <a:pt x="39" y="127"/>
                  </a:lnTo>
                  <a:lnTo>
                    <a:pt x="24" y="118"/>
                  </a:lnTo>
                  <a:lnTo>
                    <a:pt x="13" y="104"/>
                  </a:lnTo>
                  <a:lnTo>
                    <a:pt x="6" y="90"/>
                  </a:lnTo>
                  <a:lnTo>
                    <a:pt x="4" y="72"/>
                  </a:lnTo>
                  <a:lnTo>
                    <a:pt x="6" y="53"/>
                  </a:lnTo>
                  <a:lnTo>
                    <a:pt x="13" y="37"/>
                  </a:lnTo>
                  <a:lnTo>
                    <a:pt x="24" y="23"/>
                  </a:lnTo>
                  <a:lnTo>
                    <a:pt x="36" y="14"/>
                  </a:lnTo>
                  <a:lnTo>
                    <a:pt x="52" y="7"/>
                  </a:lnTo>
                  <a:lnTo>
                    <a:pt x="70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gray">
            <a:xfrm>
              <a:off x="8464584" y="895932"/>
              <a:ext cx="46744" cy="117318"/>
            </a:xfrm>
            <a:custGeom>
              <a:avLst/>
              <a:gdLst>
                <a:gd name="T0" fmla="*/ 0 w 103"/>
                <a:gd name="T1" fmla="*/ 0 h 256"/>
                <a:gd name="T2" fmla="*/ 103 w 103"/>
                <a:gd name="T3" fmla="*/ 0 h 256"/>
                <a:gd name="T4" fmla="*/ 103 w 103"/>
                <a:gd name="T5" fmla="*/ 10 h 256"/>
                <a:gd name="T6" fmla="*/ 87 w 103"/>
                <a:gd name="T7" fmla="*/ 12 h 256"/>
                <a:gd name="T8" fmla="*/ 78 w 103"/>
                <a:gd name="T9" fmla="*/ 14 h 256"/>
                <a:gd name="T10" fmla="*/ 72 w 103"/>
                <a:gd name="T11" fmla="*/ 18 h 256"/>
                <a:gd name="T12" fmla="*/ 70 w 103"/>
                <a:gd name="T13" fmla="*/ 24 h 256"/>
                <a:gd name="T14" fmla="*/ 70 w 103"/>
                <a:gd name="T15" fmla="*/ 35 h 256"/>
                <a:gd name="T16" fmla="*/ 70 w 103"/>
                <a:gd name="T17" fmla="*/ 220 h 256"/>
                <a:gd name="T18" fmla="*/ 70 w 103"/>
                <a:gd name="T19" fmla="*/ 231 h 256"/>
                <a:gd name="T20" fmla="*/ 72 w 103"/>
                <a:gd name="T21" fmla="*/ 237 h 256"/>
                <a:gd name="T22" fmla="*/ 78 w 103"/>
                <a:gd name="T23" fmla="*/ 241 h 256"/>
                <a:gd name="T24" fmla="*/ 87 w 103"/>
                <a:gd name="T25" fmla="*/ 243 h 256"/>
                <a:gd name="T26" fmla="*/ 103 w 103"/>
                <a:gd name="T27" fmla="*/ 245 h 256"/>
                <a:gd name="T28" fmla="*/ 103 w 103"/>
                <a:gd name="T29" fmla="*/ 256 h 256"/>
                <a:gd name="T30" fmla="*/ 0 w 103"/>
                <a:gd name="T31" fmla="*/ 256 h 256"/>
                <a:gd name="T32" fmla="*/ 0 w 103"/>
                <a:gd name="T33" fmla="*/ 245 h 256"/>
                <a:gd name="T34" fmla="*/ 15 w 103"/>
                <a:gd name="T35" fmla="*/ 243 h 256"/>
                <a:gd name="T36" fmla="*/ 26 w 103"/>
                <a:gd name="T37" fmla="*/ 241 h 256"/>
                <a:gd name="T38" fmla="*/ 30 w 103"/>
                <a:gd name="T39" fmla="*/ 237 h 256"/>
                <a:gd name="T40" fmla="*/ 33 w 103"/>
                <a:gd name="T41" fmla="*/ 231 h 256"/>
                <a:gd name="T42" fmla="*/ 33 w 103"/>
                <a:gd name="T43" fmla="*/ 220 h 256"/>
                <a:gd name="T44" fmla="*/ 33 w 103"/>
                <a:gd name="T45" fmla="*/ 35 h 256"/>
                <a:gd name="T46" fmla="*/ 33 w 103"/>
                <a:gd name="T47" fmla="*/ 24 h 256"/>
                <a:gd name="T48" fmla="*/ 30 w 103"/>
                <a:gd name="T49" fmla="*/ 18 h 256"/>
                <a:gd name="T50" fmla="*/ 26 w 103"/>
                <a:gd name="T51" fmla="*/ 14 h 256"/>
                <a:gd name="T52" fmla="*/ 15 w 103"/>
                <a:gd name="T53" fmla="*/ 12 h 256"/>
                <a:gd name="T54" fmla="*/ 0 w 103"/>
                <a:gd name="T55" fmla="*/ 10 h 256"/>
                <a:gd name="T56" fmla="*/ 0 w 103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256">
                  <a:moveTo>
                    <a:pt x="0" y="0"/>
                  </a:moveTo>
                  <a:lnTo>
                    <a:pt x="103" y="0"/>
                  </a:lnTo>
                  <a:lnTo>
                    <a:pt x="103" y="10"/>
                  </a:lnTo>
                  <a:lnTo>
                    <a:pt x="87" y="12"/>
                  </a:lnTo>
                  <a:lnTo>
                    <a:pt x="78" y="14"/>
                  </a:lnTo>
                  <a:lnTo>
                    <a:pt x="72" y="18"/>
                  </a:lnTo>
                  <a:lnTo>
                    <a:pt x="70" y="24"/>
                  </a:lnTo>
                  <a:lnTo>
                    <a:pt x="70" y="35"/>
                  </a:lnTo>
                  <a:lnTo>
                    <a:pt x="70" y="220"/>
                  </a:lnTo>
                  <a:lnTo>
                    <a:pt x="70" y="231"/>
                  </a:lnTo>
                  <a:lnTo>
                    <a:pt x="72" y="237"/>
                  </a:lnTo>
                  <a:lnTo>
                    <a:pt x="78" y="241"/>
                  </a:lnTo>
                  <a:lnTo>
                    <a:pt x="87" y="243"/>
                  </a:lnTo>
                  <a:lnTo>
                    <a:pt x="103" y="245"/>
                  </a:lnTo>
                  <a:lnTo>
                    <a:pt x="103" y="256"/>
                  </a:lnTo>
                  <a:lnTo>
                    <a:pt x="0" y="256"/>
                  </a:lnTo>
                  <a:lnTo>
                    <a:pt x="0" y="245"/>
                  </a:lnTo>
                  <a:lnTo>
                    <a:pt x="15" y="243"/>
                  </a:lnTo>
                  <a:lnTo>
                    <a:pt x="26" y="241"/>
                  </a:lnTo>
                  <a:lnTo>
                    <a:pt x="30" y="237"/>
                  </a:lnTo>
                  <a:lnTo>
                    <a:pt x="33" y="231"/>
                  </a:lnTo>
                  <a:lnTo>
                    <a:pt x="33" y="220"/>
                  </a:lnTo>
                  <a:lnTo>
                    <a:pt x="33" y="35"/>
                  </a:lnTo>
                  <a:lnTo>
                    <a:pt x="33" y="24"/>
                  </a:lnTo>
                  <a:lnTo>
                    <a:pt x="30" y="18"/>
                  </a:lnTo>
                  <a:lnTo>
                    <a:pt x="26" y="14"/>
                  </a:lnTo>
                  <a:lnTo>
                    <a:pt x="15" y="1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gray">
            <a:xfrm>
              <a:off x="8528742" y="895932"/>
              <a:ext cx="96237" cy="117318"/>
            </a:xfrm>
            <a:custGeom>
              <a:avLst/>
              <a:gdLst>
                <a:gd name="T0" fmla="*/ 0 w 212"/>
                <a:gd name="T1" fmla="*/ 0 h 256"/>
                <a:gd name="T2" fmla="*/ 212 w 212"/>
                <a:gd name="T3" fmla="*/ 0 h 256"/>
                <a:gd name="T4" fmla="*/ 212 w 212"/>
                <a:gd name="T5" fmla="*/ 62 h 256"/>
                <a:gd name="T6" fmla="*/ 201 w 212"/>
                <a:gd name="T7" fmla="*/ 62 h 256"/>
                <a:gd name="T8" fmla="*/ 198 w 212"/>
                <a:gd name="T9" fmla="*/ 42 h 256"/>
                <a:gd name="T10" fmla="*/ 193 w 212"/>
                <a:gd name="T11" fmla="*/ 27 h 256"/>
                <a:gd name="T12" fmla="*/ 183 w 212"/>
                <a:gd name="T13" fmla="*/ 18 h 256"/>
                <a:gd name="T14" fmla="*/ 168 w 212"/>
                <a:gd name="T15" fmla="*/ 14 h 256"/>
                <a:gd name="T16" fmla="*/ 145 w 212"/>
                <a:gd name="T17" fmla="*/ 13 h 256"/>
                <a:gd name="T18" fmla="*/ 124 w 212"/>
                <a:gd name="T19" fmla="*/ 13 h 256"/>
                <a:gd name="T20" fmla="*/ 124 w 212"/>
                <a:gd name="T21" fmla="*/ 220 h 256"/>
                <a:gd name="T22" fmla="*/ 125 w 212"/>
                <a:gd name="T23" fmla="*/ 231 h 256"/>
                <a:gd name="T24" fmla="*/ 128 w 212"/>
                <a:gd name="T25" fmla="*/ 237 h 256"/>
                <a:gd name="T26" fmla="*/ 133 w 212"/>
                <a:gd name="T27" fmla="*/ 241 h 256"/>
                <a:gd name="T28" fmla="*/ 145 w 212"/>
                <a:gd name="T29" fmla="*/ 243 h 256"/>
                <a:gd name="T30" fmla="*/ 164 w 212"/>
                <a:gd name="T31" fmla="*/ 245 h 256"/>
                <a:gd name="T32" fmla="*/ 164 w 212"/>
                <a:gd name="T33" fmla="*/ 256 h 256"/>
                <a:gd name="T34" fmla="*/ 48 w 212"/>
                <a:gd name="T35" fmla="*/ 256 h 256"/>
                <a:gd name="T36" fmla="*/ 48 w 212"/>
                <a:gd name="T37" fmla="*/ 245 h 256"/>
                <a:gd name="T38" fmla="*/ 67 w 212"/>
                <a:gd name="T39" fmla="*/ 243 h 256"/>
                <a:gd name="T40" fmla="*/ 79 w 212"/>
                <a:gd name="T41" fmla="*/ 241 h 256"/>
                <a:gd name="T42" fmla="*/ 84 w 212"/>
                <a:gd name="T43" fmla="*/ 237 h 256"/>
                <a:gd name="T44" fmla="*/ 87 w 212"/>
                <a:gd name="T45" fmla="*/ 231 h 256"/>
                <a:gd name="T46" fmla="*/ 87 w 212"/>
                <a:gd name="T47" fmla="*/ 220 h 256"/>
                <a:gd name="T48" fmla="*/ 87 w 212"/>
                <a:gd name="T49" fmla="*/ 13 h 256"/>
                <a:gd name="T50" fmla="*/ 65 w 212"/>
                <a:gd name="T51" fmla="*/ 13 h 256"/>
                <a:gd name="T52" fmla="*/ 44 w 212"/>
                <a:gd name="T53" fmla="*/ 14 h 256"/>
                <a:gd name="T54" fmla="*/ 29 w 212"/>
                <a:gd name="T55" fmla="*/ 18 h 256"/>
                <a:gd name="T56" fmla="*/ 19 w 212"/>
                <a:gd name="T57" fmla="*/ 27 h 256"/>
                <a:gd name="T58" fmla="*/ 14 w 212"/>
                <a:gd name="T59" fmla="*/ 42 h 256"/>
                <a:gd name="T60" fmla="*/ 11 w 212"/>
                <a:gd name="T61" fmla="*/ 62 h 256"/>
                <a:gd name="T62" fmla="*/ 0 w 212"/>
                <a:gd name="T63" fmla="*/ 62 h 256"/>
                <a:gd name="T64" fmla="*/ 0 w 212"/>
                <a:gd name="T6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6">
                  <a:moveTo>
                    <a:pt x="0" y="0"/>
                  </a:moveTo>
                  <a:lnTo>
                    <a:pt x="212" y="0"/>
                  </a:lnTo>
                  <a:lnTo>
                    <a:pt x="212" y="62"/>
                  </a:lnTo>
                  <a:lnTo>
                    <a:pt x="201" y="62"/>
                  </a:lnTo>
                  <a:lnTo>
                    <a:pt x="198" y="42"/>
                  </a:lnTo>
                  <a:lnTo>
                    <a:pt x="193" y="27"/>
                  </a:lnTo>
                  <a:lnTo>
                    <a:pt x="183" y="18"/>
                  </a:lnTo>
                  <a:lnTo>
                    <a:pt x="168" y="14"/>
                  </a:lnTo>
                  <a:lnTo>
                    <a:pt x="145" y="13"/>
                  </a:lnTo>
                  <a:lnTo>
                    <a:pt x="124" y="13"/>
                  </a:lnTo>
                  <a:lnTo>
                    <a:pt x="124" y="220"/>
                  </a:lnTo>
                  <a:lnTo>
                    <a:pt x="125" y="231"/>
                  </a:lnTo>
                  <a:lnTo>
                    <a:pt x="128" y="237"/>
                  </a:lnTo>
                  <a:lnTo>
                    <a:pt x="133" y="241"/>
                  </a:lnTo>
                  <a:lnTo>
                    <a:pt x="145" y="243"/>
                  </a:lnTo>
                  <a:lnTo>
                    <a:pt x="164" y="245"/>
                  </a:lnTo>
                  <a:lnTo>
                    <a:pt x="164" y="256"/>
                  </a:lnTo>
                  <a:lnTo>
                    <a:pt x="48" y="256"/>
                  </a:lnTo>
                  <a:lnTo>
                    <a:pt x="48" y="245"/>
                  </a:lnTo>
                  <a:lnTo>
                    <a:pt x="67" y="243"/>
                  </a:lnTo>
                  <a:lnTo>
                    <a:pt x="79" y="241"/>
                  </a:lnTo>
                  <a:lnTo>
                    <a:pt x="84" y="237"/>
                  </a:lnTo>
                  <a:lnTo>
                    <a:pt x="87" y="231"/>
                  </a:lnTo>
                  <a:lnTo>
                    <a:pt x="87" y="220"/>
                  </a:lnTo>
                  <a:lnTo>
                    <a:pt x="87" y="13"/>
                  </a:lnTo>
                  <a:lnTo>
                    <a:pt x="65" y="13"/>
                  </a:lnTo>
                  <a:lnTo>
                    <a:pt x="44" y="14"/>
                  </a:lnTo>
                  <a:lnTo>
                    <a:pt x="29" y="18"/>
                  </a:lnTo>
                  <a:lnTo>
                    <a:pt x="19" y="27"/>
                  </a:lnTo>
                  <a:lnTo>
                    <a:pt x="14" y="42"/>
                  </a:lnTo>
                  <a:lnTo>
                    <a:pt x="11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gray">
            <a:xfrm>
              <a:off x="8639644" y="895932"/>
              <a:ext cx="109069" cy="117318"/>
            </a:xfrm>
            <a:custGeom>
              <a:avLst/>
              <a:gdLst>
                <a:gd name="T0" fmla="*/ 0 w 237"/>
                <a:gd name="T1" fmla="*/ 0 h 256"/>
                <a:gd name="T2" fmla="*/ 95 w 237"/>
                <a:gd name="T3" fmla="*/ 0 h 256"/>
                <a:gd name="T4" fmla="*/ 95 w 237"/>
                <a:gd name="T5" fmla="*/ 10 h 256"/>
                <a:gd name="T6" fmla="*/ 73 w 237"/>
                <a:gd name="T7" fmla="*/ 13 h 256"/>
                <a:gd name="T8" fmla="*/ 71 w 237"/>
                <a:gd name="T9" fmla="*/ 14 h 256"/>
                <a:gd name="T10" fmla="*/ 69 w 237"/>
                <a:gd name="T11" fmla="*/ 16 h 256"/>
                <a:gd name="T12" fmla="*/ 68 w 237"/>
                <a:gd name="T13" fmla="*/ 17 h 256"/>
                <a:gd name="T14" fmla="*/ 68 w 237"/>
                <a:gd name="T15" fmla="*/ 20 h 256"/>
                <a:gd name="T16" fmla="*/ 69 w 237"/>
                <a:gd name="T17" fmla="*/ 24 h 256"/>
                <a:gd name="T18" fmla="*/ 95 w 237"/>
                <a:gd name="T19" fmla="*/ 78 h 256"/>
                <a:gd name="T20" fmla="*/ 126 w 237"/>
                <a:gd name="T21" fmla="*/ 135 h 256"/>
                <a:gd name="T22" fmla="*/ 126 w 237"/>
                <a:gd name="T23" fmla="*/ 135 h 256"/>
                <a:gd name="T24" fmla="*/ 138 w 237"/>
                <a:gd name="T25" fmla="*/ 111 h 256"/>
                <a:gd name="T26" fmla="*/ 152 w 237"/>
                <a:gd name="T27" fmla="*/ 86 h 256"/>
                <a:gd name="T28" fmla="*/ 163 w 237"/>
                <a:gd name="T29" fmla="*/ 62 h 256"/>
                <a:gd name="T30" fmla="*/ 174 w 237"/>
                <a:gd name="T31" fmla="*/ 40 h 256"/>
                <a:gd name="T32" fmla="*/ 180 w 237"/>
                <a:gd name="T33" fmla="*/ 24 h 256"/>
                <a:gd name="T34" fmla="*/ 182 w 237"/>
                <a:gd name="T35" fmla="*/ 21 h 256"/>
                <a:gd name="T36" fmla="*/ 182 w 237"/>
                <a:gd name="T37" fmla="*/ 17 h 256"/>
                <a:gd name="T38" fmla="*/ 182 w 237"/>
                <a:gd name="T39" fmla="*/ 16 h 256"/>
                <a:gd name="T40" fmla="*/ 179 w 237"/>
                <a:gd name="T41" fmla="*/ 13 h 256"/>
                <a:gd name="T42" fmla="*/ 176 w 237"/>
                <a:gd name="T43" fmla="*/ 13 h 256"/>
                <a:gd name="T44" fmla="*/ 156 w 237"/>
                <a:gd name="T45" fmla="*/ 10 h 256"/>
                <a:gd name="T46" fmla="*/ 156 w 237"/>
                <a:gd name="T47" fmla="*/ 0 h 256"/>
                <a:gd name="T48" fmla="*/ 237 w 237"/>
                <a:gd name="T49" fmla="*/ 0 h 256"/>
                <a:gd name="T50" fmla="*/ 237 w 237"/>
                <a:gd name="T51" fmla="*/ 10 h 256"/>
                <a:gd name="T52" fmla="*/ 223 w 237"/>
                <a:gd name="T53" fmla="*/ 12 h 256"/>
                <a:gd name="T54" fmla="*/ 213 w 237"/>
                <a:gd name="T55" fmla="*/ 16 h 256"/>
                <a:gd name="T56" fmla="*/ 205 w 237"/>
                <a:gd name="T57" fmla="*/ 23 h 256"/>
                <a:gd name="T58" fmla="*/ 198 w 237"/>
                <a:gd name="T59" fmla="*/ 35 h 256"/>
                <a:gd name="T60" fmla="*/ 190 w 237"/>
                <a:gd name="T61" fmla="*/ 47 h 256"/>
                <a:gd name="T62" fmla="*/ 182 w 237"/>
                <a:gd name="T63" fmla="*/ 63 h 256"/>
                <a:gd name="T64" fmla="*/ 171 w 237"/>
                <a:gd name="T65" fmla="*/ 82 h 256"/>
                <a:gd name="T66" fmla="*/ 160 w 237"/>
                <a:gd name="T67" fmla="*/ 103 h 256"/>
                <a:gd name="T68" fmla="*/ 149 w 237"/>
                <a:gd name="T69" fmla="*/ 123 h 256"/>
                <a:gd name="T70" fmla="*/ 140 w 237"/>
                <a:gd name="T71" fmla="*/ 143 h 256"/>
                <a:gd name="T72" fmla="*/ 136 w 237"/>
                <a:gd name="T73" fmla="*/ 153 h 256"/>
                <a:gd name="T74" fmla="*/ 134 w 237"/>
                <a:gd name="T75" fmla="*/ 165 h 256"/>
                <a:gd name="T76" fmla="*/ 134 w 237"/>
                <a:gd name="T77" fmla="*/ 220 h 256"/>
                <a:gd name="T78" fmla="*/ 136 w 237"/>
                <a:gd name="T79" fmla="*/ 231 h 256"/>
                <a:gd name="T80" fmla="*/ 137 w 237"/>
                <a:gd name="T81" fmla="*/ 237 h 256"/>
                <a:gd name="T82" fmla="*/ 144 w 237"/>
                <a:gd name="T83" fmla="*/ 241 h 256"/>
                <a:gd name="T84" fmla="*/ 155 w 237"/>
                <a:gd name="T85" fmla="*/ 243 h 256"/>
                <a:gd name="T86" fmla="*/ 174 w 237"/>
                <a:gd name="T87" fmla="*/ 245 h 256"/>
                <a:gd name="T88" fmla="*/ 174 w 237"/>
                <a:gd name="T89" fmla="*/ 256 h 256"/>
                <a:gd name="T90" fmla="*/ 60 w 237"/>
                <a:gd name="T91" fmla="*/ 256 h 256"/>
                <a:gd name="T92" fmla="*/ 60 w 237"/>
                <a:gd name="T93" fmla="*/ 245 h 256"/>
                <a:gd name="T94" fmla="*/ 77 w 237"/>
                <a:gd name="T95" fmla="*/ 243 h 256"/>
                <a:gd name="T96" fmla="*/ 90 w 237"/>
                <a:gd name="T97" fmla="*/ 241 h 256"/>
                <a:gd name="T98" fmla="*/ 95 w 237"/>
                <a:gd name="T99" fmla="*/ 237 h 256"/>
                <a:gd name="T100" fmla="*/ 98 w 237"/>
                <a:gd name="T101" fmla="*/ 231 h 256"/>
                <a:gd name="T102" fmla="*/ 98 w 237"/>
                <a:gd name="T103" fmla="*/ 220 h 256"/>
                <a:gd name="T104" fmla="*/ 98 w 237"/>
                <a:gd name="T105" fmla="*/ 166 h 256"/>
                <a:gd name="T106" fmla="*/ 98 w 237"/>
                <a:gd name="T107" fmla="*/ 159 h 256"/>
                <a:gd name="T108" fmla="*/ 96 w 237"/>
                <a:gd name="T109" fmla="*/ 151 h 256"/>
                <a:gd name="T110" fmla="*/ 92 w 237"/>
                <a:gd name="T111" fmla="*/ 145 h 256"/>
                <a:gd name="T112" fmla="*/ 73 w 237"/>
                <a:gd name="T113" fmla="*/ 107 h 256"/>
                <a:gd name="T114" fmla="*/ 53 w 237"/>
                <a:gd name="T115" fmla="*/ 67 h 256"/>
                <a:gd name="T116" fmla="*/ 33 w 237"/>
                <a:gd name="T117" fmla="*/ 29 h 256"/>
                <a:gd name="T118" fmla="*/ 24 w 237"/>
                <a:gd name="T119" fmla="*/ 17 h 256"/>
                <a:gd name="T120" fmla="*/ 15 w 237"/>
                <a:gd name="T121" fmla="*/ 13 h 256"/>
                <a:gd name="T122" fmla="*/ 0 w 237"/>
                <a:gd name="T123" fmla="*/ 10 h 256"/>
                <a:gd name="T124" fmla="*/ 0 w 237"/>
                <a:gd name="T12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256">
                  <a:moveTo>
                    <a:pt x="0" y="0"/>
                  </a:moveTo>
                  <a:lnTo>
                    <a:pt x="95" y="0"/>
                  </a:lnTo>
                  <a:lnTo>
                    <a:pt x="95" y="10"/>
                  </a:lnTo>
                  <a:lnTo>
                    <a:pt x="73" y="13"/>
                  </a:lnTo>
                  <a:lnTo>
                    <a:pt x="71" y="14"/>
                  </a:lnTo>
                  <a:lnTo>
                    <a:pt x="69" y="16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9" y="24"/>
                  </a:lnTo>
                  <a:lnTo>
                    <a:pt x="95" y="78"/>
                  </a:lnTo>
                  <a:lnTo>
                    <a:pt x="126" y="135"/>
                  </a:lnTo>
                  <a:lnTo>
                    <a:pt x="126" y="135"/>
                  </a:lnTo>
                  <a:lnTo>
                    <a:pt x="138" y="111"/>
                  </a:lnTo>
                  <a:lnTo>
                    <a:pt x="152" y="86"/>
                  </a:lnTo>
                  <a:lnTo>
                    <a:pt x="163" y="62"/>
                  </a:lnTo>
                  <a:lnTo>
                    <a:pt x="174" y="40"/>
                  </a:lnTo>
                  <a:lnTo>
                    <a:pt x="180" y="24"/>
                  </a:lnTo>
                  <a:lnTo>
                    <a:pt x="182" y="21"/>
                  </a:lnTo>
                  <a:lnTo>
                    <a:pt x="182" y="17"/>
                  </a:lnTo>
                  <a:lnTo>
                    <a:pt x="182" y="16"/>
                  </a:lnTo>
                  <a:lnTo>
                    <a:pt x="179" y="13"/>
                  </a:lnTo>
                  <a:lnTo>
                    <a:pt x="176" y="13"/>
                  </a:lnTo>
                  <a:lnTo>
                    <a:pt x="156" y="10"/>
                  </a:lnTo>
                  <a:lnTo>
                    <a:pt x="156" y="0"/>
                  </a:lnTo>
                  <a:lnTo>
                    <a:pt x="237" y="0"/>
                  </a:lnTo>
                  <a:lnTo>
                    <a:pt x="237" y="10"/>
                  </a:lnTo>
                  <a:lnTo>
                    <a:pt x="223" y="12"/>
                  </a:lnTo>
                  <a:lnTo>
                    <a:pt x="213" y="16"/>
                  </a:lnTo>
                  <a:lnTo>
                    <a:pt x="205" y="23"/>
                  </a:lnTo>
                  <a:lnTo>
                    <a:pt x="198" y="35"/>
                  </a:lnTo>
                  <a:lnTo>
                    <a:pt x="190" y="47"/>
                  </a:lnTo>
                  <a:lnTo>
                    <a:pt x="182" y="63"/>
                  </a:lnTo>
                  <a:lnTo>
                    <a:pt x="171" y="82"/>
                  </a:lnTo>
                  <a:lnTo>
                    <a:pt x="160" y="103"/>
                  </a:lnTo>
                  <a:lnTo>
                    <a:pt x="149" y="123"/>
                  </a:lnTo>
                  <a:lnTo>
                    <a:pt x="140" y="143"/>
                  </a:lnTo>
                  <a:lnTo>
                    <a:pt x="136" y="153"/>
                  </a:lnTo>
                  <a:lnTo>
                    <a:pt x="134" y="165"/>
                  </a:lnTo>
                  <a:lnTo>
                    <a:pt x="134" y="220"/>
                  </a:lnTo>
                  <a:lnTo>
                    <a:pt x="136" y="231"/>
                  </a:lnTo>
                  <a:lnTo>
                    <a:pt x="137" y="237"/>
                  </a:lnTo>
                  <a:lnTo>
                    <a:pt x="144" y="241"/>
                  </a:lnTo>
                  <a:lnTo>
                    <a:pt x="155" y="243"/>
                  </a:lnTo>
                  <a:lnTo>
                    <a:pt x="174" y="245"/>
                  </a:lnTo>
                  <a:lnTo>
                    <a:pt x="174" y="256"/>
                  </a:lnTo>
                  <a:lnTo>
                    <a:pt x="60" y="256"/>
                  </a:lnTo>
                  <a:lnTo>
                    <a:pt x="60" y="245"/>
                  </a:lnTo>
                  <a:lnTo>
                    <a:pt x="77" y="243"/>
                  </a:lnTo>
                  <a:lnTo>
                    <a:pt x="90" y="241"/>
                  </a:lnTo>
                  <a:lnTo>
                    <a:pt x="95" y="237"/>
                  </a:lnTo>
                  <a:lnTo>
                    <a:pt x="98" y="231"/>
                  </a:lnTo>
                  <a:lnTo>
                    <a:pt x="98" y="220"/>
                  </a:lnTo>
                  <a:lnTo>
                    <a:pt x="98" y="166"/>
                  </a:lnTo>
                  <a:lnTo>
                    <a:pt x="98" y="159"/>
                  </a:lnTo>
                  <a:lnTo>
                    <a:pt x="96" y="151"/>
                  </a:lnTo>
                  <a:lnTo>
                    <a:pt x="92" y="145"/>
                  </a:lnTo>
                  <a:lnTo>
                    <a:pt x="73" y="107"/>
                  </a:lnTo>
                  <a:lnTo>
                    <a:pt x="53" y="67"/>
                  </a:lnTo>
                  <a:lnTo>
                    <a:pt x="33" y="29"/>
                  </a:lnTo>
                  <a:lnTo>
                    <a:pt x="24" y="17"/>
                  </a:lnTo>
                  <a:lnTo>
                    <a:pt x="15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gray">
            <a:xfrm>
              <a:off x="7687354" y="708957"/>
              <a:ext cx="54993" cy="135649"/>
            </a:xfrm>
            <a:custGeom>
              <a:avLst/>
              <a:gdLst>
                <a:gd name="T0" fmla="*/ 16 w 119"/>
                <a:gd name="T1" fmla="*/ 0 h 297"/>
                <a:gd name="T2" fmla="*/ 119 w 119"/>
                <a:gd name="T3" fmla="*/ 0 h 297"/>
                <a:gd name="T4" fmla="*/ 119 w 119"/>
                <a:gd name="T5" fmla="*/ 11 h 297"/>
                <a:gd name="T6" fmla="*/ 103 w 119"/>
                <a:gd name="T7" fmla="*/ 13 h 297"/>
                <a:gd name="T8" fmla="*/ 93 w 119"/>
                <a:gd name="T9" fmla="*/ 14 h 297"/>
                <a:gd name="T10" fmla="*/ 88 w 119"/>
                <a:gd name="T11" fmla="*/ 18 h 297"/>
                <a:gd name="T12" fmla="*/ 87 w 119"/>
                <a:gd name="T13" fmla="*/ 25 h 297"/>
                <a:gd name="T14" fmla="*/ 85 w 119"/>
                <a:gd name="T15" fmla="*/ 34 h 297"/>
                <a:gd name="T16" fmla="*/ 85 w 119"/>
                <a:gd name="T17" fmla="*/ 202 h 297"/>
                <a:gd name="T18" fmla="*/ 85 w 119"/>
                <a:gd name="T19" fmla="*/ 224 h 297"/>
                <a:gd name="T20" fmla="*/ 83 w 119"/>
                <a:gd name="T21" fmla="*/ 244 h 297"/>
                <a:gd name="T22" fmla="*/ 76 w 119"/>
                <a:gd name="T23" fmla="*/ 260 h 297"/>
                <a:gd name="T24" fmla="*/ 65 w 119"/>
                <a:gd name="T25" fmla="*/ 275 h 297"/>
                <a:gd name="T26" fmla="*/ 49 w 119"/>
                <a:gd name="T27" fmla="*/ 286 h 297"/>
                <a:gd name="T28" fmla="*/ 26 w 119"/>
                <a:gd name="T29" fmla="*/ 294 h 297"/>
                <a:gd name="T30" fmla="*/ 2 w 119"/>
                <a:gd name="T31" fmla="*/ 297 h 297"/>
                <a:gd name="T32" fmla="*/ 0 w 119"/>
                <a:gd name="T33" fmla="*/ 288 h 297"/>
                <a:gd name="T34" fmla="*/ 13 w 119"/>
                <a:gd name="T35" fmla="*/ 284 h 297"/>
                <a:gd name="T36" fmla="*/ 24 w 119"/>
                <a:gd name="T37" fmla="*/ 278 h 297"/>
                <a:gd name="T38" fmla="*/ 34 w 119"/>
                <a:gd name="T39" fmla="*/ 269 h 297"/>
                <a:gd name="T40" fmla="*/ 40 w 119"/>
                <a:gd name="T41" fmla="*/ 259 h 297"/>
                <a:gd name="T42" fmla="*/ 45 w 119"/>
                <a:gd name="T43" fmla="*/ 247 h 297"/>
                <a:gd name="T44" fmla="*/ 49 w 119"/>
                <a:gd name="T45" fmla="*/ 228 h 297"/>
                <a:gd name="T46" fmla="*/ 50 w 119"/>
                <a:gd name="T47" fmla="*/ 205 h 297"/>
                <a:gd name="T48" fmla="*/ 50 w 119"/>
                <a:gd name="T49" fmla="*/ 34 h 297"/>
                <a:gd name="T50" fmla="*/ 49 w 119"/>
                <a:gd name="T51" fmla="*/ 25 h 297"/>
                <a:gd name="T52" fmla="*/ 47 w 119"/>
                <a:gd name="T53" fmla="*/ 18 h 297"/>
                <a:gd name="T54" fmla="*/ 42 w 119"/>
                <a:gd name="T55" fmla="*/ 14 h 297"/>
                <a:gd name="T56" fmla="*/ 32 w 119"/>
                <a:gd name="T57" fmla="*/ 13 h 297"/>
                <a:gd name="T58" fmla="*/ 16 w 119"/>
                <a:gd name="T59" fmla="*/ 11 h 297"/>
                <a:gd name="T60" fmla="*/ 16 w 119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297">
                  <a:moveTo>
                    <a:pt x="16" y="0"/>
                  </a:moveTo>
                  <a:lnTo>
                    <a:pt x="119" y="0"/>
                  </a:lnTo>
                  <a:lnTo>
                    <a:pt x="119" y="11"/>
                  </a:lnTo>
                  <a:lnTo>
                    <a:pt x="103" y="13"/>
                  </a:lnTo>
                  <a:lnTo>
                    <a:pt x="93" y="14"/>
                  </a:lnTo>
                  <a:lnTo>
                    <a:pt x="88" y="18"/>
                  </a:lnTo>
                  <a:lnTo>
                    <a:pt x="87" y="25"/>
                  </a:lnTo>
                  <a:lnTo>
                    <a:pt x="85" y="34"/>
                  </a:lnTo>
                  <a:lnTo>
                    <a:pt x="85" y="202"/>
                  </a:lnTo>
                  <a:lnTo>
                    <a:pt x="85" y="224"/>
                  </a:lnTo>
                  <a:lnTo>
                    <a:pt x="83" y="244"/>
                  </a:lnTo>
                  <a:lnTo>
                    <a:pt x="76" y="260"/>
                  </a:lnTo>
                  <a:lnTo>
                    <a:pt x="65" y="275"/>
                  </a:lnTo>
                  <a:lnTo>
                    <a:pt x="49" y="286"/>
                  </a:lnTo>
                  <a:lnTo>
                    <a:pt x="26" y="294"/>
                  </a:lnTo>
                  <a:lnTo>
                    <a:pt x="2" y="297"/>
                  </a:lnTo>
                  <a:lnTo>
                    <a:pt x="0" y="288"/>
                  </a:lnTo>
                  <a:lnTo>
                    <a:pt x="13" y="284"/>
                  </a:lnTo>
                  <a:lnTo>
                    <a:pt x="24" y="278"/>
                  </a:lnTo>
                  <a:lnTo>
                    <a:pt x="34" y="269"/>
                  </a:lnTo>
                  <a:lnTo>
                    <a:pt x="40" y="259"/>
                  </a:lnTo>
                  <a:lnTo>
                    <a:pt x="45" y="247"/>
                  </a:lnTo>
                  <a:lnTo>
                    <a:pt x="49" y="228"/>
                  </a:lnTo>
                  <a:lnTo>
                    <a:pt x="50" y="205"/>
                  </a:lnTo>
                  <a:lnTo>
                    <a:pt x="50" y="34"/>
                  </a:lnTo>
                  <a:lnTo>
                    <a:pt x="49" y="25"/>
                  </a:lnTo>
                  <a:lnTo>
                    <a:pt x="47" y="18"/>
                  </a:lnTo>
                  <a:lnTo>
                    <a:pt x="42" y="14"/>
                  </a:lnTo>
                  <a:lnTo>
                    <a:pt x="32" y="13"/>
                  </a:lnTo>
                  <a:lnTo>
                    <a:pt x="16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gray">
            <a:xfrm>
              <a:off x="7740513" y="708957"/>
              <a:ext cx="115485" cy="116402"/>
            </a:xfrm>
            <a:custGeom>
              <a:avLst/>
              <a:gdLst>
                <a:gd name="T0" fmla="*/ 117 w 251"/>
                <a:gd name="T1" fmla="*/ 38 h 255"/>
                <a:gd name="T2" fmla="*/ 99 w 251"/>
                <a:gd name="T3" fmla="*/ 88 h 255"/>
                <a:gd name="T4" fmla="*/ 80 w 251"/>
                <a:gd name="T5" fmla="*/ 143 h 255"/>
                <a:gd name="T6" fmla="*/ 153 w 251"/>
                <a:gd name="T7" fmla="*/ 143 h 255"/>
                <a:gd name="T8" fmla="*/ 117 w 251"/>
                <a:gd name="T9" fmla="*/ 38 h 255"/>
                <a:gd name="T10" fmla="*/ 117 w 251"/>
                <a:gd name="T11" fmla="*/ 38 h 255"/>
                <a:gd name="T12" fmla="*/ 113 w 251"/>
                <a:gd name="T13" fmla="*/ 0 h 255"/>
                <a:gd name="T14" fmla="*/ 140 w 251"/>
                <a:gd name="T15" fmla="*/ 0 h 255"/>
                <a:gd name="T16" fmla="*/ 219 w 251"/>
                <a:gd name="T17" fmla="*/ 223 h 255"/>
                <a:gd name="T18" fmla="*/ 224 w 251"/>
                <a:gd name="T19" fmla="*/ 233 h 255"/>
                <a:gd name="T20" fmla="*/ 229 w 251"/>
                <a:gd name="T21" fmla="*/ 240 h 255"/>
                <a:gd name="T22" fmla="*/ 238 w 251"/>
                <a:gd name="T23" fmla="*/ 243 h 255"/>
                <a:gd name="T24" fmla="*/ 251 w 251"/>
                <a:gd name="T25" fmla="*/ 244 h 255"/>
                <a:gd name="T26" fmla="*/ 251 w 251"/>
                <a:gd name="T27" fmla="*/ 255 h 255"/>
                <a:gd name="T28" fmla="*/ 156 w 251"/>
                <a:gd name="T29" fmla="*/ 255 h 255"/>
                <a:gd name="T30" fmla="*/ 156 w 251"/>
                <a:gd name="T31" fmla="*/ 244 h 255"/>
                <a:gd name="T32" fmla="*/ 172 w 251"/>
                <a:gd name="T33" fmla="*/ 243 h 255"/>
                <a:gd name="T34" fmla="*/ 178 w 251"/>
                <a:gd name="T35" fmla="*/ 243 h 255"/>
                <a:gd name="T36" fmla="*/ 182 w 251"/>
                <a:gd name="T37" fmla="*/ 242 h 255"/>
                <a:gd name="T38" fmla="*/ 183 w 251"/>
                <a:gd name="T39" fmla="*/ 239 h 255"/>
                <a:gd name="T40" fmla="*/ 185 w 251"/>
                <a:gd name="T41" fmla="*/ 236 h 255"/>
                <a:gd name="T42" fmla="*/ 185 w 251"/>
                <a:gd name="T43" fmla="*/ 232 h 255"/>
                <a:gd name="T44" fmla="*/ 183 w 251"/>
                <a:gd name="T45" fmla="*/ 228 h 255"/>
                <a:gd name="T46" fmla="*/ 159 w 251"/>
                <a:gd name="T47" fmla="*/ 158 h 255"/>
                <a:gd name="T48" fmla="*/ 76 w 251"/>
                <a:gd name="T49" fmla="*/ 158 h 255"/>
                <a:gd name="T50" fmla="*/ 64 w 251"/>
                <a:gd name="T51" fmla="*/ 194 h 255"/>
                <a:gd name="T52" fmla="*/ 53 w 251"/>
                <a:gd name="T53" fmla="*/ 228 h 255"/>
                <a:gd name="T54" fmla="*/ 52 w 251"/>
                <a:gd name="T55" fmla="*/ 232 h 255"/>
                <a:gd name="T56" fmla="*/ 52 w 251"/>
                <a:gd name="T57" fmla="*/ 236 h 255"/>
                <a:gd name="T58" fmla="*/ 53 w 251"/>
                <a:gd name="T59" fmla="*/ 239 h 255"/>
                <a:gd name="T60" fmla="*/ 54 w 251"/>
                <a:gd name="T61" fmla="*/ 240 h 255"/>
                <a:gd name="T62" fmla="*/ 57 w 251"/>
                <a:gd name="T63" fmla="*/ 242 h 255"/>
                <a:gd name="T64" fmla="*/ 63 w 251"/>
                <a:gd name="T65" fmla="*/ 243 h 255"/>
                <a:gd name="T66" fmla="*/ 82 w 251"/>
                <a:gd name="T67" fmla="*/ 244 h 255"/>
                <a:gd name="T68" fmla="*/ 82 w 251"/>
                <a:gd name="T69" fmla="*/ 255 h 255"/>
                <a:gd name="T70" fmla="*/ 0 w 251"/>
                <a:gd name="T71" fmla="*/ 255 h 255"/>
                <a:gd name="T72" fmla="*/ 0 w 251"/>
                <a:gd name="T73" fmla="*/ 244 h 255"/>
                <a:gd name="T74" fmla="*/ 15 w 251"/>
                <a:gd name="T75" fmla="*/ 243 h 255"/>
                <a:gd name="T76" fmla="*/ 23 w 251"/>
                <a:gd name="T77" fmla="*/ 239 h 255"/>
                <a:gd name="T78" fmla="*/ 30 w 251"/>
                <a:gd name="T79" fmla="*/ 232 h 255"/>
                <a:gd name="T80" fmla="*/ 34 w 251"/>
                <a:gd name="T81" fmla="*/ 220 h 255"/>
                <a:gd name="T82" fmla="*/ 48 w 251"/>
                <a:gd name="T83" fmla="*/ 183 h 255"/>
                <a:gd name="T84" fmla="*/ 63 w 251"/>
                <a:gd name="T85" fmla="*/ 145 h 255"/>
                <a:gd name="T86" fmla="*/ 75 w 251"/>
                <a:gd name="T87" fmla="*/ 110 h 255"/>
                <a:gd name="T88" fmla="*/ 113 w 251"/>
                <a:gd name="T8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5">
                  <a:moveTo>
                    <a:pt x="117" y="38"/>
                  </a:moveTo>
                  <a:lnTo>
                    <a:pt x="99" y="88"/>
                  </a:lnTo>
                  <a:lnTo>
                    <a:pt x="80" y="143"/>
                  </a:lnTo>
                  <a:lnTo>
                    <a:pt x="153" y="143"/>
                  </a:lnTo>
                  <a:lnTo>
                    <a:pt x="117" y="38"/>
                  </a:lnTo>
                  <a:lnTo>
                    <a:pt x="117" y="38"/>
                  </a:lnTo>
                  <a:close/>
                  <a:moveTo>
                    <a:pt x="113" y="0"/>
                  </a:moveTo>
                  <a:lnTo>
                    <a:pt x="140" y="0"/>
                  </a:lnTo>
                  <a:lnTo>
                    <a:pt x="219" y="223"/>
                  </a:lnTo>
                  <a:lnTo>
                    <a:pt x="224" y="233"/>
                  </a:lnTo>
                  <a:lnTo>
                    <a:pt x="229" y="240"/>
                  </a:lnTo>
                  <a:lnTo>
                    <a:pt x="238" y="243"/>
                  </a:lnTo>
                  <a:lnTo>
                    <a:pt x="251" y="244"/>
                  </a:lnTo>
                  <a:lnTo>
                    <a:pt x="251" y="255"/>
                  </a:lnTo>
                  <a:lnTo>
                    <a:pt x="156" y="255"/>
                  </a:lnTo>
                  <a:lnTo>
                    <a:pt x="156" y="244"/>
                  </a:lnTo>
                  <a:lnTo>
                    <a:pt x="172" y="243"/>
                  </a:lnTo>
                  <a:lnTo>
                    <a:pt x="178" y="243"/>
                  </a:lnTo>
                  <a:lnTo>
                    <a:pt x="182" y="242"/>
                  </a:lnTo>
                  <a:lnTo>
                    <a:pt x="183" y="239"/>
                  </a:lnTo>
                  <a:lnTo>
                    <a:pt x="185" y="236"/>
                  </a:lnTo>
                  <a:lnTo>
                    <a:pt x="185" y="232"/>
                  </a:lnTo>
                  <a:lnTo>
                    <a:pt x="183" y="228"/>
                  </a:lnTo>
                  <a:lnTo>
                    <a:pt x="159" y="158"/>
                  </a:lnTo>
                  <a:lnTo>
                    <a:pt x="76" y="158"/>
                  </a:lnTo>
                  <a:lnTo>
                    <a:pt x="64" y="194"/>
                  </a:lnTo>
                  <a:lnTo>
                    <a:pt x="53" y="228"/>
                  </a:lnTo>
                  <a:lnTo>
                    <a:pt x="52" y="232"/>
                  </a:lnTo>
                  <a:lnTo>
                    <a:pt x="52" y="236"/>
                  </a:lnTo>
                  <a:lnTo>
                    <a:pt x="53" y="239"/>
                  </a:lnTo>
                  <a:lnTo>
                    <a:pt x="54" y="240"/>
                  </a:lnTo>
                  <a:lnTo>
                    <a:pt x="57" y="242"/>
                  </a:lnTo>
                  <a:lnTo>
                    <a:pt x="63" y="243"/>
                  </a:lnTo>
                  <a:lnTo>
                    <a:pt x="82" y="244"/>
                  </a:lnTo>
                  <a:lnTo>
                    <a:pt x="82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5" y="243"/>
                  </a:lnTo>
                  <a:lnTo>
                    <a:pt x="23" y="239"/>
                  </a:lnTo>
                  <a:lnTo>
                    <a:pt x="30" y="232"/>
                  </a:lnTo>
                  <a:lnTo>
                    <a:pt x="34" y="220"/>
                  </a:lnTo>
                  <a:lnTo>
                    <a:pt x="48" y="183"/>
                  </a:lnTo>
                  <a:lnTo>
                    <a:pt x="63" y="145"/>
                  </a:lnTo>
                  <a:lnTo>
                    <a:pt x="75" y="1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>
              <a:off x="7858748" y="706207"/>
              <a:ext cx="101737" cy="121901"/>
            </a:xfrm>
            <a:custGeom>
              <a:avLst/>
              <a:gdLst>
                <a:gd name="T0" fmla="*/ 138 w 222"/>
                <a:gd name="T1" fmla="*/ 0 h 265"/>
                <a:gd name="T2" fmla="*/ 169 w 222"/>
                <a:gd name="T3" fmla="*/ 3 h 265"/>
                <a:gd name="T4" fmla="*/ 197 w 222"/>
                <a:gd name="T5" fmla="*/ 7 h 265"/>
                <a:gd name="T6" fmla="*/ 216 w 222"/>
                <a:gd name="T7" fmla="*/ 15 h 265"/>
                <a:gd name="T8" fmla="*/ 216 w 222"/>
                <a:gd name="T9" fmla="*/ 72 h 265"/>
                <a:gd name="T10" fmla="*/ 205 w 222"/>
                <a:gd name="T11" fmla="*/ 72 h 265"/>
                <a:gd name="T12" fmla="*/ 201 w 222"/>
                <a:gd name="T13" fmla="*/ 53 h 265"/>
                <a:gd name="T14" fmla="*/ 193 w 222"/>
                <a:gd name="T15" fmla="*/ 38 h 265"/>
                <a:gd name="T16" fmla="*/ 182 w 222"/>
                <a:gd name="T17" fmla="*/ 26 h 265"/>
                <a:gd name="T18" fmla="*/ 168 w 222"/>
                <a:gd name="T19" fmla="*/ 19 h 265"/>
                <a:gd name="T20" fmla="*/ 152 w 222"/>
                <a:gd name="T21" fmla="*/ 15 h 265"/>
                <a:gd name="T22" fmla="*/ 134 w 222"/>
                <a:gd name="T23" fmla="*/ 13 h 265"/>
                <a:gd name="T24" fmla="*/ 111 w 222"/>
                <a:gd name="T25" fmla="*/ 15 h 265"/>
                <a:gd name="T26" fmla="*/ 91 w 222"/>
                <a:gd name="T27" fmla="*/ 23 h 265"/>
                <a:gd name="T28" fmla="*/ 75 w 222"/>
                <a:gd name="T29" fmla="*/ 35 h 265"/>
                <a:gd name="T30" fmla="*/ 62 w 222"/>
                <a:gd name="T31" fmla="*/ 50 h 265"/>
                <a:gd name="T32" fmla="*/ 53 w 222"/>
                <a:gd name="T33" fmla="*/ 69 h 265"/>
                <a:gd name="T34" fmla="*/ 46 w 222"/>
                <a:gd name="T35" fmla="*/ 89 h 265"/>
                <a:gd name="T36" fmla="*/ 43 w 222"/>
                <a:gd name="T37" fmla="*/ 111 h 265"/>
                <a:gd name="T38" fmla="*/ 42 w 222"/>
                <a:gd name="T39" fmla="*/ 134 h 265"/>
                <a:gd name="T40" fmla="*/ 42 w 222"/>
                <a:gd name="T41" fmla="*/ 149 h 265"/>
                <a:gd name="T42" fmla="*/ 45 w 222"/>
                <a:gd name="T43" fmla="*/ 167 h 265"/>
                <a:gd name="T44" fmla="*/ 49 w 222"/>
                <a:gd name="T45" fmla="*/ 184 h 265"/>
                <a:gd name="T46" fmla="*/ 56 w 222"/>
                <a:gd name="T47" fmla="*/ 202 h 265"/>
                <a:gd name="T48" fmla="*/ 64 w 222"/>
                <a:gd name="T49" fmla="*/ 218 h 265"/>
                <a:gd name="T50" fmla="*/ 76 w 222"/>
                <a:gd name="T51" fmla="*/ 232 h 265"/>
                <a:gd name="T52" fmla="*/ 91 w 222"/>
                <a:gd name="T53" fmla="*/ 242 h 265"/>
                <a:gd name="T54" fmla="*/ 111 w 222"/>
                <a:gd name="T55" fmla="*/ 251 h 265"/>
                <a:gd name="T56" fmla="*/ 134 w 222"/>
                <a:gd name="T57" fmla="*/ 253 h 265"/>
                <a:gd name="T58" fmla="*/ 156 w 222"/>
                <a:gd name="T59" fmla="*/ 251 h 265"/>
                <a:gd name="T60" fmla="*/ 174 w 222"/>
                <a:gd name="T61" fmla="*/ 244 h 265"/>
                <a:gd name="T62" fmla="*/ 187 w 222"/>
                <a:gd name="T63" fmla="*/ 234 h 265"/>
                <a:gd name="T64" fmla="*/ 197 w 222"/>
                <a:gd name="T65" fmla="*/ 221 h 265"/>
                <a:gd name="T66" fmla="*/ 205 w 222"/>
                <a:gd name="T67" fmla="*/ 205 h 265"/>
                <a:gd name="T68" fmla="*/ 212 w 222"/>
                <a:gd name="T69" fmla="*/ 187 h 265"/>
                <a:gd name="T70" fmla="*/ 222 w 222"/>
                <a:gd name="T71" fmla="*/ 187 h 265"/>
                <a:gd name="T72" fmla="*/ 217 w 222"/>
                <a:gd name="T73" fmla="*/ 248 h 265"/>
                <a:gd name="T74" fmla="*/ 201 w 222"/>
                <a:gd name="T75" fmla="*/ 255 h 265"/>
                <a:gd name="T76" fmla="*/ 180 w 222"/>
                <a:gd name="T77" fmla="*/ 260 h 265"/>
                <a:gd name="T78" fmla="*/ 159 w 222"/>
                <a:gd name="T79" fmla="*/ 264 h 265"/>
                <a:gd name="T80" fmla="*/ 136 w 222"/>
                <a:gd name="T81" fmla="*/ 265 h 265"/>
                <a:gd name="T82" fmla="*/ 106 w 222"/>
                <a:gd name="T83" fmla="*/ 264 h 265"/>
                <a:gd name="T84" fmla="*/ 79 w 222"/>
                <a:gd name="T85" fmla="*/ 259 h 265"/>
                <a:gd name="T86" fmla="*/ 56 w 222"/>
                <a:gd name="T87" fmla="*/ 249 h 265"/>
                <a:gd name="T88" fmla="*/ 35 w 222"/>
                <a:gd name="T89" fmla="*/ 234 h 265"/>
                <a:gd name="T90" fmla="*/ 20 w 222"/>
                <a:gd name="T91" fmla="*/ 215 h 265"/>
                <a:gd name="T92" fmla="*/ 9 w 222"/>
                <a:gd name="T93" fmla="*/ 192 h 265"/>
                <a:gd name="T94" fmla="*/ 3 w 222"/>
                <a:gd name="T95" fmla="*/ 165 h 265"/>
                <a:gd name="T96" fmla="*/ 0 w 222"/>
                <a:gd name="T97" fmla="*/ 135 h 265"/>
                <a:gd name="T98" fmla="*/ 3 w 222"/>
                <a:gd name="T99" fmla="*/ 106 h 265"/>
                <a:gd name="T100" fmla="*/ 9 w 222"/>
                <a:gd name="T101" fmla="*/ 80 h 265"/>
                <a:gd name="T102" fmla="*/ 20 w 222"/>
                <a:gd name="T103" fmla="*/ 57 h 265"/>
                <a:gd name="T104" fmla="*/ 34 w 222"/>
                <a:gd name="T105" fmla="*/ 38 h 265"/>
                <a:gd name="T106" fmla="*/ 53 w 222"/>
                <a:gd name="T107" fmla="*/ 22 h 265"/>
                <a:gd name="T108" fmla="*/ 77 w 222"/>
                <a:gd name="T109" fmla="*/ 9 h 265"/>
                <a:gd name="T110" fmla="*/ 106 w 222"/>
                <a:gd name="T111" fmla="*/ 3 h 265"/>
                <a:gd name="T112" fmla="*/ 138 w 222"/>
                <a:gd name="T1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" h="265">
                  <a:moveTo>
                    <a:pt x="138" y="0"/>
                  </a:moveTo>
                  <a:lnTo>
                    <a:pt x="169" y="3"/>
                  </a:lnTo>
                  <a:lnTo>
                    <a:pt x="197" y="7"/>
                  </a:lnTo>
                  <a:lnTo>
                    <a:pt x="216" y="15"/>
                  </a:lnTo>
                  <a:lnTo>
                    <a:pt x="216" y="72"/>
                  </a:lnTo>
                  <a:lnTo>
                    <a:pt x="205" y="72"/>
                  </a:lnTo>
                  <a:lnTo>
                    <a:pt x="201" y="53"/>
                  </a:lnTo>
                  <a:lnTo>
                    <a:pt x="193" y="38"/>
                  </a:lnTo>
                  <a:lnTo>
                    <a:pt x="182" y="26"/>
                  </a:lnTo>
                  <a:lnTo>
                    <a:pt x="168" y="19"/>
                  </a:lnTo>
                  <a:lnTo>
                    <a:pt x="152" y="15"/>
                  </a:lnTo>
                  <a:lnTo>
                    <a:pt x="134" y="13"/>
                  </a:lnTo>
                  <a:lnTo>
                    <a:pt x="111" y="15"/>
                  </a:lnTo>
                  <a:lnTo>
                    <a:pt x="91" y="23"/>
                  </a:lnTo>
                  <a:lnTo>
                    <a:pt x="75" y="35"/>
                  </a:lnTo>
                  <a:lnTo>
                    <a:pt x="62" y="50"/>
                  </a:lnTo>
                  <a:lnTo>
                    <a:pt x="53" y="69"/>
                  </a:lnTo>
                  <a:lnTo>
                    <a:pt x="46" y="89"/>
                  </a:lnTo>
                  <a:lnTo>
                    <a:pt x="43" y="111"/>
                  </a:lnTo>
                  <a:lnTo>
                    <a:pt x="42" y="134"/>
                  </a:lnTo>
                  <a:lnTo>
                    <a:pt x="42" y="149"/>
                  </a:lnTo>
                  <a:lnTo>
                    <a:pt x="45" y="167"/>
                  </a:lnTo>
                  <a:lnTo>
                    <a:pt x="49" y="184"/>
                  </a:lnTo>
                  <a:lnTo>
                    <a:pt x="56" y="202"/>
                  </a:lnTo>
                  <a:lnTo>
                    <a:pt x="64" y="218"/>
                  </a:lnTo>
                  <a:lnTo>
                    <a:pt x="76" y="232"/>
                  </a:lnTo>
                  <a:lnTo>
                    <a:pt x="91" y="242"/>
                  </a:lnTo>
                  <a:lnTo>
                    <a:pt x="111" y="251"/>
                  </a:lnTo>
                  <a:lnTo>
                    <a:pt x="134" y="253"/>
                  </a:lnTo>
                  <a:lnTo>
                    <a:pt x="156" y="251"/>
                  </a:lnTo>
                  <a:lnTo>
                    <a:pt x="174" y="244"/>
                  </a:lnTo>
                  <a:lnTo>
                    <a:pt x="187" y="234"/>
                  </a:lnTo>
                  <a:lnTo>
                    <a:pt x="197" y="221"/>
                  </a:lnTo>
                  <a:lnTo>
                    <a:pt x="205" y="205"/>
                  </a:lnTo>
                  <a:lnTo>
                    <a:pt x="212" y="187"/>
                  </a:lnTo>
                  <a:lnTo>
                    <a:pt x="222" y="187"/>
                  </a:lnTo>
                  <a:lnTo>
                    <a:pt x="217" y="248"/>
                  </a:lnTo>
                  <a:lnTo>
                    <a:pt x="201" y="255"/>
                  </a:lnTo>
                  <a:lnTo>
                    <a:pt x="180" y="260"/>
                  </a:lnTo>
                  <a:lnTo>
                    <a:pt x="159" y="264"/>
                  </a:lnTo>
                  <a:lnTo>
                    <a:pt x="136" y="265"/>
                  </a:lnTo>
                  <a:lnTo>
                    <a:pt x="106" y="264"/>
                  </a:lnTo>
                  <a:lnTo>
                    <a:pt x="79" y="259"/>
                  </a:lnTo>
                  <a:lnTo>
                    <a:pt x="56" y="249"/>
                  </a:lnTo>
                  <a:lnTo>
                    <a:pt x="35" y="234"/>
                  </a:lnTo>
                  <a:lnTo>
                    <a:pt x="20" y="215"/>
                  </a:lnTo>
                  <a:lnTo>
                    <a:pt x="9" y="192"/>
                  </a:lnTo>
                  <a:lnTo>
                    <a:pt x="3" y="165"/>
                  </a:lnTo>
                  <a:lnTo>
                    <a:pt x="0" y="135"/>
                  </a:lnTo>
                  <a:lnTo>
                    <a:pt x="3" y="106"/>
                  </a:lnTo>
                  <a:lnTo>
                    <a:pt x="9" y="80"/>
                  </a:lnTo>
                  <a:lnTo>
                    <a:pt x="20" y="57"/>
                  </a:lnTo>
                  <a:lnTo>
                    <a:pt x="34" y="38"/>
                  </a:lnTo>
                  <a:lnTo>
                    <a:pt x="53" y="22"/>
                  </a:lnTo>
                  <a:lnTo>
                    <a:pt x="77" y="9"/>
                  </a:lnTo>
                  <a:lnTo>
                    <a:pt x="106" y="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43"/>
            <p:cNvSpPr>
              <a:spLocks noEditPoints="1"/>
            </p:cNvSpPr>
            <p:nvPr/>
          </p:nvSpPr>
          <p:spPr bwMode="gray">
            <a:xfrm>
              <a:off x="7977899" y="706207"/>
              <a:ext cx="111818" cy="121901"/>
            </a:xfrm>
            <a:custGeom>
              <a:avLst/>
              <a:gdLst>
                <a:gd name="T0" fmla="*/ 102 w 246"/>
                <a:gd name="T1" fmla="*/ 15 h 265"/>
                <a:gd name="T2" fmla="*/ 72 w 246"/>
                <a:gd name="T3" fmla="*/ 32 h 265"/>
                <a:gd name="T4" fmla="*/ 53 w 246"/>
                <a:gd name="T5" fmla="*/ 61 h 265"/>
                <a:gd name="T6" fmla="*/ 43 w 246"/>
                <a:gd name="T7" fmla="*/ 96 h 265"/>
                <a:gd name="T8" fmla="*/ 41 w 246"/>
                <a:gd name="T9" fmla="*/ 133 h 265"/>
                <a:gd name="T10" fmla="*/ 43 w 246"/>
                <a:gd name="T11" fmla="*/ 169 h 265"/>
                <a:gd name="T12" fmla="*/ 53 w 246"/>
                <a:gd name="T13" fmla="*/ 206 h 265"/>
                <a:gd name="T14" fmla="*/ 72 w 246"/>
                <a:gd name="T15" fmla="*/ 234 h 265"/>
                <a:gd name="T16" fmla="*/ 102 w 246"/>
                <a:gd name="T17" fmla="*/ 251 h 265"/>
                <a:gd name="T18" fmla="*/ 142 w 246"/>
                <a:gd name="T19" fmla="*/ 251 h 265"/>
                <a:gd name="T20" fmla="*/ 172 w 246"/>
                <a:gd name="T21" fmla="*/ 234 h 265"/>
                <a:gd name="T22" fmla="*/ 191 w 246"/>
                <a:gd name="T23" fmla="*/ 206 h 265"/>
                <a:gd name="T24" fmla="*/ 201 w 246"/>
                <a:gd name="T25" fmla="*/ 169 h 265"/>
                <a:gd name="T26" fmla="*/ 204 w 246"/>
                <a:gd name="T27" fmla="*/ 133 h 265"/>
                <a:gd name="T28" fmla="*/ 201 w 246"/>
                <a:gd name="T29" fmla="*/ 96 h 265"/>
                <a:gd name="T30" fmla="*/ 191 w 246"/>
                <a:gd name="T31" fmla="*/ 61 h 265"/>
                <a:gd name="T32" fmla="*/ 172 w 246"/>
                <a:gd name="T33" fmla="*/ 32 h 265"/>
                <a:gd name="T34" fmla="*/ 142 w 246"/>
                <a:gd name="T35" fmla="*/ 15 h 265"/>
                <a:gd name="T36" fmla="*/ 122 w 246"/>
                <a:gd name="T37" fmla="*/ 0 h 265"/>
                <a:gd name="T38" fmla="*/ 175 w 246"/>
                <a:gd name="T39" fmla="*/ 9 h 265"/>
                <a:gd name="T40" fmla="*/ 214 w 246"/>
                <a:gd name="T41" fmla="*/ 35 h 265"/>
                <a:gd name="T42" fmla="*/ 237 w 246"/>
                <a:gd name="T43" fmla="*/ 77 h 265"/>
                <a:gd name="T44" fmla="*/ 246 w 246"/>
                <a:gd name="T45" fmla="*/ 133 h 265"/>
                <a:gd name="T46" fmla="*/ 237 w 246"/>
                <a:gd name="T47" fmla="*/ 188 h 265"/>
                <a:gd name="T48" fmla="*/ 214 w 246"/>
                <a:gd name="T49" fmla="*/ 230 h 265"/>
                <a:gd name="T50" fmla="*/ 175 w 246"/>
                <a:gd name="T51" fmla="*/ 257 h 265"/>
                <a:gd name="T52" fmla="*/ 122 w 246"/>
                <a:gd name="T53" fmla="*/ 265 h 265"/>
                <a:gd name="T54" fmla="*/ 69 w 246"/>
                <a:gd name="T55" fmla="*/ 257 h 265"/>
                <a:gd name="T56" fmla="*/ 31 w 246"/>
                <a:gd name="T57" fmla="*/ 230 h 265"/>
                <a:gd name="T58" fmla="*/ 8 w 246"/>
                <a:gd name="T59" fmla="*/ 188 h 265"/>
                <a:gd name="T60" fmla="*/ 0 w 246"/>
                <a:gd name="T61" fmla="*/ 133 h 265"/>
                <a:gd name="T62" fmla="*/ 8 w 246"/>
                <a:gd name="T63" fmla="*/ 77 h 265"/>
                <a:gd name="T64" fmla="*/ 31 w 246"/>
                <a:gd name="T65" fmla="*/ 35 h 265"/>
                <a:gd name="T66" fmla="*/ 69 w 246"/>
                <a:gd name="T67" fmla="*/ 9 h 265"/>
                <a:gd name="T68" fmla="*/ 122 w 246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" h="265">
                  <a:moveTo>
                    <a:pt x="122" y="13"/>
                  </a:moveTo>
                  <a:lnTo>
                    <a:pt x="102" y="15"/>
                  </a:lnTo>
                  <a:lnTo>
                    <a:pt x="86" y="22"/>
                  </a:lnTo>
                  <a:lnTo>
                    <a:pt x="72" y="32"/>
                  </a:lnTo>
                  <a:lnTo>
                    <a:pt x="61" y="45"/>
                  </a:lnTo>
                  <a:lnTo>
                    <a:pt x="53" y="61"/>
                  </a:lnTo>
                  <a:lnTo>
                    <a:pt x="48" y="77"/>
                  </a:lnTo>
                  <a:lnTo>
                    <a:pt x="43" y="96"/>
                  </a:lnTo>
                  <a:lnTo>
                    <a:pt x="42" y="115"/>
                  </a:lnTo>
                  <a:lnTo>
                    <a:pt x="41" y="133"/>
                  </a:lnTo>
                  <a:lnTo>
                    <a:pt x="42" y="152"/>
                  </a:lnTo>
                  <a:lnTo>
                    <a:pt x="43" y="169"/>
                  </a:lnTo>
                  <a:lnTo>
                    <a:pt x="48" y="188"/>
                  </a:lnTo>
                  <a:lnTo>
                    <a:pt x="53" y="206"/>
                  </a:lnTo>
                  <a:lnTo>
                    <a:pt x="61" y="221"/>
                  </a:lnTo>
                  <a:lnTo>
                    <a:pt x="72" y="234"/>
                  </a:lnTo>
                  <a:lnTo>
                    <a:pt x="86" y="244"/>
                  </a:lnTo>
                  <a:lnTo>
                    <a:pt x="102" y="251"/>
                  </a:lnTo>
                  <a:lnTo>
                    <a:pt x="122" y="253"/>
                  </a:lnTo>
                  <a:lnTo>
                    <a:pt x="142" y="251"/>
                  </a:lnTo>
                  <a:lnTo>
                    <a:pt x="159" y="244"/>
                  </a:lnTo>
                  <a:lnTo>
                    <a:pt x="172" y="234"/>
                  </a:lnTo>
                  <a:lnTo>
                    <a:pt x="183" y="221"/>
                  </a:lnTo>
                  <a:lnTo>
                    <a:pt x="191" y="206"/>
                  </a:lnTo>
                  <a:lnTo>
                    <a:pt x="197" y="188"/>
                  </a:lnTo>
                  <a:lnTo>
                    <a:pt x="201" y="169"/>
                  </a:lnTo>
                  <a:lnTo>
                    <a:pt x="204" y="152"/>
                  </a:lnTo>
                  <a:lnTo>
                    <a:pt x="204" y="133"/>
                  </a:lnTo>
                  <a:lnTo>
                    <a:pt x="204" y="115"/>
                  </a:lnTo>
                  <a:lnTo>
                    <a:pt x="201" y="96"/>
                  </a:lnTo>
                  <a:lnTo>
                    <a:pt x="197" y="77"/>
                  </a:lnTo>
                  <a:lnTo>
                    <a:pt x="191" y="61"/>
                  </a:lnTo>
                  <a:lnTo>
                    <a:pt x="183" y="45"/>
                  </a:lnTo>
                  <a:lnTo>
                    <a:pt x="172" y="32"/>
                  </a:lnTo>
                  <a:lnTo>
                    <a:pt x="159" y="22"/>
                  </a:lnTo>
                  <a:lnTo>
                    <a:pt x="142" y="15"/>
                  </a:lnTo>
                  <a:lnTo>
                    <a:pt x="122" y="13"/>
                  </a:lnTo>
                  <a:close/>
                  <a:moveTo>
                    <a:pt x="122" y="0"/>
                  </a:moveTo>
                  <a:lnTo>
                    <a:pt x="151" y="3"/>
                  </a:lnTo>
                  <a:lnTo>
                    <a:pt x="175" y="9"/>
                  </a:lnTo>
                  <a:lnTo>
                    <a:pt x="197" y="20"/>
                  </a:lnTo>
                  <a:lnTo>
                    <a:pt x="214" y="35"/>
                  </a:lnTo>
                  <a:lnTo>
                    <a:pt x="228" y="54"/>
                  </a:lnTo>
                  <a:lnTo>
                    <a:pt x="237" y="77"/>
                  </a:lnTo>
                  <a:lnTo>
                    <a:pt x="243" y="103"/>
                  </a:lnTo>
                  <a:lnTo>
                    <a:pt x="246" y="133"/>
                  </a:lnTo>
                  <a:lnTo>
                    <a:pt x="243" y="163"/>
                  </a:lnTo>
                  <a:lnTo>
                    <a:pt x="237" y="188"/>
                  </a:lnTo>
                  <a:lnTo>
                    <a:pt x="228" y="211"/>
                  </a:lnTo>
                  <a:lnTo>
                    <a:pt x="214" y="230"/>
                  </a:lnTo>
                  <a:lnTo>
                    <a:pt x="197" y="245"/>
                  </a:lnTo>
                  <a:lnTo>
                    <a:pt x="175" y="257"/>
                  </a:lnTo>
                  <a:lnTo>
                    <a:pt x="151" y="264"/>
                  </a:lnTo>
                  <a:lnTo>
                    <a:pt x="122" y="265"/>
                  </a:lnTo>
                  <a:lnTo>
                    <a:pt x="94" y="264"/>
                  </a:lnTo>
                  <a:lnTo>
                    <a:pt x="69" y="257"/>
                  </a:lnTo>
                  <a:lnTo>
                    <a:pt x="49" y="245"/>
                  </a:lnTo>
                  <a:lnTo>
                    <a:pt x="31" y="230"/>
                  </a:lnTo>
                  <a:lnTo>
                    <a:pt x="18" y="211"/>
                  </a:lnTo>
                  <a:lnTo>
                    <a:pt x="8" y="188"/>
                  </a:lnTo>
                  <a:lnTo>
                    <a:pt x="1" y="163"/>
                  </a:lnTo>
                  <a:lnTo>
                    <a:pt x="0" y="133"/>
                  </a:lnTo>
                  <a:lnTo>
                    <a:pt x="1" y="103"/>
                  </a:lnTo>
                  <a:lnTo>
                    <a:pt x="8" y="77"/>
                  </a:lnTo>
                  <a:lnTo>
                    <a:pt x="18" y="54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94" y="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44"/>
            <p:cNvSpPr>
              <a:spLocks noEditPoints="1"/>
            </p:cNvSpPr>
            <p:nvPr/>
          </p:nvSpPr>
          <p:spPr bwMode="gray">
            <a:xfrm>
              <a:off x="8103465" y="708957"/>
              <a:ext cx="94404" cy="116402"/>
            </a:xfrm>
            <a:custGeom>
              <a:avLst/>
              <a:gdLst>
                <a:gd name="T0" fmla="*/ 71 w 208"/>
                <a:gd name="T1" fmla="*/ 214 h 255"/>
                <a:gd name="T2" fmla="*/ 75 w 208"/>
                <a:gd name="T3" fmla="*/ 233 h 255"/>
                <a:gd name="T4" fmla="*/ 91 w 208"/>
                <a:gd name="T5" fmla="*/ 242 h 255"/>
                <a:gd name="T6" fmla="*/ 121 w 208"/>
                <a:gd name="T7" fmla="*/ 242 h 255"/>
                <a:gd name="T8" fmla="*/ 148 w 208"/>
                <a:gd name="T9" fmla="*/ 231 h 255"/>
                <a:gd name="T10" fmla="*/ 166 w 208"/>
                <a:gd name="T11" fmla="*/ 206 h 255"/>
                <a:gd name="T12" fmla="*/ 164 w 208"/>
                <a:gd name="T13" fmla="*/ 166 h 255"/>
                <a:gd name="T14" fmla="*/ 141 w 208"/>
                <a:gd name="T15" fmla="*/ 134 h 255"/>
                <a:gd name="T16" fmla="*/ 96 w 208"/>
                <a:gd name="T17" fmla="*/ 125 h 255"/>
                <a:gd name="T18" fmla="*/ 100 w 208"/>
                <a:gd name="T19" fmla="*/ 14 h 255"/>
                <a:gd name="T20" fmla="*/ 77 w 208"/>
                <a:gd name="T21" fmla="*/ 15 h 255"/>
                <a:gd name="T22" fmla="*/ 71 w 208"/>
                <a:gd name="T23" fmla="*/ 23 h 255"/>
                <a:gd name="T24" fmla="*/ 71 w 208"/>
                <a:gd name="T25" fmla="*/ 111 h 255"/>
                <a:gd name="T26" fmla="*/ 115 w 208"/>
                <a:gd name="T27" fmla="*/ 110 h 255"/>
                <a:gd name="T28" fmla="*/ 145 w 208"/>
                <a:gd name="T29" fmla="*/ 95 h 255"/>
                <a:gd name="T30" fmla="*/ 156 w 208"/>
                <a:gd name="T31" fmla="*/ 61 h 255"/>
                <a:gd name="T32" fmla="*/ 148 w 208"/>
                <a:gd name="T33" fmla="*/ 31 h 255"/>
                <a:gd name="T34" fmla="*/ 126 w 208"/>
                <a:gd name="T35" fmla="*/ 17 h 255"/>
                <a:gd name="T36" fmla="*/ 100 w 208"/>
                <a:gd name="T37" fmla="*/ 14 h 255"/>
                <a:gd name="T38" fmla="*/ 107 w 208"/>
                <a:gd name="T39" fmla="*/ 0 h 255"/>
                <a:gd name="T40" fmla="*/ 156 w 208"/>
                <a:gd name="T41" fmla="*/ 6 h 255"/>
                <a:gd name="T42" fmla="*/ 185 w 208"/>
                <a:gd name="T43" fmla="*/ 26 h 255"/>
                <a:gd name="T44" fmla="*/ 195 w 208"/>
                <a:gd name="T45" fmla="*/ 59 h 255"/>
                <a:gd name="T46" fmla="*/ 181 w 208"/>
                <a:gd name="T47" fmla="*/ 95 h 255"/>
                <a:gd name="T48" fmla="*/ 140 w 208"/>
                <a:gd name="T49" fmla="*/ 115 h 255"/>
                <a:gd name="T50" fmla="*/ 157 w 208"/>
                <a:gd name="T51" fmla="*/ 120 h 255"/>
                <a:gd name="T52" fmla="*/ 187 w 208"/>
                <a:gd name="T53" fmla="*/ 136 h 255"/>
                <a:gd name="T54" fmla="*/ 205 w 208"/>
                <a:gd name="T55" fmla="*/ 164 h 255"/>
                <a:gd name="T56" fmla="*/ 205 w 208"/>
                <a:gd name="T57" fmla="*/ 204 h 255"/>
                <a:gd name="T58" fmla="*/ 189 w 208"/>
                <a:gd name="T59" fmla="*/ 233 h 255"/>
                <a:gd name="T60" fmla="*/ 157 w 208"/>
                <a:gd name="T61" fmla="*/ 250 h 255"/>
                <a:gd name="T62" fmla="*/ 115 w 208"/>
                <a:gd name="T63" fmla="*/ 255 h 255"/>
                <a:gd name="T64" fmla="*/ 0 w 208"/>
                <a:gd name="T65" fmla="*/ 244 h 255"/>
                <a:gd name="T66" fmla="*/ 26 w 208"/>
                <a:gd name="T67" fmla="*/ 242 h 255"/>
                <a:gd name="T68" fmla="*/ 34 w 208"/>
                <a:gd name="T69" fmla="*/ 231 h 255"/>
                <a:gd name="T70" fmla="*/ 34 w 208"/>
                <a:gd name="T71" fmla="*/ 34 h 255"/>
                <a:gd name="T72" fmla="*/ 31 w 208"/>
                <a:gd name="T73" fmla="*/ 18 h 255"/>
                <a:gd name="T74" fmla="*/ 16 w 208"/>
                <a:gd name="T75" fmla="*/ 13 h 255"/>
                <a:gd name="T76" fmla="*/ 0 w 208"/>
                <a:gd name="T7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8" h="255">
                  <a:moveTo>
                    <a:pt x="71" y="125"/>
                  </a:moveTo>
                  <a:lnTo>
                    <a:pt x="71" y="214"/>
                  </a:lnTo>
                  <a:lnTo>
                    <a:pt x="71" y="225"/>
                  </a:lnTo>
                  <a:lnTo>
                    <a:pt x="75" y="233"/>
                  </a:lnTo>
                  <a:lnTo>
                    <a:pt x="80" y="239"/>
                  </a:lnTo>
                  <a:lnTo>
                    <a:pt x="91" y="242"/>
                  </a:lnTo>
                  <a:lnTo>
                    <a:pt x="106" y="243"/>
                  </a:lnTo>
                  <a:lnTo>
                    <a:pt x="121" y="242"/>
                  </a:lnTo>
                  <a:lnTo>
                    <a:pt x="136" y="237"/>
                  </a:lnTo>
                  <a:lnTo>
                    <a:pt x="148" y="231"/>
                  </a:lnTo>
                  <a:lnTo>
                    <a:pt x="159" y="221"/>
                  </a:lnTo>
                  <a:lnTo>
                    <a:pt x="166" y="206"/>
                  </a:lnTo>
                  <a:lnTo>
                    <a:pt x="167" y="186"/>
                  </a:lnTo>
                  <a:lnTo>
                    <a:pt x="164" y="166"/>
                  </a:lnTo>
                  <a:lnTo>
                    <a:pt x="156" y="148"/>
                  </a:lnTo>
                  <a:lnTo>
                    <a:pt x="141" y="134"/>
                  </a:lnTo>
                  <a:lnTo>
                    <a:pt x="122" y="128"/>
                  </a:lnTo>
                  <a:lnTo>
                    <a:pt x="96" y="125"/>
                  </a:lnTo>
                  <a:lnTo>
                    <a:pt x="71" y="125"/>
                  </a:lnTo>
                  <a:close/>
                  <a:moveTo>
                    <a:pt x="100" y="14"/>
                  </a:moveTo>
                  <a:lnTo>
                    <a:pt x="86" y="14"/>
                  </a:lnTo>
                  <a:lnTo>
                    <a:pt x="77" y="15"/>
                  </a:lnTo>
                  <a:lnTo>
                    <a:pt x="72" y="18"/>
                  </a:lnTo>
                  <a:lnTo>
                    <a:pt x="71" y="23"/>
                  </a:lnTo>
                  <a:lnTo>
                    <a:pt x="71" y="31"/>
                  </a:lnTo>
                  <a:lnTo>
                    <a:pt x="71" y="111"/>
                  </a:lnTo>
                  <a:lnTo>
                    <a:pt x="95" y="111"/>
                  </a:lnTo>
                  <a:lnTo>
                    <a:pt x="115" y="110"/>
                  </a:lnTo>
                  <a:lnTo>
                    <a:pt x="133" y="105"/>
                  </a:lnTo>
                  <a:lnTo>
                    <a:pt x="145" y="95"/>
                  </a:lnTo>
                  <a:lnTo>
                    <a:pt x="153" y="80"/>
                  </a:lnTo>
                  <a:lnTo>
                    <a:pt x="156" y="61"/>
                  </a:lnTo>
                  <a:lnTo>
                    <a:pt x="155" y="45"/>
                  </a:lnTo>
                  <a:lnTo>
                    <a:pt x="148" y="31"/>
                  </a:lnTo>
                  <a:lnTo>
                    <a:pt x="138" y="23"/>
                  </a:lnTo>
                  <a:lnTo>
                    <a:pt x="126" y="17"/>
                  </a:lnTo>
                  <a:lnTo>
                    <a:pt x="114" y="14"/>
                  </a:lnTo>
                  <a:lnTo>
                    <a:pt x="100" y="14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2" y="14"/>
                  </a:lnTo>
                  <a:lnTo>
                    <a:pt x="185" y="26"/>
                  </a:lnTo>
                  <a:lnTo>
                    <a:pt x="193" y="41"/>
                  </a:lnTo>
                  <a:lnTo>
                    <a:pt x="195" y="59"/>
                  </a:lnTo>
                  <a:lnTo>
                    <a:pt x="191" y="79"/>
                  </a:lnTo>
                  <a:lnTo>
                    <a:pt x="181" y="95"/>
                  </a:lnTo>
                  <a:lnTo>
                    <a:pt x="163" y="107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57" y="120"/>
                  </a:lnTo>
                  <a:lnTo>
                    <a:pt x="174" y="126"/>
                  </a:lnTo>
                  <a:lnTo>
                    <a:pt x="187" y="136"/>
                  </a:lnTo>
                  <a:lnTo>
                    <a:pt x="198" y="148"/>
                  </a:lnTo>
                  <a:lnTo>
                    <a:pt x="205" y="164"/>
                  </a:lnTo>
                  <a:lnTo>
                    <a:pt x="208" y="183"/>
                  </a:lnTo>
                  <a:lnTo>
                    <a:pt x="205" y="204"/>
                  </a:lnTo>
                  <a:lnTo>
                    <a:pt x="198" y="220"/>
                  </a:lnTo>
                  <a:lnTo>
                    <a:pt x="189" y="233"/>
                  </a:lnTo>
                  <a:lnTo>
                    <a:pt x="175" y="243"/>
                  </a:lnTo>
                  <a:lnTo>
                    <a:pt x="157" y="250"/>
                  </a:lnTo>
                  <a:lnTo>
                    <a:pt x="137" y="254"/>
                  </a:lnTo>
                  <a:lnTo>
                    <a:pt x="115" y="255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16" y="243"/>
                  </a:lnTo>
                  <a:lnTo>
                    <a:pt x="26" y="242"/>
                  </a:lnTo>
                  <a:lnTo>
                    <a:pt x="31" y="237"/>
                  </a:lnTo>
                  <a:lnTo>
                    <a:pt x="34" y="231"/>
                  </a:lnTo>
                  <a:lnTo>
                    <a:pt x="34" y="221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6" y="14"/>
                  </a:lnTo>
                  <a:lnTo>
                    <a:pt x="16" y="1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>
              <a:off x="8218950" y="706207"/>
              <a:ext cx="76073" cy="121901"/>
            </a:xfrm>
            <a:custGeom>
              <a:avLst/>
              <a:gdLst>
                <a:gd name="T0" fmla="*/ 114 w 167"/>
                <a:gd name="T1" fmla="*/ 3 h 265"/>
                <a:gd name="T2" fmla="*/ 152 w 167"/>
                <a:gd name="T3" fmla="*/ 16 h 265"/>
                <a:gd name="T4" fmla="*/ 140 w 167"/>
                <a:gd name="T5" fmla="*/ 68 h 265"/>
                <a:gd name="T6" fmla="*/ 128 w 167"/>
                <a:gd name="T7" fmla="*/ 32 h 265"/>
                <a:gd name="T8" fmla="*/ 102 w 167"/>
                <a:gd name="T9" fmla="*/ 15 h 265"/>
                <a:gd name="T10" fmla="*/ 68 w 167"/>
                <a:gd name="T11" fmla="*/ 15 h 265"/>
                <a:gd name="T12" fmla="*/ 45 w 167"/>
                <a:gd name="T13" fmla="*/ 31 h 265"/>
                <a:gd name="T14" fmla="*/ 38 w 167"/>
                <a:gd name="T15" fmla="*/ 60 h 265"/>
                <a:gd name="T16" fmla="*/ 52 w 167"/>
                <a:gd name="T17" fmla="*/ 88 h 265"/>
                <a:gd name="T18" fmla="*/ 83 w 167"/>
                <a:gd name="T19" fmla="*/ 107 h 265"/>
                <a:gd name="T20" fmla="*/ 116 w 167"/>
                <a:gd name="T21" fmla="*/ 119 h 265"/>
                <a:gd name="T22" fmla="*/ 148 w 167"/>
                <a:gd name="T23" fmla="*/ 141 h 265"/>
                <a:gd name="T24" fmla="*/ 166 w 167"/>
                <a:gd name="T25" fmla="*/ 171 h 265"/>
                <a:gd name="T26" fmla="*/ 166 w 167"/>
                <a:gd name="T27" fmla="*/ 207 h 265"/>
                <a:gd name="T28" fmla="*/ 152 w 167"/>
                <a:gd name="T29" fmla="*/ 236 h 265"/>
                <a:gd name="T30" fmla="*/ 124 w 167"/>
                <a:gd name="T31" fmla="*/ 257 h 265"/>
                <a:gd name="T32" fmla="*/ 76 w 167"/>
                <a:gd name="T33" fmla="*/ 265 h 265"/>
                <a:gd name="T34" fmla="*/ 37 w 167"/>
                <a:gd name="T35" fmla="*/ 260 h 265"/>
                <a:gd name="T36" fmla="*/ 5 w 167"/>
                <a:gd name="T37" fmla="*/ 244 h 265"/>
                <a:gd name="T38" fmla="*/ 13 w 167"/>
                <a:gd name="T39" fmla="*/ 184 h 265"/>
                <a:gd name="T40" fmla="*/ 30 w 167"/>
                <a:gd name="T41" fmla="*/ 226 h 265"/>
                <a:gd name="T42" fmla="*/ 60 w 167"/>
                <a:gd name="T43" fmla="*/ 249 h 265"/>
                <a:gd name="T44" fmla="*/ 97 w 167"/>
                <a:gd name="T45" fmla="*/ 251 h 265"/>
                <a:gd name="T46" fmla="*/ 123 w 167"/>
                <a:gd name="T47" fmla="*/ 234 h 265"/>
                <a:gd name="T48" fmla="*/ 132 w 167"/>
                <a:gd name="T49" fmla="*/ 202 h 265"/>
                <a:gd name="T50" fmla="*/ 123 w 167"/>
                <a:gd name="T51" fmla="*/ 175 h 265"/>
                <a:gd name="T52" fmla="*/ 101 w 167"/>
                <a:gd name="T53" fmla="*/ 156 h 265"/>
                <a:gd name="T54" fmla="*/ 81 w 167"/>
                <a:gd name="T55" fmla="*/ 146 h 265"/>
                <a:gd name="T56" fmla="*/ 56 w 167"/>
                <a:gd name="T57" fmla="*/ 137 h 265"/>
                <a:gd name="T58" fmla="*/ 25 w 167"/>
                <a:gd name="T59" fmla="*/ 116 h 265"/>
                <a:gd name="T60" fmla="*/ 7 w 167"/>
                <a:gd name="T61" fmla="*/ 89 h 265"/>
                <a:gd name="T62" fmla="*/ 7 w 167"/>
                <a:gd name="T63" fmla="*/ 51 h 265"/>
                <a:gd name="T64" fmla="*/ 24 w 167"/>
                <a:gd name="T65" fmla="*/ 23 h 265"/>
                <a:gd name="T66" fmla="*/ 53 w 167"/>
                <a:gd name="T67" fmla="*/ 5 h 265"/>
                <a:gd name="T68" fmla="*/ 89 w 167"/>
                <a:gd name="T6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265">
                  <a:moveTo>
                    <a:pt x="89" y="0"/>
                  </a:moveTo>
                  <a:lnTo>
                    <a:pt x="114" y="3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152" y="68"/>
                  </a:lnTo>
                  <a:lnTo>
                    <a:pt x="140" y="68"/>
                  </a:lnTo>
                  <a:lnTo>
                    <a:pt x="136" y="49"/>
                  </a:lnTo>
                  <a:lnTo>
                    <a:pt x="128" y="32"/>
                  </a:lnTo>
                  <a:lnTo>
                    <a:pt x="117" y="22"/>
                  </a:lnTo>
                  <a:lnTo>
                    <a:pt x="102" y="15"/>
                  </a:lnTo>
                  <a:lnTo>
                    <a:pt x="85" y="13"/>
                  </a:lnTo>
                  <a:lnTo>
                    <a:pt x="68" y="15"/>
                  </a:lnTo>
                  <a:lnTo>
                    <a:pt x="55" y="22"/>
                  </a:lnTo>
                  <a:lnTo>
                    <a:pt x="45" y="31"/>
                  </a:lnTo>
                  <a:lnTo>
                    <a:pt x="40" y="45"/>
                  </a:lnTo>
                  <a:lnTo>
                    <a:pt x="38" y="60"/>
                  </a:lnTo>
                  <a:lnTo>
                    <a:pt x="41" y="74"/>
                  </a:lnTo>
                  <a:lnTo>
                    <a:pt x="52" y="88"/>
                  </a:lnTo>
                  <a:lnTo>
                    <a:pt x="66" y="99"/>
                  </a:lnTo>
                  <a:lnTo>
                    <a:pt x="83" y="107"/>
                  </a:lnTo>
                  <a:lnTo>
                    <a:pt x="95" y="111"/>
                  </a:lnTo>
                  <a:lnTo>
                    <a:pt x="116" y="119"/>
                  </a:lnTo>
                  <a:lnTo>
                    <a:pt x="133" y="129"/>
                  </a:lnTo>
                  <a:lnTo>
                    <a:pt x="148" y="141"/>
                  </a:lnTo>
                  <a:lnTo>
                    <a:pt x="159" y="154"/>
                  </a:lnTo>
                  <a:lnTo>
                    <a:pt x="166" y="171"/>
                  </a:lnTo>
                  <a:lnTo>
                    <a:pt x="167" y="191"/>
                  </a:lnTo>
                  <a:lnTo>
                    <a:pt x="166" y="207"/>
                  </a:lnTo>
                  <a:lnTo>
                    <a:pt x="161" y="222"/>
                  </a:lnTo>
                  <a:lnTo>
                    <a:pt x="152" y="236"/>
                  </a:lnTo>
                  <a:lnTo>
                    <a:pt x="140" y="248"/>
                  </a:lnTo>
                  <a:lnTo>
                    <a:pt x="124" y="257"/>
                  </a:lnTo>
                  <a:lnTo>
                    <a:pt x="102" y="264"/>
                  </a:lnTo>
                  <a:lnTo>
                    <a:pt x="76" y="265"/>
                  </a:lnTo>
                  <a:lnTo>
                    <a:pt x="57" y="264"/>
                  </a:lnTo>
                  <a:lnTo>
                    <a:pt x="37" y="260"/>
                  </a:lnTo>
                  <a:lnTo>
                    <a:pt x="18" y="253"/>
                  </a:lnTo>
                  <a:lnTo>
                    <a:pt x="5" y="244"/>
                  </a:lnTo>
                  <a:lnTo>
                    <a:pt x="0" y="184"/>
                  </a:lnTo>
                  <a:lnTo>
                    <a:pt x="13" y="184"/>
                  </a:lnTo>
                  <a:lnTo>
                    <a:pt x="19" y="207"/>
                  </a:lnTo>
                  <a:lnTo>
                    <a:pt x="30" y="226"/>
                  </a:lnTo>
                  <a:lnTo>
                    <a:pt x="43" y="241"/>
                  </a:lnTo>
                  <a:lnTo>
                    <a:pt x="60" y="249"/>
                  </a:lnTo>
                  <a:lnTo>
                    <a:pt x="79" y="253"/>
                  </a:lnTo>
                  <a:lnTo>
                    <a:pt x="97" y="251"/>
                  </a:lnTo>
                  <a:lnTo>
                    <a:pt x="112" y="244"/>
                  </a:lnTo>
                  <a:lnTo>
                    <a:pt x="123" y="234"/>
                  </a:lnTo>
                  <a:lnTo>
                    <a:pt x="129" y="219"/>
                  </a:lnTo>
                  <a:lnTo>
                    <a:pt x="132" y="202"/>
                  </a:lnTo>
                  <a:lnTo>
                    <a:pt x="129" y="187"/>
                  </a:lnTo>
                  <a:lnTo>
                    <a:pt x="123" y="175"/>
                  </a:lnTo>
                  <a:lnTo>
                    <a:pt x="113" y="164"/>
                  </a:lnTo>
                  <a:lnTo>
                    <a:pt x="101" y="156"/>
                  </a:lnTo>
                  <a:lnTo>
                    <a:pt x="90" y="150"/>
                  </a:lnTo>
                  <a:lnTo>
                    <a:pt x="81" y="146"/>
                  </a:lnTo>
                  <a:lnTo>
                    <a:pt x="74" y="144"/>
                  </a:lnTo>
                  <a:lnTo>
                    <a:pt x="56" y="137"/>
                  </a:lnTo>
                  <a:lnTo>
                    <a:pt x="38" y="127"/>
                  </a:lnTo>
                  <a:lnTo>
                    <a:pt x="25" y="116"/>
                  </a:lnTo>
                  <a:lnTo>
                    <a:pt x="14" y="104"/>
                  </a:lnTo>
                  <a:lnTo>
                    <a:pt x="7" y="89"/>
                  </a:lnTo>
                  <a:lnTo>
                    <a:pt x="5" y="72"/>
                  </a:lnTo>
                  <a:lnTo>
                    <a:pt x="7" y="51"/>
                  </a:lnTo>
                  <a:lnTo>
                    <a:pt x="14" y="35"/>
                  </a:lnTo>
                  <a:lnTo>
                    <a:pt x="24" y="23"/>
                  </a:lnTo>
                  <a:lnTo>
                    <a:pt x="37" y="12"/>
                  </a:lnTo>
                  <a:lnTo>
                    <a:pt x="53" y="5"/>
                  </a:lnTo>
                  <a:lnTo>
                    <a:pt x="71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gray">
            <a:xfrm>
              <a:off x="6935787" y="404664"/>
              <a:ext cx="226387" cy="226387"/>
            </a:xfrm>
            <a:custGeom>
              <a:avLst/>
              <a:gdLst>
                <a:gd name="T0" fmla="*/ 248 w 495"/>
                <a:gd name="T1" fmla="*/ 0 h 495"/>
                <a:gd name="T2" fmla="*/ 293 w 495"/>
                <a:gd name="T3" fmla="*/ 4 h 495"/>
                <a:gd name="T4" fmla="*/ 334 w 495"/>
                <a:gd name="T5" fmla="*/ 15 h 495"/>
                <a:gd name="T6" fmla="*/ 373 w 495"/>
                <a:gd name="T7" fmla="*/ 34 h 495"/>
                <a:gd name="T8" fmla="*/ 407 w 495"/>
                <a:gd name="T9" fmla="*/ 59 h 495"/>
                <a:gd name="T10" fmla="*/ 437 w 495"/>
                <a:gd name="T11" fmla="*/ 88 h 495"/>
                <a:gd name="T12" fmla="*/ 461 w 495"/>
                <a:gd name="T13" fmla="*/ 122 h 495"/>
                <a:gd name="T14" fmla="*/ 480 w 495"/>
                <a:gd name="T15" fmla="*/ 162 h 495"/>
                <a:gd name="T16" fmla="*/ 491 w 495"/>
                <a:gd name="T17" fmla="*/ 204 h 495"/>
                <a:gd name="T18" fmla="*/ 495 w 495"/>
                <a:gd name="T19" fmla="*/ 248 h 495"/>
                <a:gd name="T20" fmla="*/ 491 w 495"/>
                <a:gd name="T21" fmla="*/ 292 h 495"/>
                <a:gd name="T22" fmla="*/ 480 w 495"/>
                <a:gd name="T23" fmla="*/ 334 h 495"/>
                <a:gd name="T24" fmla="*/ 461 w 495"/>
                <a:gd name="T25" fmla="*/ 373 h 495"/>
                <a:gd name="T26" fmla="*/ 437 w 495"/>
                <a:gd name="T27" fmla="*/ 407 h 495"/>
                <a:gd name="T28" fmla="*/ 407 w 495"/>
                <a:gd name="T29" fmla="*/ 437 h 495"/>
                <a:gd name="T30" fmla="*/ 373 w 495"/>
                <a:gd name="T31" fmla="*/ 461 h 495"/>
                <a:gd name="T32" fmla="*/ 334 w 495"/>
                <a:gd name="T33" fmla="*/ 480 h 495"/>
                <a:gd name="T34" fmla="*/ 293 w 495"/>
                <a:gd name="T35" fmla="*/ 491 h 495"/>
                <a:gd name="T36" fmla="*/ 248 w 495"/>
                <a:gd name="T37" fmla="*/ 495 h 495"/>
                <a:gd name="T38" fmla="*/ 204 w 495"/>
                <a:gd name="T39" fmla="*/ 491 h 495"/>
                <a:gd name="T40" fmla="*/ 162 w 495"/>
                <a:gd name="T41" fmla="*/ 480 h 495"/>
                <a:gd name="T42" fmla="*/ 124 w 495"/>
                <a:gd name="T43" fmla="*/ 461 h 495"/>
                <a:gd name="T44" fmla="*/ 88 w 495"/>
                <a:gd name="T45" fmla="*/ 437 h 495"/>
                <a:gd name="T46" fmla="*/ 58 w 495"/>
                <a:gd name="T47" fmla="*/ 407 h 495"/>
                <a:gd name="T48" fmla="*/ 34 w 495"/>
                <a:gd name="T49" fmla="*/ 373 h 495"/>
                <a:gd name="T50" fmla="*/ 15 w 495"/>
                <a:gd name="T51" fmla="*/ 334 h 495"/>
                <a:gd name="T52" fmla="*/ 4 w 495"/>
                <a:gd name="T53" fmla="*/ 292 h 495"/>
                <a:gd name="T54" fmla="*/ 0 w 495"/>
                <a:gd name="T55" fmla="*/ 248 h 495"/>
                <a:gd name="T56" fmla="*/ 4 w 495"/>
                <a:gd name="T57" fmla="*/ 204 h 495"/>
                <a:gd name="T58" fmla="*/ 15 w 495"/>
                <a:gd name="T59" fmla="*/ 162 h 495"/>
                <a:gd name="T60" fmla="*/ 34 w 495"/>
                <a:gd name="T61" fmla="*/ 122 h 495"/>
                <a:gd name="T62" fmla="*/ 58 w 495"/>
                <a:gd name="T63" fmla="*/ 88 h 495"/>
                <a:gd name="T64" fmla="*/ 88 w 495"/>
                <a:gd name="T65" fmla="*/ 59 h 495"/>
                <a:gd name="T66" fmla="*/ 124 w 495"/>
                <a:gd name="T67" fmla="*/ 34 h 495"/>
                <a:gd name="T68" fmla="*/ 162 w 495"/>
                <a:gd name="T69" fmla="*/ 15 h 495"/>
                <a:gd name="T70" fmla="*/ 204 w 495"/>
                <a:gd name="T71" fmla="*/ 4 h 495"/>
                <a:gd name="T72" fmla="*/ 248 w 495"/>
                <a:gd name="T7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95">
                  <a:moveTo>
                    <a:pt x="248" y="0"/>
                  </a:moveTo>
                  <a:lnTo>
                    <a:pt x="293" y="4"/>
                  </a:lnTo>
                  <a:lnTo>
                    <a:pt x="334" y="15"/>
                  </a:lnTo>
                  <a:lnTo>
                    <a:pt x="373" y="34"/>
                  </a:lnTo>
                  <a:lnTo>
                    <a:pt x="407" y="59"/>
                  </a:lnTo>
                  <a:lnTo>
                    <a:pt x="437" y="88"/>
                  </a:lnTo>
                  <a:lnTo>
                    <a:pt x="461" y="122"/>
                  </a:lnTo>
                  <a:lnTo>
                    <a:pt x="480" y="162"/>
                  </a:lnTo>
                  <a:lnTo>
                    <a:pt x="491" y="204"/>
                  </a:lnTo>
                  <a:lnTo>
                    <a:pt x="495" y="248"/>
                  </a:lnTo>
                  <a:lnTo>
                    <a:pt x="491" y="292"/>
                  </a:lnTo>
                  <a:lnTo>
                    <a:pt x="480" y="334"/>
                  </a:lnTo>
                  <a:lnTo>
                    <a:pt x="461" y="373"/>
                  </a:lnTo>
                  <a:lnTo>
                    <a:pt x="437" y="407"/>
                  </a:lnTo>
                  <a:lnTo>
                    <a:pt x="407" y="437"/>
                  </a:lnTo>
                  <a:lnTo>
                    <a:pt x="373" y="461"/>
                  </a:lnTo>
                  <a:lnTo>
                    <a:pt x="334" y="480"/>
                  </a:lnTo>
                  <a:lnTo>
                    <a:pt x="293" y="491"/>
                  </a:lnTo>
                  <a:lnTo>
                    <a:pt x="248" y="495"/>
                  </a:lnTo>
                  <a:lnTo>
                    <a:pt x="204" y="491"/>
                  </a:lnTo>
                  <a:lnTo>
                    <a:pt x="162" y="480"/>
                  </a:lnTo>
                  <a:lnTo>
                    <a:pt x="124" y="461"/>
                  </a:lnTo>
                  <a:lnTo>
                    <a:pt x="88" y="437"/>
                  </a:lnTo>
                  <a:lnTo>
                    <a:pt x="58" y="407"/>
                  </a:lnTo>
                  <a:lnTo>
                    <a:pt x="34" y="373"/>
                  </a:lnTo>
                  <a:lnTo>
                    <a:pt x="15" y="334"/>
                  </a:lnTo>
                  <a:lnTo>
                    <a:pt x="4" y="292"/>
                  </a:lnTo>
                  <a:lnTo>
                    <a:pt x="0" y="248"/>
                  </a:lnTo>
                  <a:lnTo>
                    <a:pt x="4" y="204"/>
                  </a:lnTo>
                  <a:lnTo>
                    <a:pt x="15" y="162"/>
                  </a:lnTo>
                  <a:lnTo>
                    <a:pt x="34" y="122"/>
                  </a:lnTo>
                  <a:lnTo>
                    <a:pt x="58" y="88"/>
                  </a:lnTo>
                  <a:lnTo>
                    <a:pt x="88" y="59"/>
                  </a:lnTo>
                  <a:lnTo>
                    <a:pt x="124" y="34"/>
                  </a:lnTo>
                  <a:lnTo>
                    <a:pt x="162" y="15"/>
                  </a:lnTo>
                  <a:lnTo>
                    <a:pt x="204" y="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95288" y="6489340"/>
            <a:ext cx="792336" cy="36866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defRPr lang="de-DE" sz="900" smtClean="0">
                <a:latin typeface="+mj-lt"/>
              </a:defRPr>
            </a:lvl1pPr>
          </a:lstStyle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7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2" r:id="rId5"/>
    <p:sldLayoutId id="2147483658" r:id="rId6"/>
    <p:sldLayoutId id="2147483661" r:id="rId7"/>
    <p:sldLayoutId id="2147483659" r:id="rId8"/>
    <p:sldLayoutId id="2147483660" r:id="rId9"/>
    <p:sldLayoutId id="2147483654" r:id="rId10"/>
    <p:sldLayoutId id="2147483655" r:id="rId11"/>
    <p:sldLayoutId id="2147483662" r:id="rId1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0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9400" algn="l" defTabSz="914400" rtl="0" eaLnBrk="1" latinLnBrk="0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66700" algn="l" defTabSz="914400" rtl="0" eaLnBrk="1" latinLnBrk="0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66700" algn="l" defTabSz="914400" rtl="0" eaLnBrk="1" latinLnBrk="0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CsBZFyeaVxg2B7wVugczel22fUtt_HL0hxua87Ja_Ig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3568"/>
          <a:stretch>
            <a:fillRect/>
          </a:stretch>
        </p:blipFill>
        <p:spPr/>
      </p:pic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Industrial Engineering</a:t>
            </a:r>
            <a:br>
              <a:rPr lang="en-US" dirty="0"/>
            </a:br>
            <a:r>
              <a:rPr lang="en-US" dirty="0"/>
              <a:t>Assignment Part 1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Prof. Dr. Dr.-Ing. Yilmaz Uygun</a:t>
            </a:r>
          </a:p>
          <a:p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5E16-AB04-D049-93FB-8067EA07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Production Morphology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A6E98A-C2AC-104F-88A5-69FA2B8AE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62142"/>
              </p:ext>
            </p:extLst>
          </p:nvPr>
        </p:nvGraphicFramePr>
        <p:xfrm>
          <a:off x="362744" y="1351062"/>
          <a:ext cx="8353425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420">
                  <a:extLst>
                    <a:ext uri="{9D8B030D-6E8A-4147-A177-3AD203B41FA5}">
                      <a16:colId xmlns:a16="http://schemas.microsoft.com/office/drawing/2014/main" val="3803861962"/>
                    </a:ext>
                  </a:extLst>
                </a:gridCol>
                <a:gridCol w="1232407">
                  <a:extLst>
                    <a:ext uri="{9D8B030D-6E8A-4147-A177-3AD203B41FA5}">
                      <a16:colId xmlns:a16="http://schemas.microsoft.com/office/drawing/2014/main" val="1695181064"/>
                    </a:ext>
                  </a:extLst>
                </a:gridCol>
                <a:gridCol w="1392460">
                  <a:extLst>
                    <a:ext uri="{9D8B030D-6E8A-4147-A177-3AD203B41FA5}">
                      <a16:colId xmlns:a16="http://schemas.microsoft.com/office/drawing/2014/main" val="4224099242"/>
                    </a:ext>
                  </a:extLst>
                </a:gridCol>
                <a:gridCol w="1036342">
                  <a:extLst>
                    <a:ext uri="{9D8B030D-6E8A-4147-A177-3AD203B41FA5}">
                      <a16:colId xmlns:a16="http://schemas.microsoft.com/office/drawing/2014/main" val="815491452"/>
                    </a:ext>
                  </a:extLst>
                </a:gridCol>
                <a:gridCol w="1260416">
                  <a:extLst>
                    <a:ext uri="{9D8B030D-6E8A-4147-A177-3AD203B41FA5}">
                      <a16:colId xmlns:a16="http://schemas.microsoft.com/office/drawing/2014/main" val="2447315853"/>
                    </a:ext>
                  </a:extLst>
                </a:gridCol>
                <a:gridCol w="812268">
                  <a:extLst>
                    <a:ext uri="{9D8B030D-6E8A-4147-A177-3AD203B41FA5}">
                      <a16:colId xmlns:a16="http://schemas.microsoft.com/office/drawing/2014/main" val="1932208794"/>
                    </a:ext>
                  </a:extLst>
                </a:gridCol>
                <a:gridCol w="1141710">
                  <a:extLst>
                    <a:ext uri="{9D8B030D-6E8A-4147-A177-3AD203B41FA5}">
                      <a16:colId xmlns:a16="http://schemas.microsoft.com/office/drawing/2014/main" val="2463090196"/>
                    </a:ext>
                  </a:extLst>
                </a:gridCol>
                <a:gridCol w="1216402">
                  <a:extLst>
                    <a:ext uri="{9D8B030D-6E8A-4147-A177-3AD203B41FA5}">
                      <a16:colId xmlns:a16="http://schemas.microsoft.com/office/drawing/2014/main" val="1061659042"/>
                    </a:ext>
                  </a:extLst>
                </a:gridCol>
              </a:tblGrid>
              <a:tr h="165467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200" b="1" u="none" strike="noStrike">
                          <a:effectLst/>
                        </a:rPr>
                        <a:t>#</a:t>
                      </a:r>
                      <a:endParaRPr lang="en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effectLst/>
                        </a:rPr>
                        <a:t>Characteristics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 dirty="0">
                          <a:effectLst/>
                        </a:rPr>
                        <a:t>Attributes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50138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Order Placement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based on individual orders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based on blanket orders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Anonymous pre-manufacturing w/  customized finishing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Make to stock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567578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Product spectrum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Products according to customer specification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Standardized products w/ customer specific versions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Standard products w/ versions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Standard products w/o versions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6382563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Product structure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Multi-part products w/ complex structure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Multi-part products w/ simple structure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Products w/ less parts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51538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Determination of Material Requirements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Demand-based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Order-based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Anticipatory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Consumption-based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8372638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Determination of Dependent Requirements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Order-based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Order-based &amp; periodic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periodic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0447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Procurement Type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Extensive external procurement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External procurment to a greater extent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Insignificant external procurement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3208858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Inventory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none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Inventory of items at lower structural levels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Inventory of items at higher structural levels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Inventory of products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4577804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Production Type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One-off production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Small-batch production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Series production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Mass production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6586697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Way of Manufacturing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Job shop manufacturing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cell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Line manufacturing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Flow manufacturing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215139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Way of Assembly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On-site assembly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Assembly cell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Line assembly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Flow assembly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169924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11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Structure of Manufacturing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w/ a high degree of structuring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w/ a medium degree of structuring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Manufacturing w/ a low degree of structuring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61904"/>
                  </a:ext>
                </a:extLst>
              </a:tr>
              <a:tr h="165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</a:rPr>
                        <a:t>12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</a:rPr>
                        <a:t>Change Requests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Extensive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Occasional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</a:rPr>
                        <a:t>insignificant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25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FD83-E80D-6248-B8C7-D9457608F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45D1-F7F2-4C4E-A143-FD7129571B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76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C834-7853-4C44-83E9-A68B61EA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House of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9CF380-CD81-E947-90FF-C4C595E43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818846"/>
            <a:ext cx="6696744" cy="56973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5158C-8066-9D44-92E8-307B4E67C2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9727-EA1C-FF41-A38F-ED28402D1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79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57E9-1B06-6645-826C-747CE13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Bill of Materials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9EFF5F-D132-5448-914D-4965D80D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49237"/>
              </p:ext>
            </p:extLst>
          </p:nvPr>
        </p:nvGraphicFramePr>
        <p:xfrm>
          <a:off x="251520" y="1196752"/>
          <a:ext cx="8640954" cy="494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624">
                  <a:extLst>
                    <a:ext uri="{9D8B030D-6E8A-4147-A177-3AD203B41FA5}">
                      <a16:colId xmlns:a16="http://schemas.microsoft.com/office/drawing/2014/main" val="2174265057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2458181698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2608713475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1390986614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3460470125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2343222316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1258281998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2510815274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2432571995"/>
                    </a:ext>
                  </a:extLst>
                </a:gridCol>
                <a:gridCol w="112946">
                  <a:extLst>
                    <a:ext uri="{9D8B030D-6E8A-4147-A177-3AD203B41FA5}">
                      <a16:colId xmlns:a16="http://schemas.microsoft.com/office/drawing/2014/main" val="958482630"/>
                    </a:ext>
                  </a:extLst>
                </a:gridCol>
                <a:gridCol w="340476">
                  <a:extLst>
                    <a:ext uri="{9D8B030D-6E8A-4147-A177-3AD203B41FA5}">
                      <a16:colId xmlns:a16="http://schemas.microsoft.com/office/drawing/2014/main" val="613675929"/>
                    </a:ext>
                  </a:extLst>
                </a:gridCol>
                <a:gridCol w="864285">
                  <a:extLst>
                    <a:ext uri="{9D8B030D-6E8A-4147-A177-3AD203B41FA5}">
                      <a16:colId xmlns:a16="http://schemas.microsoft.com/office/drawing/2014/main" val="2687849850"/>
                    </a:ext>
                  </a:extLst>
                </a:gridCol>
                <a:gridCol w="1283332">
                  <a:extLst>
                    <a:ext uri="{9D8B030D-6E8A-4147-A177-3AD203B41FA5}">
                      <a16:colId xmlns:a16="http://schemas.microsoft.com/office/drawing/2014/main" val="1992358958"/>
                    </a:ext>
                  </a:extLst>
                </a:gridCol>
                <a:gridCol w="274999">
                  <a:extLst>
                    <a:ext uri="{9D8B030D-6E8A-4147-A177-3AD203B41FA5}">
                      <a16:colId xmlns:a16="http://schemas.microsoft.com/office/drawing/2014/main" val="1681117891"/>
                    </a:ext>
                  </a:extLst>
                </a:gridCol>
                <a:gridCol w="419158">
                  <a:extLst>
                    <a:ext uri="{9D8B030D-6E8A-4147-A177-3AD203B41FA5}">
                      <a16:colId xmlns:a16="http://schemas.microsoft.com/office/drawing/2014/main" val="1881954770"/>
                    </a:ext>
                  </a:extLst>
                </a:gridCol>
                <a:gridCol w="792749">
                  <a:extLst>
                    <a:ext uri="{9D8B030D-6E8A-4147-A177-3AD203B41FA5}">
                      <a16:colId xmlns:a16="http://schemas.microsoft.com/office/drawing/2014/main" val="4107086562"/>
                    </a:ext>
                  </a:extLst>
                </a:gridCol>
                <a:gridCol w="475649">
                  <a:extLst>
                    <a:ext uri="{9D8B030D-6E8A-4147-A177-3AD203B41FA5}">
                      <a16:colId xmlns:a16="http://schemas.microsoft.com/office/drawing/2014/main" val="1543267961"/>
                    </a:ext>
                  </a:extLst>
                </a:gridCol>
                <a:gridCol w="872024">
                  <a:extLst>
                    <a:ext uri="{9D8B030D-6E8A-4147-A177-3AD203B41FA5}">
                      <a16:colId xmlns:a16="http://schemas.microsoft.com/office/drawing/2014/main" val="2889487688"/>
                    </a:ext>
                  </a:extLst>
                </a:gridCol>
                <a:gridCol w="1030574">
                  <a:extLst>
                    <a:ext uri="{9D8B030D-6E8A-4147-A177-3AD203B41FA5}">
                      <a16:colId xmlns:a16="http://schemas.microsoft.com/office/drawing/2014/main" val="852681003"/>
                    </a:ext>
                  </a:extLst>
                </a:gridCol>
                <a:gridCol w="1030570">
                  <a:extLst>
                    <a:ext uri="{9D8B030D-6E8A-4147-A177-3AD203B41FA5}">
                      <a16:colId xmlns:a16="http://schemas.microsoft.com/office/drawing/2014/main" val="331509338"/>
                    </a:ext>
                  </a:extLst>
                </a:gridCol>
              </a:tblGrid>
              <a:tr h="9345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BOM  LEVEL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b="1" u="none" strike="noStrike">
                          <a:effectLst/>
                        </a:rPr>
                        <a:t> </a:t>
                      </a:r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0276608"/>
                  </a:ext>
                </a:extLst>
              </a:tr>
              <a:tr h="934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LVL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0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1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2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3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4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5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6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7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00" b="1" u="none" strike="noStrike">
                          <a:effectLst/>
                        </a:rPr>
                        <a:t>8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BOM ID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PART NO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NAME / DESCRIPTION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QTY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MAKE/BUY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SUPPLIER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COST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Total Cost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>
                          <a:effectLst/>
                        </a:rPr>
                        <a:t>Material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NOTES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6361271"/>
                  </a:ext>
                </a:extLst>
              </a:tr>
              <a:tr h="88259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1526589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8393867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3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9858645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4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8532515"/>
                  </a:ext>
                </a:extLst>
              </a:tr>
              <a:tr h="88259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5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5054055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6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6277811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8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2462118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9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8099249"/>
                  </a:ext>
                </a:extLst>
              </a:tr>
              <a:tr h="88259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10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0176327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11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9822340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12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3389166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13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1006990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14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8737521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15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635887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17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974250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18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356583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19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0790130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20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4550639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21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4027606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22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9702286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23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9785258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24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8240605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25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6976114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26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1183179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27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6541275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28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3488400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29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1254439"/>
                  </a:ext>
                </a:extLst>
              </a:tr>
              <a:tr h="83067">
                <a:tc>
                  <a:txBody>
                    <a:bodyPr/>
                    <a:lstStyle/>
                    <a:p>
                      <a:pPr algn="ctr" fontAlgn="b"/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•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30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 dirty="0">
                          <a:effectLst/>
                        </a:rPr>
                        <a:t> </a:t>
                      </a:r>
                      <a:endParaRPr lang="en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 dirty="0">
                          <a:effectLst/>
                        </a:rPr>
                        <a:t> </a:t>
                      </a:r>
                      <a:endParaRPr lang="en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 dirty="0">
                          <a:effectLst/>
                        </a:rPr>
                        <a:t> </a:t>
                      </a:r>
                      <a:endParaRPr lang="en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>
                          <a:effectLst/>
                        </a:rPr>
                        <a:t> </a:t>
                      </a:r>
                      <a:endParaRPr lang="en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050" u="none" strike="noStrike" dirty="0">
                          <a:effectLst/>
                        </a:rPr>
                        <a:t> </a:t>
                      </a:r>
                      <a:endParaRPr lang="en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64063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024D4-242A-0F42-8266-F440DFE6D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5933-1466-604D-9164-B2B7B7D50D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06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99B-9CB7-E041-9E5C-EFFEED46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2F7B-BAE5-D845-8B4E-0BF1FBF5A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977C-4D59-C741-B1F5-A689B714FD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3F5004-91CF-3E4D-9365-027C7EF6E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193269"/>
              </p:ext>
            </p:extLst>
          </p:nvPr>
        </p:nvGraphicFramePr>
        <p:xfrm>
          <a:off x="395288" y="1808163"/>
          <a:ext cx="7428867" cy="4193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270">
                  <a:extLst>
                    <a:ext uri="{9D8B030D-6E8A-4147-A177-3AD203B41FA5}">
                      <a16:colId xmlns:a16="http://schemas.microsoft.com/office/drawing/2014/main" val="1347045881"/>
                    </a:ext>
                  </a:extLst>
                </a:gridCol>
                <a:gridCol w="1193592">
                  <a:extLst>
                    <a:ext uri="{9D8B030D-6E8A-4147-A177-3AD203B41FA5}">
                      <a16:colId xmlns:a16="http://schemas.microsoft.com/office/drawing/2014/main" val="3333976844"/>
                    </a:ext>
                  </a:extLst>
                </a:gridCol>
                <a:gridCol w="1230892">
                  <a:extLst>
                    <a:ext uri="{9D8B030D-6E8A-4147-A177-3AD203B41FA5}">
                      <a16:colId xmlns:a16="http://schemas.microsoft.com/office/drawing/2014/main" val="3622919803"/>
                    </a:ext>
                  </a:extLst>
                </a:gridCol>
                <a:gridCol w="1184267">
                  <a:extLst>
                    <a:ext uri="{9D8B030D-6E8A-4147-A177-3AD203B41FA5}">
                      <a16:colId xmlns:a16="http://schemas.microsoft.com/office/drawing/2014/main" val="3816111508"/>
                    </a:ext>
                  </a:extLst>
                </a:gridCol>
                <a:gridCol w="1802821">
                  <a:extLst>
                    <a:ext uri="{9D8B030D-6E8A-4147-A177-3AD203B41FA5}">
                      <a16:colId xmlns:a16="http://schemas.microsoft.com/office/drawing/2014/main" val="3961613963"/>
                    </a:ext>
                  </a:extLst>
                </a:gridCol>
                <a:gridCol w="1206025">
                  <a:extLst>
                    <a:ext uri="{9D8B030D-6E8A-4147-A177-3AD203B41FA5}">
                      <a16:colId xmlns:a16="http://schemas.microsoft.com/office/drawing/2014/main" val="3036933771"/>
                    </a:ext>
                  </a:extLst>
                </a:gridCol>
              </a:tblGrid>
              <a:tr h="2115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Item ID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Item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Annual Output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Cum. Output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Share [%]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Cum. Share [%]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917818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130,978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 dirty="0">
                          <a:effectLst/>
                        </a:rPr>
                        <a:t> 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 dirty="0">
                          <a:effectLst/>
                        </a:rPr>
                        <a:t> 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593024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9791820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635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389925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102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473758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61,638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7415759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56,016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7940807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765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997111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7925036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3,467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3059948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12,456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3763862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67,368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0950959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1,111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7885890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453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1946291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104,397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2947827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976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4287524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1,167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0371095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222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598818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2,343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9177688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13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6494184"/>
                  </a:ext>
                </a:extLst>
              </a:tr>
              <a:tr h="1990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B-024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Scooter 024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200" u="none" strike="noStrike">
                          <a:effectLst/>
                        </a:rPr>
                        <a:t>2,211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200" u="none" strike="noStrike" dirty="0">
                          <a:effectLst/>
                        </a:rPr>
                        <a:t> 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786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2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62-C34F-9F49-8E89-0A4BEDA7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Routing - initial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757704-89A5-DA45-A8E2-C2823FEA2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218523"/>
              </p:ext>
            </p:extLst>
          </p:nvPr>
        </p:nvGraphicFramePr>
        <p:xfrm>
          <a:off x="395288" y="1846743"/>
          <a:ext cx="8353426" cy="433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290">
                  <a:extLst>
                    <a:ext uri="{9D8B030D-6E8A-4147-A177-3AD203B41FA5}">
                      <a16:colId xmlns:a16="http://schemas.microsoft.com/office/drawing/2014/main" val="2221835846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1199835270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078134569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536426093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4178565370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982031722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266742501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172720943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794876597"/>
                    </a:ext>
                  </a:extLst>
                </a:gridCol>
              </a:tblGrid>
              <a:tr h="162667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Operation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907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Item ID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10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20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30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40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50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60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70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900" u="none" strike="noStrike">
                          <a:effectLst/>
                        </a:rPr>
                        <a:t>80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2357391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305218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9465622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80158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3427854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6235413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0984228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0390925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6648825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3877267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81523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2540212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7521590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8309115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8933946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855529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0702782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907784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5590012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598444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5662941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6346050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366159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6950519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199583"/>
                  </a:ext>
                </a:extLst>
              </a:tr>
              <a:tr h="153098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3291210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 dirty="0">
                          <a:effectLst/>
                        </a:rPr>
                        <a:t> </a:t>
                      </a:r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85907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7723B-35B7-0C49-B48E-F32D2B45E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C372-1A1A-7A43-971B-8FD75E473A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34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71F4-975F-2E43-B886-F858CD9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E1D369-1CDD-064A-8D67-D05495BA1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16771"/>
              </p:ext>
            </p:extLst>
          </p:nvPr>
        </p:nvGraphicFramePr>
        <p:xfrm>
          <a:off x="395288" y="1895742"/>
          <a:ext cx="8353419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047">
                  <a:extLst>
                    <a:ext uri="{9D8B030D-6E8A-4147-A177-3AD203B41FA5}">
                      <a16:colId xmlns:a16="http://schemas.microsoft.com/office/drawing/2014/main" val="3021143322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841338808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3813195300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728609456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658609668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310044025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104301714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806574415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659274446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774354459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712950926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4159796602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546748285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3385940879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567320167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3598597805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865820079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093925903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130592194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883331905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609919710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839628266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389718843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158902472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1334475834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2977961870"/>
                    </a:ext>
                  </a:extLst>
                </a:gridCol>
                <a:gridCol w="305322">
                  <a:extLst>
                    <a:ext uri="{9D8B030D-6E8A-4147-A177-3AD203B41FA5}">
                      <a16:colId xmlns:a16="http://schemas.microsoft.com/office/drawing/2014/main" val="3947730222"/>
                    </a:ext>
                  </a:extLst>
                </a:gridCol>
              </a:tblGrid>
              <a:tr h="108156"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Inv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Sawing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Turning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Milling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Drilling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Grinding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Sawing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Temp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Inv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1082335"/>
                  </a:ext>
                </a:extLst>
              </a:tr>
              <a:tr h="1081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u="none" strike="noStrike">
                          <a:effectLst/>
                        </a:rPr>
                        <a:t>Item ID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WS-43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WS-36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WS-38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WS-40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WS-02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WS-04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WS-07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WS-03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WS-05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WS-08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WS-18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WS-20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WS-21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WS-23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WS-24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WS-25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WS-26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WS-28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WS-31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WS-27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WS-29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WS-32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WS-33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WS-34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WS-42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WS-44</a:t>
                      </a:r>
                      <a:endParaRPr lang="en-GB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9968643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98662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316765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76326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4655104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7802994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9940818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5004082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8537965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1142556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3197378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6211568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825459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755282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875082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6366755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190370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7846653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419501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9807930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621409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5634134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931994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63842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0627101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3883357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5637931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9890902"/>
                  </a:ext>
                </a:extLst>
              </a:tr>
              <a:tr h="101793"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800" u="none" strike="noStrike" dirty="0">
                          <a:effectLst/>
                        </a:rPr>
                        <a:t> 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0423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D1E2-7FBB-E745-95D5-E33AC286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EE039-A1A5-7648-AA3B-2AB40C8115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5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0EBB-F064-5D4E-9C47-0CCAD1BA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Routing Clustered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36F85D-4CB8-EE43-907A-68E66F73D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374" y="1808167"/>
          <a:ext cx="5309253" cy="439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917">
                  <a:extLst>
                    <a:ext uri="{9D8B030D-6E8A-4147-A177-3AD203B41FA5}">
                      <a16:colId xmlns:a16="http://schemas.microsoft.com/office/drawing/2014/main" val="2122329090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181179127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3603974163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397611869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350409370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44517382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416544137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1461638936"/>
                    </a:ext>
                  </a:extLst>
                </a:gridCol>
                <a:gridCol w="589917">
                  <a:extLst>
                    <a:ext uri="{9D8B030D-6E8A-4147-A177-3AD203B41FA5}">
                      <a16:colId xmlns:a16="http://schemas.microsoft.com/office/drawing/2014/main" val="2194046034"/>
                    </a:ext>
                  </a:extLst>
                </a:gridCol>
              </a:tblGrid>
              <a:tr h="154286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Operation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1834"/>
                  </a:ext>
                </a:extLst>
              </a:tr>
              <a:tr h="1633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>
                          <a:effectLst/>
                        </a:rPr>
                        <a:t>Item ID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10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20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30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40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50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60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70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80</a:t>
                      </a:r>
                      <a:endParaRPr lang="en-DE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8845744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057520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682937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376171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938102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125799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190824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40240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3926474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7451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24709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4150291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560678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80479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8471658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4888268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770673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407135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291550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797769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347884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053105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126375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559026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7167448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5652221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768396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5690046"/>
                  </a:ext>
                </a:extLst>
              </a:tr>
              <a:tr h="154286"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 dirty="0">
                          <a:effectLst/>
                        </a:rPr>
                        <a:t> </a:t>
                      </a:r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121161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F909F-ADB7-454B-BDC4-75A0382CC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E965-6FCD-3D48-A065-DFFDA2821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3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C934-1918-C84C-A306-5F0989E5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Material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BAAB8A-BBBD-BD44-BBF8-E109822D3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588572"/>
              </p:ext>
            </p:extLst>
          </p:nvPr>
        </p:nvGraphicFramePr>
        <p:xfrm>
          <a:off x="386273" y="1340768"/>
          <a:ext cx="8353425" cy="90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744">
                  <a:extLst>
                    <a:ext uri="{9D8B030D-6E8A-4147-A177-3AD203B41FA5}">
                      <a16:colId xmlns:a16="http://schemas.microsoft.com/office/drawing/2014/main" val="1758213395"/>
                    </a:ext>
                  </a:extLst>
                </a:gridCol>
                <a:gridCol w="1174072">
                  <a:extLst>
                    <a:ext uri="{9D8B030D-6E8A-4147-A177-3AD203B41FA5}">
                      <a16:colId xmlns:a16="http://schemas.microsoft.com/office/drawing/2014/main" val="2378266713"/>
                    </a:ext>
                  </a:extLst>
                </a:gridCol>
                <a:gridCol w="1072287">
                  <a:extLst>
                    <a:ext uri="{9D8B030D-6E8A-4147-A177-3AD203B41FA5}">
                      <a16:colId xmlns:a16="http://schemas.microsoft.com/office/drawing/2014/main" val="2079096859"/>
                    </a:ext>
                  </a:extLst>
                </a:gridCol>
                <a:gridCol w="1202477">
                  <a:extLst>
                    <a:ext uri="{9D8B030D-6E8A-4147-A177-3AD203B41FA5}">
                      <a16:colId xmlns:a16="http://schemas.microsoft.com/office/drawing/2014/main" val="744323668"/>
                    </a:ext>
                  </a:extLst>
                </a:gridCol>
                <a:gridCol w="1117261">
                  <a:extLst>
                    <a:ext uri="{9D8B030D-6E8A-4147-A177-3AD203B41FA5}">
                      <a16:colId xmlns:a16="http://schemas.microsoft.com/office/drawing/2014/main" val="2388651170"/>
                    </a:ext>
                  </a:extLst>
                </a:gridCol>
                <a:gridCol w="795339">
                  <a:extLst>
                    <a:ext uri="{9D8B030D-6E8A-4147-A177-3AD203B41FA5}">
                      <a16:colId xmlns:a16="http://schemas.microsoft.com/office/drawing/2014/main" val="3050713785"/>
                    </a:ext>
                  </a:extLst>
                </a:gridCol>
                <a:gridCol w="1278223">
                  <a:extLst>
                    <a:ext uri="{9D8B030D-6E8A-4147-A177-3AD203B41FA5}">
                      <a16:colId xmlns:a16="http://schemas.microsoft.com/office/drawing/2014/main" val="850258421"/>
                    </a:ext>
                  </a:extLst>
                </a:gridCol>
                <a:gridCol w="890022">
                  <a:extLst>
                    <a:ext uri="{9D8B030D-6E8A-4147-A177-3AD203B41FA5}">
                      <a16:colId xmlns:a16="http://schemas.microsoft.com/office/drawing/2014/main" val="1302640119"/>
                    </a:ext>
                  </a:extLst>
                </a:gridCol>
              </a:tblGrid>
              <a:tr h="151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Material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Tensile Strength (MPa)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Yield Strength (MPa)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Young’s Modulus (Gpa)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Toughness MN m-3/2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Density (t/m3)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Specific Gravity (Kg/m3)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Cost per ton (€/t)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4909251"/>
                  </a:ext>
                </a:extLst>
              </a:tr>
              <a:tr h="151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6061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300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120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75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55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2.70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2.7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3200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3269012"/>
                  </a:ext>
                </a:extLst>
              </a:tr>
              <a:tr h="151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4043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145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70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100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48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2.90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2.3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2500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1483134"/>
                  </a:ext>
                </a:extLst>
              </a:tr>
              <a:tr h="151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5005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105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85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69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38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2.2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1600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3466545"/>
                  </a:ext>
                </a:extLst>
              </a:tr>
              <a:tr h="151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6063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310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97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70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39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2.65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2.3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1900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2132509"/>
                  </a:ext>
                </a:extLst>
              </a:tr>
              <a:tr h="151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7005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350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150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79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2.78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2.5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 dirty="0">
                          <a:effectLst/>
                        </a:rPr>
                        <a:t>2200</a:t>
                      </a:r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198665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4A1D5-8806-2548-9F61-81093CBA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D5B3-FD39-DE45-9962-246B29E83C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46A34D-D4A9-AA40-B009-0E9768C1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35344"/>
              </p:ext>
            </p:extLst>
          </p:nvPr>
        </p:nvGraphicFramePr>
        <p:xfrm>
          <a:off x="395288" y="2772278"/>
          <a:ext cx="8353425" cy="872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100">
                  <a:extLst>
                    <a:ext uri="{9D8B030D-6E8A-4147-A177-3AD203B41FA5}">
                      <a16:colId xmlns:a16="http://schemas.microsoft.com/office/drawing/2014/main" val="4010207157"/>
                    </a:ext>
                  </a:extLst>
                </a:gridCol>
                <a:gridCol w="1098212">
                  <a:extLst>
                    <a:ext uri="{9D8B030D-6E8A-4147-A177-3AD203B41FA5}">
                      <a16:colId xmlns:a16="http://schemas.microsoft.com/office/drawing/2014/main" val="851157531"/>
                    </a:ext>
                  </a:extLst>
                </a:gridCol>
                <a:gridCol w="989170">
                  <a:extLst>
                    <a:ext uri="{9D8B030D-6E8A-4147-A177-3AD203B41FA5}">
                      <a16:colId xmlns:a16="http://schemas.microsoft.com/office/drawing/2014/main" val="3111178833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4125120095"/>
                    </a:ext>
                  </a:extLst>
                </a:gridCol>
                <a:gridCol w="1176100">
                  <a:extLst>
                    <a:ext uri="{9D8B030D-6E8A-4147-A177-3AD203B41FA5}">
                      <a16:colId xmlns:a16="http://schemas.microsoft.com/office/drawing/2014/main" val="2451998396"/>
                    </a:ext>
                  </a:extLst>
                </a:gridCol>
                <a:gridCol w="1028114">
                  <a:extLst>
                    <a:ext uri="{9D8B030D-6E8A-4147-A177-3AD203B41FA5}">
                      <a16:colId xmlns:a16="http://schemas.microsoft.com/office/drawing/2014/main" val="4207926551"/>
                    </a:ext>
                  </a:extLst>
                </a:gridCol>
                <a:gridCol w="391384">
                  <a:extLst>
                    <a:ext uri="{9D8B030D-6E8A-4147-A177-3AD203B41FA5}">
                      <a16:colId xmlns:a16="http://schemas.microsoft.com/office/drawing/2014/main" val="3080010717"/>
                    </a:ext>
                  </a:extLst>
                </a:gridCol>
                <a:gridCol w="560790">
                  <a:extLst>
                    <a:ext uri="{9D8B030D-6E8A-4147-A177-3AD203B41FA5}">
                      <a16:colId xmlns:a16="http://schemas.microsoft.com/office/drawing/2014/main" val="3070357825"/>
                    </a:ext>
                  </a:extLst>
                </a:gridCol>
                <a:gridCol w="788610">
                  <a:extLst>
                    <a:ext uri="{9D8B030D-6E8A-4147-A177-3AD203B41FA5}">
                      <a16:colId xmlns:a16="http://schemas.microsoft.com/office/drawing/2014/main" val="3357238448"/>
                    </a:ext>
                  </a:extLst>
                </a:gridCol>
              </a:tblGrid>
              <a:tr h="124678"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Tensile Strength (MPa)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Yield Strength (MPa)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Young’s Modulus (Gpa)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Toughness MN m-3/2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Density (t/m3)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Total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Normalized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Weighting factor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3492538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Tensile Strength (MPa)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5917956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Yield Strength (MPa)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7880694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Young’s Modulus (Gpa)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9823451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Toughness MN m-3/2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0967383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Density (t/m3) 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329851"/>
                  </a:ext>
                </a:extLst>
              </a:tr>
              <a:tr h="124678"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 dirty="0">
                          <a:effectLst/>
                        </a:rPr>
                        <a:t> </a:t>
                      </a:r>
                      <a:endParaRPr lang="en-DE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>
                          <a:effectLst/>
                        </a:rPr>
                        <a:t> 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700" u="none" strike="noStrike" dirty="0">
                          <a:effectLst/>
                        </a:rPr>
                        <a:t> </a:t>
                      </a:r>
                      <a:endParaRPr lang="en-DE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8457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9A29A6-74F1-9D44-B5F0-5A77EA47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47331"/>
              </p:ext>
            </p:extLst>
          </p:nvPr>
        </p:nvGraphicFramePr>
        <p:xfrm>
          <a:off x="399899" y="3982774"/>
          <a:ext cx="8353426" cy="139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670">
                  <a:extLst>
                    <a:ext uri="{9D8B030D-6E8A-4147-A177-3AD203B41FA5}">
                      <a16:colId xmlns:a16="http://schemas.microsoft.com/office/drawing/2014/main" val="1720948491"/>
                    </a:ext>
                  </a:extLst>
                </a:gridCol>
                <a:gridCol w="1335256">
                  <a:extLst>
                    <a:ext uri="{9D8B030D-6E8A-4147-A177-3AD203B41FA5}">
                      <a16:colId xmlns:a16="http://schemas.microsoft.com/office/drawing/2014/main" val="3794569319"/>
                    </a:ext>
                  </a:extLst>
                </a:gridCol>
                <a:gridCol w="1219498">
                  <a:extLst>
                    <a:ext uri="{9D8B030D-6E8A-4147-A177-3AD203B41FA5}">
                      <a16:colId xmlns:a16="http://schemas.microsoft.com/office/drawing/2014/main" val="3935428808"/>
                    </a:ext>
                  </a:extLst>
                </a:gridCol>
                <a:gridCol w="1335256">
                  <a:extLst>
                    <a:ext uri="{9D8B030D-6E8A-4147-A177-3AD203B41FA5}">
                      <a16:colId xmlns:a16="http://schemas.microsoft.com/office/drawing/2014/main" val="3236917157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2232799506"/>
                    </a:ext>
                  </a:extLst>
                </a:gridCol>
                <a:gridCol w="882992">
                  <a:extLst>
                    <a:ext uri="{9D8B030D-6E8A-4147-A177-3AD203B41FA5}">
                      <a16:colId xmlns:a16="http://schemas.microsoft.com/office/drawing/2014/main" val="3042241555"/>
                    </a:ext>
                  </a:extLst>
                </a:gridCol>
                <a:gridCol w="1284107">
                  <a:extLst>
                    <a:ext uri="{9D8B030D-6E8A-4147-A177-3AD203B41FA5}">
                      <a16:colId xmlns:a16="http://schemas.microsoft.com/office/drawing/2014/main" val="4263087583"/>
                    </a:ext>
                  </a:extLst>
                </a:gridCol>
              </a:tblGrid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298429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Scaled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Scaled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Scaled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Scaled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Scaled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1307461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Tensile Strength (MPa)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Yield Strength (MPa)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Young’s Modulus (Gpa)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Toughness MN m-3/2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Density (t/m3)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Performance Index (</a:t>
                      </a:r>
                      <a:r>
                        <a:rPr lang="el-GR" sz="1000" u="none" strike="noStrike">
                          <a:effectLst/>
                        </a:rPr>
                        <a:t>γ) </a:t>
                      </a:r>
                      <a:endParaRPr lang="el-G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440523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Aluminium 6061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4771324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Aluminium 4043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6496269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Aluminium 5005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1540836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Aluminium 6063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4667565"/>
                  </a:ext>
                </a:extLst>
              </a:tr>
              <a:tr h="172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Aluminium 7005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000" u="none" strike="noStrike" dirty="0">
                          <a:effectLst/>
                        </a:rPr>
                        <a:t> 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03502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2F17D9-7D33-0B4E-9F9F-30BC41AE4A88}"/>
              </a:ext>
            </a:extLst>
          </p:cNvPr>
          <p:cNvSpPr txBox="1"/>
          <p:nvPr/>
        </p:nvSpPr>
        <p:spPr>
          <a:xfrm>
            <a:off x="386273" y="1052736"/>
            <a:ext cx="8353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DE" sz="1400" b="1" i="1" dirty="0"/>
              <a:t>Material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5A6D3-7F6D-534E-AC49-7612C26B10E7}"/>
              </a:ext>
            </a:extLst>
          </p:cNvPr>
          <p:cNvSpPr txBox="1"/>
          <p:nvPr/>
        </p:nvSpPr>
        <p:spPr>
          <a:xfrm>
            <a:off x="402669" y="2454554"/>
            <a:ext cx="8353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DE" sz="1400" b="1" i="1" dirty="0"/>
              <a:t>Material Properties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2286-A398-6F41-8A03-A4E6B1472F75}"/>
              </a:ext>
            </a:extLst>
          </p:cNvPr>
          <p:cNvSpPr txBox="1"/>
          <p:nvPr/>
        </p:nvSpPr>
        <p:spPr>
          <a:xfrm>
            <a:off x="418095" y="3717032"/>
            <a:ext cx="8353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DE" sz="1400" b="1" i="1" dirty="0"/>
              <a:t>Material Performance Index</a:t>
            </a:r>
          </a:p>
        </p:txBody>
      </p:sp>
    </p:spTree>
    <p:extLst>
      <p:ext uri="{BB962C8B-B14F-4D97-AF65-F5344CB8AC3E}">
        <p14:creationId xmlns:p14="http://schemas.microsoft.com/office/powerpoint/2010/main" val="422444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876F-6631-B14B-9F16-4A80B38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Material Selection (Cont´d)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590D1-8504-8041-A61D-55A402CE1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80851"/>
              </p:ext>
            </p:extLst>
          </p:nvPr>
        </p:nvGraphicFramePr>
        <p:xfrm>
          <a:off x="401308" y="3573016"/>
          <a:ext cx="8353423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120">
                  <a:extLst>
                    <a:ext uri="{9D8B030D-6E8A-4147-A177-3AD203B41FA5}">
                      <a16:colId xmlns:a16="http://schemas.microsoft.com/office/drawing/2014/main" val="1247652120"/>
                    </a:ext>
                  </a:extLst>
                </a:gridCol>
                <a:gridCol w="1194884">
                  <a:extLst>
                    <a:ext uri="{9D8B030D-6E8A-4147-A177-3AD203B41FA5}">
                      <a16:colId xmlns:a16="http://schemas.microsoft.com/office/drawing/2014/main" val="4104538524"/>
                    </a:ext>
                  </a:extLst>
                </a:gridCol>
                <a:gridCol w="2917239">
                  <a:extLst>
                    <a:ext uri="{9D8B030D-6E8A-4147-A177-3AD203B41FA5}">
                      <a16:colId xmlns:a16="http://schemas.microsoft.com/office/drawing/2014/main" val="2995910217"/>
                    </a:ext>
                  </a:extLst>
                </a:gridCol>
                <a:gridCol w="1711591">
                  <a:extLst>
                    <a:ext uri="{9D8B030D-6E8A-4147-A177-3AD203B41FA5}">
                      <a16:colId xmlns:a16="http://schemas.microsoft.com/office/drawing/2014/main" val="3600161959"/>
                    </a:ext>
                  </a:extLst>
                </a:gridCol>
                <a:gridCol w="1162589">
                  <a:extLst>
                    <a:ext uri="{9D8B030D-6E8A-4147-A177-3AD203B41FA5}">
                      <a16:colId xmlns:a16="http://schemas.microsoft.com/office/drawing/2014/main" val="2789696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Scaled Properties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Relative Cost b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Levelized Cost of Unit Strength (€/Nm)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Performance Index (</a:t>
                      </a:r>
                      <a:r>
                        <a:rPr lang="el-GR" sz="1200" u="none" strike="noStrike">
                          <a:effectLst/>
                        </a:rPr>
                        <a:t>γ) 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Figure of merit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8372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Aluminium 6061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9646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Aluminium 4043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8629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Aluminium 5005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 dirty="0">
                          <a:effectLst/>
                        </a:rPr>
                        <a:t> 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6503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Aluminium 6063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6331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Aluminium 7005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>
                          <a:effectLst/>
                        </a:rPr>
                        <a:t> 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200" u="none" strike="noStrike" dirty="0">
                          <a:effectLst/>
                        </a:rPr>
                        <a:t> 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02249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DF450-616E-8540-A2DB-7DBE614D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114C-0E29-E249-878A-6030E2CD7EB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AA72E9-057E-3741-B745-E73E2C37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58947"/>
              </p:ext>
            </p:extLst>
          </p:nvPr>
        </p:nvGraphicFramePr>
        <p:xfrm>
          <a:off x="360849" y="1636406"/>
          <a:ext cx="8353425" cy="115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424">
                  <a:extLst>
                    <a:ext uri="{9D8B030D-6E8A-4147-A177-3AD203B41FA5}">
                      <a16:colId xmlns:a16="http://schemas.microsoft.com/office/drawing/2014/main" val="3566531158"/>
                    </a:ext>
                  </a:extLst>
                </a:gridCol>
                <a:gridCol w="1383571">
                  <a:extLst>
                    <a:ext uri="{9D8B030D-6E8A-4147-A177-3AD203B41FA5}">
                      <a16:colId xmlns:a16="http://schemas.microsoft.com/office/drawing/2014/main" val="3658391418"/>
                    </a:ext>
                  </a:extLst>
                </a:gridCol>
                <a:gridCol w="1566691">
                  <a:extLst>
                    <a:ext uri="{9D8B030D-6E8A-4147-A177-3AD203B41FA5}">
                      <a16:colId xmlns:a16="http://schemas.microsoft.com/office/drawing/2014/main" val="4017635744"/>
                    </a:ext>
                  </a:extLst>
                </a:gridCol>
                <a:gridCol w="1620949">
                  <a:extLst>
                    <a:ext uri="{9D8B030D-6E8A-4147-A177-3AD203B41FA5}">
                      <a16:colId xmlns:a16="http://schemas.microsoft.com/office/drawing/2014/main" val="1265510494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592442242"/>
                    </a:ext>
                  </a:extLst>
                </a:gridCol>
                <a:gridCol w="1799547">
                  <a:extLst>
                    <a:ext uri="{9D8B030D-6E8A-4147-A177-3AD203B41FA5}">
                      <a16:colId xmlns:a16="http://schemas.microsoft.com/office/drawing/2014/main" val="1814505627"/>
                    </a:ext>
                  </a:extLst>
                </a:gridCol>
              </a:tblGrid>
              <a:tr h="14480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Safety Factor Working Stress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9493836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0226530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Material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Yield Strength (MPa)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Working Stress (MPa)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Specific Gravity (Kg/m3)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Relative Cost b 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Cost of Unit Strength (€/Nm)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564798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6061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830489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4043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901243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5005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2939295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6063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4379435"/>
                  </a:ext>
                </a:extLst>
              </a:tr>
              <a:tr h="1448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Aluminium 7005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>
                          <a:effectLst/>
                        </a:rPr>
                        <a:t> 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900" u="none" strike="noStrike" dirty="0">
                          <a:effectLst/>
                        </a:rPr>
                        <a:t> </a:t>
                      </a:r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424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7C944F-7B37-5342-B26E-C7B3EE6ADD39}"/>
              </a:ext>
            </a:extLst>
          </p:cNvPr>
          <p:cNvSpPr txBox="1"/>
          <p:nvPr/>
        </p:nvSpPr>
        <p:spPr>
          <a:xfrm>
            <a:off x="360849" y="1340768"/>
            <a:ext cx="8353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DE" sz="1400" b="1" i="1" dirty="0"/>
              <a:t>Material Cost per Unit Strength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6592C-B067-B141-BA11-85A1DE01B539}"/>
              </a:ext>
            </a:extLst>
          </p:cNvPr>
          <p:cNvSpPr txBox="1"/>
          <p:nvPr/>
        </p:nvSpPr>
        <p:spPr>
          <a:xfrm>
            <a:off x="389269" y="3284984"/>
            <a:ext cx="8353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DE" sz="1400" b="1" i="1" dirty="0"/>
              <a:t>Material Figure of Merit</a:t>
            </a:r>
          </a:p>
        </p:txBody>
      </p:sp>
    </p:spTree>
    <p:extLst>
      <p:ext uri="{BB962C8B-B14F-4D97-AF65-F5344CB8AC3E}">
        <p14:creationId xmlns:p14="http://schemas.microsoft.com/office/powerpoint/2010/main" val="15286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9E7-A8D2-5C41-AC7A-2922679F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4FA9-5F13-3441-BF61-0EC6CB05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Form a group with a maximum of 5 members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Sign up for the groups by </a:t>
            </a:r>
            <a:r>
              <a:rPr lang="en-DE" b="1" u="sng" dirty="0"/>
              <a:t>April 10, 2022</a:t>
            </a:r>
          </a:p>
          <a:p>
            <a:pPr marL="738187" lvl="2" indent="-285750"/>
            <a:r>
              <a:rPr lang="en-GB" dirty="0">
                <a:hlinkClick r:id="rId2"/>
              </a:rPr>
              <a:t>https://docs.google.com/spreadsheets/d/1CsBZFyeaVxg2B7wVugczel22fUtt_HL0hxua87Ja_Ig/edit?usp=sharing</a:t>
            </a:r>
            <a:r>
              <a:rPr lang="en-GB" dirty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The bonus assignments consists of two parts</a:t>
            </a:r>
          </a:p>
          <a:p>
            <a:pPr lvl="2"/>
            <a:r>
              <a:rPr lang="en-DE" dirty="0"/>
              <a:t>A succesfull submission (i.e. proper completion of all task of both parts of the assignments) will result in a bonus of 5%</a:t>
            </a:r>
          </a:p>
          <a:p>
            <a:pPr>
              <a:buFont typeface="Wingdings" pitchFamily="2" charset="2"/>
              <a:buChar char="§"/>
            </a:pPr>
            <a:endParaRPr lang="en-DE" dirty="0"/>
          </a:p>
          <a:p>
            <a:pPr>
              <a:buFont typeface="Wingdings" pitchFamily="2" charset="2"/>
              <a:buChar char="§"/>
            </a:pPr>
            <a:r>
              <a:rPr lang="en-DE" dirty="0"/>
              <a:t>TA´s office hours: M</a:t>
            </a:r>
            <a:r>
              <a:rPr lang="en-GB" dirty="0"/>
              <a:t>o</a:t>
            </a:r>
            <a:r>
              <a:rPr lang="en-DE" dirty="0"/>
              <a:t>ndays at 09:45 in MS Teams; additionally on </a:t>
            </a:r>
          </a:p>
          <a:p>
            <a:pPr lvl="1"/>
            <a:r>
              <a:rPr lang="en-DE" dirty="0"/>
              <a:t>Tuesday, April 19th at 12:30-13:30</a:t>
            </a:r>
          </a:p>
          <a:p>
            <a:pPr lvl="1"/>
            <a:r>
              <a:rPr lang="en-DE" dirty="0"/>
              <a:t>Wednesday at 12:30-13:30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D79E-B545-1B46-8F85-E25CBA4AF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49DE-81E5-9F4F-98F9-F7C2C13FDB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68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C746-335B-3045-9330-F8627EFC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DE" dirty="0"/>
              <a:t>-scooter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3ABD-5BC0-644A-921C-04A88CFA8D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AF61E-6A3C-7348-BF7E-1874F644F6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pic>
        <p:nvPicPr>
          <p:cNvPr id="1026" name="Picture 2" descr="Bird One is the &quot;most advanced and safe e-scooter on the road today&quot;">
            <a:extLst>
              <a:ext uri="{FF2B5EF4-FFF2-40B4-BE49-F238E27FC236}">
                <a16:creationId xmlns:a16="http://schemas.microsoft.com/office/drawing/2014/main" id="{704D4728-6FDC-F94C-9467-CD621E7C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0572"/>
            <a:ext cx="5256584" cy="45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2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97192" cy="5436604"/>
          </a:xfrm>
          <a:ln>
            <a:noFill/>
          </a:ln>
        </p:spPr>
        <p:txBody>
          <a:bodyPr/>
          <a:lstStyle/>
          <a:p>
            <a:pPr marL="539750" indent="-396875">
              <a:spcAft>
                <a:spcPts val="0"/>
              </a:spcAft>
              <a:tabLst/>
            </a:pPr>
            <a:r>
              <a:rPr lang="en-US" sz="1400" b="1" dirty="0"/>
              <a:t>Introduction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Gather background and basic information on e-Scooters and present them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sz="1400" b="1" dirty="0"/>
              <a:t>Strategic Planning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Find at least 3 possible locations in Germany where you would like to start your business and select the optimal one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Develop a production morphology for your e-Scooter production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sz="1400" b="1" dirty="0"/>
              <a:t>Product Development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Analyze customer requirements by using the House of Quality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Create a bill of materials for your e-Scooter</a:t>
            </a:r>
          </a:p>
          <a:p>
            <a:pPr marL="539750" indent="-396875">
              <a:spcAft>
                <a:spcPts val="0"/>
              </a:spcAft>
            </a:pPr>
            <a:r>
              <a:rPr lang="en-US" sz="1400" b="1" dirty="0"/>
              <a:t>Process Planning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Conduct an ABC analysis of your products to come up with the A products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Define the product clusters by using the routings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sz="1400" b="1" dirty="0"/>
              <a:t>Materials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Define the materials for the specific components of your e-scooter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Consider the requirements for those components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Discuss the forces on those components and the affected properties of the materials for those components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Which testing method would you use to test the material properties of the components of your e-scooter?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sz="1400" b="1" dirty="0"/>
              <a:t>Engineering Drawing</a:t>
            </a:r>
          </a:p>
          <a:p>
            <a:pPr marL="712787" lvl="1" indent="-396875">
              <a:spcAft>
                <a:spcPts val="0"/>
              </a:spcAft>
            </a:pPr>
            <a:r>
              <a:rPr lang="en-US" sz="1400" dirty="0"/>
              <a:t>Prepare a 2D (catalogue) drawing of your e-Scooter (you can draw with pencil and paper and scan it afterward)</a:t>
            </a:r>
          </a:p>
          <a:p>
            <a:pPr marL="992187" lvl="2" indent="-396875">
              <a:spcAft>
                <a:spcPts val="0"/>
              </a:spcAft>
            </a:pPr>
            <a:r>
              <a:rPr lang="en-US" sz="1400" dirty="0"/>
              <a:t>Front and top view (in 1st or 3rd angle &amp; appropriate scale)</a:t>
            </a:r>
          </a:p>
          <a:p>
            <a:pPr marL="992187" lvl="2" indent="-396875">
              <a:spcAft>
                <a:spcPts val="0"/>
              </a:spcAft>
            </a:pPr>
            <a:r>
              <a:rPr lang="en-US" sz="1400" dirty="0"/>
              <a:t>Add and fill the title block</a:t>
            </a:r>
          </a:p>
          <a:p>
            <a:pPr marL="992187" lvl="2" indent="-396875">
              <a:spcAft>
                <a:spcPts val="0"/>
              </a:spcAft>
            </a:pPr>
            <a:r>
              <a:rPr lang="en-US" sz="1400" dirty="0"/>
              <a:t>Bonus: Right side view &amp; Left side view</a:t>
            </a:r>
          </a:p>
          <a:p>
            <a:pPr marL="992187" lvl="2" indent="-396875">
              <a:spcAft>
                <a:spcPts val="0"/>
              </a:spcAft>
            </a:pPr>
            <a:r>
              <a:rPr lang="en-US" sz="1400" dirty="0"/>
              <a:t>Bonus: Drawing the whole e-Scooter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Industrial Engineering – </a:t>
            </a:r>
            <a:r>
              <a:rPr lang="en-US" dirty="0"/>
              <a:t>Group Assignment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9D381-5F58-024B-8286-45108BAA68D4}"/>
              </a:ext>
            </a:extLst>
          </p:cNvPr>
          <p:cNvSpPr txBox="1"/>
          <p:nvPr/>
        </p:nvSpPr>
        <p:spPr>
          <a:xfrm>
            <a:off x="8530046" y="6701246"/>
            <a:ext cx="0" cy="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DE6DD-2607-DC45-BFA1-448A19C52AD4}"/>
              </a:ext>
            </a:extLst>
          </p:cNvPr>
          <p:cNvSpPr/>
          <p:nvPr/>
        </p:nvSpPr>
        <p:spPr>
          <a:xfrm>
            <a:off x="8244408" y="6489340"/>
            <a:ext cx="648072" cy="3686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8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5DD4-14C9-7D4C-B754-D794B9C4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Assignment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5C-9FBC-A34A-BD8D-28F320B8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916833"/>
            <a:ext cx="8353425" cy="4283942"/>
          </a:xfrm>
        </p:spPr>
        <p:txBody>
          <a:bodyPr/>
          <a:lstStyle/>
          <a:p>
            <a:pPr marL="142875" indent="0" algn="ctr">
              <a:spcAft>
                <a:spcPts val="0"/>
              </a:spcAft>
              <a:buNone/>
              <a:tabLst/>
            </a:pPr>
            <a:r>
              <a:rPr lang="en-US" sz="2400" b="1" i="1" dirty="0">
                <a:solidFill>
                  <a:schemeClr val="tx2"/>
                </a:solidFill>
              </a:rPr>
              <a:t>Complete the tasks manually by using the templates in this deck and do not use the Excel formulas</a:t>
            </a:r>
          </a:p>
          <a:p>
            <a:pPr marL="142875" indent="0" algn="ctr">
              <a:spcAft>
                <a:spcPts val="0"/>
              </a:spcAft>
              <a:buNone/>
              <a:tabLst/>
            </a:pPr>
            <a:r>
              <a:rPr lang="en-US" sz="2400" b="1" i="1" dirty="0">
                <a:solidFill>
                  <a:schemeClr val="tx2"/>
                </a:solidFill>
              </a:rPr>
              <a:t>Give always brief explanations of your procedure &amp; calculations</a:t>
            </a:r>
          </a:p>
          <a:p>
            <a:pPr marL="539750" indent="-396875">
              <a:spcAft>
                <a:spcPts val="0"/>
              </a:spcAft>
              <a:tabLst/>
            </a:pPr>
            <a:endParaRPr lang="en-US" dirty="0"/>
          </a:p>
          <a:p>
            <a:pPr marL="539750" indent="-396875">
              <a:spcAft>
                <a:spcPts val="0"/>
              </a:spcAft>
              <a:tabLst/>
            </a:pPr>
            <a:endParaRPr lang="en-US" dirty="0"/>
          </a:p>
          <a:p>
            <a:pPr marL="539750" indent="-396875">
              <a:spcAft>
                <a:spcPts val="0"/>
              </a:spcAft>
              <a:tabLst/>
            </a:pPr>
            <a:endParaRPr lang="en-US" dirty="0"/>
          </a:p>
          <a:p>
            <a:pPr marL="539750" indent="-396875">
              <a:spcAft>
                <a:spcPts val="0"/>
              </a:spcAft>
              <a:tabLst/>
            </a:pPr>
            <a:r>
              <a:rPr lang="en-US" dirty="0"/>
              <a:t>Written report with figures, etc. (15-20 pages)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dirty="0"/>
              <a:t>Deadline: </a:t>
            </a:r>
            <a:r>
              <a:rPr lang="en-US" b="1" u="sng" dirty="0"/>
              <a:t>April 24, 2022 at 23:59</a:t>
            </a:r>
          </a:p>
          <a:p>
            <a:pPr marL="539750" indent="-396875">
              <a:spcAft>
                <a:spcPts val="0"/>
              </a:spcAft>
              <a:tabLst/>
            </a:pPr>
            <a:r>
              <a:rPr lang="en-US" dirty="0"/>
              <a:t>E-Mail: </a:t>
            </a:r>
            <a:r>
              <a:rPr lang="en-US" dirty="0" err="1"/>
              <a:t>y.uygun@jacobs-university.de</a:t>
            </a:r>
            <a:endParaRPr lang="en-US" dirty="0"/>
          </a:p>
          <a:p>
            <a:pPr marL="539750" indent="-396875">
              <a:spcAft>
                <a:spcPts val="0"/>
              </a:spcAft>
              <a:tabLst/>
            </a:pPr>
            <a:r>
              <a:rPr lang="en-US" dirty="0"/>
              <a:t>File name: IEM_Assignment01_GroupXX.xlsx (IEM_Assignment01_GroupXX.pdf)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D1735-A784-EB41-8A51-F10717CAC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2A4F-1779-7048-A2FD-747043E4E8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9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AAA2-9471-A345-8C92-DB01E25D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84" y="35377"/>
            <a:ext cx="6156325" cy="368660"/>
          </a:xfrm>
        </p:spPr>
        <p:txBody>
          <a:bodyPr/>
          <a:lstStyle/>
          <a:p>
            <a:r>
              <a:rPr lang="en-DE" dirty="0"/>
              <a:t>Tables –Work stations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267AE2-810F-9C49-9DE9-25F0E066B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47801"/>
              </p:ext>
            </p:extLst>
          </p:nvPr>
        </p:nvGraphicFramePr>
        <p:xfrm>
          <a:off x="1907704" y="685800"/>
          <a:ext cx="420012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423">
                  <a:extLst>
                    <a:ext uri="{9D8B030D-6E8A-4147-A177-3AD203B41FA5}">
                      <a16:colId xmlns:a16="http://schemas.microsoft.com/office/drawing/2014/main" val="259517421"/>
                    </a:ext>
                  </a:extLst>
                </a:gridCol>
                <a:gridCol w="1005978">
                  <a:extLst>
                    <a:ext uri="{9D8B030D-6E8A-4147-A177-3AD203B41FA5}">
                      <a16:colId xmlns:a16="http://schemas.microsoft.com/office/drawing/2014/main" val="4093291587"/>
                    </a:ext>
                  </a:extLst>
                </a:gridCol>
                <a:gridCol w="446530">
                  <a:extLst>
                    <a:ext uri="{9D8B030D-6E8A-4147-A177-3AD203B41FA5}">
                      <a16:colId xmlns:a16="http://schemas.microsoft.com/office/drawing/2014/main" val="2408476125"/>
                    </a:ext>
                  </a:extLst>
                </a:gridCol>
                <a:gridCol w="848580">
                  <a:extLst>
                    <a:ext uri="{9D8B030D-6E8A-4147-A177-3AD203B41FA5}">
                      <a16:colId xmlns:a16="http://schemas.microsoft.com/office/drawing/2014/main" val="3553393036"/>
                    </a:ext>
                  </a:extLst>
                </a:gridCol>
                <a:gridCol w="554314">
                  <a:extLst>
                    <a:ext uri="{9D8B030D-6E8A-4147-A177-3AD203B41FA5}">
                      <a16:colId xmlns:a16="http://schemas.microsoft.com/office/drawing/2014/main" val="2063360543"/>
                    </a:ext>
                  </a:extLst>
                </a:gridCol>
                <a:gridCol w="631302">
                  <a:extLst>
                    <a:ext uri="{9D8B030D-6E8A-4147-A177-3AD203B41FA5}">
                      <a16:colId xmlns:a16="http://schemas.microsoft.com/office/drawing/2014/main" val="3181011522"/>
                    </a:ext>
                  </a:extLst>
                </a:gridCol>
              </a:tblGrid>
              <a:tr h="1192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u="none" strike="noStrike" dirty="0">
                          <a:effectLst/>
                        </a:rPr>
                        <a:t>Work Station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u="none" strike="noStrike" dirty="0">
                          <a:effectLst/>
                        </a:rPr>
                        <a:t>WS Type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b="1" u="none" strike="noStrike">
                          <a:effectLst/>
                        </a:rPr>
                        <a:t>#</a:t>
                      </a:r>
                      <a:endParaRPr lang="en-DE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Setup Time [min]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Length [mm]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Width [mm]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4637001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MIL-AB-361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601457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TUR-B2-362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4610979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MIL-A31-363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612641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TUR-A4-364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817248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MIL-A2-365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6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875852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TUR-C1-366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9296341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TUR-C2-367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1177776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MIL-10-150-401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900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653482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TUR-20-120-402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379800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TUR-20-180-403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207649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TUR-40-100-404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1800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0752454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TUR-15-250-405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1850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1650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540986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TUR-6-Sp1-406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046852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TUR-6-Sp2-407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174419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TUR-6-Sp3-408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237978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TUR-6-Sp4-409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2800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2481209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MIL-H1-601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598512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MIL-V2-602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4864746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MIL-V31-603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545910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MIL-H21-604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8095934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MIL-U1-605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023731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MIL-H2-606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863459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MIL-U2-607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2800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648936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MIL-V5-608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47042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DR-2A-201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05495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DR-2A2-202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1800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5858279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GR-T1-203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1900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6980261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DR-T3-204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565326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GR-T11-250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2200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7190447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DR-3A-206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2400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6740717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DR-3AW-207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28561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SAW-30-150-251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876856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SAW-50-150-252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7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924276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SAW-30-160-252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3000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82724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SAW-35-100-254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2800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2141126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SAW-10-421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2133879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SAW-50-422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3952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SAW-150-423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35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0710800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SAW-400-424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1700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1700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9562696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SAW-CNC-40-425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2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1700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1700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1537725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SAW-CNC-60-425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1600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5206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WS-42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TEMP-A01-202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60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9000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9000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2961738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RAW-MAT-INV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25000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76742"/>
                  </a:ext>
                </a:extLst>
              </a:tr>
              <a:tr h="1122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WS-44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FIN-GOOD-INV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>
                          <a:effectLst/>
                        </a:rPr>
                        <a:t>15000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800" u="none" strike="noStrike" dirty="0">
                          <a:effectLst/>
                        </a:rPr>
                        <a:t>25000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67732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5F8F-A8AF-8A44-B530-AFFB86C2B7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1389-7358-0444-9551-CACF1CE23F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0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907C-0D43-DE49-8F17-877A96CE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72048"/>
            <a:ext cx="6156325" cy="404624"/>
          </a:xfrm>
        </p:spPr>
        <p:txBody>
          <a:bodyPr/>
          <a:lstStyle/>
          <a:p>
            <a:r>
              <a:rPr lang="en-DE" dirty="0"/>
              <a:t>Tables - Operations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E577CB-950E-4C46-941F-27683E29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80684"/>
              </p:ext>
            </p:extLst>
          </p:nvPr>
        </p:nvGraphicFramePr>
        <p:xfrm>
          <a:off x="395537" y="548680"/>
          <a:ext cx="4032447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970">
                  <a:extLst>
                    <a:ext uri="{9D8B030D-6E8A-4147-A177-3AD203B41FA5}">
                      <a16:colId xmlns:a16="http://schemas.microsoft.com/office/drawing/2014/main" val="3608182924"/>
                    </a:ext>
                  </a:extLst>
                </a:gridCol>
                <a:gridCol w="433013">
                  <a:extLst>
                    <a:ext uri="{9D8B030D-6E8A-4147-A177-3AD203B41FA5}">
                      <a16:colId xmlns:a16="http://schemas.microsoft.com/office/drawing/2014/main" val="72901318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63247791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50953943"/>
                    </a:ext>
                  </a:extLst>
                </a:gridCol>
                <a:gridCol w="920155">
                  <a:extLst>
                    <a:ext uri="{9D8B030D-6E8A-4147-A177-3AD203B41FA5}">
                      <a16:colId xmlns:a16="http://schemas.microsoft.com/office/drawing/2014/main" val="252047129"/>
                    </a:ext>
                  </a:extLst>
                </a:gridCol>
                <a:gridCol w="392419">
                  <a:extLst>
                    <a:ext uri="{9D8B030D-6E8A-4147-A177-3AD203B41FA5}">
                      <a16:colId xmlns:a16="http://schemas.microsoft.com/office/drawing/2014/main" val="3707224532"/>
                    </a:ext>
                  </a:extLst>
                </a:gridCol>
              </a:tblGrid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Item ID</a:t>
                      </a:r>
                      <a:endParaRPr lang="en-GB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OP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Work Station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 Type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Execution Time [s]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Lot Size 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26138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B-001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MIL-10-150-401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559491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211569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DR-2A2-202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36851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60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259139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SAW-10-421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152371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300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842064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577227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048223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MIL-10-150-401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900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113987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480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95633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DR-2A2-202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240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312574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864795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SAW-10-421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120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47765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3220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FIN-GOOD-INV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88099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MIL-10-150-401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748142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34508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DR-2A2-202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070553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SAW-30-150-251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11268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SAW-10-421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120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962068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300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777861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47737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252551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MIL-10-150-401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336400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3500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SAW-10-421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630813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13295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018637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TUR-A4-364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600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088095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474945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DR-3AW-207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274160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600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637378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 dirty="0">
                          <a:effectLst/>
                        </a:rPr>
                        <a:t>120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54614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562857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446645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401932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85456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325600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SAW-50-150-252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155338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998944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544215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147288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56295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006463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687291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SAW-50-150-252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462019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704960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194922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910473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332270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081963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102984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SAW-50-150-252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12751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530982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416802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296330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MIL-A31-363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330642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607333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006976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21980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85396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B-009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99208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07775-C40C-344E-B001-91D19CE7B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9A9C-873D-794E-841F-864EE8513B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0D89B2D-33CA-2E42-9E55-BF722222C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827093"/>
              </p:ext>
            </p:extLst>
          </p:nvPr>
        </p:nvGraphicFramePr>
        <p:xfrm>
          <a:off x="4572000" y="548680"/>
          <a:ext cx="403244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970">
                  <a:extLst>
                    <a:ext uri="{9D8B030D-6E8A-4147-A177-3AD203B41FA5}">
                      <a16:colId xmlns:a16="http://schemas.microsoft.com/office/drawing/2014/main" val="3608182924"/>
                    </a:ext>
                  </a:extLst>
                </a:gridCol>
                <a:gridCol w="433013">
                  <a:extLst>
                    <a:ext uri="{9D8B030D-6E8A-4147-A177-3AD203B41FA5}">
                      <a16:colId xmlns:a16="http://schemas.microsoft.com/office/drawing/2014/main" val="72901318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63247791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50953943"/>
                    </a:ext>
                  </a:extLst>
                </a:gridCol>
                <a:gridCol w="920155">
                  <a:extLst>
                    <a:ext uri="{9D8B030D-6E8A-4147-A177-3AD203B41FA5}">
                      <a16:colId xmlns:a16="http://schemas.microsoft.com/office/drawing/2014/main" val="252047129"/>
                    </a:ext>
                  </a:extLst>
                </a:gridCol>
                <a:gridCol w="392419">
                  <a:extLst>
                    <a:ext uri="{9D8B030D-6E8A-4147-A177-3AD203B41FA5}">
                      <a16:colId xmlns:a16="http://schemas.microsoft.com/office/drawing/2014/main" val="3707224532"/>
                    </a:ext>
                  </a:extLst>
                </a:gridCol>
              </a:tblGrid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Item ID</a:t>
                      </a:r>
                      <a:endParaRPr lang="en-GB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OP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Work Station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 Type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Execution Time [s]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Lot Size 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26138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21507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786017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536899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SAW-50-150-252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229287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995185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289945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906571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295438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MIL-V2-602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393412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GR-T11-250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87683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SAW-50-150-252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767115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SAW-CNC-40-425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624880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350403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54845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65117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DR-2A-201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1140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710740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GR-T1-203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939072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457993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258600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837897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52809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306447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920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6779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DR-2A-201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199362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GR-T1-203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38278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055166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671393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582682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45559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600" u="none" strike="noStrike">
                          <a:effectLst/>
                        </a:rPr>
                        <a:t> 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255639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TUR-40-100-404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94166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MIL-U1-605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52862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DR-3A-206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34468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SAW-30-160-252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188940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SAW-50-422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175025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621106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849083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TUR-40-100-404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368044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MIL-U1-605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18764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DR-3A-206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5850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SAW-30-160-252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691875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SAW-50-422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330159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204391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655245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MIL-10-150-401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100499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756259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DR-2A2-202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1848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146385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SAW-10-421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855374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77707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12253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221245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TUR-6-Sp1-406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409104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MIL-H2-606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184961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DR-3A-206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928990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SAW-30-160-252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740624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SAW-50-422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285515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04351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B-017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709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9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A2C-651E-B64C-B3A3-842044A9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4624"/>
            <a:ext cx="6156325" cy="792088"/>
          </a:xfrm>
        </p:spPr>
        <p:txBody>
          <a:bodyPr/>
          <a:lstStyle/>
          <a:p>
            <a:r>
              <a:rPr lang="en-DE" dirty="0"/>
              <a:t>Tables – Operations (cont´d)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6AC8-2E10-7546-8D73-279E99546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AAD1-1B89-8244-BE99-5EE36DC265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C31CD1-E2ED-F54B-882E-EF134F1E4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57639"/>
              </p:ext>
            </p:extLst>
          </p:nvPr>
        </p:nvGraphicFramePr>
        <p:xfrm>
          <a:off x="395288" y="886936"/>
          <a:ext cx="4032447" cy="484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970">
                  <a:extLst>
                    <a:ext uri="{9D8B030D-6E8A-4147-A177-3AD203B41FA5}">
                      <a16:colId xmlns:a16="http://schemas.microsoft.com/office/drawing/2014/main" val="3608182924"/>
                    </a:ext>
                  </a:extLst>
                </a:gridCol>
                <a:gridCol w="433013">
                  <a:extLst>
                    <a:ext uri="{9D8B030D-6E8A-4147-A177-3AD203B41FA5}">
                      <a16:colId xmlns:a16="http://schemas.microsoft.com/office/drawing/2014/main" val="72901318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63247791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150953943"/>
                    </a:ext>
                  </a:extLst>
                </a:gridCol>
                <a:gridCol w="920155">
                  <a:extLst>
                    <a:ext uri="{9D8B030D-6E8A-4147-A177-3AD203B41FA5}">
                      <a16:colId xmlns:a16="http://schemas.microsoft.com/office/drawing/2014/main" val="252047129"/>
                    </a:ext>
                  </a:extLst>
                </a:gridCol>
                <a:gridCol w="392419">
                  <a:extLst>
                    <a:ext uri="{9D8B030D-6E8A-4147-A177-3AD203B41FA5}">
                      <a16:colId xmlns:a16="http://schemas.microsoft.com/office/drawing/2014/main" val="3707224532"/>
                    </a:ext>
                  </a:extLst>
                </a:gridCol>
              </a:tblGrid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Item ID</a:t>
                      </a:r>
                      <a:endParaRPr lang="en-GB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OP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Work Station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 Type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Execution Time [s]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Lot Size </a:t>
                      </a:r>
                      <a:endParaRPr lang="en-GB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26138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682636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DR-2A-201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553216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GR-T1-203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372885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30383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42543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147732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49917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600" u="none" strike="noStrike">
                          <a:effectLst/>
                        </a:rPr>
                        <a:t> 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992586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MIL-10-150-401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783129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MIL-H21-604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46280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DR-2A2-202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073478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391825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SAW-10-421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692842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948156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881228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B-019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47506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960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363145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MIL-H2-606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720671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DR-3A-206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15432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SAW-30-160-252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114773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SAW-150-423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053714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917668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527291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TUR-A4-364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415069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MIL-V5-608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611002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DR-3A-206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345218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SAW-35-100-254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72672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SAW-150-423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107534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761531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237399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338443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900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9582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DR-2A-201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562741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GR-T1-203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877462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694387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215557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601016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570786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3166779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WS-15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TUR-6-Sp3-408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3941745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DR-T3-204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332008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SAW-CNC-60-425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238407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7769686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886078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MIL-A2-365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85593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DR-2A-201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300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5769387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TUR-B2-362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100653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RAW-MAT-INV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83417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GR-T1-203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120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>
                          <a:effectLst/>
                        </a:rPr>
                        <a:t>150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094083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60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WS-32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SAW-30-150-251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240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8036864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FIN-GOOD-INV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2328123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B-024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70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WS-42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TEMP-A01-202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u="none" strike="noStrike">
                          <a:effectLst/>
                        </a:rPr>
                        <a:t>480</a:t>
                      </a:r>
                      <a:endParaRPr lang="en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600" u="none" strike="noStrike" dirty="0">
                          <a:effectLst/>
                        </a:rPr>
                        <a:t>150</a:t>
                      </a:r>
                      <a:endParaRPr lang="en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51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9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471D-226C-7D4A-9BD6-FBF17428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Benefit-Value Analysis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76EE06-CA07-FA46-826B-FEC283F00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07036"/>
              </p:ext>
            </p:extLst>
          </p:nvPr>
        </p:nvGraphicFramePr>
        <p:xfrm>
          <a:off x="179512" y="1232698"/>
          <a:ext cx="8856981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662">
                  <a:extLst>
                    <a:ext uri="{9D8B030D-6E8A-4147-A177-3AD203B41FA5}">
                      <a16:colId xmlns:a16="http://schemas.microsoft.com/office/drawing/2014/main" val="3850211679"/>
                    </a:ext>
                  </a:extLst>
                </a:gridCol>
                <a:gridCol w="941054">
                  <a:extLst>
                    <a:ext uri="{9D8B030D-6E8A-4147-A177-3AD203B41FA5}">
                      <a16:colId xmlns:a16="http://schemas.microsoft.com/office/drawing/2014/main" val="826265752"/>
                    </a:ext>
                  </a:extLst>
                </a:gridCol>
                <a:gridCol w="2111441">
                  <a:extLst>
                    <a:ext uri="{9D8B030D-6E8A-4147-A177-3AD203B41FA5}">
                      <a16:colId xmlns:a16="http://schemas.microsoft.com/office/drawing/2014/main" val="3797776920"/>
                    </a:ext>
                  </a:extLst>
                </a:gridCol>
                <a:gridCol w="1241559">
                  <a:extLst>
                    <a:ext uri="{9D8B030D-6E8A-4147-A177-3AD203B41FA5}">
                      <a16:colId xmlns:a16="http://schemas.microsoft.com/office/drawing/2014/main" val="399729779"/>
                    </a:ext>
                  </a:extLst>
                </a:gridCol>
                <a:gridCol w="355861">
                  <a:extLst>
                    <a:ext uri="{9D8B030D-6E8A-4147-A177-3AD203B41FA5}">
                      <a16:colId xmlns:a16="http://schemas.microsoft.com/office/drawing/2014/main" val="66898937"/>
                    </a:ext>
                  </a:extLst>
                </a:gridCol>
                <a:gridCol w="782894">
                  <a:extLst>
                    <a:ext uri="{9D8B030D-6E8A-4147-A177-3AD203B41FA5}">
                      <a16:colId xmlns:a16="http://schemas.microsoft.com/office/drawing/2014/main" val="299291882"/>
                    </a:ext>
                  </a:extLst>
                </a:gridCol>
                <a:gridCol w="355861">
                  <a:extLst>
                    <a:ext uri="{9D8B030D-6E8A-4147-A177-3AD203B41FA5}">
                      <a16:colId xmlns:a16="http://schemas.microsoft.com/office/drawing/2014/main" val="4003696392"/>
                    </a:ext>
                  </a:extLst>
                </a:gridCol>
                <a:gridCol w="782894">
                  <a:extLst>
                    <a:ext uri="{9D8B030D-6E8A-4147-A177-3AD203B41FA5}">
                      <a16:colId xmlns:a16="http://schemas.microsoft.com/office/drawing/2014/main" val="3381073811"/>
                    </a:ext>
                  </a:extLst>
                </a:gridCol>
                <a:gridCol w="355861">
                  <a:extLst>
                    <a:ext uri="{9D8B030D-6E8A-4147-A177-3AD203B41FA5}">
                      <a16:colId xmlns:a16="http://schemas.microsoft.com/office/drawing/2014/main" val="1761543154"/>
                    </a:ext>
                  </a:extLst>
                </a:gridCol>
                <a:gridCol w="782894">
                  <a:extLst>
                    <a:ext uri="{9D8B030D-6E8A-4147-A177-3AD203B41FA5}">
                      <a16:colId xmlns:a16="http://schemas.microsoft.com/office/drawing/2014/main" val="4172712873"/>
                    </a:ext>
                  </a:extLst>
                </a:gridCol>
              </a:tblGrid>
              <a:tr h="15428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Benefit-Value Table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4167"/>
                  </a:ext>
                </a:extLst>
              </a:tr>
              <a:tr h="154286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Option 1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Option 2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Option 3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0434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Criteria Category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Overall Weight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Criteria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Individual Weight Wi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Score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Benefit Value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Score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Benefit Value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Score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Benefit Value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420876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 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 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800143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123803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579657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939968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590674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685181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4953994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416327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535077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814686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029537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237056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534034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8958667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50569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1324872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8306071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935998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9279269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3195978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2063665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6076953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3039960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871786"/>
                  </a:ext>
                </a:extLst>
              </a:tr>
              <a:tr h="145210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7847547"/>
                  </a:ext>
                </a:extLst>
              </a:tr>
              <a:tr h="154286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0015317"/>
                  </a:ext>
                </a:extLst>
              </a:tr>
              <a:tr h="154286"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 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 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34544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08CA5-5338-564D-A0CA-56BC91813C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Industrial Engineering – Group Assignment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98DE-3EE0-3A4A-8AC7-51B2FDC6D9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855391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ster Jacobs University">
  <a:themeElements>
    <a:clrScheme name="Jacobs University">
      <a:dk1>
        <a:srgbClr val="143264"/>
      </a:dk1>
      <a:lt1>
        <a:sysClr val="window" lastClr="FFFFFF"/>
      </a:lt1>
      <a:dk2>
        <a:srgbClr val="E04130"/>
      </a:dk2>
      <a:lt2>
        <a:srgbClr val="3A8997"/>
      </a:lt2>
      <a:accent1>
        <a:srgbClr val="AAB4C8"/>
      </a:accent1>
      <a:accent2>
        <a:srgbClr val="4B5050"/>
      </a:accent2>
      <a:accent3>
        <a:srgbClr val="A3A6A7"/>
      </a:accent3>
      <a:accent4>
        <a:srgbClr val="E1E3E3"/>
      </a:accent4>
      <a:accent5>
        <a:srgbClr val="00A987"/>
      </a:accent5>
      <a:accent6>
        <a:srgbClr val="00A6DF"/>
      </a:accent6>
      <a:hlink>
        <a:srgbClr val="000000"/>
      </a:hlink>
      <a:folHlink>
        <a:srgbClr val="000000"/>
      </a:folHlink>
    </a:clrScheme>
    <a:fontScheme name="Jacobs University_01">
      <a:majorFont>
        <a:latin typeface="Trade Gothic LT Std"/>
        <a:ea typeface=""/>
        <a:cs typeface=""/>
      </a:majorFont>
      <a:minorFont>
        <a:latin typeface="Trade Gothic LT St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 anchor="ctr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Jacobs University">
      <a:dk1>
        <a:srgbClr val="143264"/>
      </a:dk1>
      <a:lt1>
        <a:sysClr val="window" lastClr="FFFFFF"/>
      </a:lt1>
      <a:dk2>
        <a:srgbClr val="E04130"/>
      </a:dk2>
      <a:lt2>
        <a:srgbClr val="3A8997"/>
      </a:lt2>
      <a:accent1>
        <a:srgbClr val="AAB4C8"/>
      </a:accent1>
      <a:accent2>
        <a:srgbClr val="4B5050"/>
      </a:accent2>
      <a:accent3>
        <a:srgbClr val="A3A6A7"/>
      </a:accent3>
      <a:accent4>
        <a:srgbClr val="E1E3E3"/>
      </a:accent4>
      <a:accent5>
        <a:srgbClr val="00A987"/>
      </a:accent5>
      <a:accent6>
        <a:srgbClr val="00A6DF"/>
      </a:accent6>
      <a:hlink>
        <a:srgbClr val="000000"/>
      </a:hlink>
      <a:folHlink>
        <a:srgbClr val="000000"/>
      </a:folHlink>
    </a:clrScheme>
    <a:fontScheme name="Jacobs University">
      <a:majorFont>
        <a:latin typeface="Trade Gothic LT Std"/>
        <a:ea typeface=""/>
        <a:cs typeface=""/>
      </a:majorFont>
      <a:minorFont>
        <a:latin typeface="Utop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Jacobs University">
      <a:dk1>
        <a:srgbClr val="143264"/>
      </a:dk1>
      <a:lt1>
        <a:sysClr val="window" lastClr="FFFFFF"/>
      </a:lt1>
      <a:dk2>
        <a:srgbClr val="E04130"/>
      </a:dk2>
      <a:lt2>
        <a:srgbClr val="3A8997"/>
      </a:lt2>
      <a:accent1>
        <a:srgbClr val="AAB4C8"/>
      </a:accent1>
      <a:accent2>
        <a:srgbClr val="4B5050"/>
      </a:accent2>
      <a:accent3>
        <a:srgbClr val="A3A6A7"/>
      </a:accent3>
      <a:accent4>
        <a:srgbClr val="E1E3E3"/>
      </a:accent4>
      <a:accent5>
        <a:srgbClr val="00A987"/>
      </a:accent5>
      <a:accent6>
        <a:srgbClr val="00A6DF"/>
      </a:accent6>
      <a:hlink>
        <a:srgbClr val="000000"/>
      </a:hlink>
      <a:folHlink>
        <a:srgbClr val="000000"/>
      </a:folHlink>
    </a:clrScheme>
    <a:fontScheme name="Jacobs University">
      <a:majorFont>
        <a:latin typeface="Trade Gothic LT Std"/>
        <a:ea typeface=""/>
        <a:cs typeface=""/>
      </a:majorFont>
      <a:minorFont>
        <a:latin typeface="Utop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PPT_Master_JU_4x3</Template>
  <TotalTime>40156</TotalTime>
  <Words>4833</Words>
  <Application>Microsoft Macintosh PowerPoint</Application>
  <PresentationFormat>On-screen Show (4:3)</PresentationFormat>
  <Paragraphs>4004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Trade Gothic LT Std</vt:lpstr>
      <vt:lpstr>Utopia</vt:lpstr>
      <vt:lpstr>Wingdings</vt:lpstr>
      <vt:lpstr>PPT-Master Jacobs University</vt:lpstr>
      <vt:lpstr>Industrial Engineering Assignment Part 1</vt:lpstr>
      <vt:lpstr>Groups</vt:lpstr>
      <vt:lpstr>E-scooter Production</vt:lpstr>
      <vt:lpstr>Assignment Part 1</vt:lpstr>
      <vt:lpstr>Assignment Part 1</vt:lpstr>
      <vt:lpstr>Tables –Work stations</vt:lpstr>
      <vt:lpstr>Tables - Operations</vt:lpstr>
      <vt:lpstr>Tables – Operations (cont´d)</vt:lpstr>
      <vt:lpstr>Benefit-Value Analysis </vt:lpstr>
      <vt:lpstr>Production Morphology</vt:lpstr>
      <vt:lpstr>House of quality</vt:lpstr>
      <vt:lpstr>Bill of Materials</vt:lpstr>
      <vt:lpstr>ABC Analysis</vt:lpstr>
      <vt:lpstr>Routing - initial</vt:lpstr>
      <vt:lpstr>Clustering</vt:lpstr>
      <vt:lpstr>Routing Clustered</vt:lpstr>
      <vt:lpstr>Material Selection</vt:lpstr>
      <vt:lpstr>Material Selection (Cont´d)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double spaced possible</dc:title>
  <dc:subject>Subtitle</dc:subject>
  <dc:creator>Uygun, Yilmaz</dc:creator>
  <cp:lastModifiedBy>Uygun, Yilmaz</cp:lastModifiedBy>
  <cp:revision>1514</cp:revision>
  <cp:lastPrinted>2019-10-25T15:56:54Z</cp:lastPrinted>
  <dcterms:created xsi:type="dcterms:W3CDTF">2016-08-26T09:43:58Z</dcterms:created>
  <dcterms:modified xsi:type="dcterms:W3CDTF">2022-04-08T08:35:45Z</dcterms:modified>
</cp:coreProperties>
</file>