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sldIdLst>
    <p:sldId id="265" r:id="rId5"/>
    <p:sldId id="259" r:id="rId6"/>
    <p:sldId id="256" r:id="rId7"/>
    <p:sldId id="260" r:id="rId8"/>
    <p:sldId id="257" r:id="rId9"/>
    <p:sldId id="25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122C3-B727-4184-BEB4-C76F2834BF6A}" v="3" dt="2021-01-03T12:58:53.457"/>
    <p1510:client id="{826AC09A-214A-4A4C-B3AE-CB8E982DAD66}" v="2" dt="2021-01-09T01:48:3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roo" userId="S::2020cs115_student.uet.edu.pk#ext#@pern.onmicrosoft.com::ea27e789-ac87-43d1-b415-b8c1067ae479" providerId="AD" clId="Web-{489122C3-B727-4184-BEB4-C76F2834BF6A}"/>
    <pc:docChg chg="modSld">
      <pc:chgData name="Aabroo" userId="S::2020cs115_student.uet.edu.pk#ext#@pern.onmicrosoft.com::ea27e789-ac87-43d1-b415-b8c1067ae479" providerId="AD" clId="Web-{489122C3-B727-4184-BEB4-C76F2834BF6A}" dt="2021-01-03T12:58:53.457" v="2" actId="1076"/>
      <pc:docMkLst>
        <pc:docMk/>
      </pc:docMkLst>
      <pc:sldChg chg="modSp">
        <pc:chgData name="Aabroo" userId="S::2020cs115_student.uet.edu.pk#ext#@pern.onmicrosoft.com::ea27e789-ac87-43d1-b415-b8c1067ae479" providerId="AD" clId="Web-{489122C3-B727-4184-BEB4-C76F2834BF6A}" dt="2021-01-03T12:58:53.457" v="2" actId="1076"/>
        <pc:sldMkLst>
          <pc:docMk/>
          <pc:sldMk cId="1339994863" sldId="259"/>
        </pc:sldMkLst>
        <pc:picChg chg="mod">
          <ac:chgData name="Aabroo" userId="S::2020cs115_student.uet.edu.pk#ext#@pern.onmicrosoft.com::ea27e789-ac87-43d1-b415-b8c1067ae479" providerId="AD" clId="Web-{489122C3-B727-4184-BEB4-C76F2834BF6A}" dt="2021-01-03T12:58:53.457" v="2" actId="1076"/>
          <ac:picMkLst>
            <pc:docMk/>
            <pc:sldMk cId="1339994863" sldId="259"/>
            <ac:picMk id="4" creationId="{9A32966B-50DB-446D-90A6-7A65F74CD9B4}"/>
          </ac:picMkLst>
        </pc:picChg>
      </pc:sldChg>
    </pc:docChg>
  </pc:docChgLst>
  <pc:docChgLst>
    <pc:chgData name="Faraz Ahmad" userId="S::2020cs144_student.uet.edu.pk#ext#@pern.onmicrosoft.com::cdb39db1-8d89-401d-987d-ed52fb29c623" providerId="AD" clId="Web-{826AC09A-214A-4A4C-B3AE-CB8E982DAD66}"/>
    <pc:docChg chg="modSld">
      <pc:chgData name="Faraz Ahmad" userId="S::2020cs144_student.uet.edu.pk#ext#@pern.onmicrosoft.com::cdb39db1-8d89-401d-987d-ed52fb29c623" providerId="AD" clId="Web-{826AC09A-214A-4A4C-B3AE-CB8E982DAD66}" dt="2021-01-09T01:48:35.391" v="1" actId="20577"/>
      <pc:docMkLst>
        <pc:docMk/>
      </pc:docMkLst>
      <pc:sldChg chg="modSp">
        <pc:chgData name="Faraz Ahmad" userId="S::2020cs144_student.uet.edu.pk#ext#@pern.onmicrosoft.com::cdb39db1-8d89-401d-987d-ed52fb29c623" providerId="AD" clId="Web-{826AC09A-214A-4A4C-B3AE-CB8E982DAD66}" dt="2021-01-09T01:48:35.375" v="0" actId="20577"/>
        <pc:sldMkLst>
          <pc:docMk/>
          <pc:sldMk cId="1339994863" sldId="259"/>
        </pc:sldMkLst>
        <pc:spChg chg="mod">
          <ac:chgData name="Faraz Ahmad" userId="S::2020cs144_student.uet.edu.pk#ext#@pern.onmicrosoft.com::cdb39db1-8d89-401d-987d-ed52fb29c623" providerId="AD" clId="Web-{826AC09A-214A-4A4C-B3AE-CB8E982DAD66}" dt="2021-01-09T01:48:35.375" v="0" actId="20577"/>
          <ac:spMkLst>
            <pc:docMk/>
            <pc:sldMk cId="1339994863" sldId="259"/>
            <ac:spMk id="3" creationId="{2FAD0B71-49DC-4E09-BC56-1603B5532F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/>
              <a:t>Mobile subscriptions per 100 inhabitants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'Mobile subscriptions per 100 in'!$B$1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'Mobile subscriptions per 100 in'!$A$2:$A$12</c:f>
              <c:numCache>
                <c:formatCode>0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'Mobile subscriptions per 100 in'!$B$2:$B$12</c:f>
              <c:numCache>
                <c:formatCode>General</c:formatCode>
                <c:ptCount val="11"/>
                <c:pt idx="0">
                  <c:v>50.25</c:v>
                </c:pt>
                <c:pt idx="1">
                  <c:v>59.36</c:v>
                </c:pt>
                <c:pt idx="2" formatCode="0.0">
                  <c:v>67.48</c:v>
                </c:pt>
                <c:pt idx="3" formatCode="0.0">
                  <c:v>76.14</c:v>
                </c:pt>
                <c:pt idx="4" formatCode="0.0">
                  <c:v>83.7</c:v>
                </c:pt>
                <c:pt idx="5" formatCode="0.0">
                  <c:v>87.91</c:v>
                </c:pt>
                <c:pt idx="6">
                  <c:v>92.44</c:v>
                </c:pt>
                <c:pt idx="7">
                  <c:v>96.03</c:v>
                </c:pt>
                <c:pt idx="8" formatCode="0.00">
                  <c:v>97.4</c:v>
                </c:pt>
                <c:pt idx="9">
                  <c:v>100.7</c:v>
                </c:pt>
                <c:pt idx="10">
                  <c:v>102.78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82-4FE4-96A3-9329025026B7}"/>
            </c:ext>
          </c:extLst>
        </c:ser>
        <c:ser>
          <c:idx val="1"/>
          <c:order val="1"/>
          <c:tx>
            <c:strRef>
              <c:f>'Mobile subscriptions per 100 in'!$C$1</c:f>
              <c:strCache>
                <c:ptCount val="1"/>
                <c:pt idx="0">
                  <c:v>Caribbean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'Mobile subscriptions per 100 in'!$A$2:$A$12</c:f>
              <c:numCache>
                <c:formatCode>0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'Mobile subscriptions per 100 in'!$C$2:$C$12</c:f>
              <c:numCache>
                <c:formatCode>0.0</c:formatCode>
                <c:ptCount val="11"/>
                <c:pt idx="0" formatCode="General">
                  <c:v>94.2</c:v>
                </c:pt>
                <c:pt idx="1">
                  <c:v>103.33</c:v>
                </c:pt>
                <c:pt idx="2">
                  <c:v>110.41</c:v>
                </c:pt>
                <c:pt idx="3">
                  <c:v>113.81</c:v>
                </c:pt>
                <c:pt idx="4">
                  <c:v>107.29</c:v>
                </c:pt>
                <c:pt idx="5" formatCode="General">
                  <c:v>103.53</c:v>
                </c:pt>
                <c:pt idx="6" formatCode="General">
                  <c:v>108.63</c:v>
                </c:pt>
                <c:pt idx="7" formatCode="0.00">
                  <c:v>110.86</c:v>
                </c:pt>
                <c:pt idx="8" formatCode="General">
                  <c:v>112.97</c:v>
                </c:pt>
                <c:pt idx="9" formatCode="General">
                  <c:v>116.7</c:v>
                </c:pt>
                <c:pt idx="10" formatCode="General">
                  <c:v>112.44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82-4FE4-96A3-932902502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5699455"/>
        <c:axId val="1140225487"/>
      </c:lineChart>
      <c:catAx>
        <c:axId val="1095699455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225487"/>
        <c:crosses val="autoZero"/>
        <c:auto val="1"/>
        <c:lblAlgn val="ctr"/>
        <c:lblOffset val="100"/>
        <c:noMultiLvlLbl val="0"/>
      </c:catAx>
      <c:valAx>
        <c:axId val="114022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69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B54471-FD18-4B62-B8CB-FE59E90A0884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9F0FA3-026F-49A1-8A28-29298E383E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orldbank.org/indicator/IT.CEL.SETS.P2?locations=Z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0CC3-938E-420B-8D56-306B1508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113F-ABBF-461A-93CD-328CD083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Name: Faraz Ahmad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Roll No: 2020-CS-144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Department of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4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9F3-1A8F-4EDA-B91E-774EE7FB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“Sometimes you win and sometimes you learn”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FA6D4-7749-43E4-9D5B-C6DC2500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/>
          <a:p>
            <a:r>
              <a:rPr lang="en-US"/>
              <a:t>Lose-lose situation</a:t>
            </a:r>
          </a:p>
        </p:txBody>
      </p:sp>
      <p:pic>
        <p:nvPicPr>
          <p:cNvPr id="6" name="Picture 5" descr="A picture containing object, chessman, indoor&#10;&#10;Description automatically generated">
            <a:extLst>
              <a:ext uri="{FF2B5EF4-FFF2-40B4-BE49-F238E27FC236}">
                <a16:creationId xmlns:a16="http://schemas.microsoft.com/office/drawing/2014/main" id="{D656A483-AA09-4526-94B3-0B8CD130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108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A874-D506-479F-BA69-E6806076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Education in the time of pandemic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0B71-49DC-4E09-BC56-1603B553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&gt;1.2 billion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574 million in the Commonwealth</a:t>
            </a:r>
          </a:p>
          <a:p>
            <a:r>
              <a:rPr lang="en-US" sz="2400" dirty="0"/>
              <a:t>Affected by institutional closures</a:t>
            </a:r>
            <a:endParaRPr lang="en-US" sz="2400" dirty="0">
              <a:cs typeface="Arial"/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2966B-50DB-446D-90A6-7A65F74CD9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r="-1"/>
          <a:stretch/>
        </p:blipFill>
        <p:spPr>
          <a:xfrm>
            <a:off x="28755" y="3739764"/>
            <a:ext cx="8984202" cy="30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6929021" cy="1371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How has the coronavirus impacted the classroom?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2575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coronavirus has disrupted education across the globe.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Teachers cannot meet with students, and parents are caring for kids at home. </a:t>
            </a:r>
            <a:r>
              <a:rPr lang="en-US" sz="2400" dirty="0">
                <a:solidFill>
                  <a:srgbClr val="0070C0"/>
                </a:solidFill>
              </a:rPr>
              <a:t>A HUGE CHALLENGE!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3475637-288C-400D-BCE4-2EAD809E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37" y="4279129"/>
            <a:ext cx="3684233" cy="2201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867C8-7DB6-4C43-83CB-83E8D024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37" y="1752600"/>
            <a:ext cx="3684233" cy="2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F0C9-4E35-4408-9702-CAA27B0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How teachers have suffered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60FB-3E91-492B-951C-36DE0872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259366"/>
            <a:ext cx="3291840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1" dirty="0"/>
              <a:t>Issues</a:t>
            </a:r>
          </a:p>
          <a:p>
            <a:pPr marL="355600" indent="-355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Connectivity, costs and electricity</a:t>
            </a:r>
          </a:p>
          <a:p>
            <a:pPr marL="355600" indent="-355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to online platforms</a:t>
            </a:r>
          </a:p>
          <a:p>
            <a:pPr marL="355600" indent="-355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Quality Content</a:t>
            </a:r>
          </a:p>
          <a:p>
            <a:pPr marL="355600" indent="-355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Capacity of teachers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F2CD7-405E-4C29-9D50-7A921B58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5" r="21841" b="1"/>
          <a:stretch/>
        </p:blipFill>
        <p:spPr>
          <a:xfrm>
            <a:off x="4602480" y="2259366"/>
            <a:ext cx="3291840" cy="384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492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1682" cy="106352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TEACHERS AT RISK!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FAD90D-8799-4E42-9B31-B686A066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6" t="15473" r="1350" b="10331"/>
          <a:stretch/>
        </p:blipFill>
        <p:spPr>
          <a:xfrm>
            <a:off x="270769" y="2370339"/>
            <a:ext cx="8349449" cy="384403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CE863-158E-45AC-BD64-FB4AE243AF75}"/>
              </a:ext>
            </a:extLst>
          </p:cNvPr>
          <p:cNvSpPr txBox="1"/>
          <p:nvPr/>
        </p:nvSpPr>
        <p:spPr>
          <a:xfrm>
            <a:off x="457200" y="1470124"/>
            <a:ext cx="711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CORONAVIRUS: Case fatality rates by age</a:t>
            </a:r>
          </a:p>
          <a:p>
            <a:r>
              <a:rPr lang="en-US" b="1" dirty="0">
                <a:solidFill>
                  <a:srgbClr val="002060"/>
                </a:solidFill>
              </a:rPr>
              <a:t>Source: Chinese Center for Disease Control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31862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1678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Growth of ICTs: Mobile subscriptions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4CE25BF-6A51-4CFD-BD1E-59CD84095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340953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94DE29-E744-42E6-A370-34BA7BEB0457}"/>
              </a:ext>
            </a:extLst>
          </p:cNvPr>
          <p:cNvSpPr txBox="1"/>
          <p:nvPr/>
        </p:nvSpPr>
        <p:spPr>
          <a:xfrm>
            <a:off x="457199" y="6534835"/>
            <a:ext cx="594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50" dirty="0"/>
              <a:t>Source: </a:t>
            </a:r>
            <a:r>
              <a:rPr lang="en-CA" sz="750" dirty="0">
                <a:hlinkClick r:id="rId3"/>
              </a:rPr>
              <a:t>data.worldbank.org</a:t>
            </a:r>
            <a:r>
              <a:rPr lang="en-CA" sz="750" dirty="0"/>
              <a:t>, retrieved on 17 January 2020</a:t>
            </a:r>
          </a:p>
          <a:p>
            <a:r>
              <a:rPr lang="en-CA" sz="7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5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B577-7304-4C16-8558-8E85171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4BFA-337B-4E49-AE45-361B7F1D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DA1870-38AC-4F52-B89B-CC361B7F5314}"/>
              </a:ext>
            </a:extLst>
          </p:cNvPr>
          <p:cNvGrpSpPr/>
          <p:nvPr/>
        </p:nvGrpSpPr>
        <p:grpSpPr>
          <a:xfrm>
            <a:off x="423267" y="508993"/>
            <a:ext cx="8240316" cy="5754291"/>
            <a:chOff x="1066182" y="-419077"/>
            <a:chExt cx="9903616" cy="6915789"/>
          </a:xfrm>
        </p:grpSpPr>
        <p:pic>
          <p:nvPicPr>
            <p:cNvPr id="5" name="Picture 4" descr="C:\Users\ccruz\Downloads\IMG_9836.jpg">
              <a:extLst>
                <a:ext uri="{FF2B5EF4-FFF2-40B4-BE49-F238E27FC236}">
                  <a16:creationId xmlns:a16="http://schemas.microsoft.com/office/drawing/2014/main" id="{00261FB2-4317-4B45-9F5C-D29A09752AA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0" b="-80"/>
            <a:stretch/>
          </p:blipFill>
          <p:spPr bwMode="auto">
            <a:xfrm>
              <a:off x="1066182" y="-419077"/>
              <a:ext cx="9903616" cy="6915789"/>
            </a:xfrm>
            <a:prstGeom prst="rect">
              <a:avLst/>
            </a:prstGeom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963A0D2F-8864-4CA7-8966-3F570C7E9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385" y="5852939"/>
              <a:ext cx="3228082" cy="24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GB" sz="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Photo credit: </a:t>
              </a:r>
              <a:r>
                <a:rPr lang="en-GB" sz="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Abir</a:t>
              </a:r>
              <a:r>
                <a:rPr lang="en-GB" sz="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Abdullah / </a:t>
              </a:r>
              <a:r>
                <a:rPr lang="en-GB" sz="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Shidhulai</a:t>
              </a:r>
              <a:r>
                <a:rPr lang="en-GB" sz="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Swanirvar</a:t>
              </a:r>
              <a:r>
                <a:rPr lang="en-GB" sz="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6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Sangstha</a:t>
              </a:r>
              <a:r>
                <a:rPr lang="en-GB" sz="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. Bangladesh</a:t>
              </a:r>
              <a:endParaRPr lang="en-CA" sz="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10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omputer, desk&#10;&#10;Description automatically generated">
            <a:extLst>
              <a:ext uri="{FF2B5EF4-FFF2-40B4-BE49-F238E27FC236}">
                <a16:creationId xmlns:a16="http://schemas.microsoft.com/office/drawing/2014/main" id="{10561A4A-4147-4B72-9101-B3BA3538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8"/>
          <a:stretch/>
        </p:blipFill>
        <p:spPr>
          <a:xfrm>
            <a:off x="90488" y="68263"/>
            <a:ext cx="8820150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201625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A4E-2B6B-4555-8239-A485C4B5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79015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How is COVID-19 affecting student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5FCA-E6DC-4976-BEE1-A49637E3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impact of COVID-19 on student achievement and what it may mean for educators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Teachers are scrambling to adapt content for an online platform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Parents are juggling work responsibilities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Students themselves are faced with isolation, anxiety about a deadly virus, and uncertainty about future.</a:t>
            </a:r>
          </a:p>
        </p:txBody>
      </p:sp>
    </p:spTree>
    <p:extLst>
      <p:ext uri="{BB962C8B-B14F-4D97-AF65-F5344CB8AC3E}">
        <p14:creationId xmlns:p14="http://schemas.microsoft.com/office/powerpoint/2010/main" val="324734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642CC14B3AE408FD2222842AD493B" ma:contentTypeVersion="6" ma:contentTypeDescription="Create a new document." ma:contentTypeScope="" ma:versionID="dddc3b46e6e17e73d61406c9ada2cea5">
  <xsd:schema xmlns:xsd="http://www.w3.org/2001/XMLSchema" xmlns:xs="http://www.w3.org/2001/XMLSchema" xmlns:p="http://schemas.microsoft.com/office/2006/metadata/properties" xmlns:ns2="e8e0bd34-5a05-4959-9713-b387cac3636e" targetNamespace="http://schemas.microsoft.com/office/2006/metadata/properties" ma:root="true" ma:fieldsID="cb4ad60866a7907f8465751cbd54070f" ns2:_="">
    <xsd:import namespace="e8e0bd34-5a05-4959-9713-b387cac36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0bd34-5a05-4959-9713-b387cac36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A7791A-F900-4272-AC85-9C33BD873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0bd34-5a05-4959-9713-b387cac36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692A8-CC1B-45B8-AAE5-E4F468231D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6CA854-C6FC-4711-9523-A2B002D3A4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Times New Roman</vt:lpstr>
      <vt:lpstr>Wingdings</vt:lpstr>
      <vt:lpstr>Essential</vt:lpstr>
      <vt:lpstr>Introduction</vt:lpstr>
      <vt:lpstr>Education in the time of pandemic </vt:lpstr>
      <vt:lpstr>How has the coronavirus impacted the classroom?</vt:lpstr>
      <vt:lpstr>How teachers have suffered</vt:lpstr>
      <vt:lpstr>TEACHERS AT RISK!</vt:lpstr>
      <vt:lpstr>Growth of ICTs: Mobile subscriptions</vt:lpstr>
      <vt:lpstr>PowerPoint Presentation</vt:lpstr>
      <vt:lpstr>PowerPoint Presentation</vt:lpstr>
      <vt:lpstr>How is COVID-19 affecting student learning?</vt:lpstr>
      <vt:lpstr>Lose-lose 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the time of pandemic </dc:title>
  <dc:creator>Faraz Ahmed</dc:creator>
  <cp:lastModifiedBy>Faraz Ahmed</cp:lastModifiedBy>
  <cp:revision>6</cp:revision>
  <dcterms:created xsi:type="dcterms:W3CDTF">2021-01-03T12:46:16Z</dcterms:created>
  <dcterms:modified xsi:type="dcterms:W3CDTF">2021-03-08T17:33:22Z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0x0101006B4642CC14B3AE408FD2222842AD493B</vt:lpwstr>
  </property>
</Properties>
</file>