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2"/>
  </p:sldMasterIdLst>
  <p:notesMasterIdLst>
    <p:notesMasterId r:id="rId9"/>
  </p:notesMasterIdLst>
  <p:handoutMasterIdLst>
    <p:handoutMasterId r:id="rId10"/>
  </p:handoutMasterIdLst>
  <p:sldIdLst>
    <p:sldId id="256" r:id="rId3"/>
    <p:sldId id="257" r:id="rId4"/>
    <p:sldId id="258" r:id="rId5"/>
    <p:sldId id="265" r:id="rId6"/>
    <p:sldId id="259" r:id="rId7"/>
    <p:sldId id="260" r:id="rId8"/>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99FF"/>
    <a:srgbClr val="9999FF"/>
    <a:srgbClr val="003399"/>
    <a:srgbClr val="336699"/>
    <a:srgbClr val="008080"/>
    <a:srgbClr val="FF0000"/>
    <a:srgbClr val="960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640" autoAdjust="0"/>
  </p:normalViewPr>
  <p:slideViewPr>
    <p:cSldViewPr>
      <p:cViewPr>
        <p:scale>
          <a:sx n="90" d="100"/>
          <a:sy n="90" d="100"/>
        </p:scale>
        <p:origin x="-906" y="372"/>
      </p:cViewPr>
      <p:guideLst>
        <p:guide orient="horz" pos="2160"/>
        <p:guide pos="2880"/>
      </p:guideLst>
    </p:cSldViewPr>
  </p:slideViewPr>
  <p:outlineViewPr>
    <p:cViewPr>
      <p:scale>
        <a:sx n="33" d="100"/>
        <a:sy n="33" d="100"/>
      </p:scale>
      <p:origin x="0" y="23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038258" cy="4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7411" name="Rectangle 3"/>
          <p:cNvSpPr>
            <a:spLocks noGrp="1" noChangeArrowheads="1"/>
          </p:cNvSpPr>
          <p:nvPr>
            <p:ph type="dt" sz="quarter" idx="1"/>
          </p:nvPr>
        </p:nvSpPr>
        <p:spPr bwMode="auto">
          <a:xfrm>
            <a:off x="3972143" y="1"/>
            <a:ext cx="3038257" cy="4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7412" name="Rectangle 4"/>
          <p:cNvSpPr>
            <a:spLocks noGrp="1" noChangeArrowheads="1"/>
          </p:cNvSpPr>
          <p:nvPr>
            <p:ph type="ftr" sz="quarter" idx="2"/>
          </p:nvPr>
        </p:nvSpPr>
        <p:spPr bwMode="auto">
          <a:xfrm>
            <a:off x="1" y="8774598"/>
            <a:ext cx="3038258" cy="4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7413" name="Rectangle 5"/>
          <p:cNvSpPr>
            <a:spLocks noGrp="1" noChangeArrowheads="1"/>
          </p:cNvSpPr>
          <p:nvPr>
            <p:ph type="sldNum" sz="quarter" idx="3"/>
          </p:nvPr>
        </p:nvSpPr>
        <p:spPr bwMode="auto">
          <a:xfrm>
            <a:off x="3972143" y="8774598"/>
            <a:ext cx="3038257" cy="4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F6168EAF-C73D-4C5C-8DA9-0A27C64E7F41}" type="slidenum">
              <a:rPr lang="en-US"/>
              <a:pPr/>
              <a:t>‹#›</a:t>
            </a:fld>
            <a:endParaRPr lang="en-US"/>
          </a:p>
        </p:txBody>
      </p:sp>
    </p:spTree>
    <p:extLst>
      <p:ext uri="{BB962C8B-B14F-4D97-AF65-F5344CB8AC3E}">
        <p14:creationId xmlns:p14="http://schemas.microsoft.com/office/powerpoint/2010/main" val="162986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258" cy="4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5363" name="Rectangle 3"/>
          <p:cNvSpPr>
            <a:spLocks noGrp="1" noChangeArrowheads="1"/>
          </p:cNvSpPr>
          <p:nvPr>
            <p:ph type="dt" idx="1"/>
          </p:nvPr>
        </p:nvSpPr>
        <p:spPr bwMode="auto">
          <a:xfrm>
            <a:off x="3972143" y="1"/>
            <a:ext cx="3038257" cy="4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5364" name="Rectangle 4"/>
          <p:cNvSpPr>
            <a:spLocks noGrp="1" noRot="1" noChangeAspect="1" noChangeArrowheads="1" noTextEdit="1"/>
          </p:cNvSpPr>
          <p:nvPr>
            <p:ph type="sldImg" idx="2"/>
          </p:nvPr>
        </p:nvSpPr>
        <p:spPr bwMode="auto">
          <a:xfrm>
            <a:off x="1196975" y="693738"/>
            <a:ext cx="4616450" cy="34623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35451" y="4386484"/>
            <a:ext cx="5139498" cy="415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1" y="8774598"/>
            <a:ext cx="3038258" cy="4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5367" name="Rectangle 7"/>
          <p:cNvSpPr>
            <a:spLocks noGrp="1" noChangeArrowheads="1"/>
          </p:cNvSpPr>
          <p:nvPr>
            <p:ph type="sldNum" sz="quarter" idx="5"/>
          </p:nvPr>
        </p:nvSpPr>
        <p:spPr bwMode="auto">
          <a:xfrm>
            <a:off x="3972143" y="8774598"/>
            <a:ext cx="3038257" cy="4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3695B57-D6C6-4C3E-8F47-68C7BB5E64EA}" type="slidenum">
              <a:rPr lang="en-US"/>
              <a:pPr/>
              <a:t>‹#›</a:t>
            </a:fld>
            <a:endParaRPr lang="en-US"/>
          </a:p>
        </p:txBody>
      </p:sp>
    </p:spTree>
    <p:extLst>
      <p:ext uri="{BB962C8B-B14F-4D97-AF65-F5344CB8AC3E}">
        <p14:creationId xmlns:p14="http://schemas.microsoft.com/office/powerpoint/2010/main" val="2611529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533400" y="609600"/>
            <a:ext cx="7924800" cy="1143000"/>
          </a:xfrm>
        </p:spPr>
        <p:txBody>
          <a:bodyPr/>
          <a:lstStyle>
            <a:lvl1pPr>
              <a:defRPr sz="4400"/>
            </a:lvl1pPr>
          </a:lstStyle>
          <a:p>
            <a:pPr lvl="0"/>
            <a:r>
              <a:rPr lang="en-US" noProof="0" smtClean="0"/>
              <a:t>Click to edit Master title style</a:t>
            </a:r>
          </a:p>
        </p:txBody>
      </p:sp>
      <p:sp>
        <p:nvSpPr>
          <p:cNvPr id="100355" name="Rectangle 3"/>
          <p:cNvSpPr>
            <a:spLocks noGrp="1" noChangeArrowheads="1"/>
          </p:cNvSpPr>
          <p:nvPr>
            <p:ph type="subTitle" idx="1"/>
          </p:nvPr>
        </p:nvSpPr>
        <p:spPr>
          <a:xfrm>
            <a:off x="1371600" y="1981200"/>
            <a:ext cx="6400800" cy="609600"/>
          </a:xfrm>
        </p:spPr>
        <p:txBody>
          <a:bodyPr/>
          <a:lstStyle>
            <a:lvl1pPr marL="0" indent="0" algn="ctr">
              <a:buFontTx/>
              <a:buNone/>
              <a:defRPr>
                <a:solidFill>
                  <a:schemeClr val="bg1"/>
                </a:solidFill>
              </a:defRPr>
            </a:lvl1pPr>
          </a:lstStyle>
          <a:p>
            <a:pPr lvl="0"/>
            <a:r>
              <a:rPr lang="en-US" noProof="0" smtClean="0"/>
              <a:t>Click to edit Master subtitle style</a:t>
            </a:r>
            <a:endParaRPr lang="en-US" noProof="0" dirty="0" smtClean="0"/>
          </a:p>
        </p:txBody>
      </p:sp>
      <p:sp>
        <p:nvSpPr>
          <p:cNvPr id="100356"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chemeClr val="bg1"/>
                </a:solidFill>
                <a:latin typeface="+mn-lt"/>
              </a:defRPr>
            </a:lvl1pPr>
          </a:lstStyle>
          <a:p>
            <a:fld id="{F6EA6C7B-2AAC-4E99-8243-1BC11AA93915}" type="datetime1">
              <a:rPr lang="en-US" smtClean="0"/>
              <a:pPr/>
              <a:t>7/19/2016</a:t>
            </a:fld>
            <a:endParaRPr lang="en-US"/>
          </a:p>
        </p:txBody>
      </p:sp>
      <p:sp>
        <p:nvSpPr>
          <p:cNvPr id="100357"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defRPr>
            </a:lvl1pPr>
          </a:lstStyle>
          <a:p>
            <a:r>
              <a:rPr lang="en-US" smtClean="0"/>
              <a:t>[Project Name]</a:t>
            </a:r>
            <a:endParaRPr lang="en-US" dirty="0"/>
          </a:p>
        </p:txBody>
      </p:sp>
      <p:sp>
        <p:nvSpPr>
          <p:cNvPr id="100358" name="Rectangle 6"/>
          <p:cNvSpPr>
            <a:spLocks noGrp="1" noChangeArrowheads="1"/>
          </p:cNvSpPr>
          <p:nvPr>
            <p:ph type="sldNum" sz="quarter" idx="4"/>
          </p:nvPr>
        </p:nvSpPr>
        <p:spPr/>
        <p:txBody>
          <a:bodyPr/>
          <a:lstStyle>
            <a:lvl1pPr>
              <a:defRPr>
                <a:solidFill>
                  <a:schemeClr val="bg1"/>
                </a:solidFill>
              </a:defRPr>
            </a:lvl1pPr>
          </a:lstStyle>
          <a:p>
            <a:fld id="{D6715BA7-EDC6-455F-A4B7-3BA2722A71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102664E-4CE3-445B-8B2F-A95623935C98}" type="slidenum">
              <a:rPr lang="en-US"/>
              <a:pPr/>
              <a:t>‹#›</a:t>
            </a:fld>
            <a:endParaRPr lang="en-US"/>
          </a:p>
        </p:txBody>
      </p:sp>
    </p:spTree>
    <p:extLst>
      <p:ext uri="{BB962C8B-B14F-4D97-AF65-F5344CB8AC3E}">
        <p14:creationId xmlns:p14="http://schemas.microsoft.com/office/powerpoint/2010/main" val="68396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28600"/>
            <a:ext cx="21526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549C214-0DF8-4760-8580-9E30D00875CA}" type="slidenum">
              <a:rPr lang="en-US"/>
              <a:pPr/>
              <a:t>‹#›</a:t>
            </a:fld>
            <a:endParaRPr lang="en-US"/>
          </a:p>
        </p:txBody>
      </p:sp>
    </p:spTree>
    <p:extLst>
      <p:ext uri="{BB962C8B-B14F-4D97-AF65-F5344CB8AC3E}">
        <p14:creationId xmlns:p14="http://schemas.microsoft.com/office/powerpoint/2010/main" val="37308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524000"/>
            <a:ext cx="8610600" cy="4572000"/>
          </a:xfrm>
        </p:spPr>
        <p:txBody>
          <a:bodyPr/>
          <a:lstStyle/>
          <a:p>
            <a:r>
              <a:rPr lang="en-US" smtClean="0"/>
              <a:t>Click icon to add table</a:t>
            </a:r>
            <a:endParaRPr lang="en-US"/>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fld id="{1D328A14-1B17-418A-B05D-DE097A2E4CD4}" type="slidenum">
              <a:rPr lang="en-US"/>
              <a:pPr/>
              <a:t>‹#›</a:t>
            </a:fld>
            <a:endParaRPr lang="en-US"/>
          </a:p>
        </p:txBody>
      </p:sp>
    </p:spTree>
    <p:extLst>
      <p:ext uri="{BB962C8B-B14F-4D97-AF65-F5344CB8AC3E}">
        <p14:creationId xmlns:p14="http://schemas.microsoft.com/office/powerpoint/2010/main" val="411451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A1AD8EBC-3CFD-44F4-AFCA-D54CB0FAA988}" type="slidenum">
              <a:rPr lang="en-US"/>
              <a:pPr/>
              <a:t>‹#›</a:t>
            </a:fld>
            <a:endParaRPr lang="en-US"/>
          </a:p>
        </p:txBody>
      </p:sp>
    </p:spTree>
    <p:extLst>
      <p:ext uri="{BB962C8B-B14F-4D97-AF65-F5344CB8AC3E}">
        <p14:creationId xmlns:p14="http://schemas.microsoft.com/office/powerpoint/2010/main" val="410061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066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90600" y="1295400"/>
            <a:ext cx="7924800" cy="4800600"/>
          </a:xfrm>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035A58E1-8250-493B-B884-70BDEFC0F627}" type="slidenum">
              <a:rPr lang="en-US"/>
              <a:pPr/>
              <a:t>‹#›</a:t>
            </a:fld>
            <a:endParaRPr lang="en-US"/>
          </a:p>
        </p:txBody>
      </p:sp>
    </p:spTree>
    <p:extLst>
      <p:ext uri="{BB962C8B-B14F-4D97-AF65-F5344CB8AC3E}">
        <p14:creationId xmlns:p14="http://schemas.microsoft.com/office/powerpoint/2010/main" val="325605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57C7EAB-DB46-43DF-8596-C2B52402404E}" type="slidenum">
              <a:rPr lang="en-US"/>
              <a:pPr/>
              <a:t>‹#›</a:t>
            </a:fld>
            <a:endParaRPr lang="en-US"/>
          </a:p>
        </p:txBody>
      </p:sp>
    </p:spTree>
    <p:extLst>
      <p:ext uri="{BB962C8B-B14F-4D97-AF65-F5344CB8AC3E}">
        <p14:creationId xmlns:p14="http://schemas.microsoft.com/office/powerpoint/2010/main" val="27719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4BFF0FD-6449-44CE-BDCF-58F03D5849C5}" type="slidenum">
              <a:rPr lang="en-US"/>
              <a:pPr/>
              <a:t>‹#›</a:t>
            </a:fld>
            <a:endParaRPr lang="en-US"/>
          </a:p>
        </p:txBody>
      </p:sp>
    </p:spTree>
    <p:extLst>
      <p:ext uri="{BB962C8B-B14F-4D97-AF65-F5344CB8AC3E}">
        <p14:creationId xmlns:p14="http://schemas.microsoft.com/office/powerpoint/2010/main" val="231398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DBE07A2-8F3F-43EA-8190-5C0F5DBCB128}" type="slidenum">
              <a:rPr lang="en-US"/>
              <a:pPr/>
              <a:t>‹#›</a:t>
            </a:fld>
            <a:endParaRPr lang="en-US"/>
          </a:p>
        </p:txBody>
      </p:sp>
    </p:spTree>
    <p:extLst>
      <p:ext uri="{BB962C8B-B14F-4D97-AF65-F5344CB8AC3E}">
        <p14:creationId xmlns:p14="http://schemas.microsoft.com/office/powerpoint/2010/main" val="351109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A41C57E-AD13-40F2-A81A-2F138F7616F5}" type="slidenum">
              <a:rPr lang="en-US"/>
              <a:pPr/>
              <a:t>‹#›</a:t>
            </a:fld>
            <a:endParaRPr lang="en-US"/>
          </a:p>
        </p:txBody>
      </p:sp>
    </p:spTree>
    <p:extLst>
      <p:ext uri="{BB962C8B-B14F-4D97-AF65-F5344CB8AC3E}">
        <p14:creationId xmlns:p14="http://schemas.microsoft.com/office/powerpoint/2010/main" val="258430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2D6C088-08CC-415B-B66C-7FB9F355D4B5}" type="slidenum">
              <a:rPr lang="en-US"/>
              <a:pPr/>
              <a:t>‹#›</a:t>
            </a:fld>
            <a:endParaRPr lang="en-US"/>
          </a:p>
        </p:txBody>
      </p:sp>
    </p:spTree>
    <p:extLst>
      <p:ext uri="{BB962C8B-B14F-4D97-AF65-F5344CB8AC3E}">
        <p14:creationId xmlns:p14="http://schemas.microsoft.com/office/powerpoint/2010/main" val="158378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D21AB4E-837D-4378-A7DF-B8058FB534E0}" type="slidenum">
              <a:rPr lang="en-US"/>
              <a:pPr/>
              <a:t>‹#›</a:t>
            </a:fld>
            <a:endParaRPr lang="en-US"/>
          </a:p>
        </p:txBody>
      </p:sp>
    </p:spTree>
    <p:extLst>
      <p:ext uri="{BB962C8B-B14F-4D97-AF65-F5344CB8AC3E}">
        <p14:creationId xmlns:p14="http://schemas.microsoft.com/office/powerpoint/2010/main" val="229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3401597-B59A-4976-A029-868E98DEBDD8}" type="slidenum">
              <a:rPr lang="en-US"/>
              <a:pPr/>
              <a:t>‹#›</a:t>
            </a:fld>
            <a:endParaRPr lang="en-US"/>
          </a:p>
        </p:txBody>
      </p:sp>
    </p:spTree>
    <p:extLst>
      <p:ext uri="{BB962C8B-B14F-4D97-AF65-F5344CB8AC3E}">
        <p14:creationId xmlns:p14="http://schemas.microsoft.com/office/powerpoint/2010/main" val="338354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304800" y="228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1" name="Rectangle 3"/>
          <p:cNvSpPr>
            <a:spLocks noGrp="1" noChangeArrowheads="1"/>
          </p:cNvSpPr>
          <p:nvPr>
            <p:ph type="body" idx="1"/>
          </p:nvPr>
        </p:nvSpPr>
        <p:spPr bwMode="auto">
          <a:xfrm>
            <a:off x="304800" y="15240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933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fld id="{66DD9FD7-9A1E-43FC-866E-03D108BB7E2B}" type="datetime1">
              <a:rPr lang="en-US" sz="1400">
                <a:solidFill>
                  <a:schemeClr val="bg1"/>
                </a:solidFill>
                <a:latin typeface="+mn-lt"/>
              </a:rPr>
              <a:pPr eaLnBrk="1" hangingPunct="1"/>
              <a:t>7/19/2016</a:t>
            </a:fld>
            <a:endParaRPr lang="en-US" sz="1400" dirty="0">
              <a:solidFill>
                <a:schemeClr val="bg1"/>
              </a:solidFill>
              <a:latin typeface="+mn-lt"/>
            </a:endParaRPr>
          </a:p>
        </p:txBody>
      </p:sp>
      <p:sp>
        <p:nvSpPr>
          <p:cNvPr id="99336" name="Rectangle 8"/>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400" dirty="0">
                <a:solidFill>
                  <a:schemeClr val="bg1"/>
                </a:solidFill>
                <a:latin typeface="+mn-lt"/>
              </a:rPr>
              <a:t>[Project Name]</a:t>
            </a:r>
          </a:p>
        </p:txBody>
      </p:sp>
      <p:sp>
        <p:nvSpPr>
          <p:cNvPr id="99338" name="Rectangle 10"/>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latin typeface="+mn-lt"/>
              </a:defRPr>
            </a:lvl1pPr>
          </a:lstStyle>
          <a:p>
            <a:fld id="{55F942D4-5753-465C-9BBC-A662EA664AFD}"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hdr="0" ftr="0" dt="0"/>
  <p:txStyles>
    <p:titleStyle>
      <a:lvl1pPr algn="ctr" rtl="0" eaLnBrk="1" fontAlgn="base" hangingPunct="1">
        <a:spcBef>
          <a:spcPct val="0"/>
        </a:spcBef>
        <a:spcAft>
          <a:spcPct val="0"/>
        </a:spcAft>
        <a:defRPr sz="4000" b="1">
          <a:solidFill>
            <a:schemeClr val="bg2"/>
          </a:solidFill>
          <a:latin typeface="+mj-lt"/>
          <a:ea typeface="+mj-ea"/>
          <a:cs typeface="+mj-cs"/>
        </a:defRPr>
      </a:lvl1pPr>
      <a:lvl2pPr algn="ctr" rtl="0" eaLnBrk="1" fontAlgn="base" hangingPunct="1">
        <a:spcBef>
          <a:spcPct val="0"/>
        </a:spcBef>
        <a:spcAft>
          <a:spcPct val="0"/>
        </a:spcAft>
        <a:defRPr sz="4000" b="1">
          <a:solidFill>
            <a:schemeClr val="bg2"/>
          </a:solidFill>
          <a:latin typeface="Arial" charset="0"/>
        </a:defRPr>
      </a:lvl2pPr>
      <a:lvl3pPr algn="ctr" rtl="0" eaLnBrk="1" fontAlgn="base" hangingPunct="1">
        <a:spcBef>
          <a:spcPct val="0"/>
        </a:spcBef>
        <a:spcAft>
          <a:spcPct val="0"/>
        </a:spcAft>
        <a:defRPr sz="4000" b="1">
          <a:solidFill>
            <a:schemeClr val="bg2"/>
          </a:solidFill>
          <a:latin typeface="Arial" charset="0"/>
        </a:defRPr>
      </a:lvl3pPr>
      <a:lvl4pPr algn="ctr" rtl="0" eaLnBrk="1" fontAlgn="base" hangingPunct="1">
        <a:spcBef>
          <a:spcPct val="0"/>
        </a:spcBef>
        <a:spcAft>
          <a:spcPct val="0"/>
        </a:spcAft>
        <a:defRPr sz="4000" b="1">
          <a:solidFill>
            <a:schemeClr val="bg2"/>
          </a:solidFill>
          <a:latin typeface="Arial" charset="0"/>
        </a:defRPr>
      </a:lvl4pPr>
      <a:lvl5pPr algn="ctr" rtl="0" eaLnBrk="1" fontAlgn="base" hangingPunct="1">
        <a:spcBef>
          <a:spcPct val="0"/>
        </a:spcBef>
        <a:spcAft>
          <a:spcPct val="0"/>
        </a:spcAft>
        <a:defRPr sz="4000" b="1">
          <a:solidFill>
            <a:schemeClr val="bg2"/>
          </a:solidFill>
          <a:latin typeface="Arial" charset="0"/>
        </a:defRPr>
      </a:lvl5pPr>
      <a:lvl6pPr marL="457200" algn="ctr" rtl="0" eaLnBrk="1" fontAlgn="base" hangingPunct="1">
        <a:spcBef>
          <a:spcPct val="0"/>
        </a:spcBef>
        <a:spcAft>
          <a:spcPct val="0"/>
        </a:spcAft>
        <a:defRPr sz="4000" b="1">
          <a:solidFill>
            <a:schemeClr val="bg2"/>
          </a:solidFill>
          <a:latin typeface="Arial" charset="0"/>
        </a:defRPr>
      </a:lvl6pPr>
      <a:lvl7pPr marL="914400" algn="ctr" rtl="0" eaLnBrk="1" fontAlgn="base" hangingPunct="1">
        <a:spcBef>
          <a:spcPct val="0"/>
        </a:spcBef>
        <a:spcAft>
          <a:spcPct val="0"/>
        </a:spcAft>
        <a:defRPr sz="4000" b="1">
          <a:solidFill>
            <a:schemeClr val="bg2"/>
          </a:solidFill>
          <a:latin typeface="Arial" charset="0"/>
        </a:defRPr>
      </a:lvl7pPr>
      <a:lvl8pPr marL="1371600" algn="ctr" rtl="0" eaLnBrk="1" fontAlgn="base" hangingPunct="1">
        <a:spcBef>
          <a:spcPct val="0"/>
        </a:spcBef>
        <a:spcAft>
          <a:spcPct val="0"/>
        </a:spcAft>
        <a:defRPr sz="4000" b="1">
          <a:solidFill>
            <a:schemeClr val="bg2"/>
          </a:solidFill>
          <a:latin typeface="Arial" charset="0"/>
        </a:defRPr>
      </a:lvl8pPr>
      <a:lvl9pPr marL="1828800" algn="ctr" rtl="0" eaLnBrk="1" fontAlgn="base" hangingPunct="1">
        <a:spcBef>
          <a:spcPct val="0"/>
        </a:spcBef>
        <a:spcAft>
          <a:spcPct val="0"/>
        </a:spcAft>
        <a:defRPr sz="40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fld id="{3B5DE68D-8A73-408E-B6FE-C7847D9C7EFD}" type="datetime1">
              <a:rPr lang="en-US"/>
              <a:pPr/>
              <a:t>7/19/2016</a:t>
            </a:fld>
            <a:endParaRPr lang="en-US" dirty="0"/>
          </a:p>
        </p:txBody>
      </p:sp>
      <p:sp>
        <p:nvSpPr>
          <p:cNvPr id="5" name="Rectangle 5"/>
          <p:cNvSpPr>
            <a:spLocks noGrp="1" noChangeArrowheads="1"/>
          </p:cNvSpPr>
          <p:nvPr>
            <p:ph type="ftr" sz="quarter" idx="3"/>
          </p:nvPr>
        </p:nvSpPr>
        <p:spPr>
          <a:xfrm>
            <a:off x="3124200" y="6248400"/>
            <a:ext cx="3352800" cy="457200"/>
          </a:xfrm>
        </p:spPr>
        <p:txBody>
          <a:bodyPr/>
          <a:lstStyle/>
          <a:p>
            <a:r>
              <a:rPr lang="en-US" dirty="0" smtClean="0"/>
              <a:t>Predicting Breast Cancer Diagnosis</a:t>
            </a:r>
            <a:endParaRPr lang="en-US" dirty="0"/>
          </a:p>
        </p:txBody>
      </p:sp>
      <p:sp>
        <p:nvSpPr>
          <p:cNvPr id="6" name="Rectangle 6"/>
          <p:cNvSpPr>
            <a:spLocks noGrp="1" noChangeArrowheads="1"/>
          </p:cNvSpPr>
          <p:nvPr>
            <p:ph type="sldNum" sz="quarter" idx="4"/>
          </p:nvPr>
        </p:nvSpPr>
        <p:spPr/>
        <p:txBody>
          <a:bodyPr/>
          <a:lstStyle/>
          <a:p>
            <a:fld id="{9C600D03-77AA-4AA9-A06E-C1F80E202F17}" type="slidenum">
              <a:rPr lang="en-US"/>
              <a:pPr/>
              <a:t>1</a:t>
            </a:fld>
            <a:endParaRPr lang="en-US" dirty="0"/>
          </a:p>
        </p:txBody>
      </p:sp>
      <p:sp>
        <p:nvSpPr>
          <p:cNvPr id="4102" name="Rectangle 6"/>
          <p:cNvSpPr>
            <a:spLocks noGrp="1" noChangeArrowheads="1"/>
          </p:cNvSpPr>
          <p:nvPr>
            <p:ph type="ctrTitle"/>
          </p:nvPr>
        </p:nvSpPr>
        <p:spPr>
          <a:xfrm>
            <a:off x="533400" y="609600"/>
            <a:ext cx="7924800" cy="1600200"/>
          </a:xfrm>
        </p:spPr>
        <p:txBody>
          <a:bodyPr/>
          <a:lstStyle/>
          <a:p>
            <a:r>
              <a:rPr lang="en-US" dirty="0" smtClean="0"/>
              <a:t>Predicting Breast Cancer Diagnosis</a:t>
            </a:r>
            <a:endParaRPr lang="en-US" dirty="0"/>
          </a:p>
        </p:txBody>
      </p:sp>
      <p:sp>
        <p:nvSpPr>
          <p:cNvPr id="5122" name="Rectangle 1026"/>
          <p:cNvSpPr>
            <a:spLocks noChangeArrowheads="1"/>
          </p:cNvSpPr>
          <p:nvPr/>
        </p:nvSpPr>
        <p:spPr bwMode="auto">
          <a:xfrm>
            <a:off x="1331913" y="5192713"/>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spcBef>
                <a:spcPct val="20000"/>
              </a:spcBef>
            </a:pPr>
            <a:r>
              <a:rPr lang="en-US" sz="3200" dirty="0">
                <a:solidFill>
                  <a:schemeClr val="bg1"/>
                </a:solidFill>
              </a:rPr>
              <a:t>Prepared by: </a:t>
            </a:r>
            <a:r>
              <a:rPr lang="en-US" sz="3200" dirty="0" smtClean="0">
                <a:solidFill>
                  <a:schemeClr val="bg1"/>
                </a:solidFill>
              </a:rPr>
              <a:t>Faraz Ahmad</a:t>
            </a:r>
            <a:endParaRPr lang="en-US" sz="3200" dirty="0">
              <a:solidFill>
                <a:schemeClr val="bg1"/>
              </a:solidFill>
            </a:endParaRPr>
          </a:p>
        </p:txBody>
      </p:sp>
      <p:sp>
        <p:nvSpPr>
          <p:cNvPr id="7" name="Rectangle 3"/>
          <p:cNvSpPr txBox="1">
            <a:spLocks noChangeArrowheads="1"/>
          </p:cNvSpPr>
          <p:nvPr/>
        </p:nvSpPr>
        <p:spPr bwMode="auto">
          <a:xfrm>
            <a:off x="304800" y="2438400"/>
            <a:ext cx="8610600" cy="27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xfrm>
            <a:off x="304800" y="152400"/>
            <a:ext cx="8610600" cy="609600"/>
          </a:xfrm>
        </p:spPr>
        <p:txBody>
          <a:bodyPr/>
          <a:lstStyle/>
          <a:p>
            <a:r>
              <a:rPr lang="en-US" dirty="0" smtClean="0"/>
              <a:t>Overview</a:t>
            </a:r>
            <a:endParaRPr lang="en-US" dirty="0"/>
          </a:p>
        </p:txBody>
      </p:sp>
      <p:sp>
        <p:nvSpPr>
          <p:cNvPr id="20482" name="Rectangle 2"/>
          <p:cNvSpPr>
            <a:spLocks noGrp="1" noChangeArrowheads="1"/>
          </p:cNvSpPr>
          <p:nvPr>
            <p:ph idx="1"/>
          </p:nvPr>
        </p:nvSpPr>
        <p:spPr>
          <a:xfrm>
            <a:off x="457200" y="914400"/>
            <a:ext cx="4038600" cy="5181600"/>
          </a:xfrm>
        </p:spPr>
        <p:txBody>
          <a:bodyPr/>
          <a:lstStyle/>
          <a:p>
            <a:pPr marL="0" indent="0">
              <a:buNone/>
            </a:pPr>
            <a:r>
              <a:rPr lang="en-US" sz="1400" dirty="0"/>
              <a:t>Breast Cancer is contributing as most common cancers and second leading causes of cancer death among women. However, it can be cured if caught at early stages but that requires rapid and accurate diagnosis. </a:t>
            </a:r>
            <a:endParaRPr lang="en-US" sz="1400" dirty="0" smtClean="0"/>
          </a:p>
          <a:p>
            <a:pPr marL="0" indent="0">
              <a:buNone/>
            </a:pPr>
            <a:endParaRPr lang="en-US" sz="1400" dirty="0"/>
          </a:p>
          <a:p>
            <a:pPr marL="0" indent="0">
              <a:buNone/>
            </a:pPr>
            <a:r>
              <a:rPr lang="en-US" sz="1400" dirty="0"/>
              <a:t>The objective of this project is to develop a predictive model with the help of a Classification algorithm, k-Nearest </a:t>
            </a:r>
            <a:r>
              <a:rPr lang="en-US" sz="1400" dirty="0" err="1"/>
              <a:t>Neighbour</a:t>
            </a:r>
            <a:r>
              <a:rPr lang="en-US" sz="1400" dirty="0"/>
              <a:t> algorithm (</a:t>
            </a:r>
            <a:r>
              <a:rPr lang="en-US" sz="1400" dirty="0" err="1"/>
              <a:t>kNN</a:t>
            </a:r>
            <a:r>
              <a:rPr lang="en-US" sz="1400" dirty="0"/>
              <a:t>) that can classify cancerous tumor as benign or malignant with high accuracy and better performance. This will help pathologists to take accurate and timely decisions regarding this </a:t>
            </a:r>
            <a:r>
              <a:rPr lang="en-US" sz="1400" dirty="0" smtClean="0"/>
              <a:t>disease</a:t>
            </a:r>
          </a:p>
          <a:p>
            <a:pPr marL="0" indent="0">
              <a:buNone/>
            </a:pPr>
            <a:endParaRPr lang="en-US" sz="1400" dirty="0"/>
          </a:p>
          <a:p>
            <a:pPr marL="0" indent="0">
              <a:buNone/>
            </a:pPr>
            <a:r>
              <a:rPr lang="en-US" sz="1400" dirty="0" smtClean="0"/>
              <a:t>To </a:t>
            </a:r>
            <a:r>
              <a:rPr lang="en-US" sz="1400" dirty="0"/>
              <a:t>achieve this task, a Classification algorithm will be used on a multivariate data set of Breast Cancer Wisconsin (Original) obtained from UCI Machine Learning repository .This entire technique will be developed in R using </a:t>
            </a:r>
            <a:r>
              <a:rPr lang="en-US" sz="1400" dirty="0" err="1"/>
              <a:t>RStudio</a:t>
            </a:r>
            <a:r>
              <a:rPr lang="en-US" sz="1400" dirty="0"/>
              <a:t>.</a:t>
            </a:r>
          </a:p>
          <a:p>
            <a:pPr marL="0" indent="0">
              <a:buNone/>
            </a:pPr>
            <a:endParaRPr lang="en-US" sz="1400" dirty="0" smtClean="0"/>
          </a:p>
        </p:txBody>
      </p:sp>
      <p:sp>
        <p:nvSpPr>
          <p:cNvPr id="4" name="Slide Number Placeholder 3"/>
          <p:cNvSpPr>
            <a:spLocks noGrp="1"/>
          </p:cNvSpPr>
          <p:nvPr>
            <p:ph type="sldNum" sz="quarter" idx="10"/>
          </p:nvPr>
        </p:nvSpPr>
        <p:spPr/>
        <p:txBody>
          <a:bodyPr/>
          <a:lstStyle/>
          <a:p>
            <a:fld id="{01875E82-2762-4558-B715-E85E88661DC7}" type="slidenum">
              <a:rPr lang="en-US"/>
              <a:pPr/>
              <a:t>2</a:t>
            </a:fld>
            <a:endParaRPr lang="en-US"/>
          </a:p>
        </p:txBody>
      </p:sp>
      <p:sp>
        <p:nvSpPr>
          <p:cNvPr id="5" name="Rectangle 2"/>
          <p:cNvSpPr txBox="1">
            <a:spLocks noChangeArrowheads="1"/>
          </p:cNvSpPr>
          <p:nvPr/>
        </p:nvSpPr>
        <p:spPr bwMode="auto">
          <a:xfrm>
            <a:off x="4724400" y="914400"/>
            <a:ext cx="411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0" indent="0">
              <a:buNone/>
            </a:pPr>
            <a:r>
              <a:rPr lang="en-US" sz="1400" dirty="0" smtClean="0"/>
              <a:t>The dataset consists of 699 </a:t>
            </a:r>
            <a:r>
              <a:rPr lang="en-US" sz="1400" dirty="0"/>
              <a:t>patients with a total of 11 different variables. These variables will be used to create model that predict diagnosis as benign or malignant of a particular patient.</a:t>
            </a:r>
          </a:p>
          <a:p>
            <a:pPr marL="0" indent="0">
              <a:buNone/>
            </a:pPr>
            <a:endParaRPr lang="en-US" sz="1400" dirty="0"/>
          </a:p>
          <a:p>
            <a:pPr marL="0" indent="0">
              <a:buNone/>
            </a:pPr>
            <a:r>
              <a:rPr lang="en-US" sz="1400" dirty="0"/>
              <a:t>1. Sample code number: ID number </a:t>
            </a:r>
          </a:p>
          <a:p>
            <a:pPr marL="0" indent="0">
              <a:buNone/>
            </a:pPr>
            <a:r>
              <a:rPr lang="en-US" sz="1400" dirty="0"/>
              <a:t>2. Clump Thickness </a:t>
            </a:r>
          </a:p>
          <a:p>
            <a:pPr marL="0" indent="0">
              <a:buNone/>
            </a:pPr>
            <a:r>
              <a:rPr lang="en-US" sz="1400" dirty="0"/>
              <a:t>3. Uniformity of Cell Size </a:t>
            </a:r>
          </a:p>
          <a:p>
            <a:pPr marL="0" indent="0">
              <a:buNone/>
            </a:pPr>
            <a:r>
              <a:rPr lang="en-US" sz="1400" dirty="0"/>
              <a:t>4. Uniformity of Cell Shape </a:t>
            </a:r>
          </a:p>
          <a:p>
            <a:pPr marL="0" indent="0">
              <a:buNone/>
            </a:pPr>
            <a:r>
              <a:rPr lang="en-US" sz="1400" dirty="0"/>
              <a:t>5. Marginal Adhesion 	</a:t>
            </a:r>
          </a:p>
          <a:p>
            <a:pPr marL="0" indent="0">
              <a:buNone/>
            </a:pPr>
            <a:r>
              <a:rPr lang="en-US" sz="1400" dirty="0"/>
              <a:t>6. Single Epithelial Cell Size </a:t>
            </a:r>
          </a:p>
          <a:p>
            <a:pPr marL="0" indent="0">
              <a:buNone/>
            </a:pPr>
            <a:r>
              <a:rPr lang="en-US" sz="1400" dirty="0"/>
              <a:t>7. Bare Nuclei </a:t>
            </a:r>
          </a:p>
          <a:p>
            <a:pPr marL="0" indent="0">
              <a:buNone/>
            </a:pPr>
            <a:r>
              <a:rPr lang="en-US" sz="1400" dirty="0"/>
              <a:t>8. Bland Chromatin </a:t>
            </a:r>
          </a:p>
          <a:p>
            <a:pPr marL="0" indent="0">
              <a:buNone/>
            </a:pPr>
            <a:r>
              <a:rPr lang="en-US" sz="1400" dirty="0"/>
              <a:t>9. Normal Nucleoli </a:t>
            </a:r>
          </a:p>
          <a:p>
            <a:pPr marL="0" indent="0">
              <a:buNone/>
            </a:pPr>
            <a:r>
              <a:rPr lang="en-US" sz="1400" dirty="0"/>
              <a:t>10. Mitoses </a:t>
            </a:r>
          </a:p>
          <a:p>
            <a:pPr marL="0" indent="0">
              <a:buNone/>
            </a:pPr>
            <a:r>
              <a:rPr lang="en-US" sz="1400" dirty="0"/>
              <a:t>11. Class: (2 for benign, 4 for malignant</a:t>
            </a:r>
            <a:r>
              <a:rPr lang="en-US" sz="140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20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4" end="4"/>
                                            </p:txEl>
                                          </p:spTgt>
                                        </p:tgtEl>
                                        <p:attrNameLst>
                                          <p:attrName>style.visibility</p:attrName>
                                        </p:attrNameLst>
                                      </p:cBhvr>
                                      <p:to>
                                        <p:strVal val="visible"/>
                                      </p:to>
                                    </p:set>
                                    <p:animEffect transition="in" filter="fade">
                                      <p:cBhvr>
                                        <p:cTn id="12" dur="2000"/>
                                        <p:tgtEl>
                                          <p:spTgt spid="2048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0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20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20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20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20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2000"/>
                                        <p:tgtEl>
                                          <p:spTgt spid="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Effect transition="in" filter="fade">
                                      <p:cBhvr>
                                        <p:cTn id="67" dur="2000"/>
                                        <p:tgtEl>
                                          <p:spTgt spid="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2" end="12"/>
                                            </p:txEl>
                                          </p:spTgt>
                                        </p:tgtEl>
                                        <p:attrNameLst>
                                          <p:attrName>style.visibility</p:attrName>
                                        </p:attrNameLst>
                                      </p:cBhvr>
                                      <p:to>
                                        <p:strVal val="visible"/>
                                      </p:to>
                                    </p:set>
                                    <p:animEffect transition="in" filter="fade">
                                      <p:cBhvr>
                                        <p:cTn id="72"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a:xfrm>
            <a:off x="304800" y="228600"/>
            <a:ext cx="8610600" cy="685800"/>
          </a:xfrm>
        </p:spPr>
        <p:txBody>
          <a:bodyPr/>
          <a:lstStyle/>
          <a:p>
            <a:r>
              <a:rPr lang="en-US" dirty="0" smtClean="0"/>
              <a:t>Data Analysis</a:t>
            </a:r>
            <a:endParaRPr lang="en-US" dirty="0"/>
          </a:p>
        </p:txBody>
      </p:sp>
      <p:sp>
        <p:nvSpPr>
          <p:cNvPr id="6151" name="Rectangle 7"/>
          <p:cNvSpPr>
            <a:spLocks noGrp="1" noChangeArrowheads="1"/>
          </p:cNvSpPr>
          <p:nvPr>
            <p:ph idx="1"/>
          </p:nvPr>
        </p:nvSpPr>
        <p:spPr>
          <a:xfrm>
            <a:off x="152400" y="862165"/>
            <a:ext cx="4114800" cy="2338235"/>
          </a:xfrm>
        </p:spPr>
        <p:txBody>
          <a:bodyPr/>
          <a:lstStyle/>
          <a:p>
            <a:pPr marL="0" indent="0">
              <a:buNone/>
            </a:pPr>
            <a:r>
              <a:rPr lang="en-US" sz="1200" dirty="0"/>
              <a:t>The dataset consists of nine </a:t>
            </a:r>
            <a:r>
              <a:rPr lang="en-US" sz="1200" dirty="0" smtClean="0"/>
              <a:t>features, </a:t>
            </a:r>
            <a:r>
              <a:rPr lang="en-US" sz="1200" dirty="0"/>
              <a:t>each of which represented as an integer between 1 and 10. The 458 samples of the dataset belong to benign class </a:t>
            </a:r>
            <a:r>
              <a:rPr lang="en-US" sz="1200" dirty="0" smtClean="0"/>
              <a:t>and </a:t>
            </a:r>
            <a:r>
              <a:rPr lang="en-US" sz="1200" dirty="0"/>
              <a:t>other 241 are of malignant </a:t>
            </a:r>
            <a:r>
              <a:rPr lang="en-US" sz="1200" dirty="0" smtClean="0"/>
              <a:t>class. </a:t>
            </a:r>
          </a:p>
          <a:p>
            <a:pPr marL="0" indent="0">
              <a:buNone/>
            </a:pPr>
            <a:endParaRPr lang="en-US" sz="1200" dirty="0" smtClean="0"/>
          </a:p>
          <a:p>
            <a:pPr marL="0" indent="0">
              <a:buNone/>
            </a:pPr>
            <a:r>
              <a:rPr lang="en-US" sz="1200" dirty="0"/>
              <a:t>After downloading dataset, headers were added with the help of R </a:t>
            </a:r>
            <a:r>
              <a:rPr lang="en-US" sz="1200" dirty="0" smtClean="0"/>
              <a:t>language in </a:t>
            </a:r>
            <a:r>
              <a:rPr lang="en-US" sz="1200" dirty="0" err="1"/>
              <a:t>RStudio</a:t>
            </a:r>
            <a:r>
              <a:rPr lang="en-US" sz="1200" dirty="0"/>
              <a:t>. Then ID attribute was removed as it was redundant </a:t>
            </a:r>
            <a:r>
              <a:rPr lang="en-US" sz="1200" dirty="0" smtClean="0"/>
              <a:t>for </a:t>
            </a:r>
            <a:r>
              <a:rPr lang="en-US" sz="1200" dirty="0"/>
              <a:t>our experiment. The 16 </a:t>
            </a:r>
            <a:r>
              <a:rPr lang="en-US" sz="1200" dirty="0" smtClean="0"/>
              <a:t>records (Nuclei attribute) </a:t>
            </a:r>
            <a:r>
              <a:rPr lang="en-US" sz="1200" dirty="0"/>
              <a:t>that have missing data were also removed. Then all nine features have been converted to numeric data type</a:t>
            </a:r>
            <a:r>
              <a:rPr lang="en-US" sz="1200" dirty="0" smtClean="0"/>
              <a:t>. The data has already been considered as normalized since all features are in range of 1-10.</a:t>
            </a:r>
            <a:endParaRPr lang="en-US" sz="1200" dirty="0"/>
          </a:p>
          <a:p>
            <a:pPr marL="0" indent="0">
              <a:buNone/>
            </a:pPr>
            <a:endParaRPr lang="en-US" sz="1400" dirty="0"/>
          </a:p>
        </p:txBody>
      </p:sp>
      <p:sp>
        <p:nvSpPr>
          <p:cNvPr id="4" name="Slide Number Placeholder 3"/>
          <p:cNvSpPr>
            <a:spLocks noGrp="1"/>
          </p:cNvSpPr>
          <p:nvPr>
            <p:ph type="sldNum" sz="quarter" idx="10"/>
          </p:nvPr>
        </p:nvSpPr>
        <p:spPr/>
        <p:txBody>
          <a:bodyPr/>
          <a:lstStyle/>
          <a:p>
            <a:fld id="{B064A7D1-023D-4736-B5EA-64EB864F16CF}" type="slidenum">
              <a:rPr lang="en-US"/>
              <a:pPr/>
              <a:t>3</a:t>
            </a:fld>
            <a:endParaRPr lang="en-US"/>
          </a:p>
        </p:txBody>
      </p:sp>
      <p:sp>
        <p:nvSpPr>
          <p:cNvPr id="5" name="Rectangle 7"/>
          <p:cNvSpPr txBox="1">
            <a:spLocks noChangeArrowheads="1"/>
          </p:cNvSpPr>
          <p:nvPr/>
        </p:nvSpPr>
        <p:spPr bwMode="auto">
          <a:xfrm>
            <a:off x="4648200" y="14097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0" indent="0">
              <a:buNone/>
            </a:pPr>
            <a:endParaRPr lang="en-US" sz="1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36129"/>
            <a:ext cx="4498974" cy="20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1" y="3276601"/>
            <a:ext cx="65325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509" y="5638800"/>
            <a:ext cx="42672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Effect transition="in" filter="fade">
                                      <p:cBhvr>
                                        <p:cTn id="7" dur="2000"/>
                                        <p:tgtEl>
                                          <p:spTgt spid="6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51">
                                            <p:txEl>
                                              <p:pRg st="2" end="2"/>
                                            </p:txEl>
                                          </p:spTgt>
                                        </p:tgtEl>
                                        <p:attrNameLst>
                                          <p:attrName>style.visibility</p:attrName>
                                        </p:attrNameLst>
                                      </p:cBhvr>
                                      <p:to>
                                        <p:strVal val="visible"/>
                                      </p:to>
                                    </p:set>
                                    <p:animEffect transition="in" filter="fade">
                                      <p:cBhvr>
                                        <p:cTn id="12" dur="2000"/>
                                        <p:tgtEl>
                                          <p:spTgt spid="61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04800" y="152400"/>
            <a:ext cx="8610600" cy="609600"/>
          </a:xfrm>
        </p:spPr>
        <p:txBody>
          <a:bodyPr/>
          <a:lstStyle/>
          <a:p>
            <a:r>
              <a:rPr lang="en-US" dirty="0" smtClean="0"/>
              <a:t>Data Visualization</a:t>
            </a:r>
            <a:endParaRPr lang="en-US" dirty="0"/>
          </a:p>
        </p:txBody>
      </p:sp>
      <p:sp>
        <p:nvSpPr>
          <p:cNvPr id="104451" name="Rectangle 3"/>
          <p:cNvSpPr>
            <a:spLocks noGrp="1" noChangeArrowheads="1"/>
          </p:cNvSpPr>
          <p:nvPr>
            <p:ph idx="1"/>
          </p:nvPr>
        </p:nvSpPr>
        <p:spPr>
          <a:xfrm>
            <a:off x="4267200" y="871869"/>
            <a:ext cx="4800600" cy="990599"/>
          </a:xfrm>
        </p:spPr>
        <p:txBody>
          <a:bodyPr/>
          <a:lstStyle/>
          <a:p>
            <a:pPr marL="57150" indent="0">
              <a:buNone/>
            </a:pPr>
            <a:r>
              <a:rPr lang="en-US" sz="1200" dirty="0"/>
              <a:t>Due to discrete data, bar plots used to observe the interaction of distribution of each attribute and how they breakdown by class value. It shows how the benign values clustered at the left (smaller values) of each distribution and malignant values are all over the place.</a:t>
            </a:r>
            <a:endParaRPr lang="en-US" sz="1100" dirty="0"/>
          </a:p>
          <a:p>
            <a:pPr marL="0" indent="0">
              <a:buNone/>
            </a:pPr>
            <a:endParaRPr lang="en-US" sz="1200"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41EA3116-33C1-4C62-9287-E2817059324B}" type="slidenum">
              <a:rPr lang="en-US"/>
              <a:pPr/>
              <a:t>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080734"/>
            <a:ext cx="4800600" cy="396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45" y="2057400"/>
            <a:ext cx="4090655" cy="396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bwMode="auto">
          <a:xfrm>
            <a:off x="100345" y="838199"/>
            <a:ext cx="3962401"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57150" indent="0">
              <a:buFontTx/>
              <a:buNone/>
            </a:pPr>
            <a:r>
              <a:rPr lang="en-US" sz="1200" dirty="0" smtClean="0"/>
              <a:t>Box and Whisker plots of input attributes shows that data is skewed. </a:t>
            </a:r>
          </a:p>
          <a:p>
            <a:pPr marL="457200" lvl="1" indent="0">
              <a:buFontTx/>
              <a:buNone/>
            </a:pPr>
            <a:endParaRPr lang="en-US" sz="1100" dirty="0" smtClean="0"/>
          </a:p>
          <a:p>
            <a:pPr marL="0" indent="0">
              <a:buFontTx/>
              <a:buNone/>
            </a:pPr>
            <a:endParaRPr lang="en-US" sz="1200" dirty="0" smtClean="0"/>
          </a:p>
          <a:p>
            <a:pPr marL="0" indent="0">
              <a:buFontTx/>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D31184-BEE4-4749-8B2A-DC2F0A6A39C5}" type="slidenum">
              <a:rPr lang="en-US"/>
              <a:pPr/>
              <a:t>5</a:t>
            </a:fld>
            <a:endParaRPr lang="en-US"/>
          </a:p>
        </p:txBody>
      </p:sp>
      <p:sp>
        <p:nvSpPr>
          <p:cNvPr id="7174" name="Rectangle 6"/>
          <p:cNvSpPr>
            <a:spLocks noGrp="1" noChangeArrowheads="1"/>
          </p:cNvSpPr>
          <p:nvPr>
            <p:ph type="title"/>
          </p:nvPr>
        </p:nvSpPr>
        <p:spPr>
          <a:xfrm>
            <a:off x="318098" y="76200"/>
            <a:ext cx="8610600" cy="685800"/>
          </a:xfrm>
        </p:spPr>
        <p:txBody>
          <a:bodyPr/>
          <a:lstStyle/>
          <a:p>
            <a:r>
              <a:rPr lang="en-US" dirty="0" smtClean="0"/>
              <a:t>Initial Result</a:t>
            </a:r>
            <a:endParaRPr lang="en-US" dirty="0"/>
          </a:p>
        </p:txBody>
      </p:sp>
      <p:sp>
        <p:nvSpPr>
          <p:cNvPr id="5" name="Rectangle 3"/>
          <p:cNvSpPr txBox="1">
            <a:spLocks noChangeArrowheads="1"/>
          </p:cNvSpPr>
          <p:nvPr/>
        </p:nvSpPr>
        <p:spPr bwMode="auto">
          <a:xfrm>
            <a:off x="381000" y="838200"/>
            <a:ext cx="388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457200" lvl="1" indent="0">
              <a:buNone/>
            </a:pPr>
            <a:r>
              <a:rPr lang="en-US" sz="1100" dirty="0" smtClean="0"/>
              <a:t>Binary classification technique </a:t>
            </a:r>
            <a:r>
              <a:rPr lang="en-US" sz="1100" dirty="0" smtClean="0"/>
              <a:t>was </a:t>
            </a:r>
            <a:r>
              <a:rPr lang="en-US" sz="1100" dirty="0" smtClean="0"/>
              <a:t>used for this experiment with the help of k-nearest neighbors (</a:t>
            </a:r>
            <a:r>
              <a:rPr lang="en-US" sz="1100" dirty="0" err="1" smtClean="0"/>
              <a:t>kNN</a:t>
            </a:r>
            <a:r>
              <a:rPr lang="en-US" sz="1100" dirty="0" smtClean="0"/>
              <a:t>) algorithm. It is the simplest and fastest among all other algorithms. Since we have low dimensionality, it </a:t>
            </a:r>
            <a:r>
              <a:rPr lang="en-US" sz="1100" dirty="0" smtClean="0"/>
              <a:t>is </a:t>
            </a:r>
            <a:r>
              <a:rPr lang="en-US" sz="1100" dirty="0" smtClean="0"/>
              <a:t>suitable for our </a:t>
            </a:r>
            <a:r>
              <a:rPr lang="en-US" sz="1100" dirty="0" smtClean="0"/>
              <a:t>predictive model project. </a:t>
            </a:r>
            <a:endParaRPr lang="en-US" sz="1100" dirty="0" smtClean="0"/>
          </a:p>
          <a:p>
            <a:pPr marL="457200" lvl="1" indent="0">
              <a:buNone/>
            </a:pPr>
            <a:endParaRPr lang="en-US" sz="1100" dirty="0"/>
          </a:p>
          <a:p>
            <a:pPr marL="457200" lvl="1" indent="0">
              <a:buNone/>
            </a:pPr>
            <a:r>
              <a:rPr lang="en-US" sz="1100" dirty="0" smtClean="0"/>
              <a:t>After data clean up, we shuffled our dataset and keep the same the ratio of  Class in training (0.80) and test (0.20) datasets. </a:t>
            </a:r>
          </a:p>
          <a:p>
            <a:pPr marL="457200" lvl="1" indent="0">
              <a:buNone/>
            </a:pPr>
            <a:endParaRPr lang="en-US" sz="1100" dirty="0" smtClean="0"/>
          </a:p>
          <a:p>
            <a:pPr marL="457200" lvl="1" indent="0">
              <a:buNone/>
            </a:pPr>
            <a:r>
              <a:rPr lang="en-US" sz="1100" dirty="0" smtClean="0"/>
              <a:t>Then we build the classifier by setting k=1 to 7 and then applied the </a:t>
            </a:r>
            <a:r>
              <a:rPr lang="en-US" sz="1100" dirty="0" err="1" smtClean="0"/>
              <a:t>knn</a:t>
            </a:r>
            <a:r>
              <a:rPr lang="en-US" sz="1100" dirty="0" smtClean="0"/>
              <a:t>() function with training dataset. </a:t>
            </a:r>
            <a:endParaRPr lang="en-US" sz="1100" dirty="0"/>
          </a:p>
          <a:p>
            <a:pPr marL="457200" lvl="1" indent="0">
              <a:buNone/>
            </a:pPr>
            <a:r>
              <a:rPr lang="en-US" sz="1100" dirty="0" smtClean="0"/>
              <a:t>The </a:t>
            </a:r>
            <a:r>
              <a:rPr lang="en-US" sz="1100" dirty="0" err="1" smtClean="0"/>
              <a:t>knn</a:t>
            </a:r>
            <a:r>
              <a:rPr lang="en-US" sz="1100" dirty="0"/>
              <a:t> </a:t>
            </a:r>
            <a:r>
              <a:rPr lang="en-US" sz="1100" dirty="0" smtClean="0"/>
              <a:t>function takes </a:t>
            </a:r>
            <a:r>
              <a:rPr lang="en-US" sz="1100" dirty="0" smtClean="0"/>
              <a:t>arguments as the </a:t>
            </a:r>
            <a:r>
              <a:rPr lang="en-US" sz="1100" dirty="0"/>
              <a:t>training </a:t>
            </a:r>
            <a:r>
              <a:rPr lang="en-US" sz="1100" dirty="0" smtClean="0"/>
              <a:t>data, test data, train </a:t>
            </a:r>
            <a:r>
              <a:rPr lang="en-US" sz="1100" dirty="0"/>
              <a:t>labels and the amount of </a:t>
            </a:r>
            <a:r>
              <a:rPr lang="en-US" sz="1100" dirty="0" smtClean="0"/>
              <a:t>neighbors to </a:t>
            </a:r>
            <a:r>
              <a:rPr lang="en-US" sz="1100" dirty="0"/>
              <a:t>find with this algorithm. </a:t>
            </a:r>
            <a:endParaRPr lang="en-US" sz="1100" dirty="0" smtClean="0"/>
          </a:p>
          <a:p>
            <a:pPr marL="457200" lvl="1" indent="0">
              <a:buNone/>
            </a:pPr>
            <a:endParaRPr lang="en-US" sz="1100" dirty="0"/>
          </a:p>
          <a:p>
            <a:pPr marL="457200" lvl="1" indent="0">
              <a:buNone/>
            </a:pPr>
            <a:r>
              <a:rPr lang="en-US" sz="1100" dirty="0"/>
              <a:t>The highest accuracy achieved was 0.986 with k=7 </a:t>
            </a:r>
            <a:r>
              <a:rPr lang="en-US" sz="1100" dirty="0" smtClean="0"/>
              <a:t>which </a:t>
            </a:r>
            <a:r>
              <a:rPr lang="en-US" sz="1100" dirty="0"/>
              <a:t>can be verified in the plot </a:t>
            </a:r>
            <a:r>
              <a:rPr lang="en-US" sz="1100" dirty="0" smtClean="0"/>
              <a:t>graph as shown. </a:t>
            </a:r>
            <a:endParaRPr lang="en-US" sz="1100" dirty="0"/>
          </a:p>
          <a:p>
            <a:pPr marL="457200" lvl="1" indent="0">
              <a:buNone/>
            </a:pPr>
            <a:endParaRPr lang="en-US" sz="1100" dirty="0" smtClean="0"/>
          </a:p>
          <a:p>
            <a:pPr marL="457200" lvl="1" indent="0">
              <a:buNone/>
            </a:pPr>
            <a:r>
              <a:rPr lang="en-US" sz="1100" dirty="0"/>
              <a:t>To evaluate the model prediction, we applied the </a:t>
            </a:r>
            <a:r>
              <a:rPr lang="en-US" sz="1100" dirty="0" err="1"/>
              <a:t>CrossTable</a:t>
            </a:r>
            <a:r>
              <a:rPr lang="en-US" sz="1100" dirty="0"/>
              <a:t> function to understand the relationship between test data and our newly created model. </a:t>
            </a:r>
          </a:p>
          <a:p>
            <a:pPr marL="457200" lvl="1" indent="0">
              <a:buNone/>
            </a:pPr>
            <a:r>
              <a:rPr lang="en-US" sz="1100" dirty="0" smtClean="0"/>
              <a:t> </a:t>
            </a:r>
            <a:endParaRPr lang="en-US" sz="11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838200"/>
            <a:ext cx="4205288" cy="398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833" y="4953000"/>
            <a:ext cx="288496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0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2000"/>
                                        <p:tgtEl>
                                          <p:spTgt spid="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2000"/>
                                        <p:tgtEl>
                                          <p:spTgt spid="5">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2000"/>
                                        <p:tgtEl>
                                          <p:spTgt spid="5">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20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a:xfrm>
            <a:off x="304800" y="228600"/>
            <a:ext cx="8610600" cy="609600"/>
          </a:xfrm>
        </p:spPr>
        <p:txBody>
          <a:bodyPr/>
          <a:lstStyle/>
          <a:p>
            <a:r>
              <a:rPr lang="en-US" dirty="0" smtClean="0"/>
              <a:t>Initial Results</a:t>
            </a:r>
            <a:endParaRPr lang="en-US" dirty="0"/>
          </a:p>
        </p:txBody>
      </p:sp>
      <p:sp>
        <p:nvSpPr>
          <p:cNvPr id="6" name="Content Placeholder 5"/>
          <p:cNvSpPr>
            <a:spLocks noGrp="1"/>
          </p:cNvSpPr>
          <p:nvPr>
            <p:ph idx="1"/>
          </p:nvPr>
        </p:nvSpPr>
        <p:spPr>
          <a:xfrm>
            <a:off x="340140" y="907968"/>
            <a:ext cx="4391348" cy="3149682"/>
          </a:xfrm>
        </p:spPr>
        <p:txBody>
          <a:bodyPr>
            <a:normAutofit/>
          </a:bodyPr>
          <a:lstStyle/>
          <a:p>
            <a:pPr marL="457200" lvl="1" indent="0">
              <a:buNone/>
            </a:pPr>
            <a:r>
              <a:rPr lang="en-US" sz="1100" b="1" dirty="0" err="1" smtClean="0"/>
              <a:t>CrossTable</a:t>
            </a:r>
            <a:r>
              <a:rPr lang="en-US" sz="1100" b="1" dirty="0" smtClean="0"/>
              <a:t>:</a:t>
            </a:r>
          </a:p>
          <a:p>
            <a:pPr marL="457200" lvl="1" indent="0">
              <a:buNone/>
            </a:pPr>
            <a:r>
              <a:rPr lang="en-US" sz="1100" dirty="0" smtClean="0"/>
              <a:t>There </a:t>
            </a:r>
            <a:r>
              <a:rPr lang="en-US" sz="1100" dirty="0"/>
              <a:t>are 2 cases of FP - False Positive where </a:t>
            </a:r>
            <a:r>
              <a:rPr lang="en-US" sz="1100" dirty="0" smtClean="0"/>
              <a:t>Benign is appearing as Malignant.</a:t>
            </a:r>
          </a:p>
          <a:p>
            <a:pPr marL="457200" lvl="1" indent="0">
              <a:buNone/>
            </a:pPr>
            <a:endParaRPr lang="en-US" sz="1100" dirty="0"/>
          </a:p>
          <a:p>
            <a:pPr marL="457200" lvl="1" indent="0">
              <a:buNone/>
            </a:pPr>
            <a:r>
              <a:rPr lang="en-US" sz="1100" u="sng" dirty="0" smtClean="0"/>
              <a:t>Accuracy:</a:t>
            </a:r>
            <a:r>
              <a:rPr lang="en-US" sz="1100" dirty="0" smtClean="0"/>
              <a:t> </a:t>
            </a:r>
            <a:r>
              <a:rPr lang="en-US" sz="1100" dirty="0"/>
              <a:t>TN + TP / total </a:t>
            </a:r>
            <a:r>
              <a:rPr lang="en-US" sz="1100" dirty="0" smtClean="0"/>
              <a:t>observation </a:t>
            </a:r>
            <a:r>
              <a:rPr lang="en-US" sz="1100" dirty="0"/>
              <a:t>(97+45/144) = </a:t>
            </a:r>
            <a:r>
              <a:rPr lang="en-US" sz="1100" dirty="0" smtClean="0"/>
              <a:t>98.6</a:t>
            </a:r>
          </a:p>
          <a:p>
            <a:pPr marL="457200" lvl="1" indent="0">
              <a:buNone/>
            </a:pPr>
            <a:endParaRPr lang="en-US" sz="1100" u="sng" dirty="0" smtClean="0"/>
          </a:p>
          <a:p>
            <a:pPr marL="457200" lvl="1" indent="0">
              <a:buNone/>
            </a:pPr>
            <a:r>
              <a:rPr lang="en-US" sz="1100" u="sng" dirty="0" smtClean="0"/>
              <a:t>Precision</a:t>
            </a:r>
            <a:r>
              <a:rPr lang="en-US" sz="1100" dirty="0" smtClean="0"/>
              <a:t> </a:t>
            </a:r>
            <a:r>
              <a:rPr lang="en-US" sz="1100" dirty="0"/>
              <a:t>(When it predicts yes, how often is it correct</a:t>
            </a:r>
            <a:r>
              <a:rPr lang="en-US" sz="1100" dirty="0" smtClean="0"/>
              <a:t>): </a:t>
            </a:r>
            <a:r>
              <a:rPr lang="en-US" sz="1100" dirty="0"/>
              <a:t>TP/Predicted </a:t>
            </a:r>
            <a:r>
              <a:rPr lang="en-US" sz="1100" dirty="0" smtClean="0"/>
              <a:t>Yes (45/47 </a:t>
            </a:r>
            <a:r>
              <a:rPr lang="en-US" sz="1100" dirty="0"/>
              <a:t>= 95.74</a:t>
            </a:r>
            <a:r>
              <a:rPr lang="en-US" sz="1100" dirty="0" smtClean="0"/>
              <a:t>)</a:t>
            </a:r>
          </a:p>
          <a:p>
            <a:pPr marL="457200" lvl="1" indent="0">
              <a:buNone/>
            </a:pPr>
            <a:endParaRPr lang="en-US" sz="1100" u="sng" dirty="0" smtClean="0"/>
          </a:p>
          <a:p>
            <a:pPr marL="457200" lvl="1" indent="0">
              <a:buNone/>
            </a:pPr>
            <a:r>
              <a:rPr lang="en-US" sz="1100" u="sng" dirty="0" smtClean="0"/>
              <a:t>Misclassification </a:t>
            </a:r>
            <a:r>
              <a:rPr lang="en-US" sz="1100" u="sng" dirty="0"/>
              <a:t>Rate:</a:t>
            </a:r>
            <a:r>
              <a:rPr lang="en-US" sz="1100" dirty="0"/>
              <a:t> Overall, how often is it wrong? </a:t>
            </a:r>
          </a:p>
          <a:p>
            <a:pPr marL="457200" lvl="1" indent="0">
              <a:buNone/>
            </a:pPr>
            <a:r>
              <a:rPr lang="en-US" sz="1100" dirty="0"/>
              <a:t>FP+FN)/total = (2+0)/144 = </a:t>
            </a:r>
            <a:r>
              <a:rPr lang="en-US" sz="1100" dirty="0" smtClean="0"/>
              <a:t>0.011388</a:t>
            </a:r>
          </a:p>
          <a:p>
            <a:pPr marL="457200" lvl="1" indent="0">
              <a:buNone/>
            </a:pPr>
            <a:endParaRPr lang="en-US" sz="1100" u="sng" dirty="0" smtClean="0"/>
          </a:p>
          <a:p>
            <a:pPr marL="457200" lvl="1" indent="0">
              <a:buNone/>
            </a:pPr>
            <a:r>
              <a:rPr lang="en-US" sz="1100" u="sng" dirty="0" smtClean="0"/>
              <a:t>Specificity</a:t>
            </a:r>
            <a:r>
              <a:rPr lang="en-US" sz="1100" u="sng" dirty="0"/>
              <a:t>:</a:t>
            </a:r>
            <a:r>
              <a:rPr lang="en-US" sz="1100" dirty="0"/>
              <a:t> When it's actually no, how often does it predict no? </a:t>
            </a:r>
            <a:r>
              <a:rPr lang="en-US" sz="1100" dirty="0" smtClean="0"/>
              <a:t>TN/actual </a:t>
            </a:r>
            <a:r>
              <a:rPr lang="en-US" sz="1100" dirty="0"/>
              <a:t>no = </a:t>
            </a:r>
            <a:r>
              <a:rPr lang="en-US" sz="1100" dirty="0" smtClean="0"/>
              <a:t>97/99 </a:t>
            </a:r>
            <a:r>
              <a:rPr lang="en-US" sz="1100" dirty="0"/>
              <a:t>= </a:t>
            </a:r>
            <a:r>
              <a:rPr lang="en-US" sz="1100" dirty="0" smtClean="0"/>
              <a:t>0.9797</a:t>
            </a:r>
            <a:endParaRPr lang="en-US" sz="1100" dirty="0"/>
          </a:p>
          <a:p>
            <a:pPr marL="457200" lvl="1" indent="0">
              <a:buNone/>
            </a:pPr>
            <a:endParaRPr lang="en-US" sz="1100" dirty="0"/>
          </a:p>
        </p:txBody>
      </p:sp>
      <p:sp>
        <p:nvSpPr>
          <p:cNvPr id="48" name="Slide Number Placeholder 4"/>
          <p:cNvSpPr>
            <a:spLocks noGrp="1"/>
          </p:cNvSpPr>
          <p:nvPr>
            <p:ph type="sldNum" sz="quarter" idx="10"/>
          </p:nvPr>
        </p:nvSpPr>
        <p:spPr/>
        <p:txBody>
          <a:bodyPr/>
          <a:lstStyle/>
          <a:p>
            <a:fld id="{5CED1B68-2D9E-4D89-AFE4-EFAF273A37D3}" type="slidenum">
              <a:rPr lang="en-US"/>
              <a:pPr/>
              <a:t>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349" y="940996"/>
            <a:ext cx="418115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5"/>
          <p:cNvSpPr txBox="1">
            <a:spLocks/>
          </p:cNvSpPr>
          <p:nvPr/>
        </p:nvSpPr>
        <p:spPr bwMode="auto">
          <a:xfrm>
            <a:off x="270164" y="3760396"/>
            <a:ext cx="4454236" cy="2392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457200" lvl="1" indent="0">
              <a:buFontTx/>
              <a:buNone/>
            </a:pPr>
            <a:r>
              <a:rPr lang="en-US" sz="1100" b="1" dirty="0" smtClean="0"/>
              <a:t>Problem(s) Identified</a:t>
            </a:r>
            <a:r>
              <a:rPr lang="en-US" sz="1100" dirty="0" smtClean="0"/>
              <a:t>: </a:t>
            </a:r>
          </a:p>
          <a:p>
            <a:pPr marL="685800" lvl="1" indent="-228600">
              <a:buFontTx/>
              <a:buAutoNum type="arabicPeriod"/>
            </a:pPr>
            <a:r>
              <a:rPr lang="en-US" sz="1100" dirty="0" smtClean="0"/>
              <a:t>How to reduce or eliminate incorrect </a:t>
            </a:r>
            <a:r>
              <a:rPr lang="en-US" sz="1100" dirty="0" smtClean="0"/>
              <a:t>result (FP=2).</a:t>
            </a:r>
            <a:endParaRPr lang="en-US" sz="1100" dirty="0" smtClean="0"/>
          </a:p>
          <a:p>
            <a:pPr marL="685800" lvl="1" indent="-228600">
              <a:buFontTx/>
              <a:buAutoNum type="arabicPeriod"/>
            </a:pPr>
            <a:r>
              <a:rPr lang="en-US" sz="1100" dirty="0" smtClean="0"/>
              <a:t>With regards to missing value, how to take care such records since there could be a </a:t>
            </a:r>
            <a:r>
              <a:rPr lang="en-US" sz="1100" dirty="0" smtClean="0"/>
              <a:t>cases </a:t>
            </a:r>
            <a:r>
              <a:rPr lang="en-US" sz="1100" dirty="0" smtClean="0"/>
              <a:t>where patient has </a:t>
            </a:r>
            <a:r>
              <a:rPr lang="en-US" sz="1100" dirty="0" smtClean="0"/>
              <a:t>missing </a:t>
            </a:r>
            <a:r>
              <a:rPr lang="en-US" sz="1100" dirty="0" smtClean="0"/>
              <a:t>data, we won’t able to evaluate thru our model.</a:t>
            </a:r>
            <a:endParaRPr lang="en-US" sz="1100" dirty="0"/>
          </a:p>
          <a:p>
            <a:pPr marL="685800" lvl="1" indent="-228600">
              <a:buFontTx/>
              <a:buAutoNum type="arabicPeriod"/>
            </a:pPr>
            <a:endParaRPr lang="en-US" sz="1100" dirty="0" smtClean="0"/>
          </a:p>
          <a:p>
            <a:pPr marL="457200" lvl="1" indent="0">
              <a:buNone/>
            </a:pPr>
            <a:r>
              <a:rPr lang="en-US" sz="1100" b="1" dirty="0" smtClean="0"/>
              <a:t>To Finish </a:t>
            </a:r>
            <a:r>
              <a:rPr lang="en-US" sz="1100" b="1" dirty="0"/>
              <a:t>the </a:t>
            </a:r>
            <a:r>
              <a:rPr lang="en-US" sz="1100" b="1" dirty="0" smtClean="0"/>
              <a:t>Project</a:t>
            </a:r>
            <a:r>
              <a:rPr lang="en-US" sz="1100" b="1" dirty="0"/>
              <a:t>:</a:t>
            </a:r>
            <a:r>
              <a:rPr lang="en-US" sz="1100" dirty="0"/>
              <a:t> </a:t>
            </a:r>
          </a:p>
          <a:p>
            <a:pPr marL="685800" lvl="1" indent="-228600">
              <a:buAutoNum type="arabicPeriod"/>
            </a:pPr>
            <a:r>
              <a:rPr lang="en-US" sz="1100" dirty="0" smtClean="0"/>
              <a:t>How </a:t>
            </a:r>
            <a:r>
              <a:rPr lang="en-US" sz="1100" dirty="0"/>
              <a:t>to improve accuracy by compare with other </a:t>
            </a:r>
            <a:r>
              <a:rPr lang="en-US" sz="1100" dirty="0" smtClean="0"/>
              <a:t>algorithms.</a:t>
            </a:r>
            <a:endParaRPr lang="en-US" sz="1100" dirty="0" smtClean="0"/>
          </a:p>
          <a:p>
            <a:pPr marL="685800" lvl="1" indent="-228600">
              <a:buFontTx/>
              <a:buAutoNum type="arabicPeriod"/>
            </a:pPr>
            <a:r>
              <a:rPr lang="en-US" sz="1100" dirty="0" smtClean="0"/>
              <a:t>Improve </a:t>
            </a:r>
            <a:r>
              <a:rPr lang="en-US" sz="1100" dirty="0"/>
              <a:t>current result with further </a:t>
            </a:r>
            <a:r>
              <a:rPr lang="en-US" sz="1100" dirty="0" smtClean="0"/>
              <a:t>tuning </a:t>
            </a:r>
            <a:r>
              <a:rPr lang="en-US" sz="1100" dirty="0" err="1"/>
              <a:t>kNN</a:t>
            </a:r>
            <a:r>
              <a:rPr lang="en-US" sz="1100" dirty="0"/>
              <a:t> with </a:t>
            </a:r>
            <a:r>
              <a:rPr lang="en-US" sz="1100"/>
              <a:t>10 </a:t>
            </a:r>
            <a:r>
              <a:rPr lang="en-US" sz="1100" smtClean="0"/>
              <a:t>fold.</a:t>
            </a:r>
            <a:endParaRPr lang="en-US" sz="1100" dirty="0"/>
          </a:p>
          <a:p>
            <a:pPr marL="685800" lvl="1" indent="-228600">
              <a:buAutoNum type="arabicPeriod"/>
            </a:pPr>
            <a:endParaRPr lang="en-US" sz="1100" dirty="0"/>
          </a:p>
          <a:p>
            <a:pPr marL="457200" lvl="1" indent="0">
              <a:buFontTx/>
              <a:buNone/>
            </a:pPr>
            <a:endParaRPr lang="en-US" sz="1100" dirty="0"/>
          </a:p>
          <a:p>
            <a:pPr marL="457200" lvl="1" indent="0">
              <a:buFontTx/>
              <a:buNone/>
            </a:pPr>
            <a:endParaRPr lang="en-US" sz="1100" dirty="0" smtClean="0"/>
          </a:p>
          <a:p>
            <a:pPr marL="457200" lvl="1" indent="0">
              <a:buFontTx/>
              <a:buNone/>
            </a:pPr>
            <a:endParaRPr lang="en-US" sz="1100" dirty="0"/>
          </a:p>
          <a:p>
            <a:pPr marL="457200" lvl="1" indent="0">
              <a:buFontTx/>
              <a:buNone/>
            </a:pPr>
            <a:endParaRPr lang="en-US" sz="1100" dirty="0" smtClean="0"/>
          </a:p>
          <a:p>
            <a:pPr lvl="1"/>
            <a:endParaRPr lang="en-US" dirty="0"/>
          </a:p>
        </p:txBody>
      </p:sp>
      <p:sp>
        <p:nvSpPr>
          <p:cNvPr id="9" name="Content Placeholder 5"/>
          <p:cNvSpPr txBox="1">
            <a:spLocks/>
          </p:cNvSpPr>
          <p:nvPr/>
        </p:nvSpPr>
        <p:spPr bwMode="auto">
          <a:xfrm>
            <a:off x="4765398" y="4404094"/>
            <a:ext cx="365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rgbClr val="595841"/>
                </a:solidFill>
                <a:latin typeface="+mn-lt"/>
              </a:defRPr>
            </a:lvl6pPr>
            <a:lvl7pPr marL="2971800" indent="-228600" algn="l" rtl="0" eaLnBrk="1" fontAlgn="base" hangingPunct="1">
              <a:spcBef>
                <a:spcPct val="20000"/>
              </a:spcBef>
              <a:spcAft>
                <a:spcPct val="0"/>
              </a:spcAft>
              <a:buChar char="»"/>
              <a:defRPr sz="2000">
                <a:solidFill>
                  <a:srgbClr val="595841"/>
                </a:solidFill>
                <a:latin typeface="+mn-lt"/>
              </a:defRPr>
            </a:lvl7pPr>
            <a:lvl8pPr marL="3429000" indent="-228600" algn="l" rtl="0" eaLnBrk="1" fontAlgn="base" hangingPunct="1">
              <a:spcBef>
                <a:spcPct val="20000"/>
              </a:spcBef>
              <a:spcAft>
                <a:spcPct val="0"/>
              </a:spcAft>
              <a:buChar char="»"/>
              <a:defRPr sz="2000">
                <a:solidFill>
                  <a:srgbClr val="595841"/>
                </a:solidFill>
                <a:latin typeface="+mn-lt"/>
              </a:defRPr>
            </a:lvl8pPr>
            <a:lvl9pPr marL="3886200" indent="-228600" algn="l" rtl="0" eaLnBrk="1" fontAlgn="base" hangingPunct="1">
              <a:spcBef>
                <a:spcPct val="20000"/>
              </a:spcBef>
              <a:spcAft>
                <a:spcPct val="0"/>
              </a:spcAft>
              <a:buChar char="»"/>
              <a:defRPr sz="2000">
                <a:solidFill>
                  <a:srgbClr val="595841"/>
                </a:solidFill>
                <a:latin typeface="+mn-lt"/>
              </a:defRPr>
            </a:lvl9pPr>
          </a:lstStyle>
          <a:p>
            <a:pPr marL="57150" indent="0">
              <a:buFontTx/>
              <a:buNone/>
            </a:pPr>
            <a:r>
              <a:rPr lang="en-US" sz="1500" dirty="0" smtClean="0"/>
              <a:t>Code can be download from  </a:t>
            </a:r>
            <a:r>
              <a:rPr lang="en-US" sz="1500" dirty="0" err="1" smtClean="0"/>
              <a:t>Githib</a:t>
            </a:r>
            <a:r>
              <a:rPr lang="en-US" sz="1500" dirty="0"/>
              <a:t>:</a:t>
            </a:r>
            <a:r>
              <a:rPr lang="en-US" sz="1500" dirty="0" smtClean="0"/>
              <a:t> </a:t>
            </a:r>
          </a:p>
          <a:p>
            <a:pPr marL="57150" indent="0">
              <a:buNone/>
            </a:pPr>
            <a:r>
              <a:rPr lang="en-US" sz="1600" u="sng" dirty="0">
                <a:solidFill>
                  <a:schemeClr val="accent2">
                    <a:lumMod val="75000"/>
                  </a:schemeClr>
                </a:solidFill>
              </a:rPr>
              <a:t>https://</a:t>
            </a:r>
            <a:r>
              <a:rPr lang="en-US" sz="1600" u="sng" dirty="0" smtClean="0">
                <a:solidFill>
                  <a:schemeClr val="accent2">
                    <a:lumMod val="75000"/>
                  </a:schemeClr>
                </a:solidFill>
              </a:rPr>
              <a:t>github.com/farazahma/CKME136-Capstone/tree/master/Initial-Results-and-the-Code</a:t>
            </a:r>
          </a:p>
          <a:p>
            <a:pPr marL="457200" lvl="1" indent="0">
              <a:buNone/>
            </a:pP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842" y="3886200"/>
            <a:ext cx="3086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ject Report">
  <a:themeElements>
    <a:clrScheme name="Project Report">
      <a:dk1>
        <a:srgbClr val="3E3E5C"/>
      </a:dk1>
      <a:lt1>
        <a:srgbClr val="FFFFFF"/>
      </a:lt1>
      <a:dk2>
        <a:srgbClr val="595841"/>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Project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ject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oject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oject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oject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oject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oject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oject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oject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oject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oject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oject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oject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ojectReport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058542C-52D3-4451-A774-42EADF3B8E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Report</Template>
  <TotalTime>0</TotalTime>
  <Words>737</Words>
  <Application>Microsoft Office PowerPoint</Application>
  <PresentationFormat>On-screen Show (4:3)</PresentationFormat>
  <Paragraphs>74</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Project Report</vt:lpstr>
      <vt:lpstr>Predicting Breast Cancer Diagnosis</vt:lpstr>
      <vt:lpstr>Overview</vt:lpstr>
      <vt:lpstr>Data Analysis</vt:lpstr>
      <vt:lpstr>Data Visualization</vt:lpstr>
      <vt:lpstr>Initial Result</vt:lpstr>
      <vt:lpstr>Initial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1601-01-01T00:00:00Z</cp:lastPrinted>
  <dcterms:created xsi:type="dcterms:W3CDTF">2016-07-17T01:12:07Z</dcterms:created>
  <dcterms:modified xsi:type="dcterms:W3CDTF">2016-07-19T21:30:49Z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TC100645801033</vt:lpwstr>
  </property>
</Properties>
</file>