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9" r:id="rId5"/>
    <p:sldId id="271" r:id="rId6"/>
    <p:sldId id="262" r:id="rId7"/>
    <p:sldId id="260" r:id="rId8"/>
    <p:sldId id="264" r:id="rId9"/>
    <p:sldId id="267" r:id="rId10"/>
    <p:sldId id="258" r:id="rId11"/>
    <p:sldId id="257" r:id="rId12"/>
    <p:sldId id="277" r:id="rId13"/>
    <p:sldId id="278" r:id="rId14"/>
    <p:sldId id="279" r:id="rId15"/>
    <p:sldId id="263" r:id="rId16"/>
    <p:sldId id="282" r:id="rId17"/>
    <p:sldId id="280" r:id="rId18"/>
    <p:sldId id="281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5B12-C4B9-1DF7-FB03-4090E87C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CC955-7823-D39A-7844-AE942A851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BDD9-BBE2-CF70-9694-3DB61AEF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6CD9-9A54-40A2-3C56-405EA24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0273-C2EE-2F94-7E35-0B83B289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309-69B2-639F-AD0C-FBC00124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3ED1A-0431-5712-7A0F-74600236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F9A1-7A16-C56D-7009-ED3DF1C0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4C9C-975A-00EA-D70D-8464603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8E21-2A78-2709-9729-D6BFA19A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19AD-D352-ADC2-C454-7E963451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BC84-0D55-917A-C634-C85D555E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8FF9-6BD1-E98B-4A46-93A3D963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7870-C290-DE44-04B2-65C98936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656D-9A3B-1995-03E8-73B07920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96C4-5916-654D-E96F-2D5843EC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3EC6-40F1-EB3D-C9C2-C9F573E5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1D95-8859-CCB6-A1A1-3DE33294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8EC-36C2-8D48-3437-E7840A3C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8220-5B13-AE77-D07C-5995C769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4A28-BD24-DFD1-38BE-0BD7CDF0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417A-52C2-9A19-30A5-F51E4FF3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527F-DA66-75B4-AB6B-764FEFBB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EFD0-766D-B00F-AF1C-F5F881E5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8DFA-2123-2B2A-DEE2-FB43DA57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5780-B4F4-18EB-3881-A72A5E27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5EEC-4BD1-C70F-8DA1-AF6EA4720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CF8F2-F592-0091-BC13-404FCBAE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787A-2D16-40D5-0A15-839B5EE7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AB791-093D-EC9E-4301-24C47A44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E71B-9DF4-7CC3-C217-C7721220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346E-017E-3F72-A0AD-8C79AAE3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85F5-BDE8-A8D5-DFD8-11717ECE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7813-745E-DB5F-9E1D-C6F3B6BD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389D1-15D6-D497-4AFA-5436F781D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C7AE8-6110-CE67-EF14-9596A574C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10386-4CF0-ECAE-FA1D-F2D3791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6A544-8D8C-63F5-F242-C2FAC6D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949F1-4AF4-9F48-B32F-D61379EE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D33F-93EC-B6BD-A26D-E9FAB569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08B44-C566-AEFD-E4C0-773EEF02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F3609-B4A6-F4CD-5925-A5364D8C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466A7-3C53-0DF7-5F1F-1E004758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2286-EC1E-C2CF-0484-9458A683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FAA7C-1CBE-6141-CAFA-5614E300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CEB71-10DB-3BA2-0044-DF0350A4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E9E5-6B23-996F-EB29-2B31789D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9BC8-2D9B-804C-A20E-4DA9C127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47A14-C930-8A42-F948-914C4881C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FD69-09C7-2C33-5E12-E944E5F7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AEDBC-FD1B-68E9-5327-7D244347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56E34-B77A-2DA6-7527-F6798F6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104A-0607-EBD4-5A45-E195FC07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33F0C-2D40-0037-EF26-9909986A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E846-B9C3-D50A-3E1A-4ACC05FB8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AD480-85B0-AF43-361F-F50DAF6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5E19-5EE4-B484-2566-0D6826AC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F4B4-D62C-076B-D6C5-5F91D533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CD595-60A8-C14B-3AAE-7EC2C95D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1941-0B0C-DD78-7723-4FBE27CD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A2A6-4076-EF75-11F3-3E6B630F1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7D1D-9311-4B93-9D66-9C51C80E778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50B3-5282-3179-815C-D18E45F3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56E5-84E4-4875-2A5B-9C59BAECA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BB9F-0A69-4211-A957-37E4FFD6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3ACAE5F-7E36-A4FA-23B1-1DA44A2A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22" y="1325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7A2A6F-3445-9C41-DBA8-B1EC3314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69" y="5281683"/>
            <a:ext cx="8297261" cy="1325563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latin typeface="Lato" panose="020F0502020204030203" pitchFamily="34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332230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DB94-5021-A2BE-BE57-E242557E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4308-CA4B-C48D-AA5E-0FA95256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9BEA6-68DC-A3AF-0B76-1A41B36F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15617-1FA8-ADE7-C9F0-02798F12E09F}"/>
              </a:ext>
            </a:extLst>
          </p:cNvPr>
          <p:cNvSpPr txBox="1"/>
          <p:nvPr/>
        </p:nvSpPr>
        <p:spPr>
          <a:xfrm>
            <a:off x="3458821" y="2022045"/>
            <a:ext cx="68778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4400" i="1" dirty="0">
                <a:solidFill>
                  <a:srgbClr val="E8EAED"/>
                </a:solidFill>
                <a:effectLst/>
                <a:latin typeface="Lato" panose="020F0502020204030203" pitchFamily="34" charset="0"/>
              </a:rPr>
              <a:t>1.3 million packages</a:t>
            </a:r>
          </a:p>
          <a:p>
            <a:br>
              <a:rPr lang="en-US" sz="4400" dirty="0">
                <a:solidFill>
                  <a:srgbClr val="8AB4F8"/>
                </a:solidFill>
                <a:effectLst/>
                <a:latin typeface="Google Sans"/>
              </a:rPr>
            </a:br>
            <a:endParaRPr lang="en-US" sz="4400" i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089E-6B8E-A7F5-F856-B6E3766A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7840-7FBB-2715-88BE-AD0E691A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F6E57-C252-7832-788E-668E22CF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3F09F3-2070-2C0C-FF83-8438002E1C50}"/>
              </a:ext>
            </a:extLst>
          </p:cNvPr>
          <p:cNvSpPr/>
          <p:nvPr/>
        </p:nvSpPr>
        <p:spPr>
          <a:xfrm>
            <a:off x="3140765" y="4121426"/>
            <a:ext cx="1338470" cy="384313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E7C8AC-944A-7158-6352-22A53963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87" y="0"/>
            <a:ext cx="122679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1E6CFC-9EC0-F630-EDDD-4DA84CD6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69"/>
            <a:ext cx="12192000" cy="46878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EF6948-4320-58BD-B037-6FB9C3CE9507}"/>
              </a:ext>
            </a:extLst>
          </p:cNvPr>
          <p:cNvSpPr/>
          <p:nvPr/>
        </p:nvSpPr>
        <p:spPr>
          <a:xfrm>
            <a:off x="7076049" y="3981157"/>
            <a:ext cx="1167619" cy="49236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7068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B2884-B781-92D3-7308-8BD08A7F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842"/>
            <a:ext cx="12192000" cy="53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5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659906E-3B44-DC0B-6EDD-87AC0E036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21"/>
            <a:ext cx="12250910" cy="682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A1EAC4F-23F8-CD5B-B25B-00C38E3F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189" cy="6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9B076-4571-D852-F7F0-35BB6E68FBA2}"/>
              </a:ext>
            </a:extLst>
          </p:cNvPr>
          <p:cNvSpPr txBox="1"/>
          <p:nvPr/>
        </p:nvSpPr>
        <p:spPr>
          <a:xfrm>
            <a:off x="2096086" y="339304"/>
            <a:ext cx="687787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Popular Open Source Project</a:t>
            </a:r>
          </a:p>
          <a:p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Mozilla Fire Fox</a:t>
            </a:r>
          </a:p>
          <a:p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Node, Python, Flutter, React, </a:t>
            </a:r>
            <a:r>
              <a:rPr lang="en-US" sz="4400" i="1" u="sng" dirty="0" err="1">
                <a:solidFill>
                  <a:schemeClr val="bg1"/>
                </a:solidFill>
                <a:latin typeface="Lato" panose="020F0502020204030203" pitchFamily="34" charset="0"/>
              </a:rPr>
              <a:t>ReactNative</a:t>
            </a:r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, Next.js, Git, Twitter, </a:t>
            </a:r>
            <a:r>
              <a:rPr lang="en-US" sz="4400" i="1" u="sng" dirty="0" err="1">
                <a:solidFill>
                  <a:schemeClr val="bg1"/>
                </a:solidFill>
                <a:latin typeface="Lato" panose="020F0502020204030203" pitchFamily="34" charset="0"/>
              </a:rPr>
              <a:t>VsCode</a:t>
            </a:r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, VLC, Blender, OBS-Studio, </a:t>
            </a:r>
            <a:r>
              <a:rPr lang="en-US" sz="4400" i="1" u="sng" dirty="0" err="1">
                <a:solidFill>
                  <a:schemeClr val="bg1"/>
                </a:solidFill>
                <a:latin typeface="Lato" panose="020F0502020204030203" pitchFamily="34" charset="0"/>
              </a:rPr>
              <a:t>Andriod</a:t>
            </a:r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, Linux.</a:t>
            </a:r>
          </a:p>
        </p:txBody>
      </p:sp>
    </p:spTree>
    <p:extLst>
      <p:ext uri="{BB962C8B-B14F-4D97-AF65-F5344CB8AC3E}">
        <p14:creationId xmlns:p14="http://schemas.microsoft.com/office/powerpoint/2010/main" val="289216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D55D-E8F2-4645-D648-42711655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Resume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https://github.com/jaffarabbas</a:t>
            </a:r>
          </a:p>
        </p:txBody>
      </p:sp>
    </p:spTree>
    <p:extLst>
      <p:ext uri="{BB962C8B-B14F-4D97-AF65-F5344CB8AC3E}">
        <p14:creationId xmlns:p14="http://schemas.microsoft.com/office/powerpoint/2010/main" val="94620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4DE3C-CA79-0DB7-6FE4-F844AB4E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B483748C-F88D-5F23-EC4F-AE2832101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6" name="Picture 6" descr="A list of the top open source projects by contributors in 2022. They are: Microsoft VSCode, Home Assistant Core, Flutter, Microsoft Azure Docs, Microsoft PowerToys, Vercel Next.js, MixOS nixpkgs, Microsoft TypeScript, MUI Material UI, and Tensorflow.">
            <a:extLst>
              <a:ext uri="{FF2B5EF4-FFF2-40B4-BE49-F238E27FC236}">
                <a16:creationId xmlns:a16="http://schemas.microsoft.com/office/drawing/2014/main" id="{FEBB8055-531F-C13A-CE82-BEB3B96A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34275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F057252-F999-85E8-E9EC-CFC0C04F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96"/>
            <a:ext cx="12188189" cy="6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932D2-A184-4BF9-1EA9-DFFA3188D83D}"/>
              </a:ext>
            </a:extLst>
          </p:cNvPr>
          <p:cNvSpPr txBox="1"/>
          <p:nvPr/>
        </p:nvSpPr>
        <p:spPr>
          <a:xfrm>
            <a:off x="198786" y="1871051"/>
            <a:ext cx="687787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Lato" panose="020F0502020204030203" pitchFamily="34" charset="0"/>
              </a:rPr>
              <a:t>Open Source embodies the principles of openness, community, and empowerment, unlocking the potential for individuals and communities to collaborate, create, and make a positive impact on the world.</a:t>
            </a:r>
          </a:p>
          <a:p>
            <a:endParaRPr lang="en-US" sz="3200" i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3200" i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3200" i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3200" i="1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endParaRPr lang="en-US" sz="3200" i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86116402-C562-94BD-C9AE-BEF2DBDD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187" y="-193114"/>
            <a:ext cx="10664482" cy="2373606"/>
          </a:xfrm>
        </p:spPr>
        <p:txBody>
          <a:bodyPr>
            <a:normAutofit/>
          </a:bodyPr>
          <a:lstStyle/>
          <a:p>
            <a:pPr algn="ctr"/>
            <a:r>
              <a:rPr lang="en-US" sz="100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</a:rPr>
              <a:t>Thank you</a:t>
            </a:r>
          </a:p>
        </p:txBody>
      </p:sp>
      <p:pic>
        <p:nvPicPr>
          <p:cNvPr id="13318" name="Picture 6" descr="KIT] Top 5 Artificial Intelligence Repositories in GitHub | WACA | Web  Analytics Consultants Association">
            <a:extLst>
              <a:ext uri="{FF2B5EF4-FFF2-40B4-BE49-F238E27FC236}">
                <a16:creationId xmlns:a16="http://schemas.microsoft.com/office/drawing/2014/main" id="{965519E4-65F8-1A71-83F6-F4C0D7DD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180492"/>
            <a:ext cx="75819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81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A1F5-F220-F155-3B8F-74EA6DCC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F01579E-0433-B071-1C08-B727BE98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96"/>
            <a:ext cx="12188189" cy="6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47E50F-11E8-D861-E78F-E12E812A9BEB}"/>
              </a:ext>
            </a:extLst>
          </p:cNvPr>
          <p:cNvSpPr txBox="1"/>
          <p:nvPr/>
        </p:nvSpPr>
        <p:spPr>
          <a:xfrm>
            <a:off x="212038" y="2175851"/>
            <a:ext cx="68778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Open Source Software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Free to Use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Free to Modify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Free to Distribute</a:t>
            </a:r>
          </a:p>
          <a:p>
            <a:endParaRPr lang="en-US" sz="4400" i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3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4339-8BA5-B623-B58D-4FE85DA4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AC83-9A5F-9F1A-436C-3CC66D5E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8A57B6-B941-E344-35B6-4D5A75ABA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3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50F-5ABB-9908-6024-7616C886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AE3C-57AD-89DE-0C52-F0FBDF72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5B56A-E4CA-CFB7-23EF-E1C13079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8D8-7D85-EBF3-FB77-B08BD117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9151-1247-DE26-19CF-06ADE8E18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289D22C-BB78-BD9E-03CB-A26D914D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96"/>
            <a:ext cx="12188189" cy="6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088893-2333-A7C4-08E2-545C8D5986D5}"/>
              </a:ext>
            </a:extLst>
          </p:cNvPr>
          <p:cNvSpPr txBox="1"/>
          <p:nvPr/>
        </p:nvSpPr>
        <p:spPr>
          <a:xfrm>
            <a:off x="397568" y="2560165"/>
            <a:ext cx="68778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People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Today, more than </a:t>
            </a:r>
            <a:r>
              <a:rPr lang="en-US" sz="5200" i="1" u="sng" dirty="0">
                <a:solidFill>
                  <a:schemeClr val="bg1"/>
                </a:solidFill>
                <a:latin typeface="Lato" panose="020F0502020204030203" pitchFamily="34" charset="0"/>
              </a:rPr>
              <a:t>94</a:t>
            </a:r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 million developers are on GitHub</a:t>
            </a:r>
          </a:p>
        </p:txBody>
      </p:sp>
    </p:spTree>
    <p:extLst>
      <p:ext uri="{BB962C8B-B14F-4D97-AF65-F5344CB8AC3E}">
        <p14:creationId xmlns:p14="http://schemas.microsoft.com/office/powerpoint/2010/main" val="145088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F447033E-E6A6-99C1-9CE1-DEDD66551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9975C6-3E7D-B6E2-8764-D07ADA08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" y="0"/>
            <a:ext cx="12188189" cy="6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86476C-6292-C8CB-EEE7-41F08F0BADAF}"/>
              </a:ext>
            </a:extLst>
          </p:cNvPr>
          <p:cNvSpPr txBox="1"/>
          <p:nvPr/>
        </p:nvSpPr>
        <p:spPr>
          <a:xfrm>
            <a:off x="424072" y="2552081"/>
            <a:ext cx="687787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600" i="1" u="sng" dirty="0">
                <a:solidFill>
                  <a:schemeClr val="bg1"/>
                </a:solidFill>
                <a:latin typeface="Lato" panose="020F0502020204030203" pitchFamily="34" charset="0"/>
              </a:rPr>
              <a:t>Projects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There are about </a:t>
            </a:r>
            <a:r>
              <a:rPr lang="en-US" sz="5200" i="1" u="sng" dirty="0">
                <a:solidFill>
                  <a:schemeClr val="bg1"/>
                </a:solidFill>
                <a:latin typeface="Lato" panose="020F0502020204030203" pitchFamily="34" charset="0"/>
              </a:rPr>
              <a:t>128</a:t>
            </a:r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Million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Open-Source Projects on GitHub.</a:t>
            </a:r>
          </a:p>
        </p:txBody>
      </p:sp>
    </p:spTree>
    <p:extLst>
      <p:ext uri="{BB962C8B-B14F-4D97-AF65-F5344CB8AC3E}">
        <p14:creationId xmlns:p14="http://schemas.microsoft.com/office/powerpoint/2010/main" val="27827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A1EAC4F-23F8-CD5B-B25B-00C38E3F5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189" cy="68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9B076-4571-D852-F7F0-35BB6E68FBA2}"/>
              </a:ext>
            </a:extLst>
          </p:cNvPr>
          <p:cNvSpPr txBox="1"/>
          <p:nvPr/>
        </p:nvSpPr>
        <p:spPr>
          <a:xfrm>
            <a:off x="132525" y="1844547"/>
            <a:ext cx="687787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i="1" u="sng" dirty="0">
                <a:solidFill>
                  <a:schemeClr val="bg1"/>
                </a:solidFill>
                <a:latin typeface="Lato" panose="020F0502020204030203" pitchFamily="34" charset="0"/>
              </a:rPr>
              <a:t>Contributions</a:t>
            </a:r>
          </a:p>
          <a:p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There are </a:t>
            </a:r>
            <a:r>
              <a:rPr lang="en-US" sz="5200" i="1" u="sng" dirty="0">
                <a:solidFill>
                  <a:schemeClr val="bg1"/>
                </a:solidFill>
                <a:latin typeface="Lato" panose="020F0502020204030203" pitchFamily="34" charset="0"/>
              </a:rPr>
              <a:t>413</a:t>
            </a:r>
            <a:r>
              <a:rPr lang="en-US" sz="4400" i="1" dirty="0">
                <a:solidFill>
                  <a:schemeClr val="bg1"/>
                </a:solidFill>
                <a:latin typeface="Lato" panose="020F0502020204030203" pitchFamily="34" charset="0"/>
              </a:rPr>
              <a:t> million contributions were made to open source projects on GitHub in 2022.</a:t>
            </a:r>
          </a:p>
        </p:txBody>
      </p:sp>
    </p:spTree>
    <p:extLst>
      <p:ext uri="{BB962C8B-B14F-4D97-AF65-F5344CB8AC3E}">
        <p14:creationId xmlns:p14="http://schemas.microsoft.com/office/powerpoint/2010/main" val="304190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B84F-10B3-78E5-9E5C-036EE9A4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28DB-1AB0-6041-DA72-359642C5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0D49B-8BB1-7877-43D3-C38AE59B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795"/>
            <a:ext cx="12192000" cy="59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2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312</TotalTime>
  <Words>139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Lato</vt:lpstr>
      <vt:lpstr>Office Theme</vt:lpstr>
      <vt:lpstr>Open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Resume https://github.com/jaffarabbas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Mariam</cp:lastModifiedBy>
  <cp:revision>2</cp:revision>
  <dcterms:created xsi:type="dcterms:W3CDTF">2023-05-18T05:13:14Z</dcterms:created>
  <dcterms:modified xsi:type="dcterms:W3CDTF">2023-05-18T10:26:06Z</dcterms:modified>
</cp:coreProperties>
</file>