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c01a788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c01a788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01a7885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01a7885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01a7885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01a7885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c01a7885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c01a7885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c01a7885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c01a7885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08000" y="1405625"/>
            <a:ext cx="54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Sentiment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08000" y="32359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Faraz Siddiqi</a:t>
            </a:r>
            <a:endParaRPr sz="18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28425" y="4507900"/>
            <a:ext cx="76905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https://github.com/farazmsiddiqi/sentiment_analysis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861400"/>
            <a:ext cx="70305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 dataset regarding Apple’s controversial </a:t>
            </a:r>
            <a:r>
              <a:rPr b="1" lang="en" sz="1800"/>
              <a:t>removal of the headphone jack </a:t>
            </a:r>
            <a:r>
              <a:rPr lang="en" sz="1800"/>
              <a:t>in 2016 with the iPhone 7.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</a:t>
            </a:r>
            <a:r>
              <a:rPr lang="en" sz="1800"/>
              <a:t>canvases</a:t>
            </a:r>
            <a:r>
              <a:rPr lang="en" sz="1800"/>
              <a:t> Twitter’s reactions to this design decision</a:t>
            </a:r>
            <a:endParaRPr sz="1800"/>
          </a:p>
        </p:txBody>
      </p:sp>
      <p:sp>
        <p:nvSpPr>
          <p:cNvPr id="286" name="Google Shape;286;p14"/>
          <p:cNvSpPr txBox="1"/>
          <p:nvPr/>
        </p:nvSpPr>
        <p:spPr>
          <a:xfrm>
            <a:off x="88075" y="4756175"/>
            <a:ext cx="397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Dataset: https://www.kaggle.com/datasets/seriousran/appletwittersentimenttexts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Discoveries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88600" y="1827763"/>
            <a:ext cx="361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 (NLP library) shows a high amount of vector neutrality in the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 Composition = (NEGATIVE, NEUTRAL, POSITIVE, COMPOUND)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Sample: (-.0234, .765, .0111, -.0123)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1441" l="998" r="1144" t="1178"/>
          <a:stretch/>
        </p:blipFill>
        <p:spPr>
          <a:xfrm>
            <a:off x="4668075" y="1497300"/>
            <a:ext cx="4115599" cy="320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Discoveries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448400" y="1878338"/>
            <a:ext cx="385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Discovery: close to equal amounts of angry, happy, and indifferent people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Negative: 541 ppl, Neutral: 557 ppl, </a:t>
            </a:r>
            <a:r>
              <a:rPr lang="en"/>
              <a:t>Positive: 532 ppl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bad. A product launch should illicit a majority of positive responses in the </a:t>
            </a:r>
            <a:r>
              <a:rPr b="1" lang="en"/>
              <a:t>(polarized)</a:t>
            </a:r>
            <a:r>
              <a:rPr lang="en"/>
              <a:t> community.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25" y="1422000"/>
            <a:ext cx="4413426" cy="3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Discoveries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48400" y="2006075"/>
            <a:ext cx="38595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talked about topic in the apple twitter feed was………. apple.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Notice the word “charger”. The new design decision had people talking!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00" y="1878400"/>
            <a:ext cx="4731974" cy="2421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5236575" y="3298875"/>
            <a:ext cx="720600" cy="176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BAD WORD</a:t>
            </a:r>
            <a:endParaRPr b="1" sz="700"/>
          </a:p>
        </p:txBody>
      </p:sp>
      <p:sp>
        <p:nvSpPr>
          <p:cNvPr id="309" name="Google Shape;309;p17"/>
          <p:cNvSpPr/>
          <p:nvPr/>
        </p:nvSpPr>
        <p:spPr>
          <a:xfrm>
            <a:off x="5917450" y="2395650"/>
            <a:ext cx="720600" cy="176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BAD WORD</a:t>
            </a:r>
            <a:endParaRPr b="1" sz="700"/>
          </a:p>
        </p:txBody>
      </p:sp>
      <p:sp>
        <p:nvSpPr>
          <p:cNvPr id="310" name="Google Shape;310;p17"/>
          <p:cNvSpPr/>
          <p:nvPr/>
        </p:nvSpPr>
        <p:spPr>
          <a:xfrm>
            <a:off x="7959500" y="4037350"/>
            <a:ext cx="720600" cy="176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BAD WORD</a:t>
            </a:r>
            <a:endParaRPr b="1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693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Insight #1:</a:t>
            </a:r>
            <a:r>
              <a:rPr lang="en" sz="1600"/>
              <a:t> People are not responding well to the release of your new iPhone. There are an abnormal amount of negative reviews compared to previous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Insight #2:</a:t>
            </a:r>
            <a:r>
              <a:rPr lang="en" sz="1600"/>
              <a:t> People are talking about the removal of the headphone jack on the iPhone in a negative context. This may be because you have restricted their ability to listen to music/audio. I would recommend providing compatible headphones.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