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68"/>
  </p:notesMasterIdLst>
  <p:handoutMasterIdLst>
    <p:handoutMasterId r:id="rId69"/>
  </p:handoutMasterIdLst>
  <p:sldIdLst>
    <p:sldId id="379" r:id="rId2"/>
    <p:sldId id="375" r:id="rId3"/>
    <p:sldId id="263" r:id="rId4"/>
    <p:sldId id="359" r:id="rId5"/>
    <p:sldId id="264" r:id="rId6"/>
    <p:sldId id="356" r:id="rId7"/>
    <p:sldId id="301" r:id="rId8"/>
    <p:sldId id="302" r:id="rId9"/>
    <p:sldId id="303" r:id="rId10"/>
    <p:sldId id="266" r:id="rId11"/>
    <p:sldId id="304" r:id="rId12"/>
    <p:sldId id="380" r:id="rId13"/>
    <p:sldId id="307" r:id="rId14"/>
    <p:sldId id="305" r:id="rId15"/>
    <p:sldId id="322" r:id="rId16"/>
    <p:sldId id="328" r:id="rId17"/>
    <p:sldId id="329" r:id="rId18"/>
    <p:sldId id="381" r:id="rId19"/>
    <p:sldId id="331" r:id="rId20"/>
    <p:sldId id="360" r:id="rId21"/>
    <p:sldId id="332" r:id="rId22"/>
    <p:sldId id="333" r:id="rId23"/>
    <p:sldId id="361" r:id="rId24"/>
    <p:sldId id="334" r:id="rId25"/>
    <p:sldId id="362" r:id="rId26"/>
    <p:sldId id="363" r:id="rId27"/>
    <p:sldId id="382" r:id="rId28"/>
    <p:sldId id="312" r:id="rId29"/>
    <p:sldId id="364" r:id="rId30"/>
    <p:sldId id="310" r:id="rId31"/>
    <p:sldId id="315" r:id="rId32"/>
    <p:sldId id="376" r:id="rId33"/>
    <p:sldId id="325" r:id="rId34"/>
    <p:sldId id="377" r:id="rId35"/>
    <p:sldId id="316" r:id="rId36"/>
    <p:sldId id="326" r:id="rId37"/>
    <p:sldId id="335" r:id="rId38"/>
    <p:sldId id="337" r:id="rId39"/>
    <p:sldId id="338" r:id="rId40"/>
    <p:sldId id="339" r:id="rId41"/>
    <p:sldId id="336" r:id="rId42"/>
    <p:sldId id="340" r:id="rId43"/>
    <p:sldId id="327" r:id="rId44"/>
    <p:sldId id="378" r:id="rId45"/>
    <p:sldId id="341" r:id="rId46"/>
    <p:sldId id="365" r:id="rId47"/>
    <p:sldId id="342" r:id="rId48"/>
    <p:sldId id="366" r:id="rId49"/>
    <p:sldId id="343" r:id="rId50"/>
    <p:sldId id="367" r:id="rId51"/>
    <p:sldId id="346" r:id="rId52"/>
    <p:sldId id="347" r:id="rId53"/>
    <p:sldId id="369" r:id="rId54"/>
    <p:sldId id="348" r:id="rId55"/>
    <p:sldId id="351" r:id="rId56"/>
    <p:sldId id="383" r:id="rId57"/>
    <p:sldId id="349" r:id="rId58"/>
    <p:sldId id="350" r:id="rId59"/>
    <p:sldId id="353" r:id="rId60"/>
    <p:sldId id="272" r:id="rId61"/>
    <p:sldId id="370" r:id="rId62"/>
    <p:sldId id="274" r:id="rId63"/>
    <p:sldId id="371" r:id="rId64"/>
    <p:sldId id="354" r:id="rId65"/>
    <p:sldId id="355" r:id="rId66"/>
    <p:sldId id="372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7E"/>
    <a:srgbClr val="339966"/>
    <a:srgbClr val="C0C0C0"/>
    <a:srgbClr val="F4ECC6"/>
    <a:srgbClr val="F0EC7E"/>
    <a:srgbClr val="333333"/>
    <a:srgbClr val="3399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089" autoAdjust="0"/>
  </p:normalViewPr>
  <p:slideViewPr>
    <p:cSldViewPr showGuides="1">
      <p:cViewPr varScale="1">
        <p:scale>
          <a:sx n="113" d="100"/>
          <a:sy n="113" d="100"/>
        </p:scale>
        <p:origin x="1600" y="168"/>
      </p:cViewPr>
      <p:guideLst>
        <p:guide orient="horz" pos="197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96"/>
    </p:cViewPr>
  </p:sorterViewPr>
  <p:notesViewPr>
    <p:cSldViewPr showGuides="1">
      <p:cViewPr varScale="1">
        <p:scale>
          <a:sx n="84" d="100"/>
          <a:sy n="84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9103-B895-F54F-8D03-20765C63CF1E}" type="datetime1">
              <a:rPr lang="en-CA" smtClean="0"/>
              <a:pPr/>
              <a:t>2020-06-04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38708-627A-6F41-AAAD-7F0F69454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208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829A093D-6EE6-C042-93D0-A33FAD1D3D34}" type="datetime1">
              <a:rPr lang="en-CA" smtClean="0"/>
              <a:pPr/>
              <a:t>2020-06-04</a:t>
            </a:fld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ea typeface="+mn-ea"/>
              </a:defRPr>
            </a:lvl1pPr>
          </a:lstStyle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CBB41D00-5DD3-5A48-9BD7-CA010AAC3D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15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1D00-5DD3-5A48-9BD7-CA010AAC3D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6E14C5F-3FE3-4643-B7D3-87C477E870FA}" type="slidenum">
              <a:rPr lang="en-US" sz="1200" b="0"/>
              <a:pPr eaLnBrk="1" hangingPunct="1"/>
              <a:t>2</a:t>
            </a:fld>
            <a:endParaRPr lang="en-US" sz="1200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</p:spTree>
    <p:extLst>
      <p:ext uri="{BB962C8B-B14F-4D97-AF65-F5344CB8AC3E}">
        <p14:creationId xmlns:p14="http://schemas.microsoft.com/office/powerpoint/2010/main" val="28022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1D00-5DD3-5A48-9BD7-CA010AAC3D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There are special rules that will allow you to calculate probabilities for composite events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1D00-5DD3-5A48-9BD7-CA010AAC3D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Calculations</a:t>
            </a:r>
            <a:r>
              <a:rPr lang="en-US" baseline="0" dirty="0"/>
              <a:t> on next slide.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1D00-5DD3-5A48-9BD7-CA010AAC3D2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It is a graph, table, or formula that gives the possible values of </a:t>
            </a:r>
            <a:r>
              <a:rPr lang="en-US" sz="2800" i="1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x</a:t>
            </a:r>
            <a:r>
              <a:rPr lang="en-US" sz="2800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 and the probability </a:t>
            </a:r>
            <a:r>
              <a:rPr lang="en-US" sz="2800" i="1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p</a:t>
            </a:r>
            <a:r>
              <a:rPr lang="en-US" sz="2800" i="0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(</a:t>
            </a:r>
            <a:r>
              <a:rPr lang="en-US" sz="2800" i="1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x</a:t>
            </a:r>
            <a:r>
              <a:rPr lang="en-US" sz="2800" i="0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)</a:t>
            </a:r>
            <a:r>
              <a:rPr lang="en-US" sz="2800" i="1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 </a:t>
            </a:r>
            <a:r>
              <a:rPr lang="en-US" sz="2800" kern="1200" dirty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rPr>
              <a:t>associated with each value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1D00-5DD3-5A48-9BD7-CA010AAC3D2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2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b="0" dirty="0">
                <a:solidFill>
                  <a:srgbClr val="FF0000"/>
                </a:solidFill>
              </a:rPr>
              <a:t>Link applet, p. 173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FF0000"/>
                </a:solidFill>
              </a:rPr>
              <a:t>Figure 4.15, p. 174</a:t>
            </a:r>
          </a:p>
          <a:p>
            <a:pPr eaLnBrk="1" hangingPunct="1"/>
            <a:endParaRPr lang="en-CA" b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1D00-5DD3-5A48-9BD7-CA010AAC3D2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FF0000"/>
                </a:solidFill>
              </a:rPr>
              <a:t>Figure 4.15, p. 174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2014 Nelson Education Ltd.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1D00-5DD3-5A48-9BD7-CA010AAC3D2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7832725" cy="1031131"/>
          </a:xfrm>
        </p:spPr>
        <p:txBody>
          <a:bodyPr/>
          <a:lstStyle>
            <a:lvl1pPr>
              <a:defRPr sz="4000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352928" cy="48737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4-</a:t>
            </a:r>
            <a:fld id="{9B5E8977-9EEE-48F5-A732-D57C78982D9F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3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9F9E-F229-43EC-8717-728F7B86954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15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1BCBE-01D5-4D71-9DED-5B6E2F1F1DD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73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72225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888F-5024-4C60-871D-CBE07B5DCE5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89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188" y="2170113"/>
            <a:ext cx="98853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7467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BA4D-B8A3-4AF2-AE55-7449F340D03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9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260350"/>
            <a:ext cx="8136904" cy="12244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8568952" cy="4680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4-</a:t>
            </a:r>
            <a:fld id="{7E181353-A03B-4AEB-B346-90E42985DF81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88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08912" cy="864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640960" cy="5112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4-</a:t>
            </a:r>
            <a:fld id="{DF54A082-0179-44B2-B8F6-F32AA105780E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63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53D16-74D6-4926-A7FF-3CAE87F5ABC9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207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A5DEF-3A1A-4D45-BC10-C24CDD45ADA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69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4-</a:t>
            </a:r>
            <a:fld id="{8B8A99E3-38C1-477E-9801-67A0B0371D56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5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39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0D3D-D104-4549-82EC-E8EDCA626E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27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36346" b="5925"/>
          <a:stretch>
            <a:fillRect/>
          </a:stretch>
        </p:blipFill>
        <p:spPr bwMode="auto">
          <a:xfrm>
            <a:off x="8543925" y="0"/>
            <a:ext cx="6000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1188" y="1628775"/>
            <a:ext cx="74676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2613" y="63817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CA" dirty="0"/>
              <a:t>Copyright © 2019 by Nelson Education Ltd.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156325" y="63817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CA" dirty="0"/>
              <a:t>4-</a:t>
            </a:r>
            <a:fld id="{E372F569-52ED-4748-B664-18E3EDF5F403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 cap="small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76092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471A6"/>
        </a:buClr>
        <a:buSzPct val="60000"/>
        <a:buFont typeface="Wingdings" pitchFamily="2" charset="2"/>
        <a:buChar char="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2C1DB"/>
        </a:buClr>
        <a:buSzPct val="60000"/>
        <a:buFont typeface="Wingdings" pitchFamily="2" charset="2"/>
        <a:buChar char="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CB3B2"/>
        </a:buClr>
        <a:buSzPct val="68000"/>
        <a:buFont typeface="Wingdings 2" pitchFamily="18" charset="2"/>
        <a:buChar char=""/>
        <a:defRPr sz="2800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jpe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3568" y="4653136"/>
            <a:ext cx="360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Revised for the </a:t>
            </a:r>
          </a:p>
          <a:p>
            <a:pPr algn="ctr" eaLnBrk="1" hangingPunct="1"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Canadian edition by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Cristina Anton</a:t>
            </a:r>
          </a:p>
          <a:p>
            <a:pPr algn="ctr" eaLnBrk="1" hangingPunct="1">
              <a:defRPr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Grant </a:t>
            </a:r>
            <a:r>
              <a:rPr lang="en-CA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MacEwan</a:t>
            </a: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00968" y="1104900"/>
            <a:ext cx="4392736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003366"/>
                </a:solidFill>
                <a:latin typeface="Calibri" pitchFamily="34" charset="0"/>
              </a:rPr>
              <a:t>NETA PowerPoint</a:t>
            </a:r>
            <a:r>
              <a:rPr lang="en-US" sz="2800" baseline="30000" dirty="0">
                <a:solidFill>
                  <a:srgbClr val="003366"/>
                </a:solidFill>
                <a:latin typeface="Calibri" pitchFamily="34" charset="0"/>
              </a:rPr>
              <a:t>®</a:t>
            </a:r>
            <a:r>
              <a:rPr lang="en-US" sz="2800" dirty="0">
                <a:solidFill>
                  <a:srgbClr val="003366"/>
                </a:solidFill>
                <a:latin typeface="Calibri" pitchFamily="34" charset="0"/>
              </a:rPr>
              <a:t> Slides </a:t>
            </a:r>
          </a:p>
          <a:p>
            <a:pPr algn="ctr" eaLnBrk="1" hangingPunct="1"/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to accompany </a:t>
            </a:r>
          </a:p>
          <a:p>
            <a:pPr algn="ctr" eaLnBrk="1" hangingPunct="1"/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  <a:p>
            <a:pPr algn="ctr" eaLnBrk="1" hangingPunct="1"/>
            <a:r>
              <a:rPr lang="en-US" sz="2800" i="1" dirty="0">
                <a:solidFill>
                  <a:srgbClr val="003366"/>
                </a:solidFill>
                <a:latin typeface="Calibri" pitchFamily="34" charset="0"/>
              </a:rPr>
              <a:t>Introduction to Probability and Statistics</a:t>
            </a:r>
            <a:r>
              <a:rPr lang="en-US" sz="2800" dirty="0">
                <a:solidFill>
                  <a:srgbClr val="003366"/>
                </a:solidFill>
                <a:latin typeface="Calibri" pitchFamily="34" charset="0"/>
              </a:rPr>
              <a:t>, 4Ce</a:t>
            </a:r>
            <a:endParaRPr lang="en-CA" sz="2800" dirty="0">
              <a:solidFill>
                <a:srgbClr val="003366"/>
              </a:solidFill>
              <a:latin typeface="Calibri" pitchFamily="34" charset="0"/>
            </a:endParaRPr>
          </a:p>
        </p:txBody>
      </p:sp>
      <p:pic>
        <p:nvPicPr>
          <p:cNvPr id="6" name="Picture 5" descr="ne_cover_logo_square_CMYK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2160" y="305949"/>
            <a:ext cx="2524894" cy="4587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7186" y="1234936"/>
            <a:ext cx="3629868" cy="504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568952" cy="103113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Events and the Sample Space</a:t>
            </a:r>
          </a:p>
        </p:txBody>
      </p:sp>
      <p:sp>
        <p:nvSpPr>
          <p:cNvPr id="12336" name="Rectangle 4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Two events are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mutually exclusive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sz="2800" dirty="0"/>
              <a:t>if when one event occurs the other cannot, and vice versa</a:t>
            </a:r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914400" y="4686300"/>
            <a:ext cx="3810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899492" y="3619500"/>
            <a:ext cx="7467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495300" y="2968624"/>
            <a:ext cx="815340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	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pitchFamily="34" charset="0"/>
              </a:rPr>
              <a:t>Experiment: Toss a die</a:t>
            </a:r>
            <a:r>
              <a:rPr lang="en-US" sz="3600" dirty="0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itchFamily="34" charset="0"/>
              </a:rPr>
              <a:t>	</a:t>
            </a:r>
          </a:p>
          <a:p>
            <a:pPr lvl="1"/>
            <a:r>
              <a:rPr lang="en-US" sz="2800" i="1" dirty="0">
                <a:latin typeface="Calibri" pitchFamily="34" charset="0"/>
              </a:rPr>
              <a:t>A</a:t>
            </a:r>
            <a:r>
              <a:rPr lang="en-US" sz="2800" b="0" dirty="0">
                <a:latin typeface="Calibri" pitchFamily="34" charset="0"/>
              </a:rPr>
              <a:t>: Observe an odd number</a:t>
            </a:r>
          </a:p>
          <a:p>
            <a:pPr lvl="1"/>
            <a:r>
              <a:rPr lang="en-US" sz="2800" i="1" dirty="0">
                <a:latin typeface="Calibri" pitchFamily="34" charset="0"/>
              </a:rPr>
              <a:t>B</a:t>
            </a:r>
            <a:r>
              <a:rPr lang="en-US" sz="2800" b="0" dirty="0">
                <a:latin typeface="Calibri" pitchFamily="34" charset="0"/>
              </a:rPr>
              <a:t>: Observe a number greater than 2</a:t>
            </a:r>
          </a:p>
          <a:p>
            <a:pPr lvl="1"/>
            <a:endParaRPr lang="en-US" sz="2800" b="0" dirty="0">
              <a:latin typeface="Calibri" pitchFamily="34" charset="0"/>
            </a:endParaRPr>
          </a:p>
          <a:p>
            <a:pPr lvl="1"/>
            <a:r>
              <a:rPr lang="en-US" sz="2800" i="1" dirty="0">
                <a:latin typeface="Calibri" pitchFamily="34" charset="0"/>
              </a:rPr>
              <a:t>C</a:t>
            </a:r>
            <a:r>
              <a:rPr lang="en-US" sz="2800" b="0" dirty="0">
                <a:latin typeface="Calibri" pitchFamily="34" charset="0"/>
              </a:rPr>
              <a:t>: Observe a 6</a:t>
            </a:r>
          </a:p>
          <a:p>
            <a:pPr lvl="1"/>
            <a:r>
              <a:rPr lang="en-US" sz="2800" i="1" dirty="0">
                <a:latin typeface="Calibri" pitchFamily="34" charset="0"/>
              </a:rPr>
              <a:t>D</a:t>
            </a:r>
            <a:r>
              <a:rPr lang="en-US" sz="2800" b="0" dirty="0">
                <a:latin typeface="Calibri" pitchFamily="34" charset="0"/>
              </a:rPr>
              <a:t>: Observe a 3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6819292" y="3284537"/>
            <a:ext cx="1905000" cy="669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Not Mutually Exclusive</a:t>
            </a: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4139952" y="5294312"/>
            <a:ext cx="1524000" cy="669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Mutually Exclusive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6172200" y="4919662"/>
            <a:ext cx="2133600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0" i="1" dirty="0">
                <a:latin typeface="Calibri" pitchFamily="34" charset="0"/>
              </a:rPr>
              <a:t>B</a:t>
            </a:r>
            <a:r>
              <a:rPr lang="en-US" sz="2400" b="0" dirty="0">
                <a:latin typeface="Calibri" pitchFamily="34" charset="0"/>
              </a:rPr>
              <a:t> and </a:t>
            </a:r>
            <a:r>
              <a:rPr lang="en-US" sz="2400" b="0" i="1" dirty="0">
                <a:latin typeface="Calibri" pitchFamily="34" charset="0"/>
              </a:rPr>
              <a:t>C</a:t>
            </a:r>
            <a:r>
              <a:rPr lang="en-US" sz="2400" b="0" dirty="0">
                <a:latin typeface="Calibri" pitchFamily="34" charset="0"/>
              </a:rPr>
              <a:t>?</a:t>
            </a:r>
          </a:p>
          <a:p>
            <a:pPr algn="ctr" eaLnBrk="1" hangingPunct="1"/>
            <a:r>
              <a:rPr lang="en-US" sz="2400" b="0" i="1" dirty="0">
                <a:latin typeface="Calibri" pitchFamily="34" charset="0"/>
              </a:rPr>
              <a:t>B</a:t>
            </a:r>
            <a:r>
              <a:rPr lang="en-US" sz="2400" b="0" dirty="0">
                <a:latin typeface="Calibri" pitchFamily="34" charset="0"/>
              </a:rPr>
              <a:t> and </a:t>
            </a:r>
            <a:r>
              <a:rPr lang="en-US" sz="2400" b="0" i="1" dirty="0">
                <a:latin typeface="Calibri" pitchFamily="34" charset="0"/>
              </a:rPr>
              <a:t>D</a:t>
            </a:r>
            <a:r>
              <a:rPr lang="en-US" sz="2400" b="0" dirty="0">
                <a:latin typeface="Calibri" pitchFamily="34" charset="0"/>
              </a:rPr>
              <a:t>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  <p:pic>
        <p:nvPicPr>
          <p:cNvPr id="13" name="Picture 5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19141"/>
            <a:ext cx="909613" cy="86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5" grpId="0" animBg="1"/>
      <p:bldP spid="12342" grpId="0" animBg="1"/>
      <p:bldP spid="12337" grpId="0" autoUpdateAnimBg="0"/>
      <p:bldP spid="12344" grpId="0" animBg="1" autoUpdateAnimBg="0"/>
      <p:bldP spid="12346" grpId="0" animBg="1" autoUpdateAnimBg="0"/>
      <p:bldP spid="1234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88640"/>
            <a:ext cx="7832725" cy="1224136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Calculating Probabilities Using Simple Events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23528" y="1412776"/>
            <a:ext cx="8352928" cy="48737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probability of an event </a:t>
            </a:r>
            <a:r>
              <a:rPr lang="en-US" sz="2800" i="1" dirty="0"/>
              <a:t>A</a:t>
            </a:r>
            <a:r>
              <a:rPr lang="en-US" sz="2800" dirty="0"/>
              <a:t> measures how often we think </a:t>
            </a:r>
            <a:r>
              <a:rPr lang="en-US" sz="2800" i="1" dirty="0"/>
              <a:t>A</a:t>
            </a:r>
            <a:r>
              <a:rPr lang="en-US" sz="2800" dirty="0"/>
              <a:t> will occur; we write </a:t>
            </a:r>
            <a:r>
              <a:rPr lang="en-US" sz="28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sz="28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Suppose that an experiment is performed </a:t>
            </a:r>
            <a:r>
              <a:rPr lang="en-US" sz="2800" i="1" dirty="0"/>
              <a:t>n</a:t>
            </a:r>
            <a:r>
              <a:rPr lang="en-US" sz="2800" dirty="0"/>
              <a:t> times. The relative frequency for an event </a:t>
            </a:r>
            <a:r>
              <a:rPr lang="en-US" sz="2800" i="1" dirty="0"/>
              <a:t>A</a:t>
            </a:r>
            <a:r>
              <a:rPr lang="en-US" sz="2800" dirty="0"/>
              <a:t> is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we let </a:t>
            </a:r>
            <a:r>
              <a:rPr lang="en-US" i="1" dirty="0"/>
              <a:t>n </a:t>
            </a:r>
            <a:r>
              <a:rPr lang="en-US" dirty="0"/>
              <a:t>get infinitely large, </a:t>
            </a:r>
            <a:r>
              <a:rPr lang="en-US" sz="2800" dirty="0"/>
              <a:t> </a:t>
            </a:r>
          </a:p>
          <a:p>
            <a:pPr algn="ctr" eaLnBrk="1" hangingPunct="1">
              <a:lnSpc>
                <a:spcPct val="90000"/>
              </a:lnSpc>
              <a:buClr>
                <a:srgbClr val="339933"/>
              </a:buClr>
            </a:pPr>
            <a:endParaRPr lang="en-US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charset="0"/>
            </a:endParaRPr>
          </a:p>
        </p:txBody>
      </p:sp>
      <p:graphicFrame>
        <p:nvGraphicFramePr>
          <p:cNvPr id="85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48923"/>
              </p:ext>
            </p:extLst>
          </p:nvPr>
        </p:nvGraphicFramePr>
        <p:xfrm>
          <a:off x="2339752" y="3356992"/>
          <a:ext cx="3960589" cy="84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3" imgW="1956240" imgH="411120" progId="Equation.DSMT4">
                  <p:embed/>
                </p:oleObj>
              </mc:Choice>
              <mc:Fallback>
                <p:oleObj name="Equation" r:id="rId3" imgW="1956240" imgH="4111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56992"/>
                        <a:ext cx="3960589" cy="84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83691"/>
              </p:ext>
            </p:extLst>
          </p:nvPr>
        </p:nvGraphicFramePr>
        <p:xfrm>
          <a:off x="3563888" y="5085184"/>
          <a:ext cx="2016224" cy="95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5" imgW="658080" imgH="301680" progId="Equation.3">
                  <p:embed/>
                </p:oleObj>
              </mc:Choice>
              <mc:Fallback>
                <p:oleObj name="Equation" r:id="rId5" imgW="658080" imgH="30168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085184"/>
                        <a:ext cx="2016224" cy="9521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08912" cy="936104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for Simple Event Probabilities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0960" cy="3024336"/>
          </a:xfrm>
        </p:spPr>
        <p:txBody>
          <a:bodyPr/>
          <a:lstStyle/>
          <a:p>
            <a:r>
              <a:rPr lang="en-CA" dirty="0"/>
              <a:t>Each probability must lie between 0 and 1</a:t>
            </a:r>
          </a:p>
          <a:p>
            <a:pPr lvl="1"/>
            <a:r>
              <a:rPr lang="en-US" dirty="0">
                <a:solidFill>
                  <a:srgbClr val="953735"/>
                </a:solidFill>
              </a:rPr>
              <a:t>If event </a:t>
            </a:r>
            <a:r>
              <a:rPr lang="en-US" i="1" dirty="0">
                <a:solidFill>
                  <a:srgbClr val="953735"/>
                </a:solidFill>
              </a:rPr>
              <a:t>A</a:t>
            </a:r>
            <a:r>
              <a:rPr lang="en-US" dirty="0">
                <a:solidFill>
                  <a:srgbClr val="953735"/>
                </a:solidFill>
              </a:rPr>
              <a:t> can never occur, </a:t>
            </a:r>
            <a:r>
              <a:rPr lang="en-US" i="1" dirty="0">
                <a:solidFill>
                  <a:srgbClr val="953735"/>
                </a:solidFill>
              </a:rPr>
              <a:t>P</a:t>
            </a:r>
            <a:r>
              <a:rPr lang="en-US" dirty="0">
                <a:solidFill>
                  <a:srgbClr val="953735"/>
                </a:solidFill>
              </a:rPr>
              <a:t>(</a:t>
            </a:r>
            <a:r>
              <a:rPr lang="en-US" i="1" dirty="0">
                <a:solidFill>
                  <a:srgbClr val="953735"/>
                </a:solidFill>
              </a:rPr>
              <a:t>A</a:t>
            </a:r>
            <a:r>
              <a:rPr lang="en-US" dirty="0">
                <a:solidFill>
                  <a:srgbClr val="953735"/>
                </a:solidFill>
              </a:rPr>
              <a:t>) = 0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event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always occurs when the experiment is performed,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 = 1</a:t>
            </a:r>
            <a:endParaRPr lang="en-CA" dirty="0"/>
          </a:p>
          <a:p>
            <a:r>
              <a:rPr lang="en-US" dirty="0"/>
              <a:t>The sum of the probabilities for all simple events in </a:t>
            </a:r>
            <a:r>
              <a:rPr lang="en-US" i="1" dirty="0"/>
              <a:t>S</a:t>
            </a:r>
            <a:r>
              <a:rPr lang="en-US" dirty="0"/>
              <a:t> equals 1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39552" y="4797152"/>
            <a:ext cx="8077200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b="0" dirty="0">
                <a:latin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</a:rPr>
              <a:t>probability of an event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</a:t>
            </a:r>
            <a:r>
              <a:rPr lang="en-US" sz="2800" b="0" dirty="0">
                <a:latin typeface="Calibri" pitchFamily="34" charset="0"/>
              </a:rPr>
              <a:t>is found by adding the probabilities of all the simple events contained in </a:t>
            </a:r>
            <a:r>
              <a:rPr lang="en-US" sz="2800" b="0" i="1" dirty="0">
                <a:latin typeface="Calibri" pitchFamily="34" charset="0"/>
              </a:rPr>
              <a:t>A</a:t>
            </a:r>
            <a:r>
              <a:rPr lang="en-US" sz="2800" b="0" dirty="0">
                <a:latin typeface="Calibri" pitchFamily="34" charset="0"/>
              </a:rPr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DF54A082-0179-44B2-B8F6-F32AA105780E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Probabilities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Probabilities can be found using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Estimates from empirical studies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Common sense estimates based on equally likely events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Toss a fair coin: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77.1% of Canadians identified as Christians (C). </a:t>
            </a:r>
            <a:r>
              <a:rPr lang="en-US" dirty="0"/>
              <a:t>S</a:t>
            </a:r>
            <a:r>
              <a:rPr lang="en-US" sz="2800" dirty="0"/>
              <a:t>elect a person at random: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572000" y="3789040"/>
            <a:ext cx="274320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(Head) = 1/2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3421063" y="5661248"/>
            <a:ext cx="230505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= .771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DF54A082-0179-44B2-B8F6-F32AA105780E}" type="slidenum">
              <a:rPr lang="en-CA" smtClean="0"/>
              <a:pPr>
                <a:defRPr/>
              </a:pPr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build="p" bldLvl="2" autoUpdateAnimBg="0"/>
      <p:bldP spid="88075" grpId="0" animBg="1" autoUpdateAnimBg="0"/>
      <p:bldP spid="8807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88640"/>
            <a:ext cx="7832725" cy="809129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 dirty="0"/>
              <a:t>Toss a fair coin twice. What is the probability of observing at least one head?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614488" y="3657600"/>
            <a:ext cx="1738312" cy="547688"/>
            <a:chOff x="1017" y="2304"/>
            <a:chExt cx="1095" cy="3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1776" y="2304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H</a:t>
              </a:r>
            </a:p>
          </p:txBody>
        </p:sp>
        <p:cxnSp>
          <p:nvCxnSpPr>
            <p:cNvPr id="33816" name="AutoShape 16"/>
            <p:cNvCxnSpPr>
              <a:cxnSpLocks noChangeShapeType="1"/>
              <a:stCxn id="86034" idx="3"/>
              <a:endCxn id="86031" idx="1"/>
            </p:cNvCxnSpPr>
            <p:nvPr/>
          </p:nvCxnSpPr>
          <p:spPr bwMode="auto">
            <a:xfrm flipV="1">
              <a:off x="1017" y="2457"/>
              <a:ext cx="750" cy="192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sp>
        <p:nvSpPr>
          <p:cNvPr id="33797" name="Text Box 17"/>
          <p:cNvSpPr txBox="1">
            <a:spLocks noChangeArrowheads="1"/>
          </p:cNvSpPr>
          <p:nvPr/>
        </p:nvSpPr>
        <p:spPr bwMode="auto">
          <a:xfrm>
            <a:off x="539552" y="2780928"/>
            <a:ext cx="5472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u="sng" dirty="0">
                <a:latin typeface="+mj-lt"/>
              </a:rPr>
              <a:t>1st Coin    2nd Coin     </a:t>
            </a:r>
            <a:r>
              <a:rPr lang="en-US" sz="2400" b="0" i="1" u="sng" dirty="0" err="1">
                <a:latin typeface="+mj-lt"/>
              </a:rPr>
              <a:t>E</a:t>
            </a:r>
            <a:r>
              <a:rPr lang="en-US" sz="2400" b="0" i="1" u="sng" baseline="-25000" dirty="0" err="1">
                <a:latin typeface="+mj-lt"/>
              </a:rPr>
              <a:t>i</a:t>
            </a:r>
            <a:r>
              <a:rPr lang="en-US" sz="2400" b="0" u="sng" dirty="0">
                <a:latin typeface="+mj-lt"/>
              </a:rPr>
              <a:t>     </a:t>
            </a:r>
            <a:r>
              <a:rPr lang="en-US" sz="2400" b="0" i="1" u="sng" dirty="0">
                <a:latin typeface="+mj-lt"/>
              </a:rPr>
              <a:t>P</a:t>
            </a:r>
            <a:r>
              <a:rPr lang="en-US" sz="2400" b="0" u="sng" dirty="0">
                <a:latin typeface="+mj-lt"/>
              </a:rPr>
              <a:t>(</a:t>
            </a:r>
            <a:r>
              <a:rPr lang="en-US" sz="2400" b="0" i="1" u="sng" dirty="0" err="1">
                <a:latin typeface="+mj-lt"/>
              </a:rPr>
              <a:t>E</a:t>
            </a:r>
            <a:r>
              <a:rPr lang="en-US" sz="2400" b="0" i="1" u="sng" baseline="-25000" dirty="0" err="1">
                <a:latin typeface="+mj-lt"/>
              </a:rPr>
              <a:t>i</a:t>
            </a:r>
            <a:r>
              <a:rPr lang="en-US" sz="2400" b="0" u="sng" dirty="0">
                <a:latin typeface="+mj-lt"/>
              </a:rPr>
              <a:t>)</a:t>
            </a:r>
            <a:r>
              <a:rPr lang="en-US" sz="2400" b="0" baseline="-25000" dirty="0">
                <a:latin typeface="+mj-lt"/>
              </a:rPr>
              <a:t> 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1066800" y="3962400"/>
            <a:ext cx="53340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H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066800" y="5229225"/>
            <a:ext cx="53340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T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614488" y="4205288"/>
            <a:ext cx="1738312" cy="547687"/>
            <a:chOff x="1017" y="2649"/>
            <a:chExt cx="1095" cy="3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6038" name="Text Box 22"/>
            <p:cNvSpPr txBox="1">
              <a:spLocks noChangeArrowheads="1"/>
            </p:cNvSpPr>
            <p:nvPr/>
          </p:nvSpPr>
          <p:spPr bwMode="auto">
            <a:xfrm>
              <a:off x="1776" y="2688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T</a:t>
              </a:r>
            </a:p>
          </p:txBody>
        </p:sp>
        <p:cxnSp>
          <p:nvCxnSpPr>
            <p:cNvPr id="33814" name="AutoShape 23"/>
            <p:cNvCxnSpPr>
              <a:cxnSpLocks noChangeShapeType="1"/>
              <a:stCxn id="86034" idx="3"/>
              <a:endCxn id="86038" idx="1"/>
            </p:cNvCxnSpPr>
            <p:nvPr/>
          </p:nvCxnSpPr>
          <p:spPr bwMode="auto">
            <a:xfrm>
              <a:off x="1017" y="2649"/>
              <a:ext cx="750" cy="192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14488" y="4848225"/>
            <a:ext cx="1738312" cy="623888"/>
            <a:chOff x="1017" y="3054"/>
            <a:chExt cx="1095" cy="39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1776" y="3054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H</a:t>
              </a:r>
            </a:p>
          </p:txBody>
        </p:sp>
        <p:cxnSp>
          <p:nvCxnSpPr>
            <p:cNvPr id="33812" name="AutoShape 24"/>
            <p:cNvCxnSpPr>
              <a:cxnSpLocks noChangeShapeType="1"/>
              <a:stCxn id="86036" idx="3"/>
              <a:endCxn id="86035" idx="1"/>
            </p:cNvCxnSpPr>
            <p:nvPr/>
          </p:nvCxnSpPr>
          <p:spPr bwMode="auto">
            <a:xfrm flipV="1">
              <a:off x="1017" y="3207"/>
              <a:ext cx="750" cy="240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614488" y="5472113"/>
            <a:ext cx="1738312" cy="547687"/>
            <a:chOff x="1017" y="3447"/>
            <a:chExt cx="1095" cy="3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6037" name="Text Box 21"/>
            <p:cNvSpPr txBox="1">
              <a:spLocks noChangeArrowheads="1"/>
            </p:cNvSpPr>
            <p:nvPr/>
          </p:nvSpPr>
          <p:spPr bwMode="auto">
            <a:xfrm>
              <a:off x="1776" y="3486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T</a:t>
              </a:r>
            </a:p>
          </p:txBody>
        </p:sp>
        <p:cxnSp>
          <p:nvCxnSpPr>
            <p:cNvPr id="33810" name="AutoShape 25"/>
            <p:cNvCxnSpPr>
              <a:cxnSpLocks noChangeShapeType="1"/>
              <a:stCxn id="86036" idx="3"/>
              <a:endCxn id="86037" idx="1"/>
            </p:cNvCxnSpPr>
            <p:nvPr/>
          </p:nvCxnSpPr>
          <p:spPr bwMode="auto">
            <a:xfrm>
              <a:off x="1017" y="3447"/>
              <a:ext cx="750" cy="192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3810000" y="3657600"/>
            <a:ext cx="76200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HH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3810000" y="4267200"/>
            <a:ext cx="76200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HT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3810000" y="4876800"/>
            <a:ext cx="76200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TH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3810000" y="5486400"/>
            <a:ext cx="76200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TT</a:t>
            </a: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4788024" y="3717032"/>
            <a:ext cx="762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1/4</a:t>
            </a: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5724128" y="3140968"/>
            <a:ext cx="3096344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 least 1 head) </a:t>
            </a:r>
          </a:p>
          <a:p>
            <a:pPr algn="ctr" eaLnBrk="1" hangingPunct="1">
              <a:spcBef>
                <a:spcPct val="50000"/>
              </a:spcBef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1/4 + 1/4 + 1/4 = 3/4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 autoUpdateAnimBg="0"/>
      <p:bldP spid="86036" grpId="0" animBg="1" autoUpdateAnimBg="0"/>
      <p:bldP spid="86042" grpId="0" animBg="1" autoUpdateAnimBg="0"/>
      <p:bldP spid="86044" grpId="0" animBg="1" autoUpdateAnimBg="0"/>
      <p:bldP spid="86045" grpId="0" animBg="1" autoUpdateAnimBg="0"/>
      <p:bldP spid="86046" grpId="0" animBg="1" autoUpdateAnimBg="0"/>
      <p:bldP spid="86048" grpId="0" autoUpdateAnimBg="0"/>
      <p:bldP spid="86049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832725" cy="1031131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79512" y="1124744"/>
            <a:ext cx="8640960" cy="151216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bowl contains three M&amp;Ms</a:t>
            </a:r>
            <a:r>
              <a:rPr lang="en-US" sz="2800" baseline="30000" dirty="0"/>
              <a:t>®</a:t>
            </a:r>
            <a:r>
              <a:rPr lang="en-US" sz="2800" dirty="0"/>
              <a:t>: one red, one blue, and one green. A child selects two M&amp;Ms at random. What is the probability that at least one is red?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0" y="2636912"/>
            <a:ext cx="65504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u="sng" dirty="0">
                <a:latin typeface="+mj-lt"/>
              </a:rPr>
              <a:t>1st M&amp;M     2nd M&amp;M       </a:t>
            </a:r>
            <a:r>
              <a:rPr lang="en-US" sz="2400" b="0" i="1" u="sng" dirty="0" err="1">
                <a:latin typeface="+mj-lt"/>
              </a:rPr>
              <a:t>E</a:t>
            </a:r>
            <a:r>
              <a:rPr lang="en-US" sz="2400" b="0" i="1" u="sng" baseline="-25000" dirty="0" err="1">
                <a:latin typeface="+mj-lt"/>
              </a:rPr>
              <a:t>i</a:t>
            </a:r>
            <a:r>
              <a:rPr lang="en-US" sz="2400" b="0" u="sng" dirty="0">
                <a:latin typeface="+mj-lt"/>
              </a:rPr>
              <a:t>           </a:t>
            </a:r>
            <a:r>
              <a:rPr lang="en-US" sz="2400" b="0" i="1" u="sng" dirty="0">
                <a:latin typeface="+mj-lt"/>
              </a:rPr>
              <a:t>P</a:t>
            </a:r>
            <a:r>
              <a:rPr lang="en-US" sz="2400" b="0" u="sng" dirty="0">
                <a:latin typeface="+mj-lt"/>
              </a:rPr>
              <a:t>(</a:t>
            </a:r>
            <a:r>
              <a:rPr lang="en-US" sz="2400" b="0" i="1" u="sng" dirty="0" err="1">
                <a:latin typeface="+mj-lt"/>
              </a:rPr>
              <a:t>E</a:t>
            </a:r>
            <a:r>
              <a:rPr lang="en-US" sz="2400" b="0" i="1" u="sng" baseline="-25000" dirty="0" err="1">
                <a:latin typeface="+mj-lt"/>
              </a:rPr>
              <a:t>i</a:t>
            </a:r>
            <a:r>
              <a:rPr lang="en-US" sz="2400" b="0" u="sng" dirty="0">
                <a:latin typeface="+mj-lt"/>
              </a:rPr>
              <a:t>)</a:t>
            </a:r>
            <a:r>
              <a:rPr lang="en-US" sz="2400" b="0" baseline="-25000" dirty="0">
                <a:latin typeface="+mj-lt"/>
              </a:rPr>
              <a:t> 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4932040" y="3140968"/>
            <a:ext cx="762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1/6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5796136" y="3502025"/>
            <a:ext cx="288032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 least 1 red)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(RB) +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(BR) +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(RG) +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4/6 = 2/3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43608" y="3356992"/>
            <a:ext cx="1889127" cy="901700"/>
            <a:chOff x="1066800" y="2895600"/>
            <a:chExt cx="1889127" cy="901700"/>
          </a:xfrm>
        </p:grpSpPr>
        <p:grpSp>
          <p:nvGrpSpPr>
            <p:cNvPr id="2" name="Group 32"/>
            <p:cNvGrpSpPr>
              <a:grpSpLocks noChangeAspect="1"/>
            </p:cNvGrpSpPr>
            <p:nvPr/>
          </p:nvGrpSpPr>
          <p:grpSpPr bwMode="auto">
            <a:xfrm>
              <a:off x="1066800" y="3125788"/>
              <a:ext cx="379413" cy="455612"/>
              <a:chOff x="1776" y="144"/>
              <a:chExt cx="192" cy="230"/>
            </a:xfrm>
          </p:grpSpPr>
          <p:sp>
            <p:nvSpPr>
              <p:cNvPr id="103457" name="Oval 33"/>
              <p:cNvSpPr>
                <a:spLocks noChangeAspect="1" noChangeArrowheads="1"/>
              </p:cNvSpPr>
              <p:nvPr/>
            </p:nvSpPr>
            <p:spPr bwMode="auto">
              <a:xfrm>
                <a:off x="1776" y="192"/>
                <a:ext cx="182" cy="18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CA" b="0">
                  <a:ea typeface="+mn-ea"/>
                </a:endParaRPr>
              </a:p>
            </p:txBody>
          </p:sp>
          <p:sp>
            <p:nvSpPr>
              <p:cNvPr id="34867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1778" y="144"/>
                <a:ext cx="190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charset="0"/>
                  </a:rPr>
                  <a:t>m</a:t>
                </a:r>
              </a:p>
            </p:txBody>
          </p:sp>
        </p:grpSp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1446214" y="2895600"/>
              <a:ext cx="1509713" cy="444500"/>
              <a:chOff x="863" y="2064"/>
              <a:chExt cx="951" cy="280"/>
            </a:xfrm>
          </p:grpSpPr>
          <p:grpSp>
            <p:nvGrpSpPr>
              <p:cNvPr id="34858" name="Group 44"/>
              <p:cNvGrpSpPr>
                <a:grpSpLocks noChangeAspect="1"/>
              </p:cNvGrpSpPr>
              <p:nvPr/>
            </p:nvGrpSpPr>
            <p:grpSpPr bwMode="auto">
              <a:xfrm>
                <a:off x="1584" y="2064"/>
                <a:ext cx="230" cy="280"/>
                <a:chOff x="5328" y="576"/>
                <a:chExt cx="184" cy="224"/>
              </a:xfrm>
            </p:grpSpPr>
            <p:sp>
              <p:nvSpPr>
                <p:cNvPr id="103469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5328" y="624"/>
                  <a:ext cx="176" cy="17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 b="0">
                    <a:ea typeface="+mn-ea"/>
                  </a:endParaRPr>
                </a:p>
              </p:txBody>
            </p:sp>
            <p:sp>
              <p:nvSpPr>
                <p:cNvPr id="34861" name="Text Box 4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28" y="576"/>
                  <a:ext cx="184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0">
                      <a:solidFill>
                        <a:schemeClr val="bg1"/>
                      </a:solidFill>
                      <a:latin typeface="Times New Roman" charset="0"/>
                    </a:rPr>
                    <a:t>m</a:t>
                  </a:r>
                </a:p>
              </p:txBody>
            </p:sp>
          </p:grpSp>
          <p:cxnSp>
            <p:nvCxnSpPr>
              <p:cNvPr id="34859" name="AutoShape 59"/>
              <p:cNvCxnSpPr>
                <a:cxnSpLocks noChangeShapeType="1"/>
                <a:stCxn id="34867" idx="3"/>
              </p:cNvCxnSpPr>
              <p:nvPr/>
            </p:nvCxnSpPr>
            <p:spPr bwMode="auto">
              <a:xfrm flipV="1">
                <a:off x="863" y="2208"/>
                <a:ext cx="722" cy="1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1427163" y="3352800"/>
              <a:ext cx="1528762" cy="444500"/>
              <a:chOff x="851" y="2352"/>
              <a:chExt cx="963" cy="280"/>
            </a:xfrm>
          </p:grpSpPr>
          <p:grpSp>
            <p:nvGrpSpPr>
              <p:cNvPr id="34854" name="Group 29"/>
              <p:cNvGrpSpPr>
                <a:grpSpLocks noChangeAspect="1"/>
              </p:cNvGrpSpPr>
              <p:nvPr/>
            </p:nvGrpSpPr>
            <p:grpSpPr bwMode="auto">
              <a:xfrm>
                <a:off x="1584" y="2352"/>
                <a:ext cx="230" cy="280"/>
                <a:chOff x="4944" y="192"/>
                <a:chExt cx="184" cy="224"/>
              </a:xfrm>
            </p:grpSpPr>
            <p:sp>
              <p:nvSpPr>
                <p:cNvPr id="10345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4944" y="240"/>
                  <a:ext cx="176" cy="17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 b="0">
                    <a:ea typeface="+mn-ea"/>
                  </a:endParaRPr>
                </a:p>
              </p:txBody>
            </p:sp>
            <p:sp>
              <p:nvSpPr>
                <p:cNvPr id="34857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44" y="192"/>
                  <a:ext cx="184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0">
                      <a:solidFill>
                        <a:schemeClr val="bg1"/>
                      </a:solidFill>
                      <a:latin typeface="Times New Roman" charset="0"/>
                    </a:rPr>
                    <a:t>m</a:t>
                  </a:r>
                </a:p>
              </p:txBody>
            </p:sp>
          </p:grpSp>
          <p:cxnSp>
            <p:nvCxnSpPr>
              <p:cNvPr id="34855" name="AutoShape 60"/>
              <p:cNvCxnSpPr>
                <a:cxnSpLocks noChangeShapeType="1"/>
                <a:stCxn id="103457" idx="6"/>
                <a:endCxn id="34857" idx="1"/>
              </p:cNvCxnSpPr>
              <p:nvPr/>
            </p:nvCxnSpPr>
            <p:spPr bwMode="auto">
              <a:xfrm>
                <a:off x="851" y="2383"/>
                <a:ext cx="733" cy="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5" name="Group 54"/>
          <p:cNvGrpSpPr/>
          <p:nvPr/>
        </p:nvGrpSpPr>
        <p:grpSpPr>
          <a:xfrm>
            <a:off x="1115616" y="4221088"/>
            <a:ext cx="1827213" cy="901700"/>
            <a:chOff x="1066800" y="3886200"/>
            <a:chExt cx="1827213" cy="901700"/>
          </a:xfrm>
        </p:grpSpPr>
        <p:grpSp>
          <p:nvGrpSpPr>
            <p:cNvPr id="3" name="Group 38"/>
            <p:cNvGrpSpPr>
              <a:grpSpLocks noChangeAspect="1"/>
            </p:cNvGrpSpPr>
            <p:nvPr/>
          </p:nvGrpSpPr>
          <p:grpSpPr bwMode="auto">
            <a:xfrm>
              <a:off x="1066800" y="4127500"/>
              <a:ext cx="365125" cy="444500"/>
              <a:chOff x="5328" y="576"/>
              <a:chExt cx="184" cy="224"/>
            </a:xfrm>
          </p:grpSpPr>
          <p:sp>
            <p:nvSpPr>
              <p:cNvPr id="103463" name="Oval 39"/>
              <p:cNvSpPr>
                <a:spLocks noChangeAspect="1" noChangeArrowheads="1"/>
              </p:cNvSpPr>
              <p:nvPr/>
            </p:nvSpPr>
            <p:spPr bwMode="auto">
              <a:xfrm>
                <a:off x="5328" y="624"/>
                <a:ext cx="176" cy="17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CA" b="0">
                  <a:ea typeface="+mn-ea"/>
                </a:endParaRPr>
              </a:p>
            </p:txBody>
          </p:sp>
          <p:sp>
            <p:nvSpPr>
              <p:cNvPr id="34865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5328" y="576"/>
                <a:ext cx="18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charset="0"/>
                  </a:rPr>
                  <a:t>m</a:t>
                </a:r>
              </a:p>
            </p:txBody>
          </p:sp>
        </p:grpSp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1431926" y="4311650"/>
              <a:ext cx="1447801" cy="476250"/>
              <a:chOff x="854" y="2956"/>
              <a:chExt cx="912" cy="300"/>
            </a:xfrm>
          </p:grpSpPr>
          <p:grpSp>
            <p:nvGrpSpPr>
              <p:cNvPr id="34850" name="Group 53"/>
              <p:cNvGrpSpPr>
                <a:grpSpLocks noChangeAspect="1"/>
              </p:cNvGrpSpPr>
              <p:nvPr/>
            </p:nvGrpSpPr>
            <p:grpSpPr bwMode="auto">
              <a:xfrm>
                <a:off x="1536" y="2976"/>
                <a:ext cx="230" cy="280"/>
                <a:chOff x="4944" y="192"/>
                <a:chExt cx="184" cy="224"/>
              </a:xfrm>
            </p:grpSpPr>
            <p:sp>
              <p:nvSpPr>
                <p:cNvPr id="103478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4944" y="240"/>
                  <a:ext cx="176" cy="17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 b="0">
                    <a:ea typeface="+mn-ea"/>
                  </a:endParaRPr>
                </a:p>
              </p:txBody>
            </p:sp>
            <p:sp>
              <p:nvSpPr>
                <p:cNvPr id="34853" name="Text Box 5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44" y="192"/>
                  <a:ext cx="184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0">
                      <a:solidFill>
                        <a:schemeClr val="bg1"/>
                      </a:solidFill>
                      <a:latin typeface="Times New Roman" charset="0"/>
                    </a:rPr>
                    <a:t>m</a:t>
                  </a:r>
                </a:p>
              </p:txBody>
            </p:sp>
          </p:grpSp>
          <p:cxnSp>
            <p:nvCxnSpPr>
              <p:cNvPr id="34851" name="AutoShape 63"/>
              <p:cNvCxnSpPr>
                <a:cxnSpLocks noChangeShapeType="1"/>
                <a:stCxn id="34865" idx="3"/>
                <a:endCxn id="103478" idx="2"/>
              </p:cNvCxnSpPr>
              <p:nvPr/>
            </p:nvCxnSpPr>
            <p:spPr bwMode="auto">
              <a:xfrm>
                <a:off x="854" y="2956"/>
                <a:ext cx="682" cy="19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431925" y="3886200"/>
              <a:ext cx="1462088" cy="455613"/>
              <a:chOff x="854" y="2688"/>
              <a:chExt cx="921" cy="287"/>
            </a:xfrm>
          </p:grpSpPr>
          <p:grpSp>
            <p:nvGrpSpPr>
              <p:cNvPr id="34846" name="Group 41"/>
              <p:cNvGrpSpPr>
                <a:grpSpLocks noChangeAspect="1"/>
              </p:cNvGrpSpPr>
              <p:nvPr/>
            </p:nvGrpSpPr>
            <p:grpSpPr bwMode="auto">
              <a:xfrm>
                <a:off x="1536" y="2688"/>
                <a:ext cx="239" cy="287"/>
                <a:chOff x="1776" y="144"/>
                <a:chExt cx="192" cy="230"/>
              </a:xfrm>
            </p:grpSpPr>
            <p:sp>
              <p:nvSpPr>
                <p:cNvPr id="103466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776" y="192"/>
                  <a:ext cx="182" cy="1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 b="0">
                    <a:ea typeface="+mn-ea"/>
                  </a:endParaRPr>
                </a:p>
              </p:txBody>
            </p:sp>
            <p:sp>
              <p:nvSpPr>
                <p:cNvPr id="34849" name="Text Box 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8" y="144"/>
                  <a:ext cx="190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0">
                      <a:solidFill>
                        <a:schemeClr val="bg1"/>
                      </a:solidFill>
                      <a:latin typeface="Times New Roman" charset="0"/>
                    </a:rPr>
                    <a:t>m</a:t>
                  </a:r>
                </a:p>
              </p:txBody>
            </p:sp>
          </p:grpSp>
          <p:cxnSp>
            <p:nvCxnSpPr>
              <p:cNvPr id="34847" name="AutoShape 64"/>
              <p:cNvCxnSpPr>
                <a:cxnSpLocks noChangeShapeType="1"/>
                <a:stCxn id="34865" idx="3"/>
                <a:endCxn id="34849" idx="1"/>
              </p:cNvCxnSpPr>
              <p:nvPr/>
            </p:nvCxnSpPr>
            <p:spPr bwMode="auto">
              <a:xfrm flipV="1">
                <a:off x="854" y="2804"/>
                <a:ext cx="684" cy="1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4" name="Group 53"/>
          <p:cNvGrpSpPr/>
          <p:nvPr/>
        </p:nvGrpSpPr>
        <p:grpSpPr>
          <a:xfrm>
            <a:off x="1115616" y="5229200"/>
            <a:ext cx="1827213" cy="989013"/>
            <a:chOff x="1066800" y="4876800"/>
            <a:chExt cx="1827213" cy="989013"/>
          </a:xfrm>
        </p:grpSpPr>
        <p:grpSp>
          <p:nvGrpSpPr>
            <p:cNvPr id="4" name="Group 47"/>
            <p:cNvGrpSpPr>
              <a:grpSpLocks noChangeAspect="1"/>
            </p:cNvGrpSpPr>
            <p:nvPr/>
          </p:nvGrpSpPr>
          <p:grpSpPr bwMode="auto">
            <a:xfrm>
              <a:off x="1066800" y="5041900"/>
              <a:ext cx="365125" cy="444500"/>
              <a:chOff x="4944" y="192"/>
              <a:chExt cx="184" cy="224"/>
            </a:xfrm>
          </p:grpSpPr>
          <p:sp>
            <p:nvSpPr>
              <p:cNvPr id="103472" name="Oval 48"/>
              <p:cNvSpPr>
                <a:spLocks noChangeAspect="1" noChangeArrowheads="1"/>
              </p:cNvSpPr>
              <p:nvPr/>
            </p:nvSpPr>
            <p:spPr bwMode="auto">
              <a:xfrm>
                <a:off x="4944" y="240"/>
                <a:ext cx="176" cy="176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CA" b="0">
                  <a:ea typeface="+mn-ea"/>
                </a:endParaRPr>
              </a:p>
            </p:txBody>
          </p:sp>
          <p:sp>
            <p:nvSpPr>
              <p:cNvPr id="34863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4944" y="192"/>
                <a:ext cx="18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charset="0"/>
                  </a:rPr>
                  <a:t>m</a:t>
                </a:r>
              </a:p>
            </p:txBody>
          </p:sp>
        </p:grp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>
              <a:off x="1431925" y="5226050"/>
              <a:ext cx="1462088" cy="639763"/>
              <a:chOff x="854" y="3532"/>
              <a:chExt cx="921" cy="403"/>
            </a:xfrm>
          </p:grpSpPr>
          <p:grpSp>
            <p:nvGrpSpPr>
              <p:cNvPr id="34842" name="Group 56"/>
              <p:cNvGrpSpPr>
                <a:grpSpLocks noChangeAspect="1"/>
              </p:cNvGrpSpPr>
              <p:nvPr/>
            </p:nvGrpSpPr>
            <p:grpSpPr bwMode="auto">
              <a:xfrm>
                <a:off x="1536" y="3648"/>
                <a:ext cx="239" cy="287"/>
                <a:chOff x="1776" y="144"/>
                <a:chExt cx="192" cy="230"/>
              </a:xfrm>
            </p:grpSpPr>
            <p:sp>
              <p:nvSpPr>
                <p:cNvPr id="103481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776" y="192"/>
                  <a:ext cx="182" cy="1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 b="0">
                    <a:ea typeface="+mn-ea"/>
                  </a:endParaRPr>
                </a:p>
              </p:txBody>
            </p:sp>
            <p:sp>
              <p:nvSpPr>
                <p:cNvPr id="34845" name="Text Box 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78" y="144"/>
                  <a:ext cx="190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0">
                      <a:solidFill>
                        <a:schemeClr val="bg1"/>
                      </a:solidFill>
                      <a:latin typeface="Times New Roman" charset="0"/>
                    </a:rPr>
                    <a:t>m</a:t>
                  </a:r>
                </a:p>
              </p:txBody>
            </p:sp>
          </p:grpSp>
          <p:cxnSp>
            <p:nvCxnSpPr>
              <p:cNvPr id="34843" name="AutoShape 65"/>
              <p:cNvCxnSpPr>
                <a:cxnSpLocks noChangeShapeType="1"/>
                <a:stCxn id="34863" idx="3"/>
                <a:endCxn id="34845" idx="1"/>
              </p:cNvCxnSpPr>
              <p:nvPr/>
            </p:nvCxnSpPr>
            <p:spPr bwMode="auto">
              <a:xfrm>
                <a:off x="854" y="3532"/>
                <a:ext cx="684" cy="2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74"/>
            <p:cNvGrpSpPr>
              <a:grpSpLocks/>
            </p:cNvGrpSpPr>
            <p:nvPr/>
          </p:nvGrpSpPr>
          <p:grpSpPr bwMode="auto">
            <a:xfrm>
              <a:off x="1431925" y="4876800"/>
              <a:ext cx="1458913" cy="457200"/>
              <a:chOff x="854" y="3312"/>
              <a:chExt cx="919" cy="288"/>
            </a:xfrm>
          </p:grpSpPr>
          <p:grpSp>
            <p:nvGrpSpPr>
              <p:cNvPr id="34838" name="Group 50"/>
              <p:cNvGrpSpPr>
                <a:grpSpLocks noChangeAspect="1"/>
              </p:cNvGrpSpPr>
              <p:nvPr/>
            </p:nvGrpSpPr>
            <p:grpSpPr bwMode="auto">
              <a:xfrm>
                <a:off x="1536" y="3312"/>
                <a:ext cx="237" cy="288"/>
                <a:chOff x="5328" y="576"/>
                <a:chExt cx="184" cy="224"/>
              </a:xfrm>
            </p:grpSpPr>
            <p:sp>
              <p:nvSpPr>
                <p:cNvPr id="103475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5328" y="624"/>
                  <a:ext cx="176" cy="17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CA" b="0">
                    <a:ea typeface="+mn-ea"/>
                  </a:endParaRPr>
                </a:p>
              </p:txBody>
            </p:sp>
            <p:sp>
              <p:nvSpPr>
                <p:cNvPr id="34841" name="Text Box 5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28" y="576"/>
                  <a:ext cx="184" cy="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0">
                      <a:solidFill>
                        <a:schemeClr val="bg1"/>
                      </a:solidFill>
                      <a:latin typeface="Times New Roman" charset="0"/>
                    </a:rPr>
                    <a:t>m</a:t>
                  </a:r>
                </a:p>
              </p:txBody>
            </p:sp>
          </p:grpSp>
          <p:cxnSp>
            <p:nvCxnSpPr>
              <p:cNvPr id="34839" name="AutoShape 66"/>
              <p:cNvCxnSpPr>
                <a:cxnSpLocks noChangeShapeType="1"/>
                <a:stCxn id="34863" idx="3"/>
                <a:endCxn id="34841" idx="1"/>
              </p:cNvCxnSpPr>
              <p:nvPr/>
            </p:nvCxnSpPr>
            <p:spPr bwMode="auto">
              <a:xfrm flipV="1">
                <a:off x="854" y="3428"/>
                <a:ext cx="682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7" name="Group 56"/>
          <p:cNvGrpSpPr/>
          <p:nvPr/>
        </p:nvGrpSpPr>
        <p:grpSpPr>
          <a:xfrm>
            <a:off x="3779912" y="3284984"/>
            <a:ext cx="685800" cy="2968625"/>
            <a:chOff x="3810000" y="2943225"/>
            <a:chExt cx="685800" cy="29686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3810000" y="2943225"/>
              <a:ext cx="685800" cy="42545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RB</a:t>
              </a:r>
            </a:p>
          </p:txBody>
        </p:sp>
        <p:sp>
          <p:nvSpPr>
            <p:cNvPr id="103448" name="Text Box 24"/>
            <p:cNvSpPr txBox="1">
              <a:spLocks noChangeArrowheads="1"/>
            </p:cNvSpPr>
            <p:nvPr/>
          </p:nvSpPr>
          <p:spPr bwMode="auto">
            <a:xfrm>
              <a:off x="3810000" y="3429000"/>
              <a:ext cx="685800" cy="42545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RG</a:t>
              </a:r>
            </a:p>
          </p:txBody>
        </p:sp>
        <p:sp>
          <p:nvSpPr>
            <p:cNvPr id="103449" name="Text Box 25"/>
            <p:cNvSpPr txBox="1">
              <a:spLocks noChangeArrowheads="1"/>
            </p:cNvSpPr>
            <p:nvPr/>
          </p:nvSpPr>
          <p:spPr bwMode="auto">
            <a:xfrm>
              <a:off x="3810000" y="3962400"/>
              <a:ext cx="685800" cy="42545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BR</a:t>
              </a:r>
            </a:p>
          </p:txBody>
        </p: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3810000" y="4495800"/>
              <a:ext cx="685800" cy="42545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BG</a:t>
              </a:r>
            </a:p>
          </p:txBody>
        </p:sp>
        <p:sp>
          <p:nvSpPr>
            <p:cNvPr id="103492" name="Text Box 68"/>
            <p:cNvSpPr txBox="1">
              <a:spLocks noChangeArrowheads="1"/>
            </p:cNvSpPr>
            <p:nvPr/>
          </p:nvSpPr>
          <p:spPr bwMode="auto">
            <a:xfrm>
              <a:off x="3810000" y="4984750"/>
              <a:ext cx="685800" cy="42545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GB</a:t>
              </a:r>
            </a:p>
          </p:txBody>
        </p:sp>
        <p:sp>
          <p:nvSpPr>
            <p:cNvPr id="103493" name="Text Box 69"/>
            <p:cNvSpPr txBox="1">
              <a:spLocks noChangeArrowheads="1"/>
            </p:cNvSpPr>
            <p:nvPr/>
          </p:nvSpPr>
          <p:spPr bwMode="auto">
            <a:xfrm>
              <a:off x="3810000" y="5486400"/>
              <a:ext cx="685800" cy="42545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GR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5" grpId="0" autoUpdateAnimBg="0"/>
      <p:bldP spid="103451" grpId="0" autoUpdateAnimBg="0"/>
      <p:bldP spid="103452" grpId="0" uiExpand="1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Useful Counting Rules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sz="quarter" idx="1"/>
          </p:nvPr>
        </p:nvSpPr>
        <p:spPr>
          <a:xfrm>
            <a:off x="323528" y="1484784"/>
            <a:ext cx="8352928" cy="4801744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If the simple events in an experiment are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equally likely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dirty="0"/>
              <a:t>you can calculate</a:t>
            </a:r>
          </a:p>
          <a:p>
            <a:pPr eaLnBrk="1" hangingPunct="1"/>
            <a:endParaRPr lang="en-US" sz="2800" dirty="0">
              <a:latin typeface="Times New Roman" charset="0"/>
            </a:endParaRPr>
          </a:p>
          <a:p>
            <a:pPr eaLnBrk="1" hangingPunct="1"/>
            <a:endParaRPr lang="en-US" sz="2800" dirty="0">
              <a:latin typeface="Times New Roman" charset="0"/>
            </a:endParaRPr>
          </a:p>
          <a:p>
            <a:pPr eaLnBrk="1" hangingPunct="1"/>
            <a:endParaRPr lang="en-US" sz="2800" dirty="0">
              <a:latin typeface="Times New Roman" charset="0"/>
            </a:endParaRPr>
          </a:p>
          <a:p>
            <a:pPr eaLnBrk="1" hangingPunct="1"/>
            <a:endParaRPr lang="en-US" sz="2800" dirty="0">
              <a:latin typeface="Times New Roman" charset="0"/>
            </a:endParaRPr>
          </a:p>
          <a:p>
            <a:pPr eaLnBrk="1" hangingPunct="1"/>
            <a:r>
              <a:rPr lang="en-US" sz="2800" dirty="0"/>
              <a:t>You can use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counting rules</a:t>
            </a:r>
            <a:r>
              <a:rPr lang="en-US" sz="2800" b="1" dirty="0"/>
              <a:t> </a:t>
            </a:r>
            <a:r>
              <a:rPr lang="en-US" sz="2800" dirty="0"/>
              <a:t>to find </a:t>
            </a:r>
            <a:r>
              <a:rPr lang="en-US" sz="2800" i="1" dirty="0" err="1"/>
              <a:t>n</a:t>
            </a:r>
            <a:r>
              <a:rPr lang="en-US" sz="2800" i="1" baseline="-25000" dirty="0" err="1"/>
              <a:t>A</a:t>
            </a:r>
            <a:r>
              <a:rPr lang="en-US" sz="2800" dirty="0"/>
              <a:t> and </a:t>
            </a:r>
            <a:r>
              <a:rPr lang="en-US" sz="2800" i="1" dirty="0"/>
              <a:t>N</a:t>
            </a:r>
            <a:endParaRPr lang="en-US" sz="2800" dirty="0"/>
          </a:p>
        </p:txBody>
      </p:sp>
      <p:graphicFrame>
        <p:nvGraphicFramePr>
          <p:cNvPr id="205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30730"/>
              </p:ext>
            </p:extLst>
          </p:nvPr>
        </p:nvGraphicFramePr>
        <p:xfrm>
          <a:off x="899592" y="2852936"/>
          <a:ext cx="7217618" cy="113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2651400" imgH="411120" progId="Equation.3">
                  <p:embed/>
                </p:oleObj>
              </mc:Choice>
              <mc:Fallback>
                <p:oleObj name="Equation" r:id="rId3" imgW="2651400" imgH="4111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52936"/>
                        <a:ext cx="7217618" cy="1133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i="1" cap="none" dirty="0" err="1"/>
              <a:t>mn</a:t>
            </a:r>
            <a:r>
              <a:rPr lang="en-US" i="1" dirty="0"/>
              <a:t> </a:t>
            </a:r>
            <a:r>
              <a:rPr lang="en-US" dirty="0"/>
              <a:t>Rule</a:t>
            </a:r>
            <a:endParaRPr lang="en-US" i="1" dirty="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sz="quarter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4ECC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dirty="0"/>
              <a:t>If an experiment is performed in two stages, with </a:t>
            </a:r>
            <a:r>
              <a:rPr lang="en-US" sz="2800" b="1" i="1" dirty="0"/>
              <a:t>m</a:t>
            </a:r>
            <a:r>
              <a:rPr lang="en-US" sz="2800" b="1" dirty="0"/>
              <a:t> </a:t>
            </a:r>
            <a:r>
              <a:rPr lang="en-US" sz="2800" dirty="0"/>
              <a:t>ways to accomplish the first stage and </a:t>
            </a:r>
            <a:r>
              <a:rPr lang="en-US" sz="2800" b="1" i="1" dirty="0"/>
              <a:t>n</a:t>
            </a:r>
            <a:r>
              <a:rPr lang="en-US" sz="2800" dirty="0"/>
              <a:t> ways to accomplish the second stage, then there are </a:t>
            </a:r>
            <a:r>
              <a:rPr lang="en-US" sz="2800" b="1" i="1" dirty="0" err="1"/>
              <a:t>mn</a:t>
            </a:r>
            <a:r>
              <a:rPr lang="en-US" sz="2800" b="1" dirty="0"/>
              <a:t> </a:t>
            </a:r>
            <a:r>
              <a:rPr lang="en-US" sz="2800" dirty="0"/>
              <a:t>ways to accomplish the experiment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800" dirty="0"/>
              <a:t>This rule is easily extended to </a:t>
            </a:r>
            <a:r>
              <a:rPr lang="en-US" sz="2800" b="1" i="1" dirty="0"/>
              <a:t>k</a:t>
            </a:r>
            <a:r>
              <a:rPr lang="en-US" sz="2800" i="1" dirty="0"/>
              <a:t> </a:t>
            </a:r>
            <a:r>
              <a:rPr lang="en-US" sz="2800" dirty="0"/>
              <a:t>stages, with the number of ways equal to </a:t>
            </a:r>
            <a:r>
              <a:rPr lang="en-US" sz="2800" b="1" i="1" dirty="0"/>
              <a:t>n</a:t>
            </a:r>
            <a:r>
              <a:rPr lang="en-US" sz="2800" b="1" baseline="-25000" dirty="0"/>
              <a:t>1 </a:t>
            </a:r>
            <a:r>
              <a:rPr lang="en-US" sz="2800" b="1" i="1" dirty="0"/>
              <a:t>n</a:t>
            </a:r>
            <a:r>
              <a:rPr lang="en-US" sz="2800" b="1" baseline="-25000" dirty="0"/>
              <a:t>2 </a:t>
            </a:r>
            <a:r>
              <a:rPr lang="en-US" sz="2800" b="1" i="1" dirty="0"/>
              <a:t>n</a:t>
            </a:r>
            <a:r>
              <a:rPr lang="en-US" sz="2800" b="1" baseline="-25000" dirty="0"/>
              <a:t>3 </a:t>
            </a:r>
            <a:r>
              <a:rPr lang="en-US" sz="2800" b="1" dirty="0"/>
              <a:t>… </a:t>
            </a:r>
            <a:r>
              <a:rPr lang="en-US" sz="2800" b="1" i="1" dirty="0" err="1"/>
              <a:t>n</a:t>
            </a:r>
            <a:r>
              <a:rPr lang="en-US" sz="2800" b="1" i="1" baseline="-25000" dirty="0" err="1"/>
              <a:t>k</a:t>
            </a:r>
            <a:endParaRPr lang="en-US" sz="2800" b="1" i="1" baseline="-25000" dirty="0"/>
          </a:p>
          <a:p>
            <a:pPr lvl="1" eaLnBrk="1" hangingPunct="1">
              <a:lnSpc>
                <a:spcPct val="95000"/>
              </a:lnSpc>
            </a:pPr>
            <a:endParaRPr lang="en-US" sz="2800" b="1" i="1" baseline="-25000" dirty="0"/>
          </a:p>
          <a:p>
            <a:pPr eaLnBrk="1" hangingPunct="1">
              <a:lnSpc>
                <a:spcPct val="95000"/>
              </a:lnSpc>
            </a:pPr>
            <a:r>
              <a:rPr lang="en-US" sz="2800" b="1" dirty="0"/>
              <a:t>Example</a:t>
            </a:r>
            <a:r>
              <a:rPr lang="en-US" sz="2800" dirty="0"/>
              <a:t>: Toss two coins. The total number of simple events is:</a:t>
            </a:r>
            <a:endParaRPr lang="en-US" sz="2800" b="1" i="1" dirty="0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3491880" y="5157192"/>
            <a:ext cx="2286000" cy="608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latin typeface="Times New Roman" pitchFamily="18" charset="0"/>
                <a:ea typeface="+mn-ea"/>
              </a:rPr>
              <a:t>2 ×</a:t>
            </a:r>
            <a:r>
              <a:rPr lang="en-US" sz="3200" dirty="0">
                <a:latin typeface="Times New Roman" pitchFamily="18" charset="0"/>
                <a:ea typeface="+mn-ea"/>
                <a:sym typeface="Symbol" pitchFamily="18" charset="2"/>
              </a:rPr>
              <a:t> 2 = 4</a:t>
            </a:r>
            <a:endParaRPr lang="en-US" sz="3200" dirty="0">
              <a:latin typeface="Times New Roman" pitchFamily="18" charset="0"/>
              <a:ea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Toss three coins. The total number of simple events is:</a:t>
            </a:r>
          </a:p>
          <a:p>
            <a:endParaRPr lang="en-US" dirty="0"/>
          </a:p>
          <a:p>
            <a:r>
              <a:rPr lang="en-US" dirty="0"/>
              <a:t>Example: Toss two dice. The total number of simple events is:</a:t>
            </a:r>
          </a:p>
          <a:p>
            <a:endParaRPr lang="en-US" dirty="0"/>
          </a:p>
          <a:p>
            <a:r>
              <a:rPr lang="en-US" dirty="0"/>
              <a:t>Example: Two M&amp;Ms</a:t>
            </a:r>
            <a:r>
              <a:rPr lang="en-US" baseline="30000" dirty="0"/>
              <a:t> </a:t>
            </a:r>
            <a:r>
              <a:rPr lang="en-US" dirty="0"/>
              <a:t>are drawn from a dish containing two red and two blue candies. The total number of simple events is: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54288" y="2348880"/>
            <a:ext cx="2819400" cy="608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0D27E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latin typeface="Times New Roman" pitchFamily="18" charset="0"/>
                <a:ea typeface="+mn-ea"/>
              </a:rPr>
              <a:t>2 × 2 ×</a:t>
            </a:r>
            <a:r>
              <a:rPr lang="en-US" sz="3200" dirty="0">
                <a:latin typeface="Times New Roman" pitchFamily="18" charset="0"/>
                <a:ea typeface="+mn-ea"/>
                <a:sym typeface="Symbol" pitchFamily="18" charset="2"/>
              </a:rPr>
              <a:t> 2 = 8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54288" y="3766255"/>
            <a:ext cx="2819400" cy="608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0D27E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latin typeface="Times New Roman" pitchFamily="18" charset="0"/>
                <a:ea typeface="+mn-ea"/>
              </a:rPr>
              <a:t>6 × </a:t>
            </a:r>
            <a:r>
              <a:rPr lang="en-US" sz="3200" dirty="0">
                <a:latin typeface="Times New Roman" pitchFamily="18" charset="0"/>
                <a:ea typeface="+mn-ea"/>
                <a:sym typeface="Symbol" pitchFamily="18" charset="2"/>
              </a:rPr>
              <a:t>6 = 36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106702" y="5652293"/>
            <a:ext cx="2819400" cy="608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0D27E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latin typeface="Times New Roman" pitchFamily="18" charset="0"/>
                <a:ea typeface="+mn-ea"/>
              </a:rPr>
              <a:t>4 ×</a:t>
            </a:r>
            <a:r>
              <a:rPr lang="en-US" sz="3200" dirty="0">
                <a:latin typeface="Times New Roman" pitchFamily="18" charset="0"/>
                <a:ea typeface="+mn-ea"/>
                <a:sym typeface="Symbol" pitchFamily="18" charset="2"/>
              </a:rPr>
              <a:t> 3 = 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7E181353-A03B-4AEB-B346-90E42985DF81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sz="quarter" idx="1"/>
          </p:nvPr>
        </p:nvSpPr>
        <p:spPr>
          <a:xfrm>
            <a:off x="323528" y="1772816"/>
            <a:ext cx="8352928" cy="4513712"/>
          </a:xfrm>
        </p:spPr>
        <p:txBody>
          <a:bodyPr/>
          <a:lstStyle/>
          <a:p>
            <a:r>
              <a:rPr lang="en-US" sz="2800" dirty="0"/>
              <a:t>The number of ways you can arrange </a:t>
            </a:r>
            <a:r>
              <a:rPr lang="en-US" sz="2800" i="1" dirty="0"/>
              <a:t>n</a:t>
            </a:r>
            <a:r>
              <a:rPr lang="en-US" sz="2800" dirty="0"/>
              <a:t> distinct objects, taking them </a:t>
            </a:r>
            <a:r>
              <a:rPr lang="en-US" sz="2800" i="1" dirty="0"/>
              <a:t>r</a:t>
            </a:r>
            <a:r>
              <a:rPr lang="en-US" sz="2800" dirty="0"/>
              <a:t> at a time, is</a:t>
            </a:r>
          </a:p>
        </p:txBody>
      </p:sp>
      <p:graphicFrame>
        <p:nvGraphicFramePr>
          <p:cNvPr id="307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92634"/>
              </p:ext>
            </p:extLst>
          </p:nvPr>
        </p:nvGraphicFramePr>
        <p:xfrm>
          <a:off x="1403648" y="2991608"/>
          <a:ext cx="67056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2578100" imgH="660400" progId="Equation.3">
                  <p:embed/>
                </p:oleObj>
              </mc:Choice>
              <mc:Fallback>
                <p:oleObj name="Equation" r:id="rId3" imgW="2578100" imgH="6604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91608"/>
                        <a:ext cx="6705600" cy="171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996952"/>
            <a:ext cx="91440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4400" b="1" dirty="0"/>
              <a:t>Probability and </a:t>
            </a:r>
            <a:r>
              <a:rPr lang="en-US" sz="4400" b="1"/>
              <a:t>Probability Distributions 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1993339" y="1796279"/>
            <a:ext cx="502285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br>
              <a:rPr lang="en-US" sz="4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844824"/>
            <a:ext cx="8352928" cy="4441704"/>
          </a:xfrm>
        </p:spPr>
        <p:txBody>
          <a:bodyPr/>
          <a:lstStyle/>
          <a:p>
            <a:r>
              <a:rPr lang="en-US" sz="2800" dirty="0"/>
              <a:t>How many 3-digit lock combinations can we make from the numbers 1, 2, 3, and 4?</a:t>
            </a:r>
          </a:p>
          <a:p>
            <a:endParaRPr lang="en-CA" sz="2800" dirty="0">
              <a:latin typeface="Times New Roman" charset="0"/>
            </a:endParaRPr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327567" y="3290058"/>
            <a:ext cx="8375650" cy="1119187"/>
            <a:chOff x="322" y="3203"/>
            <a:chExt cx="5276" cy="705"/>
          </a:xfrm>
          <a:solidFill>
            <a:schemeClr val="bg1"/>
          </a:solidFill>
        </p:grpSpPr>
        <p:graphicFrame>
          <p:nvGraphicFramePr>
            <p:cNvPr id="112648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893701"/>
                </p:ext>
              </p:extLst>
            </p:nvPr>
          </p:nvGraphicFramePr>
          <p:xfrm>
            <a:off x="3243" y="3203"/>
            <a:ext cx="2355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9" name="Equation" r:id="rId3" imgW="1371240" imgH="383760" progId="Equation.3">
                    <p:embed/>
                  </p:oleObj>
                </mc:Choice>
                <mc:Fallback>
                  <p:oleObj name="Equation" r:id="rId3" imgW="1371240" imgH="38376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203"/>
                          <a:ext cx="2355" cy="67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038"/>
            <p:cNvGrpSpPr>
              <a:grpSpLocks/>
            </p:cNvGrpSpPr>
            <p:nvPr/>
          </p:nvGrpSpPr>
          <p:grpSpPr bwMode="auto">
            <a:xfrm>
              <a:off x="322" y="3294"/>
              <a:ext cx="2832" cy="614"/>
              <a:chOff x="240" y="3360"/>
              <a:chExt cx="2832" cy="614"/>
            </a:xfrm>
            <a:grpFill/>
          </p:grpSpPr>
          <p:sp>
            <p:nvSpPr>
              <p:cNvPr id="3080" name="Text Box 1036"/>
              <p:cNvSpPr txBox="1">
                <a:spLocks noChangeArrowheads="1"/>
              </p:cNvSpPr>
              <p:nvPr/>
            </p:nvSpPr>
            <p:spPr bwMode="auto">
              <a:xfrm>
                <a:off x="240" y="3360"/>
                <a:ext cx="2496" cy="614"/>
              </a:xfrm>
              <a:prstGeom prst="rect">
                <a:avLst/>
              </a:prstGeom>
              <a:grp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blurRad="50800" dist="50800" dir="5400000" algn="ctr" rotWithShape="0">
                  <a:srgbClr val="F0D27E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b="0" dirty="0">
                    <a:latin typeface="Calibri" pitchFamily="34" charset="0"/>
                    <a:ea typeface="+mn-ea"/>
                  </a:rPr>
                  <a:t>The order of the choice is important!</a:t>
                </a:r>
              </a:p>
            </p:txBody>
          </p:sp>
          <p:sp>
            <p:nvSpPr>
              <p:cNvPr id="3" name="Line 1037"/>
              <p:cNvSpPr>
                <a:spLocks noChangeShapeType="1"/>
              </p:cNvSpPr>
              <p:nvPr/>
            </p:nvSpPr>
            <p:spPr bwMode="auto">
              <a:xfrm>
                <a:off x="2736" y="3600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20</a:t>
            </a:fld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/>
              <a:t>A piece of equipment is composed of five parts that can be assembled in any order. A test is to be conducted to determine the time necessary for each order of assembly. If each order is to be tested once, how many tests must be conducted?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89649" y="4005064"/>
            <a:ext cx="3962400" cy="1139825"/>
            <a:chOff x="576" y="2688"/>
            <a:chExt cx="2496" cy="718"/>
          </a:xfrm>
        </p:grpSpPr>
        <p:sp>
          <p:nvSpPr>
            <p:cNvPr id="4102" name="Text Box 25"/>
            <p:cNvSpPr txBox="1">
              <a:spLocks noChangeArrowheads="1"/>
            </p:cNvSpPr>
            <p:nvPr/>
          </p:nvSpPr>
          <p:spPr bwMode="auto">
            <a:xfrm>
              <a:off x="576" y="2688"/>
              <a:ext cx="2496" cy="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50800" dir="5400000" algn="ctr" rotWithShape="0">
                <a:srgbClr val="F0D27E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 dirty="0">
                  <a:latin typeface="Calibri" pitchFamily="34" charset="0"/>
                  <a:ea typeface="+mn-ea"/>
                </a:rPr>
                <a:t>The order of the choice is important!</a:t>
              </a:r>
            </a:p>
          </p:txBody>
        </p:sp>
        <p:cxnSp>
          <p:nvCxnSpPr>
            <p:cNvPr id="4103" name="AutoShape 27"/>
            <p:cNvCxnSpPr>
              <a:cxnSpLocks noChangeShapeType="1"/>
              <a:stCxn id="4102" idx="2"/>
            </p:cNvCxnSpPr>
            <p:nvPr/>
          </p:nvCxnSpPr>
          <p:spPr bwMode="auto">
            <a:xfrm rot="16200000" flipH="1">
              <a:off x="1977" y="3136"/>
              <a:ext cx="117" cy="423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136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84829"/>
              </p:ext>
            </p:extLst>
          </p:nvPr>
        </p:nvGraphicFramePr>
        <p:xfrm>
          <a:off x="3347864" y="5085184"/>
          <a:ext cx="47656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1755360" imgH="383760" progId="Equation.3">
                  <p:embed/>
                </p:oleObj>
              </mc:Choice>
              <mc:Fallback>
                <p:oleObj name="Equation" r:id="rId3" imgW="1755360" imgH="3837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085184"/>
                        <a:ext cx="4765675" cy="1063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23528" y="2060848"/>
            <a:ext cx="8352928" cy="4225680"/>
          </a:xfrm>
        </p:spPr>
        <p:txBody>
          <a:bodyPr/>
          <a:lstStyle/>
          <a:p>
            <a:r>
              <a:rPr lang="en-US" sz="2800" dirty="0"/>
              <a:t>The number of distinct combinations of </a:t>
            </a:r>
            <a:r>
              <a:rPr lang="en-US" sz="2800" i="1" dirty="0"/>
              <a:t>n</a:t>
            </a:r>
            <a:r>
              <a:rPr lang="en-US" sz="2800" dirty="0"/>
              <a:t> distinct objects that can be formed, taking them </a:t>
            </a:r>
            <a:r>
              <a:rPr lang="en-US" sz="2800" i="1" dirty="0"/>
              <a:t>r</a:t>
            </a:r>
            <a:r>
              <a:rPr lang="en-US" sz="2800" dirty="0"/>
              <a:t> at a time, is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40865"/>
              </p:ext>
            </p:extLst>
          </p:nvPr>
        </p:nvGraphicFramePr>
        <p:xfrm>
          <a:off x="3016478" y="3429000"/>
          <a:ext cx="2971381" cy="134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914040" imgH="411120" progId="Equation.3">
                  <p:embed/>
                </p:oleObj>
              </mc:Choice>
              <mc:Fallback>
                <p:oleObj name="Equation" r:id="rId3" imgW="914040" imgH="41112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478" y="3429000"/>
                        <a:ext cx="2971381" cy="13419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323528" y="1700808"/>
            <a:ext cx="8352928" cy="1440160"/>
          </a:xfrm>
        </p:spPr>
        <p:txBody>
          <a:bodyPr/>
          <a:lstStyle/>
          <a:p>
            <a:r>
              <a:rPr lang="en-CA" sz="2800" dirty="0"/>
              <a:t>A printed circuit board may be purchased from five suppliers. In how many ways can three suppliers be chosen from the five?</a:t>
            </a:r>
            <a:endParaRPr lang="en-US" sz="2800" dirty="0"/>
          </a:p>
          <a:p>
            <a:endParaRPr lang="en-CA" sz="2800" dirty="0">
              <a:latin typeface="Times New Roman" charset="0"/>
            </a:endParaRP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120638"/>
              </p:ext>
            </p:extLst>
          </p:nvPr>
        </p:nvGraphicFramePr>
        <p:xfrm>
          <a:off x="2339752" y="3466538"/>
          <a:ext cx="6192688" cy="105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8" name="Equation" r:id="rId3" imgW="2450160" imgH="411120" progId="Equation.3">
                  <p:embed/>
                </p:oleObj>
              </mc:Choice>
              <mc:Fallback>
                <p:oleObj name="Equation" r:id="rId3" imgW="2450160" imgH="41112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466538"/>
                        <a:ext cx="6192688" cy="10533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9562" y="4420409"/>
            <a:ext cx="2303462" cy="1376363"/>
            <a:chOff x="162" y="3206"/>
            <a:chExt cx="1248" cy="824"/>
          </a:xfrm>
        </p:grpSpPr>
        <p:sp>
          <p:nvSpPr>
            <p:cNvPr id="5128" name="Text Box 12"/>
            <p:cNvSpPr txBox="1">
              <a:spLocks noChangeArrowheads="1"/>
            </p:cNvSpPr>
            <p:nvPr/>
          </p:nvSpPr>
          <p:spPr bwMode="auto">
            <a:xfrm>
              <a:off x="162" y="3302"/>
              <a:ext cx="1248" cy="7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50800" dir="5400000" algn="ctr" rotWithShape="0">
                <a:srgbClr val="F0D27E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b="0" dirty="0">
                  <a:latin typeface="Calibri" pitchFamily="34" charset="0"/>
                </a:rPr>
                <a:t>The order of the choice is not important!</a:t>
              </a:r>
            </a:p>
          </p:txBody>
        </p:sp>
        <p:cxnSp>
          <p:nvCxnSpPr>
            <p:cNvPr id="3" name="AutoShape 14"/>
            <p:cNvCxnSpPr>
              <a:cxnSpLocks noChangeShapeType="1"/>
              <a:stCxn id="5128" idx="0"/>
            </p:cNvCxnSpPr>
            <p:nvPr/>
          </p:nvCxnSpPr>
          <p:spPr bwMode="auto">
            <a:xfrm rot="16200000">
              <a:off x="982" y="3010"/>
              <a:ext cx="87" cy="480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cs typeface="Times New Roman" charset="0"/>
              </a:rPr>
              <a:t>A box contains six M&amp;Ms, four red and two green. A child selects two M&amp;Ms at random. What is the probability that exactly one is red?</a:t>
            </a:r>
          </a:p>
        </p:txBody>
      </p: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179512" y="2780928"/>
            <a:ext cx="2592288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F0D27E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0" dirty="0">
                <a:latin typeface="Calibri" pitchFamily="34" charset="0"/>
                <a:ea typeface="+mn-ea"/>
              </a:rPr>
              <a:t>The order of </a:t>
            </a:r>
          </a:p>
          <a:p>
            <a:pPr>
              <a:defRPr/>
            </a:pPr>
            <a:r>
              <a:rPr lang="en-US" sz="2800" b="0" dirty="0">
                <a:latin typeface="Calibri" pitchFamily="34" charset="0"/>
                <a:ea typeface="+mn-ea"/>
              </a:rPr>
              <a:t>the choice is </a:t>
            </a:r>
          </a:p>
          <a:p>
            <a:pPr>
              <a:defRPr/>
            </a:pPr>
            <a:r>
              <a:rPr lang="en-US" sz="2800" b="0" dirty="0">
                <a:latin typeface="Calibri" pitchFamily="34" charset="0"/>
                <a:ea typeface="+mn-ea"/>
              </a:rPr>
              <a:t>not important!</a:t>
            </a: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6850"/>
              </p:ext>
            </p:extLst>
          </p:nvPr>
        </p:nvGraphicFramePr>
        <p:xfrm>
          <a:off x="3084513" y="2852738"/>
          <a:ext cx="331628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3" imgW="1600200" imgH="660400" progId="Equation.DSMT4">
                  <p:embed/>
                </p:oleObj>
              </mc:Choice>
              <mc:Fallback>
                <p:oleObj name="Equation" r:id="rId3" imgW="1600200" imgH="660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852738"/>
                        <a:ext cx="3316287" cy="1368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Line 62"/>
          <p:cNvSpPr>
            <a:spLocks noChangeShapeType="1"/>
          </p:cNvSpPr>
          <p:nvPr/>
        </p:nvSpPr>
        <p:spPr bwMode="auto">
          <a:xfrm>
            <a:off x="2771800" y="3501008"/>
            <a:ext cx="288925" cy="7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62"/>
          <p:cNvSpPr>
            <a:spLocks noChangeShapeType="1"/>
          </p:cNvSpPr>
          <p:nvPr/>
        </p:nvSpPr>
        <p:spPr bwMode="auto">
          <a:xfrm>
            <a:off x="6444208" y="3501008"/>
            <a:ext cx="288925" cy="7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39025"/>
              </p:ext>
            </p:extLst>
          </p:nvPr>
        </p:nvGraphicFramePr>
        <p:xfrm>
          <a:off x="6718300" y="2667000"/>
          <a:ext cx="20510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5" imgW="990170" imgH="850531" progId="Equation.3">
                  <p:embed/>
                </p:oleObj>
              </mc:Choice>
              <mc:Fallback>
                <p:oleObj name="Equation" r:id="rId5" imgW="990170" imgH="850531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667000"/>
                        <a:ext cx="2051050" cy="1762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68313" y="4508500"/>
            <a:ext cx="2509837" cy="1709738"/>
            <a:chOff x="295" y="2832"/>
            <a:chExt cx="1581" cy="1077"/>
          </a:xfrm>
        </p:grpSpPr>
        <p:graphicFrame>
          <p:nvGraphicFramePr>
            <p:cNvPr id="4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563708"/>
                </p:ext>
              </p:extLst>
            </p:nvPr>
          </p:nvGraphicFramePr>
          <p:xfrm>
            <a:off x="584" y="2832"/>
            <a:ext cx="1292" cy="1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" name="Equation" r:id="rId7" imgW="990600" imgH="825500" progId="Equation.3">
                    <p:embed/>
                  </p:oleObj>
                </mc:Choice>
                <mc:Fallback>
                  <p:oleObj name="Equation" r:id="rId7" imgW="990600" imgH="82550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2832"/>
                          <a:ext cx="1292" cy="10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65"/>
            <p:cNvSpPr>
              <a:spLocks noChangeShapeType="1"/>
            </p:cNvSpPr>
            <p:nvPr/>
          </p:nvSpPr>
          <p:spPr bwMode="auto">
            <a:xfrm>
              <a:off x="295" y="3339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Text Box 60"/>
          <p:cNvSpPr txBox="1">
            <a:spLocks noChangeArrowheads="1"/>
          </p:cNvSpPr>
          <p:nvPr/>
        </p:nvSpPr>
        <p:spPr bwMode="auto">
          <a:xfrm>
            <a:off x="3352800" y="4648200"/>
            <a:ext cx="281940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  <a:sym typeface="Symbol" charset="0"/>
              </a:rPr>
              <a:t>4 ×2 = 8 ways to choose 1 red and 1 green M&amp;M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156325" y="4868863"/>
            <a:ext cx="2413000" cy="850900"/>
            <a:chOff x="3984" y="3072"/>
            <a:chExt cx="1520" cy="536"/>
          </a:xfrm>
        </p:grpSpPr>
        <p:sp>
          <p:nvSpPr>
            <p:cNvPr id="6158" name="Text Box 61"/>
            <p:cNvSpPr txBox="1">
              <a:spLocks noChangeArrowheads="1"/>
            </p:cNvSpPr>
            <p:nvPr/>
          </p:nvSpPr>
          <p:spPr bwMode="auto">
            <a:xfrm>
              <a:off x="4256" y="3072"/>
              <a:ext cx="1248" cy="5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0" i="1" dirty="0">
                  <a:latin typeface="Times New Roman" charset="0"/>
                </a:rPr>
                <a:t>P</a:t>
              </a:r>
              <a:r>
                <a:rPr lang="en-US" sz="2400" b="0" dirty="0">
                  <a:latin typeface="Times New Roman" charset="0"/>
                </a:rPr>
                <a:t>(exactly one red) = 8/15</a:t>
              </a:r>
            </a:p>
          </p:txBody>
        </p:sp>
        <p:sp>
          <p:nvSpPr>
            <p:cNvPr id="5" name="Line 67"/>
            <p:cNvSpPr>
              <a:spLocks noChangeShapeType="1"/>
            </p:cNvSpPr>
            <p:nvPr/>
          </p:nvSpPr>
          <p:spPr bwMode="auto">
            <a:xfrm>
              <a:off x="3984" y="334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2987675" y="5445125"/>
            <a:ext cx="36036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Copyright © 2019 by Nelson Education Ltd.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87" grpId="0" animBg="1"/>
      <p:bldP spid="6163" grpId="0" animBg="1"/>
      <p:bldP spid="20" grpId="0" animBg="1"/>
      <p:bldP spid="61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Relations</a:t>
            </a:r>
            <a:endParaRPr lang="en-CA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484784"/>
            <a:ext cx="8352928" cy="4801744"/>
          </a:xfrm>
        </p:spPr>
        <p:txBody>
          <a:bodyPr/>
          <a:lstStyle/>
          <a:p>
            <a:pPr eaLnBrk="1" hangingPunct="1"/>
            <a:r>
              <a:rPr lang="en-US" sz="2800" dirty="0"/>
              <a:t>The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union</a:t>
            </a:r>
            <a:r>
              <a:rPr lang="en-US" sz="2800" b="1" dirty="0"/>
              <a:t> </a:t>
            </a:r>
            <a:r>
              <a:rPr lang="en-US" sz="2800" dirty="0"/>
              <a:t>of two events,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, is the event that either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b="1" dirty="0"/>
              <a:t>or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or both</a:t>
            </a:r>
            <a:r>
              <a:rPr lang="en-US" sz="2800" dirty="0"/>
              <a:t> occur when the experiment is performed; we write </a:t>
            </a:r>
            <a:r>
              <a:rPr lang="en-US" sz="2800" b="1" i="1" dirty="0"/>
              <a:t>A</a:t>
            </a:r>
            <a:r>
              <a:rPr lang="en-US" sz="2800" dirty="0"/>
              <a:t> </a:t>
            </a:r>
            <a:r>
              <a:rPr lang="en-US" dirty="0">
                <a:latin typeface="Symbol" pitchFamily="18" charset="2"/>
              </a:rPr>
              <a:t></a:t>
            </a:r>
            <a:r>
              <a:rPr lang="en-US" dirty="0"/>
              <a:t> </a:t>
            </a:r>
            <a:r>
              <a:rPr lang="en-US" b="1" i="1" dirty="0"/>
              <a:t>B</a:t>
            </a:r>
            <a:r>
              <a:rPr lang="en-US" sz="2800" dirty="0"/>
              <a:t>  </a:t>
            </a:r>
            <a:r>
              <a:rPr lang="en-US" sz="2800" b="1" dirty="0"/>
              <a:t>	</a:t>
            </a:r>
            <a:r>
              <a:rPr lang="en-US" sz="2800" b="1" dirty="0">
                <a:latin typeface="+mn-lt"/>
              </a:rPr>
              <a:t>				</a:t>
            </a:r>
          </a:p>
          <a:p>
            <a:endParaRPr lang="en-CA" dirty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25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52936"/>
            <a:ext cx="4752528" cy="33493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Event Relations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268760"/>
            <a:ext cx="8352928" cy="501776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/>
              <a:t>The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intersection</a:t>
            </a:r>
            <a:r>
              <a:rPr lang="en-US" sz="2800" b="1" dirty="0"/>
              <a:t> </a:t>
            </a:r>
            <a:r>
              <a:rPr lang="en-US" sz="2800" dirty="0"/>
              <a:t>of two events,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  <a:r>
              <a:rPr lang="en-US" sz="2800" dirty="0"/>
              <a:t>, is the event that both </a:t>
            </a:r>
            <a:r>
              <a:rPr lang="en-US" sz="2800" i="1" dirty="0"/>
              <a:t>A</a:t>
            </a:r>
            <a:r>
              <a:rPr lang="en-US" sz="2800" b="1" dirty="0"/>
              <a:t> and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occur when the experiment is performed; we write </a:t>
            </a:r>
            <a:r>
              <a:rPr lang="en-US" b="1" i="1" dirty="0"/>
              <a:t>A</a:t>
            </a:r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</a:t>
            </a:r>
            <a:r>
              <a:rPr lang="en-US" b="1" dirty="0"/>
              <a:t> </a:t>
            </a:r>
            <a:r>
              <a:rPr lang="en-US" b="1" i="1" dirty="0"/>
              <a:t>B</a:t>
            </a:r>
          </a:p>
          <a:p>
            <a:pPr eaLnBrk="1" hangingPunct="1">
              <a:spcBef>
                <a:spcPct val="50000"/>
              </a:spcBef>
            </a:pPr>
            <a:endParaRPr lang="en-US" sz="2800" b="1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US" sz="2800" b="1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US" sz="2800" b="1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If two events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mutually exclusive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dirty="0"/>
              <a:t>then 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</a:t>
            </a:r>
            <a:r>
              <a:rPr lang="en-US" b="1" dirty="0"/>
              <a:t> </a:t>
            </a:r>
            <a:r>
              <a:rPr lang="en-US" b="1" i="1" dirty="0"/>
              <a:t>B</a:t>
            </a:r>
            <a:r>
              <a:rPr lang="en-US" b="1" dirty="0"/>
              <a:t>) = 0</a:t>
            </a:r>
            <a:endParaRPr lang="en-CA" b="1" dirty="0"/>
          </a:p>
          <a:p>
            <a:pPr eaLnBrk="1" hangingPunct="1">
              <a:spcBef>
                <a:spcPct val="50000"/>
              </a:spcBef>
            </a:pPr>
            <a:endParaRPr lang="en-CA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26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2896"/>
            <a:ext cx="4108819" cy="28925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352928" cy="1368152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complement</a:t>
            </a:r>
            <a:r>
              <a:rPr lang="en-US" b="1" dirty="0"/>
              <a:t> </a:t>
            </a:r>
            <a:r>
              <a:rPr lang="en-US" dirty="0"/>
              <a:t>of an event </a:t>
            </a:r>
            <a:r>
              <a:rPr lang="en-US" b="1" i="1" dirty="0"/>
              <a:t>A</a:t>
            </a:r>
            <a:r>
              <a:rPr lang="en-US" b="1" dirty="0"/>
              <a:t> </a:t>
            </a:r>
            <a:r>
              <a:rPr lang="en-US" dirty="0"/>
              <a:t>consists of all outcomes of the experiment that do not result in event </a:t>
            </a:r>
            <a:r>
              <a:rPr lang="en-US" i="1" dirty="0"/>
              <a:t>A</a:t>
            </a:r>
            <a:r>
              <a:rPr lang="en-US" dirty="0"/>
              <a:t>; we write </a:t>
            </a:r>
            <a:r>
              <a:rPr lang="en-US" b="1" i="1" dirty="0"/>
              <a:t>A</a:t>
            </a:r>
            <a:r>
              <a:rPr lang="en-US" b="1" i="1" baseline="30000" dirty="0"/>
              <a:t>C</a:t>
            </a:r>
            <a:endParaRPr lang="en-US" b="1" i="1" dirty="0"/>
          </a:p>
          <a:p>
            <a:endParaRPr lang="en-CA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27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80" y="2708920"/>
            <a:ext cx="4938823" cy="35288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</a:pPr>
            <a:r>
              <a:rPr lang="en-US" sz="2800" dirty="0"/>
              <a:t>Select a student from the classroom and record his/her</a:t>
            </a:r>
            <a:r>
              <a:rPr lang="en-US" sz="2800" b="1" dirty="0"/>
              <a:t> hair </a:t>
            </a:r>
            <a:r>
              <a:rPr lang="en-US" sz="2800" b="1" dirty="0" err="1"/>
              <a:t>colour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gender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2800" dirty="0"/>
          </a:p>
          <a:p>
            <a:pPr lvl="1" eaLnBrk="1" hangingPunct="1">
              <a:spcBef>
                <a:spcPct val="0"/>
              </a:spcBef>
            </a:pPr>
            <a:r>
              <a:rPr lang="en-US" sz="2800" b="1" i="1" dirty="0"/>
              <a:t>A</a:t>
            </a:r>
            <a:r>
              <a:rPr lang="en-US" sz="2800" b="1" dirty="0"/>
              <a:t>: </a:t>
            </a:r>
            <a:r>
              <a:rPr lang="en-US" sz="2800" dirty="0"/>
              <a:t>student has brown hair</a:t>
            </a:r>
            <a:endParaRPr lang="en-US" sz="2800" b="1" dirty="0"/>
          </a:p>
          <a:p>
            <a:pPr lvl="1" eaLnBrk="1" hangingPunct="1">
              <a:spcBef>
                <a:spcPct val="0"/>
              </a:spcBef>
            </a:pPr>
            <a:r>
              <a:rPr lang="en-US" sz="2800" b="1" i="1" dirty="0"/>
              <a:t>B</a:t>
            </a:r>
            <a:r>
              <a:rPr lang="en-US" sz="2800" b="1" dirty="0"/>
              <a:t>: </a:t>
            </a:r>
            <a:r>
              <a:rPr lang="en-US" sz="2800" dirty="0"/>
              <a:t>student is female</a:t>
            </a:r>
            <a:endParaRPr lang="en-US" sz="2800" b="1" dirty="0"/>
          </a:p>
          <a:p>
            <a:pPr lvl="1" eaLnBrk="1" hangingPunct="1">
              <a:spcBef>
                <a:spcPct val="0"/>
              </a:spcBef>
            </a:pPr>
            <a:r>
              <a:rPr lang="en-US" sz="2800" b="1" i="1" dirty="0"/>
              <a:t>C</a:t>
            </a:r>
            <a:r>
              <a:rPr lang="en-US" sz="2800" b="1" dirty="0"/>
              <a:t>:</a:t>
            </a:r>
            <a:r>
              <a:rPr lang="en-US" sz="2800" dirty="0"/>
              <a:t> student is male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2411413" y="4581525"/>
            <a:ext cx="434340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F0D27E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+mn-ea"/>
              </a:rPr>
              <a:t>Mutually</a:t>
            </a:r>
            <a:r>
              <a:rPr lang="en-US" sz="2400" b="0" dirty="0">
                <a:solidFill>
                  <a:srgbClr val="F4ECC6"/>
                </a:solidFill>
                <a:latin typeface="+mn-lt"/>
                <a:ea typeface="+mn-ea"/>
              </a:rPr>
              <a:t> </a:t>
            </a:r>
            <a:r>
              <a:rPr lang="en-US" sz="2400" b="0" dirty="0">
                <a:latin typeface="+mn-lt"/>
                <a:ea typeface="+mn-ea"/>
              </a:rPr>
              <a:t>exclusive; </a:t>
            </a:r>
            <a:r>
              <a:rPr lang="en-US" sz="2400" b="0" i="1" dirty="0">
                <a:latin typeface="+mn-lt"/>
                <a:ea typeface="+mn-ea"/>
              </a:rPr>
              <a:t>B</a:t>
            </a:r>
            <a:r>
              <a:rPr lang="en-US" sz="2400" b="0" dirty="0">
                <a:latin typeface="+mn-lt"/>
                <a:ea typeface="+mn-ea"/>
              </a:rPr>
              <a:t> = </a:t>
            </a:r>
            <a:r>
              <a:rPr lang="en-US" sz="2400" b="0" i="1" dirty="0">
                <a:latin typeface="+mn-lt"/>
                <a:ea typeface="+mn-ea"/>
              </a:rPr>
              <a:t>C</a:t>
            </a:r>
            <a:r>
              <a:rPr lang="en-US" sz="2400" b="0" i="1" baseline="30000" dirty="0">
                <a:latin typeface="+mn-lt"/>
                <a:ea typeface="+mn-ea"/>
              </a:rPr>
              <a:t>C</a:t>
            </a:r>
            <a:endParaRPr lang="en-US" sz="2400" b="0" i="1" dirty="0">
              <a:latin typeface="+mn-lt"/>
              <a:ea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(cont’d)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What is the relationship between events </a:t>
            </a:r>
            <a:r>
              <a:rPr lang="en-US" sz="2800" b="1" i="1" dirty="0"/>
              <a:t>B</a:t>
            </a:r>
            <a:r>
              <a:rPr lang="en-US" sz="2800" dirty="0"/>
              <a:t> and </a:t>
            </a:r>
            <a:r>
              <a:rPr lang="en-US" sz="2800" b="1" i="1" dirty="0"/>
              <a:t>C</a:t>
            </a:r>
            <a:r>
              <a:rPr lang="en-US" sz="2800" dirty="0"/>
              <a:t>?</a:t>
            </a:r>
          </a:p>
          <a:p>
            <a:endParaRPr lang="en-US" sz="2800" dirty="0">
              <a:latin typeface="+mn-lt"/>
            </a:endParaRPr>
          </a:p>
          <a:p>
            <a:pPr marL="366713" lvl="1" indent="0">
              <a:buNone/>
            </a:pPr>
            <a:r>
              <a:rPr lang="en-US" b="1" dirty="0"/>
              <a:t>–</a:t>
            </a:r>
            <a:r>
              <a:rPr lang="en-US" b="1" i="1" dirty="0"/>
              <a:t>A</a:t>
            </a:r>
            <a:r>
              <a:rPr lang="en-US" b="1" i="1" baseline="30000" dirty="0"/>
              <a:t>C</a:t>
            </a:r>
            <a:r>
              <a:rPr lang="en-US" b="1" dirty="0"/>
              <a:t>:</a:t>
            </a:r>
          </a:p>
          <a:p>
            <a:pPr lvl="1"/>
            <a:endParaRPr lang="en-US" sz="2800" b="1" dirty="0">
              <a:latin typeface="+mn-lt"/>
            </a:endParaRPr>
          </a:p>
          <a:p>
            <a:pPr marL="366713" lvl="1" indent="0">
              <a:buNone/>
            </a:pPr>
            <a:r>
              <a:rPr lang="en-US" b="1" dirty="0"/>
              <a:t>–</a:t>
            </a:r>
            <a:r>
              <a:rPr lang="en-US" b="1" i="1" dirty="0"/>
              <a:t>B</a:t>
            </a:r>
            <a:r>
              <a:rPr lang="en-US" b="1" dirty="0">
                <a:sym typeface="Symbol" pitchFamily="18" charset="2"/>
              </a:rPr>
              <a:t></a:t>
            </a:r>
            <a:r>
              <a:rPr lang="en-US" b="1" i="1" dirty="0">
                <a:sym typeface="Symbol" pitchFamily="18" charset="2"/>
              </a:rPr>
              <a:t>C</a:t>
            </a:r>
            <a:r>
              <a:rPr lang="en-US" b="1" dirty="0">
                <a:sym typeface="Symbol" pitchFamily="18" charset="2"/>
              </a:rPr>
              <a:t>:</a:t>
            </a:r>
            <a:endParaRPr lang="en-US" sz="2800" b="1" dirty="0">
              <a:latin typeface="+mn-lt"/>
              <a:sym typeface="Symbol" charset="0"/>
            </a:endParaRPr>
          </a:p>
          <a:p>
            <a:pPr marL="366713" lvl="1" indent="0">
              <a:buNone/>
            </a:pPr>
            <a:endParaRPr lang="en-US" sz="2800" dirty="0">
              <a:latin typeface="+mn-lt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dirty="0">
                <a:latin typeface="+mn-lt"/>
                <a:sym typeface="Symbol" pitchFamily="18" charset="2"/>
              </a:rPr>
              <a:t>    </a:t>
            </a:r>
            <a:r>
              <a:rPr lang="en-US" dirty="0">
                <a:sym typeface="Symbol" pitchFamily="18" charset="2"/>
              </a:rPr>
              <a:t>–</a:t>
            </a:r>
            <a:r>
              <a:rPr lang="en-US" b="1" i="1" dirty="0">
                <a:sym typeface="Symbol" pitchFamily="18" charset="2"/>
              </a:rPr>
              <a:t>B</a:t>
            </a:r>
            <a:r>
              <a:rPr lang="en-US" b="1" dirty="0">
                <a:sym typeface="Symbol" pitchFamily="18" charset="2"/>
              </a:rPr>
              <a:t></a:t>
            </a:r>
            <a:r>
              <a:rPr lang="en-US" b="1" i="1" dirty="0">
                <a:sym typeface="Symbol" pitchFamily="18" charset="2"/>
              </a:rPr>
              <a:t>C</a:t>
            </a:r>
            <a:r>
              <a:rPr lang="en-US" b="1" dirty="0">
                <a:sym typeface="Symbol" pitchFamily="18" charset="2"/>
              </a:rPr>
              <a:t>:</a:t>
            </a:r>
            <a:endParaRPr lang="en-US" dirty="0"/>
          </a:p>
          <a:p>
            <a:pPr marL="0" indent="0">
              <a:buNone/>
            </a:pPr>
            <a:endParaRPr lang="en-CA" sz="2800" dirty="0">
              <a:latin typeface="+mn-lt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589297" y="2535795"/>
            <a:ext cx="568863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F0D27E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+mj-lt"/>
                <a:ea typeface="+mn-ea"/>
              </a:rPr>
              <a:t>Student does not have brown hair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1960619" y="3525708"/>
            <a:ext cx="583264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F0D27E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+mj-lt"/>
                <a:ea typeface="+mn-ea"/>
              </a:rPr>
              <a:t>Student is both male and female = </a:t>
            </a:r>
            <a:r>
              <a:rPr lang="en-US" sz="2400" b="0" dirty="0">
                <a:latin typeface="+mj-lt"/>
                <a:ea typeface="+mn-ea"/>
                <a:sym typeface="Symbol" pitchFamily="28" charset="2"/>
              </a:rPr>
              <a:t></a:t>
            </a:r>
            <a:endParaRPr lang="en-US" sz="2400" b="0" dirty="0">
              <a:latin typeface="+mj-lt"/>
              <a:ea typeface="+mn-ea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960619" y="4573209"/>
            <a:ext cx="4945988" cy="8640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F0D27E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+mj-lt"/>
                <a:ea typeface="+mn-ea"/>
              </a:rPr>
              <a:t>Student is either male or female = </a:t>
            </a:r>
            <a:r>
              <a:rPr lang="en-US" sz="2400" b="0" dirty="0">
                <a:latin typeface="+mj-lt"/>
                <a:ea typeface="+mn-ea"/>
                <a:sym typeface="Symbol" pitchFamily="28" charset="2"/>
              </a:rPr>
              <a:t>all students = </a:t>
            </a:r>
            <a:r>
              <a:rPr lang="en-US" sz="2400" b="0" i="1" dirty="0">
                <a:latin typeface="+mj-lt"/>
                <a:ea typeface="+mn-ea"/>
                <a:sym typeface="Symbol" pitchFamily="28" charset="2"/>
              </a:rPr>
              <a:t>S</a:t>
            </a:r>
            <a:endParaRPr lang="en-US" sz="2400" b="0" i="1" dirty="0">
              <a:latin typeface="+mj-lt"/>
              <a:ea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 animBg="1" autoUpdateAnimBg="0"/>
      <p:bldP spid="93194" grpId="0" animBg="1" autoUpdateAnimBg="0"/>
      <p:bldP spid="9319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Review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23528" y="1772816"/>
            <a:ext cx="8352928" cy="451371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3200" dirty="0"/>
              <a:t>In Chapters 2 and 3, we used graphs and numerical measures to describe data sets that were usually</a:t>
            </a:r>
            <a:r>
              <a:rPr lang="en-US" sz="3200" b="1" dirty="0"/>
              <a:t> </a:t>
            </a: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samples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dirty="0"/>
              <a:t>Calculating Probabilities for Unions</a:t>
            </a:r>
            <a:br>
              <a:rPr lang="en-US" dirty="0"/>
            </a:br>
            <a:r>
              <a:rPr lang="en-US" dirty="0"/>
              <a:t>and Complements</a:t>
            </a:r>
            <a:endParaRPr lang="en-US" sz="440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700808"/>
            <a:ext cx="8352928" cy="4585720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The Additive Rule for Unions</a:t>
            </a:r>
            <a:r>
              <a:rPr lang="en-US" sz="2800" b="1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For any two events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  <a:r>
              <a:rPr lang="en-US" sz="2800" dirty="0"/>
              <a:t>, the probability of their union,</a:t>
            </a:r>
            <a:r>
              <a:rPr lang="en-US" sz="2800" b="1" dirty="0"/>
              <a:t> </a:t>
            </a:r>
            <a:r>
              <a:rPr lang="en-US" sz="2800" b="1" i="1" dirty="0"/>
              <a:t>P</a:t>
            </a:r>
            <a:r>
              <a:rPr lang="en-US" sz="2800" b="1" dirty="0"/>
              <a:t>(</a:t>
            </a:r>
            <a:r>
              <a:rPr lang="en-US" b="1" i="1" dirty="0"/>
              <a:t>A</a:t>
            </a:r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b="1" dirty="0"/>
              <a:t> </a:t>
            </a:r>
            <a:r>
              <a:rPr lang="en-US" b="1" i="1" dirty="0"/>
              <a:t>B</a:t>
            </a:r>
            <a:r>
              <a:rPr lang="en-US" sz="2800" b="1" dirty="0"/>
              <a:t>)</a:t>
            </a:r>
            <a:r>
              <a:rPr lang="en-US" sz="2800" dirty="0"/>
              <a:t>, is</a:t>
            </a:r>
          </a:p>
        </p:txBody>
      </p:sp>
      <p:graphicFrame>
        <p:nvGraphicFramePr>
          <p:cNvPr id="911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85118"/>
              </p:ext>
            </p:extLst>
          </p:nvPr>
        </p:nvGraphicFramePr>
        <p:xfrm>
          <a:off x="2081964" y="3132555"/>
          <a:ext cx="5122068" cy="49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4" imgW="1718640" imgH="155160" progId="Equation.3">
                  <p:embed/>
                </p:oleObj>
              </mc:Choice>
              <mc:Fallback>
                <p:oleObj name="Equation" r:id="rId4" imgW="17186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964" y="3132555"/>
                        <a:ext cx="5122068" cy="490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3718065"/>
            <a:ext cx="3528392" cy="24750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Example: Additive Rule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there were 120 students in the classroom, and they could be classified as follows:</a:t>
            </a:r>
            <a:endParaRPr lang="en-CA" dirty="0"/>
          </a:p>
        </p:txBody>
      </p:sp>
      <p:sp>
        <p:nvSpPr>
          <p:cNvPr id="96315" name="Text Box 59"/>
          <p:cNvSpPr txBox="1">
            <a:spLocks noChangeArrowheads="1"/>
          </p:cNvSpPr>
          <p:nvPr/>
        </p:nvSpPr>
        <p:spPr bwMode="auto">
          <a:xfrm>
            <a:off x="469900" y="2708919"/>
            <a:ext cx="28803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: </a:t>
            </a:r>
            <a:r>
              <a:rPr lang="en-US" sz="3200" b="0" dirty="0">
                <a:latin typeface="+mn-lt"/>
              </a:rPr>
              <a:t>brown hair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</a:t>
            </a:r>
            <a:r>
              <a:rPr lang="en-US" sz="3200" b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3200" b="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</a:t>
            </a:r>
            <a:r>
              <a:rPr lang="en-US" sz="3200" b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) = 50/120</a:t>
            </a:r>
          </a:p>
          <a:p>
            <a:pPr eaLnBrk="1" hangingPunct="1">
              <a:lnSpc>
                <a:spcPct val="90000"/>
              </a:lnSpc>
            </a:pPr>
            <a:endParaRPr lang="en-US" sz="3200" b="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b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: </a:t>
            </a:r>
            <a:r>
              <a:rPr lang="en-US" sz="3200" b="0" dirty="0">
                <a:latin typeface="+mn-lt"/>
              </a:rPr>
              <a:t>female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</a:t>
            </a:r>
            <a:r>
              <a:rPr lang="en-US" sz="3200" b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3200" b="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</a:t>
            </a:r>
            <a:r>
              <a:rPr lang="en-US" sz="3200" b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) = 60/120</a:t>
            </a:r>
          </a:p>
        </p:txBody>
      </p:sp>
      <p:graphicFrame>
        <p:nvGraphicFramePr>
          <p:cNvPr id="3996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8932"/>
              </p:ext>
            </p:extLst>
          </p:nvPr>
        </p:nvGraphicFramePr>
        <p:xfrm>
          <a:off x="3491880" y="2692555"/>
          <a:ext cx="5185395" cy="2341051"/>
        </p:xfrm>
        <a:graphic>
          <a:graphicData uri="http://schemas.openxmlformats.org/drawingml/2006/table">
            <a:tbl>
              <a:tblPr/>
              <a:tblGrid>
                <a:gridCol w="159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Brown hair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Not brown hair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Male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40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Female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1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467600" cy="864394"/>
          </a:xfrm>
        </p:spPr>
        <p:txBody>
          <a:bodyPr>
            <a:noAutofit/>
          </a:bodyPr>
          <a:lstStyle/>
          <a:p>
            <a:r>
              <a:rPr lang="en-US" dirty="0"/>
              <a:t>Example: Additive Rule (cont’d)</a:t>
            </a:r>
            <a:endParaRPr lang="en-CA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613508" y="1484784"/>
            <a:ext cx="5832648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0" i="1" dirty="0">
                <a:latin typeface="Times New Roman" charset="0"/>
              </a:rPr>
              <a:t>P</a:t>
            </a:r>
            <a:r>
              <a:rPr lang="en-US" sz="3200" b="0" dirty="0">
                <a:latin typeface="Times New Roman" charset="0"/>
              </a:rPr>
              <a:t>(</a:t>
            </a:r>
            <a:r>
              <a:rPr lang="en-US" sz="3200" b="0" i="1" dirty="0">
                <a:latin typeface="Times New Roman" charset="0"/>
              </a:rPr>
              <a:t>A</a:t>
            </a:r>
            <a:r>
              <a:rPr lang="en-US" sz="3200" b="0" dirty="0">
                <a:latin typeface="Times New Roman" charset="0"/>
                <a:sym typeface="Symbol" charset="0"/>
              </a:rPr>
              <a:t></a:t>
            </a:r>
            <a:r>
              <a:rPr lang="en-US" sz="3200" b="0" i="1" dirty="0">
                <a:latin typeface="Times New Roman" charset="0"/>
                <a:sym typeface="Symbol" charset="0"/>
              </a:rPr>
              <a:t>B</a:t>
            </a:r>
            <a:r>
              <a:rPr lang="en-US" sz="3200" b="0" dirty="0">
                <a:latin typeface="Times New Roman" charset="0"/>
                <a:sym typeface="Symbol" charset="0"/>
              </a:rPr>
              <a:t>) = </a:t>
            </a:r>
            <a:r>
              <a:rPr lang="en-US" sz="3200" b="0" i="1" dirty="0">
                <a:latin typeface="Times New Roman" charset="0"/>
                <a:sym typeface="Symbol" charset="0"/>
              </a:rPr>
              <a:t>P</a:t>
            </a:r>
            <a:r>
              <a:rPr lang="en-US" sz="3200" b="0" dirty="0">
                <a:latin typeface="Times New Roman" charset="0"/>
                <a:sym typeface="Symbol" charset="0"/>
              </a:rPr>
              <a:t>(</a:t>
            </a:r>
            <a:r>
              <a:rPr lang="en-US" sz="3200" b="0" i="1" dirty="0">
                <a:latin typeface="Times New Roman" charset="0"/>
                <a:sym typeface="Symbol" charset="0"/>
              </a:rPr>
              <a:t>A</a:t>
            </a:r>
            <a:r>
              <a:rPr lang="en-US" sz="3200" b="0" dirty="0">
                <a:latin typeface="Times New Roman" charset="0"/>
                <a:sym typeface="Symbol" charset="0"/>
              </a:rPr>
              <a:t>) + </a:t>
            </a:r>
            <a:r>
              <a:rPr lang="en-US" sz="3200" b="0" i="1" dirty="0">
                <a:latin typeface="Times New Roman" charset="0"/>
                <a:sym typeface="Symbol" charset="0"/>
              </a:rPr>
              <a:t>P</a:t>
            </a:r>
            <a:r>
              <a:rPr lang="en-US" sz="3200" b="0" dirty="0">
                <a:latin typeface="Times New Roman" charset="0"/>
                <a:sym typeface="Symbol" charset="0"/>
              </a:rPr>
              <a:t>(</a:t>
            </a:r>
            <a:r>
              <a:rPr lang="en-US" sz="3200" b="0" i="1" dirty="0">
                <a:latin typeface="Times New Roman" charset="0"/>
                <a:sym typeface="Symbol" charset="0"/>
              </a:rPr>
              <a:t>B</a:t>
            </a:r>
            <a:r>
              <a:rPr lang="en-US" sz="3200" b="0" dirty="0">
                <a:latin typeface="Times New Roman" charset="0"/>
                <a:sym typeface="Symbol" charset="0"/>
              </a:rPr>
              <a:t>) – </a:t>
            </a:r>
            <a:r>
              <a:rPr lang="en-US" sz="3200" b="0" i="1" dirty="0">
                <a:latin typeface="Times New Roman" charset="0"/>
                <a:sym typeface="Symbol" charset="0"/>
              </a:rPr>
              <a:t>P</a:t>
            </a:r>
            <a:r>
              <a:rPr lang="en-US" sz="3200" b="0" dirty="0">
                <a:latin typeface="Times New Roman" charset="0"/>
                <a:sym typeface="Symbol" charset="0"/>
              </a:rPr>
              <a:t>(</a:t>
            </a:r>
            <a:r>
              <a:rPr lang="en-US" sz="3200" b="0" i="1" dirty="0">
                <a:latin typeface="Times New Roman" charset="0"/>
                <a:sym typeface="Symbol" charset="0"/>
              </a:rPr>
              <a:t>A</a:t>
            </a:r>
            <a:r>
              <a:rPr lang="en-US" sz="3200" b="0" dirty="0">
                <a:latin typeface="Times New Roman" charset="0"/>
                <a:sym typeface="Symbol" charset="0"/>
              </a:rPr>
              <a:t></a:t>
            </a:r>
            <a:r>
              <a:rPr lang="en-US" sz="3200" b="0" i="1" dirty="0">
                <a:latin typeface="Times New Roman" charset="0"/>
                <a:sym typeface="Symbol" charset="0"/>
              </a:rPr>
              <a:t>B</a:t>
            </a:r>
            <a:r>
              <a:rPr lang="en-US" sz="3200" b="0" dirty="0">
                <a:latin typeface="Times New Roman" charset="0"/>
                <a:sym typeface="Symbo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3200" b="0" dirty="0">
              <a:latin typeface="Times New Roman" charset="0"/>
              <a:sym typeface="Symbol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3200" b="0" dirty="0">
                <a:latin typeface="Times New Roman" charset="0"/>
                <a:sym typeface="Symbol" charset="0"/>
              </a:rPr>
              <a:t>= 50/120 + 60/120 – 30/120</a:t>
            </a:r>
          </a:p>
          <a:p>
            <a:pPr algn="ctr" eaLnBrk="1" hangingPunct="1">
              <a:lnSpc>
                <a:spcPct val="90000"/>
              </a:lnSpc>
            </a:pPr>
            <a:endParaRPr lang="en-US" sz="3200" b="0" dirty="0">
              <a:latin typeface="Times New Roman" charset="0"/>
              <a:sym typeface="Symbol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3200" b="0" dirty="0">
                <a:latin typeface="Times New Roman" charset="0"/>
                <a:sym typeface="Symbol" charset="0"/>
              </a:rPr>
              <a:t>= 80/120 = 2/3</a:t>
            </a:r>
            <a:endParaRPr lang="en-US" sz="3200" b="0" dirty="0">
              <a:latin typeface="Times New Roman" charset="0"/>
            </a:endParaRPr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2051720" y="4003128"/>
            <a:ext cx="4858320" cy="1421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200" b="0" dirty="0">
                <a:latin typeface="Times New Roman" pitchFamily="18" charset="0"/>
                <a:ea typeface="+mn-ea"/>
              </a:rPr>
              <a:t>Check: </a:t>
            </a:r>
            <a:r>
              <a:rPr lang="en-US" sz="3200" b="0" i="1" dirty="0">
                <a:latin typeface="Times New Roman" pitchFamily="18" charset="0"/>
                <a:ea typeface="+mn-ea"/>
              </a:rPr>
              <a:t>P</a:t>
            </a:r>
            <a:r>
              <a:rPr lang="en-US" sz="3200" b="0" dirty="0">
                <a:latin typeface="Times New Roman" pitchFamily="18" charset="0"/>
                <a:ea typeface="+mn-ea"/>
              </a:rPr>
              <a:t>(</a:t>
            </a:r>
            <a:r>
              <a:rPr lang="en-US" sz="3200" b="0" i="1" dirty="0">
                <a:latin typeface="Times New Roman" pitchFamily="18" charset="0"/>
                <a:ea typeface="+mn-ea"/>
              </a:rPr>
              <a:t>A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</a:t>
            </a:r>
            <a:r>
              <a:rPr lang="en-US" sz="3200" b="0" i="1" dirty="0">
                <a:latin typeface="Times New Roman" pitchFamily="18" charset="0"/>
                <a:ea typeface="+mn-ea"/>
                <a:sym typeface="Symbol" pitchFamily="18" charset="2"/>
              </a:rPr>
              <a:t>B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)</a:t>
            </a:r>
          </a:p>
          <a:p>
            <a:pPr algn="ctr">
              <a:lnSpc>
                <a:spcPct val="90000"/>
              </a:lnSpc>
              <a:defRPr/>
            </a:pPr>
            <a:endParaRPr lang="en-US" sz="3200" b="0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 = (20 + 30 + 30)/120</a:t>
            </a:r>
            <a:endParaRPr lang="en-US" sz="3200" b="0" dirty="0">
              <a:latin typeface="Times New Roman" pitchFamily="18" charset="0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8B8A99E3-38C1-477E-9801-67A0B0371D56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359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/>
              <a:t>A Special Case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two events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mutually exclusive</a:t>
            </a:r>
            <a:r>
              <a:rPr lang="en-US" dirty="0"/>
              <a:t>,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>
                <a:sym typeface="Symbol" charset="0"/>
              </a:rPr>
              <a:t>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) = 0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>
                <a:sym typeface="Symbol" charset="0"/>
              </a:rPr>
              <a:t>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) =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) +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)</a:t>
            </a:r>
          </a:p>
          <a:p>
            <a:endParaRPr lang="en-CA" dirty="0">
              <a:sym typeface="Symbol" charset="0"/>
            </a:endParaRPr>
          </a:p>
          <a:p>
            <a:endParaRPr lang="en-US" dirty="0">
              <a:sym typeface="Symbol" charset="0"/>
            </a:endParaRPr>
          </a:p>
          <a:p>
            <a:pPr>
              <a:buNone/>
            </a:pPr>
            <a:endParaRPr lang="en-CA" dirty="0"/>
          </a:p>
        </p:txBody>
      </p:sp>
      <p:graphicFrame>
        <p:nvGraphicFramePr>
          <p:cNvPr id="4098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42322"/>
              </p:ext>
            </p:extLst>
          </p:nvPr>
        </p:nvGraphicFramePr>
        <p:xfrm>
          <a:off x="1943707" y="3958426"/>
          <a:ext cx="5040561" cy="1740260"/>
        </p:xfrm>
        <a:graphic>
          <a:graphicData uri="http://schemas.openxmlformats.org/drawingml/2006/table">
            <a:tbl>
              <a:tblPr/>
              <a:tblGrid>
                <a:gridCol w="144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Brown hair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Not brown hair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Male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Female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971600" y="2624598"/>
            <a:ext cx="7704856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A: </a:t>
            </a:r>
            <a:r>
              <a:rPr lang="en-US" sz="2800" b="0" dirty="0">
                <a:latin typeface="+mn-lt"/>
              </a:rPr>
              <a:t>male with</a:t>
            </a:r>
            <a:r>
              <a:rPr lang="en-US" sz="2800" dirty="0">
                <a:latin typeface="+mn-lt"/>
              </a:rPr>
              <a:t> </a:t>
            </a:r>
            <a:r>
              <a:rPr lang="en-US" sz="2800" b="0" dirty="0">
                <a:latin typeface="+mn-lt"/>
              </a:rPr>
              <a:t>brown hair:</a:t>
            </a:r>
            <a:r>
              <a:rPr lang="en-US" sz="2800" b="0" dirty="0">
                <a:solidFill>
                  <a:srgbClr val="CC0066"/>
                </a:solidFill>
                <a:latin typeface="+mn-lt"/>
              </a:rPr>
              <a:t> </a:t>
            </a:r>
            <a:r>
              <a:rPr lang="en-US" sz="2800" b="0" i="1" dirty="0">
                <a:solidFill>
                  <a:schemeClr val="accent2"/>
                </a:solidFill>
                <a:latin typeface="+mn-lt"/>
              </a:rPr>
              <a:t>P</a:t>
            </a:r>
            <a:r>
              <a:rPr lang="en-US" sz="2800" b="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b="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2800" b="0" dirty="0">
                <a:solidFill>
                  <a:schemeClr val="accent2"/>
                </a:solidFill>
                <a:latin typeface="+mn-lt"/>
              </a:rPr>
              <a:t>) = 20/120</a:t>
            </a:r>
          </a:p>
          <a:p>
            <a:pPr eaLnBrk="1" hangingPunct="1">
              <a:lnSpc>
                <a:spcPct val="90000"/>
              </a:lnSpc>
            </a:pPr>
            <a:endParaRPr lang="en-US" sz="1200" b="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B: </a:t>
            </a:r>
            <a:r>
              <a:rPr lang="en-US" sz="2800" b="0" dirty="0">
                <a:latin typeface="+mn-lt"/>
              </a:rPr>
              <a:t>female with brown hair: </a:t>
            </a:r>
            <a:r>
              <a:rPr lang="en-US" sz="2800" b="0" i="1" dirty="0">
                <a:solidFill>
                  <a:schemeClr val="accent2"/>
                </a:solidFill>
                <a:latin typeface="+mn-lt"/>
              </a:rPr>
              <a:t>P</a:t>
            </a:r>
            <a:r>
              <a:rPr lang="en-US" sz="2800" b="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b="0" i="1" dirty="0">
                <a:solidFill>
                  <a:schemeClr val="accent2"/>
                </a:solidFill>
                <a:latin typeface="+mn-lt"/>
              </a:rPr>
              <a:t>B</a:t>
            </a:r>
            <a:r>
              <a:rPr lang="en-US" sz="2800" b="0" dirty="0">
                <a:solidFill>
                  <a:schemeClr val="accent2"/>
                </a:solidFill>
                <a:latin typeface="+mn-lt"/>
              </a:rPr>
              <a:t>) = 30/120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07020" y="2676723"/>
            <a:ext cx="4114800" cy="1384300"/>
            <a:chOff x="192" y="3120"/>
            <a:chExt cx="2592" cy="872"/>
          </a:xfrm>
        </p:grpSpPr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192" y="3120"/>
              <a:ext cx="2256" cy="8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50800" dir="5400000" algn="ctr" rotWithShape="0">
                <a:srgbClr val="F0D27E"/>
              </a:outerShdw>
            </a:effec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 dirty="0">
                  <a:latin typeface="+mn-lt"/>
                  <a:ea typeface="+mn-ea"/>
                </a:rPr>
                <a:t>A</a:t>
              </a:r>
              <a:r>
                <a:rPr lang="en-US" sz="2800" dirty="0">
                  <a:latin typeface="+mn-lt"/>
                  <a:ea typeface="+mn-ea"/>
                </a:rPr>
                <a:t> and </a:t>
              </a:r>
              <a:r>
                <a:rPr lang="en-US" sz="2800" i="1" dirty="0">
                  <a:latin typeface="+mn-lt"/>
                  <a:ea typeface="+mn-ea"/>
                </a:rPr>
                <a:t>B</a:t>
              </a:r>
              <a:r>
                <a:rPr lang="en-US" sz="2800" dirty="0">
                  <a:latin typeface="+mn-lt"/>
                  <a:ea typeface="+mn-ea"/>
                </a:rPr>
                <a:t> are mutually exclusive, so that</a:t>
              </a:r>
            </a:p>
          </p:txBody>
        </p:sp>
        <p:sp>
          <p:nvSpPr>
            <p:cNvPr id="5" name="Line 30"/>
            <p:cNvSpPr>
              <a:spLocks noChangeShapeType="1"/>
            </p:cNvSpPr>
            <p:nvPr/>
          </p:nvSpPr>
          <p:spPr bwMode="auto">
            <a:xfrm>
              <a:off x="2448" y="3408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301356" y="2093022"/>
            <a:ext cx="4458444" cy="2142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200" b="0" i="1" dirty="0">
                <a:latin typeface="Times New Roman" pitchFamily="18" charset="0"/>
                <a:ea typeface="+mn-ea"/>
              </a:rPr>
              <a:t>P</a:t>
            </a:r>
            <a:r>
              <a:rPr lang="en-US" sz="3200" b="0" dirty="0">
                <a:latin typeface="Times New Roman" pitchFamily="18" charset="0"/>
                <a:ea typeface="+mn-ea"/>
              </a:rPr>
              <a:t>(</a:t>
            </a:r>
            <a:r>
              <a:rPr lang="en-US" sz="3200" b="0" i="1" dirty="0">
                <a:latin typeface="Times New Roman" pitchFamily="18" charset="0"/>
                <a:ea typeface="+mn-ea"/>
              </a:rPr>
              <a:t>A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</a:t>
            </a:r>
            <a:r>
              <a:rPr lang="en-US" sz="3200" b="0" i="1" dirty="0">
                <a:latin typeface="Times New Roman" pitchFamily="18" charset="0"/>
                <a:ea typeface="+mn-ea"/>
                <a:sym typeface="Symbol" pitchFamily="18" charset="2"/>
              </a:rPr>
              <a:t>B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) = </a:t>
            </a:r>
            <a:r>
              <a:rPr lang="en-US" sz="3200" b="0" i="1" dirty="0">
                <a:latin typeface="Times New Roman" pitchFamily="18" charset="0"/>
                <a:ea typeface="+mn-ea"/>
                <a:sym typeface="Symbol" pitchFamily="18" charset="2"/>
              </a:rPr>
              <a:t>P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(</a:t>
            </a:r>
            <a:r>
              <a:rPr lang="en-US" sz="3200" b="0" i="1" dirty="0">
                <a:latin typeface="Times New Roman" pitchFamily="18" charset="0"/>
                <a:ea typeface="+mn-ea"/>
                <a:sym typeface="Symbol" pitchFamily="18" charset="2"/>
              </a:rPr>
              <a:t>A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) + </a:t>
            </a:r>
            <a:r>
              <a:rPr lang="en-US" sz="3200" b="0" i="1" dirty="0">
                <a:latin typeface="Times New Roman" pitchFamily="18" charset="0"/>
                <a:ea typeface="+mn-ea"/>
                <a:sym typeface="Symbol" pitchFamily="18" charset="2"/>
              </a:rPr>
              <a:t>P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(</a:t>
            </a:r>
            <a:r>
              <a:rPr lang="en-US" sz="3200" b="0" i="1" dirty="0">
                <a:latin typeface="Times New Roman" pitchFamily="18" charset="0"/>
                <a:ea typeface="+mn-ea"/>
                <a:sym typeface="Symbol" pitchFamily="18" charset="2"/>
              </a:rPr>
              <a:t>B</a:t>
            </a:r>
            <a:r>
              <a:rPr lang="en-US" sz="3200" b="0" dirty="0">
                <a:latin typeface="Times New Roman" pitchFamily="18" charset="0"/>
                <a:ea typeface="+mn-ea"/>
                <a:sym typeface="Symbol" pitchFamily="18" charset="2"/>
              </a:rPr>
              <a:t>)</a:t>
            </a:r>
          </a:p>
          <a:p>
            <a:pPr algn="ctr">
              <a:lnSpc>
                <a:spcPct val="90000"/>
              </a:lnSpc>
              <a:defRPr/>
            </a:pPr>
            <a:endParaRPr lang="en-US" sz="3200" b="0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800" b="0" dirty="0">
                <a:latin typeface="Times New Roman" pitchFamily="18" charset="0"/>
                <a:ea typeface="+mn-ea"/>
                <a:sym typeface="Symbol" pitchFamily="18" charset="2"/>
              </a:rPr>
              <a:t>= 20/120 + 30/120</a:t>
            </a:r>
          </a:p>
          <a:p>
            <a:pPr algn="ctr">
              <a:lnSpc>
                <a:spcPct val="90000"/>
              </a:lnSpc>
              <a:defRPr/>
            </a:pPr>
            <a:endParaRPr lang="en-US" sz="2800" b="0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800" b="0" dirty="0">
                <a:latin typeface="Times New Roman" pitchFamily="18" charset="0"/>
                <a:ea typeface="+mn-ea"/>
                <a:sym typeface="Symbol" pitchFamily="18" charset="2"/>
              </a:rPr>
              <a:t>= 50/120</a:t>
            </a:r>
            <a:endParaRPr lang="en-US" sz="2400" b="0" dirty="0">
              <a:latin typeface="Times New Roman" pitchFamily="18" charset="0"/>
              <a:ea typeface="+mn-e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1188" y="260350"/>
            <a:ext cx="7467600" cy="905573"/>
          </a:xfrm>
        </p:spPr>
        <p:txBody>
          <a:bodyPr>
            <a:normAutofit/>
          </a:bodyPr>
          <a:lstStyle/>
          <a:p>
            <a:r>
              <a:rPr lang="en-US" dirty="0"/>
              <a:t>A Special Case (cont’d)</a:t>
            </a:r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8B8A99E3-38C1-477E-9801-67A0B0371D56}" type="slidenum">
              <a:rPr lang="en-CA" smtClean="0"/>
              <a:pPr>
                <a:defRPr/>
              </a:pPr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8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dirty="0"/>
              <a:t>Calculating Probabilities for Complements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412776"/>
            <a:ext cx="8424936" cy="4873752"/>
          </a:xfrm>
        </p:spPr>
        <p:txBody>
          <a:bodyPr lIns="0" tIns="0" rIns="0" bIns="0"/>
          <a:lstStyle/>
          <a:p>
            <a:pPr eaLnBrk="1" hangingPunct="1"/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/>
              <a:t>We know that for any event </a:t>
            </a:r>
            <a:r>
              <a:rPr lang="en-US" sz="28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+mn-lt"/>
              </a:rPr>
              <a:t>	</a:t>
            </a:r>
            <a:r>
              <a:rPr lang="en-US" sz="2800" b="1" i="1" dirty="0">
                <a:latin typeface="+mn-lt"/>
              </a:rPr>
              <a:t>P</a:t>
            </a:r>
            <a:r>
              <a:rPr lang="en-US" sz="2800" b="1" dirty="0">
                <a:latin typeface="+mn-lt"/>
              </a:rPr>
              <a:t>(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dirty="0">
                <a:latin typeface="+mn-lt"/>
              </a:rPr>
              <a:t> </a:t>
            </a:r>
            <a:r>
              <a:rPr lang="en-US" b="1" dirty="0">
                <a:latin typeface="Symbol" pitchFamily="18" charset="2"/>
              </a:rPr>
              <a:t> 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i="1" baseline="30000" dirty="0">
                <a:latin typeface="+mn-lt"/>
              </a:rPr>
              <a:t>C</a:t>
            </a:r>
            <a:r>
              <a:rPr lang="en-US" sz="2800" b="1" dirty="0">
                <a:latin typeface="+mn-lt"/>
              </a:rPr>
              <a:t>) = 0</a:t>
            </a:r>
          </a:p>
          <a:p>
            <a:pPr eaLnBrk="1" hangingPunct="1"/>
            <a:r>
              <a:rPr lang="en-US" sz="2800" dirty="0"/>
              <a:t>Since either </a:t>
            </a:r>
            <a:r>
              <a:rPr lang="en-US" sz="2800" b="1" i="1" dirty="0"/>
              <a:t>A</a:t>
            </a:r>
            <a:r>
              <a:rPr lang="en-US" sz="2800" dirty="0"/>
              <a:t> or </a:t>
            </a:r>
            <a:r>
              <a:rPr lang="en-US" sz="2800" b="1" i="1" dirty="0"/>
              <a:t>A</a:t>
            </a:r>
            <a:r>
              <a:rPr lang="en-US" sz="2800" b="1" i="1" baseline="30000" dirty="0"/>
              <a:t>C</a:t>
            </a:r>
            <a:r>
              <a:rPr lang="en-US" sz="2800" b="1" baseline="30000" dirty="0"/>
              <a:t> </a:t>
            </a:r>
            <a:r>
              <a:rPr lang="en-US" sz="2800" dirty="0"/>
              <a:t>must occur, 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+mn-lt"/>
              </a:rPr>
              <a:t>	</a:t>
            </a:r>
            <a:r>
              <a:rPr lang="en-US" sz="2800" b="1" i="1" dirty="0">
                <a:latin typeface="+mn-lt"/>
              </a:rPr>
              <a:t>P</a:t>
            </a:r>
            <a:r>
              <a:rPr lang="en-US" sz="2800" b="1" dirty="0">
                <a:latin typeface="+mn-lt"/>
              </a:rPr>
              <a:t>(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dirty="0">
                <a:latin typeface="+mn-lt"/>
              </a:rPr>
              <a:t>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i="1" baseline="30000" dirty="0">
                <a:latin typeface="+mn-lt"/>
              </a:rPr>
              <a:t>C</a:t>
            </a:r>
            <a:r>
              <a:rPr lang="en-US" sz="2800" b="1" dirty="0">
                <a:latin typeface="+mn-lt"/>
              </a:rPr>
              <a:t>) = 1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+mn-lt"/>
              </a:rPr>
              <a:t>	</a:t>
            </a:r>
            <a:r>
              <a:rPr lang="en-US" sz="2800" dirty="0"/>
              <a:t>so that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+mn-lt"/>
              </a:rPr>
              <a:t>	</a:t>
            </a:r>
            <a:r>
              <a:rPr lang="en-US" sz="2800" b="1" i="1" dirty="0">
                <a:latin typeface="+mn-lt"/>
              </a:rPr>
              <a:t>P</a:t>
            </a:r>
            <a:r>
              <a:rPr lang="en-US" sz="2800" b="1" dirty="0">
                <a:latin typeface="+mn-lt"/>
              </a:rPr>
              <a:t>(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dirty="0">
                <a:latin typeface="+mn-lt"/>
              </a:rPr>
              <a:t>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i="1" baseline="30000" dirty="0">
                <a:latin typeface="+mn-lt"/>
              </a:rPr>
              <a:t>C</a:t>
            </a:r>
            <a:r>
              <a:rPr lang="en-US" sz="2800" b="1" dirty="0">
                <a:latin typeface="+mn-lt"/>
              </a:rPr>
              <a:t>) = </a:t>
            </a:r>
            <a:r>
              <a:rPr lang="en-US" sz="2800" b="1" i="1" dirty="0">
                <a:latin typeface="+mn-lt"/>
              </a:rPr>
              <a:t>P</a:t>
            </a:r>
            <a:r>
              <a:rPr lang="en-US" sz="2800" b="1" dirty="0">
                <a:latin typeface="+mn-lt"/>
              </a:rPr>
              <a:t>(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dirty="0">
                <a:latin typeface="+mn-lt"/>
              </a:rPr>
              <a:t>)+ </a:t>
            </a:r>
            <a:r>
              <a:rPr lang="en-US" sz="2800" b="1" i="1" dirty="0">
                <a:latin typeface="+mn-lt"/>
              </a:rPr>
              <a:t>P</a:t>
            </a:r>
            <a:r>
              <a:rPr lang="en-US" sz="2800" b="1" dirty="0">
                <a:latin typeface="+mn-lt"/>
              </a:rPr>
              <a:t>(</a:t>
            </a:r>
            <a:r>
              <a:rPr lang="en-US" sz="2800" b="1" i="1" dirty="0">
                <a:latin typeface="+mn-lt"/>
              </a:rPr>
              <a:t>A</a:t>
            </a:r>
            <a:r>
              <a:rPr lang="en-US" sz="2800" b="1" i="1" baseline="30000" dirty="0">
                <a:latin typeface="+mn-lt"/>
              </a:rPr>
              <a:t>C</a:t>
            </a:r>
            <a:r>
              <a:rPr lang="en-US" sz="2800" b="1" dirty="0">
                <a:latin typeface="+mn-lt"/>
              </a:rPr>
              <a:t>) = 1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398713" y="4727898"/>
            <a:ext cx="4343400" cy="669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i="1" dirty="0">
                <a:latin typeface="Times New Roman" charset="0"/>
              </a:rPr>
              <a:t>P</a:t>
            </a:r>
            <a:r>
              <a:rPr lang="en-US" sz="3600" dirty="0">
                <a:latin typeface="Times New Roman" charset="0"/>
              </a:rPr>
              <a:t>(</a:t>
            </a:r>
            <a:r>
              <a:rPr lang="en-US" sz="3600" i="1" dirty="0">
                <a:latin typeface="Times New Roman" charset="0"/>
              </a:rPr>
              <a:t>A</a:t>
            </a:r>
            <a:r>
              <a:rPr lang="en-US" sz="3600" i="1" baseline="30000" dirty="0">
                <a:latin typeface="Times New Roman" charset="0"/>
              </a:rPr>
              <a:t>C</a:t>
            </a:r>
            <a:r>
              <a:rPr lang="en-US" sz="3600" dirty="0">
                <a:latin typeface="Times New Roman" charset="0"/>
              </a:rPr>
              <a:t>) =</a:t>
            </a:r>
            <a:r>
              <a:rPr lang="en-US" sz="3600" i="1" dirty="0">
                <a:latin typeface="Times New Roman" charset="0"/>
              </a:rPr>
              <a:t> </a:t>
            </a:r>
            <a:r>
              <a:rPr lang="en-US" sz="3600" dirty="0">
                <a:latin typeface="Times New Roman" charset="0"/>
              </a:rPr>
              <a:t>1 –</a:t>
            </a:r>
            <a:r>
              <a:rPr lang="en-US" sz="3600" i="1" dirty="0">
                <a:latin typeface="Times New Roman" charset="0"/>
              </a:rPr>
              <a:t> P</a:t>
            </a:r>
            <a:r>
              <a:rPr lang="en-US" sz="3600" dirty="0">
                <a:latin typeface="Times New Roman" charset="0"/>
              </a:rPr>
              <a:t>(</a:t>
            </a:r>
            <a:r>
              <a:rPr lang="en-US" sz="3600" i="1" dirty="0">
                <a:latin typeface="Times New Roman" charset="0"/>
              </a:rPr>
              <a:t>A</a:t>
            </a:r>
            <a:r>
              <a:rPr lang="en-US" sz="3600" dirty="0">
                <a:latin typeface="Times New Roman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35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287472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  <p:bldP spid="9728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7" name="Rectangle 29"/>
          <p:cNvSpPr>
            <a:spLocks noGrp="1" noChangeArrowheads="1"/>
          </p:cNvSpPr>
          <p:nvPr>
            <p:ph type="title"/>
          </p:nvPr>
        </p:nvSpPr>
        <p:spPr>
          <a:xfrm>
            <a:off x="457199" y="188641"/>
            <a:ext cx="7832725" cy="88688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3038" name="Rectangle 3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 a student at random from </a:t>
            </a:r>
            <a:r>
              <a:rPr lang="en-US" dirty="0"/>
              <a:t> </a:t>
            </a:r>
            <a:r>
              <a:rPr lang="en-US" sz="2800" dirty="0"/>
              <a:t>the classroom and define:</a:t>
            </a:r>
            <a:endParaRPr lang="en-CA" sz="2800" dirty="0"/>
          </a:p>
        </p:txBody>
      </p:sp>
      <p:graphicFrame>
        <p:nvGraphicFramePr>
          <p:cNvPr id="4303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87357"/>
              </p:ext>
            </p:extLst>
          </p:nvPr>
        </p:nvGraphicFramePr>
        <p:xfrm>
          <a:off x="4481960" y="2420888"/>
          <a:ext cx="4114800" cy="1711643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Brown hair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Not brown hair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Male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Female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467544" y="2540004"/>
            <a:ext cx="381642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: </a:t>
            </a:r>
            <a:r>
              <a:rPr lang="en-US" sz="2800" b="0" dirty="0">
                <a:latin typeface="+mn-lt"/>
              </a:rPr>
              <a:t>male </a:t>
            </a:r>
            <a:r>
              <a:rPr lang="en-US" sz="2800" b="0" dirty="0">
                <a:solidFill>
                  <a:srgbClr val="CC0066"/>
                </a:solidFill>
                <a:latin typeface="+mn-lt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0" dirty="0">
                <a:solidFill>
                  <a:srgbClr val="CC0066"/>
                </a:solidFill>
                <a:latin typeface="+mn-lt"/>
              </a:rPr>
              <a:t>	</a:t>
            </a:r>
            <a:r>
              <a:rPr lang="en-US" sz="2800" b="0" i="1" dirty="0">
                <a:solidFill>
                  <a:schemeClr val="accent2"/>
                </a:solidFill>
                <a:latin typeface="+mn-lt"/>
              </a:rPr>
              <a:t>P</a:t>
            </a:r>
            <a:r>
              <a:rPr lang="en-US" sz="2800" b="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b="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2800" b="0" dirty="0">
                <a:solidFill>
                  <a:schemeClr val="accent2"/>
                </a:solidFill>
                <a:latin typeface="+mn-lt"/>
              </a:rPr>
              <a:t>) = 60/120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>
                <a:solidFill>
                  <a:schemeClr val="accent2"/>
                </a:solidFill>
                <a:latin typeface="+mn-lt"/>
              </a:rPr>
              <a:t>B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: </a:t>
            </a:r>
            <a:r>
              <a:rPr lang="en-US" sz="2800" b="0" dirty="0">
                <a:latin typeface="+mn-lt"/>
              </a:rPr>
              <a:t>female</a:t>
            </a:r>
            <a:r>
              <a:rPr lang="en-US" sz="2800" b="0" dirty="0">
                <a:latin typeface="Times New Roman" charset="0"/>
              </a:rPr>
              <a:t>	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4443860" y="4452986"/>
            <a:ext cx="4191000" cy="942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b="0" i="1" dirty="0">
                <a:latin typeface="Times New Roman" charset="0"/>
              </a:rPr>
              <a:t>P</a:t>
            </a:r>
            <a:r>
              <a:rPr lang="en-US" sz="3200" b="0" dirty="0">
                <a:latin typeface="Times New Roman" charset="0"/>
              </a:rPr>
              <a:t>(</a:t>
            </a:r>
            <a:r>
              <a:rPr lang="en-US" sz="3200" b="0" i="1" dirty="0">
                <a:latin typeface="Times New Roman" charset="0"/>
              </a:rPr>
              <a:t>B</a:t>
            </a:r>
            <a:r>
              <a:rPr lang="en-US" sz="3200" b="0" dirty="0">
                <a:latin typeface="Times New Roman" charset="0"/>
                <a:sym typeface="Symbol" charset="0"/>
              </a:rPr>
              <a:t>) = 1 </a:t>
            </a:r>
            <a:r>
              <a:rPr lang="en-US" sz="3200" b="0" dirty="0">
                <a:latin typeface="Times New Roman" charset="0"/>
                <a:cs typeface="Times New Roman" charset="0"/>
                <a:sym typeface="Symbol" charset="0"/>
              </a:rPr>
              <a:t>–</a:t>
            </a:r>
            <a:r>
              <a:rPr lang="en-US" sz="3200" b="0" dirty="0">
                <a:latin typeface="Times New Roman" charset="0"/>
                <a:sym typeface="Symbol" charset="0"/>
              </a:rPr>
              <a:t> </a:t>
            </a:r>
            <a:r>
              <a:rPr lang="en-US" sz="3200" b="0" i="1" dirty="0">
                <a:latin typeface="Times New Roman" charset="0"/>
                <a:sym typeface="Symbol" charset="0"/>
              </a:rPr>
              <a:t>P</a:t>
            </a:r>
            <a:r>
              <a:rPr lang="en-US" sz="3200" b="0" dirty="0">
                <a:latin typeface="Times New Roman" charset="0"/>
                <a:sym typeface="Symbol" charset="0"/>
              </a:rPr>
              <a:t>(</a:t>
            </a:r>
            <a:r>
              <a:rPr lang="en-US" sz="3200" b="0" i="1" dirty="0">
                <a:latin typeface="Times New Roman" charset="0"/>
                <a:sym typeface="Symbol" charset="0"/>
              </a:rPr>
              <a:t>A</a:t>
            </a:r>
            <a:r>
              <a:rPr lang="en-US" sz="3200" b="0" dirty="0">
                <a:latin typeface="Times New Roman" charset="0"/>
                <a:sym typeface="Symbo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0" dirty="0">
                <a:latin typeface="Times New Roman" charset="0"/>
                <a:sym typeface="Symbol" charset="0"/>
              </a:rPr>
              <a:t>= 1 </a:t>
            </a:r>
            <a:r>
              <a:rPr lang="en-US" sz="2800" b="0" dirty="0">
                <a:latin typeface="Times New Roman" charset="0"/>
                <a:cs typeface="Times New Roman" charset="0"/>
                <a:sym typeface="Symbol" charset="0"/>
              </a:rPr>
              <a:t>–</a:t>
            </a:r>
            <a:r>
              <a:rPr lang="en-US" sz="2800" b="0" dirty="0">
                <a:latin typeface="Times New Roman" charset="0"/>
                <a:sym typeface="Symbol" charset="0"/>
              </a:rPr>
              <a:t> 60/120 = 60/120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29060" y="4437114"/>
            <a:ext cx="4106863" cy="1384102"/>
            <a:chOff x="192" y="3120"/>
            <a:chExt cx="2587" cy="562"/>
          </a:xfrm>
        </p:grpSpPr>
        <p:sp>
          <p:nvSpPr>
            <p:cNvPr id="42009" name="Text Box 28"/>
            <p:cNvSpPr txBox="1">
              <a:spLocks noChangeArrowheads="1"/>
            </p:cNvSpPr>
            <p:nvPr/>
          </p:nvSpPr>
          <p:spPr bwMode="auto">
            <a:xfrm>
              <a:off x="192" y="3120"/>
              <a:ext cx="2360" cy="5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50800" dir="5400000" algn="ctr" rotWithShape="0">
                <a:srgbClr val="F0D27E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 dirty="0">
                  <a:latin typeface="+mj-lt"/>
                </a:rPr>
                <a:t>A</a:t>
              </a:r>
              <a:r>
                <a:rPr lang="en-US" sz="2800" dirty="0">
                  <a:latin typeface="+mj-lt"/>
                </a:rPr>
                <a:t> and </a:t>
              </a:r>
              <a:r>
                <a:rPr lang="en-US" sz="2800" i="1" dirty="0">
                  <a:latin typeface="+mj-lt"/>
                </a:rPr>
                <a:t>B</a:t>
              </a:r>
              <a:r>
                <a:rPr lang="en-US" sz="2800" dirty="0">
                  <a:latin typeface="+mj-lt"/>
                </a:rPr>
                <a:t> are complementary, so that</a:t>
              </a:r>
            </a:p>
          </p:txBody>
        </p:sp>
        <p:sp>
          <p:nvSpPr>
            <p:cNvPr id="43034" name="Line 29"/>
            <p:cNvSpPr>
              <a:spLocks noChangeShapeType="1"/>
            </p:cNvSpPr>
            <p:nvPr/>
          </p:nvSpPr>
          <p:spPr bwMode="auto">
            <a:xfrm>
              <a:off x="2547" y="3383"/>
              <a:ext cx="232" cy="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36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5" grpId="0" autoUpdateAnimBg="0"/>
      <p:bldP spid="10754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6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136904" cy="1224136"/>
          </a:xfrm>
        </p:spPr>
        <p:txBody>
          <a:bodyPr>
            <a:noAutofit/>
          </a:bodyPr>
          <a:lstStyle/>
          <a:p>
            <a:r>
              <a:rPr lang="en-US" sz="4000" dirty="0"/>
              <a:t>Calculating Probabilities for Intersections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79512" y="1628800"/>
            <a:ext cx="8640960" cy="2592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the previous example, we found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 </a:t>
            </a:r>
            <a:r>
              <a:rPr lang="en-US" sz="2800" i="1" dirty="0">
                <a:sym typeface="Symbol" charset="0"/>
              </a:rPr>
              <a:t>B</a:t>
            </a:r>
            <a:r>
              <a:rPr lang="en-US" sz="2800" dirty="0">
                <a:sym typeface="Symbol" charset="0"/>
              </a:rPr>
              <a:t>) directly from the table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ym typeface="Symbol" charset="0"/>
              </a:rPr>
              <a:t>Sometimes this is impractical or impossible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ym typeface="Symbol" charset="0"/>
              </a:rPr>
              <a:t>The rule for calculating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 </a:t>
            </a:r>
            <a:r>
              <a:rPr lang="en-US" sz="2800" i="1" dirty="0">
                <a:sym typeface="Symbol" charset="0"/>
              </a:rPr>
              <a:t>B</a:t>
            </a:r>
            <a:r>
              <a:rPr lang="en-US" sz="2800" dirty="0">
                <a:sym typeface="Symbol" charset="0"/>
              </a:rPr>
              <a:t>) depends on the idea of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independent</a:t>
            </a:r>
            <a:r>
              <a:rPr lang="en-US" sz="2800" dirty="0"/>
              <a:t> and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dependent events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47923" y="4077072"/>
            <a:ext cx="7704138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0" dirty="0">
                <a:latin typeface="Calibri" pitchFamily="34" charset="0"/>
              </a:rPr>
              <a:t>Two events,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en-US" sz="2800" b="0" dirty="0">
                <a:latin typeface="Calibri" pitchFamily="34" charset="0"/>
              </a:rPr>
              <a:t> and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en-US" sz="2800" b="0" dirty="0">
                <a:latin typeface="Calibri" pitchFamily="34" charset="0"/>
              </a:rPr>
              <a:t>, are said to be 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independent</a:t>
            </a:r>
            <a:r>
              <a:rPr lang="en-US" sz="2800" b="0" dirty="0">
                <a:latin typeface="Calibri" pitchFamily="34" charset="0"/>
              </a:rPr>
              <a:t> if and only if the probability that event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en-US" sz="2800" b="0" dirty="0">
                <a:latin typeface="Calibri" pitchFamily="34" charset="0"/>
              </a:rPr>
              <a:t> occurs does not change, depending on whether or not event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en-US" sz="2800" b="0" dirty="0">
                <a:latin typeface="Calibri" pitchFamily="34" charset="0"/>
              </a:rPr>
              <a:t> has occurred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DF54A082-0179-44B2-B8F6-F32AA105780E}" type="slidenum">
              <a:rPr lang="en-CA" smtClean="0"/>
              <a:pPr>
                <a:defRPr/>
              </a:pPr>
              <a:t>37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47501"/>
            <a:ext cx="8136904" cy="122443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Conditional Probabilities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2800" dirty="0"/>
              <a:t>The probability that </a:t>
            </a:r>
            <a:r>
              <a:rPr lang="en-US" sz="2800" i="1" dirty="0"/>
              <a:t>A</a:t>
            </a:r>
            <a:r>
              <a:rPr lang="en-US" sz="2800" dirty="0"/>
              <a:t> occurs given that event </a:t>
            </a:r>
            <a:r>
              <a:rPr lang="en-US" sz="2800" i="1" dirty="0"/>
              <a:t>B</a:t>
            </a:r>
            <a:r>
              <a:rPr lang="en-US" sz="2800" dirty="0"/>
              <a:t> has occurred is called the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conditional probability</a:t>
            </a:r>
            <a:r>
              <a:rPr lang="en-US" sz="2800" b="1" dirty="0"/>
              <a:t> </a:t>
            </a:r>
            <a:r>
              <a:rPr lang="en-US" sz="2800" dirty="0"/>
              <a:t>of </a:t>
            </a:r>
            <a:r>
              <a:rPr lang="en-US" sz="2800" i="1" dirty="0"/>
              <a:t>A</a:t>
            </a:r>
            <a:r>
              <a:rPr lang="en-US" sz="2800" dirty="0"/>
              <a:t> given </a:t>
            </a:r>
            <a:r>
              <a:rPr lang="en-US" sz="2800" i="1" dirty="0"/>
              <a:t>B</a:t>
            </a:r>
            <a:r>
              <a:rPr lang="en-US" sz="2800" dirty="0"/>
              <a:t> and is defined as 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27063"/>
              </p:ext>
            </p:extLst>
          </p:nvPr>
        </p:nvGraphicFramePr>
        <p:xfrm>
          <a:off x="1976438" y="3268265"/>
          <a:ext cx="51943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1992960" imgH="411120" progId="Equation.3">
                  <p:embed/>
                </p:oleObj>
              </mc:Choice>
              <mc:Fallback>
                <p:oleObj name="Equation" r:id="rId3" imgW="1992960" imgH="4111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268265"/>
                        <a:ext cx="5194300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30737" y="3933056"/>
            <a:ext cx="1676401" cy="1438275"/>
            <a:chOff x="1536" y="2736"/>
            <a:chExt cx="1056" cy="906"/>
          </a:xfrm>
        </p:grpSpPr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1632" y="3312"/>
              <a:ext cx="960" cy="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50800" dir="5400000" algn="ctr" rotWithShape="0">
                <a:srgbClr val="F0D27E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800" b="0" dirty="0">
                  <a:latin typeface="+mn-lt"/>
                </a:rPr>
                <a:t>“given”</a:t>
              </a:r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1536" y="2736"/>
              <a:ext cx="632" cy="576"/>
            </a:xfrm>
            <a:custGeom>
              <a:avLst/>
              <a:gdLst>
                <a:gd name="T0" fmla="*/ 0 w 632"/>
                <a:gd name="T1" fmla="*/ 0 h 528"/>
                <a:gd name="T2" fmla="*/ 528 w 632"/>
                <a:gd name="T3" fmla="*/ 529 h 528"/>
                <a:gd name="T4" fmla="*/ 624 w 632"/>
                <a:gd name="T5" fmla="*/ 970 h 528"/>
                <a:gd name="T6" fmla="*/ 0 60000 65536"/>
                <a:gd name="T7" fmla="*/ 0 60000 65536"/>
                <a:gd name="T8" fmla="*/ 0 60000 65536"/>
                <a:gd name="T9" fmla="*/ 0 w 632"/>
                <a:gd name="T10" fmla="*/ 0 h 528"/>
                <a:gd name="T11" fmla="*/ 632 w 63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528">
                  <a:moveTo>
                    <a:pt x="0" y="0"/>
                  </a:moveTo>
                  <a:cubicBezTo>
                    <a:pt x="212" y="100"/>
                    <a:pt x="424" y="200"/>
                    <a:pt x="528" y="288"/>
                  </a:cubicBezTo>
                  <a:cubicBezTo>
                    <a:pt x="632" y="376"/>
                    <a:pt x="628" y="452"/>
                    <a:pt x="624" y="52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7E181353-A03B-4AEB-B346-90E42985DF81}" type="slidenum">
              <a:rPr lang="en-CA" smtClean="0"/>
              <a:pPr>
                <a:defRPr/>
              </a:pPr>
              <a:t>38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1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Toss a fair coin twice and define: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b="1" i="1" dirty="0"/>
              <a:t>A</a:t>
            </a:r>
            <a:r>
              <a:rPr lang="en-US" sz="2800" b="1" dirty="0"/>
              <a:t>: head on second toss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i="1" dirty="0"/>
              <a:t>B</a:t>
            </a:r>
            <a:r>
              <a:rPr lang="en-US" sz="2800" b="1" dirty="0"/>
              <a:t>: head on first toss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2051720" y="3501008"/>
            <a:ext cx="76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5362053" y="2272248"/>
            <a:ext cx="3096145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2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½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not </a:t>
            </a:r>
            <a:r>
              <a:rPr lang="en-US" sz="32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½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90600" y="3505200"/>
            <a:ext cx="762000" cy="2451099"/>
            <a:chOff x="990600" y="3505200"/>
            <a:chExt cx="762000" cy="245109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1880" name="Text Box 24"/>
            <p:cNvSpPr txBox="1">
              <a:spLocks noChangeArrowheads="1"/>
            </p:cNvSpPr>
            <p:nvPr/>
          </p:nvSpPr>
          <p:spPr bwMode="auto">
            <a:xfrm>
              <a:off x="1043856" y="4149080"/>
              <a:ext cx="685800" cy="48577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HT</a:t>
              </a:r>
            </a:p>
          </p:txBody>
        </p:sp>
        <p:sp>
          <p:nvSpPr>
            <p:cNvPr id="121881" name="Text Box 25"/>
            <p:cNvSpPr txBox="1">
              <a:spLocks noChangeArrowheads="1"/>
            </p:cNvSpPr>
            <p:nvPr/>
          </p:nvSpPr>
          <p:spPr bwMode="auto">
            <a:xfrm>
              <a:off x="1028700" y="4814887"/>
              <a:ext cx="685800" cy="48577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TH</a:t>
              </a:r>
            </a:p>
          </p:txBody>
        </p:sp>
        <p:sp>
          <p:nvSpPr>
            <p:cNvPr id="121882" name="Text Box 26"/>
            <p:cNvSpPr txBox="1">
              <a:spLocks noChangeArrowheads="1"/>
            </p:cNvSpPr>
            <p:nvPr/>
          </p:nvSpPr>
          <p:spPr bwMode="auto">
            <a:xfrm>
              <a:off x="1028700" y="5470524"/>
              <a:ext cx="685800" cy="48577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TT</a:t>
              </a:r>
            </a:p>
          </p:txBody>
        </p:sp>
        <p:sp>
          <p:nvSpPr>
            <p:cNvPr id="121885" name="Text Box 29"/>
            <p:cNvSpPr txBox="1">
              <a:spLocks noChangeArrowheads="1"/>
            </p:cNvSpPr>
            <p:nvPr/>
          </p:nvSpPr>
          <p:spPr bwMode="auto">
            <a:xfrm>
              <a:off x="990600" y="3505200"/>
              <a:ext cx="762000" cy="48577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HH</a:t>
              </a:r>
            </a:p>
          </p:txBody>
        </p:sp>
      </p:grp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2987824" y="4005064"/>
            <a:ext cx="2743200" cy="23183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F0D27E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latin typeface="+mn-lt"/>
              </a:rPr>
              <a:t>P</a:t>
            </a:r>
            <a:r>
              <a:rPr lang="en-US" sz="2800" b="0" dirty="0">
                <a:latin typeface="+mn-lt"/>
              </a:rPr>
              <a:t>(</a:t>
            </a:r>
            <a:r>
              <a:rPr lang="en-US" sz="2800" b="0" i="1" dirty="0">
                <a:latin typeface="+mn-lt"/>
              </a:rPr>
              <a:t>A</a:t>
            </a:r>
            <a:r>
              <a:rPr lang="en-US" sz="2800" b="0" dirty="0">
                <a:latin typeface="+mn-lt"/>
              </a:rPr>
              <a:t>) does not change, whether </a:t>
            </a:r>
            <a:r>
              <a:rPr lang="en-US" sz="2800" b="0" i="1" dirty="0">
                <a:latin typeface="+mn-lt"/>
              </a:rPr>
              <a:t>B</a:t>
            </a:r>
            <a:r>
              <a:rPr lang="en-US" sz="2800" b="0" dirty="0">
                <a:latin typeface="+mn-lt"/>
              </a:rPr>
              <a:t> happens or not…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796136" y="4509121"/>
            <a:ext cx="2943200" cy="954088"/>
            <a:chOff x="3552" y="3072"/>
            <a:chExt cx="1776" cy="601"/>
          </a:xfrm>
        </p:grpSpPr>
        <p:sp>
          <p:nvSpPr>
            <p:cNvPr id="44045" name="Text Box 31"/>
            <p:cNvSpPr txBox="1">
              <a:spLocks noChangeArrowheads="1"/>
            </p:cNvSpPr>
            <p:nvPr/>
          </p:nvSpPr>
          <p:spPr bwMode="auto">
            <a:xfrm>
              <a:off x="3936" y="3072"/>
              <a:ext cx="1392" cy="6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50800" dir="5400000" algn="ctr" rotWithShape="0">
                <a:srgbClr val="F0D27E"/>
              </a:outerShdw>
            </a:effec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 i="1" dirty="0">
                  <a:latin typeface="+mn-lt"/>
                  <a:ea typeface="+mn-ea"/>
                </a:rPr>
                <a:t>A</a:t>
              </a:r>
              <a:r>
                <a:rPr lang="en-US" sz="2800" b="0" dirty="0">
                  <a:latin typeface="+mn-lt"/>
                  <a:ea typeface="+mn-ea"/>
                </a:rPr>
                <a:t> and </a:t>
              </a:r>
              <a:r>
                <a:rPr lang="en-US" sz="2800" b="0" i="1" dirty="0">
                  <a:latin typeface="+mn-lt"/>
                  <a:ea typeface="+mn-ea"/>
                </a:rPr>
                <a:t>B</a:t>
              </a:r>
              <a:r>
                <a:rPr lang="en-US" sz="2800" b="0" dirty="0">
                  <a:latin typeface="+mn-lt"/>
                  <a:ea typeface="+mn-ea"/>
                </a:rPr>
                <a:t> are independent</a:t>
              </a:r>
              <a:r>
                <a:rPr lang="en-US" sz="2800" b="0" dirty="0">
                  <a:solidFill>
                    <a:srgbClr val="F4ECC6"/>
                  </a:solidFill>
                  <a:latin typeface="+mn-lt"/>
                  <a:ea typeface="+mn-ea"/>
                </a:rPr>
                <a:t>!</a:t>
              </a:r>
            </a:p>
          </p:txBody>
        </p:sp>
        <p:sp>
          <p:nvSpPr>
            <p:cNvPr id="45069" name="Line 32"/>
            <p:cNvSpPr>
              <a:spLocks noChangeShapeType="1"/>
            </p:cNvSpPr>
            <p:nvPr/>
          </p:nvSpPr>
          <p:spPr bwMode="auto">
            <a:xfrm>
              <a:off x="3552" y="3408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39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3" grpId="0" autoUpdateAnimBg="0"/>
      <p:bldP spid="121884" grpId="0" build="p" animBg="1" autoUpdateAnimBg="0"/>
      <p:bldP spid="12188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322634"/>
            <a:ext cx="7467600" cy="1031131"/>
          </a:xfrm>
        </p:spPr>
        <p:txBody>
          <a:bodyPr/>
          <a:lstStyle/>
          <a:p>
            <a:r>
              <a:rPr lang="en-US" dirty="0"/>
              <a:t>What Is Probability?</a:t>
            </a:r>
            <a:endParaRPr lang="en-CA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412776"/>
            <a:ext cx="8352928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We measured “how often” using:</a:t>
            </a:r>
          </a:p>
          <a:p>
            <a:endParaRPr lang="en-US" sz="2800" dirty="0"/>
          </a:p>
          <a:p>
            <a:endParaRPr lang="en-US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800" dirty="0"/>
              <a:t>As </a:t>
            </a:r>
            <a:r>
              <a:rPr lang="en-US" sz="2800" i="1" dirty="0"/>
              <a:t>n</a:t>
            </a:r>
            <a:r>
              <a:rPr lang="en-US" sz="2800" dirty="0"/>
              <a:t> gets larger:</a:t>
            </a:r>
          </a:p>
          <a:p>
            <a:endParaRPr lang="en-CA" sz="2800" dirty="0">
              <a:latin typeface="Times New Roman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3528" y="1988840"/>
            <a:ext cx="8424936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latin typeface="Calibri" pitchFamily="34" charset="0"/>
                <a:ea typeface="+mn-ea"/>
              </a:rPr>
              <a:t>Relative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+mn-ea"/>
              </a:rPr>
              <a:t> </a:t>
            </a:r>
            <a:r>
              <a:rPr lang="en-US" sz="2800" dirty="0">
                <a:latin typeface="Calibri" pitchFamily="34" charset="0"/>
                <a:ea typeface="+mn-ea"/>
              </a:rPr>
              <a:t>frequency = frequency/sample size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latin typeface="Calibri" pitchFamily="34" charset="0"/>
                <a:ea typeface="+mn-ea"/>
              </a:rPr>
              <a:t>= </a:t>
            </a:r>
            <a:r>
              <a:rPr lang="en-US" sz="2800" i="1" dirty="0">
                <a:latin typeface="Calibri" pitchFamily="34" charset="0"/>
                <a:ea typeface="+mn-ea"/>
              </a:rPr>
              <a:t>f</a:t>
            </a:r>
            <a:r>
              <a:rPr lang="en-US" sz="2800" dirty="0">
                <a:latin typeface="Calibri" pitchFamily="34" charset="0"/>
                <a:ea typeface="+mn-ea"/>
              </a:rPr>
              <a:t>/</a:t>
            </a:r>
            <a:r>
              <a:rPr lang="en-US" sz="2800" i="1" dirty="0">
                <a:latin typeface="Calibri" pitchFamily="34" charset="0"/>
                <a:ea typeface="+mn-ea"/>
              </a:rPr>
              <a:t>n</a:t>
            </a: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539552" y="4005064"/>
            <a:ext cx="7632848" cy="2376264"/>
            <a:chOff x="957" y="2868"/>
            <a:chExt cx="4224" cy="1008"/>
          </a:xfrm>
          <a:solidFill>
            <a:schemeClr val="bg2"/>
          </a:solidFill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957" y="2868"/>
              <a:ext cx="4224" cy="1008"/>
              <a:chOff x="960" y="2880"/>
              <a:chExt cx="3840" cy="1008"/>
            </a:xfrm>
            <a:grpFill/>
          </p:grpSpPr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960" y="2880"/>
                <a:ext cx="3840" cy="1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CA" b="0">
                  <a:ea typeface="+mn-ea"/>
                </a:endParaRPr>
              </a:p>
            </p:txBody>
          </p:sp>
          <p:sp>
            <p:nvSpPr>
              <p:cNvPr id="9224" name="Text Box 8"/>
              <p:cNvSpPr txBox="1">
                <a:spLocks noChangeArrowheads="1"/>
              </p:cNvSpPr>
              <p:nvPr/>
            </p:nvSpPr>
            <p:spPr bwMode="auto">
              <a:xfrm>
                <a:off x="1056" y="2976"/>
                <a:ext cx="2015" cy="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dirty="0">
                    <a:latin typeface="Calibri" pitchFamily="34" charset="0"/>
                  </a:rPr>
                  <a:t>Sample</a:t>
                </a:r>
              </a:p>
              <a:p>
                <a:pPr eaLnBrk="1" hangingPunct="1"/>
                <a:r>
                  <a:rPr lang="en-US" sz="2800" dirty="0">
                    <a:latin typeface="Calibri" pitchFamily="34" charset="0"/>
                  </a:rPr>
                  <a:t>and “How often”</a:t>
                </a:r>
              </a:p>
              <a:p>
                <a:pPr eaLnBrk="1" hangingPunct="1"/>
                <a:r>
                  <a:rPr lang="en-US" sz="2800" dirty="0">
                    <a:latin typeface="Calibri" pitchFamily="34" charset="0"/>
                  </a:rPr>
                  <a:t>= Relative frequency</a:t>
                </a:r>
                <a:r>
                  <a:rPr lang="en-US" sz="2800" dirty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alibri" pitchFamily="34" charset="0"/>
                  </a:rPr>
                  <a:t> </a:t>
                </a:r>
              </a:p>
            </p:txBody>
          </p:sp>
        </p:grp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742" y="2995"/>
              <a:ext cx="1248" cy="2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dirty="0">
                  <a:latin typeface="Calibri" pitchFamily="34" charset="0"/>
                </a:rPr>
                <a:t>Population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667" y="3326"/>
              <a:ext cx="1354" cy="2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dirty="0">
                  <a:latin typeface="Calibri" pitchFamily="34" charset="0"/>
                </a:rPr>
                <a:t>Probability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363" y="3082"/>
              <a:ext cx="1248" cy="0"/>
            </a:xfrm>
            <a:prstGeom prst="line">
              <a:avLst/>
            </a:prstGeom>
            <a:grpFill/>
            <a:ln w="57150" cmpd="thickThin">
              <a:solidFill>
                <a:schemeClr val="accent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2989" y="3448"/>
              <a:ext cx="528" cy="0"/>
            </a:xfrm>
            <a:prstGeom prst="line">
              <a:avLst/>
            </a:prstGeom>
            <a:grpFill/>
            <a:ln w="57150" cmpd="thickThin">
              <a:solidFill>
                <a:schemeClr val="accent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Example 2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23528" y="1412776"/>
            <a:ext cx="8352928" cy="172819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bowl contains five M&amp;Ms, two red and three blue. Randomly select two candies, and define: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i="1" dirty="0"/>
              <a:t>A</a:t>
            </a:r>
            <a:r>
              <a:rPr lang="en-US" sz="2800" dirty="0"/>
              <a:t>: second candy is 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i="1" dirty="0"/>
              <a:t>B</a:t>
            </a:r>
            <a:r>
              <a:rPr lang="en-US" sz="2800" dirty="0"/>
              <a:t>: first candy is blue</a:t>
            </a:r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584365" y="2941925"/>
            <a:ext cx="379413" cy="455612"/>
            <a:chOff x="1776" y="144"/>
            <a:chExt cx="192" cy="230"/>
          </a:xfrm>
        </p:grpSpPr>
        <p:sp>
          <p:nvSpPr>
            <p:cNvPr id="122896" name="Oval 16"/>
            <p:cNvSpPr>
              <a:spLocks noChangeAspect="1" noChangeArrowheads="1"/>
            </p:cNvSpPr>
            <p:nvPr/>
          </p:nvSpPr>
          <p:spPr bwMode="auto">
            <a:xfrm>
              <a:off x="1776" y="192"/>
              <a:ext cx="182" cy="18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46101" name="Text Box 17"/>
            <p:cNvSpPr txBox="1">
              <a:spLocks noChangeAspect="1" noChangeArrowheads="1"/>
            </p:cNvSpPr>
            <p:nvPr/>
          </p:nvSpPr>
          <p:spPr bwMode="auto">
            <a:xfrm>
              <a:off x="1778" y="144"/>
              <a:ext cx="19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516962" y="4049212"/>
            <a:ext cx="365125" cy="444500"/>
            <a:chOff x="5328" y="576"/>
            <a:chExt cx="184" cy="224"/>
          </a:xfrm>
        </p:grpSpPr>
        <p:sp>
          <p:nvSpPr>
            <p:cNvPr id="122899" name="Oval 19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46099" name="Text Box 20"/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4" name="Group 30"/>
          <p:cNvGrpSpPr>
            <a:grpSpLocks noChangeAspect="1"/>
          </p:cNvGrpSpPr>
          <p:nvPr/>
        </p:nvGrpSpPr>
        <p:grpSpPr bwMode="auto">
          <a:xfrm>
            <a:off x="373144" y="3544205"/>
            <a:ext cx="376238" cy="457200"/>
            <a:chOff x="5328" y="576"/>
            <a:chExt cx="184" cy="224"/>
          </a:xfrm>
        </p:grpSpPr>
        <p:sp>
          <p:nvSpPr>
            <p:cNvPr id="122911" name="Oval 31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46097" name="Text Box 32"/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5" name="Group 36"/>
          <p:cNvGrpSpPr>
            <a:grpSpLocks noChangeAspect="1"/>
          </p:cNvGrpSpPr>
          <p:nvPr/>
        </p:nvGrpSpPr>
        <p:grpSpPr bwMode="auto">
          <a:xfrm>
            <a:off x="982456" y="3982038"/>
            <a:ext cx="379413" cy="455613"/>
            <a:chOff x="1776" y="144"/>
            <a:chExt cx="192" cy="230"/>
          </a:xfrm>
        </p:grpSpPr>
        <p:sp>
          <p:nvSpPr>
            <p:cNvPr id="122917" name="Oval 37"/>
            <p:cNvSpPr>
              <a:spLocks noChangeAspect="1" noChangeArrowheads="1"/>
            </p:cNvSpPr>
            <p:nvPr/>
          </p:nvSpPr>
          <p:spPr bwMode="auto">
            <a:xfrm>
              <a:off x="1776" y="192"/>
              <a:ext cx="182" cy="18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46095" name="Text Box 38"/>
            <p:cNvSpPr txBox="1">
              <a:spLocks noChangeAspect="1" noChangeArrowheads="1"/>
            </p:cNvSpPr>
            <p:nvPr/>
          </p:nvSpPr>
          <p:spPr bwMode="auto">
            <a:xfrm>
              <a:off x="1778" y="144"/>
              <a:ext cx="19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6" name="Group 48"/>
          <p:cNvGrpSpPr>
            <a:grpSpLocks noChangeAspect="1"/>
          </p:cNvGrpSpPr>
          <p:nvPr/>
        </p:nvGrpSpPr>
        <p:grpSpPr bwMode="auto">
          <a:xfrm>
            <a:off x="866212" y="3424121"/>
            <a:ext cx="381000" cy="457200"/>
            <a:chOff x="5328" y="576"/>
            <a:chExt cx="184" cy="224"/>
          </a:xfrm>
        </p:grpSpPr>
        <p:sp>
          <p:nvSpPr>
            <p:cNvPr id="122929" name="Oval 49"/>
            <p:cNvSpPr>
              <a:spLocks noChangeAspect="1" noChangeArrowheads="1"/>
            </p:cNvSpPr>
            <p:nvPr/>
          </p:nvSpPr>
          <p:spPr bwMode="auto"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46093" name="Text Box 50"/>
            <p:cNvSpPr txBox="1">
              <a:spLocks noChangeAspect="1" noChangeArrowheads="1"/>
            </p:cNvSpPr>
            <p:nvPr/>
          </p:nvSpPr>
          <p:spPr bwMode="auto">
            <a:xfrm>
              <a:off x="5328" y="576"/>
              <a:ext cx="18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</p:grpSp>
      <p:sp>
        <p:nvSpPr>
          <p:cNvPr id="122931" name="Text Box 51"/>
          <p:cNvSpPr txBox="1">
            <a:spLocks noChangeArrowheads="1"/>
          </p:cNvSpPr>
          <p:nvPr/>
        </p:nvSpPr>
        <p:spPr bwMode="auto">
          <a:xfrm>
            <a:off x="1547664" y="3284984"/>
            <a:ext cx="7078860" cy="1169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(2nd red | 1st blue) = 2/4 = 1/2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not 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(2nd red | 1st red) = 1/4</a:t>
            </a:r>
          </a:p>
        </p:txBody>
      </p:sp>
      <p:sp>
        <p:nvSpPr>
          <p:cNvPr id="122932" name="Text Box 52"/>
          <p:cNvSpPr txBox="1">
            <a:spLocks noChangeArrowheads="1"/>
          </p:cNvSpPr>
          <p:nvPr/>
        </p:nvSpPr>
        <p:spPr bwMode="auto">
          <a:xfrm>
            <a:off x="584365" y="4837545"/>
            <a:ext cx="3960440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F0D27E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latin typeface="+mn-lt"/>
              </a:rPr>
              <a:t>P</a:t>
            </a:r>
            <a:r>
              <a:rPr lang="en-US" sz="2800" b="0" dirty="0">
                <a:latin typeface="+mn-lt"/>
              </a:rPr>
              <a:t>(</a:t>
            </a:r>
            <a:r>
              <a:rPr lang="en-US" sz="2800" b="0" i="1" dirty="0">
                <a:latin typeface="+mn-lt"/>
              </a:rPr>
              <a:t>A</a:t>
            </a:r>
            <a:r>
              <a:rPr lang="en-US" sz="2800" b="0" dirty="0">
                <a:latin typeface="+mn-lt"/>
              </a:rPr>
              <a:t>) does change, depending on whether </a:t>
            </a:r>
            <a:r>
              <a:rPr lang="en-US" sz="2800" b="0" i="1" dirty="0">
                <a:latin typeface="+mn-lt"/>
              </a:rPr>
              <a:t>B</a:t>
            </a:r>
            <a:r>
              <a:rPr lang="en-US" sz="2800" b="0" dirty="0">
                <a:latin typeface="+mn-lt"/>
              </a:rPr>
              <a:t> happens or not…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4616813" y="4981561"/>
            <a:ext cx="3384376" cy="974725"/>
            <a:chOff x="3552" y="3072"/>
            <a:chExt cx="1776" cy="614"/>
          </a:xfrm>
          <a:effectLst>
            <a:outerShdw blurRad="50800" dist="50800" dir="5400000" algn="ctr" rotWithShape="0">
              <a:srgbClr val="F0D27E"/>
            </a:outerShdw>
          </a:effectLst>
        </p:grpSpPr>
        <p:sp>
          <p:nvSpPr>
            <p:cNvPr id="45068" name="Text Box 54"/>
            <p:cNvSpPr txBox="1">
              <a:spLocks noChangeArrowheads="1"/>
            </p:cNvSpPr>
            <p:nvPr/>
          </p:nvSpPr>
          <p:spPr bwMode="auto">
            <a:xfrm>
              <a:off x="3936" y="3072"/>
              <a:ext cx="1392" cy="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 i="1" dirty="0">
                  <a:latin typeface="+mn-lt"/>
                  <a:ea typeface="+mn-ea"/>
                </a:rPr>
                <a:t>A</a:t>
              </a:r>
              <a:r>
                <a:rPr lang="en-US" sz="2800" b="0" dirty="0">
                  <a:latin typeface="+mn-lt"/>
                  <a:ea typeface="+mn-ea"/>
                </a:rPr>
                <a:t> and </a:t>
              </a:r>
              <a:r>
                <a:rPr lang="en-US" sz="2800" b="0" i="1" dirty="0">
                  <a:latin typeface="+mn-lt"/>
                  <a:ea typeface="+mn-ea"/>
                </a:rPr>
                <a:t>B</a:t>
              </a:r>
              <a:r>
                <a:rPr lang="en-US" sz="2800" b="0" dirty="0">
                  <a:latin typeface="+mn-lt"/>
                  <a:ea typeface="+mn-ea"/>
                </a:rPr>
                <a:t> are dependent!</a:t>
              </a:r>
            </a:p>
          </p:txBody>
        </p:sp>
        <p:sp>
          <p:nvSpPr>
            <p:cNvPr id="45069" name="Line 55"/>
            <p:cNvSpPr>
              <a:spLocks noChangeShapeType="1"/>
            </p:cNvSpPr>
            <p:nvPr/>
          </p:nvSpPr>
          <p:spPr bwMode="auto">
            <a:xfrm>
              <a:off x="3552" y="3408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1" grpId="0" build="p" animBg="1" autoUpdateAnimBg="0"/>
      <p:bldP spid="12293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Independence</a:t>
            </a:r>
          </a:p>
        </p:txBody>
      </p:sp>
      <p:sp>
        <p:nvSpPr>
          <p:cNvPr id="47112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redefine independence in terms of conditional probabilities: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you</a:t>
            </a:r>
            <a:r>
              <a:rPr lang="en-CA" dirty="0"/>
              <a:t>’</a:t>
            </a:r>
            <a:r>
              <a:rPr lang="en-US" dirty="0" err="1"/>
              <a:t>ve</a:t>
            </a:r>
            <a:r>
              <a:rPr lang="en-US" dirty="0"/>
              <a:t> decided whether or not two events are independent, you can use the following rule to calculate their intersection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83568" y="2492896"/>
            <a:ext cx="7645400" cy="1686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0" dirty="0">
                <a:latin typeface="Calibri" pitchFamily="34" charset="0"/>
              </a:rPr>
              <a:t>Two events </a:t>
            </a:r>
            <a:r>
              <a:rPr lang="en-US" sz="2800" b="0" i="1" dirty="0">
                <a:latin typeface="Calibri" pitchFamily="34" charset="0"/>
              </a:rPr>
              <a:t>A</a:t>
            </a:r>
            <a:r>
              <a:rPr lang="en-US" sz="2800" b="0" dirty="0">
                <a:latin typeface="Calibri" pitchFamily="34" charset="0"/>
              </a:rPr>
              <a:t> and </a:t>
            </a:r>
            <a:r>
              <a:rPr lang="en-US" sz="2800" b="0" i="1" dirty="0">
                <a:latin typeface="Calibri" pitchFamily="34" charset="0"/>
              </a:rPr>
              <a:t>B</a:t>
            </a:r>
            <a:r>
              <a:rPr lang="en-US" sz="2800" b="0" dirty="0">
                <a:latin typeface="Calibri" pitchFamily="34" charset="0"/>
              </a:rPr>
              <a:t> are 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independent</a:t>
            </a:r>
            <a:r>
              <a:rPr lang="en-US" sz="2800" b="0" dirty="0">
                <a:latin typeface="Calibri" pitchFamily="34" charset="0"/>
              </a:rPr>
              <a:t> if and only if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P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(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A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|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B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) = 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P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(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A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)</a:t>
            </a:r>
            <a:r>
              <a:rPr lang="en-US" sz="2800" b="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or</a:t>
            </a:r>
            <a:r>
              <a:rPr lang="en-US" sz="2800" b="0" dirty="0">
                <a:latin typeface="Calibri" pitchFamily="34" charset="0"/>
              </a:rPr>
              <a:t> 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P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(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B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|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A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) = 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P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(</a:t>
            </a:r>
            <a:r>
              <a:rPr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B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0" dirty="0">
                <a:latin typeface="Calibri" pitchFamily="34" charset="0"/>
              </a:rPr>
              <a:t>Otherwise, they are </a:t>
            </a:r>
            <a:r>
              <a:rPr 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dependent</a:t>
            </a:r>
            <a:endParaRPr lang="en-US" sz="2800" b="0" dirty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41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88640"/>
            <a:ext cx="7832725" cy="1296144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dirty="0"/>
              <a:t>The Multiplicative Rule for Intersections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For any two events,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  <a:r>
              <a:rPr lang="en-US" sz="2800" dirty="0"/>
              <a:t>, the probability that both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  <a:r>
              <a:rPr lang="en-US" sz="2800" dirty="0"/>
              <a:t> occur is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If the events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independent, then the probability that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occur is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7544" y="2420888"/>
            <a:ext cx="8077200" cy="10833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charset="0"/>
              </a:rPr>
              <a:t>    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>
                <a:latin typeface="Symbol" charset="0"/>
              </a:rPr>
              <a:t>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>
                <a:latin typeface="Times New Roman" charset="0"/>
              </a:rPr>
              <a:t>) = 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) 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>
                <a:latin typeface="Times New Roman" charset="0"/>
              </a:rPr>
              <a:t> given that 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 occurred)    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charset="0"/>
              </a:rPr>
              <a:t>  = 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)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B</a:t>
            </a:r>
            <a:r>
              <a:rPr lang="en-US" sz="2800" dirty="0">
                <a:latin typeface="Times New Roman" charset="0"/>
              </a:rPr>
              <a:t>|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)</a:t>
            </a:r>
            <a:endParaRPr lang="en-US" sz="2800" b="0" dirty="0">
              <a:latin typeface="Times New Roman" charset="0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2699792" y="4728398"/>
            <a:ext cx="4032349" cy="5355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i="1" dirty="0">
                <a:latin typeface="Times New Roman" charset="0"/>
              </a:rPr>
              <a:t>P</a:t>
            </a:r>
            <a:r>
              <a:rPr lang="en-US" sz="3200" dirty="0">
                <a:latin typeface="Times New Roman" charset="0"/>
              </a:rPr>
              <a:t>(</a:t>
            </a:r>
            <a:r>
              <a:rPr lang="en-US" sz="3200" i="1" dirty="0">
                <a:latin typeface="Times New Roman" charset="0"/>
              </a:rPr>
              <a:t>A</a:t>
            </a:r>
            <a:r>
              <a:rPr lang="en-US" sz="3200" dirty="0">
                <a:latin typeface="Times New Roman" charset="0"/>
              </a:rPr>
              <a:t> </a:t>
            </a:r>
            <a:r>
              <a:rPr lang="en-US" sz="3200" dirty="0">
                <a:latin typeface="Symbol" charset="0"/>
              </a:rPr>
              <a:t></a:t>
            </a:r>
            <a:r>
              <a:rPr lang="en-US" sz="3200" i="1" dirty="0">
                <a:latin typeface="Times New Roman" charset="0"/>
              </a:rPr>
              <a:t>B</a:t>
            </a:r>
            <a:r>
              <a:rPr lang="en-US" sz="3200" dirty="0">
                <a:latin typeface="Times New Roman" charset="0"/>
              </a:rPr>
              <a:t>) = </a:t>
            </a:r>
            <a:r>
              <a:rPr lang="en-US" sz="3200" i="1" dirty="0">
                <a:latin typeface="Times New Roman" charset="0"/>
              </a:rPr>
              <a:t>P</a:t>
            </a:r>
            <a:r>
              <a:rPr lang="en-US" sz="3200" dirty="0">
                <a:latin typeface="Times New Roman" charset="0"/>
              </a:rPr>
              <a:t>(</a:t>
            </a:r>
            <a:r>
              <a:rPr lang="en-US" sz="3200" i="1" dirty="0">
                <a:latin typeface="Times New Roman" charset="0"/>
              </a:rPr>
              <a:t>A</a:t>
            </a:r>
            <a:r>
              <a:rPr lang="en-US" sz="3200" dirty="0">
                <a:latin typeface="Times New Roman" charset="0"/>
              </a:rPr>
              <a:t>) </a:t>
            </a:r>
            <a:r>
              <a:rPr lang="en-US" sz="3200" i="1" dirty="0">
                <a:latin typeface="Times New Roman" charset="0"/>
              </a:rPr>
              <a:t>P</a:t>
            </a:r>
            <a:r>
              <a:rPr lang="en-US" sz="3200" dirty="0">
                <a:latin typeface="Times New Roman" charset="0"/>
              </a:rPr>
              <a:t>(</a:t>
            </a:r>
            <a:r>
              <a:rPr lang="en-US" sz="3200" i="1" dirty="0">
                <a:latin typeface="Times New Roman" charset="0"/>
              </a:rPr>
              <a:t>B</a:t>
            </a:r>
            <a:r>
              <a:rPr lang="en-US" sz="3200" dirty="0">
                <a:latin typeface="Times New Roman" charset="0"/>
              </a:rPr>
              <a:t>)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42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 autoUpdateAnimBg="0"/>
      <p:bldP spid="12391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1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198" y="1844824"/>
            <a:ext cx="8219257" cy="44417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certain population, 10% of the people can be classified as being high risk for a heart attack. Three people are randomly selected from this population. What is the probability that exactly one of the three are high risk?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43</a:t>
            </a:fld>
            <a:endParaRPr lang="en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Solution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H: high risk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N: not high risk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55533" y="2852936"/>
            <a:ext cx="8436110" cy="24622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(exactly one high risk) = 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(HNN) + 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(NHN) + 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(NNH)</a:t>
            </a:r>
          </a:p>
          <a:p>
            <a:pPr>
              <a:spcBef>
                <a:spcPct val="50000"/>
              </a:spcBef>
              <a:defRPr/>
            </a:pPr>
            <a:r>
              <a:rPr lang="en-US" sz="2800" b="0" dirty="0">
                <a:latin typeface="Times New Roman" pitchFamily="18" charset="0"/>
                <a:ea typeface="+mn-ea"/>
              </a:rPr>
              <a:t>= 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(H)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(N)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(N) + 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(N)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(H)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(N) + 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(N)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(N)</a:t>
            </a:r>
            <a:r>
              <a:rPr lang="en-US" sz="2800" b="0" i="1" dirty="0"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</a:rPr>
              <a:t>(H)</a:t>
            </a:r>
          </a:p>
          <a:p>
            <a:pPr>
              <a:spcBef>
                <a:spcPct val="50000"/>
              </a:spcBef>
              <a:defRPr/>
            </a:pPr>
            <a:r>
              <a:rPr lang="en-US" sz="2800" b="0" dirty="0">
                <a:latin typeface="Times New Roman" pitchFamily="18" charset="0"/>
                <a:ea typeface="+mn-ea"/>
              </a:rPr>
              <a:t>= (.1)(.9)(.9) + (.9)(.1)(.9) + (.9)(.9)(.1)= 3(.1)(.9)</a:t>
            </a:r>
            <a:r>
              <a:rPr lang="en-US" sz="2800" b="0" baseline="30000" dirty="0">
                <a:latin typeface="Times New Roman" pitchFamily="18" charset="0"/>
                <a:ea typeface="+mn-ea"/>
              </a:rPr>
              <a:t>2</a:t>
            </a:r>
          </a:p>
          <a:p>
            <a:pPr>
              <a:spcBef>
                <a:spcPct val="50000"/>
              </a:spcBef>
              <a:defRPr/>
            </a:pPr>
            <a:r>
              <a:rPr lang="en-US" sz="2800" b="0" dirty="0">
                <a:latin typeface="Times New Roman" pitchFamily="18" charset="0"/>
                <a:ea typeface="+mn-ea"/>
              </a:rPr>
              <a:t>= .243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33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2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539552" y="1844824"/>
            <a:ext cx="7750372" cy="444170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Suppose we have additional information for the previous example. We know that only 49% of the population are female. Also, of the female patients, 8% are high risk. A single person is selected at random. What is the probability that it is a high-risk female?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en-US" sz="2800" dirty="0">
                <a:latin typeface="+mn-lt"/>
              </a:rPr>
              <a:t>	</a:t>
            </a:r>
            <a:endParaRPr lang="en-CA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45</a:t>
            </a:fld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>
                <a:solidFill>
                  <a:schemeClr val="accent2"/>
                </a:solidFill>
              </a:rPr>
              <a:t>H: high risk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F: female</a:t>
            </a:r>
            <a:endParaRPr lang="en-CA" dirty="0"/>
          </a:p>
          <a:p>
            <a:endParaRPr lang="en-CA" dirty="0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827584" y="2204864"/>
            <a:ext cx="7633468" cy="31085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From the example, </a:t>
            </a:r>
            <a:r>
              <a:rPr lang="en-US" sz="2800" b="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(F) = .49 and </a:t>
            </a:r>
            <a:r>
              <a:rPr lang="en-US" sz="2800" b="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(H|F) = .08</a:t>
            </a:r>
          </a:p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Use the Multiplicative Rule:</a:t>
            </a:r>
          </a:p>
          <a:p>
            <a:pPr>
              <a:spcBef>
                <a:spcPct val="50000"/>
              </a:spcBef>
              <a:defRPr/>
            </a:pPr>
            <a:r>
              <a:rPr lang="en-US" sz="2800" b="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(high-risk female) = </a:t>
            </a:r>
            <a:r>
              <a:rPr lang="en-US" sz="2800" b="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(H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F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lang="en-US" sz="2800" b="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(F)</a:t>
            </a:r>
            <a:r>
              <a:rPr lang="en-US" sz="2800" b="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(H|F) =.49(.08) </a:t>
            </a:r>
          </a:p>
          <a:p>
            <a:pPr>
              <a:spcBef>
                <a:spcPct val="50000"/>
              </a:spcBef>
              <a:defRPr/>
            </a:pPr>
            <a:r>
              <a:rPr lang="en-US" sz="2800" b="0" dirty="0">
                <a:latin typeface="Times New Roman" pitchFamily="18" charset="0"/>
                <a:ea typeface="+mn-ea"/>
                <a:cs typeface="Times New Roman" pitchFamily="18" charset="0"/>
              </a:rPr>
              <a:t>= .0392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build="p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88641"/>
            <a:ext cx="7832725" cy="864096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/>
              <a:t>The Law of Total Probability</a:t>
            </a:r>
          </a:p>
        </p:txBody>
      </p:sp>
      <p:sp>
        <p:nvSpPr>
          <p:cNvPr id="51204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323528" y="1412776"/>
            <a:ext cx="8352928" cy="2376264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Let </a:t>
            </a:r>
            <a:r>
              <a:rPr lang="en-US" sz="2800" i="1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S</a:t>
            </a:r>
            <a:r>
              <a:rPr lang="en-US" sz="2800" baseline="-25000" dirty="0"/>
              <a:t>2 </a:t>
            </a:r>
            <a:r>
              <a:rPr lang="en-US" sz="2800" dirty="0"/>
              <a:t>, </a:t>
            </a:r>
            <a:r>
              <a:rPr lang="en-US" sz="2800" i="1" dirty="0"/>
              <a:t>S</a:t>
            </a:r>
            <a:r>
              <a:rPr lang="en-US" sz="2800" baseline="-25000" dirty="0"/>
              <a:t>3</a:t>
            </a:r>
            <a:r>
              <a:rPr lang="en-US" sz="2800" dirty="0"/>
              <a:t>, ...,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k</a:t>
            </a:r>
            <a:r>
              <a:rPr lang="en-US" sz="2800" dirty="0"/>
              <a:t> be mutually exclusive and exhaustive events (that is, one and only one must happen)</a:t>
            </a:r>
            <a:endParaRPr lang="en-US" dirty="0"/>
          </a:p>
          <a:p>
            <a:pPr eaLnBrk="1" hangingPunct="1"/>
            <a:r>
              <a:rPr lang="en-US" sz="2800" dirty="0"/>
              <a:t>Then the probability of another event </a:t>
            </a:r>
            <a:r>
              <a:rPr lang="en-US" sz="2800" i="1" dirty="0"/>
              <a:t>A</a:t>
            </a:r>
            <a:r>
              <a:rPr lang="en-US" sz="2800" dirty="0"/>
              <a:t> can be written as: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39552" y="4005064"/>
            <a:ext cx="8077200" cy="1686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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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 + …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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A|S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|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 + … +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A|S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47</a:t>
            </a:fld>
            <a:endParaRPr lang="en-CA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05228" cy="804227"/>
          </a:xfrm>
        </p:spPr>
        <p:txBody>
          <a:bodyPr>
            <a:normAutofit/>
          </a:bodyPr>
          <a:lstStyle/>
          <a:p>
            <a:r>
              <a:rPr lang="en-US" dirty="0"/>
              <a:t>The Law of Total Probability</a:t>
            </a:r>
            <a:endParaRPr lang="en-CA" dirty="0"/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533400" y="4968152"/>
            <a:ext cx="8077200" cy="11033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) = 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>
                <a:latin typeface="Times New Roman" charset="0"/>
                <a:sym typeface="Symbol" charset="0"/>
              </a:rPr>
              <a:t> </a:t>
            </a:r>
            <a:r>
              <a:rPr lang="en-US" sz="2800" i="1" dirty="0">
                <a:latin typeface="Times New Roman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charset="0"/>
                <a:sym typeface="Symbol" charset="0"/>
              </a:rPr>
              <a:t>1</a:t>
            </a:r>
            <a:r>
              <a:rPr lang="en-US" sz="2800" dirty="0">
                <a:latin typeface="Times New Roman" charset="0"/>
                <a:sym typeface="Symbol" charset="0"/>
              </a:rPr>
              <a:t>) + 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>
                <a:latin typeface="Times New Roman" charset="0"/>
                <a:sym typeface="Symbol" charset="0"/>
              </a:rPr>
              <a:t> </a:t>
            </a:r>
            <a:r>
              <a:rPr lang="en-US" sz="2800" i="1" dirty="0">
                <a:latin typeface="Times New Roman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charset="0"/>
                <a:sym typeface="Symbol" charset="0"/>
              </a:rPr>
              <a:t>2</a:t>
            </a:r>
            <a:r>
              <a:rPr lang="en-US" sz="2800" dirty="0">
                <a:latin typeface="Times New Roman" charset="0"/>
                <a:sym typeface="Symbol" charset="0"/>
              </a:rPr>
              <a:t>) + … + 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>
                <a:latin typeface="Times New Roman" charset="0"/>
                <a:sym typeface="Symbol" charset="0"/>
              </a:rPr>
              <a:t> </a:t>
            </a:r>
            <a:r>
              <a:rPr lang="en-US" sz="2800" i="1" dirty="0" err="1">
                <a:latin typeface="Times New Roman" charset="0"/>
                <a:sym typeface="Symbol" charset="0"/>
              </a:rPr>
              <a:t>S</a:t>
            </a:r>
            <a:r>
              <a:rPr lang="en-US" sz="2800" i="1" baseline="-25000" dirty="0" err="1">
                <a:latin typeface="Times New Roman" charset="0"/>
                <a:sym typeface="Symbol" charset="0"/>
              </a:rPr>
              <a:t>k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i="1" dirty="0">
                <a:latin typeface="Times New Roman" charset="0"/>
                <a:sym typeface="Symbo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charset="0"/>
                <a:sym typeface="Symbol" charset="0"/>
              </a:rPr>
              <a:t>= </a:t>
            </a:r>
            <a:r>
              <a:rPr lang="en-US" sz="2800" i="1" dirty="0">
                <a:latin typeface="Times New Roman" charset="0"/>
                <a:sym typeface="Symbol" charset="0"/>
              </a:rPr>
              <a:t>P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i="1" dirty="0">
                <a:latin typeface="Times New Roman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charset="0"/>
                <a:sym typeface="Symbol" charset="0"/>
              </a:rPr>
              <a:t>1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i="1" dirty="0">
                <a:latin typeface="Times New Roman" charset="0"/>
                <a:sym typeface="Symbol" charset="0"/>
              </a:rPr>
              <a:t>P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i="1" dirty="0">
                <a:latin typeface="Times New Roman" charset="0"/>
                <a:sym typeface="Symbol" charset="0"/>
              </a:rPr>
              <a:t>A|S</a:t>
            </a:r>
            <a:r>
              <a:rPr lang="en-US" sz="2800" baseline="-25000" dirty="0">
                <a:latin typeface="Times New Roman" charset="0"/>
                <a:sym typeface="Symbol" charset="0"/>
              </a:rPr>
              <a:t>1</a:t>
            </a:r>
            <a:r>
              <a:rPr lang="en-US" sz="2800" dirty="0">
                <a:latin typeface="Times New Roman" charset="0"/>
                <a:sym typeface="Symbol" charset="0"/>
              </a:rPr>
              <a:t>) + </a:t>
            </a:r>
            <a:r>
              <a:rPr lang="en-US" sz="2800" i="1" dirty="0">
                <a:latin typeface="Times New Roman" charset="0"/>
                <a:sym typeface="Symbol" charset="0"/>
              </a:rPr>
              <a:t>P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i="1" dirty="0">
                <a:latin typeface="Times New Roman" charset="0"/>
                <a:sym typeface="Symbol" charset="0"/>
              </a:rPr>
              <a:t>S</a:t>
            </a:r>
            <a:r>
              <a:rPr lang="en-US" sz="2800" baseline="-25000" dirty="0">
                <a:latin typeface="Times New Roman" charset="0"/>
                <a:sym typeface="Symbol" charset="0"/>
              </a:rPr>
              <a:t>2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i="1" dirty="0">
                <a:latin typeface="Times New Roman" charset="0"/>
                <a:sym typeface="Symbol" charset="0"/>
              </a:rPr>
              <a:t>P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i="1" dirty="0">
                <a:latin typeface="Times New Roman" charset="0"/>
                <a:sym typeface="Symbol" charset="0"/>
              </a:rPr>
              <a:t>A|S</a:t>
            </a:r>
            <a:r>
              <a:rPr lang="en-US" sz="2800" baseline="-25000" dirty="0">
                <a:latin typeface="Times New Roman" charset="0"/>
                <a:sym typeface="Symbol" charset="0"/>
              </a:rPr>
              <a:t>2</a:t>
            </a:r>
            <a:r>
              <a:rPr lang="en-US" sz="2800" dirty="0">
                <a:latin typeface="Times New Roman" charset="0"/>
                <a:sym typeface="Symbol" charset="0"/>
              </a:rPr>
              <a:t>) + … + </a:t>
            </a:r>
            <a:r>
              <a:rPr lang="en-US" sz="2800" i="1" dirty="0">
                <a:latin typeface="Times New Roman" charset="0"/>
                <a:sym typeface="Symbol" charset="0"/>
              </a:rPr>
              <a:t>P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i="1" dirty="0" err="1">
                <a:latin typeface="Times New Roman" charset="0"/>
                <a:sym typeface="Symbol" charset="0"/>
              </a:rPr>
              <a:t>S</a:t>
            </a:r>
            <a:r>
              <a:rPr lang="en-US" sz="2800" i="1" baseline="-25000" dirty="0" err="1">
                <a:latin typeface="Times New Roman" charset="0"/>
                <a:sym typeface="Symbol" charset="0"/>
              </a:rPr>
              <a:t>k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i="1" dirty="0">
                <a:latin typeface="Times New Roman" charset="0"/>
                <a:sym typeface="Symbol" charset="0"/>
              </a:rPr>
              <a:t>P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i="1" dirty="0" err="1">
                <a:latin typeface="Times New Roman" charset="0"/>
                <a:sym typeface="Symbol" charset="0"/>
              </a:rPr>
              <a:t>A|S</a:t>
            </a:r>
            <a:r>
              <a:rPr lang="en-US" sz="2800" i="1" baseline="-25000" dirty="0" err="1">
                <a:latin typeface="Times New Roman" charset="0"/>
                <a:sym typeface="Symbol" charset="0"/>
              </a:rPr>
              <a:t>k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8B8A99E3-38C1-477E-9801-67A0B0371D56}" type="slidenum">
              <a:rPr lang="en-CA" smtClean="0"/>
              <a:pPr>
                <a:defRPr/>
              </a:pPr>
              <a:t>48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45" y="1374863"/>
            <a:ext cx="4665509" cy="3283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1" grpId="0" build="p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23528" y="1772816"/>
            <a:ext cx="8352928" cy="4513712"/>
          </a:xfrm>
        </p:spPr>
        <p:txBody>
          <a:bodyPr/>
          <a:lstStyle/>
          <a:p>
            <a:r>
              <a:rPr lang="en-US" sz="2800" dirty="0"/>
              <a:t>Let </a:t>
            </a:r>
            <a:r>
              <a:rPr lang="en-US" sz="2800" i="1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i="1" dirty="0"/>
              <a:t>S</a:t>
            </a:r>
            <a:r>
              <a:rPr lang="en-US" sz="2800" baseline="-25000" dirty="0"/>
              <a:t>3</a:t>
            </a:r>
            <a:r>
              <a:rPr lang="en-US" sz="2800" dirty="0"/>
              <a:t>, ...,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k</a:t>
            </a:r>
            <a:r>
              <a:rPr lang="en-US" sz="2800" dirty="0"/>
              <a:t> be mutually exclusive and exhaustive events with prior probabilities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),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),…,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k</a:t>
            </a:r>
            <a:r>
              <a:rPr lang="en-US" sz="2800" dirty="0"/>
              <a:t>)</a:t>
            </a:r>
          </a:p>
          <a:p>
            <a:r>
              <a:rPr lang="en-US" sz="2800" dirty="0"/>
              <a:t>If an event </a:t>
            </a:r>
            <a:r>
              <a:rPr lang="en-US" sz="2800" i="1" dirty="0"/>
              <a:t>A</a:t>
            </a:r>
            <a:r>
              <a:rPr lang="en-US" sz="2800" dirty="0"/>
              <a:t> occurs, the posterior probability of </a:t>
            </a:r>
            <a:r>
              <a:rPr lang="en-US" sz="2800" i="1" dirty="0"/>
              <a:t>S</a:t>
            </a:r>
            <a:r>
              <a:rPr lang="en-US" sz="2800" i="1" baseline="-25000" dirty="0"/>
              <a:t>i</a:t>
            </a:r>
            <a:r>
              <a:rPr lang="en-US" sz="2800" dirty="0"/>
              <a:t>, given that </a:t>
            </a:r>
            <a:r>
              <a:rPr lang="en-US" sz="2800" i="1" dirty="0"/>
              <a:t>A</a:t>
            </a:r>
            <a:r>
              <a:rPr lang="en-US" sz="2800" dirty="0"/>
              <a:t> occurred, is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20033"/>
              </p:ext>
            </p:extLst>
          </p:nvPr>
        </p:nvGraphicFramePr>
        <p:xfrm>
          <a:off x="670719" y="4437112"/>
          <a:ext cx="780256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" imgW="2717800" imgH="431800" progId="">
                  <p:embed/>
                </p:oleObj>
              </mc:Choice>
              <mc:Fallback>
                <p:oleObj name="Equation" r:id="rId3" imgW="2717800" imgH="4318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9" y="4437112"/>
                        <a:ext cx="7802562" cy="1239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49</a:t>
            </a:fld>
            <a:endParaRPr lang="en-CA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Events and the Sample Space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Experiment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 </a:t>
            </a:r>
            <a:r>
              <a:rPr lang="en-US" sz="2800" dirty="0"/>
              <a:t>the process by which an observation (or measurement) is obtained:</a:t>
            </a:r>
          </a:p>
          <a:p>
            <a:pPr marL="0" indent="0" algn="ctr" eaLnBrk="1" hangingPunct="1">
              <a:buNone/>
            </a:pPr>
            <a:endParaRPr lang="en-US" sz="2800" dirty="0"/>
          </a:p>
          <a:p>
            <a:pPr lvl="1" eaLnBrk="1" hangingPunct="1"/>
            <a:r>
              <a:rPr lang="en-US" sz="2800" dirty="0"/>
              <a:t>Experiment: record an age</a:t>
            </a:r>
          </a:p>
          <a:p>
            <a:pPr lvl="1" eaLnBrk="1" hangingPunct="1"/>
            <a:r>
              <a:rPr lang="en-US" sz="2800" dirty="0"/>
              <a:t>Experiment: toss a die</a:t>
            </a:r>
          </a:p>
          <a:p>
            <a:pPr lvl="1" eaLnBrk="1" hangingPunct="1"/>
            <a:r>
              <a:rPr lang="en-US" sz="2800" dirty="0"/>
              <a:t>Experiment: record an opinion (yes, no)</a:t>
            </a:r>
          </a:p>
          <a:p>
            <a:pPr lvl="1" eaLnBrk="1" hangingPunct="1"/>
            <a:r>
              <a:rPr lang="en-US" sz="2800" dirty="0"/>
              <a:t>Experiment: toss two coins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772816"/>
            <a:ext cx="8352928" cy="45137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From a previous example, we know that 49% of a population are female. Of the female patients, 8% are high risk for heart attack, while 12% of the male patients are high risk. A single person is selected at random and found to be high risk. </a:t>
            </a:r>
          </a:p>
          <a:p>
            <a:pPr marL="0" indent="0">
              <a:buNone/>
            </a:pPr>
            <a:r>
              <a:rPr lang="en-US" sz="3200" b="1" dirty="0"/>
              <a:t>What is the probability that it is a male?</a:t>
            </a:r>
          </a:p>
          <a:p>
            <a:pPr marL="0" indent="0">
              <a:buNone/>
            </a:pPr>
            <a:endParaRPr lang="en-CA" dirty="0">
              <a:latin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50</a:t>
            </a:fld>
            <a:endParaRPr lang="en-CA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352928" cy="864096"/>
          </a:xfrm>
        </p:spPr>
        <p:txBody>
          <a:bodyPr/>
          <a:lstStyle/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US" dirty="0"/>
              <a:t>Define </a:t>
            </a:r>
            <a:r>
              <a:rPr lang="en-US" dirty="0">
                <a:solidFill>
                  <a:schemeClr val="accent2"/>
                </a:solidFill>
              </a:rPr>
              <a:t>H: high risk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F: female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</a:rPr>
              <a:t>M: male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23528" y="2474614"/>
            <a:ext cx="295232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0" dirty="0">
                <a:latin typeface="Calibri" pitchFamily="34" charset="0"/>
                <a:ea typeface="+mn-ea"/>
                <a:cs typeface="Calibri" pitchFamily="34" charset="0"/>
              </a:rPr>
              <a:t>We know:</a:t>
            </a:r>
          </a:p>
          <a:p>
            <a:pPr>
              <a:defRPr/>
            </a:pPr>
            <a:r>
              <a:rPr lang="en-US" sz="2800" b="0" i="1" dirty="0"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en-US" sz="2800" b="0" dirty="0">
                <a:latin typeface="Calibri" pitchFamily="34" charset="0"/>
                <a:ea typeface="+mn-ea"/>
                <a:cs typeface="Calibri" pitchFamily="34" charset="0"/>
              </a:rPr>
              <a:t>(F) = </a:t>
            </a:r>
          </a:p>
          <a:p>
            <a:pPr>
              <a:defRPr/>
            </a:pPr>
            <a:r>
              <a:rPr lang="en-US" sz="2800" b="0" i="1" dirty="0"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en-US" sz="2800" b="0" dirty="0">
                <a:latin typeface="Calibri" pitchFamily="34" charset="0"/>
                <a:ea typeface="+mn-ea"/>
                <a:cs typeface="Calibri" pitchFamily="34" charset="0"/>
              </a:rPr>
              <a:t>(M) =  </a:t>
            </a:r>
          </a:p>
          <a:p>
            <a:pPr>
              <a:defRPr/>
            </a:pPr>
            <a:r>
              <a:rPr lang="en-US" sz="2800" b="0" i="1" dirty="0"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en-US" sz="2800" b="0" dirty="0">
                <a:latin typeface="Calibri" pitchFamily="34" charset="0"/>
                <a:ea typeface="+mn-ea"/>
                <a:cs typeface="Calibri" pitchFamily="34" charset="0"/>
              </a:rPr>
              <a:t>(H|F) =  </a:t>
            </a:r>
          </a:p>
          <a:p>
            <a:pPr>
              <a:defRPr/>
            </a:pPr>
            <a:r>
              <a:rPr lang="en-US" sz="2800" b="0" i="1" dirty="0"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en-US" sz="2800" b="0" dirty="0">
                <a:latin typeface="Calibri" pitchFamily="34" charset="0"/>
                <a:ea typeface="+mn-ea"/>
                <a:cs typeface="Calibri" pitchFamily="34" charset="0"/>
              </a:rPr>
              <a:t>(H|M) =  </a:t>
            </a:r>
          </a:p>
        </p:txBody>
      </p:sp>
      <p:graphicFrame>
        <p:nvGraphicFramePr>
          <p:cNvPr id="130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23116"/>
              </p:ext>
            </p:extLst>
          </p:nvPr>
        </p:nvGraphicFramePr>
        <p:xfrm>
          <a:off x="3431356" y="2630416"/>
          <a:ext cx="52451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3" imgW="2304000" imgH="658080" progId="">
                  <p:embed/>
                </p:oleObj>
              </mc:Choice>
              <mc:Fallback>
                <p:oleObj name="Equation" r:id="rId3" imgW="2304000" imgH="65808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356" y="2630416"/>
                        <a:ext cx="5245100" cy="1935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2142679" y="4235608"/>
            <a:ext cx="609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.12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2142679" y="3728368"/>
            <a:ext cx="609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.08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2142679" y="3266703"/>
            <a:ext cx="60960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.51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2142679" y="2780928"/>
            <a:ext cx="6096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 New Roman" charset="0"/>
              </a:rPr>
              <a:t>.49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 animBg="1" autoUpdateAnimBg="0"/>
      <p:bldP spid="130062" grpId="0" animBg="1" autoUpdateAnimBg="0"/>
      <p:bldP spid="130063" grpId="0" animBg="1" autoUpdateAnimBg="0"/>
      <p:bldP spid="130064" grpId="0" animBg="1" autoUpdateAnimBg="0"/>
      <p:bldP spid="13006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988840"/>
            <a:ext cx="8352928" cy="4297688"/>
          </a:xfrm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A quantitative variable </a:t>
            </a:r>
            <a:r>
              <a:rPr lang="en-US" sz="2800" i="1" dirty="0"/>
              <a:t>x </a:t>
            </a:r>
            <a:r>
              <a:rPr lang="en-US" sz="2800" dirty="0"/>
              <a:t>is a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random variable </a:t>
            </a:r>
            <a:r>
              <a:rPr lang="en-US" sz="2800" dirty="0"/>
              <a:t>if the value that it assumes, corresponding to the outcome of an experiment, is a chance or random event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Random variables can be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discrete </a:t>
            </a:r>
            <a:r>
              <a:rPr lang="en-US" sz="2800" dirty="0"/>
              <a:t>or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continuous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52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988840"/>
            <a:ext cx="8424936" cy="4297688"/>
          </a:xfrm>
        </p:spPr>
        <p:txBody>
          <a:bodyPr/>
          <a:lstStyle/>
          <a:p>
            <a:r>
              <a:rPr lang="en-US" sz="2800" i="1" dirty="0"/>
              <a:t>x = </a:t>
            </a:r>
            <a:r>
              <a:rPr lang="en-US" sz="2800" dirty="0"/>
              <a:t>SAT score for a randomly selected student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i="1" dirty="0"/>
              <a:t>x = </a:t>
            </a:r>
            <a:r>
              <a:rPr lang="en-US" sz="2800" dirty="0"/>
              <a:t>number of people in a room at a randomly selected time of day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i="1" dirty="0"/>
              <a:t>x = </a:t>
            </a:r>
            <a:r>
              <a:rPr lang="en-US" sz="2800" dirty="0"/>
              <a:t>number on the upper face of a randomly tossed die</a:t>
            </a:r>
            <a:endParaRPr lang="en-CA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53</a:t>
            </a:fld>
            <a:endParaRPr lang="en-CA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dirty="0"/>
              <a:t>Probability Distributions for Discrete Random Variables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916832"/>
            <a:ext cx="8352928" cy="1152128"/>
          </a:xfrm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/>
              <a:t>The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probability distribution for a discrete random variable </a:t>
            </a:r>
            <a:r>
              <a:rPr lang="en-US" sz="28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sz="2800" dirty="0"/>
              <a:t> resembles the relative frequency distributions we constructed in Chapter 1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74721"/>
              </p:ext>
            </p:extLst>
          </p:nvPr>
        </p:nvGraphicFramePr>
        <p:xfrm>
          <a:off x="2520950" y="3717032"/>
          <a:ext cx="41021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4" imgW="1636560" imgH="420480" progId="Equation.3">
                  <p:embed/>
                </p:oleObj>
              </mc:Choice>
              <mc:Fallback>
                <p:oleObj name="Equation" r:id="rId4" imgW="1636560" imgH="4204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717032"/>
                        <a:ext cx="4102100" cy="1071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54</a:t>
            </a:fld>
            <a:endParaRPr lang="en-CA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038404" cy="6264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95536" y="836712"/>
            <a:ext cx="8352928" cy="504056"/>
          </a:xfrm>
          <a:noFill/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800" dirty="0"/>
              <a:t>Toss two fair coins and define </a:t>
            </a:r>
            <a:r>
              <a:rPr lang="en-US" sz="2800" b="1" i="1" dirty="0"/>
              <a:t>x</a:t>
            </a:r>
            <a:r>
              <a:rPr lang="en-US" sz="2800" b="1" dirty="0"/>
              <a:t> = number of heads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2123728" y="1772816"/>
            <a:ext cx="76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latin typeface="Times New Roman" charset="0"/>
              </a:rPr>
              <a:t>1/4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4549428" y="1556792"/>
            <a:ext cx="3794125" cy="1384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(</a:t>
            </a: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x 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=</a:t>
            </a: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0) = 1/4</a:t>
            </a:r>
          </a:p>
          <a:p>
            <a:pPr>
              <a:defRPr/>
            </a:pP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(</a:t>
            </a: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x 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=</a:t>
            </a: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1) = 2/4 = 1/2</a:t>
            </a:r>
          </a:p>
          <a:p>
            <a:pPr>
              <a:defRPr/>
            </a:pP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(</a:t>
            </a: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x 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=</a:t>
            </a:r>
            <a:r>
              <a:rPr lang="en-US" sz="2800" b="0" i="1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sz="2800" b="0" dirty="0">
                <a:solidFill>
                  <a:srgbClr val="333333"/>
                </a:solidFill>
                <a:latin typeface="Times New Roman" pitchFamily="18" charset="0"/>
                <a:ea typeface="+mn-ea"/>
              </a:rPr>
              <a:t>2) = 1/4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43608" y="1844824"/>
            <a:ext cx="990600" cy="2376264"/>
            <a:chOff x="990600" y="1905000"/>
            <a:chExt cx="990600" cy="2185988"/>
          </a:xfrm>
        </p:grpSpPr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>
              <a:off x="990600" y="1905000"/>
              <a:ext cx="990600" cy="461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HH</a:t>
              </a:r>
            </a:p>
          </p:txBody>
        </p:sp>
        <p:sp>
          <p:nvSpPr>
            <p:cNvPr id="135186" name="Text Box 18"/>
            <p:cNvSpPr txBox="1">
              <a:spLocks noChangeArrowheads="1"/>
            </p:cNvSpPr>
            <p:nvPr/>
          </p:nvSpPr>
          <p:spPr bwMode="auto">
            <a:xfrm>
              <a:off x="990600" y="2438400"/>
              <a:ext cx="990600" cy="461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HT</a:t>
              </a:r>
            </a:p>
          </p:txBody>
        </p:sp>
        <p:sp>
          <p:nvSpPr>
            <p:cNvPr id="135187" name="Text Box 19"/>
            <p:cNvSpPr txBox="1">
              <a:spLocks noChangeArrowheads="1"/>
            </p:cNvSpPr>
            <p:nvPr/>
          </p:nvSpPr>
          <p:spPr bwMode="auto">
            <a:xfrm>
              <a:off x="990600" y="3048000"/>
              <a:ext cx="990600" cy="461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TH</a:t>
              </a:r>
            </a:p>
          </p:txBody>
        </p:sp>
        <p:sp>
          <p:nvSpPr>
            <p:cNvPr id="135188" name="Text Box 20"/>
            <p:cNvSpPr txBox="1">
              <a:spLocks noChangeArrowheads="1"/>
            </p:cNvSpPr>
            <p:nvPr/>
          </p:nvSpPr>
          <p:spPr bwMode="auto">
            <a:xfrm>
              <a:off x="990600" y="3629025"/>
              <a:ext cx="990600" cy="461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TT</a:t>
              </a:r>
            </a:p>
          </p:txBody>
        </p:sp>
      </p:grpSp>
      <p:sp>
        <p:nvSpPr>
          <p:cNvPr id="54282" name="Text Box 25"/>
          <p:cNvSpPr txBox="1">
            <a:spLocks noChangeArrowheads="1"/>
          </p:cNvSpPr>
          <p:nvPr/>
        </p:nvSpPr>
        <p:spPr bwMode="auto">
          <a:xfrm>
            <a:off x="29718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CA" sz="2400" b="0">
              <a:latin typeface="Times New Roman" charset="0"/>
            </a:endParaRP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2987824" y="1196752"/>
            <a:ext cx="838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 u="sng" dirty="0">
                <a:solidFill>
                  <a:schemeClr val="accent2"/>
                </a:solidFill>
                <a:latin typeface="Times New Roman" charset="0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solidFill>
                  <a:schemeClr val="accent2"/>
                </a:solidFill>
                <a:latin typeface="Times New Roman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dirty="0">
                <a:solidFill>
                  <a:schemeClr val="accent2"/>
                </a:solidFill>
                <a:latin typeface="Times New Roman" charset="0"/>
              </a:rPr>
              <a:t>0</a:t>
            </a:r>
          </a:p>
        </p:txBody>
      </p:sp>
      <p:graphicFrame>
        <p:nvGraphicFramePr>
          <p:cNvPr id="13526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07793"/>
              </p:ext>
            </p:extLst>
          </p:nvPr>
        </p:nvGraphicFramePr>
        <p:xfrm>
          <a:off x="683568" y="4459164"/>
          <a:ext cx="1752600" cy="18288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p(x)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355976" y="3140968"/>
            <a:ext cx="4273112" cy="2982913"/>
            <a:chOff x="2196" y="2640"/>
            <a:chExt cx="2146" cy="1879"/>
          </a:xfrm>
        </p:grpSpPr>
        <p:sp>
          <p:nvSpPr>
            <p:cNvPr id="135237" name="Rectangle 69"/>
            <p:cNvSpPr>
              <a:spLocks noChangeArrowheads="1"/>
            </p:cNvSpPr>
            <p:nvPr/>
          </p:nvSpPr>
          <p:spPr bwMode="auto">
            <a:xfrm>
              <a:off x="2304" y="2640"/>
              <a:ext cx="1872" cy="144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135239" name="Text Box 71"/>
            <p:cNvSpPr txBox="1">
              <a:spLocks noChangeArrowheads="1"/>
            </p:cNvSpPr>
            <p:nvPr/>
          </p:nvSpPr>
          <p:spPr bwMode="auto">
            <a:xfrm>
              <a:off x="2196" y="4228"/>
              <a:ext cx="2146" cy="2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0D27E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0" dirty="0">
                  <a:latin typeface="+mn-lt"/>
                  <a:ea typeface="+mn-ea"/>
                </a:rPr>
                <a:t>Probability histogram for </a:t>
              </a:r>
              <a:r>
                <a:rPr lang="en-US" sz="2400" b="0" i="1" dirty="0">
                  <a:latin typeface="+mn-lt"/>
                  <a:ea typeface="+mn-ea"/>
                </a:rPr>
                <a:t>x</a:t>
              </a:r>
            </a:p>
          </p:txBody>
        </p:sp>
      </p:grpSp>
      <p:pic>
        <p:nvPicPr>
          <p:cNvPr id="53278" name="Picture 4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3324" y="3363050"/>
            <a:ext cx="2866331" cy="192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4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" y="1"/>
            <a:ext cx="1689224" cy="87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build="p" autoUpdateAnimBg="0"/>
      <p:bldP spid="135179" grpId="0" autoUpdateAnimBg="0"/>
      <p:bldP spid="135180" grpId="0" uiExpand="1" build="p" animBg="1" autoUpdateAnimBg="0"/>
      <p:bldP spid="13519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352928" cy="4441704"/>
          </a:xfrm>
        </p:spPr>
        <p:txBody>
          <a:bodyPr/>
          <a:lstStyle/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Shape</a:t>
            </a:r>
            <a:r>
              <a:rPr lang="en-US" dirty="0"/>
              <a:t>: Symmetric, skewed, mound-shaped…</a:t>
            </a:r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Outliers</a:t>
            </a:r>
            <a:r>
              <a:rPr lang="en-US" dirty="0"/>
              <a:t>: unusual or unlikely measurements </a:t>
            </a:r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Centre and spread</a:t>
            </a:r>
            <a:r>
              <a:rPr lang="en-US" dirty="0"/>
              <a:t>: mean and standard deviation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US" dirty="0"/>
              <a:t>A population mean is called </a:t>
            </a:r>
            <a:r>
              <a:rPr lang="en-US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μ</a:t>
            </a:r>
            <a:r>
              <a:rPr lang="en-US" dirty="0"/>
              <a:t> and a population standard deviation is called </a:t>
            </a:r>
            <a:r>
              <a:rPr lang="en-US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σ</a:t>
            </a:r>
            <a:endParaRPr lang="en-US" i="1" dirty="0"/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56</a:t>
            </a:fld>
            <a:endParaRPr lang="en-CA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dirty="0"/>
              <a:t>The Mean and Standard Deviation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755526"/>
            <a:ext cx="8352928" cy="2033513"/>
          </a:xfrm>
        </p:spPr>
        <p:txBody>
          <a:bodyPr lIns="90488" tIns="44450" rIns="90488" bIns="44450"/>
          <a:lstStyle/>
          <a:p>
            <a:r>
              <a:rPr lang="en-US" sz="2800" dirty="0"/>
              <a:t>Let </a:t>
            </a:r>
            <a:r>
              <a:rPr lang="en-US" sz="2800" i="1" dirty="0"/>
              <a:t>x</a:t>
            </a:r>
            <a:r>
              <a:rPr lang="en-US" sz="2800" dirty="0"/>
              <a:t> be a discrete random variable with probability distribution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</a:t>
            </a:r>
          </a:p>
          <a:p>
            <a:r>
              <a:rPr lang="en-US" sz="2800" dirty="0"/>
              <a:t>Then the mean, variance, and standard deviation of </a:t>
            </a:r>
            <a:r>
              <a:rPr lang="en-US" sz="2800" i="1" dirty="0"/>
              <a:t>x</a:t>
            </a:r>
            <a:r>
              <a:rPr lang="en-US" sz="2800" dirty="0"/>
              <a:t> are given as</a:t>
            </a:r>
          </a:p>
        </p:txBody>
      </p:sp>
      <p:graphicFrame>
        <p:nvGraphicFramePr>
          <p:cNvPr id="15974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517"/>
              </p:ext>
            </p:extLst>
          </p:nvPr>
        </p:nvGraphicFramePr>
        <p:xfrm>
          <a:off x="2071687" y="3933056"/>
          <a:ext cx="5000625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3" imgW="1883160" imgH="712800" progId="Equation.3">
                  <p:embed/>
                </p:oleObj>
              </mc:Choice>
              <mc:Fallback>
                <p:oleObj name="Equation" r:id="rId3" imgW="1883160" imgH="712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7" y="3933056"/>
                        <a:ext cx="5000625" cy="1912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57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5398" name="Rectangle 38"/>
          <p:cNvSpPr>
            <a:spLocks noGrp="1" noChangeArrowheads="1"/>
          </p:cNvSpPr>
          <p:nvPr>
            <p:ph sz="quarter" idx="1"/>
          </p:nvPr>
        </p:nvSpPr>
        <p:spPr>
          <a:xfrm>
            <a:off x="251520" y="1628800"/>
            <a:ext cx="8640960" cy="46577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Toss a fair coin 2 times and record </a:t>
            </a:r>
            <a:r>
              <a:rPr lang="en-US" sz="2800" i="1" dirty="0"/>
              <a:t>x</a:t>
            </a:r>
            <a:r>
              <a:rPr lang="en-US" sz="2800" dirty="0"/>
              <a:t> the number of heads:</a:t>
            </a:r>
          </a:p>
        </p:txBody>
      </p:sp>
      <p:graphicFrame>
        <p:nvGraphicFramePr>
          <p:cNvPr id="1539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11587"/>
              </p:ext>
            </p:extLst>
          </p:nvPr>
        </p:nvGraphicFramePr>
        <p:xfrm>
          <a:off x="395536" y="2533030"/>
          <a:ext cx="4495800" cy="18288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–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)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(–1)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(1/4)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(0)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(1/2)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1/2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(1)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(1/4)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076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35429"/>
              </p:ext>
            </p:extLst>
          </p:nvPr>
        </p:nvGraphicFramePr>
        <p:xfrm>
          <a:off x="5839619" y="2492896"/>
          <a:ext cx="2430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tion" r:id="rId3" imgW="977476" imgH="203112" progId="Equation.3">
                  <p:embed/>
                </p:oleObj>
              </mc:Choice>
              <mc:Fallback>
                <p:oleObj name="Equation" r:id="rId3" imgW="977476" imgH="203112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619" y="2492896"/>
                        <a:ext cx="2430462" cy="498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57336"/>
              </p:ext>
            </p:extLst>
          </p:nvPr>
        </p:nvGraphicFramePr>
        <p:xfrm>
          <a:off x="5292080" y="3746674"/>
          <a:ext cx="34401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5" imgW="1243080" imgH="219240" progId="Equation.3">
                  <p:embed/>
                </p:oleObj>
              </mc:Choice>
              <mc:Fallback>
                <p:oleObj name="Equation" r:id="rId5" imgW="1243080" imgH="21924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746674"/>
                        <a:ext cx="3440113" cy="614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291432" y="4293096"/>
            <a:ext cx="3995737" cy="1736725"/>
            <a:chOff x="1927" y="2844"/>
            <a:chExt cx="2517" cy="1094"/>
          </a:xfrm>
        </p:grpSpPr>
        <p:graphicFrame>
          <p:nvGraphicFramePr>
            <p:cNvPr id="1536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0226000"/>
                </p:ext>
              </p:extLst>
            </p:nvPr>
          </p:nvGraphicFramePr>
          <p:xfrm>
            <a:off x="1998" y="3120"/>
            <a:ext cx="2364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7" name="Equation" r:id="rId7" imgW="1371600" imgH="482600" progId="Equation.3">
                    <p:embed/>
                  </p:oleObj>
                </mc:Choice>
                <mc:Fallback>
                  <p:oleObj name="Equation" r:id="rId7" imgW="1371600" imgH="48260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3120"/>
                          <a:ext cx="2364" cy="81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95" name="AutoShape 68"/>
            <p:cNvCxnSpPr>
              <a:cxnSpLocks noChangeShapeType="1"/>
            </p:cNvCxnSpPr>
            <p:nvPr/>
          </p:nvCxnSpPr>
          <p:spPr bwMode="auto">
            <a:xfrm rot="10800000" flipV="1">
              <a:off x="1927" y="2844"/>
              <a:ext cx="2517" cy="727"/>
            </a:xfrm>
            <a:prstGeom prst="curvedConnector3">
              <a:avLst>
                <a:gd name="adj1" fmla="val 110083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58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6344" name="Rectangle 2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The probability distribution for </a:t>
            </a:r>
            <a:r>
              <a:rPr lang="en-US" sz="2800" i="1" dirty="0"/>
              <a:t>x</a:t>
            </a:r>
            <a:r>
              <a:rPr lang="en-US" sz="2800" dirty="0"/>
              <a:t> the number of heads in tossing 2 fair coins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23528" y="2590800"/>
            <a:ext cx="6552728" cy="2854424"/>
            <a:chOff x="480" y="1632"/>
            <a:chExt cx="3835" cy="187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7268" name="Rectangle 52"/>
            <p:cNvSpPr>
              <a:spLocks noChangeArrowheads="1"/>
            </p:cNvSpPr>
            <p:nvPr/>
          </p:nvSpPr>
          <p:spPr bwMode="auto">
            <a:xfrm>
              <a:off x="480" y="1632"/>
              <a:ext cx="2400" cy="18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56341" name="Rectangle 55"/>
            <p:cNvSpPr>
              <a:spLocks noChangeArrowheads="1"/>
            </p:cNvSpPr>
            <p:nvPr/>
          </p:nvSpPr>
          <p:spPr bwMode="auto">
            <a:xfrm>
              <a:off x="2971" y="1933"/>
              <a:ext cx="1344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sz="2800" b="0" dirty="0">
                  <a:latin typeface="Calibri" pitchFamily="34" charset="0"/>
                </a:rPr>
                <a:t>Shape?</a:t>
              </a:r>
            </a:p>
            <a:p>
              <a:pPr marL="342900" indent="-342900" eaLnBrk="0" hangingPunct="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sz="2800" b="0" dirty="0">
                  <a:latin typeface="Calibri" pitchFamily="34" charset="0"/>
                </a:rPr>
                <a:t>Outliers?</a:t>
              </a:r>
            </a:p>
            <a:p>
              <a:pPr marL="342900" indent="-342900" eaLnBrk="0" hangingPunct="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sz="2800" b="0" dirty="0">
                  <a:latin typeface="Calibri" pitchFamily="34" charset="0"/>
                </a:rPr>
                <a:t>Centre?</a:t>
              </a:r>
            </a:p>
            <a:p>
              <a:pPr marL="342900" indent="-342900" eaLnBrk="0" hangingPunct="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sz="2800" b="0" dirty="0">
                  <a:latin typeface="Calibri" pitchFamily="34" charset="0"/>
                </a:rPr>
                <a:t>Spread?</a:t>
              </a:r>
            </a:p>
          </p:txBody>
        </p:sp>
      </p:grpSp>
      <p:sp>
        <p:nvSpPr>
          <p:cNvPr id="137272" name="Text Box 56"/>
          <p:cNvSpPr txBox="1">
            <a:spLocks noChangeArrowheads="1"/>
          </p:cNvSpPr>
          <p:nvPr/>
        </p:nvSpPr>
        <p:spPr bwMode="auto">
          <a:xfrm>
            <a:off x="6516216" y="2578100"/>
            <a:ext cx="2209800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charset="0"/>
              </a:rPr>
              <a:t>Symmetric; mound-shaped</a:t>
            </a:r>
          </a:p>
        </p:txBody>
      </p:sp>
      <p:sp>
        <p:nvSpPr>
          <p:cNvPr id="137273" name="Text Box 57"/>
          <p:cNvSpPr txBox="1">
            <a:spLocks noChangeArrowheads="1"/>
          </p:cNvSpPr>
          <p:nvPr/>
        </p:nvSpPr>
        <p:spPr bwMode="auto">
          <a:xfrm>
            <a:off x="6516216" y="3573016"/>
            <a:ext cx="2209800" cy="461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charset="0"/>
              </a:rPr>
              <a:t>None</a:t>
            </a:r>
          </a:p>
        </p:txBody>
      </p:sp>
      <p:sp>
        <p:nvSpPr>
          <p:cNvPr id="137274" name="Text Box 58"/>
          <p:cNvSpPr txBox="1">
            <a:spLocks noChangeArrowheads="1"/>
          </p:cNvSpPr>
          <p:nvPr/>
        </p:nvSpPr>
        <p:spPr bwMode="auto">
          <a:xfrm>
            <a:off x="6516216" y="4149080"/>
            <a:ext cx="2209800" cy="461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i="1" dirty="0">
                <a:latin typeface="Symbol" charset="0"/>
              </a:rPr>
              <a:t>m</a:t>
            </a:r>
            <a:r>
              <a:rPr lang="en-US" sz="2400" b="0" dirty="0">
                <a:latin typeface="Times New Roman" charset="0"/>
              </a:rPr>
              <a:t> = 1</a:t>
            </a:r>
            <a:endParaRPr lang="en-US" sz="2400" b="0" dirty="0">
              <a:latin typeface="Symbol" charset="0"/>
            </a:endParaRPr>
          </a:p>
        </p:txBody>
      </p:sp>
      <p:sp>
        <p:nvSpPr>
          <p:cNvPr id="137275" name="Text Box 59"/>
          <p:cNvSpPr txBox="1">
            <a:spLocks noChangeArrowheads="1"/>
          </p:cNvSpPr>
          <p:nvPr/>
        </p:nvSpPr>
        <p:spPr bwMode="auto">
          <a:xfrm>
            <a:off x="6516216" y="4725144"/>
            <a:ext cx="2209800" cy="461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i="1" dirty="0">
                <a:latin typeface="Symbol" charset="0"/>
              </a:rPr>
              <a:t>s</a:t>
            </a:r>
            <a:r>
              <a:rPr lang="en-US" sz="2400" b="0" dirty="0">
                <a:latin typeface="Times New Roman" charset="0"/>
              </a:rPr>
              <a:t> = .71</a:t>
            </a:r>
            <a:endParaRPr lang="en-US" sz="2400" b="0" dirty="0">
              <a:latin typeface="Symbol" charset="0"/>
            </a:endParaRPr>
          </a:p>
        </p:txBody>
      </p:sp>
      <p:sp>
        <p:nvSpPr>
          <p:cNvPr id="56329" name="Text Box 60"/>
          <p:cNvSpPr txBox="1">
            <a:spLocks noChangeArrowheads="1"/>
          </p:cNvSpPr>
          <p:nvPr/>
        </p:nvSpPr>
        <p:spPr bwMode="auto">
          <a:xfrm>
            <a:off x="2590800" y="5715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CA" sz="2400" b="0">
              <a:latin typeface="Times New Roman" charset="0"/>
            </a:endParaRPr>
          </a:p>
        </p:txBody>
      </p:sp>
      <p:cxnSp>
        <p:nvCxnSpPr>
          <p:cNvPr id="55307" name="AutoShape 68"/>
          <p:cNvCxnSpPr>
            <a:cxnSpLocks noChangeShapeType="1"/>
          </p:cNvCxnSpPr>
          <p:nvPr/>
        </p:nvCxnSpPr>
        <p:spPr bwMode="auto">
          <a:xfrm rot="5400000">
            <a:off x="4793481" y="3495551"/>
            <a:ext cx="566737" cy="4610100"/>
          </a:xfrm>
          <a:prstGeom prst="curvedConnector3">
            <a:avLst>
              <a:gd name="adj1" fmla="val 37815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1793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46" y="2636912"/>
            <a:ext cx="4104554" cy="276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1619672" y="5373216"/>
            <a:ext cx="2232025" cy="1143000"/>
            <a:chOff x="1763713" y="5013325"/>
            <a:chExt cx="2232025" cy="114300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2627313" y="5013325"/>
              <a:ext cx="533400" cy="1143000"/>
              <a:chOff x="1632" y="3168"/>
              <a:chExt cx="336" cy="720"/>
            </a:xfrm>
          </p:grpSpPr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1632" y="360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 i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Symbol" charset="0"/>
                  </a:rPr>
                  <a:t>m</a:t>
                </a:r>
              </a:p>
            </p:txBody>
          </p:sp>
          <p:sp>
            <p:nvSpPr>
              <p:cNvPr id="56339" name="Line 62"/>
              <p:cNvSpPr>
                <a:spLocks noChangeShapeType="1"/>
              </p:cNvSpPr>
              <p:nvPr/>
            </p:nvSpPr>
            <p:spPr bwMode="auto">
              <a:xfrm>
                <a:off x="1728" y="31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09" name="Line 67"/>
            <p:cNvSpPr>
              <a:spLocks noChangeShapeType="1"/>
            </p:cNvSpPr>
            <p:nvPr/>
          </p:nvSpPr>
          <p:spPr bwMode="auto">
            <a:xfrm>
              <a:off x="2771775" y="5805488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Line 67"/>
            <p:cNvSpPr>
              <a:spLocks noChangeShapeType="1"/>
            </p:cNvSpPr>
            <p:nvPr/>
          </p:nvSpPr>
          <p:spPr bwMode="auto">
            <a:xfrm>
              <a:off x="3348038" y="5805488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67"/>
            <p:cNvSpPr>
              <a:spLocks noChangeShapeType="1"/>
            </p:cNvSpPr>
            <p:nvPr/>
          </p:nvSpPr>
          <p:spPr bwMode="auto">
            <a:xfrm>
              <a:off x="2268538" y="5805488"/>
              <a:ext cx="528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67"/>
            <p:cNvSpPr>
              <a:spLocks noChangeShapeType="1"/>
            </p:cNvSpPr>
            <p:nvPr/>
          </p:nvSpPr>
          <p:spPr bwMode="auto">
            <a:xfrm>
              <a:off x="1763713" y="5805488"/>
              <a:ext cx="528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59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72" grpId="0" animBg="1" autoUpdateAnimBg="0"/>
      <p:bldP spid="137273" grpId="0" animBg="1" autoUpdateAnimBg="0"/>
      <p:bldP spid="137274" grpId="0" animBg="1" autoUpdateAnimBg="0"/>
      <p:bldP spid="13727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the Sample Space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simple event</a:t>
            </a:r>
            <a:r>
              <a:rPr lang="en-US" sz="2800" dirty="0"/>
              <a:t> is the outcome that is observed on a single repetition of the experiment 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800" dirty="0"/>
              <a:t>The basic element to which probability is applied</a:t>
            </a:r>
          </a:p>
          <a:p>
            <a:pPr lvl="1"/>
            <a:r>
              <a:rPr lang="en-US" sz="2800" dirty="0"/>
              <a:t>One and only one simple event can occur when the experiment is performed</a:t>
            </a:r>
          </a:p>
          <a:p>
            <a:pPr lvl="1"/>
            <a:endParaRPr lang="en-US" sz="2800" dirty="0"/>
          </a:p>
          <a:p>
            <a:r>
              <a:rPr lang="en-US" sz="2800" dirty="0"/>
              <a:t>A simple event is denoted by </a:t>
            </a:r>
            <a:r>
              <a:rPr lang="en-US" sz="2800" i="1" dirty="0"/>
              <a:t>E</a:t>
            </a:r>
            <a:r>
              <a:rPr lang="en-US" sz="2800" dirty="0"/>
              <a:t> with a subscript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Concepts, Part I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I.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Experiments and the Sample Space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8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1. Experiments, events, mutually exclusive  events, simple events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2. The sample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3. Venn diagrams, tree diagrams, probability </a:t>
            </a:r>
            <a:br>
              <a:rPr lang="en-US" sz="2800" dirty="0"/>
            </a:br>
            <a:r>
              <a:rPr lang="en-US" sz="2800" dirty="0"/>
              <a:t>    tables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60</a:t>
            </a:fld>
            <a:endParaRPr lang="en-CA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Concepts, Part II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II. Probabilities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   </a:t>
            </a:r>
            <a:r>
              <a:rPr lang="en-US" sz="2800" dirty="0"/>
              <a:t>1. Relative frequency definition of probability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2. Properties of probabilities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a. Each probability lies between 0 and 1</a:t>
            </a:r>
          </a:p>
          <a:p>
            <a:pPr marL="896938" indent="-541338"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b. Sum of all simple-event probabilities equals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3.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), the sum of the probabilities for all simple events in </a:t>
            </a:r>
            <a:r>
              <a:rPr lang="en-US" sz="2800" i="1" dirty="0"/>
              <a:t>A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CA" sz="2800" dirty="0">
              <a:latin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61</a:t>
            </a:fld>
            <a:endParaRPr lang="en-CA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Concepts, Part III</a:t>
            </a:r>
          </a:p>
        </p:txBody>
      </p:sp>
      <p:sp>
        <p:nvSpPr>
          <p:cNvPr id="20497" name="Rectangle 1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III. Counting Rules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</a:p>
          <a:p>
            <a:pPr eaLnBrk="1" hangingPunct="1">
              <a:buFontTx/>
              <a:buNone/>
            </a:pPr>
            <a:r>
              <a:rPr lang="en-US" dirty="0"/>
              <a:t>   </a:t>
            </a:r>
            <a:r>
              <a:rPr lang="en-US" sz="2800" dirty="0"/>
              <a:t>1. </a:t>
            </a:r>
            <a:r>
              <a:rPr lang="en-US" sz="2800" i="1" dirty="0" err="1"/>
              <a:t>mn</a:t>
            </a:r>
            <a:r>
              <a:rPr lang="en-US" sz="2800" dirty="0"/>
              <a:t> Rule; extended </a:t>
            </a:r>
            <a:r>
              <a:rPr lang="en-US" sz="2800" i="1" dirty="0" err="1"/>
              <a:t>mn</a:t>
            </a:r>
            <a:r>
              <a:rPr lang="en-US" sz="2800" dirty="0"/>
              <a:t> Rule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800" dirty="0"/>
              <a:t>2. Permutations: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</a:p>
          <a:p>
            <a:pPr eaLnBrk="1" hangingPunct="1">
              <a:buFontTx/>
              <a:buNone/>
            </a:pPr>
            <a:r>
              <a:rPr lang="en-US" sz="2800" dirty="0"/>
              <a:t>	3. Combinations</a:t>
            </a: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237609"/>
              </p:ext>
            </p:extLst>
          </p:nvPr>
        </p:nvGraphicFramePr>
        <p:xfrm>
          <a:off x="3923928" y="3212976"/>
          <a:ext cx="2160240" cy="201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3" imgW="914040" imgH="849960" progId="">
                  <p:embed/>
                </p:oleObj>
              </mc:Choice>
              <mc:Fallback>
                <p:oleObj name="Equation" r:id="rId3" imgW="914040" imgH="84996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212976"/>
                        <a:ext cx="2160240" cy="20102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62</a:t>
            </a:fld>
            <a:endParaRPr lang="en-CA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Concepts, Part IV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IV. Event Relations</a:t>
            </a:r>
          </a:p>
          <a:p>
            <a:pPr algn="ctr" eaLnBrk="1" hangingPunct="1">
              <a:buFontTx/>
              <a:buNone/>
            </a:pPr>
            <a:endParaRPr lang="en-US" sz="28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	1. Unions and intersections</a:t>
            </a:r>
          </a:p>
          <a:p>
            <a:pPr eaLnBrk="1" hangingPunct="1">
              <a:buFontTx/>
              <a:buNone/>
            </a:pPr>
            <a:r>
              <a:rPr lang="en-US" sz="2800" dirty="0"/>
              <a:t>	2. Events</a:t>
            </a:r>
          </a:p>
          <a:p>
            <a:pPr eaLnBrk="1" hangingPunct="1">
              <a:buFontTx/>
              <a:buNone/>
            </a:pPr>
            <a:r>
              <a:rPr lang="en-US" sz="2800" dirty="0"/>
              <a:t>		</a:t>
            </a:r>
            <a:r>
              <a:rPr lang="en-US" sz="2400" dirty="0"/>
              <a:t>a. Disjoint or mutually exclusive: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= 0</a:t>
            </a:r>
          </a:p>
          <a:p>
            <a:pPr eaLnBrk="1" hangingPunct="1">
              <a:buFontTx/>
              <a:buNone/>
            </a:pPr>
            <a:r>
              <a:rPr lang="en-US" sz="2400" dirty="0"/>
              <a:t>		b. Complementary: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1 –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30000" dirty="0"/>
              <a:t>C</a:t>
            </a:r>
            <a:r>
              <a:rPr lang="en-US" dirty="0"/>
              <a:t>) </a:t>
            </a:r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63</a:t>
            </a:fld>
            <a:endParaRPr lang="en-CA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88641"/>
            <a:ext cx="7832725" cy="864096"/>
          </a:xfrm>
        </p:spPr>
        <p:txBody>
          <a:bodyPr/>
          <a:lstStyle/>
          <a:p>
            <a:pPr eaLnBrk="1" hangingPunct="1"/>
            <a:r>
              <a:rPr lang="en-US" dirty="0"/>
              <a:t>Key Concepts, Part IV (cont’d)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charset="0"/>
              </a:rPr>
              <a:t>	</a:t>
            </a:r>
            <a:r>
              <a:rPr lang="en-US" sz="2800" dirty="0">
                <a:latin typeface="+mn-lt"/>
              </a:rPr>
              <a:t>3. </a:t>
            </a:r>
            <a:r>
              <a:rPr lang="en-US" sz="2800" dirty="0"/>
              <a:t>Conditional probability: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4. Independent and dependent events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/>
              <a:t>	5. Additive Rule of Probability: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/>
              <a:t>	6. Multiplicative Rule of Probability: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/>
              <a:t>	7. Law of Total Probability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dirty="0"/>
              <a:t>	8. Bayes’ Rule</a:t>
            </a:r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85010"/>
              </p:ext>
            </p:extLst>
          </p:nvPr>
        </p:nvGraphicFramePr>
        <p:xfrm>
          <a:off x="5004048" y="1268760"/>
          <a:ext cx="22367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3" imgW="1279800" imgH="411120" progId="">
                  <p:embed/>
                </p:oleObj>
              </mc:Choice>
              <mc:Fallback>
                <p:oleObj name="Equation" r:id="rId3" imgW="1279800" imgH="411120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268760"/>
                        <a:ext cx="2236788" cy="722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19326"/>
              </p:ext>
            </p:extLst>
          </p:nvPr>
        </p:nvGraphicFramePr>
        <p:xfrm>
          <a:off x="1835696" y="3429000"/>
          <a:ext cx="38814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5" imgW="2239920" imgH="191880" progId="">
                  <p:embed/>
                </p:oleObj>
              </mc:Choice>
              <mc:Fallback>
                <p:oleObj name="Equation" r:id="rId5" imgW="2239920" imgH="191880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429000"/>
                        <a:ext cx="3881437" cy="350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81519"/>
              </p:ext>
            </p:extLst>
          </p:nvPr>
        </p:nvGraphicFramePr>
        <p:xfrm>
          <a:off x="5940152" y="4077072"/>
          <a:ext cx="274161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7" imgW="1572480" imgH="191880" progId="">
                  <p:embed/>
                </p:oleObj>
              </mc:Choice>
              <mc:Fallback>
                <p:oleObj name="Equation" r:id="rId7" imgW="1572480" imgH="19188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077072"/>
                        <a:ext cx="2741612" cy="350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64</a:t>
            </a:fld>
            <a:endParaRPr lang="en-CA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Concepts, Part V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V. Discrete Random Variables and </a:t>
            </a:r>
          </a:p>
          <a:p>
            <a:pPr algn="ctr" eaLnBrk="1" hangingPunct="1">
              <a:buFontTx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Probability  Distributions</a:t>
            </a:r>
          </a:p>
          <a:p>
            <a:pPr eaLnBrk="1" hangingPunct="1">
              <a:buFontTx/>
              <a:buNone/>
            </a:pPr>
            <a:r>
              <a:rPr lang="en-US" sz="2800" dirty="0"/>
              <a:t>	1. Random variables, discrete and continuous</a:t>
            </a:r>
          </a:p>
          <a:p>
            <a:pPr eaLnBrk="1" hangingPunct="1">
              <a:buFontTx/>
              <a:buNone/>
            </a:pPr>
            <a:r>
              <a:rPr lang="en-US" sz="2800" dirty="0"/>
              <a:t>	2. Properties of probability distributions</a:t>
            </a:r>
            <a:br>
              <a:rPr lang="en-US" sz="2800" dirty="0"/>
            </a:b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		</a:t>
            </a:r>
          </a:p>
          <a:p>
            <a:pPr eaLnBrk="1" hangingPunct="1">
              <a:buFontTx/>
              <a:buNone/>
            </a:pPr>
            <a:r>
              <a:rPr lang="en-US" sz="2800" dirty="0"/>
              <a:t>	3. Mean or expected value of a discrete random </a:t>
            </a:r>
            <a:br>
              <a:rPr lang="en-US" sz="2800" dirty="0"/>
            </a:br>
            <a:r>
              <a:rPr lang="en-US" sz="2800" dirty="0"/>
              <a:t>    variable:</a:t>
            </a:r>
          </a:p>
          <a:p>
            <a:pPr eaLnBrk="1" hangingPunct="1">
              <a:buFontTx/>
              <a:buNone/>
            </a:pPr>
            <a:endParaRPr lang="en-US" sz="2800" dirty="0">
              <a:latin typeface="Times New Roman" charset="0"/>
            </a:endParaRP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521986"/>
              </p:ext>
            </p:extLst>
          </p:nvPr>
        </p:nvGraphicFramePr>
        <p:xfrm>
          <a:off x="2226148" y="3645024"/>
          <a:ext cx="469170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3" imgW="1636560" imgH="191880" progId="">
                  <p:embed/>
                </p:oleObj>
              </mc:Choice>
              <mc:Fallback>
                <p:oleObj name="Equation" r:id="rId3" imgW="1636560" imgH="19188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148" y="3645024"/>
                        <a:ext cx="4691703" cy="5760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55164"/>
              </p:ext>
            </p:extLst>
          </p:nvPr>
        </p:nvGraphicFramePr>
        <p:xfrm>
          <a:off x="2969722" y="5085184"/>
          <a:ext cx="320455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5" imgW="1197360" imgH="191880" progId="">
                  <p:embed/>
                </p:oleObj>
              </mc:Choice>
              <mc:Fallback>
                <p:oleObj name="Equation" r:id="rId5" imgW="1197360" imgH="19188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722" y="5085184"/>
                        <a:ext cx="3204556" cy="72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65</a:t>
            </a:fld>
            <a:endParaRPr lang="en-CA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Concepts, </a:t>
            </a:r>
            <a:r>
              <a:rPr lang="en-CA"/>
              <a:t>Part V </a:t>
            </a:r>
            <a:r>
              <a:rPr lang="en-CA" dirty="0"/>
              <a:t>(cont’d)</a:t>
            </a:r>
          </a:p>
        </p:txBody>
      </p:sp>
      <p:graphicFrame>
        <p:nvGraphicFramePr>
          <p:cNvPr id="157706" name="Object 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5361185"/>
              </p:ext>
            </p:extLst>
          </p:nvPr>
        </p:nvGraphicFramePr>
        <p:xfrm>
          <a:off x="1763688" y="3501008"/>
          <a:ext cx="5273957" cy="132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8" name="Equation" r:id="rId3" imgW="1883160" imgH="475200" progId="Equation.3">
                  <p:embed/>
                </p:oleObj>
              </mc:Choice>
              <mc:Fallback>
                <p:oleObj name="Equation" r:id="rId3" imgW="1883160" imgH="475200" progId="Equation.3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01008"/>
                        <a:ext cx="5273957" cy="13296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1949870"/>
            <a:ext cx="7200900" cy="11987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+mn-lt"/>
              </a:rPr>
              <a:t>	4. </a:t>
            </a:r>
            <a:r>
              <a:rPr lang="en-US" sz="2800" dirty="0"/>
              <a:t>Variance and standard deviation of a </a:t>
            </a:r>
            <a:br>
              <a:rPr lang="en-US" sz="2800" dirty="0"/>
            </a:br>
            <a:r>
              <a:rPr lang="en-US" sz="2800" dirty="0"/>
              <a:t>    discrete random </a:t>
            </a:r>
            <a:r>
              <a:rPr lang="en-US" sz="2800"/>
              <a:t>variable: </a:t>
            </a:r>
            <a:endParaRPr lang="en-US" sz="2800" dirty="0"/>
          </a:p>
          <a:p>
            <a:endParaRPr lang="en-CA" sz="2800" dirty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66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the Sample Space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323528" y="2060848"/>
            <a:ext cx="8352928" cy="4225680"/>
          </a:xfrm>
        </p:spPr>
        <p:txBody>
          <a:bodyPr/>
          <a:lstStyle/>
          <a:p>
            <a:r>
              <a:rPr lang="en-US" sz="2800" dirty="0"/>
              <a:t>Each simple event will be assigned a probability, measuring “how often” it occurs</a:t>
            </a:r>
          </a:p>
          <a:p>
            <a:pPr marL="0" indent="0">
              <a:buNone/>
              <a:tabLst>
                <a:tab pos="3675063" algn="l"/>
              </a:tabLst>
            </a:pPr>
            <a:endParaRPr lang="en-US" sz="2800" dirty="0"/>
          </a:p>
          <a:p>
            <a:r>
              <a:rPr lang="en-US" sz="2800" dirty="0"/>
              <a:t>The set of all simple events of an experiment is called the sample space, </a:t>
            </a:r>
            <a:r>
              <a:rPr lang="en-US" sz="2800" i="1" dirty="0"/>
              <a:t>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12832" cy="920451"/>
          </a:xfrm>
        </p:spPr>
        <p:txBody>
          <a:bodyPr/>
          <a:lstStyle/>
          <a:p>
            <a:pPr eaLnBrk="1" hangingPunct="1"/>
            <a:r>
              <a:rPr lang="en-US" dirty="0"/>
              <a:t>Example: The Die Toss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67544" y="3430588"/>
            <a:ext cx="1056456" cy="1217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CA" sz="2400" b="0" dirty="0">
                <a:latin typeface="+mn-lt"/>
                <a:ea typeface="+mn-ea"/>
              </a:rPr>
              <a:t>Die</a:t>
            </a:r>
          </a:p>
          <a:p>
            <a:pPr algn="ctr">
              <a:defRPr/>
            </a:pPr>
            <a:r>
              <a:rPr lang="en-CA" sz="2400" b="0" dirty="0">
                <a:latin typeface="+mn-lt"/>
                <a:ea typeface="+mn-ea"/>
              </a:rPr>
              <a:t> face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24000" y="2438400"/>
            <a:ext cx="1219199" cy="1600200"/>
            <a:chOff x="960" y="1536"/>
            <a:chExt cx="768" cy="100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2957" name="Text Box 13"/>
            <p:cNvSpPr txBox="1">
              <a:spLocks noChangeArrowheads="1"/>
            </p:cNvSpPr>
            <p:nvPr/>
          </p:nvSpPr>
          <p:spPr bwMode="auto">
            <a:xfrm>
              <a:off x="1392" y="1536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1</a:t>
              </a:r>
            </a:p>
          </p:txBody>
        </p:sp>
        <p:cxnSp>
          <p:nvCxnSpPr>
            <p:cNvPr id="28706" name="AutoShape 19"/>
            <p:cNvCxnSpPr>
              <a:cxnSpLocks noChangeShapeType="1"/>
              <a:stCxn id="82953" idx="3"/>
              <a:endCxn id="82957" idx="1"/>
            </p:cNvCxnSpPr>
            <p:nvPr/>
          </p:nvCxnSpPr>
          <p:spPr bwMode="auto">
            <a:xfrm flipV="1">
              <a:off x="960" y="1689"/>
              <a:ext cx="432" cy="855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524000" y="3048000"/>
            <a:ext cx="1219199" cy="990600"/>
            <a:chOff x="960" y="1920"/>
            <a:chExt cx="768" cy="62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2958" name="Text Box 14"/>
            <p:cNvSpPr txBox="1">
              <a:spLocks noChangeArrowheads="1"/>
            </p:cNvSpPr>
            <p:nvPr/>
          </p:nvSpPr>
          <p:spPr bwMode="auto">
            <a:xfrm>
              <a:off x="1392" y="1920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2</a:t>
              </a:r>
            </a:p>
          </p:txBody>
        </p:sp>
        <p:cxnSp>
          <p:nvCxnSpPr>
            <p:cNvPr id="28704" name="AutoShape 20"/>
            <p:cNvCxnSpPr>
              <a:cxnSpLocks noChangeShapeType="1"/>
              <a:stCxn id="82953" idx="3"/>
              <a:endCxn id="82958" idx="1"/>
            </p:cNvCxnSpPr>
            <p:nvPr/>
          </p:nvCxnSpPr>
          <p:spPr bwMode="auto">
            <a:xfrm flipV="1">
              <a:off x="960" y="2073"/>
              <a:ext cx="432" cy="471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524000" y="3733800"/>
            <a:ext cx="1219199" cy="485775"/>
            <a:chOff x="960" y="2352"/>
            <a:chExt cx="768" cy="306"/>
          </a:xfrm>
        </p:grpSpPr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1392" y="2352"/>
              <a:ext cx="336" cy="3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3</a:t>
              </a:r>
            </a:p>
          </p:txBody>
        </p:sp>
        <p:cxnSp>
          <p:nvCxnSpPr>
            <p:cNvPr id="28702" name="AutoShape 21"/>
            <p:cNvCxnSpPr>
              <a:cxnSpLocks noChangeShapeType="1"/>
              <a:stCxn id="82953" idx="3"/>
              <a:endCxn id="82959" idx="1"/>
            </p:cNvCxnSpPr>
            <p:nvPr/>
          </p:nvCxnSpPr>
          <p:spPr bwMode="auto">
            <a:xfrm flipV="1">
              <a:off x="960" y="2505"/>
              <a:ext cx="432" cy="39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524000" y="4038605"/>
            <a:ext cx="1219199" cy="790576"/>
            <a:chOff x="960" y="2544"/>
            <a:chExt cx="768" cy="49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2960" name="Text Box 16"/>
            <p:cNvSpPr txBox="1">
              <a:spLocks noChangeArrowheads="1"/>
            </p:cNvSpPr>
            <p:nvPr/>
          </p:nvSpPr>
          <p:spPr bwMode="auto">
            <a:xfrm>
              <a:off x="1392" y="2736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4</a:t>
              </a:r>
            </a:p>
          </p:txBody>
        </p:sp>
        <p:cxnSp>
          <p:nvCxnSpPr>
            <p:cNvPr id="28700" name="AutoShape 22"/>
            <p:cNvCxnSpPr>
              <a:cxnSpLocks noChangeShapeType="1"/>
              <a:stCxn id="82953" idx="3"/>
              <a:endCxn id="82960" idx="1"/>
            </p:cNvCxnSpPr>
            <p:nvPr/>
          </p:nvCxnSpPr>
          <p:spPr bwMode="auto">
            <a:xfrm>
              <a:off x="960" y="2544"/>
              <a:ext cx="432" cy="345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24000" y="4038603"/>
            <a:ext cx="1219199" cy="1400176"/>
            <a:chOff x="960" y="2544"/>
            <a:chExt cx="768" cy="88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1392" y="3120"/>
              <a:ext cx="336" cy="306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5</a:t>
              </a:r>
            </a:p>
          </p:txBody>
        </p:sp>
        <p:cxnSp>
          <p:nvCxnSpPr>
            <p:cNvPr id="28698" name="AutoShape 23"/>
            <p:cNvCxnSpPr>
              <a:cxnSpLocks noChangeShapeType="1"/>
              <a:stCxn id="82953" idx="3"/>
              <a:endCxn id="82961" idx="1"/>
            </p:cNvCxnSpPr>
            <p:nvPr/>
          </p:nvCxnSpPr>
          <p:spPr bwMode="auto">
            <a:xfrm>
              <a:off x="960" y="2544"/>
              <a:ext cx="432" cy="729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524000" y="4038601"/>
            <a:ext cx="1219199" cy="2085976"/>
            <a:chOff x="960" y="2544"/>
            <a:chExt cx="768" cy="1314"/>
          </a:xfrm>
          <a:solidFill>
            <a:schemeClr val="bg2"/>
          </a:solidFill>
        </p:grpSpPr>
        <p:sp>
          <p:nvSpPr>
            <p:cNvPr id="82962" name="Text Box 18"/>
            <p:cNvSpPr txBox="1">
              <a:spLocks noChangeArrowheads="1"/>
            </p:cNvSpPr>
            <p:nvPr/>
          </p:nvSpPr>
          <p:spPr bwMode="auto">
            <a:xfrm>
              <a:off x="1392" y="3552"/>
              <a:ext cx="336" cy="3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333333"/>
                  </a:solidFill>
                  <a:latin typeface="Times New Roman" pitchFamily="18" charset="0"/>
                  <a:ea typeface="+mn-ea"/>
                </a:rPr>
                <a:t>6</a:t>
              </a:r>
            </a:p>
          </p:txBody>
        </p:sp>
        <p:cxnSp>
          <p:nvCxnSpPr>
            <p:cNvPr id="28696" name="AutoShape 24"/>
            <p:cNvCxnSpPr>
              <a:cxnSpLocks noChangeShapeType="1"/>
              <a:stCxn id="82953" idx="3"/>
              <a:endCxn id="82962" idx="1"/>
            </p:cNvCxnSpPr>
            <p:nvPr/>
          </p:nvCxnSpPr>
          <p:spPr bwMode="auto">
            <a:xfrm>
              <a:off x="960" y="2544"/>
              <a:ext cx="432" cy="1161"/>
            </a:xfrm>
            <a:prstGeom prst="straightConnector1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xtLst/>
          </p:spPr>
        </p:cxnSp>
      </p:grp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3048000" y="2414588"/>
            <a:ext cx="12192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="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="0" baseline="-25000" dirty="0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 sz="2800" b="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="0" baseline="-25000" dirty="0">
                <a:solidFill>
                  <a:schemeClr val="accent2"/>
                </a:solidFill>
                <a:latin typeface="Times New Roman" charset="0"/>
              </a:rPr>
              <a:t>3</a:t>
            </a:r>
            <a:endParaRPr lang="en-US" sz="2800" b="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="0" baseline="-25000" dirty="0">
                <a:solidFill>
                  <a:schemeClr val="accent2"/>
                </a:solidFill>
                <a:latin typeface="Times New Roman" charset="0"/>
              </a:rPr>
              <a:t>4</a:t>
            </a:r>
            <a:endParaRPr lang="en-US" sz="2800" b="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="0" baseline="-25000" dirty="0">
                <a:solidFill>
                  <a:schemeClr val="accent2"/>
                </a:solidFill>
                <a:latin typeface="Times New Roman" charset="0"/>
              </a:rPr>
              <a:t>5</a:t>
            </a:r>
            <a:endParaRPr lang="en-US" sz="2800" b="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="0" baseline="-25000" dirty="0">
                <a:solidFill>
                  <a:schemeClr val="accent2"/>
                </a:solidFill>
                <a:latin typeface="Times New Roman" charset="0"/>
              </a:rPr>
              <a:t>6</a:t>
            </a:r>
            <a:endParaRPr lang="en-US" sz="2800" b="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800" b="0" dirty="0">
              <a:solidFill>
                <a:srgbClr val="339933"/>
              </a:solidFill>
              <a:latin typeface="Times New Roman" charset="0"/>
            </a:endParaRP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4139952" y="2204864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333333"/>
                </a:solidFill>
                <a:latin typeface="Times New Roman" charset="0"/>
              </a:rPr>
              <a:t>S</a:t>
            </a:r>
            <a:r>
              <a:rPr lang="en-US" sz="3200" dirty="0">
                <a:solidFill>
                  <a:srgbClr val="333333"/>
                </a:solidFill>
                <a:latin typeface="Times New Roman" charset="0"/>
              </a:rPr>
              <a:t> = {</a:t>
            </a:r>
            <a:r>
              <a:rPr lang="en-US" sz="3200" i="1" dirty="0">
                <a:solidFill>
                  <a:srgbClr val="333333"/>
                </a:solidFill>
                <a:latin typeface="Times New Roman" charset="0"/>
              </a:rPr>
              <a:t>E</a:t>
            </a:r>
            <a:r>
              <a:rPr lang="en-US" sz="3200" baseline="-25000" dirty="0">
                <a:solidFill>
                  <a:srgbClr val="333333"/>
                </a:solidFill>
                <a:latin typeface="Times New Roman" charset="0"/>
              </a:rPr>
              <a:t>1</a:t>
            </a:r>
            <a:r>
              <a:rPr lang="en-US" sz="3200" dirty="0">
                <a:solidFill>
                  <a:srgbClr val="333333"/>
                </a:solidFill>
                <a:latin typeface="Times New Roman" charset="0"/>
              </a:rPr>
              <a:t>, </a:t>
            </a:r>
            <a:r>
              <a:rPr lang="en-US" sz="3200" i="1" dirty="0">
                <a:solidFill>
                  <a:srgbClr val="333333"/>
                </a:solidFill>
                <a:latin typeface="Times New Roman" charset="0"/>
              </a:rPr>
              <a:t>E</a:t>
            </a:r>
            <a:r>
              <a:rPr lang="en-US" sz="3200" baseline="-25000" dirty="0">
                <a:solidFill>
                  <a:srgbClr val="333333"/>
                </a:solidFill>
                <a:latin typeface="Times New Roman" charset="0"/>
              </a:rPr>
              <a:t>2</a:t>
            </a:r>
            <a:r>
              <a:rPr lang="en-US" sz="3200" dirty="0">
                <a:solidFill>
                  <a:srgbClr val="333333"/>
                </a:solidFill>
                <a:latin typeface="Times New Roman" charset="0"/>
              </a:rPr>
              <a:t>, </a:t>
            </a:r>
            <a:r>
              <a:rPr lang="en-US" sz="3200" i="1" dirty="0">
                <a:solidFill>
                  <a:srgbClr val="333333"/>
                </a:solidFill>
                <a:latin typeface="Times New Roman" charset="0"/>
              </a:rPr>
              <a:t>E</a:t>
            </a:r>
            <a:r>
              <a:rPr lang="en-US" sz="3200" baseline="-25000" dirty="0">
                <a:solidFill>
                  <a:srgbClr val="333333"/>
                </a:solidFill>
                <a:latin typeface="Times New Roman" charset="0"/>
              </a:rPr>
              <a:t>3</a:t>
            </a:r>
            <a:r>
              <a:rPr lang="en-US" sz="3200" dirty="0">
                <a:solidFill>
                  <a:srgbClr val="333333"/>
                </a:solidFill>
                <a:latin typeface="Times New Roman" charset="0"/>
              </a:rPr>
              <a:t>, </a:t>
            </a:r>
            <a:r>
              <a:rPr lang="en-US" sz="3200" i="1" dirty="0">
                <a:solidFill>
                  <a:srgbClr val="333333"/>
                </a:solidFill>
                <a:latin typeface="Times New Roman" charset="0"/>
              </a:rPr>
              <a:t>E</a:t>
            </a:r>
            <a:r>
              <a:rPr lang="en-US" sz="3200" baseline="-25000" dirty="0">
                <a:solidFill>
                  <a:srgbClr val="333333"/>
                </a:solidFill>
                <a:latin typeface="Times New Roman" charset="0"/>
              </a:rPr>
              <a:t>4</a:t>
            </a:r>
            <a:r>
              <a:rPr lang="en-US" sz="3200" dirty="0">
                <a:solidFill>
                  <a:srgbClr val="333333"/>
                </a:solidFill>
                <a:latin typeface="Times New Roman" charset="0"/>
              </a:rPr>
              <a:t>, </a:t>
            </a:r>
            <a:r>
              <a:rPr lang="en-US" sz="3200" i="1" dirty="0">
                <a:solidFill>
                  <a:srgbClr val="333333"/>
                </a:solidFill>
                <a:latin typeface="Times New Roman" charset="0"/>
              </a:rPr>
              <a:t>E</a:t>
            </a:r>
            <a:r>
              <a:rPr lang="en-US" sz="3200" baseline="-25000" dirty="0">
                <a:solidFill>
                  <a:srgbClr val="333333"/>
                </a:solidFill>
                <a:latin typeface="Times New Roman" charset="0"/>
              </a:rPr>
              <a:t>5</a:t>
            </a:r>
            <a:r>
              <a:rPr lang="en-US" sz="3200" dirty="0">
                <a:solidFill>
                  <a:srgbClr val="333333"/>
                </a:solidFill>
                <a:latin typeface="Times New Roman" charset="0"/>
              </a:rPr>
              <a:t>, </a:t>
            </a:r>
            <a:r>
              <a:rPr lang="en-US" sz="3200" i="1" dirty="0">
                <a:solidFill>
                  <a:srgbClr val="333333"/>
                </a:solidFill>
                <a:latin typeface="Times New Roman" charset="0"/>
              </a:rPr>
              <a:t>E</a:t>
            </a:r>
            <a:r>
              <a:rPr lang="en-US" sz="3200" baseline="-25000" dirty="0">
                <a:solidFill>
                  <a:srgbClr val="333333"/>
                </a:solidFill>
                <a:latin typeface="Times New Roman" charset="0"/>
              </a:rPr>
              <a:t>6</a:t>
            </a:r>
            <a:r>
              <a:rPr lang="en-US" sz="3200" dirty="0">
                <a:solidFill>
                  <a:srgbClr val="333333"/>
                </a:solidFill>
                <a:latin typeface="Times New Roman" charset="0"/>
              </a:rPr>
              <a:t>}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355976" y="3430588"/>
            <a:ext cx="4114800" cy="2667000"/>
            <a:chOff x="2744" y="2160"/>
            <a:chExt cx="2592" cy="1680"/>
          </a:xfrm>
          <a:solidFill>
            <a:schemeClr val="bg2"/>
          </a:solidFill>
        </p:grpSpPr>
        <p:sp>
          <p:nvSpPr>
            <p:cNvPr id="82972" name="Rectangle 28"/>
            <p:cNvSpPr>
              <a:spLocks noChangeArrowheads="1"/>
            </p:cNvSpPr>
            <p:nvPr/>
          </p:nvSpPr>
          <p:spPr bwMode="auto">
            <a:xfrm>
              <a:off x="2744" y="2160"/>
              <a:ext cx="2592" cy="1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82973" name="Text Box 29"/>
            <p:cNvSpPr txBox="1">
              <a:spLocks noChangeArrowheads="1"/>
            </p:cNvSpPr>
            <p:nvPr/>
          </p:nvSpPr>
          <p:spPr bwMode="auto">
            <a:xfrm>
              <a:off x="5072" y="2190"/>
              <a:ext cx="24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S</a:t>
              </a:r>
            </a:p>
          </p:txBody>
        </p:sp>
        <p:sp>
          <p:nvSpPr>
            <p:cNvPr id="28689" name="Text Box 31"/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800" i="1" dirty="0">
                  <a:solidFill>
                    <a:schemeClr val="accent2"/>
                  </a:solidFill>
                  <a:latin typeface="Times New Roman" charset="0"/>
                </a:rPr>
                <a:t>E</a:t>
              </a:r>
              <a:r>
                <a:rPr lang="en-US" sz="2800" baseline="-25000" dirty="0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8690" name="Text Box 32"/>
            <p:cNvSpPr txBox="1">
              <a:spLocks noChangeArrowheads="1"/>
            </p:cNvSpPr>
            <p:nvPr/>
          </p:nvSpPr>
          <p:spPr bwMode="auto">
            <a:xfrm>
              <a:off x="4560" y="3168"/>
              <a:ext cx="480" cy="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800" i="1" dirty="0">
                  <a:solidFill>
                    <a:schemeClr val="accent2"/>
                  </a:solidFill>
                  <a:latin typeface="Times New Roman" charset="0"/>
                </a:rPr>
                <a:t>E</a:t>
              </a:r>
              <a:r>
                <a:rPr lang="en-US" sz="2800" baseline="-25000" dirty="0">
                  <a:solidFill>
                    <a:schemeClr val="accent2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28691" name="Text Box 33"/>
            <p:cNvSpPr txBox="1">
              <a:spLocks noChangeArrowheads="1"/>
            </p:cNvSpPr>
            <p:nvPr/>
          </p:nvSpPr>
          <p:spPr bwMode="auto">
            <a:xfrm>
              <a:off x="3024" y="3120"/>
              <a:ext cx="480" cy="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800" i="1" dirty="0">
                  <a:solidFill>
                    <a:schemeClr val="accent2"/>
                  </a:solidFill>
                  <a:latin typeface="Times New Roman" charset="0"/>
                </a:rPr>
                <a:t>E</a:t>
              </a:r>
              <a:r>
                <a:rPr lang="en-US" sz="2800" baseline="-25000" dirty="0">
                  <a:solidFill>
                    <a:schemeClr val="accent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8692" name="Text Box 34"/>
            <p:cNvSpPr txBox="1">
              <a:spLocks noChangeArrowheads="1"/>
            </p:cNvSpPr>
            <p:nvPr/>
          </p:nvSpPr>
          <p:spPr bwMode="auto">
            <a:xfrm>
              <a:off x="3744" y="2400"/>
              <a:ext cx="480" cy="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800" i="1" dirty="0">
                  <a:solidFill>
                    <a:schemeClr val="accent2"/>
                  </a:solidFill>
                  <a:latin typeface="Times New Roman" charset="0"/>
                </a:rPr>
                <a:t>E</a:t>
              </a:r>
              <a:r>
                <a:rPr lang="en-US" sz="2800" baseline="-25000" dirty="0">
                  <a:solidFill>
                    <a:schemeClr val="accent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8693" name="Text Box 35"/>
            <p:cNvSpPr txBox="1">
              <a:spLocks noChangeArrowheads="1"/>
            </p:cNvSpPr>
            <p:nvPr/>
          </p:nvSpPr>
          <p:spPr bwMode="auto">
            <a:xfrm>
              <a:off x="3840" y="3216"/>
              <a:ext cx="480" cy="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800" i="1" dirty="0">
                  <a:solidFill>
                    <a:schemeClr val="accent2"/>
                  </a:solidFill>
                  <a:latin typeface="Times New Roman" charset="0"/>
                </a:rPr>
                <a:t>E</a:t>
              </a:r>
              <a:r>
                <a:rPr lang="en-US" sz="2800" baseline="-25000" dirty="0">
                  <a:solidFill>
                    <a:schemeClr val="accent2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28694" name="Text Box 36"/>
            <p:cNvSpPr txBox="1">
              <a:spLocks noChangeArrowheads="1"/>
            </p:cNvSpPr>
            <p:nvPr/>
          </p:nvSpPr>
          <p:spPr bwMode="auto">
            <a:xfrm>
              <a:off x="4272" y="2688"/>
              <a:ext cx="480" cy="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800" i="1" dirty="0">
                  <a:solidFill>
                    <a:schemeClr val="accent2"/>
                  </a:solidFill>
                  <a:latin typeface="Times New Roman" charset="0"/>
                </a:rPr>
                <a:t>E</a:t>
              </a:r>
              <a:r>
                <a:rPr lang="en-US" sz="2800" baseline="-25000" dirty="0">
                  <a:solidFill>
                    <a:schemeClr val="accent2"/>
                  </a:solidFill>
                  <a:latin typeface="Times New Roman" charset="0"/>
                </a:rPr>
                <a:t>5</a:t>
              </a:r>
            </a:p>
          </p:txBody>
        </p:sp>
      </p:grpSp>
      <p:pic>
        <p:nvPicPr>
          <p:cNvPr id="28686" name="Picture 5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4" y="595211"/>
            <a:ext cx="909613" cy="86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187624" y="1556792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2800" dirty="0">
                <a:latin typeface="Calibri" pitchFamily="34" charset="0"/>
              </a:rPr>
              <a:t>Simple events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573588" y="1556792"/>
            <a:ext cx="403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2800" dirty="0">
                <a:latin typeface="Calibri" pitchFamily="34" charset="0"/>
              </a:rPr>
              <a:t>Sample space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8B8A99E3-38C1-477E-9801-67A0B0371D56}" type="slidenum">
              <a:rPr lang="en-CA" smtClean="0"/>
              <a:pPr>
                <a:defRPr/>
              </a:pPr>
              <a:t>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0" grpId="0" autoUpdateAnimBg="0"/>
      <p:bldP spid="829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568952" cy="9398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Events and the Sample Space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79512" y="1412776"/>
            <a:ext cx="8352928" cy="4873752"/>
          </a:xfrm>
        </p:spPr>
        <p:txBody>
          <a:bodyPr/>
          <a:lstStyle/>
          <a:p>
            <a:pPr eaLnBrk="1" hangingPunct="1"/>
            <a:r>
              <a:rPr lang="en-US" sz="2800" dirty="0"/>
              <a:t>An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event</a:t>
            </a:r>
            <a:r>
              <a:rPr lang="en-US" sz="2800" dirty="0"/>
              <a:t> is a collection of one or more 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simple events</a:t>
            </a:r>
          </a:p>
          <a:p>
            <a:pPr lvl="1"/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The die toss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 lvl="2"/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: an odd number</a:t>
            </a:r>
          </a:p>
          <a:p>
            <a:pPr lvl="2"/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: a number &gt; 2</a:t>
            </a:r>
          </a:p>
        </p:txBody>
      </p:sp>
      <p:grpSp>
        <p:nvGrpSpPr>
          <p:cNvPr id="29701" name="Group 40"/>
          <p:cNvGrpSpPr>
            <a:grpSpLocks/>
          </p:cNvGrpSpPr>
          <p:nvPr/>
        </p:nvGrpSpPr>
        <p:grpSpPr bwMode="auto">
          <a:xfrm>
            <a:off x="4572000" y="2438400"/>
            <a:ext cx="4114800" cy="2667000"/>
            <a:chOff x="2880" y="1536"/>
            <a:chExt cx="2592" cy="1680"/>
          </a:xfrm>
          <a:solidFill>
            <a:schemeClr val="bg2"/>
          </a:solidFill>
        </p:grpSpPr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2880" y="1536"/>
              <a:ext cx="2592" cy="1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b="0">
                <a:ea typeface="+mn-ea"/>
              </a:endParaRP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5232" y="1536"/>
              <a:ext cx="240" cy="327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S</a:t>
              </a:r>
            </a:p>
          </p:txBody>
        </p:sp>
      </p:grp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971550" y="4581525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latin typeface="Times New Roman" charset="0"/>
              </a:rPr>
              <a:t>A</a:t>
            </a:r>
            <a:r>
              <a:rPr lang="en-US" sz="3200" dirty="0">
                <a:latin typeface="Times New Roman" charset="0"/>
              </a:rPr>
              <a:t> = {</a:t>
            </a:r>
            <a:r>
              <a:rPr lang="en-US" sz="3200" i="1" dirty="0">
                <a:latin typeface="Times New Roman" charset="0"/>
              </a:rPr>
              <a:t>E</a:t>
            </a:r>
            <a:r>
              <a:rPr lang="en-US" sz="3200" baseline="-25000" dirty="0">
                <a:latin typeface="Times New Roman" charset="0"/>
              </a:rPr>
              <a:t>1</a:t>
            </a:r>
            <a:r>
              <a:rPr lang="en-US" sz="3200" dirty="0">
                <a:latin typeface="Times New Roman" charset="0"/>
              </a:rPr>
              <a:t>, </a:t>
            </a:r>
            <a:r>
              <a:rPr lang="en-US" sz="3200" i="1" dirty="0">
                <a:latin typeface="Times New Roman" charset="0"/>
              </a:rPr>
              <a:t>E</a:t>
            </a:r>
            <a:r>
              <a:rPr lang="en-US" sz="3200" baseline="-25000" dirty="0">
                <a:latin typeface="Times New Roman" charset="0"/>
              </a:rPr>
              <a:t>3</a:t>
            </a:r>
            <a:r>
              <a:rPr lang="en-US" sz="3200" dirty="0">
                <a:latin typeface="Times New Roman" charset="0"/>
              </a:rPr>
              <a:t>, </a:t>
            </a:r>
            <a:r>
              <a:rPr lang="en-US" sz="3200" i="1" dirty="0">
                <a:latin typeface="Times New Roman" charset="0"/>
              </a:rPr>
              <a:t>E</a:t>
            </a:r>
            <a:r>
              <a:rPr lang="en-US" sz="3200" baseline="-25000" dirty="0">
                <a:latin typeface="Times New Roman" charset="0"/>
              </a:rPr>
              <a:t>5</a:t>
            </a:r>
            <a:r>
              <a:rPr lang="en-US" sz="3200" dirty="0">
                <a:latin typeface="Times New Roman" charset="0"/>
              </a:rPr>
              <a:t>}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179512" y="5373216"/>
            <a:ext cx="3793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973513" y="2590800"/>
            <a:ext cx="4408488" cy="3074988"/>
            <a:chOff x="2551" y="1632"/>
            <a:chExt cx="2777" cy="1937"/>
          </a:xfrm>
        </p:grpSpPr>
        <p:grpSp>
          <p:nvGrpSpPr>
            <p:cNvPr id="29717" name="Group 37"/>
            <p:cNvGrpSpPr>
              <a:grpSpLocks/>
            </p:cNvGrpSpPr>
            <p:nvPr/>
          </p:nvGrpSpPr>
          <p:grpSpPr bwMode="auto">
            <a:xfrm>
              <a:off x="3696" y="1632"/>
              <a:ext cx="1632" cy="1536"/>
              <a:chOff x="3696" y="1632"/>
              <a:chExt cx="1632" cy="1536"/>
            </a:xfrm>
          </p:grpSpPr>
          <p:sp>
            <p:nvSpPr>
              <p:cNvPr id="29719" name="Oval 22" descr="Light downward diagonal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1632" cy="1536"/>
              </a:xfrm>
              <a:prstGeom prst="ellipse">
                <a:avLst/>
              </a:prstGeom>
              <a:pattFill prst="ltDnDiag">
                <a:fgClr>
                  <a:srgbClr val="339933"/>
                </a:fgClr>
                <a:bgClr>
                  <a:srgbClr val="FFFFFF"/>
                </a:bgClr>
              </a:patt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 b="0"/>
              </a:p>
            </p:txBody>
          </p:sp>
          <p:sp>
            <p:nvSpPr>
              <p:cNvPr id="83991" name="Text Box 23"/>
              <p:cNvSpPr txBox="1">
                <a:spLocks noChangeArrowheads="1"/>
              </p:cNvSpPr>
              <p:nvPr/>
            </p:nvSpPr>
            <p:spPr bwMode="auto">
              <a:xfrm>
                <a:off x="4992" y="2256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i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</a:rPr>
                  <a:t>B</a:t>
                </a:r>
              </a:p>
            </p:txBody>
          </p:sp>
        </p:grpSp>
        <p:cxnSp>
          <p:nvCxnSpPr>
            <p:cNvPr id="29718" name="AutoShape 26"/>
            <p:cNvCxnSpPr>
              <a:cxnSpLocks noChangeShapeType="1"/>
              <a:stCxn id="83988" idx="3"/>
              <a:endCxn id="29719" idx="3"/>
            </p:cNvCxnSpPr>
            <p:nvPr/>
          </p:nvCxnSpPr>
          <p:spPr bwMode="auto">
            <a:xfrm flipV="1">
              <a:off x="2551" y="2943"/>
              <a:ext cx="1384" cy="626"/>
            </a:xfrm>
            <a:prstGeom prst="curvedConnector2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810000" y="2514600"/>
            <a:ext cx="3962400" cy="2500313"/>
            <a:chOff x="2448" y="1584"/>
            <a:chExt cx="2496" cy="1575"/>
          </a:xfrm>
        </p:grpSpPr>
        <p:grpSp>
          <p:nvGrpSpPr>
            <p:cNvPr id="29713" name="Group 36"/>
            <p:cNvGrpSpPr>
              <a:grpSpLocks/>
            </p:cNvGrpSpPr>
            <p:nvPr/>
          </p:nvGrpSpPr>
          <p:grpSpPr bwMode="auto">
            <a:xfrm>
              <a:off x="3024" y="1584"/>
              <a:ext cx="1920" cy="1056"/>
              <a:chOff x="3024" y="1584"/>
              <a:chExt cx="1920" cy="1056"/>
            </a:xfrm>
          </p:grpSpPr>
          <p:sp>
            <p:nvSpPr>
              <p:cNvPr id="28691" name="Oval 21"/>
              <p:cNvSpPr>
                <a:spLocks noChangeArrowheads="1"/>
              </p:cNvSpPr>
              <p:nvPr/>
            </p:nvSpPr>
            <p:spPr bwMode="auto">
              <a:xfrm>
                <a:off x="3024" y="1584"/>
                <a:ext cx="1920" cy="1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 b="0">
                  <a:ea typeface="+mn-ea"/>
                </a:endParaRPr>
              </a:p>
            </p:txBody>
          </p:sp>
          <p:sp>
            <p:nvSpPr>
              <p:cNvPr id="83992" name="Text Box 24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88" cy="32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i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</a:rPr>
                  <a:t>A</a:t>
                </a:r>
              </a:p>
            </p:txBody>
          </p:sp>
        </p:grpSp>
        <p:cxnSp>
          <p:nvCxnSpPr>
            <p:cNvPr id="29714" name="AutoShape 25"/>
            <p:cNvCxnSpPr>
              <a:cxnSpLocks noChangeShapeType="1"/>
              <a:stCxn id="83987" idx="3"/>
              <a:endCxn id="28691" idx="2"/>
            </p:cNvCxnSpPr>
            <p:nvPr/>
          </p:nvCxnSpPr>
          <p:spPr bwMode="auto">
            <a:xfrm flipV="1">
              <a:off x="2448" y="2112"/>
              <a:ext cx="567" cy="1047"/>
            </a:xfrm>
            <a:prstGeom prst="curvedConnector3">
              <a:avLst>
                <a:gd name="adj1" fmla="val 50792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5029200" y="2743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7467600" y="4038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aseline="-25000" dirty="0">
                <a:solidFill>
                  <a:schemeClr val="accent2"/>
                </a:solidFill>
                <a:latin typeface="Times New Roman" charset="0"/>
              </a:rPr>
              <a:t>6</a:t>
            </a:r>
          </a:p>
        </p:txBody>
      </p: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5029200" y="3962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aseline="-25000" dirty="0">
                <a:solidFill>
                  <a:schemeClr val="accent2"/>
                </a:solidFill>
                <a:latin typeface="Times New Roman" charset="0"/>
              </a:rPr>
              <a:t>2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61722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aseline="-25000" dirty="0">
                <a:solidFill>
                  <a:schemeClr val="accent2"/>
                </a:solidFill>
                <a:latin typeface="Times New Roman" charset="0"/>
              </a:rPr>
              <a:t>3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6324600" y="4114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aseline="-25000" dirty="0">
                <a:solidFill>
                  <a:schemeClr val="accent2"/>
                </a:solidFill>
                <a:latin typeface="Times New Roman" charset="0"/>
              </a:rPr>
              <a:t>4</a:t>
            </a: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7010400" y="3276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800" baseline="-25000" dirty="0">
                <a:solidFill>
                  <a:schemeClr val="accent2"/>
                </a:solidFill>
                <a:latin typeface="Times New Roman" charset="0"/>
              </a:rPr>
              <a:t>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Copyright © 2019 by Nelson Education Ltd.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4-</a:t>
            </a:r>
            <a:fld id="{9B5E8977-9EEE-48F5-A732-D57C78982D9F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  <p:pic>
        <p:nvPicPr>
          <p:cNvPr id="28" name="Picture 5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791" y="614058"/>
            <a:ext cx="909613" cy="86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7" grpId="0" autoUpdateAnimBg="0"/>
      <p:bldP spid="8398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rin's Mendenha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5639</TotalTime>
  <Words>4166</Words>
  <Application>Microsoft Macintosh PowerPoint</Application>
  <PresentationFormat>On-screen Show (4:3)</PresentationFormat>
  <Paragraphs>688</Paragraphs>
  <Slides>66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ＭＳ Ｐゴシック</vt:lpstr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1_Erin's Mendenhall</vt:lpstr>
      <vt:lpstr>Equation</vt:lpstr>
      <vt:lpstr>PowerPoint Presentation</vt:lpstr>
      <vt:lpstr>PowerPoint Presentation</vt:lpstr>
      <vt:lpstr>Review</vt:lpstr>
      <vt:lpstr>What Is Probability?</vt:lpstr>
      <vt:lpstr>Events and the Sample Space</vt:lpstr>
      <vt:lpstr>Events and the Sample Space</vt:lpstr>
      <vt:lpstr>Events and the Sample Space</vt:lpstr>
      <vt:lpstr>Example: The Die Toss</vt:lpstr>
      <vt:lpstr>Events and the Sample Space</vt:lpstr>
      <vt:lpstr>Events and the Sample Space</vt:lpstr>
      <vt:lpstr>Calculating Probabilities Using Simple Events</vt:lpstr>
      <vt:lpstr>Requirements for Simple Event Probabilities</vt:lpstr>
      <vt:lpstr>Finding Probabilities</vt:lpstr>
      <vt:lpstr>Example</vt:lpstr>
      <vt:lpstr>Example</vt:lpstr>
      <vt:lpstr>Useful Counting Rules</vt:lpstr>
      <vt:lpstr>The mn Rule</vt:lpstr>
      <vt:lpstr>Examples</vt:lpstr>
      <vt:lpstr>Permutations</vt:lpstr>
      <vt:lpstr>Example</vt:lpstr>
      <vt:lpstr>Example</vt:lpstr>
      <vt:lpstr>Combinations</vt:lpstr>
      <vt:lpstr>Example</vt:lpstr>
      <vt:lpstr>Example</vt:lpstr>
      <vt:lpstr>Event Relations</vt:lpstr>
      <vt:lpstr>Event Relations</vt:lpstr>
      <vt:lpstr>Event Relations</vt:lpstr>
      <vt:lpstr>Example</vt:lpstr>
      <vt:lpstr>Example (cont’d)</vt:lpstr>
      <vt:lpstr>Calculating Probabilities for Unions and Complements</vt:lpstr>
      <vt:lpstr>Example: Additive Rule</vt:lpstr>
      <vt:lpstr>Example: Additive Rule (cont’d)</vt:lpstr>
      <vt:lpstr>A Special Case</vt:lpstr>
      <vt:lpstr>A Special Case (cont’d)</vt:lpstr>
      <vt:lpstr>Calculating Probabilities for Complements</vt:lpstr>
      <vt:lpstr>Example</vt:lpstr>
      <vt:lpstr>Calculating Probabilities for Intersections</vt:lpstr>
      <vt:lpstr>Conditional Probabilities</vt:lpstr>
      <vt:lpstr>Example 1</vt:lpstr>
      <vt:lpstr>Example 2</vt:lpstr>
      <vt:lpstr>Defining Independence</vt:lpstr>
      <vt:lpstr>The Multiplicative Rule for Intersections</vt:lpstr>
      <vt:lpstr>Example 1</vt:lpstr>
      <vt:lpstr>Example 1 Solution</vt:lpstr>
      <vt:lpstr>Example 2</vt:lpstr>
      <vt:lpstr>Example 2 Solution</vt:lpstr>
      <vt:lpstr>The Law of Total Probability</vt:lpstr>
      <vt:lpstr>The Law of Total Probability</vt:lpstr>
      <vt:lpstr>Bayes’ Rule</vt:lpstr>
      <vt:lpstr>Example</vt:lpstr>
      <vt:lpstr>Example (cont’d)</vt:lpstr>
      <vt:lpstr>Random Variables</vt:lpstr>
      <vt:lpstr>Examples</vt:lpstr>
      <vt:lpstr>Probability Distributions for Discrete Random Variables</vt:lpstr>
      <vt:lpstr>Example</vt:lpstr>
      <vt:lpstr>Probability Distributions</vt:lpstr>
      <vt:lpstr>The Mean and Standard Deviation</vt:lpstr>
      <vt:lpstr>Example</vt:lpstr>
      <vt:lpstr>Example</vt:lpstr>
      <vt:lpstr>Key Concepts, Part I</vt:lpstr>
      <vt:lpstr>Key Concepts, Part II</vt:lpstr>
      <vt:lpstr>Key Concepts, Part III</vt:lpstr>
      <vt:lpstr>Key Concepts, Part IV</vt:lpstr>
      <vt:lpstr>Key Concepts, Part IV (cont’d)</vt:lpstr>
      <vt:lpstr>Key Concepts, Part V</vt:lpstr>
      <vt:lpstr>Key Concepts, Part V (cont’d)</vt:lpstr>
    </vt:vector>
  </TitlesOfParts>
  <Company>University of California, Riverside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and Statistics Eleventh Edition</dc:title>
  <dc:creator>Valued Gateway Client</dc:creator>
  <cp:lastModifiedBy>Microsoft Office User</cp:lastModifiedBy>
  <cp:revision>248</cp:revision>
  <dcterms:created xsi:type="dcterms:W3CDTF">2002-04-23T03:30:55Z</dcterms:created>
  <dcterms:modified xsi:type="dcterms:W3CDTF">2020-06-04T13:47:17Z</dcterms:modified>
</cp:coreProperties>
</file>