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283" r:id="rId3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458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14AE6-2B0D-4AF1-916A-28103939B850}" type="datetimeFigureOut">
              <a:rPr lang="en-CA" smtClean="0"/>
              <a:t>2020-12-30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88CCA-5FCD-4D7D-9F99-43220CC3F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8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alkhate@alpha</a:t>
            </a:r>
            <a:r>
              <a:rPr lang="en-US" dirty="0" smtClean="0"/>
              <a:t>:~$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myls.c</a:t>
            </a:r>
            <a:r>
              <a:rPr lang="en-US" dirty="0" smtClean="0"/>
              <a:t> -o </a:t>
            </a:r>
            <a:r>
              <a:rPr lang="en-US" dirty="0" err="1" smtClean="0"/>
              <a:t>myLs</a:t>
            </a:r>
            <a:endParaRPr lang="en-US" dirty="0" smtClean="0"/>
          </a:p>
          <a:p>
            <a:r>
              <a:rPr lang="en-US" dirty="0" err="1" smtClean="0"/>
              <a:t>alkhate@alpha</a:t>
            </a:r>
            <a:r>
              <a:rPr lang="en-US" dirty="0" smtClean="0"/>
              <a:t>:~$ ./</a:t>
            </a:r>
            <a:r>
              <a:rPr lang="en-US" dirty="0" err="1" smtClean="0"/>
              <a:t>myls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88CCA-5FCD-4D7D-9F99-43220CC3F32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18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/>
              <a:t>COMP 2560 System Programming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Unix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1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6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2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4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4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3188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42982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1918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3188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3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6315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9015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99015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10114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6315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99015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343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13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6613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/>
              <a:t>COMP 2560 System Programming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Unix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/>
              <a:t>COMP 2560 System Programming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Unix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/>
              <a:t>COMP 2560 System Programming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Unix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/>
              <a:t>COMP 2560 System Programming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Unix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1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6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2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4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4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3188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42982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1918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3188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3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6315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9015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99015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10114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6315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99015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343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13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6613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170" y="819396"/>
            <a:ext cx="2443759" cy="48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662" y="1567624"/>
            <a:ext cx="2236774" cy="1154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altLang="zh-CN" spc="-5" dirty="0"/>
              <a:t>COMP </a:t>
            </a:r>
            <a:r>
              <a:rPr lang="en-US" spc="-5" dirty="0"/>
              <a:t>256</a:t>
            </a:r>
            <a:r>
              <a:rPr lang="en-US" altLang="zh-CN" spc="-5" dirty="0"/>
              <a:t>0</a:t>
            </a:r>
            <a:r>
              <a:rPr lang="en-US" spc="-5" dirty="0"/>
              <a:t> System</a:t>
            </a:r>
            <a:r>
              <a:rPr lang="en-US" spc="-35" dirty="0"/>
              <a:t> </a:t>
            </a:r>
            <a:r>
              <a:rPr lang="en-US" spc="-5" dirty="0"/>
              <a:t>Programming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63624" y="3325823"/>
            <a:ext cx="745489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Unix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47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29.png"/><Relationship Id="rId5" Type="http://schemas.openxmlformats.org/officeDocument/2006/relationships/image" Target="../media/image36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3.png"/><Relationship Id="rId3" Type="http://schemas.openxmlformats.org/officeDocument/2006/relationships/image" Target="../media/image8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61.png"/><Relationship Id="rId5" Type="http://schemas.openxmlformats.org/officeDocument/2006/relationships/image" Target="../media/image13.png"/><Relationship Id="rId10" Type="http://schemas.openxmlformats.org/officeDocument/2006/relationships/image" Target="../media/image35.png"/><Relationship Id="rId4" Type="http://schemas.openxmlformats.org/officeDocument/2006/relationships/image" Target="../media/image58.png"/><Relationship Id="rId9" Type="http://schemas.openxmlformats.org/officeDocument/2006/relationships/image" Target="../media/image60.png"/><Relationship Id="rId1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0.png"/><Relationship Id="rId3" Type="http://schemas.openxmlformats.org/officeDocument/2006/relationships/image" Target="../media/image8.png"/><Relationship Id="rId7" Type="http://schemas.openxmlformats.org/officeDocument/2006/relationships/image" Target="../media/image66.png"/><Relationship Id="rId12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68.png"/><Relationship Id="rId5" Type="http://schemas.openxmlformats.org/officeDocument/2006/relationships/image" Target="../media/image35.png"/><Relationship Id="rId10" Type="http://schemas.openxmlformats.org/officeDocument/2006/relationships/image" Target="../media/image22.png"/><Relationship Id="rId4" Type="http://schemas.openxmlformats.org/officeDocument/2006/relationships/image" Target="../media/image65.png"/><Relationship Id="rId9" Type="http://schemas.openxmlformats.org/officeDocument/2006/relationships/image" Target="../media/image67.png"/><Relationship Id="rId14" Type="http://schemas.openxmlformats.org/officeDocument/2006/relationships/hyperlink" Target="mailto:someone@uwindsor.c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8.png"/><Relationship Id="rId7" Type="http://schemas.openxmlformats.org/officeDocument/2006/relationships/image" Target="../media/image73.png"/><Relationship Id="rId12" Type="http://schemas.openxmlformats.org/officeDocument/2006/relationships/image" Target="../media/image7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5.png"/><Relationship Id="rId4" Type="http://schemas.openxmlformats.org/officeDocument/2006/relationships/image" Target="../media/image35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17.png"/><Relationship Id="rId4" Type="http://schemas.openxmlformats.org/officeDocument/2006/relationships/image" Target="../media/image78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8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82.png"/><Relationship Id="rId5" Type="http://schemas.openxmlformats.org/officeDocument/2006/relationships/image" Target="../media/image4.png"/><Relationship Id="rId10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png"/><Relationship Id="rId3" Type="http://schemas.openxmlformats.org/officeDocument/2006/relationships/image" Target="../media/image8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png"/><Relationship Id="rId11" Type="http://schemas.openxmlformats.org/officeDocument/2006/relationships/image" Target="../media/image53.png"/><Relationship Id="rId5" Type="http://schemas.openxmlformats.org/officeDocument/2006/relationships/image" Target="../media/image51.png"/><Relationship Id="rId10" Type="http://schemas.openxmlformats.org/officeDocument/2006/relationships/image" Target="../media/image88.png"/><Relationship Id="rId4" Type="http://schemas.openxmlformats.org/officeDocument/2006/relationships/image" Target="../media/image36.png"/><Relationship Id="rId9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3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8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hyperlink" Target="http://www.unix-diagram.org/diagram/unix_diagram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hyperlink" Target="https://www.levenez.com/unix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hyperlink" Target="https://pages.lip6.fr/Pierre.Sens/srcv6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8/5/differences-between-linux-and-unix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akelinux.github.io/kernel/map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1310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3" y="75705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286281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5" y="1273581"/>
            <a:ext cx="114251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324381"/>
            <a:ext cx="3837250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6" y="807618"/>
            <a:ext cx="50751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858410"/>
            <a:ext cx="50751" cy="4278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2" y="801473"/>
            <a:ext cx="4205641" cy="535940"/>
          </a:xfrm>
          <a:custGeom>
            <a:avLst/>
            <a:gdLst/>
            <a:ahLst/>
            <a:cxnLst/>
            <a:rect l="l" t="t" r="r" b="b"/>
            <a:pathLst>
              <a:path w="3989704" h="535940">
                <a:moveTo>
                  <a:pt x="3989652" y="0"/>
                </a:moveTo>
                <a:lnTo>
                  <a:pt x="0" y="0"/>
                </a:lnTo>
                <a:lnTo>
                  <a:pt x="0" y="484808"/>
                </a:lnTo>
                <a:lnTo>
                  <a:pt x="4008" y="504532"/>
                </a:lnTo>
                <a:lnTo>
                  <a:pt x="14922" y="520685"/>
                </a:lnTo>
                <a:lnTo>
                  <a:pt x="31075" y="531599"/>
                </a:lnTo>
                <a:lnTo>
                  <a:pt x="50800" y="535608"/>
                </a:lnTo>
                <a:lnTo>
                  <a:pt x="3938852" y="535608"/>
                </a:lnTo>
                <a:lnTo>
                  <a:pt x="3958576" y="531599"/>
                </a:lnTo>
                <a:lnTo>
                  <a:pt x="3974729" y="520685"/>
                </a:lnTo>
                <a:lnTo>
                  <a:pt x="3985644" y="504532"/>
                </a:lnTo>
                <a:lnTo>
                  <a:pt x="3989652" y="484808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45710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45962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8330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8203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8076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78856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3170" y="819396"/>
            <a:ext cx="3050440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5609" marR="5080" indent="-423545">
              <a:lnSpc>
                <a:spcPct val="106700"/>
              </a:lnSpc>
            </a:pPr>
            <a:r>
              <a:rPr lang="en-CA" spc="15" dirty="0"/>
              <a:t>COMP 2560</a:t>
            </a:r>
            <a:r>
              <a:rPr spc="15" dirty="0"/>
              <a:t> System</a:t>
            </a:r>
            <a:r>
              <a:rPr spc="-55" dirty="0"/>
              <a:t> </a:t>
            </a:r>
            <a:r>
              <a:rPr spc="15" dirty="0"/>
              <a:t>Programming:  Introduction </a:t>
            </a:r>
            <a:r>
              <a:rPr spc="10"/>
              <a:t>to</a:t>
            </a:r>
            <a:r>
              <a:rPr spc="-90"/>
              <a:t> </a:t>
            </a:r>
            <a:r>
              <a:rPr spc="15"/>
              <a:t>Unix</a:t>
            </a:r>
            <a:r>
              <a:rPr lang="en-US" spc="15"/>
              <a:t> </a:t>
            </a:r>
            <a:endParaRPr spc="15" dirty="0"/>
          </a:p>
        </p:txBody>
      </p:sp>
      <p:sp>
        <p:nvSpPr>
          <p:cNvPr id="18" name="object 18"/>
          <p:cNvSpPr txBox="1"/>
          <p:nvPr/>
        </p:nvSpPr>
        <p:spPr>
          <a:xfrm>
            <a:off x="1186662" y="1567624"/>
            <a:ext cx="2235200" cy="111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CA" sz="1000" spc="-15" dirty="0">
                <a:latin typeface="Arial"/>
                <a:cs typeface="Arial"/>
              </a:rPr>
              <a:t>Courtesy of 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Dr. </a:t>
            </a:r>
            <a:r>
              <a:rPr sz="1000" spc="-15" dirty="0">
                <a:latin typeface="Arial"/>
                <a:cs typeface="Arial"/>
              </a:rPr>
              <a:t>B.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Boufama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CA" sz="1300" dirty="0">
                <a:latin typeface="Times New Roman"/>
                <a:cs typeface="Times New Roman"/>
              </a:rPr>
              <a:t>               </a:t>
            </a:r>
            <a:r>
              <a:rPr lang="en-CA" sz="800" dirty="0">
                <a:latin typeface="Times New Roman"/>
                <a:cs typeface="Times New Roman"/>
              </a:rPr>
              <a:t>Modified by Dan Wu</a:t>
            </a:r>
            <a:endParaRPr sz="1300" dirty="0">
              <a:latin typeface="Times New Roman"/>
              <a:cs typeface="Times New Roman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endParaRPr lang="en-CA" sz="800" spc="-5" dirty="0">
              <a:latin typeface="Arial"/>
              <a:cs typeface="Arial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School of Computer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Science  University of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Windsor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0"/>
              </a:lnSpc>
            </a:pPr>
            <a:endParaRPr sz="800" dirty="0">
              <a:latin typeface="Arial"/>
              <a:cs typeface="Arial"/>
            </a:endParaRPr>
          </a:p>
          <a:p>
            <a:pPr marL="12065" marR="5080" algn="ctr">
              <a:lnSpc>
                <a:spcPts val="950"/>
              </a:lnSpc>
              <a:spcBef>
                <a:spcPts val="30"/>
              </a:spcBef>
            </a:pPr>
            <a:r>
              <a:rPr lang="en-US" sz="800" dirty="0" smtClean="0">
                <a:latin typeface="Arial"/>
                <a:cs typeface="Arial"/>
              </a:rPr>
              <a:t>Revised by</a:t>
            </a:r>
            <a:r>
              <a:rPr sz="800" dirty="0" smtClean="0">
                <a:latin typeface="Arial"/>
                <a:cs typeface="Arial"/>
              </a:rPr>
              <a:t>: </a:t>
            </a:r>
            <a:r>
              <a:rPr sz="800" spc="-15" dirty="0">
                <a:latin typeface="Arial"/>
                <a:cs typeface="Arial"/>
              </a:rPr>
              <a:t>D</a:t>
            </a:r>
            <a:r>
              <a:rPr lang="en-CA" sz="800" spc="-15" dirty="0">
                <a:latin typeface="Arial"/>
                <a:cs typeface="Arial"/>
              </a:rPr>
              <a:t>r. Dan </a:t>
            </a:r>
            <a:r>
              <a:rPr lang="en-CA" sz="800" spc="-15" dirty="0" smtClean="0">
                <a:latin typeface="Arial"/>
                <a:cs typeface="Arial"/>
              </a:rPr>
              <a:t>Wu</a:t>
            </a:r>
          </a:p>
          <a:p>
            <a:pPr marL="12065" marR="5080" algn="ctr">
              <a:lnSpc>
                <a:spcPts val="950"/>
              </a:lnSpc>
              <a:spcBef>
                <a:spcPts val="30"/>
              </a:spcBef>
            </a:pPr>
            <a:r>
              <a:rPr lang="en-CA" sz="800" spc="-15" dirty="0" smtClean="0">
                <a:latin typeface="Arial"/>
                <a:cs typeface="Arial"/>
              </a:rPr>
              <a:t>Instructor: Dr. Abed Alkhateeb</a:t>
            </a:r>
            <a:r>
              <a:rPr sz="800" spc="-5" dirty="0" smtClean="0">
                <a:latin typeface="Arial"/>
                <a:cs typeface="Arial"/>
              </a:rPr>
              <a:t>  </a:t>
            </a:r>
            <a:endParaRPr lang="en-CA" sz="800" spc="-5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F759325-BA61-4E8C-880C-7AFC842F2D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5948" y="342011"/>
            <a:ext cx="21653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Login-name and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696" y="1356339"/>
            <a:ext cx="66660" cy="66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696" y="1505676"/>
            <a:ext cx="66660" cy="66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3696" y="1804359"/>
            <a:ext cx="66660" cy="66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696" y="1953696"/>
            <a:ext cx="66660" cy="66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696" y="2103032"/>
            <a:ext cx="66660" cy="66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3696" y="2252369"/>
            <a:ext cx="66660" cy="66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3696" y="2401705"/>
            <a:ext cx="66660" cy="66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294" y="674253"/>
            <a:ext cx="3314700" cy="237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Example of an </a:t>
            </a:r>
            <a:r>
              <a:rPr sz="950" dirty="0">
                <a:latin typeface="Arial"/>
                <a:cs typeface="Arial"/>
              </a:rPr>
              <a:t>entry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15" dirty="0">
                <a:latin typeface="Arial"/>
                <a:cs typeface="Arial"/>
              </a:rPr>
              <a:t> </a:t>
            </a:r>
            <a:r>
              <a:rPr sz="950" b="1" spc="-5" dirty="0">
                <a:highlight>
                  <a:srgbClr val="FFFF00"/>
                </a:highlight>
                <a:latin typeface="Courier New"/>
                <a:cs typeface="Courier New"/>
              </a:rPr>
              <a:t>/etc/passwd</a:t>
            </a:r>
            <a:r>
              <a:rPr sz="950" spc="-5" dirty="0">
                <a:latin typeface="Arial"/>
                <a:cs typeface="Arial"/>
              </a:rPr>
              <a:t>: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5" dirty="0">
                <a:latin typeface="Courier New"/>
                <a:cs typeface="Courier New"/>
              </a:rPr>
              <a:t>oconnel:x:1003:10:David O’Connell,</a:t>
            </a:r>
            <a:r>
              <a:rPr sz="850" spc="40" dirty="0">
                <a:latin typeface="Courier New"/>
                <a:cs typeface="Courier New"/>
              </a:rPr>
              <a:t> </a:t>
            </a:r>
            <a:r>
              <a:rPr sz="850" spc="5" dirty="0">
                <a:latin typeface="Courier New"/>
                <a:cs typeface="Courier New"/>
              </a:rPr>
              <a:t>M.Sc.</a:t>
            </a:r>
            <a:endParaRPr sz="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850" spc="5" dirty="0">
                <a:latin typeface="Courier New"/>
                <a:cs typeface="Courier New"/>
              </a:rPr>
              <a:t>Student:/users/oconnel:/bin/tcsh</a:t>
            </a:r>
            <a:endParaRPr sz="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50" spc="-5" dirty="0">
                <a:latin typeface="Arial"/>
                <a:cs typeface="Arial"/>
              </a:rPr>
              <a:t>where</a:t>
            </a:r>
            <a:endParaRPr sz="950" dirty="0">
              <a:latin typeface="Arial"/>
              <a:cs typeface="Arial"/>
            </a:endParaRPr>
          </a:p>
          <a:p>
            <a:pPr marL="252729">
              <a:lnSpc>
                <a:spcPct val="100000"/>
              </a:lnSpc>
              <a:spcBef>
                <a:spcPts val="295"/>
              </a:spcBef>
            </a:pPr>
            <a:r>
              <a:rPr sz="950" spc="-5" dirty="0">
                <a:latin typeface="Courier New"/>
                <a:cs typeface="Courier New"/>
              </a:rPr>
              <a:t>oconnel</a:t>
            </a:r>
            <a:r>
              <a:rPr sz="950" spc="-295" dirty="0">
                <a:latin typeface="Courier New"/>
                <a:cs typeface="Courier New"/>
              </a:rPr>
              <a:t> </a:t>
            </a:r>
            <a:r>
              <a:rPr sz="950" spc="-5" dirty="0">
                <a:latin typeface="Arial"/>
                <a:cs typeface="Arial"/>
              </a:rPr>
              <a:t>is the login-name(or user-name),</a:t>
            </a:r>
            <a:endParaRPr sz="950" dirty="0">
              <a:latin typeface="Arial"/>
              <a:cs typeface="Arial"/>
            </a:endParaRPr>
          </a:p>
          <a:p>
            <a:pPr marL="252729" marR="5080">
              <a:lnSpc>
                <a:spcPct val="103200"/>
              </a:lnSpc>
            </a:pPr>
            <a:r>
              <a:rPr sz="950" spc="-5" dirty="0">
                <a:latin typeface="Courier New"/>
                <a:cs typeface="Courier New"/>
              </a:rPr>
              <a:t>x</a:t>
            </a:r>
            <a:r>
              <a:rPr sz="950" spc="-265" dirty="0">
                <a:latin typeface="Courier New"/>
                <a:cs typeface="Courier New"/>
              </a:rPr>
              <a:t> </a:t>
            </a:r>
            <a:r>
              <a:rPr sz="950" spc="-5" dirty="0">
                <a:latin typeface="Arial"/>
                <a:cs typeface="Arial"/>
              </a:rPr>
              <a:t>used to be the </a:t>
            </a:r>
            <a:r>
              <a:rPr sz="950" dirty="0">
                <a:latin typeface="Arial"/>
                <a:cs typeface="Arial"/>
              </a:rPr>
              <a:t>encrypted </a:t>
            </a:r>
            <a:r>
              <a:rPr sz="950" spc="-10" dirty="0">
                <a:latin typeface="Arial"/>
                <a:cs typeface="Arial"/>
              </a:rPr>
              <a:t>password </a:t>
            </a:r>
            <a:r>
              <a:rPr sz="950" spc="-5" dirty="0">
                <a:latin typeface="Arial"/>
                <a:cs typeface="Arial"/>
              </a:rPr>
              <a:t>in the old </a:t>
            </a:r>
            <a:r>
              <a:rPr sz="950" spc="-10" dirty="0">
                <a:latin typeface="Arial"/>
                <a:cs typeface="Arial"/>
              </a:rPr>
              <a:t>version </a:t>
            </a:r>
            <a:r>
              <a:rPr sz="950" spc="-5" dirty="0">
                <a:latin typeface="Arial"/>
                <a:cs typeface="Arial"/>
              </a:rPr>
              <a:t>of  Unix,</a:t>
            </a:r>
            <a:endParaRPr sz="950" dirty="0">
              <a:latin typeface="Arial"/>
              <a:cs typeface="Arial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950" spc="-5" dirty="0">
                <a:latin typeface="Courier New"/>
                <a:cs typeface="Courier New"/>
              </a:rPr>
              <a:t>1003</a:t>
            </a:r>
            <a:r>
              <a:rPr sz="950" spc="-370" dirty="0">
                <a:latin typeface="Courier New"/>
                <a:cs typeface="Courier New"/>
              </a:rPr>
              <a:t> </a:t>
            </a:r>
            <a:r>
              <a:rPr sz="950" spc="-5" dirty="0">
                <a:latin typeface="Arial"/>
                <a:cs typeface="Arial"/>
              </a:rPr>
              <a:t>is the user </a:t>
            </a:r>
            <a:r>
              <a:rPr sz="950" spc="-25" dirty="0">
                <a:latin typeface="Arial"/>
                <a:cs typeface="Arial"/>
              </a:rPr>
              <a:t>ID,</a:t>
            </a:r>
            <a:endParaRPr sz="950" dirty="0">
              <a:latin typeface="Arial"/>
              <a:cs typeface="Arial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950" spc="-5" dirty="0">
                <a:latin typeface="Courier New"/>
                <a:cs typeface="Courier New"/>
              </a:rPr>
              <a:t>10</a:t>
            </a:r>
            <a:r>
              <a:rPr sz="950" spc="-380" dirty="0">
                <a:latin typeface="Courier New"/>
                <a:cs typeface="Courier New"/>
              </a:rPr>
              <a:t> </a:t>
            </a:r>
            <a:r>
              <a:rPr sz="950" spc="-5" dirty="0">
                <a:latin typeface="Arial"/>
                <a:cs typeface="Arial"/>
              </a:rPr>
              <a:t>is the group </a:t>
            </a:r>
            <a:r>
              <a:rPr sz="950" spc="-25" dirty="0">
                <a:latin typeface="Arial"/>
                <a:cs typeface="Arial"/>
              </a:rPr>
              <a:t>ID,</a:t>
            </a:r>
            <a:endParaRPr sz="950" dirty="0">
              <a:latin typeface="Arial"/>
              <a:cs typeface="Arial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950" spc="-5" dirty="0">
                <a:latin typeface="Courier New"/>
                <a:cs typeface="Courier New"/>
              </a:rPr>
              <a:t>David O’Connel</a:t>
            </a:r>
            <a:r>
              <a:rPr sz="950" spc="-340" dirty="0">
                <a:latin typeface="Courier New"/>
                <a:cs typeface="Courier New"/>
              </a:rPr>
              <a:t> </a:t>
            </a:r>
            <a:r>
              <a:rPr sz="950" spc="-5" dirty="0">
                <a:latin typeface="Arial"/>
                <a:cs typeface="Arial"/>
              </a:rPr>
              <a:t>is a comment,</a:t>
            </a:r>
            <a:endParaRPr sz="950" dirty="0">
              <a:latin typeface="Arial"/>
              <a:cs typeface="Arial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950" spc="-5" dirty="0">
                <a:latin typeface="Courier New"/>
                <a:cs typeface="Courier New"/>
              </a:rPr>
              <a:t>/users/oconnel</a:t>
            </a:r>
            <a:r>
              <a:rPr sz="950" spc="-325" dirty="0">
                <a:latin typeface="Courier New"/>
                <a:cs typeface="Courier New"/>
              </a:rPr>
              <a:t> </a:t>
            </a:r>
            <a:r>
              <a:rPr sz="950" spc="-5" dirty="0">
                <a:latin typeface="Arial"/>
                <a:cs typeface="Arial"/>
              </a:rPr>
              <a:t>is the home </a:t>
            </a:r>
            <a:r>
              <a:rPr sz="950" spc="-10" dirty="0">
                <a:latin typeface="Arial"/>
                <a:cs typeface="Arial"/>
              </a:rPr>
              <a:t>directory,</a:t>
            </a:r>
            <a:endParaRPr sz="950" dirty="0">
              <a:latin typeface="Arial"/>
              <a:cs typeface="Arial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950" spc="-5" dirty="0">
                <a:latin typeface="Courier New"/>
                <a:cs typeface="Courier New"/>
              </a:rPr>
              <a:t>/bin/</a:t>
            </a:r>
            <a:r>
              <a:rPr sz="950" spc="-5" dirty="0" err="1">
                <a:latin typeface="Courier New"/>
                <a:cs typeface="Courier New"/>
              </a:rPr>
              <a:t>tcsh</a:t>
            </a:r>
            <a:r>
              <a:rPr sz="950" spc="-285" dirty="0">
                <a:latin typeface="Courier New"/>
                <a:cs typeface="Courier New"/>
              </a:rPr>
              <a:t> </a:t>
            </a:r>
            <a:r>
              <a:rPr sz="950" spc="-5" dirty="0">
                <a:latin typeface="Arial"/>
                <a:cs typeface="Arial"/>
              </a:rPr>
              <a:t>is the shell program used </a:t>
            </a:r>
            <a:r>
              <a:rPr sz="950" spc="-15" dirty="0">
                <a:latin typeface="Arial"/>
                <a:cs typeface="Arial"/>
              </a:rPr>
              <a:t>by </a:t>
            </a:r>
            <a:r>
              <a:rPr sz="950" spc="-5" dirty="0">
                <a:latin typeface="Arial"/>
                <a:cs typeface="Arial"/>
              </a:rPr>
              <a:t>this </a:t>
            </a:r>
            <a:r>
              <a:rPr sz="950" spc="-15" dirty="0">
                <a:latin typeface="Arial"/>
                <a:cs typeface="Arial"/>
              </a:rPr>
              <a:t>user.</a:t>
            </a:r>
            <a:endParaRPr sz="950" dirty="0">
              <a:latin typeface="Arial"/>
              <a:cs typeface="Arial"/>
            </a:endParaRPr>
          </a:p>
          <a:p>
            <a:pPr marL="12700" marR="733425">
              <a:lnSpc>
                <a:spcPts val="1040"/>
              </a:lnSpc>
              <a:spcBef>
                <a:spcPts val="409"/>
              </a:spcBef>
            </a:pPr>
            <a:r>
              <a:rPr sz="950" spc="-5" dirty="0">
                <a:latin typeface="Arial"/>
                <a:cs typeface="Arial"/>
              </a:rPr>
              <a:t>The file </a:t>
            </a:r>
            <a:r>
              <a:rPr sz="950" b="1" spc="-5" dirty="0">
                <a:highlight>
                  <a:srgbClr val="FFFF00"/>
                </a:highlight>
                <a:latin typeface="Courier New"/>
                <a:cs typeface="Courier New"/>
              </a:rPr>
              <a:t>/etc/passwd </a:t>
            </a:r>
            <a:r>
              <a:rPr sz="950" spc="-5" dirty="0">
                <a:latin typeface="Arial"/>
                <a:cs typeface="Arial"/>
              </a:rPr>
              <a:t>can be read </a:t>
            </a:r>
            <a:r>
              <a:rPr sz="950" spc="-15" dirty="0">
                <a:latin typeface="Arial"/>
                <a:cs typeface="Arial"/>
              </a:rPr>
              <a:t>by </a:t>
            </a:r>
            <a:r>
              <a:rPr sz="950" spc="-5" dirty="0">
                <a:latin typeface="Arial"/>
                <a:cs typeface="Arial"/>
              </a:rPr>
              <a:t>all users.  Example of an </a:t>
            </a:r>
            <a:r>
              <a:rPr sz="950" dirty="0">
                <a:latin typeface="Arial"/>
                <a:cs typeface="Arial"/>
              </a:rPr>
              <a:t>entry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20" dirty="0">
                <a:latin typeface="Arial"/>
                <a:cs typeface="Arial"/>
              </a:rPr>
              <a:t> </a:t>
            </a:r>
            <a:r>
              <a:rPr sz="950" b="1" spc="-5" dirty="0">
                <a:highlight>
                  <a:srgbClr val="FFFF00"/>
                </a:highlight>
                <a:latin typeface="Courier New"/>
                <a:cs typeface="Courier New"/>
              </a:rPr>
              <a:t>/etc/shadow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850" spc="5" dirty="0">
                <a:latin typeface="Courier New"/>
                <a:cs typeface="Courier New"/>
              </a:rPr>
              <a:t>oconnel:oaIL4MQMGaJBQ:::::::</a:t>
            </a:r>
            <a:endParaRPr sz="850"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7294" y="3142729"/>
            <a:ext cx="3022600" cy="146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The file </a:t>
            </a:r>
            <a:r>
              <a:rPr sz="950" b="1" spc="-5" dirty="0">
                <a:highlight>
                  <a:srgbClr val="FFFF00"/>
                </a:highlight>
                <a:latin typeface="Courier New"/>
                <a:cs typeface="Courier New"/>
              </a:rPr>
              <a:t>/etc/shadow</a:t>
            </a:r>
            <a:r>
              <a:rPr sz="950" b="1" spc="-26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950" spc="-5" dirty="0">
                <a:latin typeface="Arial"/>
                <a:cs typeface="Arial"/>
              </a:rPr>
              <a:t>can only be read </a:t>
            </a:r>
            <a:r>
              <a:rPr sz="950" spc="-15" dirty="0">
                <a:latin typeface="Arial"/>
                <a:cs typeface="Arial"/>
              </a:rPr>
              <a:t>by </a:t>
            </a:r>
            <a:r>
              <a:rPr sz="950" i="1" spc="-5" dirty="0">
                <a:latin typeface="Arial"/>
                <a:cs typeface="Arial"/>
              </a:rPr>
              <a:t>super users</a:t>
            </a:r>
            <a:r>
              <a:rPr sz="950" spc="-5" dirty="0">
                <a:latin typeface="Arial"/>
                <a:cs typeface="Arial"/>
              </a:rPr>
              <a:t>.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40734" y="3142729"/>
            <a:ext cx="10350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u="heavy" spc="-5" dirty="0">
                <a:latin typeface="Times New Roman"/>
                <a:cs typeface="Times New Roman"/>
              </a:rPr>
              <a:t> </a:t>
            </a:r>
            <a:r>
              <a:rPr sz="950" u="heavy" spc="-100" dirty="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95764A7-1C6A-4BF0-8625-0703CE36C0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342011"/>
            <a:ext cx="196977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Identification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(UID)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5719" y="733794"/>
            <a:ext cx="3477260" cy="159385"/>
          </a:xfrm>
          <a:custGeom>
            <a:avLst/>
            <a:gdLst/>
            <a:ahLst/>
            <a:cxnLst/>
            <a:rect l="l" t="t" r="r" b="b"/>
            <a:pathLst>
              <a:path w="3477260" h="159384">
                <a:moveTo>
                  <a:pt x="3432867" y="0"/>
                </a:moveTo>
                <a:lnTo>
                  <a:pt x="44274" y="0"/>
                </a:lnTo>
                <a:lnTo>
                  <a:pt x="27083" y="3493"/>
                </a:lnTo>
                <a:lnTo>
                  <a:pt x="13005" y="13005"/>
                </a:lnTo>
                <a:lnTo>
                  <a:pt x="3493" y="27083"/>
                </a:lnTo>
                <a:lnTo>
                  <a:pt x="0" y="44274"/>
                </a:lnTo>
                <a:lnTo>
                  <a:pt x="0" y="159041"/>
                </a:lnTo>
                <a:lnTo>
                  <a:pt x="3477141" y="159041"/>
                </a:lnTo>
                <a:lnTo>
                  <a:pt x="3477141" y="44274"/>
                </a:lnTo>
                <a:lnTo>
                  <a:pt x="3473648" y="27083"/>
                </a:lnTo>
                <a:lnTo>
                  <a:pt x="3464136" y="13005"/>
                </a:lnTo>
                <a:lnTo>
                  <a:pt x="3450058" y="3493"/>
                </a:lnTo>
                <a:lnTo>
                  <a:pt x="34328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719" y="881814"/>
            <a:ext cx="3477141" cy="44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1500923"/>
            <a:ext cx="88548" cy="885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7517" y="1489854"/>
            <a:ext cx="99575" cy="996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268" y="1534129"/>
            <a:ext cx="3344317" cy="55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92861" y="772346"/>
            <a:ext cx="44231" cy="88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92861" y="816619"/>
            <a:ext cx="44231" cy="6843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5719" y="892175"/>
            <a:ext cx="3477260" cy="624840"/>
          </a:xfrm>
          <a:custGeom>
            <a:avLst/>
            <a:gdLst/>
            <a:ahLst/>
            <a:cxnLst/>
            <a:rect l="l" t="t" r="r" b="b"/>
            <a:pathLst>
              <a:path w="3477260" h="624840">
                <a:moveTo>
                  <a:pt x="3477141" y="0"/>
                </a:moveTo>
                <a:lnTo>
                  <a:pt x="0" y="0"/>
                </a:lnTo>
                <a:lnTo>
                  <a:pt x="0" y="580522"/>
                </a:lnTo>
                <a:lnTo>
                  <a:pt x="3493" y="597713"/>
                </a:lnTo>
                <a:lnTo>
                  <a:pt x="13005" y="611791"/>
                </a:lnTo>
                <a:lnTo>
                  <a:pt x="27083" y="621303"/>
                </a:lnTo>
                <a:lnTo>
                  <a:pt x="44274" y="624796"/>
                </a:lnTo>
                <a:lnTo>
                  <a:pt x="3432867" y="624796"/>
                </a:lnTo>
                <a:lnTo>
                  <a:pt x="3450058" y="621303"/>
                </a:lnTo>
                <a:lnTo>
                  <a:pt x="3464136" y="611791"/>
                </a:lnTo>
                <a:lnTo>
                  <a:pt x="3473648" y="597713"/>
                </a:lnTo>
                <a:lnTo>
                  <a:pt x="3477141" y="580522"/>
                </a:lnTo>
                <a:lnTo>
                  <a:pt x="347714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2861" y="805550"/>
            <a:ext cx="0" cy="712470"/>
          </a:xfrm>
          <a:custGeom>
            <a:avLst/>
            <a:gdLst/>
            <a:ahLst/>
            <a:cxnLst/>
            <a:rect l="l" t="t" r="r" b="b"/>
            <a:pathLst>
              <a:path h="712469">
                <a:moveTo>
                  <a:pt x="0" y="71197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2861" y="794482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06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92861" y="783413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06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92861" y="772345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06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2861" y="75574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603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5719" y="1677598"/>
            <a:ext cx="3477260" cy="168910"/>
          </a:xfrm>
          <a:custGeom>
            <a:avLst/>
            <a:gdLst/>
            <a:ahLst/>
            <a:cxnLst/>
            <a:rect l="l" t="t" r="r" b="b"/>
            <a:pathLst>
              <a:path w="3477260" h="168910">
                <a:moveTo>
                  <a:pt x="3432867" y="0"/>
                </a:moveTo>
                <a:lnTo>
                  <a:pt x="44274" y="0"/>
                </a:lnTo>
                <a:lnTo>
                  <a:pt x="27083" y="3493"/>
                </a:lnTo>
                <a:lnTo>
                  <a:pt x="13005" y="13005"/>
                </a:lnTo>
                <a:lnTo>
                  <a:pt x="3493" y="27083"/>
                </a:lnTo>
                <a:lnTo>
                  <a:pt x="0" y="44274"/>
                </a:lnTo>
                <a:lnTo>
                  <a:pt x="0" y="168642"/>
                </a:lnTo>
                <a:lnTo>
                  <a:pt x="3477141" y="168642"/>
                </a:lnTo>
                <a:lnTo>
                  <a:pt x="3477141" y="44274"/>
                </a:lnTo>
                <a:lnTo>
                  <a:pt x="3473648" y="27083"/>
                </a:lnTo>
                <a:lnTo>
                  <a:pt x="3464136" y="13005"/>
                </a:lnTo>
                <a:lnTo>
                  <a:pt x="3450058" y="3493"/>
                </a:lnTo>
                <a:lnTo>
                  <a:pt x="34328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719" y="1835215"/>
            <a:ext cx="3477141" cy="44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994" y="2155351"/>
            <a:ext cx="88548" cy="885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37517" y="2144282"/>
            <a:ext cx="99575" cy="996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4268" y="2188557"/>
            <a:ext cx="3344317" cy="55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92861" y="1716151"/>
            <a:ext cx="44231" cy="88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2861" y="1760424"/>
            <a:ext cx="44231" cy="3949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5719" y="1873806"/>
            <a:ext cx="3477260" cy="326390"/>
          </a:xfrm>
          <a:custGeom>
            <a:avLst/>
            <a:gdLst/>
            <a:ahLst/>
            <a:cxnLst/>
            <a:rect l="l" t="t" r="r" b="b"/>
            <a:pathLst>
              <a:path w="3477260" h="326389">
                <a:moveTo>
                  <a:pt x="3477141" y="0"/>
                </a:moveTo>
                <a:lnTo>
                  <a:pt x="0" y="0"/>
                </a:lnTo>
                <a:lnTo>
                  <a:pt x="0" y="281544"/>
                </a:lnTo>
                <a:lnTo>
                  <a:pt x="3493" y="298735"/>
                </a:lnTo>
                <a:lnTo>
                  <a:pt x="13005" y="312813"/>
                </a:lnTo>
                <a:lnTo>
                  <a:pt x="27083" y="322325"/>
                </a:lnTo>
                <a:lnTo>
                  <a:pt x="44274" y="325819"/>
                </a:lnTo>
                <a:lnTo>
                  <a:pt x="3432867" y="325819"/>
                </a:lnTo>
                <a:lnTo>
                  <a:pt x="3450058" y="322325"/>
                </a:lnTo>
                <a:lnTo>
                  <a:pt x="3464136" y="312813"/>
                </a:lnTo>
                <a:lnTo>
                  <a:pt x="3473648" y="298735"/>
                </a:lnTo>
                <a:lnTo>
                  <a:pt x="3477141" y="281544"/>
                </a:lnTo>
                <a:lnTo>
                  <a:pt x="347714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92861" y="1749356"/>
            <a:ext cx="0" cy="422909"/>
          </a:xfrm>
          <a:custGeom>
            <a:avLst/>
            <a:gdLst/>
            <a:ahLst/>
            <a:cxnLst/>
            <a:rect l="l" t="t" r="r" b="b"/>
            <a:pathLst>
              <a:path h="422910">
                <a:moveTo>
                  <a:pt x="0" y="42259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92861" y="1738287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06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92861" y="172721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06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92861" y="1716150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06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92861" y="1699547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16603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5719" y="2332038"/>
            <a:ext cx="3477260" cy="154305"/>
          </a:xfrm>
          <a:custGeom>
            <a:avLst/>
            <a:gdLst/>
            <a:ahLst/>
            <a:cxnLst/>
            <a:rect l="l" t="t" r="r" b="b"/>
            <a:pathLst>
              <a:path w="3477260" h="154305">
                <a:moveTo>
                  <a:pt x="3432867" y="0"/>
                </a:moveTo>
                <a:lnTo>
                  <a:pt x="44274" y="0"/>
                </a:lnTo>
                <a:lnTo>
                  <a:pt x="27083" y="3493"/>
                </a:lnTo>
                <a:lnTo>
                  <a:pt x="13005" y="13005"/>
                </a:lnTo>
                <a:lnTo>
                  <a:pt x="3493" y="27083"/>
                </a:lnTo>
                <a:lnTo>
                  <a:pt x="0" y="44274"/>
                </a:lnTo>
                <a:lnTo>
                  <a:pt x="0" y="154273"/>
                </a:lnTo>
                <a:lnTo>
                  <a:pt x="3477141" y="154273"/>
                </a:lnTo>
                <a:lnTo>
                  <a:pt x="3477141" y="44274"/>
                </a:lnTo>
                <a:lnTo>
                  <a:pt x="3473648" y="27083"/>
                </a:lnTo>
                <a:lnTo>
                  <a:pt x="3464136" y="13005"/>
                </a:lnTo>
                <a:lnTo>
                  <a:pt x="3450058" y="3493"/>
                </a:lnTo>
                <a:lnTo>
                  <a:pt x="34328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5719" y="2475277"/>
            <a:ext cx="3477141" cy="44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994" y="3180045"/>
            <a:ext cx="88548" cy="885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37517" y="3168976"/>
            <a:ext cx="99575" cy="996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4268" y="3213251"/>
            <a:ext cx="3344317" cy="553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92861" y="2370590"/>
            <a:ext cx="44231" cy="88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92861" y="2414848"/>
            <a:ext cx="44231" cy="7651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5719" y="2513861"/>
            <a:ext cx="3477260" cy="710565"/>
          </a:xfrm>
          <a:custGeom>
            <a:avLst/>
            <a:gdLst/>
            <a:ahLst/>
            <a:cxnLst/>
            <a:rect l="l" t="t" r="r" b="b"/>
            <a:pathLst>
              <a:path w="3477260" h="710564">
                <a:moveTo>
                  <a:pt x="3477141" y="0"/>
                </a:moveTo>
                <a:lnTo>
                  <a:pt x="0" y="0"/>
                </a:lnTo>
                <a:lnTo>
                  <a:pt x="0" y="666184"/>
                </a:lnTo>
                <a:lnTo>
                  <a:pt x="3493" y="683375"/>
                </a:lnTo>
                <a:lnTo>
                  <a:pt x="13005" y="697453"/>
                </a:lnTo>
                <a:lnTo>
                  <a:pt x="27083" y="706965"/>
                </a:lnTo>
                <a:lnTo>
                  <a:pt x="44274" y="710458"/>
                </a:lnTo>
                <a:lnTo>
                  <a:pt x="3432867" y="710458"/>
                </a:lnTo>
                <a:lnTo>
                  <a:pt x="3450058" y="706965"/>
                </a:lnTo>
                <a:lnTo>
                  <a:pt x="3464136" y="697453"/>
                </a:lnTo>
                <a:lnTo>
                  <a:pt x="3473648" y="683375"/>
                </a:lnTo>
                <a:lnTo>
                  <a:pt x="3477141" y="666184"/>
                </a:lnTo>
                <a:lnTo>
                  <a:pt x="347714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92861" y="2403779"/>
            <a:ext cx="0" cy="793115"/>
          </a:xfrm>
          <a:custGeom>
            <a:avLst/>
            <a:gdLst/>
            <a:ahLst/>
            <a:cxnLst/>
            <a:rect l="l" t="t" r="r" b="b"/>
            <a:pathLst>
              <a:path h="793114">
                <a:moveTo>
                  <a:pt x="0" y="79286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92861" y="2392710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06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92861" y="2381642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06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92861" y="2370573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06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92861" y="2353970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1660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47294" y="711023"/>
            <a:ext cx="3547168" cy="2620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9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950" dirty="0">
              <a:latin typeface="Arial"/>
              <a:cs typeface="Arial"/>
            </a:endParaRPr>
          </a:p>
          <a:p>
            <a:pPr marL="12700" marR="5080">
              <a:lnSpc>
                <a:spcPct val="10360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Each user is </a:t>
            </a:r>
            <a:r>
              <a:rPr sz="950" spc="-5" dirty="0">
                <a:latin typeface="Arial"/>
                <a:cs typeface="Arial"/>
              </a:rPr>
              <a:t>assigned a </a:t>
            </a:r>
            <a:r>
              <a:rPr sz="950" dirty="0">
                <a:latin typeface="Arial"/>
                <a:cs typeface="Arial"/>
              </a:rPr>
              <a:t>user </a:t>
            </a:r>
            <a:r>
              <a:rPr sz="950" spc="-25" dirty="0">
                <a:latin typeface="Arial"/>
                <a:cs typeface="Arial"/>
              </a:rPr>
              <a:t>ID, </a:t>
            </a:r>
            <a:r>
              <a:rPr sz="950" spc="-5" dirty="0">
                <a:latin typeface="Arial"/>
                <a:cs typeface="Arial"/>
              </a:rPr>
              <a:t>a unique nonnegative </a:t>
            </a:r>
            <a:r>
              <a:rPr sz="950" dirty="0">
                <a:latin typeface="Arial"/>
                <a:cs typeface="Arial"/>
              </a:rPr>
              <a:t>integer  called </a:t>
            </a:r>
            <a:r>
              <a:rPr sz="950" dirty="0">
                <a:solidFill>
                  <a:srgbClr val="FF0000"/>
                </a:solidFill>
                <a:latin typeface="Arial"/>
                <a:cs typeface="Arial"/>
              </a:rPr>
              <a:t>uid</a:t>
            </a:r>
            <a:r>
              <a:rPr sz="950" dirty="0">
                <a:latin typeface="Arial"/>
                <a:cs typeface="Arial"/>
              </a:rPr>
              <a:t>.The user ID is </a:t>
            </a:r>
            <a:r>
              <a:rPr sz="950" spc="-5" dirty="0">
                <a:latin typeface="Arial"/>
                <a:cs typeface="Arial"/>
              </a:rPr>
              <a:t>used </a:t>
            </a:r>
            <a:r>
              <a:rPr sz="950" spc="-10" dirty="0">
                <a:latin typeface="Arial"/>
                <a:cs typeface="Arial"/>
              </a:rPr>
              <a:t>by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kernel </a:t>
            </a:r>
            <a:r>
              <a:rPr sz="950" dirty="0">
                <a:latin typeface="Arial"/>
                <a:cs typeface="Arial"/>
              </a:rPr>
              <a:t>to </a:t>
            </a:r>
            <a:r>
              <a:rPr sz="950" spc="-5" dirty="0">
                <a:latin typeface="Arial"/>
                <a:cs typeface="Arial"/>
              </a:rPr>
              <a:t>check </a:t>
            </a:r>
            <a:r>
              <a:rPr sz="950" dirty="0">
                <a:latin typeface="Arial"/>
                <a:cs typeface="Arial"/>
              </a:rPr>
              <a:t>if the user  has the appropriate permissions to </a:t>
            </a:r>
            <a:r>
              <a:rPr sz="950" spc="-5" dirty="0">
                <a:latin typeface="Arial"/>
                <a:cs typeface="Arial"/>
              </a:rPr>
              <a:t>perform </a:t>
            </a:r>
            <a:r>
              <a:rPr sz="950" spc="5" dirty="0">
                <a:latin typeface="Arial"/>
                <a:cs typeface="Arial"/>
              </a:rPr>
              <a:t>certain </a:t>
            </a:r>
            <a:r>
              <a:rPr sz="950" dirty="0">
                <a:latin typeface="Arial"/>
                <a:cs typeface="Arial"/>
              </a:rPr>
              <a:t>tasks </a:t>
            </a:r>
            <a:r>
              <a:rPr sz="950" spc="-10" dirty="0">
                <a:latin typeface="Arial"/>
                <a:cs typeface="Arial"/>
              </a:rPr>
              <a:t>like  </a:t>
            </a:r>
            <a:r>
              <a:rPr sz="950" dirty="0">
                <a:latin typeface="Arial"/>
                <a:cs typeface="Arial"/>
              </a:rPr>
              <a:t>accessing</a:t>
            </a:r>
            <a:r>
              <a:rPr sz="950" spc="-2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files,</a:t>
            </a:r>
            <a:r>
              <a:rPr sz="950" spc="-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.</a:t>
            </a:r>
            <a:r>
              <a:rPr sz="950" spc="-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.</a:t>
            </a:r>
            <a:r>
              <a:rPr sz="950" spc="-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.</a:t>
            </a:r>
            <a:r>
              <a:rPr sz="950" spc="-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etc.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The superuser</a:t>
            </a:r>
            <a:r>
              <a:rPr sz="95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50" dirty="0">
                <a:solidFill>
                  <a:srgbClr val="FFFFFF"/>
                </a:solidFill>
                <a:latin typeface="Courier New"/>
                <a:cs typeface="Courier New"/>
              </a:rPr>
              <a:t>root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50" dirty="0">
              <a:latin typeface="Arial"/>
              <a:cs typeface="Arial"/>
            </a:endParaRPr>
          </a:p>
          <a:p>
            <a:pPr marL="12700" marR="140970">
              <a:lnSpc>
                <a:spcPct val="103600"/>
              </a:lnSpc>
              <a:spcBef>
                <a:spcPts val="270"/>
              </a:spcBef>
            </a:pPr>
            <a:r>
              <a:rPr sz="950" dirty="0">
                <a:latin typeface="Arial"/>
                <a:cs typeface="Arial"/>
              </a:rPr>
              <a:t>The user </a:t>
            </a:r>
            <a:r>
              <a:rPr sz="950" dirty="0">
                <a:latin typeface="Courier New"/>
                <a:cs typeface="Courier New"/>
              </a:rPr>
              <a:t>root</a:t>
            </a:r>
            <a:r>
              <a:rPr sz="950" spc="-310" dirty="0">
                <a:latin typeface="Courier New"/>
                <a:cs typeface="Courier New"/>
              </a:rPr>
              <a:t> </a:t>
            </a:r>
            <a:r>
              <a:rPr sz="950" dirty="0">
                <a:latin typeface="Arial"/>
                <a:cs typeface="Arial"/>
              </a:rPr>
              <a:t>(</a:t>
            </a:r>
            <a:r>
              <a:rPr sz="950" i="1" dirty="0">
                <a:latin typeface="Arial"/>
                <a:cs typeface="Arial"/>
              </a:rPr>
              <a:t>superuser</a:t>
            </a:r>
            <a:r>
              <a:rPr sz="950" dirty="0">
                <a:latin typeface="Arial"/>
                <a:cs typeface="Arial"/>
              </a:rPr>
              <a:t>) has uid=0. This user has </a:t>
            </a:r>
            <a:r>
              <a:rPr sz="950" spc="-5" dirty="0">
                <a:latin typeface="Arial"/>
                <a:cs typeface="Arial"/>
              </a:rPr>
              <a:t>special  privileges, </a:t>
            </a:r>
            <a:r>
              <a:rPr sz="950" spc="-10" dirty="0">
                <a:latin typeface="Arial"/>
                <a:cs typeface="Arial"/>
              </a:rPr>
              <a:t>like </a:t>
            </a:r>
            <a:r>
              <a:rPr sz="950" dirty="0">
                <a:latin typeface="Arial"/>
                <a:cs typeface="Arial"/>
              </a:rPr>
              <a:t>accessing </a:t>
            </a:r>
            <a:r>
              <a:rPr sz="950" spc="-5" dirty="0">
                <a:latin typeface="Arial"/>
                <a:cs typeface="Arial"/>
              </a:rPr>
              <a:t>any </a:t>
            </a:r>
            <a:r>
              <a:rPr sz="950" dirty="0">
                <a:latin typeface="Arial"/>
                <a:cs typeface="Arial"/>
              </a:rPr>
              <a:t>file </a:t>
            </a:r>
            <a:r>
              <a:rPr sz="950" spc="-5" dirty="0">
                <a:latin typeface="Arial"/>
                <a:cs typeface="Arial"/>
              </a:rPr>
              <a:t>on </a:t>
            </a:r>
            <a:r>
              <a:rPr sz="950" dirty="0">
                <a:latin typeface="Arial"/>
                <a:cs typeface="Arial"/>
              </a:rPr>
              <a:t>the system.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dirty="0">
                <a:solidFill>
                  <a:srgbClr val="FFFFFF"/>
                </a:solidFill>
                <a:latin typeface="Courier New"/>
                <a:cs typeface="Courier New"/>
              </a:rPr>
              <a:t>getuid()</a:t>
            </a:r>
            <a:endParaRPr sz="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50" dirty="0">
                <a:latin typeface="Arial"/>
                <a:cs typeface="Arial"/>
              </a:rPr>
              <a:t>A process can obtain its </a:t>
            </a:r>
            <a:r>
              <a:rPr sz="950" spc="-5" dirty="0">
                <a:solidFill>
                  <a:srgbClr val="FF0000"/>
                </a:solidFill>
                <a:latin typeface="Arial"/>
                <a:cs typeface="Arial"/>
              </a:rPr>
              <a:t>uid </a:t>
            </a:r>
            <a:r>
              <a:rPr sz="950" spc="-5" dirty="0">
                <a:latin typeface="Arial"/>
                <a:cs typeface="Arial"/>
              </a:rPr>
              <a:t>using </a:t>
            </a:r>
            <a:r>
              <a:rPr sz="950" dirty="0">
                <a:latin typeface="Arial"/>
                <a:cs typeface="Arial"/>
              </a:rPr>
              <a:t>the system </a:t>
            </a:r>
            <a:r>
              <a:rPr sz="950" spc="-5" dirty="0">
                <a:latin typeface="Arial"/>
                <a:cs typeface="Arial"/>
              </a:rPr>
              <a:t>call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u="sng" dirty="0" err="1">
                <a:latin typeface="Courier New"/>
                <a:cs typeface="Courier New"/>
              </a:rPr>
              <a:t>getuid</a:t>
            </a:r>
            <a:r>
              <a:rPr sz="950" u="sng" dirty="0">
                <a:latin typeface="Courier New"/>
                <a:cs typeface="Courier New"/>
              </a:rPr>
              <a:t>()</a:t>
            </a:r>
            <a:r>
              <a:rPr sz="950" dirty="0">
                <a:latin typeface="Arial"/>
                <a:cs typeface="Arial"/>
              </a:rPr>
              <a:t>.</a:t>
            </a:r>
            <a:endParaRPr lang="en-US" sz="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US" sz="950" dirty="0">
                <a:latin typeface="Arial"/>
                <a:cs typeface="Arial"/>
              </a:rPr>
              <a:t>//</a:t>
            </a:r>
            <a:r>
              <a:rPr lang="en-US" sz="950" dirty="0" err="1">
                <a:latin typeface="Arial"/>
                <a:cs typeface="Arial"/>
              </a:rPr>
              <a:t>getuid.c</a:t>
            </a:r>
            <a:r>
              <a:rPr lang="en-US" sz="950" dirty="0">
                <a:latin typeface="Arial"/>
                <a:cs typeface="Arial"/>
              </a:rPr>
              <a:t>   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50" dirty="0">
                <a:latin typeface="Courier New"/>
                <a:cs typeface="Courier New"/>
              </a:rPr>
              <a:t>#include &lt;stdio.h&gt; int main(void){  </a:t>
            </a:r>
            <a:r>
              <a:rPr lang="en-US" sz="950" dirty="0">
                <a:latin typeface="Courier New"/>
                <a:cs typeface="Courier New"/>
              </a:rPr>
              <a:t>       </a:t>
            </a:r>
            <a:r>
              <a:rPr sz="950" dirty="0" err="1">
                <a:latin typeface="Courier New"/>
                <a:cs typeface="Courier New"/>
              </a:rPr>
              <a:t>printf</a:t>
            </a:r>
            <a:r>
              <a:rPr sz="950" dirty="0">
                <a:latin typeface="Courier New"/>
                <a:cs typeface="Courier New"/>
              </a:rPr>
              <a:t>(‘‘hello, my uid is %d\n’’,</a:t>
            </a:r>
            <a:r>
              <a:rPr sz="950" spc="-105" dirty="0">
                <a:latin typeface="Courier New"/>
                <a:cs typeface="Courier New"/>
              </a:rPr>
              <a:t> </a:t>
            </a:r>
            <a:r>
              <a:rPr sz="950" dirty="0" err="1">
                <a:latin typeface="Courier New"/>
                <a:cs typeface="Courier New"/>
              </a:rPr>
              <a:t>getuid</a:t>
            </a:r>
            <a:r>
              <a:rPr sz="950" dirty="0">
                <a:latin typeface="Courier New"/>
                <a:cs typeface="Courier New"/>
              </a:rPr>
              <a:t>());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dirty="0">
                <a:latin typeface="Courier New"/>
                <a:cs typeface="Courier New"/>
              </a:rPr>
              <a:t>}</a:t>
            </a:r>
            <a:r>
              <a:rPr lang="en-US" sz="950" dirty="0">
                <a:latin typeface="Courier New"/>
                <a:cs typeface="Courier New"/>
              </a:rPr>
              <a:t> </a:t>
            </a:r>
            <a:endParaRPr sz="95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F6680B3B-6AEB-4DA8-8DD7-C1D3BA51E2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746810"/>
            <a:ext cx="3989704" cy="194945"/>
          </a:xfrm>
          <a:custGeom>
            <a:avLst/>
            <a:gdLst/>
            <a:ahLst/>
            <a:cxnLst/>
            <a:rect l="l" t="t" r="r" b="b"/>
            <a:pathLst>
              <a:path w="3989704" h="19494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4401"/>
                </a:lnTo>
                <a:lnTo>
                  <a:pt x="3989652" y="19440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928560"/>
            <a:ext cx="398965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2128621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5345" y="2115921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794" y="2166722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791057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841838"/>
            <a:ext cx="50751" cy="12867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3" y="972833"/>
            <a:ext cx="3989704" cy="1207135"/>
          </a:xfrm>
          <a:custGeom>
            <a:avLst/>
            <a:gdLst/>
            <a:ahLst/>
            <a:cxnLst/>
            <a:rect l="l" t="t" r="r" b="b"/>
            <a:pathLst>
              <a:path w="3989704" h="1207135">
                <a:moveTo>
                  <a:pt x="3989652" y="0"/>
                </a:moveTo>
                <a:lnTo>
                  <a:pt x="0" y="0"/>
                </a:lnTo>
                <a:lnTo>
                  <a:pt x="0" y="1155787"/>
                </a:lnTo>
                <a:lnTo>
                  <a:pt x="4008" y="1175512"/>
                </a:lnTo>
                <a:lnTo>
                  <a:pt x="14922" y="1191665"/>
                </a:lnTo>
                <a:lnTo>
                  <a:pt x="31075" y="1202579"/>
                </a:lnTo>
                <a:lnTo>
                  <a:pt x="50800" y="1206588"/>
                </a:lnTo>
                <a:lnTo>
                  <a:pt x="3938852" y="1206588"/>
                </a:lnTo>
                <a:lnTo>
                  <a:pt x="3958576" y="1202579"/>
                </a:lnTo>
                <a:lnTo>
                  <a:pt x="3974729" y="1191665"/>
                </a:lnTo>
                <a:lnTo>
                  <a:pt x="3985644" y="1175512"/>
                </a:lnTo>
                <a:lnTo>
                  <a:pt x="3989652" y="1155787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829138"/>
            <a:ext cx="0" cy="1318895"/>
          </a:xfrm>
          <a:custGeom>
            <a:avLst/>
            <a:gdLst/>
            <a:ahLst/>
            <a:cxnLst/>
            <a:rect l="l" t="t" r="r" b="b"/>
            <a:pathLst>
              <a:path h="1318895">
                <a:moveTo>
                  <a:pt x="0" y="131853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8164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8037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7910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6" y="77198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5948" y="342011"/>
            <a:ext cx="4174490" cy="280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Group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Identification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(GID)</a:t>
            </a:r>
            <a:endParaRPr sz="14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510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10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050">
              <a:latin typeface="Arial"/>
              <a:cs typeface="Arial"/>
            </a:endParaRPr>
          </a:p>
          <a:p>
            <a:pPr marL="213995" marR="120650">
              <a:lnSpc>
                <a:spcPct val="102600"/>
              </a:lnSpc>
              <a:spcBef>
                <a:spcPts val="320"/>
              </a:spcBef>
            </a:pPr>
            <a:r>
              <a:rPr sz="1050" spc="-5" dirty="0">
                <a:latin typeface="Arial"/>
                <a:cs typeface="Arial"/>
              </a:rPr>
              <a:t>The Group ID (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gid</a:t>
            </a:r>
            <a:r>
              <a:rPr sz="1050" spc="-5" dirty="0">
                <a:latin typeface="Arial"/>
                <a:cs typeface="Arial"/>
              </a:rPr>
              <a:t>) is a </a:t>
            </a:r>
            <a:r>
              <a:rPr sz="1050" spc="-10" dirty="0">
                <a:latin typeface="Arial"/>
                <a:cs typeface="Arial"/>
              </a:rPr>
              <a:t>positive </a:t>
            </a:r>
            <a:r>
              <a:rPr sz="1050" spc="-5" dirty="0">
                <a:latin typeface="Arial"/>
                <a:cs typeface="Arial"/>
              </a:rPr>
              <a:t>integer </a:t>
            </a:r>
            <a:r>
              <a:rPr sz="1050" spc="-10" dirty="0">
                <a:latin typeface="Arial"/>
                <a:cs typeface="Arial"/>
              </a:rPr>
              <a:t>allowing </a:t>
            </a:r>
            <a:r>
              <a:rPr sz="1050" spc="-5" dirty="0">
                <a:latin typeface="Arial"/>
                <a:cs typeface="Arial"/>
              </a:rPr>
              <a:t>to </a:t>
            </a:r>
            <a:r>
              <a:rPr sz="1050" spc="-10" dirty="0">
                <a:latin typeface="Arial"/>
                <a:cs typeface="Arial"/>
              </a:rPr>
              <a:t>group  different </a:t>
            </a:r>
            <a:r>
              <a:rPr sz="1050" spc="-5" dirty="0">
                <a:latin typeface="Arial"/>
                <a:cs typeface="Arial"/>
              </a:rPr>
              <a:t>users into </a:t>
            </a:r>
            <a:r>
              <a:rPr sz="1050" spc="-10" dirty="0">
                <a:latin typeface="Arial"/>
                <a:cs typeface="Arial"/>
              </a:rPr>
              <a:t>different </a:t>
            </a:r>
            <a:r>
              <a:rPr sz="1050" spc="-5" dirty="0">
                <a:latin typeface="Arial"/>
                <a:cs typeface="Arial"/>
              </a:rPr>
              <a:t>categories with </a:t>
            </a:r>
            <a:r>
              <a:rPr sz="1050" spc="-10" dirty="0">
                <a:latin typeface="Arial"/>
                <a:cs typeface="Arial"/>
              </a:rPr>
              <a:t>different </a:t>
            </a:r>
            <a:r>
              <a:rPr sz="1050" spc="-5" dirty="0">
                <a:latin typeface="Arial"/>
                <a:cs typeface="Arial"/>
              </a:rPr>
              <a:t>privileges.  </a:t>
            </a:r>
            <a:r>
              <a:rPr sz="1050" spc="-10" dirty="0">
                <a:latin typeface="Arial"/>
                <a:cs typeface="Arial"/>
              </a:rPr>
              <a:t>A group </a:t>
            </a:r>
            <a:r>
              <a:rPr sz="1050" spc="-5" dirty="0">
                <a:latin typeface="Arial"/>
                <a:cs typeface="Arial"/>
              </a:rPr>
              <a:t>ID is also used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Unix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permissions </a:t>
            </a:r>
            <a:r>
              <a:rPr sz="1050" spc="-10" dirty="0">
                <a:latin typeface="Arial"/>
                <a:cs typeface="Arial"/>
              </a:rPr>
              <a:t>verifications.  </a:t>
            </a:r>
            <a:r>
              <a:rPr sz="1050" spc="-5" dirty="0">
                <a:latin typeface="Arial"/>
                <a:cs typeface="Arial"/>
              </a:rPr>
              <a:t>Both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uid </a:t>
            </a:r>
            <a:r>
              <a:rPr sz="1050" spc="-5" dirty="0">
                <a:latin typeface="Arial"/>
                <a:cs typeface="Arial"/>
              </a:rPr>
              <a:t>and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gid </a:t>
            </a:r>
            <a:r>
              <a:rPr sz="1050" spc="-5" dirty="0">
                <a:latin typeface="Arial"/>
                <a:cs typeface="Arial"/>
              </a:rPr>
              <a:t>are assigned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the system administrator at  the time of the creation of the user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account.</a:t>
            </a:r>
            <a:endParaRPr sz="1050">
              <a:latin typeface="Arial"/>
              <a:cs typeface="Arial"/>
            </a:endParaRPr>
          </a:p>
          <a:p>
            <a:pPr marL="213995" marR="29210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There is a </a:t>
            </a:r>
            <a:r>
              <a:rPr sz="1050" spc="-10" dirty="0">
                <a:latin typeface="Arial"/>
                <a:cs typeface="Arial"/>
              </a:rPr>
              <a:t>group file, </a:t>
            </a:r>
            <a:r>
              <a:rPr sz="1050" spc="-5" dirty="0">
                <a:latin typeface="Courier New"/>
                <a:cs typeface="Courier New"/>
              </a:rPr>
              <a:t>/etc/group</a:t>
            </a:r>
            <a:r>
              <a:rPr sz="1050" spc="-5" dirty="0">
                <a:latin typeface="Arial"/>
                <a:cs typeface="Arial"/>
              </a:rPr>
              <a:t>, that </a:t>
            </a:r>
            <a:r>
              <a:rPr sz="1050" spc="-10" dirty="0">
                <a:latin typeface="Arial"/>
                <a:cs typeface="Arial"/>
              </a:rPr>
              <a:t>maps group names  </a:t>
            </a:r>
            <a:r>
              <a:rPr sz="1050" spc="-5" dirty="0">
                <a:latin typeface="Arial"/>
                <a:cs typeface="Arial"/>
              </a:rPr>
              <a:t>into numeric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IDs.</a:t>
            </a:r>
            <a:endParaRPr sz="105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645"/>
              </a:spcBef>
            </a:pPr>
            <a:r>
              <a:rPr sz="1050" spc="-5" dirty="0">
                <a:latin typeface="Arial"/>
                <a:cs typeface="Arial"/>
              </a:rPr>
              <a:t>Example of entries in the </a:t>
            </a:r>
            <a:r>
              <a:rPr sz="1050" spc="-10" dirty="0">
                <a:latin typeface="Courier New"/>
                <a:cs typeface="Courier New"/>
              </a:rPr>
              <a:t>/etc/group</a:t>
            </a:r>
            <a:r>
              <a:rPr sz="1050" spc="-26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file:</a:t>
            </a:r>
            <a:endParaRPr sz="1050">
              <a:latin typeface="Arial"/>
              <a:cs typeface="Arial"/>
            </a:endParaRPr>
          </a:p>
          <a:p>
            <a:pPr marL="213995" marR="5080">
              <a:lnSpc>
                <a:spcPct val="100000"/>
              </a:lnSpc>
              <a:spcBef>
                <a:spcPts val="869"/>
              </a:spcBef>
            </a:pPr>
            <a:r>
              <a:rPr sz="1000" spc="-5" dirty="0">
                <a:latin typeface="Courier New"/>
                <a:cs typeface="Courier New"/>
              </a:rPr>
              <a:t>sysadmin::14:steve,walid,anas,maunzer,mcdade,oracle  www::20:steve,walid,maunzer,anas,ai04,moodle,www  cs212::1020:danwu,walid,ejelike,chikker,sood8,uddin2  cs140::1021:steve,daemon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1897F66B-63AE-4F54-ADF0-2F9C6EF5D6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1455381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1442681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1493482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797382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848170"/>
            <a:ext cx="50751" cy="6072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3" y="791233"/>
            <a:ext cx="3989704" cy="715010"/>
          </a:xfrm>
          <a:custGeom>
            <a:avLst/>
            <a:gdLst/>
            <a:ahLst/>
            <a:cxnLst/>
            <a:rect l="l" t="t" r="r" b="b"/>
            <a:pathLst>
              <a:path w="3989704" h="715010">
                <a:moveTo>
                  <a:pt x="3989652" y="0"/>
                </a:moveTo>
                <a:lnTo>
                  <a:pt x="0" y="0"/>
                </a:lnTo>
                <a:lnTo>
                  <a:pt x="0" y="664148"/>
                </a:lnTo>
                <a:lnTo>
                  <a:pt x="4008" y="683873"/>
                </a:lnTo>
                <a:lnTo>
                  <a:pt x="14922" y="700025"/>
                </a:lnTo>
                <a:lnTo>
                  <a:pt x="31075" y="710940"/>
                </a:lnTo>
                <a:lnTo>
                  <a:pt x="50800" y="714948"/>
                </a:lnTo>
                <a:lnTo>
                  <a:pt x="3938852" y="714948"/>
                </a:lnTo>
                <a:lnTo>
                  <a:pt x="3958576" y="710940"/>
                </a:lnTo>
                <a:lnTo>
                  <a:pt x="3974729" y="700025"/>
                </a:lnTo>
                <a:lnTo>
                  <a:pt x="3985644" y="683873"/>
                </a:lnTo>
                <a:lnTo>
                  <a:pt x="3989652" y="664148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835470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4">
                <a:moveTo>
                  <a:pt x="0" y="63896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8227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8100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7973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77832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193" y="1658111"/>
            <a:ext cx="3989704" cy="192405"/>
          </a:xfrm>
          <a:custGeom>
            <a:avLst/>
            <a:gdLst/>
            <a:ahLst/>
            <a:cxnLst/>
            <a:rect l="l" t="t" r="r" b="b"/>
            <a:pathLst>
              <a:path w="3989704" h="19240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2391"/>
                </a:lnTo>
                <a:lnTo>
                  <a:pt x="3989652" y="19239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194" y="1837842"/>
            <a:ext cx="3989651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994" y="257771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35345" y="2565019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794" y="2615819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6" y="1702346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1753137"/>
            <a:ext cx="50751" cy="8245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93" y="1882122"/>
            <a:ext cx="3989704" cy="746760"/>
          </a:xfrm>
          <a:custGeom>
            <a:avLst/>
            <a:gdLst/>
            <a:ahLst/>
            <a:cxnLst/>
            <a:rect l="l" t="t" r="r" b="b"/>
            <a:pathLst>
              <a:path w="3989704" h="746760">
                <a:moveTo>
                  <a:pt x="3989652" y="0"/>
                </a:moveTo>
                <a:lnTo>
                  <a:pt x="0" y="0"/>
                </a:lnTo>
                <a:lnTo>
                  <a:pt x="0" y="695596"/>
                </a:lnTo>
                <a:lnTo>
                  <a:pt x="4008" y="715320"/>
                </a:lnTo>
                <a:lnTo>
                  <a:pt x="14922" y="731473"/>
                </a:lnTo>
                <a:lnTo>
                  <a:pt x="31075" y="742388"/>
                </a:lnTo>
                <a:lnTo>
                  <a:pt x="50800" y="746396"/>
                </a:lnTo>
                <a:lnTo>
                  <a:pt x="3938852" y="746396"/>
                </a:lnTo>
                <a:lnTo>
                  <a:pt x="3958576" y="742388"/>
                </a:lnTo>
                <a:lnTo>
                  <a:pt x="3974729" y="731473"/>
                </a:lnTo>
                <a:lnTo>
                  <a:pt x="3985644" y="715320"/>
                </a:lnTo>
                <a:lnTo>
                  <a:pt x="3989652" y="695596"/>
                </a:lnTo>
                <a:lnTo>
                  <a:pt x="3989652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1740437"/>
            <a:ext cx="0" cy="856615"/>
          </a:xfrm>
          <a:custGeom>
            <a:avLst/>
            <a:gdLst/>
            <a:ahLst/>
            <a:cxnLst/>
            <a:rect l="l" t="t" r="r" b="b"/>
            <a:pathLst>
              <a:path h="856614">
                <a:moveTo>
                  <a:pt x="0" y="85633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17277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6" y="17150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6" y="17023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846" y="168328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1007" y="2140229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1007" y="2312314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007" y="2484386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193" y="2780436"/>
            <a:ext cx="3989704" cy="192405"/>
          </a:xfrm>
          <a:custGeom>
            <a:avLst/>
            <a:gdLst/>
            <a:ahLst/>
            <a:cxnLst/>
            <a:rect l="l" t="t" r="r" b="b"/>
            <a:pathLst>
              <a:path w="3989704" h="19240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2391"/>
                </a:lnTo>
                <a:lnTo>
                  <a:pt x="3989652" y="19239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9194" y="2960179"/>
            <a:ext cx="3989651" cy="506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9994" y="312577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35345" y="3113074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0794" y="3163875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2824683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2875473"/>
            <a:ext cx="50751" cy="250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193" y="3004459"/>
            <a:ext cx="3989704" cy="172720"/>
          </a:xfrm>
          <a:custGeom>
            <a:avLst/>
            <a:gdLst/>
            <a:ahLst/>
            <a:cxnLst/>
            <a:rect l="l" t="t" r="r" b="b"/>
            <a:pathLst>
              <a:path w="3989704" h="172719">
                <a:moveTo>
                  <a:pt x="3989652" y="0"/>
                </a:moveTo>
                <a:lnTo>
                  <a:pt x="0" y="0"/>
                </a:lnTo>
                <a:lnTo>
                  <a:pt x="0" y="121315"/>
                </a:lnTo>
                <a:lnTo>
                  <a:pt x="4008" y="141040"/>
                </a:lnTo>
                <a:lnTo>
                  <a:pt x="14922" y="157193"/>
                </a:lnTo>
                <a:lnTo>
                  <a:pt x="31075" y="168107"/>
                </a:lnTo>
                <a:lnTo>
                  <a:pt x="50800" y="172115"/>
                </a:lnTo>
                <a:lnTo>
                  <a:pt x="3938852" y="172115"/>
                </a:lnTo>
                <a:lnTo>
                  <a:pt x="3958576" y="168107"/>
                </a:lnTo>
                <a:lnTo>
                  <a:pt x="3974729" y="157193"/>
                </a:lnTo>
                <a:lnTo>
                  <a:pt x="3985644" y="141040"/>
                </a:lnTo>
                <a:lnTo>
                  <a:pt x="3989652" y="121315"/>
                </a:lnTo>
                <a:lnTo>
                  <a:pt x="398965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8846" y="2862773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28205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98846" y="28500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98846" y="28373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98846" y="28246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98846" y="2805623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45948" y="342011"/>
            <a:ext cx="3988435" cy="284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Shells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13995" marR="508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i="1" spc="-5" dirty="0">
                <a:latin typeface="Arial"/>
                <a:cs typeface="Arial"/>
              </a:rPr>
              <a:t>shell </a:t>
            </a:r>
            <a:r>
              <a:rPr sz="1050" spc="-5" dirty="0">
                <a:latin typeface="Arial"/>
                <a:cs typeface="Arial"/>
              </a:rPr>
              <a:t>is a command-line interpreter that reads and </a:t>
            </a:r>
            <a:r>
              <a:rPr sz="1050" spc="-15" dirty="0">
                <a:latin typeface="Arial"/>
                <a:cs typeface="Arial"/>
              </a:rPr>
              <a:t>executes  </a:t>
            </a:r>
            <a:r>
              <a:rPr sz="1050" spc="-5" dirty="0">
                <a:latin typeface="Arial"/>
                <a:cs typeface="Arial"/>
              </a:rPr>
              <a:t>user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commands.</a:t>
            </a:r>
            <a:endParaRPr sz="1050" dirty="0">
              <a:latin typeface="Arial"/>
              <a:cs typeface="Arial"/>
            </a:endParaRPr>
          </a:p>
          <a:p>
            <a:pPr marL="213995" marR="58419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shell reads user inputs either from a terminal </a:t>
            </a:r>
            <a:r>
              <a:rPr sz="1050" spc="-25" dirty="0">
                <a:latin typeface="Arial"/>
                <a:cs typeface="Arial"/>
              </a:rPr>
              <a:t>or, </a:t>
            </a:r>
            <a:r>
              <a:rPr sz="1050" spc="-5" dirty="0">
                <a:latin typeface="Arial"/>
                <a:cs typeface="Arial"/>
              </a:rPr>
              <a:t>from a file  called </a:t>
            </a:r>
            <a:r>
              <a:rPr sz="1050" i="1" spc="-5" dirty="0">
                <a:latin typeface="Arial"/>
                <a:cs typeface="Arial"/>
              </a:rPr>
              <a:t>script</a:t>
            </a:r>
            <a:r>
              <a:rPr sz="1050" i="1" spc="-3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file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59"/>
              </a:spcBef>
            </a:pPr>
            <a:r>
              <a:rPr sz="1050" spc="-10" dirty="0">
                <a:latin typeface="Arial"/>
                <a:cs typeface="Arial"/>
              </a:rPr>
              <a:t>Some existing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shells:</a:t>
            </a:r>
            <a:endParaRPr sz="1050" dirty="0">
              <a:latin typeface="Arial"/>
              <a:cs typeface="Arial"/>
            </a:endParaRPr>
          </a:p>
          <a:p>
            <a:pPr marL="490855" marR="1998980">
              <a:lnSpc>
                <a:spcPct val="102600"/>
              </a:lnSpc>
              <a:spcBef>
                <a:spcPts val="300"/>
              </a:spcBef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Bourne shell</a:t>
            </a:r>
            <a:r>
              <a:rPr sz="1050" spc="-5" dirty="0">
                <a:latin typeface="Arial"/>
                <a:cs typeface="Arial"/>
              </a:rPr>
              <a:t>, /bin/sh  the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C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shell</a:t>
            </a:r>
            <a:r>
              <a:rPr sz="1050" spc="-5" dirty="0">
                <a:latin typeface="Arial"/>
                <a:cs typeface="Arial"/>
              </a:rPr>
              <a:t>,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/bin/csh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Korn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shell</a:t>
            </a:r>
            <a:r>
              <a:rPr sz="1050" spc="-5" dirty="0">
                <a:latin typeface="Arial"/>
                <a:cs typeface="Arial"/>
              </a:rPr>
              <a:t>,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/bin/ksh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40"/>
              </a:spcBef>
            </a:pPr>
            <a:r>
              <a:rPr sz="1050" spc="-5" dirty="0">
                <a:latin typeface="Arial"/>
                <a:cs typeface="Arial"/>
              </a:rPr>
              <a:t>Unix is case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sensitive.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CC261177-8529-4B38-BCBA-DD1838CA88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1007" y="778789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007" y="1148257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007" y="1327937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507617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687284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866963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2046643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2226322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007" y="2578074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007" y="2757754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1007" y="2937421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5948" y="342011"/>
            <a:ext cx="3747770" cy="289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useful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shell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endParaRPr sz="140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1280"/>
              </a:spcBef>
            </a:pPr>
            <a:r>
              <a:rPr sz="1050" spc="-5" dirty="0">
                <a:latin typeface="Courier New"/>
                <a:cs typeface="Courier New"/>
              </a:rPr>
              <a:t>man</a:t>
            </a:r>
            <a:r>
              <a:rPr sz="1050" spc="-5" dirty="0">
                <a:latin typeface="Arial"/>
                <a:cs typeface="Arial"/>
              </a:rPr>
              <a:t>: find and </a:t>
            </a:r>
            <a:r>
              <a:rPr sz="1050" spc="-10" dirty="0">
                <a:latin typeface="Arial"/>
                <a:cs typeface="Arial"/>
              </a:rPr>
              <a:t>display reference manual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pages</a:t>
            </a:r>
            <a:endParaRPr sz="1050">
              <a:latin typeface="Arial"/>
              <a:cs typeface="Arial"/>
            </a:endParaRPr>
          </a:p>
          <a:p>
            <a:pPr marL="490855" marR="1619250">
              <a:lnSpc>
                <a:spcPct val="110200"/>
              </a:lnSpc>
            </a:pPr>
            <a:r>
              <a:rPr sz="1050" spc="-10" dirty="0">
                <a:latin typeface="Courier New"/>
                <a:cs typeface="Courier New"/>
              </a:rPr>
              <a:t>man command_name  </a:t>
            </a:r>
            <a:r>
              <a:rPr sz="1050" spc="-5" dirty="0">
                <a:latin typeface="Courier New"/>
                <a:cs typeface="Courier New"/>
              </a:rPr>
              <a:t>who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-10" dirty="0">
                <a:latin typeface="Arial"/>
                <a:cs typeface="Arial"/>
              </a:rPr>
              <a:t>who </a:t>
            </a:r>
            <a:r>
              <a:rPr sz="1050" spc="-5" dirty="0">
                <a:latin typeface="Arial"/>
                <a:cs typeface="Arial"/>
              </a:rPr>
              <a:t>is on the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system</a:t>
            </a:r>
            <a:endParaRPr sz="10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95"/>
              </a:spcBef>
            </a:pPr>
            <a:r>
              <a:rPr sz="1050" spc="-5" dirty="0">
                <a:latin typeface="Courier New"/>
                <a:cs typeface="Courier New"/>
              </a:rPr>
              <a:t>ps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-15" dirty="0">
                <a:latin typeface="Arial"/>
                <a:cs typeface="Arial"/>
              </a:rPr>
              <a:t>give </a:t>
            </a:r>
            <a:r>
              <a:rPr sz="1050" spc="-5" dirty="0">
                <a:latin typeface="Arial"/>
                <a:cs typeface="Arial"/>
              </a:rPr>
              <a:t>details of </a:t>
            </a:r>
            <a:r>
              <a:rPr sz="1050" spc="-15" dirty="0">
                <a:latin typeface="Arial"/>
                <a:cs typeface="Arial"/>
              </a:rPr>
              <a:t>user’s</a:t>
            </a:r>
            <a:r>
              <a:rPr sz="1050" spc="9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processes</a:t>
            </a:r>
            <a:endParaRPr sz="10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ourier New"/>
                <a:cs typeface="Courier New"/>
              </a:rPr>
              <a:t>date</a:t>
            </a:r>
            <a:r>
              <a:rPr sz="1050" spc="-5" dirty="0">
                <a:latin typeface="Arial"/>
                <a:cs typeface="Arial"/>
              </a:rPr>
              <a:t>: write the date and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time</a:t>
            </a:r>
            <a:endParaRPr sz="10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ourier New"/>
                <a:cs typeface="Courier New"/>
              </a:rPr>
              <a:t>lpr</a:t>
            </a:r>
            <a:r>
              <a:rPr sz="1050" spc="-5" dirty="0">
                <a:latin typeface="Arial"/>
                <a:cs typeface="Arial"/>
              </a:rPr>
              <a:t>: print out a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file</a:t>
            </a:r>
            <a:endParaRPr sz="10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ourier New"/>
                <a:cs typeface="Courier New"/>
              </a:rPr>
              <a:t>lpq</a:t>
            </a:r>
            <a:r>
              <a:rPr sz="1050" spc="-5" dirty="0">
                <a:latin typeface="Arial"/>
                <a:cs typeface="Arial"/>
              </a:rPr>
              <a:t>: list the jobs queued </a:t>
            </a:r>
            <a:r>
              <a:rPr sz="1050" spc="-15" dirty="0">
                <a:latin typeface="Arial"/>
                <a:cs typeface="Arial"/>
              </a:rPr>
              <a:t>for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printing</a:t>
            </a:r>
            <a:endParaRPr sz="10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ourier New"/>
                <a:cs typeface="Courier New"/>
              </a:rPr>
              <a:t>passwd</a:t>
            </a:r>
            <a:r>
              <a:rPr sz="1050" spc="-5" dirty="0">
                <a:latin typeface="Arial"/>
                <a:cs typeface="Arial"/>
              </a:rPr>
              <a:t>: change </a:t>
            </a:r>
            <a:r>
              <a:rPr sz="1050" spc="-15" dirty="0">
                <a:latin typeface="Arial"/>
                <a:cs typeface="Arial"/>
              </a:rPr>
              <a:t>your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password</a:t>
            </a:r>
            <a:endParaRPr sz="105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  <a:spcBef>
                <a:spcPts val="55"/>
              </a:spcBef>
            </a:pPr>
            <a:r>
              <a:rPr sz="1050" spc="-5" dirty="0">
                <a:latin typeface="Courier New"/>
                <a:cs typeface="Courier New"/>
              </a:rPr>
              <a:t>quota</a:t>
            </a:r>
            <a:r>
              <a:rPr sz="1050" spc="-5" dirty="0">
                <a:latin typeface="Arial"/>
                <a:cs typeface="Arial"/>
              </a:rPr>
              <a:t>: information on a </a:t>
            </a:r>
            <a:r>
              <a:rPr sz="1050" spc="-15" dirty="0">
                <a:latin typeface="Arial"/>
                <a:cs typeface="Arial"/>
              </a:rPr>
              <a:t>user’s </a:t>
            </a:r>
            <a:r>
              <a:rPr sz="1050" spc="-5" dirty="0">
                <a:latin typeface="Arial"/>
                <a:cs typeface="Arial"/>
              </a:rPr>
              <a:t>disk space quota and  usage</a:t>
            </a:r>
            <a:endParaRPr sz="10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ourier New"/>
                <a:cs typeface="Courier New"/>
              </a:rPr>
              <a:t>grep</a:t>
            </a:r>
            <a:r>
              <a:rPr sz="1050" spc="-5" dirty="0">
                <a:latin typeface="Arial"/>
                <a:cs typeface="Arial"/>
              </a:rPr>
              <a:t>: search file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a specified string or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expression</a:t>
            </a:r>
            <a:endParaRPr sz="10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ourier New"/>
                <a:cs typeface="Courier New"/>
              </a:rPr>
              <a:t>more</a:t>
            </a:r>
            <a:r>
              <a:rPr sz="1050" spc="-5" dirty="0">
                <a:latin typeface="Arial"/>
                <a:cs typeface="Arial"/>
              </a:rPr>
              <a:t>: page through a </a:t>
            </a:r>
            <a:r>
              <a:rPr sz="1050" spc="-15" dirty="0">
                <a:latin typeface="Arial"/>
                <a:cs typeface="Arial"/>
              </a:rPr>
              <a:t>text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file</a:t>
            </a:r>
            <a:endParaRPr sz="1050">
              <a:latin typeface="Arial"/>
              <a:cs typeface="Arial"/>
            </a:endParaRPr>
          </a:p>
          <a:p>
            <a:pPr marL="490855" marR="17780">
              <a:lnSpc>
                <a:spcPct val="102600"/>
              </a:lnSpc>
              <a:spcBef>
                <a:spcPts val="55"/>
              </a:spcBef>
            </a:pPr>
            <a:r>
              <a:rPr sz="1050" spc="-5" dirty="0">
                <a:latin typeface="Courier New"/>
                <a:cs typeface="Courier New"/>
              </a:rPr>
              <a:t>echo</a:t>
            </a:r>
            <a:r>
              <a:rPr sz="1050" spc="-5" dirty="0">
                <a:latin typeface="Arial"/>
                <a:cs typeface="Arial"/>
              </a:rPr>
              <a:t>: writes its </a:t>
            </a:r>
            <a:r>
              <a:rPr sz="1050" spc="-10" dirty="0">
                <a:latin typeface="Arial"/>
                <a:cs typeface="Arial"/>
              </a:rPr>
              <a:t>arguments, separated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10" dirty="0">
                <a:latin typeface="Arial"/>
                <a:cs typeface="Arial"/>
              </a:rPr>
              <a:t>blanks </a:t>
            </a:r>
            <a:r>
              <a:rPr sz="1050" spc="-5" dirty="0">
                <a:latin typeface="Arial"/>
                <a:cs typeface="Arial"/>
              </a:rPr>
              <a:t>and  terminated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0" dirty="0">
                <a:latin typeface="Arial"/>
                <a:cs typeface="Arial"/>
              </a:rPr>
              <a:t>newline, </a:t>
            </a:r>
            <a:r>
              <a:rPr sz="1050" spc="-5" dirty="0">
                <a:latin typeface="Arial"/>
                <a:cs typeface="Arial"/>
              </a:rPr>
              <a:t>to the standard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output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5F477DCF-621C-41A1-B2FA-2253DE548D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263" y="744681"/>
            <a:ext cx="3905885" cy="188595"/>
          </a:xfrm>
          <a:custGeom>
            <a:avLst/>
            <a:gdLst/>
            <a:ahLst/>
            <a:cxnLst/>
            <a:rect l="l" t="t" r="r" b="b"/>
            <a:pathLst>
              <a:path w="3905885" h="188594">
                <a:moveTo>
                  <a:pt x="3855860" y="0"/>
                </a:moveTo>
                <a:lnTo>
                  <a:pt x="49730" y="0"/>
                </a:lnTo>
                <a:lnTo>
                  <a:pt x="30421" y="3924"/>
                </a:lnTo>
                <a:lnTo>
                  <a:pt x="14608" y="14608"/>
                </a:lnTo>
                <a:lnTo>
                  <a:pt x="3924" y="30420"/>
                </a:lnTo>
                <a:lnTo>
                  <a:pt x="0" y="49730"/>
                </a:lnTo>
                <a:lnTo>
                  <a:pt x="0" y="188337"/>
                </a:lnTo>
                <a:lnTo>
                  <a:pt x="3905590" y="188337"/>
                </a:lnTo>
                <a:lnTo>
                  <a:pt x="3905590" y="49730"/>
                </a:lnTo>
                <a:lnTo>
                  <a:pt x="3901666" y="30420"/>
                </a:lnTo>
                <a:lnTo>
                  <a:pt x="3890982" y="14608"/>
                </a:lnTo>
                <a:lnTo>
                  <a:pt x="3875169" y="3924"/>
                </a:lnTo>
                <a:lnTo>
                  <a:pt x="3855860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264" y="920625"/>
            <a:ext cx="3905589" cy="49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1926071"/>
            <a:ext cx="99459" cy="994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3691" y="1913639"/>
            <a:ext cx="111844" cy="111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724" y="1963369"/>
            <a:ext cx="3756399" cy="621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15854" y="787983"/>
            <a:ext cx="49682" cy="99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5854" y="837702"/>
            <a:ext cx="49682" cy="10883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0263" y="963970"/>
            <a:ext cx="3905885" cy="1012190"/>
          </a:xfrm>
          <a:custGeom>
            <a:avLst/>
            <a:gdLst/>
            <a:ahLst/>
            <a:cxnLst/>
            <a:rect l="l" t="t" r="r" b="b"/>
            <a:pathLst>
              <a:path w="3905885" h="1012189">
                <a:moveTo>
                  <a:pt x="3905590" y="0"/>
                </a:moveTo>
                <a:lnTo>
                  <a:pt x="0" y="0"/>
                </a:lnTo>
                <a:lnTo>
                  <a:pt x="0" y="962101"/>
                </a:lnTo>
                <a:lnTo>
                  <a:pt x="3924" y="981410"/>
                </a:lnTo>
                <a:lnTo>
                  <a:pt x="14608" y="997223"/>
                </a:lnTo>
                <a:lnTo>
                  <a:pt x="30421" y="1007907"/>
                </a:lnTo>
                <a:lnTo>
                  <a:pt x="49730" y="1011831"/>
                </a:lnTo>
                <a:lnTo>
                  <a:pt x="3855860" y="1011831"/>
                </a:lnTo>
                <a:lnTo>
                  <a:pt x="3875169" y="1007907"/>
                </a:lnTo>
                <a:lnTo>
                  <a:pt x="3890982" y="997223"/>
                </a:lnTo>
                <a:lnTo>
                  <a:pt x="3901666" y="981410"/>
                </a:lnTo>
                <a:lnTo>
                  <a:pt x="3905590" y="962101"/>
                </a:lnTo>
                <a:lnTo>
                  <a:pt x="390559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15854" y="825270"/>
            <a:ext cx="0" cy="1119505"/>
          </a:xfrm>
          <a:custGeom>
            <a:avLst/>
            <a:gdLst/>
            <a:ahLst/>
            <a:cxnLst/>
            <a:rect l="l" t="t" r="r" b="b"/>
            <a:pathLst>
              <a:path h="1119505">
                <a:moveTo>
                  <a:pt x="0" y="111944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15854" y="8128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432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15854" y="8004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432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15854" y="7879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432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15854" y="769324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8648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5948" y="342011"/>
            <a:ext cx="3949065" cy="113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Pipes</a:t>
            </a:r>
            <a:endParaRPr sz="14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505"/>
              </a:spcBef>
            </a:pPr>
            <a:r>
              <a:rPr sz="1050" spc="1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0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pipes?</a:t>
            </a:r>
            <a:endParaRPr sz="1050">
              <a:latin typeface="Arial"/>
              <a:cs typeface="Arial"/>
            </a:endParaRPr>
          </a:p>
          <a:p>
            <a:pPr marL="213995" marR="5080">
              <a:lnSpc>
                <a:spcPct val="105300"/>
              </a:lnSpc>
              <a:spcBef>
                <a:spcPts val="309"/>
              </a:spcBef>
            </a:pPr>
            <a:r>
              <a:rPr sz="1050" spc="5" dirty="0">
                <a:latin typeface="Arial"/>
                <a:cs typeface="Arial"/>
              </a:rPr>
              <a:t>Pipes are a </a:t>
            </a:r>
            <a:r>
              <a:rPr sz="1050" spc="10" dirty="0">
                <a:latin typeface="Arial"/>
                <a:cs typeface="Arial"/>
              </a:rPr>
              <a:t>mechanism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dirty="0">
                <a:latin typeface="Arial"/>
                <a:cs typeface="Arial"/>
              </a:rPr>
              <a:t>allows </a:t>
            </a:r>
            <a:r>
              <a:rPr sz="1050" spc="5" dirty="0">
                <a:latin typeface="Arial"/>
                <a:cs typeface="Arial"/>
              </a:rPr>
              <a:t>the user to specify that the  output of one program is to be used as the input of another  program.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7294" y="1459819"/>
            <a:ext cx="380682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i="1" spc="25" dirty="0">
                <a:latin typeface="Arial"/>
                <a:cs typeface="Arial"/>
              </a:rPr>
              <a:t> </a:t>
            </a:r>
            <a:r>
              <a:rPr sz="1050" i="1" spc="25" dirty="0">
                <a:latin typeface="Arial"/>
                <a:cs typeface="Arial"/>
              </a:rPr>
              <a:t>→ </a:t>
            </a:r>
            <a:r>
              <a:rPr sz="1050" spc="-5" dirty="0">
                <a:latin typeface="Arial"/>
                <a:cs typeface="Arial"/>
              </a:rPr>
              <a:t>several </a:t>
            </a:r>
            <a:r>
              <a:rPr sz="1050" spc="5" dirty="0">
                <a:latin typeface="Arial"/>
                <a:cs typeface="Arial"/>
              </a:rPr>
              <a:t>programs can be connected in this </a:t>
            </a:r>
            <a:r>
              <a:rPr sz="1050" dirty="0">
                <a:latin typeface="Arial"/>
                <a:cs typeface="Arial"/>
              </a:rPr>
              <a:t>fashion </a:t>
            </a:r>
            <a:r>
              <a:rPr sz="1050" spc="5" dirty="0">
                <a:latin typeface="Arial"/>
                <a:cs typeface="Arial"/>
              </a:rPr>
              <a:t>to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make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47294" y="1619784"/>
            <a:ext cx="3792854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1050" spc="5" dirty="0">
                <a:latin typeface="Arial"/>
                <a:cs typeface="Arial"/>
              </a:rPr>
              <a:t>a pipeline of data flowing from the first process through the last  </a:t>
            </a:r>
            <a:r>
              <a:rPr sz="1050" dirty="0">
                <a:latin typeface="Arial"/>
                <a:cs typeface="Arial"/>
              </a:rPr>
              <a:t>one.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0263" y="2124517"/>
            <a:ext cx="3905885" cy="188595"/>
          </a:xfrm>
          <a:custGeom>
            <a:avLst/>
            <a:gdLst/>
            <a:ahLst/>
            <a:cxnLst/>
            <a:rect l="l" t="t" r="r" b="b"/>
            <a:pathLst>
              <a:path w="3905885" h="188594">
                <a:moveTo>
                  <a:pt x="3855860" y="0"/>
                </a:moveTo>
                <a:lnTo>
                  <a:pt x="49730" y="0"/>
                </a:lnTo>
                <a:lnTo>
                  <a:pt x="30421" y="3924"/>
                </a:lnTo>
                <a:lnTo>
                  <a:pt x="14608" y="14608"/>
                </a:lnTo>
                <a:lnTo>
                  <a:pt x="3924" y="30420"/>
                </a:lnTo>
                <a:lnTo>
                  <a:pt x="0" y="49730"/>
                </a:lnTo>
                <a:lnTo>
                  <a:pt x="0" y="188337"/>
                </a:lnTo>
                <a:lnTo>
                  <a:pt x="3905590" y="188337"/>
                </a:lnTo>
                <a:lnTo>
                  <a:pt x="3905590" y="49730"/>
                </a:lnTo>
                <a:lnTo>
                  <a:pt x="3901666" y="30420"/>
                </a:lnTo>
                <a:lnTo>
                  <a:pt x="3890982" y="14608"/>
                </a:lnTo>
                <a:lnTo>
                  <a:pt x="3875169" y="3924"/>
                </a:lnTo>
                <a:lnTo>
                  <a:pt x="3855860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294" y="2126457"/>
            <a:ext cx="55308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0264" y="2300473"/>
            <a:ext cx="3905589" cy="495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994" y="3168044"/>
            <a:ext cx="99459" cy="994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53691" y="3155612"/>
            <a:ext cx="111844" cy="1118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9724" y="3205342"/>
            <a:ext cx="3756399" cy="621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5854" y="2167819"/>
            <a:ext cx="49682" cy="99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5854" y="2217541"/>
            <a:ext cx="49682" cy="9505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0263" y="2343808"/>
            <a:ext cx="3905885" cy="874394"/>
          </a:xfrm>
          <a:custGeom>
            <a:avLst/>
            <a:gdLst/>
            <a:ahLst/>
            <a:cxnLst/>
            <a:rect l="l" t="t" r="r" b="b"/>
            <a:pathLst>
              <a:path w="3905885" h="874394">
                <a:moveTo>
                  <a:pt x="3905590" y="0"/>
                </a:moveTo>
                <a:lnTo>
                  <a:pt x="0" y="0"/>
                </a:lnTo>
                <a:lnTo>
                  <a:pt x="0" y="824236"/>
                </a:lnTo>
                <a:lnTo>
                  <a:pt x="3924" y="843545"/>
                </a:lnTo>
                <a:lnTo>
                  <a:pt x="14608" y="859357"/>
                </a:lnTo>
                <a:lnTo>
                  <a:pt x="30421" y="870042"/>
                </a:lnTo>
                <a:lnTo>
                  <a:pt x="49730" y="873966"/>
                </a:lnTo>
                <a:lnTo>
                  <a:pt x="3855860" y="873966"/>
                </a:lnTo>
                <a:lnTo>
                  <a:pt x="3875169" y="870042"/>
                </a:lnTo>
                <a:lnTo>
                  <a:pt x="3890982" y="859357"/>
                </a:lnTo>
                <a:lnTo>
                  <a:pt x="3901666" y="843545"/>
                </a:lnTo>
                <a:lnTo>
                  <a:pt x="3905590" y="824236"/>
                </a:lnTo>
                <a:lnTo>
                  <a:pt x="3905590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15854" y="2205108"/>
            <a:ext cx="0" cy="981710"/>
          </a:xfrm>
          <a:custGeom>
            <a:avLst/>
            <a:gdLst/>
            <a:ahLst/>
            <a:cxnLst/>
            <a:rect l="l" t="t" r="r" b="b"/>
            <a:pathLst>
              <a:path h="981710">
                <a:moveTo>
                  <a:pt x="0" y="98158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15854" y="21926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432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15854" y="21802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432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15854" y="21678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432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15854" y="214916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8648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47294" y="2336962"/>
            <a:ext cx="221678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0" dirty="0">
                <a:latin typeface="Courier New"/>
                <a:cs typeface="Courier New"/>
              </a:rPr>
              <a:t>ps -e </a:t>
            </a:r>
            <a:r>
              <a:rPr sz="1050" i="1" spc="20" dirty="0">
                <a:latin typeface="Arial"/>
                <a:cs typeface="Arial"/>
              </a:rPr>
              <a:t>|  </a:t>
            </a:r>
            <a:r>
              <a:rPr sz="1050" spc="10" dirty="0">
                <a:latin typeface="Courier New"/>
                <a:cs typeface="Courier New"/>
              </a:rPr>
              <a:t>grep netscape </a:t>
            </a:r>
            <a:r>
              <a:rPr sz="1050" i="1" spc="20" dirty="0">
                <a:latin typeface="Arial"/>
                <a:cs typeface="Arial"/>
              </a:rPr>
              <a:t>|</a:t>
            </a:r>
            <a:r>
              <a:rPr sz="1050" i="1" spc="280" dirty="0">
                <a:latin typeface="Arial"/>
                <a:cs typeface="Arial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more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7294" y="2505409"/>
            <a:ext cx="3119755" cy="69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5" dirty="0">
                <a:latin typeface="Arial"/>
                <a:cs typeface="Arial"/>
              </a:rPr>
              <a:t>where the three </a:t>
            </a:r>
            <a:r>
              <a:rPr sz="1050" spc="10" dirty="0">
                <a:latin typeface="Arial"/>
                <a:cs typeface="Arial"/>
              </a:rPr>
              <a:t>commands mean</a:t>
            </a:r>
            <a:r>
              <a:rPr sz="1050" spc="-16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50" spc="10" dirty="0">
                <a:latin typeface="Courier New"/>
                <a:cs typeface="Courier New"/>
              </a:rPr>
              <a:t>ps </a:t>
            </a:r>
            <a:r>
              <a:rPr sz="1050" spc="5" dirty="0">
                <a:latin typeface="Courier New"/>
                <a:cs typeface="Courier New"/>
              </a:rPr>
              <a:t>-e</a:t>
            </a:r>
            <a:r>
              <a:rPr sz="1050" spc="5" dirty="0">
                <a:latin typeface="Arial"/>
                <a:cs typeface="Arial"/>
              </a:rPr>
              <a:t>: </a:t>
            </a:r>
            <a:r>
              <a:rPr sz="1050" spc="10" dirty="0">
                <a:latin typeface="Arial"/>
                <a:cs typeface="Arial"/>
              </a:rPr>
              <a:t>report </a:t>
            </a:r>
            <a:r>
              <a:rPr sz="1050" spc="5" dirty="0">
                <a:latin typeface="Arial"/>
                <a:cs typeface="Arial"/>
              </a:rPr>
              <a:t>status on </a:t>
            </a:r>
            <a:r>
              <a:rPr sz="1050" dirty="0">
                <a:latin typeface="Arial"/>
                <a:cs typeface="Arial"/>
              </a:rPr>
              <a:t>every </a:t>
            </a:r>
            <a:r>
              <a:rPr sz="1050" spc="5" dirty="0">
                <a:latin typeface="Arial"/>
                <a:cs typeface="Arial"/>
              </a:rPr>
              <a:t>process </a:t>
            </a:r>
            <a:r>
              <a:rPr sz="1050" dirty="0">
                <a:latin typeface="Arial"/>
                <a:cs typeface="Arial"/>
              </a:rPr>
              <a:t>now</a:t>
            </a:r>
            <a:r>
              <a:rPr sz="1050" spc="9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running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50" spc="5" dirty="0">
                <a:latin typeface="Courier New"/>
                <a:cs typeface="Courier New"/>
              </a:rPr>
              <a:t>grep</a:t>
            </a:r>
            <a:r>
              <a:rPr sz="1050" spc="5" dirty="0">
                <a:latin typeface="Arial"/>
                <a:cs typeface="Arial"/>
              </a:rPr>
              <a:t>: search a file </a:t>
            </a:r>
            <a:r>
              <a:rPr sz="1050" spc="-5" dirty="0">
                <a:latin typeface="Arial"/>
                <a:cs typeface="Arial"/>
              </a:rPr>
              <a:t>for </a:t>
            </a:r>
            <a:r>
              <a:rPr sz="1050" spc="5" dirty="0">
                <a:latin typeface="Arial"/>
                <a:cs typeface="Arial"/>
              </a:rPr>
              <a:t>a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pattern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50" spc="5" dirty="0">
                <a:latin typeface="Courier New"/>
                <a:cs typeface="Courier New"/>
              </a:rPr>
              <a:t>more</a:t>
            </a:r>
            <a:r>
              <a:rPr sz="1050" spc="5" dirty="0">
                <a:latin typeface="Arial"/>
                <a:cs typeface="Arial"/>
              </a:rPr>
              <a:t>: page through a </a:t>
            </a:r>
            <a:r>
              <a:rPr sz="1050" spc="-5" dirty="0">
                <a:latin typeface="Arial"/>
                <a:cs typeface="Arial"/>
              </a:rPr>
              <a:t>text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file</a:t>
            </a:r>
            <a:endParaRPr sz="10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B00C9E-5E02-4E90-8210-EED7F8E122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342011"/>
            <a:ext cx="1688464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Directories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1558" y="722194"/>
            <a:ext cx="3018790" cy="147955"/>
          </a:xfrm>
          <a:custGeom>
            <a:avLst/>
            <a:gdLst/>
            <a:ahLst/>
            <a:cxnLst/>
            <a:rect l="l" t="t" r="r" b="b"/>
            <a:pathLst>
              <a:path w="3018790" h="147955">
                <a:moveTo>
                  <a:pt x="2980135" y="0"/>
                </a:moveTo>
                <a:lnTo>
                  <a:pt x="38435" y="0"/>
                </a:lnTo>
                <a:lnTo>
                  <a:pt x="23511" y="3032"/>
                </a:lnTo>
                <a:lnTo>
                  <a:pt x="11290" y="11290"/>
                </a:lnTo>
                <a:lnTo>
                  <a:pt x="3032" y="23511"/>
                </a:lnTo>
                <a:lnTo>
                  <a:pt x="0" y="38435"/>
                </a:lnTo>
                <a:lnTo>
                  <a:pt x="0" y="147660"/>
                </a:lnTo>
                <a:lnTo>
                  <a:pt x="3018571" y="147660"/>
                </a:lnTo>
                <a:lnTo>
                  <a:pt x="3018571" y="38435"/>
                </a:lnTo>
                <a:lnTo>
                  <a:pt x="3015538" y="23511"/>
                </a:lnTo>
                <a:lnTo>
                  <a:pt x="3007280" y="11290"/>
                </a:lnTo>
                <a:lnTo>
                  <a:pt x="2995059" y="3032"/>
                </a:lnTo>
                <a:lnTo>
                  <a:pt x="298013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1558" y="860273"/>
            <a:ext cx="3018570" cy="38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1947165"/>
            <a:ext cx="76870" cy="768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2085" y="1937556"/>
            <a:ext cx="86442" cy="86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8429" y="1975992"/>
            <a:ext cx="2903263" cy="480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0129" y="755662"/>
            <a:ext cx="38398" cy="76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0129" y="794076"/>
            <a:ext cx="38398" cy="11530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558" y="893763"/>
            <a:ext cx="3018790" cy="1092200"/>
          </a:xfrm>
          <a:custGeom>
            <a:avLst/>
            <a:gdLst/>
            <a:ahLst/>
            <a:cxnLst/>
            <a:rect l="l" t="t" r="r" b="b"/>
            <a:pathLst>
              <a:path w="3018790" h="1092200">
                <a:moveTo>
                  <a:pt x="3018571" y="0"/>
                </a:moveTo>
                <a:lnTo>
                  <a:pt x="0" y="0"/>
                </a:lnTo>
                <a:lnTo>
                  <a:pt x="0" y="1053402"/>
                </a:lnTo>
                <a:lnTo>
                  <a:pt x="3032" y="1068326"/>
                </a:lnTo>
                <a:lnTo>
                  <a:pt x="11290" y="1080547"/>
                </a:lnTo>
                <a:lnTo>
                  <a:pt x="23511" y="1088805"/>
                </a:lnTo>
                <a:lnTo>
                  <a:pt x="38435" y="1091837"/>
                </a:lnTo>
                <a:lnTo>
                  <a:pt x="2980135" y="1091837"/>
                </a:lnTo>
                <a:lnTo>
                  <a:pt x="2995059" y="1088805"/>
                </a:lnTo>
                <a:lnTo>
                  <a:pt x="3007280" y="1080547"/>
                </a:lnTo>
                <a:lnTo>
                  <a:pt x="3015538" y="1068326"/>
                </a:lnTo>
                <a:lnTo>
                  <a:pt x="3018571" y="1053402"/>
                </a:lnTo>
                <a:lnTo>
                  <a:pt x="301857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40129" y="784467"/>
            <a:ext cx="0" cy="1177290"/>
          </a:xfrm>
          <a:custGeom>
            <a:avLst/>
            <a:gdLst/>
            <a:ahLst/>
            <a:cxnLst/>
            <a:rect l="l" t="t" r="r" b="b"/>
            <a:pathLst>
              <a:path h="1177289">
                <a:moveTo>
                  <a:pt x="0" y="117711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40129" y="774858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60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0129" y="765249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60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40129" y="755640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60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40129" y="741227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14413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1558" y="2100551"/>
            <a:ext cx="3018790" cy="130810"/>
          </a:xfrm>
          <a:custGeom>
            <a:avLst/>
            <a:gdLst/>
            <a:ahLst/>
            <a:cxnLst/>
            <a:rect l="l" t="t" r="r" b="b"/>
            <a:pathLst>
              <a:path w="3018790" h="130810">
                <a:moveTo>
                  <a:pt x="2980135" y="0"/>
                </a:moveTo>
                <a:lnTo>
                  <a:pt x="38435" y="0"/>
                </a:lnTo>
                <a:lnTo>
                  <a:pt x="23511" y="3032"/>
                </a:lnTo>
                <a:lnTo>
                  <a:pt x="11290" y="11290"/>
                </a:lnTo>
                <a:lnTo>
                  <a:pt x="3032" y="23511"/>
                </a:lnTo>
                <a:lnTo>
                  <a:pt x="0" y="38435"/>
                </a:lnTo>
                <a:lnTo>
                  <a:pt x="0" y="130782"/>
                </a:lnTo>
                <a:lnTo>
                  <a:pt x="3018571" y="130782"/>
                </a:lnTo>
                <a:lnTo>
                  <a:pt x="3018571" y="38435"/>
                </a:lnTo>
                <a:lnTo>
                  <a:pt x="3015538" y="23511"/>
                </a:lnTo>
                <a:lnTo>
                  <a:pt x="3007280" y="11290"/>
                </a:lnTo>
                <a:lnTo>
                  <a:pt x="2995059" y="3032"/>
                </a:lnTo>
                <a:lnTo>
                  <a:pt x="298013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1558" y="2221757"/>
            <a:ext cx="3018570" cy="38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994" y="2621954"/>
            <a:ext cx="76870" cy="768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92085" y="2612345"/>
            <a:ext cx="86442" cy="864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8429" y="2650781"/>
            <a:ext cx="2903263" cy="480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40129" y="2134018"/>
            <a:ext cx="38398" cy="76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40129" y="2172451"/>
            <a:ext cx="38398" cy="4495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1558" y="2255261"/>
            <a:ext cx="3018790" cy="405130"/>
          </a:xfrm>
          <a:custGeom>
            <a:avLst/>
            <a:gdLst/>
            <a:ahLst/>
            <a:cxnLst/>
            <a:rect l="l" t="t" r="r" b="b"/>
            <a:pathLst>
              <a:path w="3018790" h="405130">
                <a:moveTo>
                  <a:pt x="3018571" y="0"/>
                </a:moveTo>
                <a:lnTo>
                  <a:pt x="0" y="0"/>
                </a:lnTo>
                <a:lnTo>
                  <a:pt x="0" y="366693"/>
                </a:lnTo>
                <a:lnTo>
                  <a:pt x="3032" y="381617"/>
                </a:lnTo>
                <a:lnTo>
                  <a:pt x="11290" y="393838"/>
                </a:lnTo>
                <a:lnTo>
                  <a:pt x="23511" y="402096"/>
                </a:lnTo>
                <a:lnTo>
                  <a:pt x="38435" y="405128"/>
                </a:lnTo>
                <a:lnTo>
                  <a:pt x="2980135" y="405128"/>
                </a:lnTo>
                <a:lnTo>
                  <a:pt x="2995059" y="402096"/>
                </a:lnTo>
                <a:lnTo>
                  <a:pt x="3007280" y="393838"/>
                </a:lnTo>
                <a:lnTo>
                  <a:pt x="3015538" y="381617"/>
                </a:lnTo>
                <a:lnTo>
                  <a:pt x="3018571" y="366693"/>
                </a:lnTo>
                <a:lnTo>
                  <a:pt x="301857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29" y="2162842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47352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29" y="215323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60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0129" y="214362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60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40129" y="2134016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60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40129" y="2119602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413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558" y="2775340"/>
            <a:ext cx="3018790" cy="146050"/>
          </a:xfrm>
          <a:custGeom>
            <a:avLst/>
            <a:gdLst/>
            <a:ahLst/>
            <a:cxnLst/>
            <a:rect l="l" t="t" r="r" b="b"/>
            <a:pathLst>
              <a:path w="3018790" h="146050">
                <a:moveTo>
                  <a:pt x="2980135" y="0"/>
                </a:moveTo>
                <a:lnTo>
                  <a:pt x="38435" y="0"/>
                </a:lnTo>
                <a:lnTo>
                  <a:pt x="23511" y="3032"/>
                </a:lnTo>
                <a:lnTo>
                  <a:pt x="11290" y="11290"/>
                </a:lnTo>
                <a:lnTo>
                  <a:pt x="3032" y="23511"/>
                </a:lnTo>
                <a:lnTo>
                  <a:pt x="0" y="38435"/>
                </a:lnTo>
                <a:lnTo>
                  <a:pt x="0" y="145563"/>
                </a:lnTo>
                <a:lnTo>
                  <a:pt x="3018571" y="145563"/>
                </a:lnTo>
                <a:lnTo>
                  <a:pt x="3018571" y="38435"/>
                </a:lnTo>
                <a:lnTo>
                  <a:pt x="3015538" y="23511"/>
                </a:lnTo>
                <a:lnTo>
                  <a:pt x="3007280" y="11290"/>
                </a:lnTo>
                <a:lnTo>
                  <a:pt x="2995059" y="3032"/>
                </a:lnTo>
                <a:lnTo>
                  <a:pt x="2980135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558" y="2911324"/>
            <a:ext cx="3018570" cy="382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994" y="3187770"/>
            <a:ext cx="76870" cy="768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92085" y="3178161"/>
            <a:ext cx="86442" cy="864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8429" y="3216596"/>
            <a:ext cx="2903263" cy="480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40129" y="2808808"/>
            <a:ext cx="38398" cy="76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0129" y="2847233"/>
            <a:ext cx="38398" cy="3405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1558" y="2944823"/>
            <a:ext cx="3018790" cy="281940"/>
          </a:xfrm>
          <a:custGeom>
            <a:avLst/>
            <a:gdLst/>
            <a:ahLst/>
            <a:cxnLst/>
            <a:rect l="l" t="t" r="r" b="b"/>
            <a:pathLst>
              <a:path w="3018790" h="281939">
                <a:moveTo>
                  <a:pt x="3018571" y="0"/>
                </a:moveTo>
                <a:lnTo>
                  <a:pt x="0" y="0"/>
                </a:lnTo>
                <a:lnTo>
                  <a:pt x="0" y="242946"/>
                </a:lnTo>
                <a:lnTo>
                  <a:pt x="3032" y="257870"/>
                </a:lnTo>
                <a:lnTo>
                  <a:pt x="11290" y="270091"/>
                </a:lnTo>
                <a:lnTo>
                  <a:pt x="23511" y="278349"/>
                </a:lnTo>
                <a:lnTo>
                  <a:pt x="38435" y="281381"/>
                </a:lnTo>
                <a:lnTo>
                  <a:pt x="2980135" y="281381"/>
                </a:lnTo>
                <a:lnTo>
                  <a:pt x="2995059" y="278349"/>
                </a:lnTo>
                <a:lnTo>
                  <a:pt x="3007280" y="270091"/>
                </a:lnTo>
                <a:lnTo>
                  <a:pt x="3015538" y="257870"/>
                </a:lnTo>
                <a:lnTo>
                  <a:pt x="3018571" y="242946"/>
                </a:lnTo>
                <a:lnTo>
                  <a:pt x="3018571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40129" y="2837624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36455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40129" y="282801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60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40129" y="2818407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60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40129" y="2808798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60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40129" y="2794384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413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47294" y="726676"/>
            <a:ext cx="2963545" cy="235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Unix File</a:t>
            </a:r>
            <a:r>
              <a:rPr sz="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  <a:p>
            <a:pPr marL="12700" marR="84455">
              <a:lnSpc>
                <a:spcPct val="106800"/>
              </a:lnSpc>
              <a:spcBef>
                <a:spcPts val="244"/>
              </a:spcBef>
            </a:pPr>
            <a:r>
              <a:rPr sz="800" spc="10" dirty="0">
                <a:latin typeface="Arial"/>
                <a:cs typeface="Arial"/>
              </a:rPr>
              <a:t>The Unix </a:t>
            </a:r>
            <a:r>
              <a:rPr sz="800" spc="5" dirty="0">
                <a:latin typeface="Arial"/>
                <a:cs typeface="Arial"/>
              </a:rPr>
              <a:t>file </a:t>
            </a:r>
            <a:r>
              <a:rPr sz="800" spc="10" dirty="0">
                <a:latin typeface="Arial"/>
                <a:cs typeface="Arial"/>
              </a:rPr>
              <a:t>system </a:t>
            </a:r>
            <a:r>
              <a:rPr sz="800" spc="5" dirty="0">
                <a:latin typeface="Arial"/>
                <a:cs typeface="Arial"/>
              </a:rPr>
              <a:t>is </a:t>
            </a:r>
            <a:r>
              <a:rPr sz="800" spc="10" dirty="0">
                <a:latin typeface="Arial"/>
                <a:cs typeface="Arial"/>
              </a:rPr>
              <a:t>a </a:t>
            </a:r>
            <a:r>
              <a:rPr sz="800" spc="5" dirty="0">
                <a:latin typeface="Arial"/>
                <a:cs typeface="Arial"/>
              </a:rPr>
              <a:t>hierarchical </a:t>
            </a:r>
            <a:r>
              <a:rPr sz="800" spc="10" dirty="0">
                <a:latin typeface="Arial"/>
                <a:cs typeface="Arial"/>
              </a:rPr>
              <a:t>arrangement of </a:t>
            </a:r>
            <a:r>
              <a:rPr sz="800" spc="5" dirty="0">
                <a:latin typeface="Arial"/>
                <a:cs typeface="Arial"/>
              </a:rPr>
              <a:t>files </a:t>
            </a:r>
            <a:r>
              <a:rPr sz="800" spc="10" dirty="0">
                <a:latin typeface="Arial"/>
                <a:cs typeface="Arial"/>
              </a:rPr>
              <a:t>and  </a:t>
            </a:r>
            <a:r>
              <a:rPr sz="800" spc="5" dirty="0">
                <a:latin typeface="Arial"/>
                <a:cs typeface="Arial"/>
              </a:rPr>
              <a:t>directories.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spc="10" dirty="0">
                <a:latin typeface="Arial"/>
                <a:cs typeface="Arial"/>
              </a:rPr>
              <a:t>The </a:t>
            </a:r>
            <a:r>
              <a:rPr sz="800" spc="15" dirty="0">
                <a:latin typeface="Courier New"/>
                <a:cs typeface="Courier New"/>
              </a:rPr>
              <a:t>root</a:t>
            </a:r>
            <a:r>
              <a:rPr sz="800" spc="-270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Arial"/>
                <a:cs typeface="Arial"/>
              </a:rPr>
              <a:t>directory </a:t>
            </a:r>
            <a:r>
              <a:rPr sz="800" spc="5" dirty="0">
                <a:latin typeface="Arial"/>
                <a:cs typeface="Arial"/>
              </a:rPr>
              <a:t>is </a:t>
            </a:r>
            <a:r>
              <a:rPr sz="800" spc="10" dirty="0">
                <a:latin typeface="Arial"/>
                <a:cs typeface="Arial"/>
              </a:rPr>
              <a:t>represented </a:t>
            </a:r>
            <a:r>
              <a:rPr sz="800" dirty="0">
                <a:latin typeface="Arial"/>
                <a:cs typeface="Arial"/>
              </a:rPr>
              <a:t>by </a:t>
            </a:r>
            <a:r>
              <a:rPr sz="800" spc="10" dirty="0">
                <a:latin typeface="Arial"/>
                <a:cs typeface="Arial"/>
              </a:rPr>
              <a:t>the slash character </a:t>
            </a:r>
            <a:r>
              <a:rPr sz="800" spc="5" dirty="0">
                <a:latin typeface="Arial"/>
                <a:cs typeface="Arial"/>
              </a:rPr>
              <a:t>(</a:t>
            </a:r>
            <a:r>
              <a:rPr sz="800" spc="5" dirty="0">
                <a:latin typeface="Courier New"/>
                <a:cs typeface="Courier New"/>
              </a:rPr>
              <a:t>/</a:t>
            </a:r>
            <a:r>
              <a:rPr sz="800" spc="5" dirty="0">
                <a:latin typeface="Arial"/>
                <a:cs typeface="Arial"/>
              </a:rPr>
              <a:t>).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6800"/>
              </a:lnSpc>
            </a:pPr>
            <a:r>
              <a:rPr sz="800" spc="15" dirty="0">
                <a:latin typeface="Arial"/>
                <a:cs typeface="Arial"/>
              </a:rPr>
              <a:t>A </a:t>
            </a:r>
            <a:r>
              <a:rPr sz="800" spc="10" dirty="0">
                <a:latin typeface="Arial"/>
                <a:cs typeface="Arial"/>
              </a:rPr>
              <a:t>directory </a:t>
            </a:r>
            <a:r>
              <a:rPr sz="800" spc="5" dirty="0">
                <a:latin typeface="Arial"/>
                <a:cs typeface="Arial"/>
              </a:rPr>
              <a:t>is </a:t>
            </a:r>
            <a:r>
              <a:rPr sz="800" spc="10" dirty="0">
                <a:latin typeface="Arial"/>
                <a:cs typeface="Arial"/>
              </a:rPr>
              <a:t>a </a:t>
            </a:r>
            <a:r>
              <a:rPr sz="800" spc="5" dirty="0">
                <a:latin typeface="Arial"/>
                <a:cs typeface="Arial"/>
              </a:rPr>
              <a:t>file </a:t>
            </a:r>
            <a:r>
              <a:rPr sz="800" spc="10" dirty="0">
                <a:latin typeface="Arial"/>
                <a:cs typeface="Arial"/>
              </a:rPr>
              <a:t>that contains entries </a:t>
            </a:r>
            <a:r>
              <a:rPr sz="800" dirty="0">
                <a:latin typeface="Arial"/>
                <a:cs typeface="Arial"/>
              </a:rPr>
              <a:t>for </a:t>
            </a:r>
            <a:r>
              <a:rPr sz="800" spc="5" dirty="0">
                <a:latin typeface="Arial"/>
                <a:cs typeface="Arial"/>
              </a:rPr>
              <a:t>files </a:t>
            </a:r>
            <a:r>
              <a:rPr sz="800" spc="10" dirty="0">
                <a:latin typeface="Arial"/>
                <a:cs typeface="Arial"/>
              </a:rPr>
              <a:t>and </a:t>
            </a:r>
            <a:r>
              <a:rPr sz="800" spc="5" dirty="0">
                <a:latin typeface="Arial"/>
                <a:cs typeface="Arial"/>
              </a:rPr>
              <a:t>directories.  </a:t>
            </a:r>
            <a:r>
              <a:rPr sz="800" spc="15" dirty="0">
                <a:latin typeface="Arial"/>
                <a:cs typeface="Arial"/>
              </a:rPr>
              <a:t>When </a:t>
            </a:r>
            <a:r>
              <a:rPr sz="800" spc="10" dirty="0">
                <a:latin typeface="Arial"/>
                <a:cs typeface="Arial"/>
              </a:rPr>
              <a:t>a </a:t>
            </a:r>
            <a:r>
              <a:rPr sz="800" spc="5" dirty="0">
                <a:latin typeface="Arial"/>
                <a:cs typeface="Arial"/>
              </a:rPr>
              <a:t>new </a:t>
            </a:r>
            <a:r>
              <a:rPr sz="800" spc="10" dirty="0">
                <a:latin typeface="Arial"/>
                <a:cs typeface="Arial"/>
              </a:rPr>
              <a:t>directory </a:t>
            </a:r>
            <a:r>
              <a:rPr sz="800" spc="5" dirty="0">
                <a:latin typeface="Arial"/>
                <a:cs typeface="Arial"/>
              </a:rPr>
              <a:t>is </a:t>
            </a:r>
            <a:r>
              <a:rPr sz="800" spc="10" dirty="0">
                <a:latin typeface="Arial"/>
                <a:cs typeface="Arial"/>
              </a:rPr>
              <a:t>created, </a:t>
            </a:r>
            <a:r>
              <a:rPr sz="800" spc="5" dirty="0">
                <a:latin typeface="Arial"/>
                <a:cs typeface="Arial"/>
              </a:rPr>
              <a:t>two </a:t>
            </a:r>
            <a:r>
              <a:rPr sz="800" spc="10" dirty="0">
                <a:latin typeface="Arial"/>
                <a:cs typeface="Arial"/>
              </a:rPr>
              <a:t>filenames are  automatically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created:</a:t>
            </a:r>
            <a:endParaRPr sz="800">
              <a:latin typeface="Arial"/>
              <a:cs typeface="Arial"/>
            </a:endParaRPr>
          </a:p>
          <a:p>
            <a:pPr marL="222250">
              <a:lnSpc>
                <a:spcPct val="100000"/>
              </a:lnSpc>
              <a:spcBef>
                <a:spcPts val="290"/>
              </a:spcBef>
            </a:pPr>
            <a:r>
              <a:rPr sz="800" b="1" spc="5" dirty="0">
                <a:latin typeface="Arial"/>
                <a:cs typeface="Arial"/>
              </a:rPr>
              <a:t>. </a:t>
            </a:r>
            <a:r>
              <a:rPr sz="800" spc="10" dirty="0">
                <a:latin typeface="Arial"/>
                <a:cs typeface="Arial"/>
              </a:rPr>
              <a:t>(called </a:t>
            </a:r>
            <a:r>
              <a:rPr sz="800" i="1" spc="10" dirty="0">
                <a:latin typeface="Arial"/>
                <a:cs typeface="Arial"/>
              </a:rPr>
              <a:t>dot</a:t>
            </a:r>
            <a:r>
              <a:rPr sz="800" spc="10" dirty="0">
                <a:latin typeface="Arial"/>
                <a:cs typeface="Arial"/>
              </a:rPr>
              <a:t>) that </a:t>
            </a:r>
            <a:r>
              <a:rPr sz="800" spc="5" dirty="0">
                <a:latin typeface="Arial"/>
                <a:cs typeface="Arial"/>
              </a:rPr>
              <a:t>refers </a:t>
            </a:r>
            <a:r>
              <a:rPr sz="800" spc="10" dirty="0">
                <a:latin typeface="Arial"/>
                <a:cs typeface="Arial"/>
              </a:rPr>
              <a:t>to the current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directory</a:t>
            </a:r>
            <a:endParaRPr sz="800">
              <a:latin typeface="Arial"/>
              <a:cs typeface="Arial"/>
            </a:endParaRPr>
          </a:p>
          <a:p>
            <a:pPr marL="222250">
              <a:lnSpc>
                <a:spcPct val="100000"/>
              </a:lnSpc>
              <a:spcBef>
                <a:spcPts val="60"/>
              </a:spcBef>
            </a:pPr>
            <a:r>
              <a:rPr sz="800" b="1" spc="5" dirty="0">
                <a:latin typeface="Arial"/>
                <a:cs typeface="Arial"/>
              </a:rPr>
              <a:t>.. </a:t>
            </a:r>
            <a:r>
              <a:rPr sz="800" spc="10" dirty="0">
                <a:latin typeface="Arial"/>
                <a:cs typeface="Arial"/>
              </a:rPr>
              <a:t>(called </a:t>
            </a:r>
            <a:r>
              <a:rPr sz="800" i="1" spc="10" dirty="0">
                <a:latin typeface="Arial"/>
                <a:cs typeface="Arial"/>
              </a:rPr>
              <a:t>dot-dot</a:t>
            </a:r>
            <a:r>
              <a:rPr sz="800" spc="10" dirty="0">
                <a:latin typeface="Arial"/>
                <a:cs typeface="Arial"/>
              </a:rPr>
              <a:t>) that </a:t>
            </a:r>
            <a:r>
              <a:rPr sz="800" spc="5" dirty="0">
                <a:latin typeface="Arial"/>
                <a:cs typeface="Arial"/>
              </a:rPr>
              <a:t>refers </a:t>
            </a:r>
            <a:r>
              <a:rPr sz="800" spc="10" dirty="0">
                <a:latin typeface="Arial"/>
                <a:cs typeface="Arial"/>
              </a:rPr>
              <a:t>to the parent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directory.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FFFFFF"/>
                </a:solidFill>
                <a:latin typeface="Courier New"/>
                <a:cs typeface="Courier New"/>
              </a:rPr>
              <a:t>pathnames</a:t>
            </a:r>
            <a:endParaRPr sz="800">
              <a:latin typeface="Courier New"/>
              <a:cs typeface="Courier New"/>
            </a:endParaRPr>
          </a:p>
          <a:p>
            <a:pPr marL="12700" marR="124460">
              <a:lnSpc>
                <a:spcPct val="106800"/>
              </a:lnSpc>
              <a:spcBef>
                <a:spcPts val="195"/>
              </a:spcBef>
            </a:pPr>
            <a:r>
              <a:rPr sz="800" spc="15" dirty="0">
                <a:latin typeface="Arial"/>
                <a:cs typeface="Arial"/>
              </a:rPr>
              <a:t>A </a:t>
            </a:r>
            <a:r>
              <a:rPr sz="800" spc="15" dirty="0">
                <a:latin typeface="Courier New"/>
                <a:cs typeface="Courier New"/>
              </a:rPr>
              <a:t>pathname</a:t>
            </a:r>
            <a:r>
              <a:rPr sz="800" spc="-235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Arial"/>
                <a:cs typeface="Arial"/>
              </a:rPr>
              <a:t>is </a:t>
            </a:r>
            <a:r>
              <a:rPr sz="800" spc="15" dirty="0">
                <a:latin typeface="Arial"/>
                <a:cs typeface="Arial"/>
              </a:rPr>
              <a:t>made </a:t>
            </a:r>
            <a:r>
              <a:rPr sz="800" spc="10" dirty="0">
                <a:latin typeface="Arial"/>
                <a:cs typeface="Arial"/>
              </a:rPr>
              <a:t>of filenames separated </a:t>
            </a:r>
            <a:r>
              <a:rPr sz="800" dirty="0">
                <a:latin typeface="Arial"/>
                <a:cs typeface="Arial"/>
              </a:rPr>
              <a:t>by </a:t>
            </a:r>
            <a:r>
              <a:rPr sz="800" spc="5" dirty="0">
                <a:latin typeface="Arial"/>
                <a:cs typeface="Arial"/>
              </a:rPr>
              <a:t>slashes. If </a:t>
            </a:r>
            <a:r>
              <a:rPr sz="800" spc="10" dirty="0">
                <a:latin typeface="Arial"/>
                <a:cs typeface="Arial"/>
              </a:rPr>
              <a:t>a  </a:t>
            </a:r>
            <a:r>
              <a:rPr sz="800" spc="15" dirty="0">
                <a:latin typeface="Courier New"/>
                <a:cs typeface="Courier New"/>
              </a:rPr>
              <a:t>pathname </a:t>
            </a:r>
            <a:r>
              <a:rPr sz="800" spc="15" dirty="0">
                <a:latin typeface="Arial"/>
                <a:cs typeface="Arial"/>
              </a:rPr>
              <a:t>starts </a:t>
            </a:r>
            <a:r>
              <a:rPr sz="800" spc="10" dirty="0">
                <a:latin typeface="Arial"/>
                <a:cs typeface="Arial"/>
              </a:rPr>
              <a:t>with a </a:t>
            </a:r>
            <a:r>
              <a:rPr sz="800" spc="15" dirty="0">
                <a:latin typeface="Courier New"/>
                <a:cs typeface="Courier New"/>
              </a:rPr>
              <a:t>/ </a:t>
            </a:r>
            <a:r>
              <a:rPr sz="800" spc="10" dirty="0">
                <a:latin typeface="Arial"/>
                <a:cs typeface="Arial"/>
              </a:rPr>
              <a:t>then </a:t>
            </a:r>
            <a:r>
              <a:rPr sz="800" spc="5" dirty="0">
                <a:latin typeface="Arial"/>
                <a:cs typeface="Arial"/>
              </a:rPr>
              <a:t>it is </a:t>
            </a:r>
            <a:r>
              <a:rPr sz="800" spc="10" dirty="0">
                <a:latin typeface="Arial"/>
                <a:cs typeface="Arial"/>
              </a:rPr>
              <a:t>an </a:t>
            </a:r>
            <a:r>
              <a:rPr sz="800" spc="10" dirty="0">
                <a:solidFill>
                  <a:srgbClr val="FF0000"/>
                </a:solidFill>
                <a:latin typeface="Arial"/>
                <a:cs typeface="Arial"/>
              </a:rPr>
              <a:t>absolute pathname</a:t>
            </a:r>
            <a:r>
              <a:rPr sz="800" spc="10" dirty="0">
                <a:latin typeface="Arial"/>
                <a:cs typeface="Arial"/>
              </a:rPr>
              <a:t>,  otherwise, </a:t>
            </a:r>
            <a:r>
              <a:rPr sz="800" spc="5" dirty="0">
                <a:latin typeface="Arial"/>
                <a:cs typeface="Arial"/>
              </a:rPr>
              <a:t>it is </a:t>
            </a:r>
            <a:r>
              <a:rPr sz="800" spc="10" dirty="0">
                <a:latin typeface="Arial"/>
                <a:cs typeface="Arial"/>
              </a:rPr>
              <a:t>a </a:t>
            </a:r>
            <a:r>
              <a:rPr sz="800" spc="5" dirty="0">
                <a:solidFill>
                  <a:srgbClr val="FF0000"/>
                </a:solidFill>
                <a:latin typeface="Arial"/>
                <a:cs typeface="Arial"/>
              </a:rPr>
              <a:t>relative</a:t>
            </a:r>
            <a:r>
              <a:rPr sz="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one.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800" spc="15" dirty="0">
                <a:latin typeface="Courier New"/>
                <a:cs typeface="Courier New"/>
              </a:rPr>
              <a:t>/export/home/users/zebra/set.txt</a:t>
            </a:r>
            <a:r>
              <a:rPr sz="800" spc="-340" dirty="0">
                <a:latin typeface="Courier New"/>
                <a:cs typeface="Courier New"/>
              </a:rPr>
              <a:t> </a:t>
            </a:r>
            <a:r>
              <a:rPr sz="800" spc="10" dirty="0">
                <a:solidFill>
                  <a:srgbClr val="FF0000"/>
                </a:solidFill>
                <a:latin typeface="Arial"/>
                <a:cs typeface="Arial"/>
              </a:rPr>
              <a:t>(absolute)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47294" y="3058147"/>
            <a:ext cx="1717675" cy="155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800" spc="15" dirty="0">
                <a:latin typeface="Courier New"/>
                <a:cs typeface="Courier New"/>
              </a:rPr>
              <a:t>images/city/park.jpg</a:t>
            </a:r>
            <a:r>
              <a:rPr sz="800" spc="-330" dirty="0"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0000"/>
                </a:solidFill>
                <a:latin typeface="Arial"/>
                <a:cs typeface="Arial"/>
              </a:rPr>
              <a:t>(relative)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A39F37E7-B2F6-45C5-99A1-0DEE90BEF8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1007" y="794626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007" y="987882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007" y="1181125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374381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567637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760893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1954149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2147392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007" y="2340648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007" y="2533904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1007" y="2899232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5948" y="342011"/>
            <a:ext cx="3740785" cy="2594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20090" algn="ctr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useful related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shell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endParaRPr sz="1400" dirty="0">
              <a:latin typeface="Arial"/>
              <a:cs typeface="Arial"/>
            </a:endParaRPr>
          </a:p>
          <a:p>
            <a:pPr marL="490855" marR="1065530">
              <a:lnSpc>
                <a:spcPct val="115300"/>
              </a:lnSpc>
              <a:spcBef>
                <a:spcPts val="1205"/>
              </a:spcBef>
            </a:pPr>
            <a:r>
              <a:rPr sz="1050" spc="-5" dirty="0">
                <a:latin typeface="Courier New"/>
                <a:cs typeface="Courier New"/>
              </a:rPr>
              <a:t>cd</a:t>
            </a:r>
            <a:r>
              <a:rPr sz="1050" spc="-5" dirty="0">
                <a:latin typeface="Arial"/>
                <a:cs typeface="Arial"/>
              </a:rPr>
              <a:t>: change the current directory  </a:t>
            </a:r>
            <a:r>
              <a:rPr sz="1050" spc="-5" dirty="0">
                <a:latin typeface="Courier New"/>
                <a:cs typeface="Courier New"/>
              </a:rPr>
              <a:t>pwd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dirty="0">
                <a:latin typeface="Arial"/>
                <a:cs typeface="Arial"/>
              </a:rPr>
              <a:t>return </a:t>
            </a:r>
            <a:r>
              <a:rPr sz="1050" spc="-5" dirty="0">
                <a:latin typeface="Arial"/>
                <a:cs typeface="Arial"/>
              </a:rPr>
              <a:t>working directory </a:t>
            </a:r>
            <a:r>
              <a:rPr sz="1050" spc="-10" dirty="0">
                <a:latin typeface="Arial"/>
                <a:cs typeface="Arial"/>
              </a:rPr>
              <a:t>name  </a:t>
            </a:r>
            <a:r>
              <a:rPr sz="1050" spc="-5" dirty="0">
                <a:latin typeface="Courier New"/>
                <a:cs typeface="Courier New"/>
              </a:rPr>
              <a:t>ls</a:t>
            </a:r>
            <a:r>
              <a:rPr sz="1050" spc="-5" dirty="0">
                <a:latin typeface="Arial"/>
                <a:cs typeface="Arial"/>
              </a:rPr>
              <a:t>: list contents of directory  </a:t>
            </a:r>
            <a:r>
              <a:rPr lang="en-US" sz="1050" spc="-5" dirty="0">
                <a:latin typeface="Arial"/>
                <a:cs typeface="Arial"/>
              </a:rPr>
              <a:t>                 </a:t>
            </a:r>
            <a:r>
              <a:rPr sz="1050" spc="-5" dirty="0" err="1">
                <a:latin typeface="Courier New"/>
                <a:cs typeface="Courier New"/>
              </a:rPr>
              <a:t>mkdir</a:t>
            </a:r>
            <a:r>
              <a:rPr sz="1050" spc="-5" dirty="0">
                <a:latin typeface="Arial"/>
                <a:cs typeface="Arial"/>
              </a:rPr>
              <a:t>: create a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directory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200"/>
              </a:spcBef>
            </a:pPr>
            <a:r>
              <a:rPr sz="1050" spc="-5" dirty="0">
                <a:latin typeface="Courier New"/>
                <a:cs typeface="Courier New"/>
              </a:rPr>
              <a:t>rmdir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-15" dirty="0">
                <a:latin typeface="Arial"/>
                <a:cs typeface="Arial"/>
              </a:rPr>
              <a:t>remove 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directory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200"/>
              </a:spcBef>
            </a:pPr>
            <a:r>
              <a:rPr sz="1050" spc="-5" dirty="0">
                <a:latin typeface="Courier New"/>
                <a:cs typeface="Courier New"/>
              </a:rPr>
              <a:t>cat</a:t>
            </a:r>
            <a:r>
              <a:rPr sz="1050" spc="-5" dirty="0">
                <a:latin typeface="Arial"/>
                <a:cs typeface="Arial"/>
              </a:rPr>
              <a:t>: concatenate and </a:t>
            </a:r>
            <a:r>
              <a:rPr sz="1050" spc="-10" dirty="0">
                <a:latin typeface="Arial"/>
                <a:cs typeface="Arial"/>
              </a:rPr>
              <a:t>display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files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200"/>
              </a:spcBef>
            </a:pPr>
            <a:r>
              <a:rPr sz="1050" spc="-5" dirty="0">
                <a:latin typeface="Courier New"/>
                <a:cs typeface="Courier New"/>
              </a:rPr>
              <a:t>cp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-15" dirty="0">
                <a:latin typeface="Arial"/>
                <a:cs typeface="Arial"/>
              </a:rPr>
              <a:t>copy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files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200"/>
              </a:spcBef>
            </a:pPr>
            <a:r>
              <a:rPr sz="1050" spc="-5" dirty="0">
                <a:latin typeface="Courier New"/>
                <a:cs typeface="Courier New"/>
              </a:rPr>
              <a:t>rm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-15" dirty="0">
                <a:latin typeface="Arial"/>
                <a:cs typeface="Arial"/>
              </a:rPr>
              <a:t>remove </a:t>
            </a:r>
            <a:r>
              <a:rPr sz="1050" spc="-5" dirty="0">
                <a:latin typeface="Arial"/>
                <a:cs typeface="Arial"/>
              </a:rPr>
              <a:t>files (and directory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entries)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200"/>
              </a:spcBef>
            </a:pPr>
            <a:r>
              <a:rPr sz="1050" spc="-5" dirty="0">
                <a:latin typeface="Courier New"/>
                <a:cs typeface="Courier New"/>
              </a:rPr>
              <a:t>mv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-20" dirty="0">
                <a:latin typeface="Arial"/>
                <a:cs typeface="Arial"/>
              </a:rPr>
              <a:t>move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files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  <a:spcBef>
                <a:spcPts val="165"/>
              </a:spcBef>
            </a:pPr>
            <a:r>
              <a:rPr sz="1050" spc="-5" dirty="0">
                <a:latin typeface="Courier New"/>
                <a:cs typeface="Courier New"/>
              </a:rPr>
              <a:t>find</a:t>
            </a:r>
            <a:r>
              <a:rPr sz="1050" spc="-5" dirty="0">
                <a:latin typeface="Arial"/>
                <a:cs typeface="Arial"/>
              </a:rPr>
              <a:t>: search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files in a </a:t>
            </a:r>
            <a:r>
              <a:rPr sz="1050" spc="-10" dirty="0">
                <a:latin typeface="Arial"/>
                <a:cs typeface="Arial"/>
              </a:rPr>
              <a:t>named </a:t>
            </a:r>
            <a:r>
              <a:rPr sz="1050" spc="-5" dirty="0">
                <a:latin typeface="Arial"/>
                <a:cs typeface="Arial"/>
              </a:rPr>
              <a:t>directory and all its  subdirectories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200"/>
              </a:spcBef>
            </a:pPr>
            <a:r>
              <a:rPr sz="1050" spc="-5" dirty="0">
                <a:latin typeface="Courier New"/>
                <a:cs typeface="Courier New"/>
              </a:rPr>
              <a:t>sort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5" dirty="0">
                <a:latin typeface="Arial"/>
                <a:cs typeface="Arial"/>
              </a:rPr>
              <a:t>sort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5" dirty="0">
                <a:latin typeface="Arial"/>
                <a:cs typeface="Arial"/>
              </a:rPr>
              <a:t>text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file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1007" y="3092488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4395" y="3027092"/>
            <a:ext cx="3033395" cy="1974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050" spc="-5" dirty="0">
                <a:latin typeface="Courier New"/>
                <a:cs typeface="Courier New"/>
              </a:rPr>
              <a:t>mailx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sending and receiving mail</a:t>
            </a:r>
            <a:r>
              <a:rPr sz="1050" spc="8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messages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4C42BC0-57F5-415D-A43A-4F536301AD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342011"/>
            <a:ext cx="4072254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bare bones implementation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ls</a:t>
            </a:r>
            <a:r>
              <a:rPr sz="1400" spc="-5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command.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4619" y="787856"/>
            <a:ext cx="2270760" cy="2399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" spc="-5" dirty="0">
                <a:latin typeface="Courier New"/>
                <a:cs typeface="Courier New"/>
              </a:rPr>
              <a:t>//</a:t>
            </a:r>
            <a:r>
              <a:rPr lang="en-US" sz="800" spc="-5" dirty="0" err="1">
                <a:latin typeface="Courier New"/>
                <a:cs typeface="Courier New"/>
              </a:rPr>
              <a:t>myls.c</a:t>
            </a:r>
            <a:endParaRPr lang="en-US" sz="800" spc="-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Courier New"/>
                <a:cs typeface="Courier New"/>
              </a:rPr>
              <a:t>#include</a:t>
            </a:r>
            <a:r>
              <a:rPr sz="800" spc="-5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&lt;sys/types.h&gt;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Courier New"/>
                <a:cs typeface="Courier New"/>
              </a:rPr>
              <a:t>#include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&lt;dirent.h&gt;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Courier New"/>
                <a:cs typeface="Courier New"/>
              </a:rPr>
              <a:t>#include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&lt;stdio.h&gt;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33985" marR="247650" indent="-121920">
              <a:lnSpc>
                <a:spcPct val="103000"/>
              </a:lnSpc>
            </a:pPr>
            <a:r>
              <a:rPr sz="800" spc="-5" dirty="0">
                <a:latin typeface="Courier New"/>
                <a:cs typeface="Courier New"/>
              </a:rPr>
              <a:t>int main(int argc, char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1200" spc="-7" baseline="-10416" dirty="0">
                <a:latin typeface="Courier New"/>
                <a:cs typeface="Courier New"/>
              </a:rPr>
              <a:t>*</a:t>
            </a:r>
            <a:r>
              <a:rPr sz="800" spc="-5" dirty="0">
                <a:latin typeface="Courier New"/>
                <a:cs typeface="Courier New"/>
              </a:rPr>
              <a:t>argv[]){  DIR</a:t>
            </a:r>
            <a:r>
              <a:rPr sz="800" spc="-90" dirty="0">
                <a:latin typeface="Courier New"/>
                <a:cs typeface="Courier New"/>
              </a:rPr>
              <a:t> </a:t>
            </a:r>
            <a:r>
              <a:rPr sz="1200" spc="-7" baseline="-10416" dirty="0">
                <a:latin typeface="Courier New"/>
                <a:cs typeface="Courier New"/>
              </a:rPr>
              <a:t>*</a:t>
            </a:r>
            <a:r>
              <a:rPr sz="800" spc="-5" dirty="0">
                <a:latin typeface="Courier New"/>
                <a:cs typeface="Courier New"/>
              </a:rPr>
              <a:t>dp;</a:t>
            </a:r>
            <a:endParaRPr sz="800" dirty="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Courier New"/>
                <a:cs typeface="Courier New"/>
              </a:rPr>
              <a:t>struct dirent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1200" spc="-7" baseline="-10416" dirty="0">
                <a:latin typeface="Courier New"/>
                <a:cs typeface="Courier New"/>
              </a:rPr>
              <a:t>*</a:t>
            </a:r>
            <a:r>
              <a:rPr sz="800" spc="-5" dirty="0">
                <a:latin typeface="Courier New"/>
                <a:cs typeface="Courier New"/>
              </a:rPr>
              <a:t>dirp;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</a:pPr>
            <a:r>
              <a:rPr sz="800" spc="-5" dirty="0">
                <a:latin typeface="Courier New"/>
                <a:cs typeface="Courier New"/>
              </a:rPr>
              <a:t>if(argc==1)</a:t>
            </a:r>
            <a:endParaRPr sz="800" dirty="0">
              <a:latin typeface="Courier New"/>
              <a:cs typeface="Courier New"/>
            </a:endParaRPr>
          </a:p>
          <a:p>
            <a:pPr marL="133985" marR="854075" indent="121285">
              <a:lnSpc>
                <a:spcPct val="103000"/>
              </a:lnSpc>
            </a:pPr>
            <a:r>
              <a:rPr sz="800" spc="-5" dirty="0">
                <a:latin typeface="Courier New"/>
                <a:cs typeface="Courier New"/>
              </a:rPr>
              <a:t>dp =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opendir("./");  else</a:t>
            </a:r>
            <a:endParaRPr sz="800" dirty="0">
              <a:latin typeface="Courier New"/>
              <a:cs typeface="Courier New"/>
            </a:endParaRPr>
          </a:p>
          <a:p>
            <a:pPr marL="255270">
              <a:lnSpc>
                <a:spcPct val="100000"/>
              </a:lnSpc>
              <a:spcBef>
                <a:spcPts val="30"/>
              </a:spcBef>
            </a:pPr>
            <a:r>
              <a:rPr sz="800" spc="-5" dirty="0">
                <a:latin typeface="Courier New"/>
                <a:cs typeface="Courier New"/>
              </a:rPr>
              <a:t>dp =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opendir(argv[1]);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255270" marR="5080" indent="-121920">
              <a:lnSpc>
                <a:spcPct val="103000"/>
              </a:lnSpc>
              <a:spcBef>
                <a:spcPts val="5"/>
              </a:spcBef>
            </a:pPr>
            <a:r>
              <a:rPr sz="800" spc="-5" dirty="0">
                <a:latin typeface="Courier New"/>
                <a:cs typeface="Courier New"/>
              </a:rPr>
              <a:t>while ( (dirp=readdir(dp)) != NULL)  printf("%s\n",</a:t>
            </a:r>
            <a:r>
              <a:rPr sz="800" spc="-3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dirp-&gt;d_name);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33985" marR="1339850">
              <a:lnSpc>
                <a:spcPct val="103000"/>
              </a:lnSpc>
            </a:pPr>
            <a:r>
              <a:rPr sz="800" spc="-5" dirty="0">
                <a:latin typeface="Courier New"/>
                <a:cs typeface="Courier New"/>
              </a:rPr>
              <a:t>closedir(dp);  exit(0);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294" y="3047927"/>
            <a:ext cx="86360" cy="131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21EDEA5-88C7-485F-8235-5D6F26BFBB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342011"/>
            <a:ext cx="425894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Input,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Standard Output and Standard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7165" y="730920"/>
            <a:ext cx="3363595" cy="155575"/>
          </a:xfrm>
          <a:custGeom>
            <a:avLst/>
            <a:gdLst/>
            <a:ahLst/>
            <a:cxnLst/>
            <a:rect l="l" t="t" r="r" b="b"/>
            <a:pathLst>
              <a:path w="3363595" h="155575">
                <a:moveTo>
                  <a:pt x="3320767" y="0"/>
                </a:moveTo>
                <a:lnTo>
                  <a:pt x="42828" y="0"/>
                </a:lnTo>
                <a:lnTo>
                  <a:pt x="26199" y="3379"/>
                </a:lnTo>
                <a:lnTo>
                  <a:pt x="12581" y="12581"/>
                </a:lnTo>
                <a:lnTo>
                  <a:pt x="3379" y="26199"/>
                </a:lnTo>
                <a:lnTo>
                  <a:pt x="0" y="42828"/>
                </a:lnTo>
                <a:lnTo>
                  <a:pt x="0" y="155017"/>
                </a:lnTo>
                <a:lnTo>
                  <a:pt x="3363596" y="155017"/>
                </a:lnTo>
                <a:lnTo>
                  <a:pt x="3363596" y="42828"/>
                </a:lnTo>
                <a:lnTo>
                  <a:pt x="3360216" y="26199"/>
                </a:lnTo>
                <a:lnTo>
                  <a:pt x="3351015" y="12581"/>
                </a:lnTo>
                <a:lnTo>
                  <a:pt x="3337396" y="3379"/>
                </a:lnTo>
                <a:lnTo>
                  <a:pt x="3320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7165" y="875274"/>
            <a:ext cx="3363595" cy="42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1651176"/>
            <a:ext cx="85656" cy="85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27225" y="1640469"/>
            <a:ext cx="96323" cy="96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2823" y="1683298"/>
            <a:ext cx="3235109" cy="53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80761" y="768213"/>
            <a:ext cx="42787" cy="85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0761" y="811031"/>
            <a:ext cx="42787" cy="840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7165" y="912593"/>
            <a:ext cx="3363595" cy="781685"/>
          </a:xfrm>
          <a:custGeom>
            <a:avLst/>
            <a:gdLst/>
            <a:ahLst/>
            <a:cxnLst/>
            <a:rect l="l" t="t" r="r" b="b"/>
            <a:pathLst>
              <a:path w="3363595" h="781685">
                <a:moveTo>
                  <a:pt x="3363596" y="0"/>
                </a:moveTo>
                <a:lnTo>
                  <a:pt x="0" y="0"/>
                </a:lnTo>
                <a:lnTo>
                  <a:pt x="0" y="738582"/>
                </a:lnTo>
                <a:lnTo>
                  <a:pt x="3379" y="755212"/>
                </a:lnTo>
                <a:lnTo>
                  <a:pt x="12581" y="768830"/>
                </a:lnTo>
                <a:lnTo>
                  <a:pt x="26199" y="778032"/>
                </a:lnTo>
                <a:lnTo>
                  <a:pt x="42828" y="781411"/>
                </a:lnTo>
                <a:lnTo>
                  <a:pt x="3320767" y="781411"/>
                </a:lnTo>
                <a:lnTo>
                  <a:pt x="3337396" y="778032"/>
                </a:lnTo>
                <a:lnTo>
                  <a:pt x="3351015" y="768830"/>
                </a:lnTo>
                <a:lnTo>
                  <a:pt x="3360216" y="755212"/>
                </a:lnTo>
                <a:lnTo>
                  <a:pt x="3363596" y="738582"/>
                </a:lnTo>
                <a:lnTo>
                  <a:pt x="3363596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80761" y="800324"/>
            <a:ext cx="0" cy="867410"/>
          </a:xfrm>
          <a:custGeom>
            <a:avLst/>
            <a:gdLst/>
            <a:ahLst/>
            <a:cxnLst/>
            <a:rect l="l" t="t" r="r" b="b"/>
            <a:pathLst>
              <a:path h="867410">
                <a:moveTo>
                  <a:pt x="0" y="86691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80761" y="78961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70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0761" y="778910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70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80761" y="768203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70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0761" y="752142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1606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0448" y="1274521"/>
            <a:ext cx="64756" cy="64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0448" y="1419592"/>
            <a:ext cx="64756" cy="64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0448" y="1564662"/>
            <a:ext cx="64756" cy="64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7165" y="1822093"/>
            <a:ext cx="3363595" cy="154305"/>
          </a:xfrm>
          <a:custGeom>
            <a:avLst/>
            <a:gdLst/>
            <a:ahLst/>
            <a:cxnLst/>
            <a:rect l="l" t="t" r="r" b="b"/>
            <a:pathLst>
              <a:path w="3363595" h="154305">
                <a:moveTo>
                  <a:pt x="3320767" y="0"/>
                </a:moveTo>
                <a:lnTo>
                  <a:pt x="42828" y="0"/>
                </a:lnTo>
                <a:lnTo>
                  <a:pt x="26199" y="3379"/>
                </a:lnTo>
                <a:lnTo>
                  <a:pt x="12581" y="12581"/>
                </a:lnTo>
                <a:lnTo>
                  <a:pt x="3379" y="26199"/>
                </a:lnTo>
                <a:lnTo>
                  <a:pt x="0" y="42828"/>
                </a:lnTo>
                <a:lnTo>
                  <a:pt x="0" y="153848"/>
                </a:lnTo>
                <a:lnTo>
                  <a:pt x="3363596" y="153848"/>
                </a:lnTo>
                <a:lnTo>
                  <a:pt x="3363596" y="42828"/>
                </a:lnTo>
                <a:lnTo>
                  <a:pt x="3360216" y="26199"/>
                </a:lnTo>
                <a:lnTo>
                  <a:pt x="3351015" y="12581"/>
                </a:lnTo>
                <a:lnTo>
                  <a:pt x="3337396" y="3379"/>
                </a:lnTo>
                <a:lnTo>
                  <a:pt x="3320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7165" y="1965269"/>
            <a:ext cx="3363595" cy="426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994" y="3177154"/>
            <a:ext cx="85656" cy="85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27225" y="3166447"/>
            <a:ext cx="96323" cy="96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2823" y="3209276"/>
            <a:ext cx="3235109" cy="53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0761" y="1859386"/>
            <a:ext cx="42787" cy="85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80761" y="1902194"/>
            <a:ext cx="42787" cy="12749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7165" y="2002587"/>
            <a:ext cx="3363595" cy="1217930"/>
          </a:xfrm>
          <a:custGeom>
            <a:avLst/>
            <a:gdLst/>
            <a:ahLst/>
            <a:cxnLst/>
            <a:rect l="l" t="t" r="r" b="b"/>
            <a:pathLst>
              <a:path w="3363595" h="1217930">
                <a:moveTo>
                  <a:pt x="3363596" y="0"/>
                </a:moveTo>
                <a:lnTo>
                  <a:pt x="0" y="0"/>
                </a:lnTo>
                <a:lnTo>
                  <a:pt x="0" y="1174567"/>
                </a:lnTo>
                <a:lnTo>
                  <a:pt x="3379" y="1191196"/>
                </a:lnTo>
                <a:lnTo>
                  <a:pt x="12581" y="1204814"/>
                </a:lnTo>
                <a:lnTo>
                  <a:pt x="26199" y="1214016"/>
                </a:lnTo>
                <a:lnTo>
                  <a:pt x="42828" y="1217395"/>
                </a:lnTo>
                <a:lnTo>
                  <a:pt x="3320767" y="1217395"/>
                </a:lnTo>
                <a:lnTo>
                  <a:pt x="3337396" y="1214016"/>
                </a:lnTo>
                <a:lnTo>
                  <a:pt x="3351015" y="1204814"/>
                </a:lnTo>
                <a:lnTo>
                  <a:pt x="3360216" y="1191196"/>
                </a:lnTo>
                <a:lnTo>
                  <a:pt x="3363596" y="1174567"/>
                </a:lnTo>
                <a:lnTo>
                  <a:pt x="3363596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0761" y="1891487"/>
            <a:ext cx="0" cy="1301750"/>
          </a:xfrm>
          <a:custGeom>
            <a:avLst/>
            <a:gdLst/>
            <a:ahLst/>
            <a:cxnLst/>
            <a:rect l="l" t="t" r="r" b="b"/>
            <a:pathLst>
              <a:path h="1301750">
                <a:moveTo>
                  <a:pt x="0" y="130172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80761" y="1880780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0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80761" y="1870073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0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80761" y="1859366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0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80761" y="1843305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06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0448" y="2365276"/>
            <a:ext cx="64756" cy="64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0448" y="2800499"/>
            <a:ext cx="64756" cy="64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47294" y="733135"/>
            <a:ext cx="3221990" cy="232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FFFFFF"/>
                </a:solidFill>
                <a:latin typeface="Courier New"/>
                <a:cs typeface="Courier New"/>
              </a:rPr>
              <a:t>stdin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900" spc="10" dirty="0">
                <a:solidFill>
                  <a:srgbClr val="FFFFFF"/>
                </a:solidFill>
                <a:latin typeface="Courier New"/>
                <a:cs typeface="Courier New"/>
              </a:rPr>
              <a:t>stdout</a:t>
            </a:r>
            <a:r>
              <a:rPr sz="900" spc="-3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900" spc="10" dirty="0">
                <a:solidFill>
                  <a:srgbClr val="FFFFFF"/>
                </a:solidFill>
                <a:latin typeface="Courier New"/>
                <a:cs typeface="Courier New"/>
              </a:rPr>
              <a:t>stderr</a:t>
            </a:r>
            <a:endParaRPr sz="900" dirty="0">
              <a:latin typeface="Courier New"/>
              <a:cs typeface="Courier New"/>
            </a:endParaRPr>
          </a:p>
          <a:p>
            <a:pPr marL="12700" marR="229235">
              <a:lnSpc>
                <a:spcPct val="105800"/>
              </a:lnSpc>
              <a:spcBef>
                <a:spcPts val="210"/>
              </a:spcBef>
            </a:pPr>
            <a:r>
              <a:rPr sz="900" dirty="0">
                <a:latin typeface="Arial"/>
                <a:cs typeface="Arial"/>
              </a:rPr>
              <a:t>Whenever </a:t>
            </a:r>
            <a:r>
              <a:rPr sz="900" spc="10" dirty="0">
                <a:latin typeface="Arial"/>
                <a:cs typeface="Arial"/>
              </a:rPr>
              <a:t>a </a:t>
            </a:r>
            <a:r>
              <a:rPr sz="900" spc="5" dirty="0">
                <a:latin typeface="Arial"/>
                <a:cs typeface="Arial"/>
              </a:rPr>
              <a:t>new program is </a:t>
            </a:r>
            <a:r>
              <a:rPr sz="900" spc="10" dirty="0">
                <a:latin typeface="Arial"/>
                <a:cs typeface="Arial"/>
              </a:rPr>
              <a:t>run, </a:t>
            </a:r>
            <a:r>
              <a:rPr sz="900" spc="5" dirty="0">
                <a:latin typeface="Arial"/>
                <a:cs typeface="Arial"/>
              </a:rPr>
              <a:t>three file descriptors are  </a:t>
            </a:r>
            <a:r>
              <a:rPr sz="900" spc="10" dirty="0">
                <a:latin typeface="Arial"/>
                <a:cs typeface="Arial"/>
              </a:rPr>
              <a:t>opened</a:t>
            </a:r>
            <a:r>
              <a:rPr sz="900" spc="-19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:</a:t>
            </a:r>
            <a:endParaRPr sz="900" dirty="0">
              <a:latin typeface="Arial"/>
              <a:cs typeface="Arial"/>
            </a:endParaRPr>
          </a:p>
          <a:p>
            <a:pPr marL="245745" marR="299085">
              <a:lnSpc>
                <a:spcPct val="105800"/>
              </a:lnSpc>
              <a:spcBef>
                <a:spcPts val="250"/>
              </a:spcBef>
            </a:pPr>
            <a:r>
              <a:rPr sz="900" spc="5" dirty="0">
                <a:latin typeface="Arial"/>
                <a:cs typeface="Arial"/>
              </a:rPr>
              <a:t>the standard input </a:t>
            </a:r>
            <a:r>
              <a:rPr sz="900" spc="10" dirty="0">
                <a:solidFill>
                  <a:srgbClr val="FF0000"/>
                </a:solidFill>
                <a:latin typeface="Courier New"/>
                <a:cs typeface="Courier New"/>
              </a:rPr>
              <a:t>stdin</a:t>
            </a:r>
            <a:r>
              <a:rPr sz="900" spc="10" dirty="0">
                <a:latin typeface="Arial"/>
                <a:cs typeface="Arial"/>
              </a:rPr>
              <a:t>, </a:t>
            </a:r>
            <a:r>
              <a:rPr sz="900" dirty="0">
                <a:latin typeface="Arial"/>
                <a:cs typeface="Arial"/>
              </a:rPr>
              <a:t>by default </a:t>
            </a:r>
            <a:r>
              <a:rPr sz="900" spc="5" dirty="0">
                <a:latin typeface="Arial"/>
                <a:cs typeface="Arial"/>
              </a:rPr>
              <a:t>the keyboard,  the standard output </a:t>
            </a:r>
            <a:r>
              <a:rPr sz="900" spc="10" dirty="0">
                <a:solidFill>
                  <a:srgbClr val="FF0000"/>
                </a:solidFill>
                <a:latin typeface="Courier New"/>
                <a:cs typeface="Courier New"/>
              </a:rPr>
              <a:t>stdout</a:t>
            </a:r>
            <a:r>
              <a:rPr sz="900" spc="10" dirty="0">
                <a:latin typeface="Arial"/>
                <a:cs typeface="Arial"/>
              </a:rPr>
              <a:t>, </a:t>
            </a:r>
            <a:r>
              <a:rPr sz="900" dirty="0">
                <a:latin typeface="Arial"/>
                <a:cs typeface="Arial"/>
              </a:rPr>
              <a:t>by default </a:t>
            </a:r>
            <a:r>
              <a:rPr sz="900" spc="5" dirty="0">
                <a:latin typeface="Arial"/>
                <a:cs typeface="Arial"/>
              </a:rPr>
              <a:t>the </a:t>
            </a:r>
            <a:r>
              <a:rPr sz="900" dirty="0">
                <a:latin typeface="Arial"/>
                <a:cs typeface="Arial"/>
              </a:rPr>
              <a:t>monitor,  </a:t>
            </a:r>
            <a:r>
              <a:rPr sz="900" spc="5" dirty="0">
                <a:latin typeface="Arial"/>
                <a:cs typeface="Arial"/>
              </a:rPr>
              <a:t>the standard error </a:t>
            </a:r>
            <a:r>
              <a:rPr sz="900" spc="10" dirty="0">
                <a:solidFill>
                  <a:srgbClr val="FF0000"/>
                </a:solidFill>
                <a:latin typeface="Courier New"/>
                <a:cs typeface="Courier New"/>
              </a:rPr>
              <a:t>stderr</a:t>
            </a:r>
            <a:r>
              <a:rPr sz="900" spc="10" dirty="0">
                <a:latin typeface="Arial"/>
                <a:cs typeface="Arial"/>
              </a:rPr>
              <a:t>, </a:t>
            </a:r>
            <a:r>
              <a:rPr sz="900" dirty="0">
                <a:latin typeface="Arial"/>
                <a:cs typeface="Arial"/>
              </a:rPr>
              <a:t>by default </a:t>
            </a:r>
            <a:r>
              <a:rPr sz="900" spc="5" dirty="0">
                <a:latin typeface="Arial"/>
                <a:cs typeface="Arial"/>
              </a:rPr>
              <a:t>the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monitor.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Redirection</a:t>
            </a:r>
            <a:endParaRPr sz="900" dirty="0">
              <a:latin typeface="Arial"/>
              <a:cs typeface="Arial"/>
            </a:endParaRPr>
          </a:p>
          <a:p>
            <a:pPr marL="12700" marR="47625">
              <a:lnSpc>
                <a:spcPct val="105800"/>
              </a:lnSpc>
              <a:spcBef>
                <a:spcPts val="200"/>
              </a:spcBef>
            </a:pPr>
            <a:r>
              <a:rPr sz="900" spc="5" dirty="0">
                <a:latin typeface="Arial"/>
                <a:cs typeface="Arial"/>
              </a:rPr>
              <a:t>Shells provide </a:t>
            </a:r>
            <a:r>
              <a:rPr sz="900" spc="10" dirty="0">
                <a:latin typeface="Arial"/>
                <a:cs typeface="Arial"/>
              </a:rPr>
              <a:t>means </a:t>
            </a:r>
            <a:r>
              <a:rPr sz="900" spc="5" dirty="0">
                <a:latin typeface="Arial"/>
                <a:cs typeface="Arial"/>
              </a:rPr>
              <a:t>to redirect standard input </a:t>
            </a:r>
            <a:r>
              <a:rPr sz="900" spc="10" dirty="0">
                <a:latin typeface="Arial"/>
                <a:cs typeface="Arial"/>
              </a:rPr>
              <a:t>and </a:t>
            </a:r>
            <a:r>
              <a:rPr sz="900" spc="5" dirty="0">
                <a:latin typeface="Arial"/>
                <a:cs typeface="Arial"/>
              </a:rPr>
              <a:t>standard  output. </a:t>
            </a:r>
            <a:r>
              <a:rPr sz="900" spc="-5" dirty="0">
                <a:latin typeface="Arial"/>
                <a:cs typeface="Arial"/>
              </a:rPr>
              <a:t>For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example:</a:t>
            </a:r>
            <a:endParaRPr sz="900" dirty="0">
              <a:latin typeface="Arial"/>
              <a:cs typeface="Arial"/>
            </a:endParaRPr>
          </a:p>
          <a:p>
            <a:pPr marL="245745" marR="170815">
              <a:lnSpc>
                <a:spcPct val="105800"/>
              </a:lnSpc>
              <a:spcBef>
                <a:spcPts val="245"/>
              </a:spcBef>
            </a:pPr>
            <a:r>
              <a:rPr sz="900" spc="10" dirty="0">
                <a:latin typeface="Courier New"/>
                <a:cs typeface="Courier New"/>
              </a:rPr>
              <a:t>ls</a:t>
            </a:r>
            <a:r>
              <a:rPr sz="900" spc="-310" dirty="0">
                <a:latin typeface="Courier New"/>
                <a:cs typeface="Courier New"/>
              </a:rPr>
              <a:t> </a:t>
            </a:r>
            <a:r>
              <a:rPr sz="900" i="1" spc="-25" dirty="0">
                <a:latin typeface="Verdana"/>
                <a:cs typeface="Verdana"/>
              </a:rPr>
              <a:t>&gt; </a:t>
            </a:r>
            <a:r>
              <a:rPr sz="900" spc="10" dirty="0">
                <a:latin typeface="Courier New"/>
                <a:cs typeface="Courier New"/>
              </a:rPr>
              <a:t>outputFile.txt</a:t>
            </a:r>
            <a:r>
              <a:rPr sz="900" spc="10" dirty="0">
                <a:latin typeface="Arial"/>
                <a:cs typeface="Arial"/>
              </a:rPr>
              <a:t>, </a:t>
            </a:r>
            <a:r>
              <a:rPr sz="900" spc="5" dirty="0">
                <a:latin typeface="Arial"/>
                <a:cs typeface="Arial"/>
              </a:rPr>
              <a:t>the outputs are stored in the  newly created file </a:t>
            </a:r>
            <a:r>
              <a:rPr sz="900" spc="10" dirty="0">
                <a:latin typeface="Courier New"/>
                <a:cs typeface="Courier New"/>
              </a:rPr>
              <a:t>outputFile.txt </a:t>
            </a:r>
            <a:r>
              <a:rPr sz="900" spc="5" dirty="0">
                <a:latin typeface="Arial"/>
                <a:cs typeface="Arial"/>
              </a:rPr>
              <a:t>instead of the  </a:t>
            </a:r>
            <a:r>
              <a:rPr sz="900" dirty="0">
                <a:latin typeface="Arial"/>
                <a:cs typeface="Arial"/>
              </a:rPr>
              <a:t>monitor,.</a:t>
            </a:r>
          </a:p>
          <a:p>
            <a:pPr marL="245745" marR="5080">
              <a:lnSpc>
                <a:spcPct val="105800"/>
              </a:lnSpc>
            </a:pPr>
            <a:r>
              <a:rPr sz="900" spc="10" dirty="0">
                <a:latin typeface="Courier New"/>
                <a:cs typeface="Courier New"/>
              </a:rPr>
              <a:t>mailx </a:t>
            </a:r>
            <a:r>
              <a:rPr sz="900" spc="10" dirty="0">
                <a:latin typeface="Courier New"/>
                <a:cs typeface="Courier New"/>
                <a:hlinkClick r:id="rId14"/>
              </a:rPr>
              <a:t>someone@uwindsor.ca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i="1" spc="-25" dirty="0">
                <a:latin typeface="Verdana"/>
                <a:cs typeface="Verdana"/>
              </a:rPr>
              <a:t>&lt; </a:t>
            </a:r>
            <a:r>
              <a:rPr sz="900" spc="10" dirty="0">
                <a:latin typeface="Courier New"/>
                <a:cs typeface="Courier New"/>
              </a:rPr>
              <a:t>myFile.txt</a:t>
            </a:r>
            <a:r>
              <a:rPr sz="900" spc="10" dirty="0">
                <a:latin typeface="Arial"/>
                <a:cs typeface="Arial"/>
              </a:rPr>
              <a:t>, </a:t>
            </a:r>
            <a:r>
              <a:rPr sz="900" spc="5" dirty="0">
                <a:latin typeface="Arial"/>
                <a:cs typeface="Arial"/>
              </a:rPr>
              <a:t>the  inputs </a:t>
            </a:r>
            <a:r>
              <a:rPr sz="900" spc="-5" dirty="0">
                <a:latin typeface="Arial"/>
                <a:cs typeface="Arial"/>
              </a:rPr>
              <a:t>for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10" dirty="0">
                <a:latin typeface="Courier New"/>
                <a:cs typeface="Courier New"/>
              </a:rPr>
              <a:t>mailx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10" dirty="0">
                <a:latin typeface="Arial"/>
                <a:cs typeface="Arial"/>
              </a:rPr>
              <a:t>come</a:t>
            </a:r>
            <a:r>
              <a:rPr sz="900" spc="5" dirty="0">
                <a:latin typeface="Arial"/>
                <a:cs typeface="Arial"/>
              </a:rPr>
              <a:t> from the file </a:t>
            </a:r>
            <a:r>
              <a:rPr sz="900" spc="10" dirty="0">
                <a:latin typeface="Courier New"/>
                <a:cs typeface="Courier New"/>
              </a:rPr>
              <a:t>myFile.txt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Arial"/>
                <a:cs typeface="Arial"/>
              </a:rPr>
              <a:t>instead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80902" y="3033524"/>
            <a:ext cx="858519" cy="1701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00" spc="5" dirty="0">
                <a:latin typeface="Arial"/>
                <a:cs typeface="Arial"/>
              </a:rPr>
              <a:t>of the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keyboard.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103663FA-22E9-4966-B92B-B731E4809E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B34CB7-F0F6-4687-9224-26C4F2A660F2}"/>
              </a:ext>
            </a:extLst>
          </p:cNvPr>
          <p:cNvSpPr txBox="1"/>
          <p:nvPr/>
        </p:nvSpPr>
        <p:spPr>
          <a:xfrm>
            <a:off x="3752850" y="1120775"/>
            <a:ext cx="855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Note stdin, </a:t>
            </a:r>
            <a:r>
              <a:rPr lang="en-CA" sz="800" dirty="0" err="1"/>
              <a:t>stdout</a:t>
            </a:r>
            <a:r>
              <a:rPr lang="en-CA" sz="800" dirty="0"/>
              <a:t>, and stderr are names used in </a:t>
            </a:r>
            <a:r>
              <a:rPr lang="en-CA" sz="800" dirty="0" err="1"/>
              <a:t>stdio</a:t>
            </a:r>
            <a:r>
              <a:rPr lang="en-CA" sz="800" dirty="0"/>
              <a:t> C library. 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1310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1" y="1260919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84" y="1289761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557" y="1266139"/>
            <a:ext cx="74930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Introduction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031" y="1761744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5384" y="1790573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557" y="1766963"/>
            <a:ext cx="864869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A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tour of</a:t>
            </a:r>
            <a:r>
              <a:rPr sz="105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Unix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2031" y="2262568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5384" y="2290457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557" y="2267775"/>
            <a:ext cx="62230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Summary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56560B-8C0D-407C-BCAF-EBB0E88A5A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342011"/>
            <a:ext cx="425894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Input,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Standard Output and Standard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94" y="791755"/>
            <a:ext cx="3968750" cy="224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Courier New"/>
                <a:cs typeface="Courier New"/>
              </a:rPr>
              <a:t>#include</a:t>
            </a:r>
            <a:r>
              <a:rPr sz="800" spc="-7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&lt;stdio.h&gt;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39700" marR="1849120" indent="-127635">
              <a:lnSpc>
                <a:spcPct val="108000"/>
              </a:lnSpc>
            </a:pPr>
            <a:r>
              <a:rPr sz="800" spc="20" dirty="0">
                <a:latin typeface="Courier New"/>
                <a:cs typeface="Courier New"/>
              </a:rPr>
              <a:t>int main(int argc, char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1200" spc="30" baseline="-10416" dirty="0">
                <a:latin typeface="Courier New"/>
                <a:cs typeface="Courier New"/>
              </a:rPr>
              <a:t>*</a:t>
            </a:r>
            <a:r>
              <a:rPr sz="800" spc="20" dirty="0">
                <a:latin typeface="Courier New"/>
                <a:cs typeface="Courier New"/>
              </a:rPr>
              <a:t>argv[]){  FILE</a:t>
            </a:r>
            <a:r>
              <a:rPr sz="800" spc="-75" dirty="0">
                <a:latin typeface="Courier New"/>
                <a:cs typeface="Courier New"/>
              </a:rPr>
              <a:t> </a:t>
            </a:r>
            <a:r>
              <a:rPr sz="1200" spc="30" baseline="-10416" dirty="0">
                <a:latin typeface="Courier New"/>
                <a:cs typeface="Courier New"/>
              </a:rPr>
              <a:t>*</a:t>
            </a:r>
            <a:r>
              <a:rPr sz="800" spc="20" dirty="0">
                <a:latin typeface="Courier New"/>
                <a:cs typeface="Courier New"/>
              </a:rPr>
              <a:t>fd;</a:t>
            </a:r>
            <a:endParaRPr sz="800" dirty="0">
              <a:latin typeface="Courier New"/>
              <a:cs typeface="Courier New"/>
            </a:endParaRPr>
          </a:p>
          <a:p>
            <a:pPr marL="139700">
              <a:lnSpc>
                <a:spcPct val="100000"/>
              </a:lnSpc>
              <a:spcBef>
                <a:spcPts val="75"/>
              </a:spcBef>
            </a:pPr>
            <a:r>
              <a:rPr sz="800" spc="20" dirty="0">
                <a:latin typeface="Courier New"/>
                <a:cs typeface="Courier New"/>
              </a:rPr>
              <a:t>char</a:t>
            </a:r>
            <a:r>
              <a:rPr sz="800" spc="-8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c;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266700" marR="3121025" indent="-127635">
              <a:lnSpc>
                <a:spcPct val="108000"/>
              </a:lnSpc>
            </a:pPr>
            <a:r>
              <a:rPr sz="800" spc="20" dirty="0">
                <a:latin typeface="Courier New"/>
                <a:cs typeface="Courier New"/>
              </a:rPr>
              <a:t>if(argc==1)  fd=stdin;</a:t>
            </a:r>
            <a:endParaRPr sz="800" dirty="0">
              <a:latin typeface="Courier New"/>
              <a:cs typeface="Courier New"/>
            </a:endParaRPr>
          </a:p>
          <a:p>
            <a:pPr marL="139700">
              <a:lnSpc>
                <a:spcPct val="100000"/>
              </a:lnSpc>
              <a:spcBef>
                <a:spcPts val="75"/>
              </a:spcBef>
            </a:pPr>
            <a:r>
              <a:rPr sz="800" spc="20" dirty="0">
                <a:latin typeface="Courier New"/>
                <a:cs typeface="Courier New"/>
              </a:rPr>
              <a:t>else</a:t>
            </a:r>
            <a:endParaRPr sz="800" dirty="0">
              <a:latin typeface="Courier New"/>
              <a:cs typeface="Courier New"/>
            </a:endParaRPr>
          </a:p>
          <a:p>
            <a:pPr marL="266700">
              <a:lnSpc>
                <a:spcPct val="100000"/>
              </a:lnSpc>
              <a:spcBef>
                <a:spcPts val="75"/>
              </a:spcBef>
            </a:pPr>
            <a:r>
              <a:rPr sz="800" spc="20" dirty="0">
                <a:latin typeface="Courier New"/>
                <a:cs typeface="Courier New"/>
              </a:rPr>
              <a:t>if((fd = fopen(argv[1],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"r"))==NULL){</a:t>
            </a:r>
            <a:endParaRPr sz="800" dirty="0">
              <a:latin typeface="Courier New"/>
              <a:cs typeface="Courier New"/>
            </a:endParaRPr>
          </a:p>
          <a:p>
            <a:pPr marL="393700" marR="5080">
              <a:lnSpc>
                <a:spcPct val="108000"/>
              </a:lnSpc>
            </a:pPr>
            <a:r>
              <a:rPr sz="800" spc="20" dirty="0">
                <a:latin typeface="Courier New"/>
                <a:cs typeface="Courier New"/>
              </a:rPr>
              <a:t>fprintf(stderr, "Error opening %s, exiting\n",</a:t>
            </a:r>
            <a:r>
              <a:rPr sz="800" spc="-5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argv[1]);  exit(0);</a:t>
            </a:r>
            <a:endParaRPr sz="800" dirty="0">
              <a:latin typeface="Courier New"/>
              <a:cs typeface="Courier New"/>
            </a:endParaRPr>
          </a:p>
          <a:p>
            <a:pPr marL="266700">
              <a:lnSpc>
                <a:spcPct val="100000"/>
              </a:lnSpc>
              <a:spcBef>
                <a:spcPts val="75"/>
              </a:spcBef>
            </a:pPr>
            <a:r>
              <a:rPr sz="800" spc="20" dirty="0">
                <a:latin typeface="Courier New"/>
                <a:cs typeface="Courier New"/>
              </a:rPr>
              <a:t>}</a:t>
            </a:r>
            <a:endParaRPr sz="800" dirty="0">
              <a:latin typeface="Courier New"/>
              <a:cs typeface="Courier New"/>
            </a:endParaRPr>
          </a:p>
          <a:p>
            <a:pPr marL="266700" marR="2103120" indent="-127635">
              <a:lnSpc>
                <a:spcPct val="108000"/>
              </a:lnSpc>
            </a:pPr>
            <a:r>
              <a:rPr sz="800" spc="20" dirty="0">
                <a:latin typeface="Courier New"/>
                <a:cs typeface="Courier New"/>
              </a:rPr>
              <a:t>while( (c=getc(fd)) !=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EOF)  putc(c,</a:t>
            </a:r>
            <a:r>
              <a:rPr sz="800" spc="-7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stdout);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sz="800" spc="20" dirty="0">
                <a:latin typeface="Courier New"/>
                <a:cs typeface="Courier New"/>
              </a:rPr>
              <a:t>exit(0);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294" y="3032558"/>
            <a:ext cx="89535" cy="13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z="800" spc="2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BC8A6BD-48AB-4861-BA34-1CCDE2C1FB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342011"/>
            <a:ext cx="206756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Programs and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6989" y="731269"/>
            <a:ext cx="3377565" cy="69850"/>
          </a:xfrm>
          <a:custGeom>
            <a:avLst/>
            <a:gdLst/>
            <a:ahLst/>
            <a:cxnLst/>
            <a:rect l="l" t="t" r="r" b="b"/>
            <a:pathLst>
              <a:path w="3377565" h="69850">
                <a:moveTo>
                  <a:pt x="3334356" y="0"/>
                </a:moveTo>
                <a:lnTo>
                  <a:pt x="43004" y="0"/>
                </a:lnTo>
                <a:lnTo>
                  <a:pt x="26306" y="3393"/>
                </a:lnTo>
                <a:lnTo>
                  <a:pt x="12632" y="12632"/>
                </a:lnTo>
                <a:lnTo>
                  <a:pt x="3393" y="26306"/>
                </a:lnTo>
                <a:lnTo>
                  <a:pt x="0" y="43004"/>
                </a:lnTo>
                <a:lnTo>
                  <a:pt x="0" y="69741"/>
                </a:lnTo>
                <a:lnTo>
                  <a:pt x="3377360" y="69741"/>
                </a:lnTo>
                <a:lnTo>
                  <a:pt x="3377360" y="43004"/>
                </a:lnTo>
                <a:lnTo>
                  <a:pt x="3373967" y="26306"/>
                </a:lnTo>
                <a:lnTo>
                  <a:pt x="3364728" y="12632"/>
                </a:lnTo>
                <a:lnTo>
                  <a:pt x="3351054" y="3393"/>
                </a:lnTo>
                <a:lnTo>
                  <a:pt x="3334356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1625005"/>
            <a:ext cx="86007" cy="86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40595" y="1614254"/>
            <a:ext cx="96717" cy="967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2998" y="1657258"/>
            <a:ext cx="3248347" cy="537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94350" y="774068"/>
            <a:ext cx="42962" cy="860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94350" y="817065"/>
            <a:ext cx="42962" cy="8079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6989" y="768866"/>
            <a:ext cx="3377565" cy="899160"/>
          </a:xfrm>
          <a:custGeom>
            <a:avLst/>
            <a:gdLst/>
            <a:ahLst/>
            <a:cxnLst/>
            <a:rect l="l" t="t" r="r" b="b"/>
            <a:pathLst>
              <a:path w="3377565" h="899160">
                <a:moveTo>
                  <a:pt x="3377360" y="0"/>
                </a:moveTo>
                <a:lnTo>
                  <a:pt x="0" y="0"/>
                </a:lnTo>
                <a:lnTo>
                  <a:pt x="0" y="856138"/>
                </a:lnTo>
                <a:lnTo>
                  <a:pt x="3393" y="872836"/>
                </a:lnTo>
                <a:lnTo>
                  <a:pt x="12632" y="886510"/>
                </a:lnTo>
                <a:lnTo>
                  <a:pt x="26306" y="895749"/>
                </a:lnTo>
                <a:lnTo>
                  <a:pt x="43004" y="899142"/>
                </a:lnTo>
                <a:lnTo>
                  <a:pt x="3334356" y="899142"/>
                </a:lnTo>
                <a:lnTo>
                  <a:pt x="3351054" y="895749"/>
                </a:lnTo>
                <a:lnTo>
                  <a:pt x="3364728" y="886510"/>
                </a:lnTo>
                <a:lnTo>
                  <a:pt x="3373967" y="872836"/>
                </a:lnTo>
                <a:lnTo>
                  <a:pt x="3377360" y="856138"/>
                </a:lnTo>
                <a:lnTo>
                  <a:pt x="337736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94350" y="806314"/>
            <a:ext cx="0" cy="835025"/>
          </a:xfrm>
          <a:custGeom>
            <a:avLst/>
            <a:gdLst/>
            <a:ahLst/>
            <a:cxnLst/>
            <a:rect l="l" t="t" r="r" b="b"/>
            <a:pathLst>
              <a:path h="835025">
                <a:moveTo>
                  <a:pt x="0" y="83481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94350" y="795563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75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94350" y="784812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751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94350" y="77406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75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94350" y="757935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16126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0900" y="808805"/>
            <a:ext cx="65021" cy="65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0900" y="954469"/>
            <a:ext cx="65021" cy="65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0900" y="1391473"/>
            <a:ext cx="65021" cy="65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6989" y="1796611"/>
            <a:ext cx="3377565" cy="163195"/>
          </a:xfrm>
          <a:custGeom>
            <a:avLst/>
            <a:gdLst/>
            <a:ahLst/>
            <a:cxnLst/>
            <a:rect l="l" t="t" r="r" b="b"/>
            <a:pathLst>
              <a:path w="3377565" h="163194">
                <a:moveTo>
                  <a:pt x="3334356" y="0"/>
                </a:moveTo>
                <a:lnTo>
                  <a:pt x="43004" y="0"/>
                </a:lnTo>
                <a:lnTo>
                  <a:pt x="26306" y="3393"/>
                </a:lnTo>
                <a:lnTo>
                  <a:pt x="12632" y="12632"/>
                </a:lnTo>
                <a:lnTo>
                  <a:pt x="3393" y="26306"/>
                </a:lnTo>
                <a:lnTo>
                  <a:pt x="0" y="43004"/>
                </a:lnTo>
                <a:lnTo>
                  <a:pt x="0" y="162864"/>
                </a:lnTo>
                <a:lnTo>
                  <a:pt x="3377360" y="162864"/>
                </a:lnTo>
                <a:lnTo>
                  <a:pt x="3377360" y="43004"/>
                </a:lnTo>
                <a:lnTo>
                  <a:pt x="3373967" y="26306"/>
                </a:lnTo>
                <a:lnTo>
                  <a:pt x="3364728" y="12632"/>
                </a:lnTo>
                <a:lnTo>
                  <a:pt x="3351054" y="3393"/>
                </a:lnTo>
                <a:lnTo>
                  <a:pt x="3334356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6990" y="1948769"/>
            <a:ext cx="3377360" cy="428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9994" y="3179202"/>
            <a:ext cx="86007" cy="86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40595" y="3168451"/>
            <a:ext cx="96717" cy="967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98" y="3211455"/>
            <a:ext cx="3248347" cy="537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94350" y="1834057"/>
            <a:ext cx="42962" cy="860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94350" y="1877051"/>
            <a:ext cx="42962" cy="1302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6989" y="1986241"/>
            <a:ext cx="3377565" cy="1236345"/>
          </a:xfrm>
          <a:custGeom>
            <a:avLst/>
            <a:gdLst/>
            <a:ahLst/>
            <a:cxnLst/>
            <a:rect l="l" t="t" r="r" b="b"/>
            <a:pathLst>
              <a:path w="3377565" h="1236345">
                <a:moveTo>
                  <a:pt x="3377360" y="0"/>
                </a:moveTo>
                <a:lnTo>
                  <a:pt x="0" y="0"/>
                </a:lnTo>
                <a:lnTo>
                  <a:pt x="0" y="1192961"/>
                </a:lnTo>
                <a:lnTo>
                  <a:pt x="3393" y="1209658"/>
                </a:lnTo>
                <a:lnTo>
                  <a:pt x="12632" y="1223332"/>
                </a:lnTo>
                <a:lnTo>
                  <a:pt x="26306" y="1232571"/>
                </a:lnTo>
                <a:lnTo>
                  <a:pt x="43004" y="1235965"/>
                </a:lnTo>
                <a:lnTo>
                  <a:pt x="3334356" y="1235965"/>
                </a:lnTo>
                <a:lnTo>
                  <a:pt x="3351054" y="1232571"/>
                </a:lnTo>
                <a:lnTo>
                  <a:pt x="3364728" y="1223332"/>
                </a:lnTo>
                <a:lnTo>
                  <a:pt x="3373967" y="1209658"/>
                </a:lnTo>
                <a:lnTo>
                  <a:pt x="3377360" y="1192961"/>
                </a:lnTo>
                <a:lnTo>
                  <a:pt x="3377360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94350" y="1866300"/>
            <a:ext cx="0" cy="1329055"/>
          </a:xfrm>
          <a:custGeom>
            <a:avLst/>
            <a:gdLst/>
            <a:ahLst/>
            <a:cxnLst/>
            <a:rect l="l" t="t" r="r" b="b"/>
            <a:pathLst>
              <a:path h="1329055">
                <a:moveTo>
                  <a:pt x="0" y="132902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94350" y="1855549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5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94350" y="184479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5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94350" y="183404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5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94350" y="1817921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126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7294" y="761666"/>
            <a:ext cx="3231515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>
              <a:lnSpc>
                <a:spcPct val="100000"/>
              </a:lnSpc>
            </a:pPr>
            <a:r>
              <a:rPr sz="900" spc="15" dirty="0">
                <a:latin typeface="Arial"/>
                <a:cs typeface="Arial"/>
              </a:rPr>
              <a:t>A </a:t>
            </a:r>
            <a:r>
              <a:rPr sz="900" i="1" spc="5" dirty="0">
                <a:latin typeface="Arial"/>
                <a:cs typeface="Arial"/>
              </a:rPr>
              <a:t>program </a:t>
            </a:r>
            <a:r>
              <a:rPr sz="900" spc="5" dirty="0">
                <a:latin typeface="Arial"/>
                <a:cs typeface="Arial"/>
              </a:rPr>
              <a:t>is </a:t>
            </a:r>
            <a:r>
              <a:rPr sz="900" spc="10" dirty="0">
                <a:latin typeface="Arial"/>
                <a:cs typeface="Arial"/>
              </a:rPr>
              <a:t>an </a:t>
            </a:r>
            <a:r>
              <a:rPr sz="900" dirty="0">
                <a:latin typeface="Arial"/>
                <a:cs typeface="Arial"/>
              </a:rPr>
              <a:t>executable </a:t>
            </a:r>
            <a:r>
              <a:rPr sz="900" spc="5" dirty="0">
                <a:latin typeface="Arial"/>
                <a:cs typeface="Arial"/>
              </a:rPr>
              <a:t>file </a:t>
            </a:r>
            <a:r>
              <a:rPr sz="900" spc="10" dirty="0">
                <a:latin typeface="Arial"/>
                <a:cs typeface="Arial"/>
              </a:rPr>
              <a:t>residing on a</a:t>
            </a:r>
            <a:r>
              <a:rPr sz="900" spc="5" dirty="0">
                <a:latin typeface="Arial"/>
                <a:cs typeface="Arial"/>
              </a:rPr>
              <a:t> disk.</a:t>
            </a:r>
            <a:endParaRPr sz="900">
              <a:latin typeface="Arial"/>
              <a:cs typeface="Arial"/>
            </a:endParaRPr>
          </a:p>
          <a:p>
            <a:pPr marL="247015" marR="5080">
              <a:lnSpc>
                <a:spcPct val="106200"/>
              </a:lnSpc>
            </a:pPr>
            <a:r>
              <a:rPr sz="900" spc="15" dirty="0">
                <a:latin typeface="Arial"/>
                <a:cs typeface="Arial"/>
              </a:rPr>
              <a:t>A </a:t>
            </a:r>
            <a:r>
              <a:rPr sz="900" i="1" spc="10" dirty="0">
                <a:latin typeface="Arial"/>
                <a:cs typeface="Arial"/>
              </a:rPr>
              <a:t>process </a:t>
            </a:r>
            <a:r>
              <a:rPr sz="900" spc="5" dirty="0">
                <a:latin typeface="Arial"/>
                <a:cs typeface="Arial"/>
              </a:rPr>
              <a:t>is </a:t>
            </a:r>
            <a:r>
              <a:rPr sz="900" spc="10" dirty="0">
                <a:latin typeface="Arial"/>
                <a:cs typeface="Arial"/>
              </a:rPr>
              <a:t>an </a:t>
            </a:r>
            <a:r>
              <a:rPr sz="900" dirty="0">
                <a:latin typeface="Arial"/>
                <a:cs typeface="Arial"/>
              </a:rPr>
              <a:t>executing </a:t>
            </a:r>
            <a:r>
              <a:rPr sz="900" spc="10" dirty="0">
                <a:latin typeface="Arial"/>
                <a:cs typeface="Arial"/>
              </a:rPr>
              <a:t>(running) </a:t>
            </a:r>
            <a:r>
              <a:rPr sz="900" spc="5" dirty="0">
                <a:latin typeface="Arial"/>
                <a:cs typeface="Arial"/>
              </a:rPr>
              <a:t>program, </a:t>
            </a:r>
            <a:r>
              <a:rPr sz="900" spc="10" dirty="0">
                <a:latin typeface="Arial"/>
                <a:cs typeface="Arial"/>
              </a:rPr>
              <a:t>usually with  a </a:t>
            </a:r>
            <a:r>
              <a:rPr sz="900" spc="5" dirty="0">
                <a:latin typeface="Arial"/>
                <a:cs typeface="Arial"/>
              </a:rPr>
              <a:t>limited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life-time.</a:t>
            </a:r>
            <a:endParaRPr sz="9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65"/>
              </a:spcBef>
            </a:pPr>
            <a:r>
              <a:rPr sz="900" spc="10" dirty="0">
                <a:latin typeface="Arial"/>
                <a:cs typeface="Arial"/>
              </a:rPr>
              <a:t>Note </a:t>
            </a:r>
            <a:r>
              <a:rPr sz="900" spc="5" dirty="0">
                <a:latin typeface="Arial"/>
                <a:cs typeface="Arial"/>
              </a:rPr>
              <a:t>that </a:t>
            </a:r>
            <a:r>
              <a:rPr sz="900" spc="10" dirty="0">
                <a:latin typeface="Arial"/>
                <a:cs typeface="Arial"/>
              </a:rPr>
              <a:t>sometimes a process </a:t>
            </a:r>
            <a:r>
              <a:rPr sz="900" spc="5" dirty="0">
                <a:latin typeface="Arial"/>
                <a:cs typeface="Arial"/>
              </a:rPr>
              <a:t>is </a:t>
            </a:r>
            <a:r>
              <a:rPr sz="900" spc="10" dirty="0">
                <a:latin typeface="Arial"/>
                <a:cs typeface="Arial"/>
              </a:rPr>
              <a:t>called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i="1" spc="10" dirty="0">
                <a:latin typeface="Arial"/>
                <a:cs typeface="Arial"/>
              </a:rPr>
              <a:t>task</a:t>
            </a:r>
            <a:r>
              <a:rPr sz="900" spc="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47015" marR="339090">
              <a:lnSpc>
                <a:spcPct val="106200"/>
              </a:lnSpc>
            </a:pPr>
            <a:r>
              <a:rPr sz="900" spc="15" dirty="0">
                <a:latin typeface="Arial"/>
                <a:cs typeface="Arial"/>
              </a:rPr>
              <a:t>A </a:t>
            </a:r>
            <a:r>
              <a:rPr sz="900" i="1" spc="10" dirty="0">
                <a:latin typeface="Arial"/>
                <a:cs typeface="Arial"/>
              </a:rPr>
              <a:t>process ID (PID) </a:t>
            </a:r>
            <a:r>
              <a:rPr sz="900" spc="5" dirty="0">
                <a:latin typeface="Arial"/>
                <a:cs typeface="Arial"/>
              </a:rPr>
              <a:t>is </a:t>
            </a:r>
            <a:r>
              <a:rPr sz="900" spc="10" dirty="0">
                <a:latin typeface="Arial"/>
                <a:cs typeface="Arial"/>
              </a:rPr>
              <a:t>a unique </a:t>
            </a:r>
            <a:r>
              <a:rPr sz="900" spc="5" dirty="0">
                <a:latin typeface="Arial"/>
                <a:cs typeface="Arial"/>
              </a:rPr>
              <a:t>nonnegative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integer  assigned </a:t>
            </a:r>
            <a:r>
              <a:rPr sz="900" dirty="0">
                <a:latin typeface="Arial"/>
                <a:cs typeface="Arial"/>
              </a:rPr>
              <a:t>by </a:t>
            </a:r>
            <a:r>
              <a:rPr sz="900" spc="10" dirty="0">
                <a:latin typeface="Arial"/>
                <a:cs typeface="Arial"/>
              </a:rPr>
              <a:t>Unix, used </a:t>
            </a:r>
            <a:r>
              <a:rPr sz="900" spc="5" dirty="0">
                <a:latin typeface="Arial"/>
                <a:cs typeface="Arial"/>
              </a:rPr>
              <a:t>to identify </a:t>
            </a:r>
            <a:r>
              <a:rPr sz="900" spc="10" dirty="0">
                <a:latin typeface="Arial"/>
                <a:cs typeface="Arial"/>
              </a:rPr>
              <a:t>a</a:t>
            </a:r>
            <a:r>
              <a:rPr sz="900" spc="5" dirty="0">
                <a:latin typeface="Arial"/>
                <a:cs typeface="Arial"/>
              </a:rPr>
              <a:t> process.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900" spc="10" dirty="0">
                <a:latin typeface="Arial"/>
                <a:cs typeface="Arial"/>
              </a:rPr>
              <a:t>Example </a:t>
            </a:r>
            <a:r>
              <a:rPr sz="900" spc="5" dirty="0">
                <a:latin typeface="Arial"/>
                <a:cs typeface="Arial"/>
              </a:rPr>
              <a:t>of </a:t>
            </a:r>
            <a:r>
              <a:rPr sz="900" spc="10" dirty="0">
                <a:latin typeface="Arial"/>
                <a:cs typeface="Arial"/>
              </a:rPr>
              <a:t>the </a:t>
            </a:r>
            <a:r>
              <a:rPr sz="900" spc="10" dirty="0">
                <a:latin typeface="Courier New"/>
                <a:cs typeface="Courier New"/>
              </a:rPr>
              <a:t>ps</a:t>
            </a:r>
            <a:r>
              <a:rPr sz="900" spc="-325" dirty="0">
                <a:latin typeface="Courier New"/>
                <a:cs typeface="Courier New"/>
              </a:rPr>
              <a:t> </a:t>
            </a:r>
            <a:r>
              <a:rPr sz="900" spc="10" dirty="0">
                <a:latin typeface="Arial"/>
                <a:cs typeface="Arial"/>
              </a:rPr>
              <a:t>command output: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98619" y="2240300"/>
          <a:ext cx="2104204" cy="705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287">
                <a:tc>
                  <a:txBody>
                    <a:bodyPr/>
                    <a:lstStyle/>
                    <a:p>
                      <a:pPr marL="101600">
                        <a:lnSpc>
                          <a:spcPts val="930"/>
                        </a:lnSpc>
                      </a:pPr>
                      <a:r>
                        <a:rPr sz="900" spc="10" dirty="0">
                          <a:latin typeface="Courier New"/>
                          <a:cs typeface="Courier New"/>
                        </a:rPr>
                        <a:t>PID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8DA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930"/>
                        </a:lnSpc>
                      </a:pPr>
                      <a:r>
                        <a:rPr sz="900" spc="10" dirty="0">
                          <a:latin typeface="Courier New"/>
                          <a:cs typeface="Courier New"/>
                        </a:rPr>
                        <a:t>TTY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8DA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930"/>
                        </a:lnSpc>
                      </a:pPr>
                      <a:r>
                        <a:rPr sz="900" spc="10" dirty="0">
                          <a:latin typeface="Courier New"/>
                          <a:cs typeface="Courier New"/>
                        </a:rPr>
                        <a:t>TIME</a:t>
                      </a:r>
                      <a:r>
                        <a:rPr sz="9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10" dirty="0">
                          <a:latin typeface="Courier New"/>
                          <a:cs typeface="Courier New"/>
                        </a:rPr>
                        <a:t>CMD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664">
                <a:tc>
                  <a:txBody>
                    <a:bodyPr/>
                    <a:lstStyle/>
                    <a:p>
                      <a:pPr marR="27305" algn="r">
                        <a:lnSpc>
                          <a:spcPts val="1019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10258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8DA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019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pts/6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8DA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019"/>
                        </a:lnSpc>
                      </a:pPr>
                      <a:r>
                        <a:rPr sz="900" spc="10" dirty="0">
                          <a:latin typeface="Courier New"/>
                          <a:cs typeface="Courier New"/>
                        </a:rPr>
                        <a:t>0:01</a:t>
                      </a:r>
                      <a:r>
                        <a:rPr sz="9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10" dirty="0">
                          <a:latin typeface="Courier New"/>
                          <a:cs typeface="Courier New"/>
                        </a:rPr>
                        <a:t>gs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664">
                <a:tc>
                  <a:txBody>
                    <a:bodyPr/>
                    <a:lstStyle/>
                    <a:p>
                      <a:pPr marR="27305" algn="r">
                        <a:lnSpc>
                          <a:spcPts val="1019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7478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8DA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019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pts/6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8D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19"/>
                        </a:lnSpc>
                      </a:pPr>
                      <a:r>
                        <a:rPr sz="900" spc="10" dirty="0">
                          <a:latin typeface="Courier New"/>
                          <a:cs typeface="Courier New"/>
                        </a:rPr>
                        <a:t>0:06</a:t>
                      </a:r>
                      <a:r>
                        <a:rPr sz="9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10" dirty="0">
                          <a:latin typeface="Courier New"/>
                          <a:cs typeface="Courier New"/>
                        </a:rPr>
                        <a:t>emacs-20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669">
                <a:tc>
                  <a:txBody>
                    <a:bodyPr/>
                    <a:lstStyle/>
                    <a:p>
                      <a:pPr marR="27305" algn="r">
                        <a:lnSpc>
                          <a:spcPts val="1019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5598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8DA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019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pts/6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8DA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019"/>
                        </a:lnSpc>
                      </a:pPr>
                      <a:r>
                        <a:rPr sz="900" spc="10" dirty="0">
                          <a:latin typeface="Courier New"/>
                          <a:cs typeface="Courier New"/>
                        </a:rPr>
                        <a:t>0:01</a:t>
                      </a:r>
                      <a:r>
                        <a:rPr sz="9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10" dirty="0">
                          <a:latin typeface="Courier New"/>
                          <a:cs typeface="Courier New"/>
                        </a:rPr>
                        <a:t>csh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293">
                <a:tc>
                  <a:txBody>
                    <a:bodyPr/>
                    <a:lstStyle/>
                    <a:p>
                      <a:pPr marR="27305" algn="r">
                        <a:lnSpc>
                          <a:spcPts val="1019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10184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8DA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019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pts/6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8D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19"/>
                        </a:lnSpc>
                      </a:pPr>
                      <a:r>
                        <a:rPr sz="900" spc="10" dirty="0">
                          <a:latin typeface="Courier New"/>
                          <a:cs typeface="Courier New"/>
                        </a:rPr>
                        <a:t>0:01</a:t>
                      </a:r>
                      <a:r>
                        <a:rPr sz="9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10" dirty="0">
                          <a:latin typeface="Courier New"/>
                          <a:cs typeface="Courier New"/>
                        </a:rPr>
                        <a:t>netscape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347294" y="3045841"/>
            <a:ext cx="1388110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Courier New"/>
                <a:cs typeface="Courier New"/>
              </a:rPr>
              <a:t>ps</a:t>
            </a:r>
            <a:r>
              <a:rPr sz="900" spc="-360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Arial"/>
                <a:cs typeface="Arial"/>
              </a:rPr>
              <a:t>reports </a:t>
            </a:r>
            <a:r>
              <a:rPr sz="900" spc="10" dirty="0">
                <a:latin typeface="Arial"/>
                <a:cs typeface="Arial"/>
              </a:rPr>
              <a:t>process </a:t>
            </a:r>
            <a:r>
              <a:rPr sz="900" spc="5" dirty="0">
                <a:latin typeface="Arial"/>
                <a:cs typeface="Arial"/>
              </a:rPr>
              <a:t>status.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817F876-0739-4DB1-B143-D44F23B213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4959" y="735319"/>
            <a:ext cx="3536950" cy="164465"/>
          </a:xfrm>
          <a:custGeom>
            <a:avLst/>
            <a:gdLst/>
            <a:ahLst/>
            <a:cxnLst/>
            <a:rect l="l" t="t" r="r" b="b"/>
            <a:pathLst>
              <a:path w="3536950" h="164465">
                <a:moveTo>
                  <a:pt x="3491752" y="0"/>
                </a:moveTo>
                <a:lnTo>
                  <a:pt x="45034" y="0"/>
                </a:lnTo>
                <a:lnTo>
                  <a:pt x="27548" y="3553"/>
                </a:lnTo>
                <a:lnTo>
                  <a:pt x="13228" y="13228"/>
                </a:lnTo>
                <a:lnTo>
                  <a:pt x="3553" y="27548"/>
                </a:lnTo>
                <a:lnTo>
                  <a:pt x="0" y="45034"/>
                </a:lnTo>
                <a:lnTo>
                  <a:pt x="0" y="164227"/>
                </a:lnTo>
                <a:lnTo>
                  <a:pt x="3536787" y="164227"/>
                </a:lnTo>
                <a:lnTo>
                  <a:pt x="3536787" y="45034"/>
                </a:lnTo>
                <a:lnTo>
                  <a:pt x="3533233" y="27548"/>
                </a:lnTo>
                <a:lnTo>
                  <a:pt x="3523558" y="13228"/>
                </a:lnTo>
                <a:lnTo>
                  <a:pt x="3509238" y="3553"/>
                </a:lnTo>
                <a:lnTo>
                  <a:pt x="34917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960" y="888332"/>
            <a:ext cx="3536786" cy="44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3170032"/>
            <a:ext cx="90067" cy="900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5454" y="3158773"/>
            <a:ext cx="101283" cy="1013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028" y="3203807"/>
            <a:ext cx="3401684" cy="562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51747" y="774532"/>
            <a:ext cx="44990" cy="90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51747" y="819534"/>
            <a:ext cx="44990" cy="2350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959" y="927553"/>
            <a:ext cx="3536950" cy="2287905"/>
          </a:xfrm>
          <a:custGeom>
            <a:avLst/>
            <a:gdLst/>
            <a:ahLst/>
            <a:cxnLst/>
            <a:rect l="l" t="t" r="r" b="b"/>
            <a:pathLst>
              <a:path w="3536950" h="2287905">
                <a:moveTo>
                  <a:pt x="3536787" y="0"/>
                </a:moveTo>
                <a:lnTo>
                  <a:pt x="0" y="0"/>
                </a:lnTo>
                <a:lnTo>
                  <a:pt x="0" y="2242478"/>
                </a:lnTo>
                <a:lnTo>
                  <a:pt x="3553" y="2259964"/>
                </a:lnTo>
                <a:lnTo>
                  <a:pt x="13228" y="2274284"/>
                </a:lnTo>
                <a:lnTo>
                  <a:pt x="27548" y="2283959"/>
                </a:lnTo>
                <a:lnTo>
                  <a:pt x="45034" y="2287512"/>
                </a:lnTo>
                <a:lnTo>
                  <a:pt x="3491752" y="2287512"/>
                </a:lnTo>
                <a:lnTo>
                  <a:pt x="3509238" y="2283959"/>
                </a:lnTo>
                <a:lnTo>
                  <a:pt x="3523558" y="2274284"/>
                </a:lnTo>
                <a:lnTo>
                  <a:pt x="3533233" y="2259964"/>
                </a:lnTo>
                <a:lnTo>
                  <a:pt x="3536787" y="2242478"/>
                </a:lnTo>
                <a:lnTo>
                  <a:pt x="3536787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51747" y="808275"/>
            <a:ext cx="0" cy="2378710"/>
          </a:xfrm>
          <a:custGeom>
            <a:avLst/>
            <a:gdLst/>
            <a:ahLst/>
            <a:cxnLst/>
            <a:rect l="l" t="t" r="r" b="b"/>
            <a:pathLst>
              <a:path h="2378710">
                <a:moveTo>
                  <a:pt x="0" y="237864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51747" y="797017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25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1747" y="785759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25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1747" y="774500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25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51747" y="757612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88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5948" y="342011"/>
            <a:ext cx="3616960" cy="285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41780" algn="ctr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Programs and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14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430"/>
              </a:spcBef>
            </a:pPr>
            <a:r>
              <a:rPr sz="950" spc="10" dirty="0">
                <a:solidFill>
                  <a:srgbClr val="FFFFFF"/>
                </a:solidFill>
                <a:latin typeface="Courier New"/>
                <a:cs typeface="Courier New"/>
              </a:rPr>
              <a:t>getpid()</a:t>
            </a:r>
            <a:r>
              <a:rPr sz="950" spc="-3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950" spc="10" dirty="0">
                <a:solidFill>
                  <a:srgbClr val="FFFFFF"/>
                </a:solidFill>
                <a:latin typeface="Courier New"/>
                <a:cs typeface="Courier New"/>
              </a:rPr>
              <a:t>getppid()</a:t>
            </a:r>
            <a:endParaRPr sz="950">
              <a:latin typeface="Courier New"/>
              <a:cs typeface="Courier New"/>
            </a:endParaRPr>
          </a:p>
          <a:p>
            <a:pPr marL="213995" marR="186055">
              <a:lnSpc>
                <a:spcPct val="105400"/>
              </a:lnSpc>
              <a:spcBef>
                <a:spcPts val="220"/>
              </a:spcBef>
            </a:pPr>
            <a:r>
              <a:rPr sz="950" spc="10" dirty="0">
                <a:latin typeface="Arial"/>
                <a:cs typeface="Arial"/>
              </a:rPr>
              <a:t>A </a:t>
            </a:r>
            <a:r>
              <a:rPr sz="950" spc="5" dirty="0">
                <a:latin typeface="Arial"/>
                <a:cs typeface="Arial"/>
              </a:rPr>
              <a:t>process can obtain its </a:t>
            </a:r>
            <a:r>
              <a:rPr sz="950" spc="5" dirty="0">
                <a:solidFill>
                  <a:srgbClr val="FF0000"/>
                </a:solidFill>
                <a:latin typeface="Arial"/>
                <a:cs typeface="Arial"/>
              </a:rPr>
              <a:t>PID </a:t>
            </a:r>
            <a:r>
              <a:rPr sz="950" spc="-5" dirty="0">
                <a:latin typeface="Arial"/>
                <a:cs typeface="Arial"/>
              </a:rPr>
              <a:t>by </a:t>
            </a:r>
            <a:r>
              <a:rPr sz="950" spc="5" dirty="0">
                <a:latin typeface="Arial"/>
                <a:cs typeface="Arial"/>
              </a:rPr>
              <a:t>the </a:t>
            </a:r>
            <a:r>
              <a:rPr sz="950" spc="10" dirty="0">
                <a:solidFill>
                  <a:srgbClr val="FF0000"/>
                </a:solidFill>
                <a:latin typeface="Courier New"/>
                <a:cs typeface="Courier New"/>
              </a:rPr>
              <a:t>getpid()</a:t>
            </a:r>
            <a:r>
              <a:rPr sz="950" spc="-2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50" spc="5" dirty="0">
                <a:latin typeface="Arial"/>
                <a:cs typeface="Arial"/>
              </a:rPr>
              <a:t>system call.  </a:t>
            </a:r>
            <a:r>
              <a:rPr sz="950" spc="10" dirty="0">
                <a:latin typeface="Arial"/>
                <a:cs typeface="Arial"/>
              </a:rPr>
              <a:t>A </a:t>
            </a:r>
            <a:r>
              <a:rPr sz="950" spc="5" dirty="0">
                <a:latin typeface="Arial"/>
                <a:cs typeface="Arial"/>
              </a:rPr>
              <a:t>process can also obtain its parent ID </a:t>
            </a:r>
            <a:r>
              <a:rPr sz="950" spc="10" dirty="0">
                <a:solidFill>
                  <a:srgbClr val="FF0000"/>
                </a:solidFill>
                <a:latin typeface="Arial"/>
                <a:cs typeface="Arial"/>
              </a:rPr>
              <a:t>PPID </a:t>
            </a:r>
            <a:r>
              <a:rPr sz="950" spc="-5" dirty="0">
                <a:latin typeface="Arial"/>
                <a:cs typeface="Arial"/>
              </a:rPr>
              <a:t>by </a:t>
            </a:r>
            <a:r>
              <a:rPr sz="950" spc="5" dirty="0">
                <a:latin typeface="Arial"/>
                <a:cs typeface="Arial"/>
              </a:rPr>
              <a:t>the  </a:t>
            </a:r>
            <a:r>
              <a:rPr sz="950" spc="10" dirty="0">
                <a:solidFill>
                  <a:srgbClr val="FF0000"/>
                </a:solidFill>
                <a:latin typeface="Courier New"/>
                <a:cs typeface="Courier New"/>
              </a:rPr>
              <a:t>getppid()</a:t>
            </a:r>
            <a:r>
              <a:rPr sz="950" spc="-3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50" spc="5" dirty="0">
                <a:latin typeface="Arial"/>
                <a:cs typeface="Arial"/>
              </a:rPr>
              <a:t>system call.</a:t>
            </a:r>
            <a:endParaRPr sz="950">
              <a:latin typeface="Arial"/>
              <a:cs typeface="Arial"/>
            </a:endParaRPr>
          </a:p>
          <a:p>
            <a:pPr marL="213995" marR="2068195">
              <a:lnSpc>
                <a:spcPts val="2400"/>
              </a:lnSpc>
              <a:spcBef>
                <a:spcPts val="150"/>
              </a:spcBef>
            </a:pPr>
            <a:r>
              <a:rPr sz="950" spc="10" dirty="0">
                <a:latin typeface="Courier New"/>
                <a:cs typeface="Courier New"/>
              </a:rPr>
              <a:t>#include</a:t>
            </a:r>
            <a:r>
              <a:rPr sz="950" spc="-85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&lt;stdio.h&gt;  int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main(void){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361315" marR="5080">
              <a:lnSpc>
                <a:spcPct val="105400"/>
              </a:lnSpc>
            </a:pPr>
            <a:r>
              <a:rPr sz="950" spc="10" dirty="0">
                <a:latin typeface="Courier New"/>
                <a:cs typeface="Courier New"/>
              </a:rPr>
              <a:t>printf("Hello, my PID is %d\n", getpid());  printf("Hello, my PPID is %d\n",</a:t>
            </a:r>
            <a:r>
              <a:rPr sz="950" spc="-85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getppid());  exit(0);</a:t>
            </a:r>
            <a:endParaRPr sz="95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55"/>
              </a:spcBef>
            </a:pPr>
            <a:r>
              <a:rPr sz="950" spc="10" dirty="0">
                <a:latin typeface="Courier New"/>
                <a:cs typeface="Courier New"/>
              </a:rPr>
              <a:t>}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13995" marR="299720">
              <a:lnSpc>
                <a:spcPct val="105400"/>
              </a:lnSpc>
            </a:pPr>
            <a:r>
              <a:rPr sz="950" spc="10" dirty="0">
                <a:latin typeface="Courier New"/>
                <a:cs typeface="Courier New"/>
              </a:rPr>
              <a:t>Shell-Prompt&gt; a.out Hello, my PID is</a:t>
            </a:r>
            <a:r>
              <a:rPr sz="950" spc="-85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11723  Hello, my PPID is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5598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A0E2B091-35F3-4EA5-BFB6-37BFFEDC4F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2328227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2315527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2366328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797382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848166"/>
            <a:ext cx="50751" cy="14800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3" y="791229"/>
            <a:ext cx="3989704" cy="1588135"/>
          </a:xfrm>
          <a:custGeom>
            <a:avLst/>
            <a:gdLst/>
            <a:ahLst/>
            <a:cxnLst/>
            <a:rect l="l" t="t" r="r" b="b"/>
            <a:pathLst>
              <a:path w="3989704" h="1588135">
                <a:moveTo>
                  <a:pt x="3989652" y="0"/>
                </a:moveTo>
                <a:lnTo>
                  <a:pt x="0" y="0"/>
                </a:lnTo>
                <a:lnTo>
                  <a:pt x="0" y="1536998"/>
                </a:lnTo>
                <a:lnTo>
                  <a:pt x="4008" y="1556723"/>
                </a:lnTo>
                <a:lnTo>
                  <a:pt x="14922" y="1572876"/>
                </a:lnTo>
                <a:lnTo>
                  <a:pt x="31075" y="1583790"/>
                </a:lnTo>
                <a:lnTo>
                  <a:pt x="50800" y="1587798"/>
                </a:lnTo>
                <a:lnTo>
                  <a:pt x="3938852" y="1587798"/>
                </a:lnTo>
                <a:lnTo>
                  <a:pt x="3958576" y="1583790"/>
                </a:lnTo>
                <a:lnTo>
                  <a:pt x="3974729" y="1572876"/>
                </a:lnTo>
                <a:lnTo>
                  <a:pt x="3985644" y="1556723"/>
                </a:lnTo>
                <a:lnTo>
                  <a:pt x="3989652" y="1536998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835466"/>
            <a:ext cx="0" cy="1511935"/>
          </a:xfrm>
          <a:custGeom>
            <a:avLst/>
            <a:gdLst/>
            <a:ahLst/>
            <a:cxnLst/>
            <a:rect l="l" t="t" r="r" b="b"/>
            <a:pathLst>
              <a:path h="1511935">
                <a:moveTo>
                  <a:pt x="0" y="151181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8227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8100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7973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77831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007" y="122052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007" y="1564678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007" y="1908822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193" y="2530944"/>
            <a:ext cx="3989704" cy="182880"/>
          </a:xfrm>
          <a:custGeom>
            <a:avLst/>
            <a:gdLst/>
            <a:ahLst/>
            <a:cxnLst/>
            <a:rect l="l" t="t" r="r" b="b"/>
            <a:pathLst>
              <a:path w="3989704" h="18288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2483"/>
                </a:lnTo>
                <a:lnTo>
                  <a:pt x="3989652" y="18248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9194" y="2700782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994" y="3039554"/>
            <a:ext cx="101600" cy="1015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5345" y="3026854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0794" y="3077654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2575179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2625975"/>
            <a:ext cx="50751" cy="413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9193" y="2745053"/>
            <a:ext cx="3989704" cy="345440"/>
          </a:xfrm>
          <a:custGeom>
            <a:avLst/>
            <a:gdLst/>
            <a:ahLst/>
            <a:cxnLst/>
            <a:rect l="l" t="t" r="r" b="b"/>
            <a:pathLst>
              <a:path w="3989704" h="345439">
                <a:moveTo>
                  <a:pt x="3989652" y="0"/>
                </a:moveTo>
                <a:lnTo>
                  <a:pt x="0" y="0"/>
                </a:lnTo>
                <a:lnTo>
                  <a:pt x="0" y="294501"/>
                </a:lnTo>
                <a:lnTo>
                  <a:pt x="4008" y="314225"/>
                </a:lnTo>
                <a:lnTo>
                  <a:pt x="14922" y="330378"/>
                </a:lnTo>
                <a:lnTo>
                  <a:pt x="31075" y="341292"/>
                </a:lnTo>
                <a:lnTo>
                  <a:pt x="50800" y="345301"/>
                </a:lnTo>
                <a:lnTo>
                  <a:pt x="3938852" y="345301"/>
                </a:lnTo>
                <a:lnTo>
                  <a:pt x="3958576" y="341292"/>
                </a:lnTo>
                <a:lnTo>
                  <a:pt x="3974729" y="330378"/>
                </a:lnTo>
                <a:lnTo>
                  <a:pt x="3985644" y="314225"/>
                </a:lnTo>
                <a:lnTo>
                  <a:pt x="3989652" y="294501"/>
                </a:lnTo>
                <a:lnTo>
                  <a:pt x="398965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6" y="2613275"/>
            <a:ext cx="0" cy="445770"/>
          </a:xfrm>
          <a:custGeom>
            <a:avLst/>
            <a:gdLst/>
            <a:ahLst/>
            <a:cxnLst/>
            <a:rect l="l" t="t" r="r" b="b"/>
            <a:pathLst>
              <a:path h="445769">
                <a:moveTo>
                  <a:pt x="0" y="44532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846" y="26005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846" y="25878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8846" y="25751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8846" y="255612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45948" y="342011"/>
            <a:ext cx="4032250" cy="275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CA" sz="1450" dirty="0">
                <a:latin typeface="Times New Roman"/>
                <a:cs typeface="Times New Roman"/>
              </a:rPr>
              <a:t>Comment on page 19</a:t>
            </a:r>
            <a:endParaRPr sz="1450" dirty="0">
              <a:latin typeface="Times New Roman"/>
              <a:cs typeface="Times New Roman"/>
            </a:endParaRPr>
          </a:p>
          <a:p>
            <a:pPr marL="213995" marR="15113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There are three </a:t>
            </a:r>
            <a:r>
              <a:rPr sz="1050" dirty="0">
                <a:latin typeface="Arial"/>
                <a:cs typeface="Arial"/>
              </a:rPr>
              <a:t>primary </a:t>
            </a:r>
            <a:r>
              <a:rPr sz="1050" spc="-5" dirty="0">
                <a:latin typeface="Arial"/>
                <a:cs typeface="Arial"/>
              </a:rPr>
              <a:t>functions (system calls)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process  control</a:t>
            </a:r>
            <a:r>
              <a:rPr sz="1050" spc="-20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: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99"/>
              </a:lnSpc>
              <a:spcBef>
                <a:spcPts val="295"/>
              </a:spcBef>
            </a:pPr>
            <a:r>
              <a:rPr sz="1050" spc="-5" dirty="0">
                <a:latin typeface="Courier New"/>
                <a:cs typeface="Courier New"/>
              </a:rPr>
              <a:t>fork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-10" dirty="0">
                <a:latin typeface="Arial"/>
                <a:cs typeface="Arial"/>
              </a:rPr>
              <a:t>allows </a:t>
            </a:r>
            <a:r>
              <a:rPr sz="1050" spc="-5" dirty="0">
                <a:latin typeface="Arial"/>
                <a:cs typeface="Arial"/>
              </a:rPr>
              <a:t>an </a:t>
            </a:r>
            <a:r>
              <a:rPr sz="1050" spc="-10" dirty="0">
                <a:latin typeface="Arial"/>
                <a:cs typeface="Arial"/>
              </a:rPr>
              <a:t>existing </a:t>
            </a:r>
            <a:r>
              <a:rPr sz="1050" spc="-5" dirty="0">
                <a:latin typeface="Arial"/>
                <a:cs typeface="Arial"/>
              </a:rPr>
              <a:t>process to create a </a:t>
            </a:r>
            <a:r>
              <a:rPr sz="1050" spc="-15" dirty="0">
                <a:latin typeface="Arial"/>
                <a:cs typeface="Arial"/>
              </a:rPr>
              <a:t>new </a:t>
            </a:r>
            <a:r>
              <a:rPr sz="1050" spc="-5" dirty="0">
                <a:latin typeface="Arial"/>
                <a:cs typeface="Arial"/>
              </a:rPr>
              <a:t>process  which is a </a:t>
            </a:r>
            <a:r>
              <a:rPr sz="1050" spc="-15" dirty="0">
                <a:latin typeface="Arial"/>
                <a:cs typeface="Arial"/>
              </a:rPr>
              <a:t>copy </a:t>
            </a:r>
            <a:r>
              <a:rPr sz="1050" spc="-5" dirty="0">
                <a:latin typeface="Arial"/>
                <a:cs typeface="Arial"/>
              </a:rPr>
              <a:t>of the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caller</a:t>
            </a:r>
            <a:endParaRPr sz="1050" dirty="0">
              <a:latin typeface="Arial"/>
              <a:cs typeface="Arial"/>
            </a:endParaRPr>
          </a:p>
          <a:p>
            <a:pPr marL="490855" marR="194310">
              <a:lnSpc>
                <a:spcPct val="102600"/>
              </a:lnSpc>
            </a:pPr>
            <a:r>
              <a:rPr sz="1050" spc="-5" dirty="0">
                <a:latin typeface="Courier New"/>
                <a:cs typeface="Courier New"/>
              </a:rPr>
              <a:t>exec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-10" dirty="0">
                <a:latin typeface="Arial"/>
                <a:cs typeface="Arial"/>
              </a:rPr>
              <a:t>allows </a:t>
            </a:r>
            <a:r>
              <a:rPr sz="1050" spc="-5" dirty="0">
                <a:latin typeface="Arial"/>
                <a:cs typeface="Arial"/>
              </a:rPr>
              <a:t>an </a:t>
            </a:r>
            <a:r>
              <a:rPr sz="1050" spc="-10" dirty="0">
                <a:latin typeface="Arial"/>
                <a:cs typeface="Arial"/>
              </a:rPr>
              <a:t>existing </a:t>
            </a:r>
            <a:r>
              <a:rPr sz="1050" spc="-5" dirty="0">
                <a:latin typeface="Arial"/>
                <a:cs typeface="Arial"/>
              </a:rPr>
              <a:t>process to be replaced with a  </a:t>
            </a:r>
            <a:r>
              <a:rPr sz="1050" spc="-15" dirty="0">
                <a:latin typeface="Arial"/>
                <a:cs typeface="Arial"/>
              </a:rPr>
              <a:t>new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one.</a:t>
            </a:r>
            <a:endParaRPr sz="1050" dirty="0">
              <a:latin typeface="Arial"/>
              <a:cs typeface="Arial"/>
            </a:endParaRPr>
          </a:p>
          <a:p>
            <a:pPr marL="490855" marR="71755">
              <a:lnSpc>
                <a:spcPct val="102600"/>
              </a:lnSpc>
            </a:pPr>
            <a:r>
              <a:rPr sz="1050" spc="-5" dirty="0">
                <a:latin typeface="Courier New"/>
                <a:cs typeface="Courier New"/>
              </a:rPr>
              <a:t>wait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-10" dirty="0">
                <a:latin typeface="Arial"/>
                <a:cs typeface="Arial"/>
              </a:rPr>
              <a:t>allows </a:t>
            </a:r>
            <a:r>
              <a:rPr sz="1050" spc="-5" dirty="0">
                <a:latin typeface="Arial"/>
                <a:cs typeface="Arial"/>
              </a:rPr>
              <a:t>a process to </a:t>
            </a:r>
            <a:r>
              <a:rPr sz="1050" spc="-10" dirty="0">
                <a:latin typeface="Arial"/>
                <a:cs typeface="Arial"/>
              </a:rPr>
              <a:t>wait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one of its child  processes to finish and also to get the termination status  </a:t>
            </a:r>
            <a:r>
              <a:rPr sz="1050" spc="-15" dirty="0">
                <a:latin typeface="Arial"/>
                <a:cs typeface="Arial"/>
              </a:rPr>
              <a:t>value.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endParaRPr sz="1050" dirty="0">
              <a:latin typeface="Arial"/>
              <a:cs typeface="Arial"/>
            </a:endParaRPr>
          </a:p>
          <a:p>
            <a:pPr marL="213995" marR="122555">
              <a:lnSpc>
                <a:spcPct val="102600"/>
              </a:lnSpc>
              <a:spcBef>
                <a:spcPts val="235"/>
              </a:spcBef>
            </a:pPr>
            <a:r>
              <a:rPr sz="1050" spc="-5" dirty="0">
                <a:latin typeface="Arial"/>
                <a:cs typeface="Arial"/>
              </a:rPr>
              <a:t>The mechanism of </a:t>
            </a:r>
            <a:r>
              <a:rPr sz="1050" spc="-10" dirty="0">
                <a:latin typeface="Arial"/>
                <a:cs typeface="Arial"/>
              </a:rPr>
              <a:t>spawning </a:t>
            </a:r>
            <a:r>
              <a:rPr sz="1050" spc="-15" dirty="0">
                <a:latin typeface="Arial"/>
                <a:cs typeface="Arial"/>
              </a:rPr>
              <a:t>new </a:t>
            </a:r>
            <a:r>
              <a:rPr sz="1050" spc="-5" dirty="0">
                <a:latin typeface="Arial"/>
                <a:cs typeface="Arial"/>
              </a:rPr>
              <a:t>processes is </a:t>
            </a:r>
            <a:r>
              <a:rPr sz="1050" spc="-10" dirty="0">
                <a:latin typeface="Arial"/>
                <a:cs typeface="Arial"/>
              </a:rPr>
              <a:t>possible </a:t>
            </a:r>
            <a:r>
              <a:rPr sz="1050" spc="-5" dirty="0">
                <a:latin typeface="Arial"/>
                <a:cs typeface="Arial"/>
              </a:rPr>
              <a:t>with  the use of </a:t>
            </a:r>
            <a:r>
              <a:rPr sz="1050" spc="-10" dirty="0">
                <a:latin typeface="Courier New"/>
                <a:cs typeface="Courier New"/>
              </a:rPr>
              <a:t>fork</a:t>
            </a:r>
            <a:r>
              <a:rPr sz="1050" spc="-3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and </a:t>
            </a:r>
            <a:r>
              <a:rPr sz="1050" spc="-5" dirty="0">
                <a:latin typeface="Courier New"/>
                <a:cs typeface="Courier New"/>
              </a:rPr>
              <a:t>exec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251C7D0C-8871-47ED-A92C-9A9A80608B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731" y="743742"/>
            <a:ext cx="3869054" cy="80010"/>
          </a:xfrm>
          <a:custGeom>
            <a:avLst/>
            <a:gdLst/>
            <a:ahLst/>
            <a:cxnLst/>
            <a:rect l="l" t="t" r="r" b="b"/>
            <a:pathLst>
              <a:path w="3869054" h="80009">
                <a:moveTo>
                  <a:pt x="3819623" y="0"/>
                </a:moveTo>
                <a:lnTo>
                  <a:pt x="49262" y="0"/>
                </a:lnTo>
                <a:lnTo>
                  <a:pt x="30135" y="3887"/>
                </a:lnTo>
                <a:lnTo>
                  <a:pt x="14471" y="14470"/>
                </a:lnTo>
                <a:lnTo>
                  <a:pt x="3887" y="30134"/>
                </a:lnTo>
                <a:lnTo>
                  <a:pt x="0" y="49262"/>
                </a:lnTo>
                <a:lnTo>
                  <a:pt x="0" y="79891"/>
                </a:lnTo>
                <a:lnTo>
                  <a:pt x="3868885" y="79891"/>
                </a:lnTo>
                <a:lnTo>
                  <a:pt x="3868885" y="49262"/>
                </a:lnTo>
                <a:lnTo>
                  <a:pt x="3864998" y="30134"/>
                </a:lnTo>
                <a:lnTo>
                  <a:pt x="3854414" y="14470"/>
                </a:lnTo>
                <a:lnTo>
                  <a:pt x="3838750" y="3887"/>
                </a:lnTo>
                <a:lnTo>
                  <a:pt x="3819623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1073282"/>
            <a:ext cx="98524" cy="98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18038" y="1060967"/>
            <a:ext cx="110793" cy="110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257" y="1110229"/>
            <a:ext cx="3721097" cy="615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79617" y="792770"/>
            <a:ext cx="49215" cy="985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9617" y="842035"/>
            <a:ext cx="49215" cy="231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731" y="786821"/>
            <a:ext cx="3869054" cy="335915"/>
          </a:xfrm>
          <a:custGeom>
            <a:avLst/>
            <a:gdLst/>
            <a:ahLst/>
            <a:cxnLst/>
            <a:rect l="l" t="t" r="r" b="b"/>
            <a:pathLst>
              <a:path w="3869054" h="335915">
                <a:moveTo>
                  <a:pt x="3868885" y="0"/>
                </a:moveTo>
                <a:lnTo>
                  <a:pt x="0" y="0"/>
                </a:lnTo>
                <a:lnTo>
                  <a:pt x="0" y="286460"/>
                </a:lnTo>
                <a:lnTo>
                  <a:pt x="3887" y="305588"/>
                </a:lnTo>
                <a:lnTo>
                  <a:pt x="14471" y="321252"/>
                </a:lnTo>
                <a:lnTo>
                  <a:pt x="30135" y="331836"/>
                </a:lnTo>
                <a:lnTo>
                  <a:pt x="49262" y="335723"/>
                </a:lnTo>
                <a:lnTo>
                  <a:pt x="3819623" y="335723"/>
                </a:lnTo>
                <a:lnTo>
                  <a:pt x="3838750" y="331836"/>
                </a:lnTo>
                <a:lnTo>
                  <a:pt x="3854414" y="321252"/>
                </a:lnTo>
                <a:lnTo>
                  <a:pt x="3864998" y="305588"/>
                </a:lnTo>
                <a:lnTo>
                  <a:pt x="3868885" y="286460"/>
                </a:lnTo>
                <a:lnTo>
                  <a:pt x="3868885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79617" y="829719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5">
                <a:moveTo>
                  <a:pt x="0" y="26203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79617" y="81740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315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79617" y="8050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315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79617" y="7927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315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79617" y="77429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8473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0731" y="1269875"/>
            <a:ext cx="3869054" cy="186690"/>
          </a:xfrm>
          <a:custGeom>
            <a:avLst/>
            <a:gdLst/>
            <a:ahLst/>
            <a:cxnLst/>
            <a:rect l="l" t="t" r="r" b="b"/>
            <a:pathLst>
              <a:path w="3869054" h="186690">
                <a:moveTo>
                  <a:pt x="3819623" y="0"/>
                </a:moveTo>
                <a:lnTo>
                  <a:pt x="49262" y="0"/>
                </a:lnTo>
                <a:lnTo>
                  <a:pt x="30135" y="3887"/>
                </a:lnTo>
                <a:lnTo>
                  <a:pt x="14471" y="14470"/>
                </a:lnTo>
                <a:lnTo>
                  <a:pt x="3887" y="30134"/>
                </a:lnTo>
                <a:lnTo>
                  <a:pt x="0" y="49262"/>
                </a:lnTo>
                <a:lnTo>
                  <a:pt x="0" y="186567"/>
                </a:lnTo>
                <a:lnTo>
                  <a:pt x="3868885" y="186567"/>
                </a:lnTo>
                <a:lnTo>
                  <a:pt x="3868885" y="49262"/>
                </a:lnTo>
                <a:lnTo>
                  <a:pt x="3864998" y="30134"/>
                </a:lnTo>
                <a:lnTo>
                  <a:pt x="3854414" y="14470"/>
                </a:lnTo>
                <a:lnTo>
                  <a:pt x="3838750" y="3887"/>
                </a:lnTo>
                <a:lnTo>
                  <a:pt x="3819623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731" y="1444166"/>
            <a:ext cx="3868885" cy="490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994" y="3172102"/>
            <a:ext cx="98524" cy="98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18038" y="3159786"/>
            <a:ext cx="110793" cy="110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9257" y="3209049"/>
            <a:ext cx="3721097" cy="615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79617" y="1312771"/>
            <a:ext cx="49215" cy="98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79617" y="1362002"/>
            <a:ext cx="49215" cy="18101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0731" y="1487082"/>
            <a:ext cx="3869054" cy="1734820"/>
          </a:xfrm>
          <a:custGeom>
            <a:avLst/>
            <a:gdLst/>
            <a:ahLst/>
            <a:cxnLst/>
            <a:rect l="l" t="t" r="r" b="b"/>
            <a:pathLst>
              <a:path w="3869054" h="1734820">
                <a:moveTo>
                  <a:pt x="3868885" y="0"/>
                </a:moveTo>
                <a:lnTo>
                  <a:pt x="0" y="0"/>
                </a:lnTo>
                <a:lnTo>
                  <a:pt x="0" y="1685019"/>
                </a:lnTo>
                <a:lnTo>
                  <a:pt x="3887" y="1704147"/>
                </a:lnTo>
                <a:lnTo>
                  <a:pt x="14471" y="1719811"/>
                </a:lnTo>
                <a:lnTo>
                  <a:pt x="30135" y="1730394"/>
                </a:lnTo>
                <a:lnTo>
                  <a:pt x="49262" y="1734282"/>
                </a:lnTo>
                <a:lnTo>
                  <a:pt x="3819623" y="1734282"/>
                </a:lnTo>
                <a:lnTo>
                  <a:pt x="3838750" y="1730394"/>
                </a:lnTo>
                <a:lnTo>
                  <a:pt x="3854414" y="1719811"/>
                </a:lnTo>
                <a:lnTo>
                  <a:pt x="3864998" y="1704147"/>
                </a:lnTo>
                <a:lnTo>
                  <a:pt x="3868885" y="1685019"/>
                </a:lnTo>
                <a:lnTo>
                  <a:pt x="3868885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79617" y="1349686"/>
            <a:ext cx="0" cy="1841500"/>
          </a:xfrm>
          <a:custGeom>
            <a:avLst/>
            <a:gdLst/>
            <a:ahLst/>
            <a:cxnLst/>
            <a:rect l="l" t="t" r="r" b="b"/>
            <a:pathLst>
              <a:path h="1841500">
                <a:moveTo>
                  <a:pt x="0" y="184088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79617" y="13373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315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79617" y="13250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315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79617" y="13127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315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79617" y="129426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8473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041" y="1736525"/>
            <a:ext cx="74484" cy="74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7041" y="2403992"/>
            <a:ext cx="74484" cy="74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7041" y="2737719"/>
            <a:ext cx="74484" cy="74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45948" y="342011"/>
            <a:ext cx="3985895" cy="285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Signals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213995" marR="45085">
              <a:lnSpc>
                <a:spcPct val="104299"/>
              </a:lnSpc>
            </a:pPr>
            <a:r>
              <a:rPr sz="1050" dirty="0">
                <a:latin typeface="Arial"/>
                <a:cs typeface="Arial"/>
              </a:rPr>
              <a:t>Signals are used to notify a process of the occurrence of some  condition.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05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55"/>
              </a:spcBef>
            </a:pPr>
            <a:r>
              <a:rPr sz="1050" spc="-10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example, </a:t>
            </a:r>
            <a:r>
              <a:rPr sz="1050" dirty="0">
                <a:latin typeface="Arial"/>
                <a:cs typeface="Arial"/>
              </a:rPr>
              <a:t>the </a:t>
            </a:r>
            <a:r>
              <a:rPr sz="1050" spc="-5" dirty="0">
                <a:latin typeface="Arial"/>
                <a:cs typeface="Arial"/>
              </a:rPr>
              <a:t>following </a:t>
            </a:r>
            <a:r>
              <a:rPr sz="1050" dirty="0">
                <a:latin typeface="Arial"/>
                <a:cs typeface="Arial"/>
              </a:rPr>
              <a:t>generate signals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482600" marR="137795">
              <a:lnSpc>
                <a:spcPct val="104299"/>
              </a:lnSpc>
              <a:spcBef>
                <a:spcPts val="285"/>
              </a:spcBef>
            </a:pPr>
            <a:r>
              <a:rPr sz="1050" spc="5" dirty="0">
                <a:latin typeface="Arial"/>
                <a:cs typeface="Arial"/>
              </a:rPr>
              <a:t>A </a:t>
            </a:r>
            <a:r>
              <a:rPr sz="1050" dirty="0">
                <a:latin typeface="Arial"/>
                <a:cs typeface="Arial"/>
              </a:rPr>
              <a:t>division </a:t>
            </a:r>
            <a:r>
              <a:rPr sz="1050" spc="-1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zero: </a:t>
            </a:r>
            <a:r>
              <a:rPr sz="1050" dirty="0">
                <a:latin typeface="Arial"/>
                <a:cs typeface="Arial"/>
              </a:rPr>
              <a:t>the signal </a:t>
            </a:r>
            <a:r>
              <a:rPr sz="1050" dirty="0">
                <a:latin typeface="Courier New"/>
                <a:cs typeface="Courier New"/>
              </a:rPr>
              <a:t>SIGFPE </a:t>
            </a:r>
            <a:r>
              <a:rPr sz="1050" dirty="0">
                <a:latin typeface="Arial"/>
                <a:cs typeface="Arial"/>
              </a:rPr>
              <a:t>is sent to the  responsible process that has three choices. Ignore the  signal, </a:t>
            </a:r>
            <a:r>
              <a:rPr sz="1050" spc="5" dirty="0">
                <a:latin typeface="Arial"/>
                <a:cs typeface="Arial"/>
              </a:rPr>
              <a:t>terminate </a:t>
            </a:r>
            <a:r>
              <a:rPr sz="1050" dirty="0">
                <a:latin typeface="Arial"/>
                <a:cs typeface="Arial"/>
              </a:rPr>
              <a:t>the process </a:t>
            </a:r>
            <a:r>
              <a:rPr sz="1050" spc="-20" dirty="0">
                <a:latin typeface="Arial"/>
                <a:cs typeface="Arial"/>
              </a:rPr>
              <a:t>or, </a:t>
            </a:r>
            <a:r>
              <a:rPr sz="1050" dirty="0">
                <a:latin typeface="Arial"/>
                <a:cs typeface="Arial"/>
              </a:rPr>
              <a:t>call a function to handle  the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situation.</a:t>
            </a:r>
            <a:endParaRPr sz="1050">
              <a:latin typeface="Arial"/>
              <a:cs typeface="Arial"/>
            </a:endParaRPr>
          </a:p>
          <a:p>
            <a:pPr marL="482600" marR="131445">
              <a:lnSpc>
                <a:spcPct val="104299"/>
              </a:lnSpc>
            </a:pPr>
            <a:r>
              <a:rPr sz="1050" dirty="0">
                <a:latin typeface="Arial"/>
                <a:cs typeface="Arial"/>
              </a:rPr>
              <a:t>The </a:t>
            </a:r>
            <a:r>
              <a:rPr sz="1050" dirty="0">
                <a:latin typeface="Courier New"/>
                <a:cs typeface="Courier New"/>
              </a:rPr>
              <a:t>Control-C</a:t>
            </a:r>
            <a:r>
              <a:rPr sz="1050" spc="-2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Arial"/>
                <a:cs typeface="Arial"/>
              </a:rPr>
              <a:t>key: </a:t>
            </a:r>
            <a:r>
              <a:rPr sz="1050" dirty="0">
                <a:latin typeface="Arial"/>
                <a:cs typeface="Arial"/>
              </a:rPr>
              <a:t>generates a signal that causes the  process receiving it to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interrupt.</a:t>
            </a:r>
            <a:endParaRPr sz="1050">
              <a:latin typeface="Arial"/>
              <a:cs typeface="Arial"/>
            </a:endParaRPr>
          </a:p>
          <a:p>
            <a:pPr marL="482600" marR="5080">
              <a:lnSpc>
                <a:spcPct val="104299"/>
              </a:lnSpc>
            </a:pPr>
            <a:r>
              <a:rPr sz="1050" dirty="0">
                <a:latin typeface="Arial"/>
                <a:cs typeface="Arial"/>
              </a:rPr>
              <a:t>The function </a:t>
            </a:r>
            <a:r>
              <a:rPr sz="1050" dirty="0">
                <a:latin typeface="Courier New"/>
                <a:cs typeface="Courier New"/>
              </a:rPr>
              <a:t>kill</a:t>
            </a:r>
            <a:r>
              <a:rPr sz="1050" dirty="0">
                <a:latin typeface="Arial"/>
                <a:cs typeface="Arial"/>
              </a:rPr>
              <a:t>: a process can send a signal to another  process causing its death. Unix </a:t>
            </a:r>
            <a:r>
              <a:rPr sz="1050" spc="-5" dirty="0">
                <a:latin typeface="Arial"/>
                <a:cs typeface="Arial"/>
              </a:rPr>
              <a:t>checks </a:t>
            </a:r>
            <a:r>
              <a:rPr sz="1050" dirty="0">
                <a:latin typeface="Arial"/>
                <a:cs typeface="Arial"/>
              </a:rPr>
              <a:t>our </a:t>
            </a:r>
            <a:r>
              <a:rPr sz="1050" spc="5" dirty="0">
                <a:latin typeface="Arial"/>
                <a:cs typeface="Arial"/>
              </a:rPr>
              <a:t>permissions  </a:t>
            </a:r>
            <a:r>
              <a:rPr sz="1050" spc="-5" dirty="0">
                <a:latin typeface="Arial"/>
                <a:cs typeface="Arial"/>
              </a:rPr>
              <a:t>before </a:t>
            </a:r>
            <a:r>
              <a:rPr sz="1050" dirty="0">
                <a:latin typeface="Arial"/>
                <a:cs typeface="Arial"/>
              </a:rPr>
              <a:t>allowing the signal to be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sent.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A93F50A1-8163-4082-A99C-4E06DD3DDF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271033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2697632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2748432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797382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848159"/>
            <a:ext cx="50751" cy="18621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3" y="791221"/>
            <a:ext cx="3989704" cy="1970405"/>
          </a:xfrm>
          <a:custGeom>
            <a:avLst/>
            <a:gdLst/>
            <a:ahLst/>
            <a:cxnLst/>
            <a:rect l="l" t="t" r="r" b="b"/>
            <a:pathLst>
              <a:path w="3989704" h="1970405">
                <a:moveTo>
                  <a:pt x="3989652" y="0"/>
                </a:moveTo>
                <a:lnTo>
                  <a:pt x="0" y="0"/>
                </a:lnTo>
                <a:lnTo>
                  <a:pt x="0" y="1919110"/>
                </a:lnTo>
                <a:lnTo>
                  <a:pt x="4008" y="1938835"/>
                </a:lnTo>
                <a:lnTo>
                  <a:pt x="14922" y="1954988"/>
                </a:lnTo>
                <a:lnTo>
                  <a:pt x="31075" y="1965902"/>
                </a:lnTo>
                <a:lnTo>
                  <a:pt x="50800" y="1969910"/>
                </a:lnTo>
                <a:lnTo>
                  <a:pt x="3938852" y="1969910"/>
                </a:lnTo>
                <a:lnTo>
                  <a:pt x="3958576" y="1965902"/>
                </a:lnTo>
                <a:lnTo>
                  <a:pt x="3974729" y="1954988"/>
                </a:lnTo>
                <a:lnTo>
                  <a:pt x="3985644" y="1938835"/>
                </a:lnTo>
                <a:lnTo>
                  <a:pt x="3989652" y="1919110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835459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5">
                <a:moveTo>
                  <a:pt x="0" y="189392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8227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8100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7973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77830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007" y="122052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007" y="156466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007" y="1908822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5948" y="342011"/>
            <a:ext cx="4101465" cy="242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Unix Time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13995" marR="175895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5" dirty="0">
                <a:latin typeface="Arial"/>
                <a:cs typeface="Arial"/>
              </a:rPr>
              <a:t>execution </a:t>
            </a:r>
            <a:r>
              <a:rPr sz="1050" spc="-5" dirty="0">
                <a:latin typeface="Arial"/>
                <a:cs typeface="Arial"/>
              </a:rPr>
              <a:t>time of a process can be measured with three  </a:t>
            </a:r>
            <a:r>
              <a:rPr sz="1050" spc="-10" dirty="0">
                <a:latin typeface="Arial"/>
                <a:cs typeface="Arial"/>
              </a:rPr>
              <a:t>values:</a:t>
            </a:r>
            <a:endParaRPr sz="1050" dirty="0">
              <a:latin typeface="Arial"/>
              <a:cs typeface="Arial"/>
            </a:endParaRPr>
          </a:p>
          <a:p>
            <a:pPr marL="490855" marR="91440">
              <a:lnSpc>
                <a:spcPct val="102699"/>
              </a:lnSpc>
              <a:spcBef>
                <a:spcPts val="295"/>
              </a:spcBef>
            </a:pPr>
            <a:r>
              <a:rPr sz="1050" spc="-10" dirty="0">
                <a:solidFill>
                  <a:srgbClr val="FF0000"/>
                </a:solidFill>
                <a:latin typeface="Arial"/>
                <a:cs typeface="Arial"/>
              </a:rPr>
              <a:t>Clock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050" spc="-5" dirty="0">
                <a:latin typeface="Arial"/>
                <a:cs typeface="Arial"/>
              </a:rPr>
              <a:t>: amount of time the process </a:t>
            </a:r>
            <a:r>
              <a:rPr sz="1050" spc="-10" dirty="0">
                <a:latin typeface="Arial"/>
                <a:cs typeface="Arial"/>
              </a:rPr>
              <a:t>takes </a:t>
            </a:r>
            <a:r>
              <a:rPr sz="1050" spc="-5" dirty="0">
                <a:latin typeface="Arial"/>
                <a:cs typeface="Arial"/>
              </a:rPr>
              <a:t>to </a:t>
            </a:r>
            <a:r>
              <a:rPr sz="1050" dirty="0">
                <a:latin typeface="Arial"/>
                <a:cs typeface="Arial"/>
              </a:rPr>
              <a:t>run. </a:t>
            </a:r>
            <a:r>
              <a:rPr sz="1050" spc="-5" dirty="0">
                <a:latin typeface="Arial"/>
                <a:cs typeface="Arial"/>
              </a:rPr>
              <a:t>This  is more </a:t>
            </a:r>
            <a:r>
              <a:rPr sz="1050" spc="-10" dirty="0">
                <a:latin typeface="Arial"/>
                <a:cs typeface="Arial"/>
              </a:rPr>
              <a:t>like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i="1" spc="-10" dirty="0">
                <a:latin typeface="Arial"/>
                <a:cs typeface="Arial"/>
              </a:rPr>
              <a:t>wall clock </a:t>
            </a:r>
            <a:r>
              <a:rPr sz="1050" i="1" spc="-5" dirty="0">
                <a:latin typeface="Arial"/>
                <a:cs typeface="Arial"/>
              </a:rPr>
              <a:t>time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the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process.</a:t>
            </a:r>
            <a:endParaRPr sz="1050" dirty="0">
              <a:latin typeface="Arial"/>
              <a:cs typeface="Arial"/>
            </a:endParaRPr>
          </a:p>
          <a:p>
            <a:pPr marL="490855" marR="97155">
              <a:lnSpc>
                <a:spcPct val="102600"/>
              </a:lnSpc>
            </a:pP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User </a:t>
            </a:r>
            <a:r>
              <a:rPr sz="1050" spc="-10" dirty="0">
                <a:solidFill>
                  <a:srgbClr val="FF0000"/>
                </a:solidFill>
                <a:latin typeface="Arial"/>
                <a:cs typeface="Arial"/>
              </a:rPr>
              <a:t>CPU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050" spc="-5" dirty="0">
                <a:latin typeface="Arial"/>
                <a:cs typeface="Arial"/>
              </a:rPr>
              <a:t>: the time of the </a:t>
            </a:r>
            <a:r>
              <a:rPr sz="1050" spc="-10" dirty="0">
                <a:latin typeface="Arial"/>
                <a:cs typeface="Arial"/>
              </a:rPr>
              <a:t>CPU </a:t>
            </a:r>
            <a:r>
              <a:rPr sz="1050" spc="-5" dirty="0">
                <a:latin typeface="Arial"/>
                <a:cs typeface="Arial"/>
              </a:rPr>
              <a:t>used on the process  instruction.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System </a:t>
            </a:r>
            <a:r>
              <a:rPr sz="1050" spc="-10" dirty="0">
                <a:solidFill>
                  <a:srgbClr val="FF0000"/>
                </a:solidFill>
                <a:latin typeface="Arial"/>
                <a:cs typeface="Arial"/>
              </a:rPr>
              <a:t>CPU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-10" dirty="0">
                <a:latin typeface="Arial"/>
                <a:cs typeface="Arial"/>
              </a:rPr>
              <a:t>CPU </a:t>
            </a:r>
            <a:r>
              <a:rPr sz="1050" spc="-5" dirty="0">
                <a:latin typeface="Arial"/>
                <a:cs typeface="Arial"/>
              </a:rPr>
              <a:t>time attributed to the kernel, </a:t>
            </a:r>
            <a:r>
              <a:rPr sz="1050" spc="-10" dirty="0">
                <a:latin typeface="Arial"/>
                <a:cs typeface="Arial"/>
              </a:rPr>
              <a:t>when  </a:t>
            </a:r>
            <a:r>
              <a:rPr sz="1050" spc="-5" dirty="0">
                <a:latin typeface="Arial"/>
                <a:cs typeface="Arial"/>
              </a:rPr>
              <a:t>it </a:t>
            </a:r>
            <a:r>
              <a:rPr sz="1050" spc="-15" dirty="0">
                <a:latin typeface="Arial"/>
                <a:cs typeface="Arial"/>
              </a:rPr>
              <a:t>executes </a:t>
            </a:r>
            <a:r>
              <a:rPr sz="1050" spc="-5" dirty="0">
                <a:latin typeface="Arial"/>
                <a:cs typeface="Arial"/>
              </a:rPr>
              <a:t>instructions on behalf of the </a:t>
            </a:r>
            <a:r>
              <a:rPr sz="1050" spc="-10" dirty="0">
                <a:latin typeface="Arial"/>
                <a:cs typeface="Arial"/>
              </a:rPr>
              <a:t>process, </a:t>
            </a:r>
            <a:r>
              <a:rPr sz="1050" spc="-15" dirty="0">
                <a:latin typeface="Arial"/>
                <a:cs typeface="Arial"/>
              </a:rPr>
              <a:t>for  </a:t>
            </a:r>
            <a:r>
              <a:rPr sz="1050" spc="-10" dirty="0">
                <a:latin typeface="Arial"/>
                <a:cs typeface="Arial"/>
              </a:rPr>
              <a:t>instance, </a:t>
            </a:r>
            <a:r>
              <a:rPr sz="1050" spc="-5" dirty="0">
                <a:latin typeface="Arial"/>
                <a:cs typeface="Arial"/>
              </a:rPr>
              <a:t>a disk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reading.</a:t>
            </a:r>
            <a:endParaRPr sz="1050" dirty="0">
              <a:latin typeface="Arial"/>
              <a:cs typeface="Arial"/>
            </a:endParaRPr>
          </a:p>
          <a:p>
            <a:pPr marL="213995" marR="152400">
              <a:lnSpc>
                <a:spcPct val="102699"/>
              </a:lnSpc>
              <a:spcBef>
                <a:spcPts val="295"/>
              </a:spcBef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sum </a:t>
            </a:r>
            <a:r>
              <a:rPr sz="1050" spc="-5" dirty="0">
                <a:latin typeface="Arial"/>
                <a:cs typeface="Arial"/>
              </a:rPr>
              <a:t>of the user </a:t>
            </a:r>
            <a:r>
              <a:rPr sz="1050" spc="-10" dirty="0">
                <a:latin typeface="Arial"/>
                <a:cs typeface="Arial"/>
              </a:rPr>
              <a:t>CPU </a:t>
            </a:r>
            <a:r>
              <a:rPr sz="1050" spc="-5" dirty="0">
                <a:latin typeface="Arial"/>
                <a:cs typeface="Arial"/>
              </a:rPr>
              <a:t>time and system </a:t>
            </a:r>
            <a:r>
              <a:rPr sz="1050" spc="-10" dirty="0">
                <a:latin typeface="Arial"/>
                <a:cs typeface="Arial"/>
              </a:rPr>
              <a:t>CPU </a:t>
            </a:r>
            <a:r>
              <a:rPr sz="1050" spc="-5" dirty="0">
                <a:latin typeface="Arial"/>
                <a:cs typeface="Arial"/>
              </a:rPr>
              <a:t>time is often  called the </a:t>
            </a:r>
            <a:r>
              <a:rPr sz="1050" b="1" i="1" spc="-10" dirty="0">
                <a:highlight>
                  <a:srgbClr val="FFFF00"/>
                </a:highlight>
                <a:latin typeface="Arial"/>
                <a:cs typeface="Arial"/>
              </a:rPr>
              <a:t>CPU</a:t>
            </a:r>
            <a:r>
              <a:rPr sz="1050" b="1" i="1" spc="-3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b="1" i="1" spc="-5" dirty="0">
                <a:highlight>
                  <a:srgbClr val="FFFF00"/>
                </a:highlight>
                <a:latin typeface="Arial"/>
                <a:cs typeface="Arial"/>
              </a:rPr>
              <a:t>time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80C404A-7701-4F0B-B4B0-4E834346A6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111199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1099299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1150099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797382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848181"/>
            <a:ext cx="50751" cy="2638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3" y="791243"/>
            <a:ext cx="3989704" cy="372110"/>
          </a:xfrm>
          <a:custGeom>
            <a:avLst/>
            <a:gdLst/>
            <a:ahLst/>
            <a:cxnLst/>
            <a:rect l="l" t="t" r="r" b="b"/>
            <a:pathLst>
              <a:path w="3989704" h="372109">
                <a:moveTo>
                  <a:pt x="3989652" y="0"/>
                </a:moveTo>
                <a:lnTo>
                  <a:pt x="0" y="0"/>
                </a:lnTo>
                <a:lnTo>
                  <a:pt x="0" y="320755"/>
                </a:lnTo>
                <a:lnTo>
                  <a:pt x="4008" y="340480"/>
                </a:lnTo>
                <a:lnTo>
                  <a:pt x="14922" y="356633"/>
                </a:lnTo>
                <a:lnTo>
                  <a:pt x="31075" y="367547"/>
                </a:lnTo>
                <a:lnTo>
                  <a:pt x="50800" y="371555"/>
                </a:lnTo>
                <a:lnTo>
                  <a:pt x="3938852" y="371555"/>
                </a:lnTo>
                <a:lnTo>
                  <a:pt x="3958576" y="367547"/>
                </a:lnTo>
                <a:lnTo>
                  <a:pt x="3974729" y="356633"/>
                </a:lnTo>
                <a:lnTo>
                  <a:pt x="3985644" y="340480"/>
                </a:lnTo>
                <a:lnTo>
                  <a:pt x="3989652" y="320755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835481"/>
            <a:ext cx="0" cy="295910"/>
          </a:xfrm>
          <a:custGeom>
            <a:avLst/>
            <a:gdLst/>
            <a:ahLst/>
            <a:cxnLst/>
            <a:rect l="l" t="t" r="r" b="b"/>
            <a:pathLst>
              <a:path h="295909">
                <a:moveTo>
                  <a:pt x="0" y="29556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8227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8100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7973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77833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193" y="1314716"/>
            <a:ext cx="3989704" cy="192405"/>
          </a:xfrm>
          <a:custGeom>
            <a:avLst/>
            <a:gdLst/>
            <a:ahLst/>
            <a:cxnLst/>
            <a:rect l="l" t="t" r="r" b="b"/>
            <a:pathLst>
              <a:path w="3989704" h="19240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2391"/>
                </a:lnTo>
                <a:lnTo>
                  <a:pt x="3989652" y="19239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194" y="1494459"/>
            <a:ext cx="3989651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994" y="235818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35345" y="2345486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794" y="2396287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6" y="1358950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1409739"/>
            <a:ext cx="50751" cy="948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93" y="1538725"/>
            <a:ext cx="3989704" cy="870585"/>
          </a:xfrm>
          <a:custGeom>
            <a:avLst/>
            <a:gdLst/>
            <a:ahLst/>
            <a:cxnLst/>
            <a:rect l="l" t="t" r="r" b="b"/>
            <a:pathLst>
              <a:path w="3989704" h="870585">
                <a:moveTo>
                  <a:pt x="3989652" y="0"/>
                </a:moveTo>
                <a:lnTo>
                  <a:pt x="0" y="0"/>
                </a:lnTo>
                <a:lnTo>
                  <a:pt x="0" y="819461"/>
                </a:lnTo>
                <a:lnTo>
                  <a:pt x="4008" y="839186"/>
                </a:lnTo>
                <a:lnTo>
                  <a:pt x="14922" y="855339"/>
                </a:lnTo>
                <a:lnTo>
                  <a:pt x="31075" y="866253"/>
                </a:lnTo>
                <a:lnTo>
                  <a:pt x="50800" y="870262"/>
                </a:lnTo>
                <a:lnTo>
                  <a:pt x="3938852" y="870262"/>
                </a:lnTo>
                <a:lnTo>
                  <a:pt x="3958576" y="866253"/>
                </a:lnTo>
                <a:lnTo>
                  <a:pt x="3974729" y="855339"/>
                </a:lnTo>
                <a:lnTo>
                  <a:pt x="3985644" y="839186"/>
                </a:lnTo>
                <a:lnTo>
                  <a:pt x="3989652" y="819461"/>
                </a:lnTo>
                <a:lnTo>
                  <a:pt x="3989652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1397039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98019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13843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6" y="13716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6" y="1358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846" y="133988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45948" y="342011"/>
            <a:ext cx="3927475" cy="205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time</a:t>
            </a:r>
            <a:r>
              <a:rPr sz="1400" spc="-5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command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1399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Courier New"/>
                <a:cs typeface="Courier New"/>
              </a:rPr>
              <a:t>time </a:t>
            </a:r>
            <a:r>
              <a:rPr sz="1050" spc="-10" dirty="0">
                <a:latin typeface="Arial"/>
                <a:cs typeface="Arial"/>
              </a:rPr>
              <a:t>command </a:t>
            </a:r>
            <a:r>
              <a:rPr sz="1050" spc="-5" dirty="0">
                <a:latin typeface="Arial"/>
                <a:cs typeface="Arial"/>
              </a:rPr>
              <a:t>can be used to measure the </a:t>
            </a:r>
            <a:r>
              <a:rPr sz="1050" spc="-10" dirty="0">
                <a:latin typeface="Arial"/>
                <a:cs typeface="Arial"/>
              </a:rPr>
              <a:t>clock time,  </a:t>
            </a:r>
            <a:r>
              <a:rPr sz="1050" spc="-5" dirty="0">
                <a:latin typeface="Arial"/>
                <a:cs typeface="Arial"/>
              </a:rPr>
              <a:t>the user time and, system </a:t>
            </a:r>
            <a:r>
              <a:rPr sz="1050" spc="-10" dirty="0">
                <a:latin typeface="Arial"/>
                <a:cs typeface="Arial"/>
              </a:rPr>
              <a:t>time.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050" dirty="0">
              <a:latin typeface="Arial"/>
              <a:cs typeface="Arial"/>
            </a:endParaRPr>
          </a:p>
          <a:p>
            <a:pPr marL="213995" marR="795655">
              <a:lnSpc>
                <a:spcPct val="102600"/>
              </a:lnSpc>
              <a:spcBef>
                <a:spcPts val="244"/>
              </a:spcBef>
            </a:pPr>
            <a:r>
              <a:rPr sz="1050" spc="-10" dirty="0">
                <a:latin typeface="Courier New"/>
                <a:cs typeface="Courier New"/>
              </a:rPr>
              <a:t>/</a:t>
            </a:r>
            <a:r>
              <a:rPr sz="1050" spc="-10" dirty="0" err="1">
                <a:latin typeface="Courier New"/>
                <a:cs typeface="Courier New"/>
              </a:rPr>
              <a:t>usr</a:t>
            </a:r>
            <a:r>
              <a:rPr sz="1050" spc="-10" dirty="0">
                <a:latin typeface="Courier New"/>
                <a:cs typeface="Courier New"/>
              </a:rPr>
              <a:t>/bin/time </a:t>
            </a:r>
            <a:r>
              <a:rPr sz="1050" spc="-10" dirty="0" smtClean="0">
                <a:latin typeface="Courier New"/>
                <a:cs typeface="Courier New"/>
              </a:rPr>
              <a:t>-p </a:t>
            </a:r>
            <a:r>
              <a:rPr sz="1050" spc="-10" dirty="0" err="1" smtClean="0">
                <a:latin typeface="Courier New"/>
                <a:cs typeface="Courier New"/>
              </a:rPr>
              <a:t>gcc</a:t>
            </a:r>
            <a:r>
              <a:rPr sz="1050" spc="-10" dirty="0" smtClean="0">
                <a:latin typeface="Courier New"/>
                <a:cs typeface="Courier New"/>
              </a:rPr>
              <a:t> </a:t>
            </a:r>
            <a:r>
              <a:rPr sz="1050" spc="-10" dirty="0" err="1" smtClean="0">
                <a:latin typeface="Courier New"/>
                <a:cs typeface="Courier New"/>
              </a:rPr>
              <a:t>myLs.c</a:t>
            </a:r>
            <a:r>
              <a:rPr sz="1050" spc="-10" dirty="0" smtClean="0">
                <a:latin typeface="Courier New"/>
                <a:cs typeface="Courier New"/>
              </a:rPr>
              <a:t> -o </a:t>
            </a:r>
            <a:r>
              <a:rPr sz="1050" spc="-10" dirty="0" err="1" smtClean="0">
                <a:latin typeface="Courier New"/>
                <a:cs typeface="Courier New"/>
              </a:rPr>
              <a:t>myLs</a:t>
            </a:r>
            <a:r>
              <a:rPr sz="1050" spc="-10" dirty="0" smtClean="0">
                <a:latin typeface="Courier New"/>
                <a:cs typeface="Courier New"/>
              </a:rPr>
              <a:t>  real</a:t>
            </a:r>
            <a:r>
              <a:rPr sz="1050" spc="-45" dirty="0" smtClean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0.60</a:t>
            </a:r>
            <a:endParaRPr sz="105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user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0.14</a:t>
            </a:r>
            <a:endParaRPr sz="105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sys</a:t>
            </a:r>
            <a:r>
              <a:rPr sz="1050" spc="-5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0.07</a:t>
            </a:r>
            <a:endParaRPr sz="105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In that </a:t>
            </a:r>
            <a:r>
              <a:rPr sz="1050" spc="-10" dirty="0">
                <a:latin typeface="Arial"/>
                <a:cs typeface="Arial"/>
              </a:rPr>
              <a:t>case,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CPU </a:t>
            </a:r>
            <a:r>
              <a:rPr sz="1050" spc="-5" dirty="0">
                <a:latin typeface="Arial"/>
                <a:cs typeface="Arial"/>
              </a:rPr>
              <a:t>time is 0.14 + 0.07 = 0.21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second.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7D8B65F-EA92-42AB-9603-44ED3AF77A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093253"/>
            <a:ext cx="3989704" cy="195580"/>
          </a:xfrm>
          <a:custGeom>
            <a:avLst/>
            <a:gdLst/>
            <a:ahLst/>
            <a:cxnLst/>
            <a:rect l="l" t="t" r="r" b="b"/>
            <a:pathLst>
              <a:path w="3989704" h="19558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5162"/>
                </a:lnTo>
                <a:lnTo>
                  <a:pt x="3989652" y="19516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1275753"/>
            <a:ext cx="398965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3057359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5345" y="3044659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794" y="3095460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137488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188263"/>
            <a:ext cx="50751" cy="18690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3" y="1320020"/>
            <a:ext cx="3989704" cy="1788160"/>
          </a:xfrm>
          <a:custGeom>
            <a:avLst/>
            <a:gdLst/>
            <a:ahLst/>
            <a:cxnLst/>
            <a:rect l="l" t="t" r="r" b="b"/>
            <a:pathLst>
              <a:path w="3989704" h="1788160">
                <a:moveTo>
                  <a:pt x="3989652" y="0"/>
                </a:moveTo>
                <a:lnTo>
                  <a:pt x="0" y="0"/>
                </a:lnTo>
                <a:lnTo>
                  <a:pt x="0" y="1737339"/>
                </a:lnTo>
                <a:lnTo>
                  <a:pt x="4008" y="1757064"/>
                </a:lnTo>
                <a:lnTo>
                  <a:pt x="14922" y="1773217"/>
                </a:lnTo>
                <a:lnTo>
                  <a:pt x="31075" y="1784131"/>
                </a:lnTo>
                <a:lnTo>
                  <a:pt x="50800" y="1788140"/>
                </a:lnTo>
                <a:lnTo>
                  <a:pt x="3938852" y="1788140"/>
                </a:lnTo>
                <a:lnTo>
                  <a:pt x="3958576" y="1784131"/>
                </a:lnTo>
                <a:lnTo>
                  <a:pt x="3974729" y="1773217"/>
                </a:lnTo>
                <a:lnTo>
                  <a:pt x="3985644" y="1757064"/>
                </a:lnTo>
                <a:lnTo>
                  <a:pt x="3989652" y="1737339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175563"/>
            <a:ext cx="0" cy="1901189"/>
          </a:xfrm>
          <a:custGeom>
            <a:avLst/>
            <a:gdLst/>
            <a:ahLst/>
            <a:cxnLst/>
            <a:rect l="l" t="t" r="r" b="b"/>
            <a:pathLst>
              <a:path h="1901189">
                <a:moveTo>
                  <a:pt x="0" y="190084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1628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1501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1374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6" y="1118413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007" y="2094369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007" y="2610599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5948" y="342011"/>
            <a:ext cx="4103370" cy="26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endParaRPr sz="1400" dirty="0">
              <a:latin typeface="Arial"/>
              <a:cs typeface="Arial"/>
            </a:endParaRPr>
          </a:p>
          <a:p>
            <a:pPr marL="213995" marR="346075">
              <a:lnSpc>
                <a:spcPct val="102600"/>
              </a:lnSpc>
              <a:spcBef>
                <a:spcPts val="930"/>
              </a:spcBef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user process can </a:t>
            </a:r>
            <a:r>
              <a:rPr sz="1050" spc="-20" dirty="0">
                <a:latin typeface="Arial"/>
                <a:cs typeface="Arial"/>
              </a:rPr>
              <a:t>invoke </a:t>
            </a:r>
            <a:r>
              <a:rPr sz="1050" spc="-5" dirty="0">
                <a:latin typeface="Arial"/>
                <a:cs typeface="Arial"/>
              </a:rPr>
              <a:t>either a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system call</a:t>
            </a:r>
            <a:r>
              <a:rPr sz="1050" spc="-5" dirty="0">
                <a:latin typeface="Arial"/>
                <a:cs typeface="Arial"/>
              </a:rPr>
              <a:t> or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a library  functi</a:t>
            </a:r>
            <a:r>
              <a:rPr sz="1050" spc="-5" dirty="0">
                <a:latin typeface="Arial"/>
                <a:cs typeface="Arial"/>
              </a:rPr>
              <a:t>on.</a:t>
            </a:r>
            <a:r>
              <a:rPr lang="en-CA" sz="1050" spc="-5" dirty="0">
                <a:latin typeface="Arial"/>
                <a:cs typeface="Arial"/>
              </a:rPr>
              <a:t> Try “</a:t>
            </a:r>
            <a:r>
              <a:rPr lang="en-CA" sz="1050" i="1" u="sng" spc="-5" dirty="0">
                <a:latin typeface="Arial"/>
                <a:cs typeface="Arial"/>
              </a:rPr>
              <a:t>man 2 </a:t>
            </a:r>
            <a:r>
              <a:rPr lang="en-CA" sz="1050" i="1" u="sng" spc="-5" dirty="0" err="1">
                <a:latin typeface="Arial"/>
                <a:cs typeface="Arial"/>
              </a:rPr>
              <a:t>syscalls</a:t>
            </a:r>
            <a:r>
              <a:rPr lang="en-CA" sz="1050" spc="-5" dirty="0">
                <a:latin typeface="Arial"/>
                <a:cs typeface="Arial"/>
              </a:rPr>
              <a:t>”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59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0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endParaRPr sz="1050" dirty="0">
              <a:latin typeface="Arial"/>
              <a:cs typeface="Arial"/>
            </a:endParaRPr>
          </a:p>
          <a:p>
            <a:pPr marL="213995" marR="6985">
              <a:lnSpc>
                <a:spcPct val="102600"/>
              </a:lnSpc>
              <a:spcBef>
                <a:spcPts val="325"/>
              </a:spcBef>
            </a:pPr>
            <a:r>
              <a:rPr sz="1050" spc="-10" dirty="0">
                <a:latin typeface="Arial"/>
                <a:cs typeface="Arial"/>
              </a:rPr>
              <a:t>Operating </a:t>
            </a:r>
            <a:r>
              <a:rPr sz="1050" spc="-5" dirty="0">
                <a:latin typeface="Arial"/>
                <a:cs typeface="Arial"/>
              </a:rPr>
              <a:t>systems </a:t>
            </a:r>
            <a:r>
              <a:rPr sz="1050" spc="-10" dirty="0">
                <a:latin typeface="Arial"/>
                <a:cs typeface="Arial"/>
              </a:rPr>
              <a:t>provide </a:t>
            </a:r>
            <a:r>
              <a:rPr sz="1050" dirty="0">
                <a:latin typeface="Arial"/>
                <a:cs typeface="Arial"/>
              </a:rPr>
              <a:t>entry </a:t>
            </a:r>
            <a:r>
              <a:rPr sz="1050" spc="-5" dirty="0">
                <a:latin typeface="Arial"/>
                <a:cs typeface="Arial"/>
              </a:rPr>
              <a:t>points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10" dirty="0">
                <a:latin typeface="Arial"/>
                <a:cs typeface="Arial"/>
              </a:rPr>
              <a:t>programs </a:t>
            </a:r>
            <a:r>
              <a:rPr sz="1050" spc="-5" dirty="0">
                <a:latin typeface="Arial"/>
                <a:cs typeface="Arial"/>
              </a:rPr>
              <a:t>to request  services from the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kernel.</a:t>
            </a:r>
            <a:endParaRPr sz="1050" dirty="0">
              <a:latin typeface="Arial"/>
              <a:cs typeface="Arial"/>
            </a:endParaRPr>
          </a:p>
          <a:p>
            <a:pPr marL="213995" marR="1213485">
              <a:lnSpc>
                <a:spcPct val="102600"/>
              </a:lnSpc>
            </a:pPr>
            <a:r>
              <a:rPr sz="1050" dirty="0">
                <a:latin typeface="Arial"/>
                <a:cs typeface="Arial"/>
              </a:rPr>
              <a:t>Entry </a:t>
            </a:r>
            <a:r>
              <a:rPr sz="1050" spc="-5" dirty="0">
                <a:latin typeface="Arial"/>
                <a:cs typeface="Arial"/>
              </a:rPr>
              <a:t>points are called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system calls </a:t>
            </a:r>
            <a:r>
              <a:rPr sz="1050" spc="-5" dirty="0">
                <a:latin typeface="Arial"/>
                <a:cs typeface="Arial"/>
              </a:rPr>
              <a:t>in Unix.  In </a:t>
            </a:r>
            <a:r>
              <a:rPr sz="1050" dirty="0">
                <a:latin typeface="Arial"/>
                <a:cs typeface="Arial"/>
              </a:rPr>
              <a:t>particular</a:t>
            </a:r>
            <a:r>
              <a:rPr sz="1050" spc="-19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:</a:t>
            </a:r>
            <a:endParaRPr sz="1050" dirty="0">
              <a:latin typeface="Arial"/>
              <a:cs typeface="Arial"/>
            </a:endParaRPr>
          </a:p>
          <a:p>
            <a:pPr marL="490855" marR="5080" algn="just">
              <a:lnSpc>
                <a:spcPct val="102600"/>
              </a:lnSpc>
              <a:spcBef>
                <a:spcPts val="300"/>
              </a:spcBef>
            </a:pPr>
            <a:r>
              <a:rPr sz="1050" spc="-5" dirty="0">
                <a:latin typeface="Arial"/>
                <a:cs typeface="Arial"/>
              </a:rPr>
              <a:t>Each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system call</a:t>
            </a:r>
            <a:r>
              <a:rPr sz="1050" spc="-5" dirty="0">
                <a:latin typeface="Arial"/>
                <a:cs typeface="Arial"/>
              </a:rPr>
              <a:t> in Unix has an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interface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function, in the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C 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standard </a:t>
            </a:r>
            <a:r>
              <a:rPr sz="1050" spc="-20" dirty="0">
                <a:highlight>
                  <a:srgbClr val="FFFF00"/>
                </a:highlight>
                <a:latin typeface="Arial"/>
                <a:cs typeface="Arial"/>
              </a:rPr>
              <a:t>library</a:t>
            </a:r>
            <a:r>
              <a:rPr sz="1050" spc="-20" dirty="0">
                <a:latin typeface="Arial"/>
                <a:cs typeface="Arial"/>
              </a:rPr>
              <a:t>, </a:t>
            </a:r>
            <a:r>
              <a:rPr sz="1050" spc="-5" dirty="0">
                <a:latin typeface="Arial"/>
                <a:cs typeface="Arial"/>
              </a:rPr>
              <a:t>with the </a:t>
            </a:r>
            <a:r>
              <a:rPr sz="1050" spc="-10" dirty="0">
                <a:latin typeface="Arial"/>
                <a:cs typeface="Arial"/>
              </a:rPr>
              <a:t>same name </a:t>
            </a:r>
            <a:r>
              <a:rPr sz="1050" spc="-5" dirty="0">
                <a:latin typeface="Arial"/>
                <a:cs typeface="Arial"/>
              </a:rPr>
              <a:t>that the user process  </a:t>
            </a:r>
            <a:r>
              <a:rPr sz="1050" spc="-20" dirty="0">
                <a:latin typeface="Arial"/>
                <a:cs typeface="Arial"/>
              </a:rPr>
              <a:t>invokes.</a:t>
            </a:r>
            <a:endParaRPr sz="1050" dirty="0">
              <a:latin typeface="Arial"/>
              <a:cs typeface="Arial"/>
            </a:endParaRPr>
          </a:p>
          <a:p>
            <a:pPr marL="490855" marR="8001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interface </a:t>
            </a:r>
            <a:r>
              <a:rPr sz="1050" spc="-5" dirty="0">
                <a:latin typeface="Arial"/>
                <a:cs typeface="Arial"/>
              </a:rPr>
              <a:t>function then </a:t>
            </a:r>
            <a:r>
              <a:rPr sz="1050" spc="-20" dirty="0">
                <a:latin typeface="Arial"/>
                <a:cs typeface="Arial"/>
              </a:rPr>
              <a:t>invokes </a:t>
            </a:r>
            <a:r>
              <a:rPr sz="1050" spc="-5" dirty="0">
                <a:latin typeface="Arial"/>
                <a:cs typeface="Arial"/>
              </a:rPr>
              <a:t>the appropriate kernel  service, using </a:t>
            </a:r>
            <a:r>
              <a:rPr sz="1050" spc="-15" dirty="0">
                <a:latin typeface="Arial"/>
                <a:cs typeface="Arial"/>
              </a:rPr>
              <a:t>whatever </a:t>
            </a:r>
            <a:r>
              <a:rPr sz="1050" spc="-5" dirty="0">
                <a:latin typeface="Arial"/>
                <a:cs typeface="Arial"/>
              </a:rPr>
              <a:t>technique is required on the  system.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2E2AB72-B481-47F5-AD58-2DC56C0035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27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163050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1617802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1668602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797382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848165"/>
            <a:ext cx="50751" cy="782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3" y="791228"/>
            <a:ext cx="3989704" cy="890269"/>
          </a:xfrm>
          <a:custGeom>
            <a:avLst/>
            <a:gdLst/>
            <a:ahLst/>
            <a:cxnLst/>
            <a:rect l="l" t="t" r="r" b="b"/>
            <a:pathLst>
              <a:path w="3989704" h="890269">
                <a:moveTo>
                  <a:pt x="3989652" y="0"/>
                </a:moveTo>
                <a:lnTo>
                  <a:pt x="0" y="0"/>
                </a:lnTo>
                <a:lnTo>
                  <a:pt x="0" y="839273"/>
                </a:lnTo>
                <a:lnTo>
                  <a:pt x="4008" y="858998"/>
                </a:lnTo>
                <a:lnTo>
                  <a:pt x="14922" y="875151"/>
                </a:lnTo>
                <a:lnTo>
                  <a:pt x="31075" y="886065"/>
                </a:lnTo>
                <a:lnTo>
                  <a:pt x="50800" y="890074"/>
                </a:lnTo>
                <a:lnTo>
                  <a:pt x="3938852" y="890074"/>
                </a:lnTo>
                <a:lnTo>
                  <a:pt x="3958576" y="886065"/>
                </a:lnTo>
                <a:lnTo>
                  <a:pt x="3974729" y="875151"/>
                </a:lnTo>
                <a:lnTo>
                  <a:pt x="3985644" y="858998"/>
                </a:lnTo>
                <a:lnTo>
                  <a:pt x="3989652" y="839273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835465"/>
            <a:ext cx="0" cy="814705"/>
          </a:xfrm>
          <a:custGeom>
            <a:avLst/>
            <a:gdLst/>
            <a:ahLst/>
            <a:cxnLst/>
            <a:rect l="l" t="t" r="r" b="b"/>
            <a:pathLst>
              <a:path h="814705">
                <a:moveTo>
                  <a:pt x="0" y="81408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8227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8100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7973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77831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007" y="83841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007" y="1354632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5948" y="342011"/>
            <a:ext cx="4053204" cy="131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490855" marR="508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An interface </a:t>
            </a:r>
            <a:r>
              <a:rPr sz="1050" spc="-5" dirty="0">
                <a:latin typeface="Arial"/>
                <a:cs typeface="Arial"/>
              </a:rPr>
              <a:t>function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a system call cannot be replaced,  </a:t>
            </a:r>
            <a:r>
              <a:rPr sz="1050" spc="-25" dirty="0">
                <a:latin typeface="Arial"/>
                <a:cs typeface="Arial"/>
              </a:rPr>
              <a:t>however, </a:t>
            </a:r>
            <a:r>
              <a:rPr sz="1050" spc="-5" dirty="0">
                <a:latin typeface="Arial"/>
                <a:cs typeface="Arial"/>
              </a:rPr>
              <a:t>a library function, such as </a:t>
            </a:r>
            <a:r>
              <a:rPr sz="1050" spc="-5" dirty="0">
                <a:latin typeface="Courier New"/>
                <a:cs typeface="Courier New"/>
              </a:rPr>
              <a:t>strcpy</a:t>
            </a:r>
            <a:r>
              <a:rPr sz="1050" spc="-5" dirty="0">
                <a:latin typeface="Arial"/>
                <a:cs typeface="Arial"/>
              </a:rPr>
              <a:t>, can be  rewritten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the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user.</a:t>
            </a:r>
            <a:endParaRPr sz="1050">
              <a:latin typeface="Arial"/>
              <a:cs typeface="Arial"/>
            </a:endParaRPr>
          </a:p>
          <a:p>
            <a:pPr marL="490855" marR="34290">
              <a:lnSpc>
                <a:spcPct val="102600"/>
              </a:lnSpc>
            </a:pPr>
            <a:r>
              <a:rPr sz="1050" spc="-20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our purpose, a system call will be </a:t>
            </a:r>
            <a:r>
              <a:rPr sz="1050" spc="-15" dirty="0">
                <a:latin typeface="Arial"/>
                <a:cs typeface="Arial"/>
              </a:rPr>
              <a:t>viewed </a:t>
            </a:r>
            <a:r>
              <a:rPr sz="1050" spc="-5" dirty="0">
                <a:latin typeface="Arial"/>
                <a:cs typeface="Arial"/>
              </a:rPr>
              <a:t>as a regular  </a:t>
            </a:r>
            <a:r>
              <a:rPr sz="1050" spc="-10" dirty="0">
                <a:latin typeface="Arial"/>
                <a:cs typeface="Arial"/>
              </a:rPr>
              <a:t>C </a:t>
            </a:r>
            <a:r>
              <a:rPr sz="1050" spc="-5" dirty="0">
                <a:latin typeface="Arial"/>
                <a:cs typeface="Arial"/>
              </a:rPr>
              <a:t>function.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library function might </a:t>
            </a:r>
            <a:r>
              <a:rPr sz="1050" spc="-20" dirty="0">
                <a:latin typeface="Arial"/>
                <a:cs typeface="Arial"/>
              </a:rPr>
              <a:t>invoke </a:t>
            </a:r>
            <a:r>
              <a:rPr sz="1050" spc="-5" dirty="0">
                <a:latin typeface="Arial"/>
                <a:cs typeface="Arial"/>
              </a:rPr>
              <a:t>a system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call.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B12F4FE-DD9E-4D7C-A010-F36D97CE9D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28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39514F-48AA-4081-B526-1C8D0F5BD5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/>
              <a:t>COMP 2560 System Programming</a:t>
            </a:r>
            <a:endParaRPr lang="en-CA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318B5B-E0E4-4F51-A27F-665ECA542D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29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A2AD4-E6C0-4570-9067-22FD7B990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25" y="358775"/>
            <a:ext cx="2692525" cy="232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5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128517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1272476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1323276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797382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848172"/>
            <a:ext cx="50751" cy="4370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3" y="791235"/>
            <a:ext cx="3989704" cy="544830"/>
          </a:xfrm>
          <a:custGeom>
            <a:avLst/>
            <a:gdLst/>
            <a:ahLst/>
            <a:cxnLst/>
            <a:rect l="l" t="t" r="r" b="b"/>
            <a:pathLst>
              <a:path w="3989704" h="544830">
                <a:moveTo>
                  <a:pt x="3989652" y="0"/>
                </a:moveTo>
                <a:lnTo>
                  <a:pt x="0" y="0"/>
                </a:lnTo>
                <a:lnTo>
                  <a:pt x="0" y="493940"/>
                </a:lnTo>
                <a:lnTo>
                  <a:pt x="4008" y="513665"/>
                </a:lnTo>
                <a:lnTo>
                  <a:pt x="14922" y="529818"/>
                </a:lnTo>
                <a:lnTo>
                  <a:pt x="31075" y="540732"/>
                </a:lnTo>
                <a:lnTo>
                  <a:pt x="50800" y="544741"/>
                </a:lnTo>
                <a:lnTo>
                  <a:pt x="3938852" y="544741"/>
                </a:lnTo>
                <a:lnTo>
                  <a:pt x="3958576" y="540732"/>
                </a:lnTo>
                <a:lnTo>
                  <a:pt x="3974729" y="529818"/>
                </a:lnTo>
                <a:lnTo>
                  <a:pt x="3985644" y="513665"/>
                </a:lnTo>
                <a:lnTo>
                  <a:pt x="3989652" y="493940"/>
                </a:lnTo>
                <a:lnTo>
                  <a:pt x="398965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835472"/>
            <a:ext cx="0" cy="469265"/>
          </a:xfrm>
          <a:custGeom>
            <a:avLst/>
            <a:gdLst/>
            <a:ahLst/>
            <a:cxnLst/>
            <a:rect l="l" t="t" r="r" b="b"/>
            <a:pathLst>
              <a:path h="469265">
                <a:moveTo>
                  <a:pt x="0" y="46875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8227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8100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7973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77832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193" y="1487906"/>
            <a:ext cx="3989704" cy="195580"/>
          </a:xfrm>
          <a:custGeom>
            <a:avLst/>
            <a:gdLst/>
            <a:ahLst/>
            <a:cxnLst/>
            <a:rect l="l" t="t" r="r" b="b"/>
            <a:pathLst>
              <a:path w="3989704" h="19558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5439"/>
                </a:lnTo>
                <a:lnTo>
                  <a:pt x="3989652" y="19543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194" y="1670685"/>
            <a:ext cx="3989651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994" y="2898381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35345" y="2885681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794" y="2936481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6" y="1532140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1582919"/>
            <a:ext cx="50751" cy="13154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93" y="1714953"/>
            <a:ext cx="3989704" cy="1234440"/>
          </a:xfrm>
          <a:custGeom>
            <a:avLst/>
            <a:gdLst/>
            <a:ahLst/>
            <a:cxnLst/>
            <a:rect l="l" t="t" r="r" b="b"/>
            <a:pathLst>
              <a:path w="3989704" h="1234439">
                <a:moveTo>
                  <a:pt x="3989652" y="0"/>
                </a:moveTo>
                <a:lnTo>
                  <a:pt x="0" y="0"/>
                </a:lnTo>
                <a:lnTo>
                  <a:pt x="0" y="1183427"/>
                </a:lnTo>
                <a:lnTo>
                  <a:pt x="4008" y="1203152"/>
                </a:lnTo>
                <a:lnTo>
                  <a:pt x="14922" y="1219305"/>
                </a:lnTo>
                <a:lnTo>
                  <a:pt x="31075" y="1230219"/>
                </a:lnTo>
                <a:lnTo>
                  <a:pt x="50800" y="1234228"/>
                </a:lnTo>
                <a:lnTo>
                  <a:pt x="3938852" y="1234228"/>
                </a:lnTo>
                <a:lnTo>
                  <a:pt x="3958576" y="1230219"/>
                </a:lnTo>
                <a:lnTo>
                  <a:pt x="3974729" y="1219305"/>
                </a:lnTo>
                <a:lnTo>
                  <a:pt x="3985644" y="1203152"/>
                </a:lnTo>
                <a:lnTo>
                  <a:pt x="3989652" y="1183427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1570219"/>
            <a:ext cx="0" cy="1347470"/>
          </a:xfrm>
          <a:custGeom>
            <a:avLst/>
            <a:gdLst/>
            <a:ahLst/>
            <a:cxnLst/>
            <a:rect l="l" t="t" r="r" b="b"/>
            <a:pathLst>
              <a:path h="1347470">
                <a:moveTo>
                  <a:pt x="0" y="134721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15575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6" y="15448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6" y="15321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846" y="151306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1007" y="1762137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1007" y="1934222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007" y="2278367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1007" y="2622512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1007" y="2794597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45948" y="342011"/>
            <a:ext cx="3888104" cy="258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computer </a:t>
            </a:r>
            <a:r>
              <a:rPr sz="1050" spc="-10" dirty="0">
                <a:latin typeface="Arial"/>
                <a:cs typeface="Arial"/>
              </a:rPr>
              <a:t>hardware </a:t>
            </a:r>
            <a:r>
              <a:rPr sz="1050" spc="-5" dirty="0">
                <a:latin typeface="Arial"/>
                <a:cs typeface="Arial"/>
              </a:rPr>
              <a:t>cannot function without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software.</a:t>
            </a:r>
            <a:endParaRPr sz="1050" dirty="0">
              <a:latin typeface="Arial"/>
              <a:cs typeface="Arial"/>
            </a:endParaRPr>
          </a:p>
          <a:p>
            <a:pPr marL="21399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In particular, a computer system </a:t>
            </a:r>
            <a:r>
              <a:rPr sz="1050" spc="-10" dirty="0">
                <a:latin typeface="Arial"/>
                <a:cs typeface="Arial"/>
              </a:rPr>
              <a:t>must </a:t>
            </a:r>
            <a:r>
              <a:rPr sz="1050" spc="-5" dirty="0">
                <a:latin typeface="Arial"/>
                <a:cs typeface="Arial"/>
              </a:rPr>
              <a:t>possess an </a:t>
            </a:r>
            <a:r>
              <a:rPr sz="1050" spc="-10" dirty="0">
                <a:latin typeface="Arial"/>
                <a:cs typeface="Arial"/>
              </a:rPr>
              <a:t>operating  </a:t>
            </a:r>
            <a:r>
              <a:rPr sz="1050" spc="-5" dirty="0">
                <a:latin typeface="Arial"/>
                <a:cs typeface="Arial"/>
              </a:rPr>
              <a:t>system.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490855" marR="325755" indent="-277495">
              <a:lnSpc>
                <a:spcPct val="1278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Example of services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provided 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operating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system :  </a:t>
            </a:r>
            <a:r>
              <a:rPr sz="1050" spc="-10" dirty="0">
                <a:latin typeface="Arial"/>
                <a:cs typeface="Arial"/>
              </a:rPr>
              <a:t>provide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0" dirty="0">
                <a:latin typeface="Arial"/>
                <a:cs typeface="Arial"/>
              </a:rPr>
              <a:t>framework </a:t>
            </a:r>
            <a:r>
              <a:rPr sz="1050" spc="-15" dirty="0">
                <a:latin typeface="Arial"/>
                <a:cs typeface="Arial"/>
              </a:rPr>
              <a:t>for executing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programs,</a:t>
            </a:r>
            <a:endParaRPr sz="1050" dirty="0">
              <a:latin typeface="Arial"/>
              <a:cs typeface="Arial"/>
            </a:endParaRPr>
          </a:p>
          <a:p>
            <a:pPr marL="490855" marR="14732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share system resources </a:t>
            </a:r>
            <a:r>
              <a:rPr sz="1050" spc="-15" dirty="0">
                <a:latin typeface="Arial"/>
                <a:cs typeface="Arial"/>
              </a:rPr>
              <a:t>(CPU, </a:t>
            </a:r>
            <a:r>
              <a:rPr sz="1050" spc="-20" dirty="0">
                <a:latin typeface="Arial"/>
                <a:cs typeface="Arial"/>
              </a:rPr>
              <a:t>memory, </a:t>
            </a:r>
            <a:r>
              <a:rPr sz="1050" spc="-5" dirty="0">
                <a:latin typeface="Arial"/>
                <a:cs typeface="Arial"/>
              </a:rPr>
              <a:t>disk) </a:t>
            </a:r>
            <a:r>
              <a:rPr sz="1050" spc="-10" dirty="0">
                <a:latin typeface="Arial"/>
                <a:cs typeface="Arial"/>
              </a:rPr>
              <a:t>among  programs </a:t>
            </a:r>
            <a:r>
              <a:rPr sz="1050" spc="-5" dirty="0">
                <a:latin typeface="Arial"/>
                <a:cs typeface="Arial"/>
              </a:rPr>
              <a:t>and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users,</a:t>
            </a:r>
            <a:endParaRPr sz="1050" dirty="0">
              <a:latin typeface="Arial"/>
              <a:cs typeface="Arial"/>
            </a:endParaRPr>
          </a:p>
          <a:p>
            <a:pPr marL="490855" marR="136525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allow communication </a:t>
            </a:r>
            <a:r>
              <a:rPr sz="1050" spc="-5" dirty="0">
                <a:latin typeface="Arial"/>
                <a:cs typeface="Arial"/>
              </a:rPr>
              <a:t>with </a:t>
            </a:r>
            <a:r>
              <a:rPr sz="1050" spc="-10" dirty="0">
                <a:latin typeface="Arial"/>
                <a:cs typeface="Arial"/>
              </a:rPr>
              <a:t>devices(monitor, keyboard,  </a:t>
            </a:r>
            <a:r>
              <a:rPr sz="1050" spc="-5" dirty="0">
                <a:latin typeface="Arial"/>
                <a:cs typeface="Arial"/>
              </a:rPr>
              <a:t>network, etc.) and other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programs,</a:t>
            </a:r>
            <a:endParaRPr sz="1050" dirty="0">
              <a:latin typeface="Arial"/>
              <a:cs typeface="Arial"/>
            </a:endParaRPr>
          </a:p>
          <a:p>
            <a:pPr marL="490855" marR="1713864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open a </a:t>
            </a:r>
            <a:r>
              <a:rPr sz="1050" spc="-10" dirty="0">
                <a:latin typeface="Arial"/>
                <a:cs typeface="Arial"/>
              </a:rPr>
              <a:t>file, </a:t>
            </a:r>
            <a:r>
              <a:rPr sz="1050" spc="-5" dirty="0">
                <a:latin typeface="Arial"/>
                <a:cs typeface="Arial"/>
              </a:rPr>
              <a:t>read from a </a:t>
            </a:r>
            <a:r>
              <a:rPr sz="1050" spc="-10" dirty="0">
                <a:latin typeface="Arial"/>
                <a:cs typeface="Arial"/>
              </a:rPr>
              <a:t>file,  </a:t>
            </a:r>
            <a:r>
              <a:rPr sz="1050" spc="-5" dirty="0">
                <a:latin typeface="Arial"/>
                <a:cs typeface="Arial"/>
              </a:rPr>
              <a:t>get the time of the </a:t>
            </a:r>
            <a:r>
              <a:rPr sz="1050" spc="-45" dirty="0">
                <a:latin typeface="Arial"/>
                <a:cs typeface="Arial"/>
              </a:rPr>
              <a:t>day,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etc.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2D994034-C51A-466E-B32C-99EC4A9A41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A tour of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282581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2813113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2863913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797382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848158"/>
            <a:ext cx="50751" cy="1977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3" y="791221"/>
            <a:ext cx="3989704" cy="2085975"/>
          </a:xfrm>
          <a:custGeom>
            <a:avLst/>
            <a:gdLst/>
            <a:ahLst/>
            <a:cxnLst/>
            <a:rect l="l" t="t" r="r" b="b"/>
            <a:pathLst>
              <a:path w="3989704" h="2085975">
                <a:moveTo>
                  <a:pt x="3989652" y="0"/>
                </a:moveTo>
                <a:lnTo>
                  <a:pt x="0" y="0"/>
                </a:lnTo>
                <a:lnTo>
                  <a:pt x="0" y="2034592"/>
                </a:lnTo>
                <a:lnTo>
                  <a:pt x="4008" y="2054316"/>
                </a:lnTo>
                <a:lnTo>
                  <a:pt x="14922" y="2070469"/>
                </a:lnTo>
                <a:lnTo>
                  <a:pt x="31075" y="2081383"/>
                </a:lnTo>
                <a:lnTo>
                  <a:pt x="50800" y="2085392"/>
                </a:lnTo>
                <a:lnTo>
                  <a:pt x="3938852" y="2085392"/>
                </a:lnTo>
                <a:lnTo>
                  <a:pt x="3958576" y="2081383"/>
                </a:lnTo>
                <a:lnTo>
                  <a:pt x="3974729" y="2070469"/>
                </a:lnTo>
                <a:lnTo>
                  <a:pt x="3985644" y="2054316"/>
                </a:lnTo>
                <a:lnTo>
                  <a:pt x="3989652" y="2034592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835458"/>
            <a:ext cx="0" cy="2009775"/>
          </a:xfrm>
          <a:custGeom>
            <a:avLst/>
            <a:gdLst/>
            <a:ahLst/>
            <a:cxnLst/>
            <a:rect l="l" t="t" r="r" b="b"/>
            <a:pathLst>
              <a:path h="2009775">
                <a:moveTo>
                  <a:pt x="0" y="200940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8227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8100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7973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77830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007" y="83931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3031" y="1183220"/>
            <a:ext cx="61874" cy="61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3031" y="1335049"/>
            <a:ext cx="61874" cy="61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1007" y="151749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1007" y="1689569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1007" y="1861642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1007" y="2033714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1007" y="2205786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1007" y="2549944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5948" y="342011"/>
            <a:ext cx="4105910" cy="254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 dirty="0">
              <a:latin typeface="Times New Roman"/>
              <a:cs typeface="Times New Roman"/>
            </a:endParaRPr>
          </a:p>
          <a:p>
            <a:pPr marL="490855" marR="582930">
              <a:lnSpc>
                <a:spcPts val="1200"/>
              </a:lnSpc>
            </a:pPr>
            <a:r>
              <a:rPr sz="1100" spc="-10" dirty="0">
                <a:highlight>
                  <a:srgbClr val="FFFF00"/>
                </a:highlight>
                <a:latin typeface="Arial"/>
                <a:cs typeface="Arial"/>
              </a:rPr>
              <a:t>Operating </a:t>
            </a:r>
            <a:r>
              <a:rPr sz="1100" spc="-5" dirty="0">
                <a:highlight>
                  <a:srgbClr val="FFFF00"/>
                </a:highlight>
                <a:latin typeface="Arial"/>
                <a:cs typeface="Arial"/>
              </a:rPr>
              <a:t>system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spc="-10" dirty="0">
                <a:latin typeface="Arial"/>
                <a:cs typeface="Arial"/>
              </a:rPr>
              <a:t>Software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manage </a:t>
            </a:r>
            <a:r>
              <a:rPr sz="1100" spc="-5" dirty="0">
                <a:latin typeface="Arial"/>
                <a:cs typeface="Arial"/>
              </a:rPr>
              <a:t>computer  </a:t>
            </a:r>
            <a:r>
              <a:rPr sz="1100" spc="-10" dirty="0">
                <a:latin typeface="Arial"/>
                <a:cs typeface="Arial"/>
              </a:rPr>
              <a:t>resources,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particular,</a:t>
            </a:r>
            <a:endParaRPr sz="1100" dirty="0">
              <a:latin typeface="Arial"/>
              <a:cs typeface="Arial"/>
            </a:endParaRPr>
          </a:p>
          <a:p>
            <a:pPr marL="767715">
              <a:lnSpc>
                <a:spcPts val="1200"/>
              </a:lnSpc>
              <a:spcBef>
                <a:spcPts val="150"/>
              </a:spcBef>
            </a:pPr>
            <a:r>
              <a:rPr sz="1050" spc="-5" dirty="0">
                <a:latin typeface="Arial"/>
                <a:cs typeface="Arial"/>
              </a:rPr>
              <a:t>it </a:t>
            </a:r>
            <a:r>
              <a:rPr sz="1050" dirty="0">
                <a:latin typeface="Arial"/>
                <a:cs typeface="Arial"/>
              </a:rPr>
              <a:t>runs </a:t>
            </a:r>
            <a:r>
              <a:rPr sz="1050" spc="-5" dirty="0">
                <a:latin typeface="Arial"/>
                <a:cs typeface="Arial"/>
              </a:rPr>
              <a:t>a program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user</a:t>
            </a:r>
            <a:endParaRPr sz="1050" dirty="0">
              <a:latin typeface="Arial"/>
              <a:cs typeface="Arial"/>
            </a:endParaRPr>
          </a:p>
          <a:p>
            <a:pPr marL="767715">
              <a:lnSpc>
                <a:spcPts val="1200"/>
              </a:lnSpc>
            </a:pPr>
            <a:r>
              <a:rPr sz="1050" spc="-5" dirty="0">
                <a:latin typeface="Arial"/>
                <a:cs typeface="Arial"/>
              </a:rPr>
              <a:t>it allows communication with </a:t>
            </a:r>
            <a:r>
              <a:rPr sz="1050" spc="-10" dirty="0">
                <a:latin typeface="Arial"/>
                <a:cs typeface="Arial"/>
              </a:rPr>
              <a:t>devices </a:t>
            </a:r>
            <a:r>
              <a:rPr sz="1050" spc="-5" dirty="0">
                <a:latin typeface="Arial"/>
                <a:cs typeface="Arial"/>
              </a:rPr>
              <a:t>and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processes</a:t>
            </a:r>
            <a:endParaRPr sz="1050" dirty="0">
              <a:latin typeface="Arial"/>
              <a:cs typeface="Arial"/>
            </a:endParaRPr>
          </a:p>
          <a:p>
            <a:pPr marL="490855" marR="1082040">
              <a:lnSpc>
                <a:spcPct val="102600"/>
              </a:lnSpc>
              <a:spcBef>
                <a:spcPts val="220"/>
              </a:spcBef>
            </a:pPr>
            <a:r>
              <a:rPr sz="1100" spc="-10" dirty="0">
                <a:highlight>
                  <a:srgbClr val="FFFF00"/>
                </a:highlight>
                <a:latin typeface="Arial"/>
                <a:cs typeface="Arial"/>
              </a:rPr>
              <a:t>A program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 a file containing instructions  </a:t>
            </a:r>
            <a:r>
              <a:rPr sz="1100" spc="-10" dirty="0">
                <a:highlight>
                  <a:srgbClr val="FFFF00"/>
                </a:highlight>
                <a:latin typeface="Arial"/>
                <a:cs typeface="Arial"/>
              </a:rPr>
              <a:t>A process </a:t>
            </a:r>
            <a:r>
              <a:rPr sz="1100" spc="-5" dirty="0">
                <a:latin typeface="Arial"/>
                <a:cs typeface="Arial"/>
              </a:rPr>
              <a:t>is a </a:t>
            </a:r>
            <a:r>
              <a:rPr sz="1100" spc="-10" dirty="0">
                <a:latin typeface="Arial"/>
                <a:cs typeface="Arial"/>
              </a:rPr>
              <a:t>program </a:t>
            </a:r>
            <a:r>
              <a:rPr sz="1100" spc="-5" dirty="0">
                <a:latin typeface="Arial"/>
                <a:cs typeface="Arial"/>
              </a:rPr>
              <a:t>being </a:t>
            </a:r>
            <a:r>
              <a:rPr sz="1100" spc="-15" dirty="0">
                <a:latin typeface="Arial"/>
                <a:cs typeface="Arial"/>
              </a:rPr>
              <a:t>executed  </a:t>
            </a:r>
            <a:r>
              <a:rPr sz="1100" spc="-10" dirty="0">
                <a:highlight>
                  <a:srgbClr val="FFFF00"/>
                </a:highlight>
                <a:latin typeface="Arial"/>
                <a:cs typeface="Arial"/>
              </a:rPr>
              <a:t>Unix</a:t>
            </a:r>
            <a:r>
              <a:rPr sz="1100" spc="-5" dirty="0">
                <a:latin typeface="Arial"/>
                <a:cs typeface="Arial"/>
              </a:rPr>
              <a:t> is a </a:t>
            </a:r>
            <a:r>
              <a:rPr sz="1100" spc="-10" dirty="0">
                <a:latin typeface="Arial"/>
                <a:cs typeface="Arial"/>
              </a:rPr>
              <a:t>multi-user operating </a:t>
            </a:r>
            <a:r>
              <a:rPr sz="1100" spc="-5" dirty="0">
                <a:latin typeface="Arial"/>
                <a:cs typeface="Arial"/>
              </a:rPr>
              <a:t>system  </a:t>
            </a:r>
            <a:endParaRPr lang="en-US" sz="1100" spc="-5" dirty="0">
              <a:latin typeface="Arial"/>
              <a:cs typeface="Arial"/>
            </a:endParaRPr>
          </a:p>
          <a:p>
            <a:pPr marL="490855" marR="1082040">
              <a:lnSpc>
                <a:spcPct val="102600"/>
              </a:lnSpc>
              <a:spcBef>
                <a:spcPts val="220"/>
              </a:spcBef>
            </a:pPr>
            <a:r>
              <a:rPr sz="1100" spc="-5" dirty="0">
                <a:latin typeface="Arial"/>
                <a:cs typeface="Arial"/>
              </a:rPr>
              <a:t>Most of Unix is written in the </a:t>
            </a:r>
            <a:r>
              <a:rPr sz="1100" spc="-10" dirty="0">
                <a:highlight>
                  <a:srgbClr val="FFFF00"/>
                </a:highlight>
                <a:latin typeface="Arial"/>
                <a:cs typeface="Arial"/>
              </a:rPr>
              <a:t>C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language</a:t>
            </a:r>
            <a:endParaRPr sz="1100" dirty="0">
              <a:latin typeface="Arial"/>
              <a:cs typeface="Arial"/>
            </a:endParaRPr>
          </a:p>
          <a:p>
            <a:pPr marL="490855" marR="154940">
              <a:lnSpc>
                <a:spcPct val="102600"/>
              </a:lnSpc>
            </a:pP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highlight>
                  <a:srgbClr val="FFFF00"/>
                </a:highlight>
                <a:latin typeface="Arial"/>
                <a:cs typeface="Arial"/>
              </a:rPr>
              <a:t>Unix philosophy </a:t>
            </a:r>
            <a:r>
              <a:rPr sz="1100" spc="-5" dirty="0">
                <a:latin typeface="Arial"/>
                <a:cs typeface="Arial"/>
              </a:rPr>
              <a:t>is simple: a </a:t>
            </a:r>
            <a:r>
              <a:rPr sz="1100" spc="-10" dirty="0">
                <a:latin typeface="Arial"/>
                <a:cs typeface="Arial"/>
              </a:rPr>
              <a:t>program </a:t>
            </a:r>
            <a:r>
              <a:rPr sz="1100" spc="-5" dirty="0">
                <a:latin typeface="Arial"/>
                <a:cs typeface="Arial"/>
              </a:rPr>
              <a:t>should do one  thing and do it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well.</a:t>
            </a:r>
            <a:endParaRPr sz="110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r>
              <a:rPr sz="1100" dirty="0">
                <a:latin typeface="Arial"/>
                <a:cs typeface="Arial"/>
              </a:rPr>
              <a:t>Entry </a:t>
            </a:r>
            <a:r>
              <a:rPr sz="1100" spc="-5" dirty="0">
                <a:latin typeface="Arial"/>
                <a:cs typeface="Arial"/>
              </a:rPr>
              <a:t>points in Unix are called </a:t>
            </a:r>
            <a:r>
              <a:rPr sz="1100" spc="-10" dirty="0">
                <a:highlight>
                  <a:srgbClr val="FFFF00"/>
                </a:highlight>
                <a:latin typeface="Arial"/>
                <a:cs typeface="Arial"/>
              </a:rPr>
              <a:t>system calls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15" dirty="0">
                <a:latin typeface="Arial"/>
                <a:cs typeface="Arial"/>
              </a:rPr>
              <a:t>They </a:t>
            </a:r>
            <a:r>
              <a:rPr sz="1100" spc="-10" dirty="0">
                <a:latin typeface="Arial"/>
                <a:cs typeface="Arial"/>
              </a:rPr>
              <a:t>allow </a:t>
            </a:r>
            <a:r>
              <a:rPr sz="1100" spc="-5" dirty="0">
                <a:latin typeface="Arial"/>
                <a:cs typeface="Arial"/>
              </a:rPr>
              <a:t>the  user to get services from 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kernel.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04FDC52C-59C8-422F-BAFB-41070C75DB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30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746810"/>
            <a:ext cx="3989704" cy="182880"/>
          </a:xfrm>
          <a:custGeom>
            <a:avLst/>
            <a:gdLst/>
            <a:ahLst/>
            <a:cxnLst/>
            <a:rect l="l" t="t" r="r" b="b"/>
            <a:pathLst>
              <a:path w="3989704" h="18288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2483"/>
                </a:lnTo>
                <a:lnTo>
                  <a:pt x="3989652" y="18248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5948" y="342011"/>
            <a:ext cx="220472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History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14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49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Unix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started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at Bell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Laboratories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9194" y="916648"/>
            <a:ext cx="398965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2314130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5345" y="2301430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0794" y="2352231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791057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841834"/>
            <a:ext cx="50751" cy="14722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193" y="960912"/>
            <a:ext cx="3989704" cy="1404620"/>
          </a:xfrm>
          <a:custGeom>
            <a:avLst/>
            <a:gdLst/>
            <a:ahLst/>
            <a:cxnLst/>
            <a:rect l="l" t="t" r="r" b="b"/>
            <a:pathLst>
              <a:path w="3989704" h="1404620">
                <a:moveTo>
                  <a:pt x="3989652" y="0"/>
                </a:moveTo>
                <a:lnTo>
                  <a:pt x="0" y="0"/>
                </a:lnTo>
                <a:lnTo>
                  <a:pt x="0" y="1353217"/>
                </a:lnTo>
                <a:lnTo>
                  <a:pt x="4008" y="1372942"/>
                </a:lnTo>
                <a:lnTo>
                  <a:pt x="14922" y="1389095"/>
                </a:lnTo>
                <a:lnTo>
                  <a:pt x="31075" y="1400009"/>
                </a:lnTo>
                <a:lnTo>
                  <a:pt x="50800" y="1404018"/>
                </a:lnTo>
                <a:lnTo>
                  <a:pt x="3938852" y="1404018"/>
                </a:lnTo>
                <a:lnTo>
                  <a:pt x="3958576" y="1400009"/>
                </a:lnTo>
                <a:lnTo>
                  <a:pt x="3974729" y="1389095"/>
                </a:lnTo>
                <a:lnTo>
                  <a:pt x="3985644" y="1372942"/>
                </a:lnTo>
                <a:lnTo>
                  <a:pt x="3989652" y="1353217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829134"/>
            <a:ext cx="0" cy="1504315"/>
          </a:xfrm>
          <a:custGeom>
            <a:avLst/>
            <a:gdLst/>
            <a:ahLst/>
            <a:cxnLst/>
            <a:rect l="l" t="t" r="r" b="b"/>
            <a:pathLst>
              <a:path h="1504314">
                <a:moveTo>
                  <a:pt x="0" y="150404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8164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8037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6" y="7910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6" y="771984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007" y="1006995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4395" y="946632"/>
            <a:ext cx="254444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1969: Multics </a:t>
            </a:r>
            <a:r>
              <a:rPr sz="1050" i="1" dirty="0">
                <a:latin typeface="Arial"/>
                <a:cs typeface="Arial"/>
              </a:rPr>
              <a:t>−→ </a:t>
            </a:r>
            <a:r>
              <a:rPr sz="1050" spc="-5" dirty="0">
                <a:latin typeface="Arial"/>
                <a:cs typeface="Arial"/>
              </a:rPr>
              <a:t>Unix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25" dirty="0">
                <a:latin typeface="Arial"/>
                <a:cs typeface="Arial"/>
              </a:rPr>
              <a:t>Ken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Thomson,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4395" y="1114346"/>
            <a:ext cx="3575685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first </a:t>
            </a:r>
            <a:r>
              <a:rPr sz="1050" spc="-10" dirty="0">
                <a:latin typeface="Arial"/>
                <a:cs typeface="Arial"/>
              </a:rPr>
              <a:t>version </a:t>
            </a:r>
            <a:r>
              <a:rPr sz="1050" spc="-15" dirty="0">
                <a:latin typeface="Arial"/>
                <a:cs typeface="Arial"/>
              </a:rPr>
              <a:t>was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0" dirty="0">
                <a:latin typeface="Arial"/>
                <a:cs typeface="Arial"/>
              </a:rPr>
              <a:t>primitive </a:t>
            </a:r>
            <a:r>
              <a:rPr sz="1050" spc="-5" dirty="0">
                <a:latin typeface="Arial"/>
                <a:cs typeface="Arial"/>
              </a:rPr>
              <a:t>single-user </a:t>
            </a:r>
            <a:r>
              <a:rPr sz="1050" spc="-10" dirty="0">
                <a:latin typeface="Arial"/>
                <a:cs typeface="Arial"/>
              </a:rPr>
              <a:t>one, </a:t>
            </a:r>
            <a:r>
              <a:rPr sz="1050" spc="-5" dirty="0">
                <a:latin typeface="Arial"/>
                <a:cs typeface="Arial"/>
              </a:rPr>
              <a:t>written in  </a:t>
            </a:r>
            <a:r>
              <a:rPr sz="1050" spc="-10" dirty="0">
                <a:latin typeface="Arial"/>
                <a:cs typeface="Arial"/>
              </a:rPr>
              <a:t>assembly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language.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But it </a:t>
            </a:r>
            <a:r>
              <a:rPr sz="1050" spc="-15" dirty="0">
                <a:latin typeface="Arial"/>
                <a:cs typeface="Arial"/>
              </a:rPr>
              <a:t>was </a:t>
            </a:r>
            <a:r>
              <a:rPr sz="1050" spc="-5" dirty="0">
                <a:latin typeface="Arial"/>
                <a:cs typeface="Arial"/>
              </a:rPr>
              <a:t>more efficient and </a:t>
            </a:r>
            <a:r>
              <a:rPr sz="1050" spc="-10" dirty="0">
                <a:latin typeface="Arial"/>
                <a:cs typeface="Arial"/>
              </a:rPr>
              <a:t>faster </a:t>
            </a:r>
            <a:r>
              <a:rPr sz="1050" spc="-5" dirty="0">
                <a:latin typeface="Arial"/>
                <a:cs typeface="Arial"/>
              </a:rPr>
              <a:t>than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Multics.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1007" y="1695297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4395" y="1634934"/>
            <a:ext cx="213169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1970s: </a:t>
            </a:r>
            <a:r>
              <a:rPr sz="1050" spc="-10" dirty="0">
                <a:latin typeface="Arial"/>
                <a:cs typeface="Arial"/>
              </a:rPr>
              <a:t>B </a:t>
            </a:r>
            <a:r>
              <a:rPr sz="1050" i="1" dirty="0">
                <a:latin typeface="Arial"/>
                <a:cs typeface="Arial"/>
              </a:rPr>
              <a:t>−→ </a:t>
            </a:r>
            <a:r>
              <a:rPr sz="1050" spc="-10" dirty="0">
                <a:latin typeface="Arial"/>
                <a:cs typeface="Arial"/>
              </a:rPr>
              <a:t>C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Dennis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Ritchie.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1007" y="1867369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1007" y="2039442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24395" y="1807006"/>
            <a:ext cx="358457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1973: Unix rewritten in </a:t>
            </a:r>
            <a:r>
              <a:rPr sz="1050" spc="-10" dirty="0">
                <a:latin typeface="Arial"/>
                <a:cs typeface="Arial"/>
              </a:rPr>
              <a:t>C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Ritchie and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Thomson.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1974: Unix Time Sharing System, the first Unix paper </a:t>
            </a:r>
            <a:r>
              <a:rPr sz="1050" spc="-15" dirty="0">
                <a:latin typeface="Arial"/>
                <a:cs typeface="Arial"/>
              </a:rPr>
              <a:t>was  </a:t>
            </a:r>
            <a:r>
              <a:rPr sz="1050" spc="-10" dirty="0">
                <a:latin typeface="Arial"/>
                <a:cs typeface="Arial"/>
              </a:rPr>
              <a:t>published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Ritchie and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Thomson.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8D0E6F-F40E-484B-B1F3-ABC9F9293233}"/>
              </a:ext>
            </a:extLst>
          </p:cNvPr>
          <p:cNvSpPr/>
          <p:nvPr/>
        </p:nvSpPr>
        <p:spPr>
          <a:xfrm>
            <a:off x="311098" y="2764165"/>
            <a:ext cx="4221213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00" dirty="0">
                <a:solidFill>
                  <a:srgbClr val="545454"/>
                </a:solidFill>
                <a:latin typeface="arial" panose="020B0604020202020204" pitchFamily="34" charset="0"/>
              </a:rPr>
              <a:t>Multiplexed Information and Computing Service</a:t>
            </a:r>
            <a:endParaRPr lang="en-CA" sz="500" dirty="0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F14E3ABD-0F40-463D-95BB-22E1015081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342011"/>
            <a:ext cx="133731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Versions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3" y="1240573"/>
            <a:ext cx="3989704" cy="193675"/>
          </a:xfrm>
          <a:custGeom>
            <a:avLst/>
            <a:gdLst/>
            <a:ahLst/>
            <a:cxnLst/>
            <a:rect l="l" t="t" r="r" b="b"/>
            <a:pathLst>
              <a:path w="3989704" h="19367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3499"/>
                </a:lnTo>
                <a:lnTo>
                  <a:pt x="3989652" y="19349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1240180"/>
            <a:ext cx="179070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6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popular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versions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5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9194" y="1421422"/>
            <a:ext cx="398965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2416898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5345" y="2404198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794" y="2454999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284808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335596"/>
            <a:ext cx="50751" cy="10813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9193" y="1465690"/>
            <a:ext cx="3989704" cy="1002030"/>
          </a:xfrm>
          <a:custGeom>
            <a:avLst/>
            <a:gdLst/>
            <a:ahLst/>
            <a:cxnLst/>
            <a:rect l="l" t="t" r="r" b="b"/>
            <a:pathLst>
              <a:path w="3989704" h="1002030">
                <a:moveTo>
                  <a:pt x="3989652" y="0"/>
                </a:moveTo>
                <a:lnTo>
                  <a:pt x="0" y="0"/>
                </a:lnTo>
                <a:lnTo>
                  <a:pt x="0" y="951208"/>
                </a:lnTo>
                <a:lnTo>
                  <a:pt x="4008" y="970932"/>
                </a:lnTo>
                <a:lnTo>
                  <a:pt x="14922" y="987085"/>
                </a:lnTo>
                <a:lnTo>
                  <a:pt x="31075" y="998000"/>
                </a:lnTo>
                <a:lnTo>
                  <a:pt x="50800" y="1002008"/>
                </a:lnTo>
                <a:lnTo>
                  <a:pt x="3938852" y="1002008"/>
                </a:lnTo>
                <a:lnTo>
                  <a:pt x="3958576" y="998000"/>
                </a:lnTo>
                <a:lnTo>
                  <a:pt x="3974729" y="987085"/>
                </a:lnTo>
                <a:lnTo>
                  <a:pt x="3985644" y="970932"/>
                </a:lnTo>
                <a:lnTo>
                  <a:pt x="3989652" y="951208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298846" y="1322896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5">
                <a:moveTo>
                  <a:pt x="0" y="111305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3101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6" y="12974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6" y="12847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6" y="126574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7294" y="1452511"/>
            <a:ext cx="186563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Unix (Thomson </a:t>
            </a:r>
            <a:r>
              <a:rPr sz="1050" spc="-10" dirty="0">
                <a:latin typeface="Arial"/>
                <a:cs typeface="Arial"/>
              </a:rPr>
              <a:t>&amp; </a:t>
            </a:r>
            <a:r>
              <a:rPr sz="1050" spc="-5" dirty="0">
                <a:latin typeface="Arial"/>
                <a:cs typeface="Arial"/>
              </a:rPr>
              <a:t>Ritchie)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→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1007" y="1722907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1007" y="1932940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4395" y="1662544"/>
            <a:ext cx="3355340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System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V</a:t>
            </a:r>
            <a:r>
              <a:rPr sz="1050" spc="-114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: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from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Bell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Laboratories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(V.2.</a:t>
            </a:r>
            <a:r>
              <a:rPr sz="1050" spc="-12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.</a:t>
            </a:r>
            <a:r>
              <a:rPr sz="1050" spc="-12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.</a:t>
            </a:r>
            <a:r>
              <a:rPr sz="1050" spc="-12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V.4.1).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050" spc="-10" dirty="0">
                <a:latin typeface="Arial"/>
                <a:cs typeface="Arial"/>
              </a:rPr>
              <a:t>BSD </a:t>
            </a:r>
            <a:r>
              <a:rPr sz="1050" spc="-5" dirty="0">
                <a:latin typeface="Arial"/>
                <a:cs typeface="Arial"/>
              </a:rPr>
              <a:t>Unix - </a:t>
            </a:r>
            <a:r>
              <a:rPr sz="1050" spc="-10" dirty="0">
                <a:latin typeface="Arial"/>
                <a:cs typeface="Arial"/>
              </a:rPr>
              <a:t>Berkeley </a:t>
            </a:r>
            <a:r>
              <a:rPr sz="1050" spc="-5" dirty="0">
                <a:latin typeface="Arial"/>
                <a:cs typeface="Arial"/>
              </a:rPr>
              <a:t>Standard Distribution (4.2. . . 4.3):  introduction of </a:t>
            </a:r>
            <a:r>
              <a:rPr sz="1050" spc="-15" dirty="0">
                <a:latin typeface="Arial"/>
                <a:cs typeface="Arial"/>
              </a:rPr>
              <a:t>sockets </a:t>
            </a:r>
            <a:r>
              <a:rPr sz="1050" spc="-5" dirty="0">
                <a:latin typeface="Arial"/>
                <a:cs typeface="Arial"/>
              </a:rPr>
              <a:t>and networking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programming.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7294" y="2254681"/>
            <a:ext cx="218635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i="1" dirty="0">
                <a:latin typeface="Arial"/>
                <a:cs typeface="Arial"/>
              </a:rPr>
              <a:t>   </a:t>
            </a:r>
            <a:r>
              <a:rPr sz="1050" i="1" dirty="0">
                <a:latin typeface="Arial"/>
                <a:cs typeface="Arial"/>
              </a:rPr>
              <a:t>→ </a:t>
            </a:r>
            <a:r>
              <a:rPr sz="1050" spc="-10" dirty="0">
                <a:latin typeface="Arial"/>
                <a:cs typeface="Arial"/>
              </a:rPr>
              <a:t>Sun OS </a:t>
            </a:r>
            <a:r>
              <a:rPr sz="1050" spc="-5" dirty="0">
                <a:latin typeface="Arial"/>
                <a:cs typeface="Arial"/>
              </a:rPr>
              <a:t>(Solaris)</a:t>
            </a:r>
            <a:r>
              <a:rPr lang="en-US" sz="1050" spc="-5" dirty="0">
                <a:latin typeface="Arial"/>
                <a:cs typeface="Arial"/>
              </a:rPr>
              <a:t>…….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92C9C9E-A798-49A9-A84B-C0FE1EC2BB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F96864-86CA-43CD-997C-E61F52622262}"/>
              </a:ext>
            </a:extLst>
          </p:cNvPr>
          <p:cNvSpPr txBox="1"/>
          <p:nvPr/>
        </p:nvSpPr>
        <p:spPr>
          <a:xfrm>
            <a:off x="435940" y="2551487"/>
            <a:ext cx="389317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>
                <a:hlinkClick r:id="rId11"/>
              </a:rPr>
              <a:t>Unix History Diagram</a:t>
            </a:r>
          </a:p>
          <a:p>
            <a:endParaRPr lang="en-CA" sz="1100" dirty="0">
              <a:hlinkClick r:id="rId11"/>
            </a:endParaRPr>
          </a:p>
          <a:p>
            <a:r>
              <a:rPr lang="en-CA" sz="1100" dirty="0">
                <a:hlinkClick r:id="rId11"/>
              </a:rPr>
              <a:t>https://www.levenez.com/unix/</a:t>
            </a:r>
            <a:r>
              <a:rPr lang="en-CA" sz="1100" dirty="0"/>
              <a:t>  </a:t>
            </a:r>
          </a:p>
          <a:p>
            <a:r>
              <a:rPr lang="en-CA" sz="1100" dirty="0">
                <a:hlinkClick r:id="rId12"/>
              </a:rPr>
              <a:t>http://www.unix-diagram.org/diagram/unix_diagram.jpg</a:t>
            </a:r>
            <a:endParaRPr lang="en-CA" sz="1100" dirty="0"/>
          </a:p>
          <a:p>
            <a:endParaRPr lang="en-CA" sz="110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4765" y="735706"/>
            <a:ext cx="3552190" cy="163830"/>
          </a:xfrm>
          <a:custGeom>
            <a:avLst/>
            <a:gdLst/>
            <a:ahLst/>
            <a:cxnLst/>
            <a:rect l="l" t="t" r="r" b="b"/>
            <a:pathLst>
              <a:path w="3552190" h="163830">
                <a:moveTo>
                  <a:pt x="3506838" y="0"/>
                </a:moveTo>
                <a:lnTo>
                  <a:pt x="45228" y="0"/>
                </a:lnTo>
                <a:lnTo>
                  <a:pt x="27667" y="3568"/>
                </a:lnTo>
                <a:lnTo>
                  <a:pt x="13286" y="13285"/>
                </a:lnTo>
                <a:lnTo>
                  <a:pt x="3568" y="27667"/>
                </a:lnTo>
                <a:lnTo>
                  <a:pt x="0" y="45228"/>
                </a:lnTo>
                <a:lnTo>
                  <a:pt x="0" y="163456"/>
                </a:lnTo>
                <a:lnTo>
                  <a:pt x="3552067" y="163456"/>
                </a:lnTo>
                <a:lnTo>
                  <a:pt x="3552067" y="45228"/>
                </a:lnTo>
                <a:lnTo>
                  <a:pt x="3548498" y="27667"/>
                </a:lnTo>
                <a:lnTo>
                  <a:pt x="3538781" y="13285"/>
                </a:lnTo>
                <a:lnTo>
                  <a:pt x="3524400" y="3568"/>
                </a:lnTo>
                <a:lnTo>
                  <a:pt x="3506838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765" y="887899"/>
            <a:ext cx="3552066" cy="45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1981745"/>
            <a:ext cx="90456" cy="90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297" y="1970438"/>
            <a:ext cx="101720" cy="101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223" y="2015666"/>
            <a:ext cx="3416381" cy="565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66832" y="775089"/>
            <a:ext cx="45184" cy="904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66832" y="820308"/>
            <a:ext cx="45184" cy="11614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765" y="927313"/>
            <a:ext cx="3552190" cy="1099820"/>
          </a:xfrm>
          <a:custGeom>
            <a:avLst/>
            <a:gdLst/>
            <a:ahLst/>
            <a:cxnLst/>
            <a:rect l="l" t="t" r="r" b="b"/>
            <a:pathLst>
              <a:path w="3552190" h="1099820">
                <a:moveTo>
                  <a:pt x="3552067" y="0"/>
                </a:moveTo>
                <a:lnTo>
                  <a:pt x="0" y="0"/>
                </a:lnTo>
                <a:lnTo>
                  <a:pt x="0" y="1054432"/>
                </a:lnTo>
                <a:lnTo>
                  <a:pt x="3568" y="1071993"/>
                </a:lnTo>
                <a:lnTo>
                  <a:pt x="13286" y="1086374"/>
                </a:lnTo>
                <a:lnTo>
                  <a:pt x="27667" y="1096091"/>
                </a:lnTo>
                <a:lnTo>
                  <a:pt x="45228" y="1099660"/>
                </a:lnTo>
                <a:lnTo>
                  <a:pt x="3506838" y="1099660"/>
                </a:lnTo>
                <a:lnTo>
                  <a:pt x="3524400" y="1096091"/>
                </a:lnTo>
                <a:lnTo>
                  <a:pt x="3538781" y="1086374"/>
                </a:lnTo>
                <a:lnTo>
                  <a:pt x="3548498" y="1071993"/>
                </a:lnTo>
                <a:lnTo>
                  <a:pt x="3552067" y="1054432"/>
                </a:lnTo>
                <a:lnTo>
                  <a:pt x="3552067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66832" y="809001"/>
            <a:ext cx="0" cy="1189990"/>
          </a:xfrm>
          <a:custGeom>
            <a:avLst/>
            <a:gdLst/>
            <a:ahLst/>
            <a:cxnLst/>
            <a:rect l="l" t="t" r="r" b="b"/>
            <a:pathLst>
              <a:path h="1189989">
                <a:moveTo>
                  <a:pt x="0" y="118970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66832" y="79769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30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66832" y="786387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30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66832" y="775080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30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6832" y="758119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96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637" y="970124"/>
            <a:ext cx="68385" cy="683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6637" y="1276523"/>
            <a:ext cx="68385" cy="683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637" y="1582933"/>
            <a:ext cx="68385" cy="683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6637" y="1889332"/>
            <a:ext cx="68385" cy="683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4765" y="2162228"/>
            <a:ext cx="3552190" cy="173355"/>
          </a:xfrm>
          <a:custGeom>
            <a:avLst/>
            <a:gdLst/>
            <a:ahLst/>
            <a:cxnLst/>
            <a:rect l="l" t="t" r="r" b="b"/>
            <a:pathLst>
              <a:path w="3552190" h="173355">
                <a:moveTo>
                  <a:pt x="3506838" y="0"/>
                </a:moveTo>
                <a:lnTo>
                  <a:pt x="45228" y="0"/>
                </a:lnTo>
                <a:lnTo>
                  <a:pt x="27667" y="3568"/>
                </a:lnTo>
                <a:lnTo>
                  <a:pt x="13286" y="13285"/>
                </a:lnTo>
                <a:lnTo>
                  <a:pt x="3568" y="27667"/>
                </a:lnTo>
                <a:lnTo>
                  <a:pt x="0" y="45228"/>
                </a:lnTo>
                <a:lnTo>
                  <a:pt x="0" y="172954"/>
                </a:lnTo>
                <a:lnTo>
                  <a:pt x="3552067" y="172954"/>
                </a:lnTo>
                <a:lnTo>
                  <a:pt x="3552067" y="45228"/>
                </a:lnTo>
                <a:lnTo>
                  <a:pt x="3548498" y="27667"/>
                </a:lnTo>
                <a:lnTo>
                  <a:pt x="3538781" y="13285"/>
                </a:lnTo>
                <a:lnTo>
                  <a:pt x="3524400" y="3568"/>
                </a:lnTo>
                <a:lnTo>
                  <a:pt x="3506838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4765" y="2323919"/>
            <a:ext cx="3552066" cy="450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994" y="3177162"/>
            <a:ext cx="90456" cy="90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10297" y="3165854"/>
            <a:ext cx="101720" cy="101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5223" y="3211083"/>
            <a:ext cx="3416381" cy="565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66832" y="2201622"/>
            <a:ext cx="45184" cy="904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66832" y="2246833"/>
            <a:ext cx="45184" cy="9303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4765" y="2363337"/>
            <a:ext cx="3552190" cy="859155"/>
          </a:xfrm>
          <a:custGeom>
            <a:avLst/>
            <a:gdLst/>
            <a:ahLst/>
            <a:cxnLst/>
            <a:rect l="l" t="t" r="r" b="b"/>
            <a:pathLst>
              <a:path w="3552190" h="859155">
                <a:moveTo>
                  <a:pt x="3552067" y="0"/>
                </a:moveTo>
                <a:lnTo>
                  <a:pt x="0" y="0"/>
                </a:lnTo>
                <a:lnTo>
                  <a:pt x="0" y="813824"/>
                </a:lnTo>
                <a:lnTo>
                  <a:pt x="3568" y="831386"/>
                </a:lnTo>
                <a:lnTo>
                  <a:pt x="13286" y="845767"/>
                </a:lnTo>
                <a:lnTo>
                  <a:pt x="27667" y="855484"/>
                </a:lnTo>
                <a:lnTo>
                  <a:pt x="45228" y="859053"/>
                </a:lnTo>
                <a:lnTo>
                  <a:pt x="3506838" y="859053"/>
                </a:lnTo>
                <a:lnTo>
                  <a:pt x="3524400" y="855484"/>
                </a:lnTo>
                <a:lnTo>
                  <a:pt x="3538781" y="845767"/>
                </a:lnTo>
                <a:lnTo>
                  <a:pt x="3548498" y="831386"/>
                </a:lnTo>
                <a:lnTo>
                  <a:pt x="3552067" y="813824"/>
                </a:lnTo>
                <a:lnTo>
                  <a:pt x="3552067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66832" y="2235526"/>
            <a:ext cx="0" cy="958850"/>
          </a:xfrm>
          <a:custGeom>
            <a:avLst/>
            <a:gdLst/>
            <a:ahLst/>
            <a:cxnLst/>
            <a:rect l="l" t="t" r="r" b="b"/>
            <a:pathLst>
              <a:path h="958850">
                <a:moveTo>
                  <a:pt x="0" y="95859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66832" y="222421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30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66832" y="2212912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30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6832" y="2201605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30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66832" y="2184644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1696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6637" y="2591354"/>
            <a:ext cx="68385" cy="683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6637" y="2744553"/>
            <a:ext cx="68385" cy="683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45948" y="342011"/>
            <a:ext cx="3683000" cy="294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philosophy of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14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445"/>
              </a:spcBef>
            </a:pP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r>
              <a:rPr sz="9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950" dirty="0">
              <a:latin typeface="Arial"/>
              <a:cs typeface="Arial"/>
            </a:endParaRPr>
          </a:p>
          <a:p>
            <a:pPr marL="460375" marR="553720">
              <a:lnSpc>
                <a:spcPct val="105800"/>
              </a:lnSpc>
              <a:spcBef>
                <a:spcPts val="215"/>
              </a:spcBef>
            </a:pPr>
            <a:r>
              <a:rPr sz="950" spc="10" dirty="0">
                <a:latin typeface="Arial"/>
                <a:cs typeface="Arial"/>
              </a:rPr>
              <a:t>Unix </a:t>
            </a:r>
            <a:r>
              <a:rPr sz="950" spc="5" dirty="0">
                <a:latin typeface="Arial"/>
                <a:cs typeface="Arial"/>
              </a:rPr>
              <a:t>is </a:t>
            </a:r>
            <a:r>
              <a:rPr sz="950" dirty="0">
                <a:latin typeface="Arial"/>
                <a:cs typeface="Arial"/>
              </a:rPr>
              <a:t>available </a:t>
            </a:r>
            <a:r>
              <a:rPr sz="950" spc="-5" dirty="0">
                <a:latin typeface="Arial"/>
                <a:cs typeface="Arial"/>
              </a:rPr>
              <a:t>for </a:t>
            </a:r>
            <a:r>
              <a:rPr sz="950" spc="5" dirty="0">
                <a:latin typeface="Arial"/>
                <a:cs typeface="Arial"/>
              </a:rPr>
              <a:t>all platforms: PCs, minis </a:t>
            </a:r>
            <a:r>
              <a:rPr sz="950" spc="10" dirty="0">
                <a:latin typeface="Arial"/>
                <a:cs typeface="Arial"/>
              </a:rPr>
              <a:t>and  </a:t>
            </a:r>
            <a:r>
              <a:rPr sz="950" spc="5" dirty="0">
                <a:latin typeface="Arial"/>
                <a:cs typeface="Arial"/>
              </a:rPr>
              <a:t>mainframes.</a:t>
            </a:r>
            <a:endParaRPr sz="950" dirty="0">
              <a:latin typeface="Arial"/>
              <a:cs typeface="Arial"/>
            </a:endParaRPr>
          </a:p>
          <a:p>
            <a:pPr marL="460375" marR="35560">
              <a:lnSpc>
                <a:spcPct val="105800"/>
              </a:lnSpc>
            </a:pPr>
            <a:r>
              <a:rPr sz="950" spc="10" dirty="0">
                <a:latin typeface="Arial"/>
                <a:cs typeface="Arial"/>
              </a:rPr>
              <a:t>Unix </a:t>
            </a:r>
            <a:r>
              <a:rPr sz="950" spc="5" dirty="0">
                <a:latin typeface="Arial"/>
                <a:cs typeface="Arial"/>
              </a:rPr>
              <a:t>is </a:t>
            </a:r>
            <a:r>
              <a:rPr sz="950" spc="10" dirty="0">
                <a:latin typeface="Arial"/>
                <a:cs typeface="Arial"/>
              </a:rPr>
              <a:t>among </a:t>
            </a:r>
            <a:r>
              <a:rPr sz="950" spc="-10" dirty="0">
                <a:latin typeface="Arial"/>
                <a:cs typeface="Arial"/>
              </a:rPr>
              <a:t>few </a:t>
            </a:r>
            <a:r>
              <a:rPr sz="950" spc="5" dirty="0">
                <a:latin typeface="Arial"/>
                <a:cs typeface="Arial"/>
              </a:rPr>
              <a:t>operating </a:t>
            </a:r>
            <a:r>
              <a:rPr sz="950" spc="10" dirty="0">
                <a:latin typeface="Arial"/>
                <a:cs typeface="Arial"/>
              </a:rPr>
              <a:t>systems </a:t>
            </a:r>
            <a:r>
              <a:rPr sz="950" spc="5" dirty="0">
                <a:latin typeface="Arial"/>
                <a:cs typeface="Arial"/>
              </a:rPr>
              <a:t>that allow </a:t>
            </a:r>
            <a:r>
              <a:rPr sz="950" spc="10" dirty="0">
                <a:latin typeface="Arial"/>
                <a:cs typeface="Arial"/>
              </a:rPr>
              <a:t>more than  one user </a:t>
            </a:r>
            <a:r>
              <a:rPr sz="950" spc="5" dirty="0">
                <a:latin typeface="Arial"/>
                <a:cs typeface="Arial"/>
              </a:rPr>
              <a:t>to </a:t>
            </a:r>
            <a:r>
              <a:rPr sz="950" spc="10" dirty="0">
                <a:latin typeface="Arial"/>
                <a:cs typeface="Arial"/>
              </a:rPr>
              <a:t>share a computer system </a:t>
            </a:r>
            <a:r>
              <a:rPr sz="950" spc="5" dirty="0">
                <a:latin typeface="Arial"/>
                <a:cs typeface="Arial"/>
              </a:rPr>
              <a:t>at </a:t>
            </a:r>
            <a:r>
              <a:rPr sz="950" spc="10" dirty="0">
                <a:latin typeface="Arial"/>
                <a:cs typeface="Arial"/>
              </a:rPr>
              <a:t>a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time.</a:t>
            </a:r>
            <a:endParaRPr sz="950" dirty="0">
              <a:latin typeface="Arial"/>
              <a:cs typeface="Arial"/>
            </a:endParaRPr>
          </a:p>
          <a:p>
            <a:pPr marL="460375" marR="24765">
              <a:lnSpc>
                <a:spcPct val="105800"/>
              </a:lnSpc>
            </a:pPr>
            <a:r>
              <a:rPr sz="950" b="1" u="sng" spc="10" dirty="0">
                <a:latin typeface="Arial"/>
                <a:cs typeface="Arial"/>
                <a:hlinkClick r:id="rId14"/>
              </a:rPr>
              <a:t>Unix </a:t>
            </a:r>
            <a:r>
              <a:rPr sz="950" b="1" u="sng" spc="5" dirty="0">
                <a:latin typeface="Arial"/>
                <a:cs typeface="Arial"/>
                <a:hlinkClick r:id="rId14"/>
              </a:rPr>
              <a:t>is </a:t>
            </a:r>
            <a:r>
              <a:rPr sz="950" b="1" u="sng" spc="10" dirty="0">
                <a:latin typeface="Arial"/>
                <a:cs typeface="Arial"/>
                <a:hlinkClick r:id="rId14"/>
              </a:rPr>
              <a:t>written </a:t>
            </a:r>
            <a:r>
              <a:rPr sz="950" b="1" u="sng" spc="5" dirty="0">
                <a:latin typeface="Arial"/>
                <a:cs typeface="Arial"/>
                <a:hlinkClick r:id="rId14"/>
              </a:rPr>
              <a:t>in </a:t>
            </a:r>
            <a:r>
              <a:rPr sz="950" b="1" u="sng" spc="15" dirty="0">
                <a:latin typeface="Arial"/>
                <a:cs typeface="Arial"/>
                <a:hlinkClick r:id="rId14"/>
              </a:rPr>
              <a:t>C </a:t>
            </a:r>
            <a:r>
              <a:rPr sz="950" spc="10" dirty="0">
                <a:latin typeface="Arial"/>
                <a:cs typeface="Arial"/>
              </a:rPr>
              <a:t>and </a:t>
            </a:r>
            <a:r>
              <a:rPr sz="950" spc="5" dirty="0">
                <a:latin typeface="Arial"/>
                <a:cs typeface="Arial"/>
              </a:rPr>
              <a:t>its </a:t>
            </a:r>
            <a:r>
              <a:rPr sz="950" spc="10" dirty="0">
                <a:latin typeface="Arial"/>
                <a:cs typeface="Arial"/>
              </a:rPr>
              <a:t>source code </a:t>
            </a:r>
            <a:r>
              <a:rPr sz="950" spc="5" dirty="0">
                <a:latin typeface="Arial"/>
                <a:cs typeface="Arial"/>
              </a:rPr>
              <a:t>is freely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distributed  </a:t>
            </a:r>
            <a:r>
              <a:rPr sz="950" spc="10" dirty="0">
                <a:latin typeface="Arial"/>
                <a:cs typeface="Arial"/>
              </a:rPr>
              <a:t>among </a:t>
            </a:r>
            <a:r>
              <a:rPr sz="950" spc="5" dirty="0">
                <a:latin typeface="Arial"/>
                <a:cs typeface="Arial"/>
              </a:rPr>
              <a:t>the </a:t>
            </a:r>
            <a:r>
              <a:rPr sz="950" spc="10" dirty="0">
                <a:latin typeface="Arial"/>
                <a:cs typeface="Arial"/>
              </a:rPr>
              <a:t>community </a:t>
            </a:r>
            <a:r>
              <a:rPr sz="950" spc="5" dirty="0">
                <a:latin typeface="Arial"/>
                <a:cs typeface="Arial"/>
              </a:rPr>
              <a:t>of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users.</a:t>
            </a:r>
            <a:endParaRPr sz="950" dirty="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  <a:spcBef>
                <a:spcPts val="60"/>
              </a:spcBef>
            </a:pPr>
            <a:r>
              <a:rPr sz="950" spc="10" dirty="0">
                <a:latin typeface="Arial"/>
                <a:cs typeface="Arial"/>
              </a:rPr>
              <a:t>Unix </a:t>
            </a:r>
            <a:r>
              <a:rPr sz="950" spc="5" dirty="0">
                <a:latin typeface="Arial"/>
                <a:cs typeface="Arial"/>
              </a:rPr>
              <a:t>is </a:t>
            </a:r>
            <a:r>
              <a:rPr sz="950" spc="10" dirty="0">
                <a:latin typeface="Arial"/>
                <a:cs typeface="Arial"/>
              </a:rPr>
              <a:t>simple and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elegant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philosophy of</a:t>
            </a:r>
            <a:r>
              <a:rPr sz="9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9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45"/>
              </a:spcBef>
            </a:pPr>
            <a:r>
              <a:rPr sz="950" spc="10" dirty="0">
                <a:latin typeface="Arial"/>
                <a:cs typeface="Arial"/>
              </a:rPr>
              <a:t>Unix has a simple </a:t>
            </a:r>
            <a:r>
              <a:rPr sz="950" spc="5" dirty="0">
                <a:latin typeface="Arial"/>
                <a:cs typeface="Arial"/>
              </a:rPr>
              <a:t>philosophy</a:t>
            </a:r>
            <a:r>
              <a:rPr sz="950" spc="-20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:</a:t>
            </a:r>
            <a:endParaRPr sz="950" dirty="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  <a:spcBef>
                <a:spcPts val="330"/>
              </a:spcBef>
            </a:pPr>
            <a:r>
              <a:rPr sz="950" spc="10" dirty="0">
                <a:latin typeface="Arial"/>
                <a:cs typeface="Arial"/>
              </a:rPr>
              <a:t>a </a:t>
            </a:r>
            <a:r>
              <a:rPr sz="950" spc="5" dirty="0">
                <a:latin typeface="Arial"/>
                <a:cs typeface="Arial"/>
              </a:rPr>
              <a:t>program(utility) </a:t>
            </a:r>
            <a:r>
              <a:rPr sz="950" spc="10" dirty="0">
                <a:latin typeface="Arial"/>
                <a:cs typeface="Arial"/>
              </a:rPr>
              <a:t>should do one </a:t>
            </a:r>
            <a:r>
              <a:rPr sz="950" spc="5" dirty="0">
                <a:latin typeface="Arial"/>
                <a:cs typeface="Arial"/>
              </a:rPr>
              <a:t>thing </a:t>
            </a:r>
            <a:r>
              <a:rPr sz="950" spc="10" dirty="0">
                <a:latin typeface="Arial"/>
                <a:cs typeface="Arial"/>
              </a:rPr>
              <a:t>and do </a:t>
            </a:r>
            <a:r>
              <a:rPr sz="950" spc="5" dirty="0">
                <a:latin typeface="Arial"/>
                <a:cs typeface="Arial"/>
              </a:rPr>
              <a:t>it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well</a:t>
            </a:r>
            <a:endParaRPr sz="950" dirty="0">
              <a:latin typeface="Arial"/>
              <a:cs typeface="Arial"/>
            </a:endParaRPr>
          </a:p>
          <a:p>
            <a:pPr marL="460375" marR="5080">
              <a:lnSpc>
                <a:spcPct val="105800"/>
              </a:lnSpc>
            </a:pPr>
            <a:r>
              <a:rPr sz="950" spc="10" dirty="0">
                <a:latin typeface="Arial"/>
                <a:cs typeface="Arial"/>
              </a:rPr>
              <a:t>a </a:t>
            </a:r>
            <a:r>
              <a:rPr sz="950" spc="5" dirty="0">
                <a:latin typeface="Arial"/>
                <a:cs typeface="Arial"/>
              </a:rPr>
              <a:t>complex problem </a:t>
            </a:r>
            <a:r>
              <a:rPr sz="950" spc="10" dirty="0">
                <a:latin typeface="Arial"/>
                <a:cs typeface="Arial"/>
              </a:rPr>
              <a:t>should be </a:t>
            </a:r>
            <a:r>
              <a:rPr sz="950" spc="5" dirty="0">
                <a:latin typeface="Arial"/>
                <a:cs typeface="Arial"/>
              </a:rPr>
              <a:t>solved </a:t>
            </a:r>
            <a:r>
              <a:rPr sz="950" dirty="0">
                <a:latin typeface="Arial"/>
                <a:cs typeface="Arial"/>
              </a:rPr>
              <a:t>by </a:t>
            </a:r>
            <a:r>
              <a:rPr sz="950" spc="10" dirty="0">
                <a:latin typeface="Arial"/>
                <a:cs typeface="Arial"/>
              </a:rPr>
              <a:t>combining</a:t>
            </a:r>
            <a:r>
              <a:rPr sz="950" spc="-3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multiple  existing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utilities.</a:t>
            </a:r>
            <a:endParaRPr sz="9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34"/>
              </a:spcBef>
            </a:pPr>
            <a:r>
              <a:rPr lang="en-US" sz="950" i="1" spc="25" dirty="0">
                <a:latin typeface="Arial"/>
                <a:cs typeface="Arial"/>
              </a:rPr>
              <a:t> </a:t>
            </a:r>
            <a:r>
              <a:rPr sz="950" i="1" spc="25" dirty="0">
                <a:latin typeface="Arial"/>
                <a:cs typeface="Arial"/>
              </a:rPr>
              <a:t>→ </a:t>
            </a:r>
            <a:r>
              <a:rPr sz="950" spc="10" dirty="0">
                <a:latin typeface="Arial"/>
                <a:cs typeface="Arial"/>
              </a:rPr>
              <a:t>Unix </a:t>
            </a:r>
            <a:r>
              <a:rPr sz="950" dirty="0">
                <a:latin typeface="Arial"/>
                <a:cs typeface="Arial"/>
              </a:rPr>
              <a:t>achieves </a:t>
            </a:r>
            <a:r>
              <a:rPr sz="950" spc="5" dirty="0">
                <a:latin typeface="Arial"/>
                <a:cs typeface="Arial"/>
              </a:rPr>
              <a:t>this goal </a:t>
            </a:r>
            <a:r>
              <a:rPr sz="950" spc="10" dirty="0">
                <a:latin typeface="Arial"/>
                <a:cs typeface="Arial"/>
              </a:rPr>
              <a:t>using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pipes.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7A81487B-4CB6-4331-A464-7539E9671E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342011"/>
            <a:ext cx="97853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Layers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8845" y="727580"/>
            <a:ext cx="3232150" cy="67310"/>
          </a:xfrm>
          <a:custGeom>
            <a:avLst/>
            <a:gdLst/>
            <a:ahLst/>
            <a:cxnLst/>
            <a:rect l="l" t="t" r="r" b="b"/>
            <a:pathLst>
              <a:path w="3232150" h="67309">
                <a:moveTo>
                  <a:pt x="3190509" y="0"/>
                </a:moveTo>
                <a:lnTo>
                  <a:pt x="41149" y="0"/>
                </a:lnTo>
                <a:lnTo>
                  <a:pt x="25171" y="3246"/>
                </a:lnTo>
                <a:lnTo>
                  <a:pt x="12087" y="12087"/>
                </a:lnTo>
                <a:lnTo>
                  <a:pt x="3246" y="25171"/>
                </a:lnTo>
                <a:lnTo>
                  <a:pt x="0" y="41148"/>
                </a:lnTo>
                <a:lnTo>
                  <a:pt x="0" y="66732"/>
                </a:lnTo>
                <a:lnTo>
                  <a:pt x="3231658" y="66732"/>
                </a:lnTo>
                <a:lnTo>
                  <a:pt x="3231658" y="41148"/>
                </a:lnTo>
                <a:lnTo>
                  <a:pt x="3228411" y="25171"/>
                </a:lnTo>
                <a:lnTo>
                  <a:pt x="3219571" y="12087"/>
                </a:lnTo>
                <a:lnTo>
                  <a:pt x="3206486" y="3246"/>
                </a:lnTo>
                <a:lnTo>
                  <a:pt x="319050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2447331"/>
            <a:ext cx="82297" cy="82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9067" y="2437044"/>
            <a:ext cx="92545" cy="92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1143" y="2478192"/>
            <a:ext cx="3108211" cy="514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50503" y="768544"/>
            <a:ext cx="41109" cy="822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0503" y="809664"/>
            <a:ext cx="41109" cy="16376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8845" y="763545"/>
            <a:ext cx="3232150" cy="1725295"/>
          </a:xfrm>
          <a:custGeom>
            <a:avLst/>
            <a:gdLst/>
            <a:ahLst/>
            <a:cxnLst/>
            <a:rect l="l" t="t" r="r" b="b"/>
            <a:pathLst>
              <a:path w="3232150" h="1725295">
                <a:moveTo>
                  <a:pt x="3231658" y="0"/>
                </a:moveTo>
                <a:lnTo>
                  <a:pt x="0" y="0"/>
                </a:lnTo>
                <a:lnTo>
                  <a:pt x="0" y="1683786"/>
                </a:lnTo>
                <a:lnTo>
                  <a:pt x="3246" y="1699763"/>
                </a:lnTo>
                <a:lnTo>
                  <a:pt x="12087" y="1712847"/>
                </a:lnTo>
                <a:lnTo>
                  <a:pt x="25171" y="1721687"/>
                </a:lnTo>
                <a:lnTo>
                  <a:pt x="41149" y="1724934"/>
                </a:lnTo>
                <a:lnTo>
                  <a:pt x="3190509" y="1724934"/>
                </a:lnTo>
                <a:lnTo>
                  <a:pt x="3206486" y="1721687"/>
                </a:lnTo>
                <a:lnTo>
                  <a:pt x="3219571" y="1712847"/>
                </a:lnTo>
                <a:lnTo>
                  <a:pt x="3228411" y="1699763"/>
                </a:lnTo>
                <a:lnTo>
                  <a:pt x="3231658" y="1683786"/>
                </a:lnTo>
                <a:lnTo>
                  <a:pt x="3231658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0503" y="799377"/>
            <a:ext cx="0" cy="1663700"/>
          </a:xfrm>
          <a:custGeom>
            <a:avLst/>
            <a:gdLst/>
            <a:ahLst/>
            <a:cxnLst/>
            <a:rect l="l" t="t" r="r" b="b"/>
            <a:pathLst>
              <a:path h="1663700">
                <a:moveTo>
                  <a:pt x="0" y="166338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0503" y="789090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28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0503" y="778803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28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0503" y="768516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28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0503" y="753085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43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7293" y="757200"/>
            <a:ext cx="1805355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b="1" u="sng" spc="15" dirty="0">
                <a:latin typeface="Arial"/>
                <a:cs typeface="Arial"/>
              </a:rPr>
              <a:t>Unix </a:t>
            </a:r>
            <a:r>
              <a:rPr sz="850" b="1" u="sng" spc="10" dirty="0">
                <a:latin typeface="Arial"/>
                <a:cs typeface="Arial"/>
              </a:rPr>
              <a:t>employs </a:t>
            </a:r>
            <a:r>
              <a:rPr sz="850" b="1" u="sng" spc="5" dirty="0">
                <a:latin typeface="Arial"/>
                <a:cs typeface="Arial"/>
              </a:rPr>
              <a:t>several</a:t>
            </a:r>
            <a:r>
              <a:rPr sz="850" b="1" u="sng" spc="-60" dirty="0">
                <a:latin typeface="Arial"/>
                <a:cs typeface="Arial"/>
              </a:rPr>
              <a:t> </a:t>
            </a:r>
            <a:r>
              <a:rPr sz="850" b="1" u="sng" spc="5" dirty="0">
                <a:latin typeface="Arial"/>
                <a:cs typeface="Arial"/>
              </a:rPr>
              <a:t>layers:</a:t>
            </a:r>
            <a:endParaRPr sz="850" b="1" u="sng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5205" y="942684"/>
            <a:ext cx="108878" cy="1088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9847" y="956865"/>
            <a:ext cx="5969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5205" y="1221445"/>
            <a:ext cx="108878" cy="1088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9847" y="1235626"/>
            <a:ext cx="5969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5205" y="1639596"/>
            <a:ext cx="108878" cy="1088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9847" y="1653211"/>
            <a:ext cx="5969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5205" y="2057747"/>
            <a:ext cx="108878" cy="1088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39847" y="2071928"/>
            <a:ext cx="5969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1749" y="917484"/>
            <a:ext cx="2873375" cy="155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600"/>
              </a:lnSpc>
            </a:pPr>
            <a:r>
              <a:rPr sz="850" spc="15" dirty="0">
                <a:latin typeface="Arial"/>
                <a:cs typeface="Arial"/>
              </a:rPr>
              <a:t>The </a:t>
            </a:r>
            <a:r>
              <a:rPr sz="850" spc="10" dirty="0">
                <a:latin typeface="Arial"/>
                <a:cs typeface="Arial"/>
              </a:rPr>
              <a:t>first </a:t>
            </a:r>
            <a:r>
              <a:rPr sz="850" dirty="0">
                <a:latin typeface="Arial"/>
                <a:cs typeface="Arial"/>
              </a:rPr>
              <a:t>layer </a:t>
            </a:r>
            <a:r>
              <a:rPr sz="850" spc="10" dirty="0">
                <a:latin typeface="Arial"/>
                <a:cs typeface="Arial"/>
              </a:rPr>
              <a:t>is </a:t>
            </a:r>
            <a:r>
              <a:rPr sz="850" spc="15" dirty="0">
                <a:latin typeface="Arial"/>
                <a:cs typeface="Arial"/>
              </a:rPr>
              <a:t>the </a:t>
            </a:r>
            <a:r>
              <a:rPr sz="850" b="1" spc="15" dirty="0">
                <a:solidFill>
                  <a:srgbClr val="FF0000"/>
                </a:solidFill>
                <a:latin typeface="Arial"/>
                <a:cs typeface="Arial"/>
              </a:rPr>
              <a:t>kernel</a:t>
            </a:r>
            <a:r>
              <a:rPr sz="850" spc="15" dirty="0">
                <a:latin typeface="Arial"/>
                <a:cs typeface="Arial"/>
              </a:rPr>
              <a:t>. </a:t>
            </a:r>
            <a:r>
              <a:rPr sz="850" spc="5" dirty="0">
                <a:latin typeface="Arial"/>
                <a:cs typeface="Arial"/>
              </a:rPr>
              <a:t>It </a:t>
            </a:r>
            <a:r>
              <a:rPr sz="850" spc="15" dirty="0">
                <a:latin typeface="Arial"/>
                <a:cs typeface="Arial"/>
              </a:rPr>
              <a:t>runs on the </a:t>
            </a:r>
            <a:r>
              <a:rPr sz="850" spc="10" dirty="0">
                <a:latin typeface="Arial"/>
                <a:cs typeface="Arial"/>
              </a:rPr>
              <a:t>actual </a:t>
            </a:r>
            <a:r>
              <a:rPr sz="850" spc="15" dirty="0">
                <a:latin typeface="Arial"/>
                <a:cs typeface="Arial"/>
              </a:rPr>
              <a:t>machine  hardware and manages </a:t>
            </a:r>
            <a:r>
              <a:rPr sz="850" spc="10" dirty="0">
                <a:latin typeface="Arial"/>
                <a:cs typeface="Arial"/>
              </a:rPr>
              <a:t>all interaction with</a:t>
            </a:r>
            <a:r>
              <a:rPr sz="850" spc="-2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it.</a:t>
            </a:r>
            <a:endParaRPr sz="850">
              <a:latin typeface="Arial"/>
              <a:cs typeface="Arial"/>
            </a:endParaRPr>
          </a:p>
          <a:p>
            <a:pPr marL="12700" marR="28575">
              <a:lnSpc>
                <a:spcPct val="107600"/>
              </a:lnSpc>
            </a:pPr>
            <a:r>
              <a:rPr sz="850" spc="15" dirty="0">
                <a:latin typeface="Arial"/>
                <a:cs typeface="Arial"/>
              </a:rPr>
              <a:t>The second </a:t>
            </a:r>
            <a:r>
              <a:rPr sz="850" dirty="0">
                <a:latin typeface="Arial"/>
                <a:cs typeface="Arial"/>
              </a:rPr>
              <a:t>layer </a:t>
            </a:r>
            <a:r>
              <a:rPr sz="850" spc="15" dirty="0">
                <a:latin typeface="Arial"/>
                <a:cs typeface="Arial"/>
              </a:rPr>
              <a:t>includes </a:t>
            </a:r>
            <a:r>
              <a:rPr sz="850" spc="10" dirty="0">
                <a:latin typeface="Arial"/>
                <a:cs typeface="Arial"/>
              </a:rPr>
              <a:t>all </a:t>
            </a:r>
            <a:r>
              <a:rPr sz="850" b="1" spc="15" dirty="0">
                <a:solidFill>
                  <a:srgbClr val="FF0000"/>
                </a:solidFill>
                <a:latin typeface="Arial"/>
                <a:cs typeface="Arial"/>
              </a:rPr>
              <a:t>applications </a:t>
            </a:r>
            <a:r>
              <a:rPr sz="850" b="1" spc="2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850" b="1" spc="15" dirty="0">
                <a:solidFill>
                  <a:srgbClr val="FF0000"/>
                </a:solidFill>
                <a:latin typeface="Arial"/>
                <a:cs typeface="Arial"/>
              </a:rPr>
              <a:t>Unix  </a:t>
            </a:r>
            <a:r>
              <a:rPr sz="850" b="1" spc="20" dirty="0">
                <a:solidFill>
                  <a:srgbClr val="FF0000"/>
                </a:solidFill>
                <a:latin typeface="Arial"/>
                <a:cs typeface="Arial"/>
              </a:rPr>
              <a:t>commands </a:t>
            </a:r>
            <a:r>
              <a:rPr sz="850" spc="15" dirty="0">
                <a:latin typeface="Arial"/>
                <a:cs typeface="Arial"/>
              </a:rPr>
              <a:t>which </a:t>
            </a:r>
            <a:r>
              <a:rPr sz="850" spc="10" dirty="0">
                <a:latin typeface="Arial"/>
                <a:cs typeface="Arial"/>
              </a:rPr>
              <a:t>interact with </a:t>
            </a:r>
            <a:r>
              <a:rPr sz="850" spc="15" dirty="0">
                <a:latin typeface="Arial"/>
                <a:cs typeface="Arial"/>
              </a:rPr>
              <a:t>the kernel </a:t>
            </a:r>
            <a:r>
              <a:rPr sz="850" spc="10" dirty="0">
                <a:latin typeface="Arial"/>
                <a:cs typeface="Arial"/>
              </a:rPr>
              <a:t>rather </a:t>
            </a:r>
            <a:r>
              <a:rPr sz="850" spc="15" dirty="0">
                <a:latin typeface="Arial"/>
                <a:cs typeface="Arial"/>
              </a:rPr>
              <a:t>than</a:t>
            </a:r>
            <a:r>
              <a:rPr sz="850" spc="-65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the  hardware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itself.</a:t>
            </a:r>
            <a:endParaRPr sz="850">
              <a:latin typeface="Arial"/>
              <a:cs typeface="Arial"/>
            </a:endParaRPr>
          </a:p>
          <a:p>
            <a:pPr marL="12700" marR="15875">
              <a:lnSpc>
                <a:spcPct val="107600"/>
              </a:lnSpc>
            </a:pPr>
            <a:r>
              <a:rPr sz="850" spc="15" dirty="0">
                <a:latin typeface="Arial"/>
                <a:cs typeface="Arial"/>
              </a:rPr>
              <a:t>The </a:t>
            </a:r>
            <a:r>
              <a:rPr sz="850" spc="10" dirty="0">
                <a:latin typeface="Arial"/>
                <a:cs typeface="Arial"/>
              </a:rPr>
              <a:t>third </a:t>
            </a:r>
            <a:r>
              <a:rPr sz="850" dirty="0">
                <a:latin typeface="Arial"/>
                <a:cs typeface="Arial"/>
              </a:rPr>
              <a:t>layer </a:t>
            </a:r>
            <a:r>
              <a:rPr sz="850" spc="10" dirty="0">
                <a:latin typeface="Arial"/>
                <a:cs typeface="Arial"/>
              </a:rPr>
              <a:t>is called </a:t>
            </a:r>
            <a:r>
              <a:rPr sz="850" spc="15" dirty="0">
                <a:latin typeface="Arial"/>
                <a:cs typeface="Arial"/>
              </a:rPr>
              <a:t>the </a:t>
            </a:r>
            <a:r>
              <a:rPr sz="850" b="1" spc="10" dirty="0">
                <a:solidFill>
                  <a:srgbClr val="FF0000"/>
                </a:solidFill>
                <a:latin typeface="Arial"/>
                <a:cs typeface="Arial"/>
              </a:rPr>
              <a:t>shell</a:t>
            </a:r>
            <a:r>
              <a:rPr sz="850" spc="10" dirty="0">
                <a:latin typeface="Arial"/>
                <a:cs typeface="Arial"/>
              </a:rPr>
              <a:t>. </a:t>
            </a:r>
            <a:r>
              <a:rPr sz="850" spc="5" dirty="0">
                <a:latin typeface="Arial"/>
                <a:cs typeface="Arial"/>
              </a:rPr>
              <a:t>It </a:t>
            </a:r>
            <a:r>
              <a:rPr sz="850" spc="15" dirty="0">
                <a:latin typeface="Arial"/>
                <a:cs typeface="Arial"/>
              </a:rPr>
              <a:t>interprets </a:t>
            </a:r>
            <a:r>
              <a:rPr sz="850" spc="20" dirty="0">
                <a:latin typeface="Arial"/>
                <a:cs typeface="Arial"/>
              </a:rPr>
              <a:t>commands  </a:t>
            </a:r>
            <a:r>
              <a:rPr sz="850" spc="15" dirty="0">
                <a:latin typeface="Arial"/>
                <a:cs typeface="Arial"/>
              </a:rPr>
              <a:t>and manages the </a:t>
            </a:r>
            <a:r>
              <a:rPr sz="850" spc="10" dirty="0">
                <a:latin typeface="Arial"/>
                <a:cs typeface="Arial"/>
              </a:rPr>
              <a:t>interaction </a:t>
            </a:r>
            <a:r>
              <a:rPr sz="850" spc="15" dirty="0">
                <a:latin typeface="Arial"/>
                <a:cs typeface="Arial"/>
              </a:rPr>
              <a:t>between the </a:t>
            </a:r>
            <a:r>
              <a:rPr sz="850" spc="5" dirty="0">
                <a:latin typeface="Arial"/>
                <a:cs typeface="Arial"/>
              </a:rPr>
              <a:t>user, </a:t>
            </a:r>
            <a:r>
              <a:rPr sz="850" spc="15" dirty="0">
                <a:latin typeface="Arial"/>
                <a:cs typeface="Arial"/>
              </a:rPr>
              <a:t>the  </a:t>
            </a:r>
            <a:r>
              <a:rPr sz="850" spc="10" dirty="0">
                <a:latin typeface="Arial"/>
                <a:cs typeface="Arial"/>
              </a:rPr>
              <a:t>applications, </a:t>
            </a:r>
            <a:r>
              <a:rPr sz="850" spc="15" dirty="0">
                <a:latin typeface="Arial"/>
                <a:cs typeface="Arial"/>
              </a:rPr>
              <a:t>and Unix</a:t>
            </a:r>
            <a:r>
              <a:rPr sz="850" spc="-30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commands.</a:t>
            </a:r>
            <a:endParaRPr sz="850">
              <a:latin typeface="Arial"/>
              <a:cs typeface="Arial"/>
            </a:endParaRPr>
          </a:p>
          <a:p>
            <a:pPr marL="12700" marR="69215">
              <a:lnSpc>
                <a:spcPct val="107600"/>
              </a:lnSpc>
            </a:pPr>
            <a:r>
              <a:rPr sz="850" spc="15" dirty="0">
                <a:latin typeface="Arial"/>
                <a:cs typeface="Arial"/>
              </a:rPr>
              <a:t>The fourth </a:t>
            </a:r>
            <a:r>
              <a:rPr sz="850" dirty="0">
                <a:latin typeface="Arial"/>
                <a:cs typeface="Arial"/>
              </a:rPr>
              <a:t>layer </a:t>
            </a:r>
            <a:r>
              <a:rPr sz="850" spc="10" dirty="0">
                <a:latin typeface="Arial"/>
                <a:cs typeface="Arial"/>
              </a:rPr>
              <a:t>is </a:t>
            </a:r>
            <a:r>
              <a:rPr sz="850" spc="15" dirty="0">
                <a:latin typeface="Arial"/>
                <a:cs typeface="Arial"/>
              </a:rPr>
              <a:t>the </a:t>
            </a:r>
            <a:r>
              <a:rPr sz="850" b="1" spc="15" dirty="0">
                <a:solidFill>
                  <a:srgbClr val="FF0000"/>
                </a:solidFill>
                <a:latin typeface="Arial"/>
                <a:cs typeface="Arial"/>
              </a:rPr>
              <a:t>windowing system</a:t>
            </a:r>
            <a:r>
              <a:rPr sz="850" spc="15" dirty="0">
                <a:latin typeface="Arial"/>
                <a:cs typeface="Arial"/>
              </a:rPr>
              <a:t>. </a:t>
            </a:r>
            <a:r>
              <a:rPr sz="850" spc="5" dirty="0">
                <a:latin typeface="Arial"/>
                <a:cs typeface="Arial"/>
              </a:rPr>
              <a:t>It </a:t>
            </a:r>
            <a:r>
              <a:rPr sz="850" spc="10" dirty="0">
                <a:latin typeface="Arial"/>
                <a:cs typeface="Arial"/>
              </a:rPr>
              <a:t>usually  interacts with </a:t>
            </a:r>
            <a:r>
              <a:rPr sz="850" spc="15" dirty="0">
                <a:latin typeface="Arial"/>
                <a:cs typeface="Arial"/>
              </a:rPr>
              <a:t>the </a:t>
            </a:r>
            <a:r>
              <a:rPr sz="850" spc="10" dirty="0">
                <a:latin typeface="Arial"/>
                <a:cs typeface="Arial"/>
              </a:rPr>
              <a:t>shell, </a:t>
            </a:r>
            <a:r>
              <a:rPr sz="850" spc="5" dirty="0">
                <a:latin typeface="Arial"/>
                <a:cs typeface="Arial"/>
              </a:rPr>
              <a:t>but </a:t>
            </a:r>
            <a:r>
              <a:rPr sz="850" spc="15" dirty="0">
                <a:latin typeface="Arial"/>
                <a:cs typeface="Arial"/>
              </a:rPr>
              <a:t>can also </a:t>
            </a:r>
            <a:r>
              <a:rPr sz="850" spc="10" dirty="0">
                <a:latin typeface="Arial"/>
                <a:cs typeface="Arial"/>
              </a:rPr>
              <a:t>interact directly with  applications.</a:t>
            </a:r>
            <a:endParaRPr sz="8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8845" y="2611544"/>
            <a:ext cx="3232150" cy="147955"/>
          </a:xfrm>
          <a:custGeom>
            <a:avLst/>
            <a:gdLst/>
            <a:ahLst/>
            <a:cxnLst/>
            <a:rect l="l" t="t" r="r" b="b"/>
            <a:pathLst>
              <a:path w="3232150" h="147955">
                <a:moveTo>
                  <a:pt x="3190509" y="0"/>
                </a:moveTo>
                <a:lnTo>
                  <a:pt x="41149" y="0"/>
                </a:lnTo>
                <a:lnTo>
                  <a:pt x="25171" y="3246"/>
                </a:lnTo>
                <a:lnTo>
                  <a:pt x="12087" y="12087"/>
                </a:lnTo>
                <a:lnTo>
                  <a:pt x="3246" y="25171"/>
                </a:lnTo>
                <a:lnTo>
                  <a:pt x="0" y="41148"/>
                </a:lnTo>
                <a:lnTo>
                  <a:pt x="0" y="147813"/>
                </a:lnTo>
                <a:lnTo>
                  <a:pt x="3231658" y="147813"/>
                </a:lnTo>
                <a:lnTo>
                  <a:pt x="3231658" y="41148"/>
                </a:lnTo>
                <a:lnTo>
                  <a:pt x="3228411" y="25171"/>
                </a:lnTo>
                <a:lnTo>
                  <a:pt x="3219571" y="12087"/>
                </a:lnTo>
                <a:lnTo>
                  <a:pt x="3206486" y="3246"/>
                </a:lnTo>
                <a:lnTo>
                  <a:pt x="3190509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8845" y="2749104"/>
            <a:ext cx="3231658" cy="409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9994" y="3184167"/>
            <a:ext cx="82297" cy="82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9067" y="3173880"/>
            <a:ext cx="92545" cy="92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1143" y="3215028"/>
            <a:ext cx="3108211" cy="514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50503" y="2647374"/>
            <a:ext cx="41109" cy="822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50503" y="2688513"/>
            <a:ext cx="41109" cy="4956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8845" y="2784967"/>
            <a:ext cx="3232150" cy="440690"/>
          </a:xfrm>
          <a:custGeom>
            <a:avLst/>
            <a:gdLst/>
            <a:ahLst/>
            <a:cxnLst/>
            <a:rect l="l" t="t" r="r" b="b"/>
            <a:pathLst>
              <a:path w="3232150" h="440689">
                <a:moveTo>
                  <a:pt x="3231658" y="0"/>
                </a:moveTo>
                <a:lnTo>
                  <a:pt x="0" y="0"/>
                </a:lnTo>
                <a:lnTo>
                  <a:pt x="0" y="399199"/>
                </a:lnTo>
                <a:lnTo>
                  <a:pt x="3246" y="415176"/>
                </a:lnTo>
                <a:lnTo>
                  <a:pt x="12087" y="428260"/>
                </a:lnTo>
                <a:lnTo>
                  <a:pt x="25171" y="437101"/>
                </a:lnTo>
                <a:lnTo>
                  <a:pt x="41149" y="440348"/>
                </a:lnTo>
                <a:lnTo>
                  <a:pt x="3190509" y="440348"/>
                </a:lnTo>
                <a:lnTo>
                  <a:pt x="3206486" y="437101"/>
                </a:lnTo>
                <a:lnTo>
                  <a:pt x="3219571" y="428260"/>
                </a:lnTo>
                <a:lnTo>
                  <a:pt x="3228411" y="415176"/>
                </a:lnTo>
                <a:lnTo>
                  <a:pt x="3231658" y="399199"/>
                </a:lnTo>
                <a:lnTo>
                  <a:pt x="3231658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50503" y="2678226"/>
            <a:ext cx="0" cy="521970"/>
          </a:xfrm>
          <a:custGeom>
            <a:avLst/>
            <a:gdLst/>
            <a:ahLst/>
            <a:cxnLst/>
            <a:rect l="l" t="t" r="r" b="b"/>
            <a:pathLst>
              <a:path h="521969">
                <a:moveTo>
                  <a:pt x="0" y="52137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50503" y="2667939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28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50503" y="2657652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28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50503" y="2647364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28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50503" y="2631934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43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47294" y="2615539"/>
            <a:ext cx="3148965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850">
              <a:latin typeface="Arial"/>
              <a:cs typeface="Arial"/>
            </a:endParaRPr>
          </a:p>
          <a:p>
            <a:pPr marL="12700" marR="5080">
              <a:lnSpc>
                <a:spcPct val="107600"/>
              </a:lnSpc>
              <a:spcBef>
                <a:spcPts val="185"/>
              </a:spcBef>
            </a:pPr>
            <a:r>
              <a:rPr sz="850" spc="15" dirty="0">
                <a:latin typeface="Arial"/>
                <a:cs typeface="Arial"/>
              </a:rPr>
              <a:t>The user </a:t>
            </a:r>
            <a:r>
              <a:rPr sz="850" spc="10" dirty="0">
                <a:latin typeface="Arial"/>
                <a:cs typeface="Arial"/>
              </a:rPr>
              <a:t>interacts with </a:t>
            </a:r>
            <a:r>
              <a:rPr sz="850" spc="15" dirty="0">
                <a:latin typeface="Arial"/>
                <a:cs typeface="Arial"/>
              </a:rPr>
              <a:t>the </a:t>
            </a:r>
            <a:r>
              <a:rPr sz="850" spc="10" dirty="0">
                <a:latin typeface="Arial"/>
                <a:cs typeface="Arial"/>
              </a:rPr>
              <a:t>entire operating </a:t>
            </a:r>
            <a:r>
              <a:rPr sz="850" spc="15" dirty="0">
                <a:latin typeface="Arial"/>
                <a:cs typeface="Arial"/>
              </a:rPr>
              <a:t>system through  </a:t>
            </a:r>
            <a:r>
              <a:rPr sz="850" spc="10" dirty="0">
                <a:latin typeface="Arial"/>
                <a:cs typeface="Arial"/>
              </a:rPr>
              <a:t>either </a:t>
            </a:r>
            <a:r>
              <a:rPr sz="850" spc="15" dirty="0">
                <a:latin typeface="Arial"/>
                <a:cs typeface="Arial"/>
              </a:rPr>
              <a:t>the </a:t>
            </a:r>
            <a:r>
              <a:rPr sz="850" spc="10" dirty="0">
                <a:latin typeface="Arial"/>
                <a:cs typeface="Arial"/>
              </a:rPr>
              <a:t>shell or </a:t>
            </a:r>
            <a:r>
              <a:rPr sz="850" spc="15" dirty="0">
                <a:latin typeface="Arial"/>
                <a:cs typeface="Arial"/>
              </a:rPr>
              <a:t>a combination </a:t>
            </a:r>
            <a:r>
              <a:rPr sz="850" spc="10" dirty="0">
                <a:latin typeface="Arial"/>
                <a:cs typeface="Arial"/>
              </a:rPr>
              <a:t>of </a:t>
            </a:r>
            <a:r>
              <a:rPr sz="850" spc="15" dirty="0">
                <a:latin typeface="Arial"/>
                <a:cs typeface="Arial"/>
              </a:rPr>
              <a:t>the </a:t>
            </a:r>
            <a:r>
              <a:rPr sz="850" spc="10" dirty="0">
                <a:latin typeface="Arial"/>
                <a:cs typeface="Arial"/>
              </a:rPr>
              <a:t>shell </a:t>
            </a:r>
            <a:r>
              <a:rPr sz="850" spc="15" dirty="0">
                <a:latin typeface="Arial"/>
                <a:cs typeface="Arial"/>
              </a:rPr>
              <a:t>and the</a:t>
            </a:r>
            <a:r>
              <a:rPr sz="850" spc="-55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windowing  system.</a:t>
            </a:r>
            <a:endParaRPr sz="8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1C9D8498-C4DF-44FF-B411-E8949AEF47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5804" y="443903"/>
            <a:ext cx="1363094" cy="140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5"/>
            <a:r>
              <a:rPr sz="913" spc="2" dirty="0">
                <a:solidFill>
                  <a:srgbClr val="ED1C24"/>
                </a:solidFill>
                <a:latin typeface="Arial"/>
                <a:cs typeface="Arial"/>
              </a:rPr>
              <a:t>UNIX </a:t>
            </a:r>
            <a:r>
              <a:rPr lang="en-US" sz="913" dirty="0">
                <a:solidFill>
                  <a:srgbClr val="ED1C24"/>
                </a:solidFill>
                <a:latin typeface="Arial"/>
                <a:cs typeface="Arial"/>
              </a:rPr>
              <a:t>Layers</a:t>
            </a:r>
            <a:endParaRPr sz="913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113" y="664215"/>
            <a:ext cx="3409857" cy="0"/>
          </a:xfrm>
          <a:custGeom>
            <a:avLst/>
            <a:gdLst/>
            <a:ahLst/>
            <a:cxnLst/>
            <a:rect l="l" t="t" r="r" b="b"/>
            <a:pathLst>
              <a:path w="7658100">
                <a:moveTo>
                  <a:pt x="0" y="0"/>
                </a:moveTo>
                <a:lnTo>
                  <a:pt x="7658099" y="0"/>
                </a:lnTo>
              </a:path>
            </a:pathLst>
          </a:custGeom>
          <a:ln w="45720">
            <a:solidFill>
              <a:srgbClr val="0000D1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6" name="object 6"/>
          <p:cNvSpPr/>
          <p:nvPr/>
        </p:nvSpPr>
        <p:spPr>
          <a:xfrm>
            <a:off x="1079537" y="859985"/>
            <a:ext cx="1758875" cy="170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7" name="object 7"/>
          <p:cNvSpPr/>
          <p:nvPr/>
        </p:nvSpPr>
        <p:spPr>
          <a:xfrm>
            <a:off x="526722" y="2974548"/>
            <a:ext cx="3410422" cy="0"/>
          </a:xfrm>
          <a:custGeom>
            <a:avLst/>
            <a:gdLst/>
            <a:ahLst/>
            <a:cxnLst/>
            <a:rect l="l" t="t" r="r" b="b"/>
            <a:pathLst>
              <a:path w="7659370">
                <a:moveTo>
                  <a:pt x="0" y="0"/>
                </a:moveTo>
                <a:lnTo>
                  <a:pt x="7659115" y="0"/>
                </a:lnTo>
              </a:path>
            </a:pathLst>
          </a:custGeom>
          <a:ln w="571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6A17E5-330D-4B06-9CF5-1F780C2D0E64}"/>
              </a:ext>
            </a:extLst>
          </p:cNvPr>
          <p:cNvSpPr/>
          <p:nvPr/>
        </p:nvSpPr>
        <p:spPr>
          <a:xfrm>
            <a:off x="385804" y="2673424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>
                <a:hlinkClick r:id="rId3"/>
              </a:rPr>
              <a:t>https://opensource.com/article/18/5/differences-between-linux-and-unix</a:t>
            </a:r>
            <a:endParaRPr lang="en-CA" sz="1000" dirty="0"/>
          </a:p>
          <a:p>
            <a:endParaRPr lang="en-CA" sz="1000" dirty="0"/>
          </a:p>
          <a:p>
            <a:r>
              <a:rPr lang="en-CA" sz="1000" dirty="0">
                <a:hlinkClick r:id="rId4"/>
              </a:rPr>
              <a:t>https://makelinux.github.io/kernel/map/</a:t>
            </a:r>
            <a:endParaRPr lang="en-CA" sz="1000" dirty="0"/>
          </a:p>
          <a:p>
            <a:endParaRPr lang="en-CA" sz="1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559CE-6670-4D16-A9A4-CF5360B021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/>
              <a:t>COMP 2560 System Programming</a:t>
            </a:r>
            <a:endParaRPr lang="en-CA" spc="-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02479-CBF1-4C46-AA69-101AF0A0C3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342011"/>
            <a:ext cx="7651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Loggin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3" y="1215821"/>
            <a:ext cx="3989704" cy="177165"/>
          </a:xfrm>
          <a:custGeom>
            <a:avLst/>
            <a:gdLst/>
            <a:ahLst/>
            <a:cxnLst/>
            <a:rect l="l" t="t" r="r" b="b"/>
            <a:pathLst>
              <a:path w="3989704" h="17716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7012"/>
                </a:lnTo>
                <a:lnTo>
                  <a:pt x="3989652" y="17701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4" y="1380185"/>
            <a:ext cx="398965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2454021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5345" y="2441320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0794" y="2492121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260068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310848"/>
            <a:ext cx="50751" cy="1143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193" y="1424455"/>
            <a:ext cx="3989704" cy="1080770"/>
          </a:xfrm>
          <a:custGeom>
            <a:avLst/>
            <a:gdLst/>
            <a:ahLst/>
            <a:cxnLst/>
            <a:rect l="l" t="t" r="r" b="b"/>
            <a:pathLst>
              <a:path w="3989704" h="1080770">
                <a:moveTo>
                  <a:pt x="3989652" y="0"/>
                </a:moveTo>
                <a:lnTo>
                  <a:pt x="0" y="0"/>
                </a:lnTo>
                <a:lnTo>
                  <a:pt x="0" y="1029565"/>
                </a:lnTo>
                <a:lnTo>
                  <a:pt x="4008" y="1049289"/>
                </a:lnTo>
                <a:lnTo>
                  <a:pt x="14922" y="1065442"/>
                </a:lnTo>
                <a:lnTo>
                  <a:pt x="31075" y="1076357"/>
                </a:lnTo>
                <a:lnTo>
                  <a:pt x="50800" y="1080365"/>
                </a:lnTo>
                <a:lnTo>
                  <a:pt x="3938852" y="1080365"/>
                </a:lnTo>
                <a:lnTo>
                  <a:pt x="3958576" y="1076357"/>
                </a:lnTo>
                <a:lnTo>
                  <a:pt x="3974729" y="1065442"/>
                </a:lnTo>
                <a:lnTo>
                  <a:pt x="3985644" y="1049289"/>
                </a:lnTo>
                <a:lnTo>
                  <a:pt x="3989652" y="1029565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298148"/>
            <a:ext cx="0" cy="1175385"/>
          </a:xfrm>
          <a:custGeom>
            <a:avLst/>
            <a:gdLst/>
            <a:ahLst/>
            <a:cxnLst/>
            <a:rect l="l" t="t" r="r" b="b"/>
            <a:pathLst>
              <a:path h="1175385">
                <a:moveTo>
                  <a:pt x="0" y="117492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285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272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6" y="1260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6" y="124099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007" y="1471637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1007" y="2025827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7294" y="1206081"/>
            <a:ext cx="3720465" cy="1232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login</a:t>
            </a:r>
            <a:endParaRPr sz="1050" dirty="0">
              <a:latin typeface="Courier New"/>
              <a:cs typeface="Courier New"/>
            </a:endParaRPr>
          </a:p>
          <a:p>
            <a:pPr marL="289560" marR="62230">
              <a:lnSpc>
                <a:spcPct val="102600"/>
              </a:lnSpc>
              <a:spcBef>
                <a:spcPts val="260"/>
              </a:spcBef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Courier New"/>
                <a:cs typeface="Courier New"/>
              </a:rPr>
              <a:t>logi</a:t>
            </a:r>
            <a:r>
              <a:rPr lang="en-US" sz="1050" spc="-10" dirty="0">
                <a:latin typeface="Courier New"/>
                <a:cs typeface="Courier New"/>
              </a:rPr>
              <a:t>n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(</a:t>
            </a:r>
            <a:r>
              <a:rPr sz="1050" spc="-5" dirty="0">
                <a:latin typeface="Courier New"/>
                <a:cs typeface="Courier New"/>
              </a:rPr>
              <a:t>/bin/login</a:t>
            </a:r>
            <a:r>
              <a:rPr sz="1050" spc="-5" dirty="0">
                <a:latin typeface="Arial"/>
                <a:cs typeface="Arial"/>
              </a:rPr>
              <a:t>) </a:t>
            </a:r>
            <a:r>
              <a:rPr sz="1050" spc="-10" dirty="0">
                <a:latin typeface="Arial"/>
                <a:cs typeface="Arial"/>
              </a:rPr>
              <a:t>command </a:t>
            </a:r>
            <a:r>
              <a:rPr sz="1050" spc="-5" dirty="0">
                <a:latin typeface="Arial"/>
                <a:cs typeface="Arial"/>
              </a:rPr>
              <a:t>is </a:t>
            </a:r>
            <a:r>
              <a:rPr sz="1050" spc="-20" dirty="0">
                <a:latin typeface="Arial"/>
                <a:cs typeface="Arial"/>
              </a:rPr>
              <a:t>invoked by </a:t>
            </a:r>
            <a:r>
              <a:rPr sz="1050" spc="-5" dirty="0">
                <a:latin typeface="Arial"/>
                <a:cs typeface="Arial"/>
              </a:rPr>
              <a:t>the  system. It is used at the beginning of each terminal  session to identify oneself to the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system.</a:t>
            </a:r>
            <a:endParaRPr sz="1050" dirty="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sz="1050" spc="-10" dirty="0">
                <a:latin typeface="Courier New"/>
                <a:cs typeface="Courier New"/>
              </a:rPr>
              <a:t>login </a:t>
            </a:r>
            <a:r>
              <a:rPr sz="1050" spc="-10" dirty="0">
                <a:latin typeface="Arial"/>
                <a:cs typeface="Arial"/>
              </a:rPr>
              <a:t>checks </a:t>
            </a:r>
            <a:r>
              <a:rPr sz="1050" spc="-5" dirty="0">
                <a:latin typeface="Arial"/>
                <a:cs typeface="Arial"/>
              </a:rPr>
              <a:t>our login-name in </a:t>
            </a:r>
            <a:r>
              <a:rPr sz="1050" spc="-10" dirty="0">
                <a:latin typeface="Courier New"/>
                <a:cs typeface="Courier New"/>
              </a:rPr>
              <a:t>/etc/passwd </a:t>
            </a:r>
            <a:r>
              <a:rPr sz="1050" spc="-5" dirty="0">
                <a:latin typeface="Arial"/>
                <a:cs typeface="Arial"/>
              </a:rPr>
              <a:t>and  matches our </a:t>
            </a:r>
            <a:r>
              <a:rPr sz="1050" spc="-15" dirty="0">
                <a:latin typeface="Arial"/>
                <a:cs typeface="Arial"/>
              </a:rPr>
              <a:t>password </a:t>
            </a:r>
            <a:r>
              <a:rPr sz="1050" spc="-5" dirty="0">
                <a:latin typeface="Arial"/>
                <a:cs typeface="Arial"/>
              </a:rPr>
              <a:t>with the one in the encrypted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file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Courier New"/>
                <a:cs typeface="Courier New"/>
              </a:rPr>
              <a:t>/etc/shadow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84872474-FD5B-4C03-B8D1-986E24D609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2745</Words>
  <Application>Microsoft Office PowerPoint</Application>
  <PresentationFormat>Custom</PresentationFormat>
  <Paragraphs>416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宋体</vt:lpstr>
      <vt:lpstr>Arial</vt:lpstr>
      <vt:lpstr>Arial</vt:lpstr>
      <vt:lpstr>Calibri</vt:lpstr>
      <vt:lpstr>Courier New</vt:lpstr>
      <vt:lpstr>Times New Roman</vt:lpstr>
      <vt:lpstr>Verdana</vt:lpstr>
      <vt:lpstr>Office Theme</vt:lpstr>
      <vt:lpstr>COMP 2560 System Programming:  Introduction to Unix 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60-256 System Programming: Introduction to Unix</dc:title>
  <dc:subject>Introduction to Unix</dc:subject>
  <dc:creator>by Dr. B. Boufama</dc:creator>
  <cp:lastModifiedBy>Abedalrhman Alkhateeb</cp:lastModifiedBy>
  <cp:revision>44</cp:revision>
  <dcterms:created xsi:type="dcterms:W3CDTF">2019-09-05T22:59:51Z</dcterms:created>
  <dcterms:modified xsi:type="dcterms:W3CDTF">2020-12-31T00:24:16Z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2006-09-10T00:00:00Z</vt:filetime>
  </property>
  <property fmtid="{D5CDD505-2E9C-101B-9397-08002B2CF9AE}" pid="3" name="Creator">
    <vt:lpwstr>LaTeX with beamer class version 3.06</vt:lpwstr>
  </property>
  <property fmtid="{D5CDD505-2E9C-101B-9397-08002B2CF9AE}" pid="4" name="LastSaved">
    <vt:filetime>2006-09-10T00:00:00Z</vt:filetime>
  </property>
</Properties>
</file>