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86" r:id="rId12"/>
    <p:sldId id="266" r:id="rId13"/>
    <p:sldId id="267" r:id="rId14"/>
    <p:sldId id="268" r:id="rId15"/>
    <p:sldId id="269" r:id="rId16"/>
    <p:sldId id="290" r:id="rId17"/>
    <p:sldId id="287" r:id="rId18"/>
    <p:sldId id="270" r:id="rId19"/>
    <p:sldId id="288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9" r:id="rId30"/>
    <p:sldId id="280" r:id="rId31"/>
    <p:sldId id="281" r:id="rId32"/>
    <p:sldId id="282" r:id="rId33"/>
    <p:sldId id="283" r:id="rId34"/>
    <p:sldId id="284" r:id="rId35"/>
    <p:sldId id="285" r:id="rId36"/>
  </p:sldIdLst>
  <p:sldSz cx="4610100" cy="3460750"/>
  <p:notesSz cx="4610100" cy="3460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>
      <p:cViewPr varScale="1">
        <p:scale>
          <a:sx n="127" d="100"/>
          <a:sy n="127" d="100"/>
        </p:scale>
        <p:origin x="1368" y="45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3.7044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19-09-16T18:13:53.94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3780 4530 0,'12'0'15,"0"-12"32,0 12-16,0 0-15,0 0 0,1 0-1,-1 12 1,12 0-16,12-12 15,-12 12 1,1-12 0,-1 12-1,12-12 1,1 12 0,23-12-1,13 24 1,-25-24-1,1 12 1,-1-12 0,1 0-1,-25 13 17,12-13-17,1 0 1,-25 0-16,12 0 15,-12 0 1,0 0 93,0 0-77,0 0-17,1 0 1,-1 0-16,0 0 16,0 0-1,12 0-15,25-13 16,-1 13-1,-12 0 1,-11 0 0,-1 0-1,0 0 1,25 0 0,35 0-1,-23 0 1,24 0-1,-25 0 1,1 13 0,-25-13-1,-12 0 17,25 0-17,-25 0 1,25 0-1,-13 0 1,-12 0 0,-12 0-1,13 0 1,-13 0 0,36 0-1,-24 0 1,13 0-1,-1 0 1,-12 0 0,-12 0 15,1 0 31,-1 0-46,0-13-16,0 13 16,0 0-1,0 0 1,12 0 0,-12 0-1,13 0 1,-1 0-1,-12-12 1,0 12 0,0 0 93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3.7044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19-09-16T18:13:55.64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3114 4566 0,'24'0'110,"24"0"-95,-24 0-15,1 0 16,-1 0 0,12 0-16,25 12 15,24-12 1,-37 0-1,1 0 1,-13 0 0,12 0-1,1 0 1,-1 0 15,-23 0-15,-13 0-1,0 0 1,12 0 0,-12 0-1,0 0 1,0 0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3.7044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19-09-16T18:22:51.15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6906 4590 0,'0'-12'63,"24"12"-63,-12-12 15,12 12-15,-12-12 16,37 12 0,36-24-1,11 12 1,1 12 0,-24-13-1,0 13 1,-1 0-1,-11-12 1,0 12 0,-13 0-1,-24 0 1,13 0 0,-13 0-1,0 0 16,-12 0-15,0 0 0,0 0-16,1 0 15,-1 0 1,0 0 0,12 12-1,0-12 1,0 0-1,1 0 1,11 0 0,0 0-1,-23 0 1,11 0 0,-12 0-1,24 13 16,-24-13-15,0 0 0,1 0 46,-1 0 1,0 0-32,-12 12-31,12-12 16,0 0-1,0 0 1,0 0-1,0 0 64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3.7044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19-09-16T18:22:55.65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3853 6528 0,'0'-12'63,"24"12"-17,0 0-46,12 0 16,1-12-16,-1 12 16,61-12-1,36 0 1,-36 12 0,-24 0-1,0-13 1,11 13-1,1 0 1,-12 0 0,12 13-1,-61-13-15,97 24 16,-24-12 15,0 0-15,-12-12-1,12 12 1,-25-12 0,-11 0-1,-13 0 1,-23 0 0,-1 0-1,0 0 1,12 0-1,13 0 1,-25 12 0,-12-12-1,12 0 1,1 0 15,11 0-15,12 0-1,1 0 1,-1 0 0,1 0-1,24 0 1,11 0 0,-47 0-1,-13 0 1,-12 0-1,0 0 17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3.7044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19-09-16T18:23:14.66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2883 3783 0,'12'0'141,"49"-21"-141,-25 21 0,13-20 16,-13 20-1,49-21 1,-12 21 0,-1-21-1,-47 21 1,23 0-1,-12 0 1,49 0 0,-24 0-1,-25 0-15,25 0 16,-13 0 15,-24 0-15,-11 0 15,11 0-15,12 0-1,-12 0 1,25 0 0,-13 0-1,-12 0 1,1 0-1,-1 0 1,-12 0-16,12-21 16,25 21-1,-25 0 1,-12 0 0,0 0 30,0 0 158,-12-21-189,-36 21 220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611438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32A3A6-F7C4-4151-A29E-EA31EDF38863}" type="datetimeFigureOut">
              <a:rPr lang="en-CA" smtClean="0"/>
              <a:t>2021-01-23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E7D5FD-1B84-43BA-B86C-28FEB8278A2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0429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E7D5FD-1B84-43BA-B86C-28FEB8278A26}" type="slidenum">
              <a:rPr lang="en-CA" smtClean="0"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5533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 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Standard Input/Output Library</a:t>
            </a:r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3088361" y="3224821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008744" y="3220859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CCC1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3186546" y="3220859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CCC1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3339032" y="3234943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3349524" y="3224669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3359684" y="3214509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80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3275863" y="3220859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CCC1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3631883" y="32272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3542982" y="3220859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CCC1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3619183" y="32145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CCC1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3631883" y="32399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CCC1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3619183" y="32526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CCC1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3631883" y="32653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CCC1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3886315" y="32145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3899015" y="32272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3899015" y="32399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3810114" y="3220859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CCC1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3886315" y="32526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CCC1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3899015" y="32653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CCC1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4153434" y="32145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4166134" y="32272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4166134" y="32399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4153434" y="32526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4166134" y="32653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4451033" y="3244989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4423969" y="3218494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80">
                <a:moveTo>
                  <a:pt x="30366" y="15183"/>
                </a:moveTo>
                <a:lnTo>
                  <a:pt x="30366" y="6756"/>
                </a:lnTo>
                <a:lnTo>
                  <a:pt x="23609" y="0"/>
                </a:lnTo>
                <a:lnTo>
                  <a:pt x="15183" y="0"/>
                </a:lnTo>
                <a:lnTo>
                  <a:pt x="6756" y="0"/>
                </a:lnTo>
                <a:lnTo>
                  <a:pt x="0" y="6756"/>
                </a:lnTo>
                <a:lnTo>
                  <a:pt x="0" y="15183"/>
                </a:lnTo>
                <a:lnTo>
                  <a:pt x="0" y="23609"/>
                </a:lnTo>
                <a:lnTo>
                  <a:pt x="6756" y="30366"/>
                </a:lnTo>
                <a:lnTo>
                  <a:pt x="15183" y="30366"/>
                </a:lnTo>
                <a:lnTo>
                  <a:pt x="23609" y="30366"/>
                </a:lnTo>
                <a:lnTo>
                  <a:pt x="30366" y="23609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4344352" y="321450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4329112" y="3232289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4496754" y="321450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4532315" y="3232289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0" y="0"/>
            <a:ext cx="2304415" cy="636270"/>
          </a:xfrm>
          <a:custGeom>
            <a:avLst/>
            <a:gdLst/>
            <a:ahLst/>
            <a:cxnLst/>
            <a:rect l="l" t="t" r="r" b="b"/>
            <a:pathLst>
              <a:path w="2304415" h="636270">
                <a:moveTo>
                  <a:pt x="0" y="636079"/>
                </a:moveTo>
                <a:lnTo>
                  <a:pt x="2303995" y="636079"/>
                </a:lnTo>
                <a:lnTo>
                  <a:pt x="2303995" y="0"/>
                </a:lnTo>
                <a:lnTo>
                  <a:pt x="0" y="0"/>
                </a:lnTo>
                <a:lnTo>
                  <a:pt x="0" y="6360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 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Standard Input/Output Library</a:t>
            </a:r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 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Standard Input/Output Library</a:t>
            </a:r>
            <a:endParaRPr spc="-5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 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Standard Input/Output Library</a:t>
            </a: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 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Standard Input/Output Library</a:t>
            </a:r>
            <a:endParaRPr spc="-5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3088361" y="3224821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008744" y="3220859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CCC1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3186546" y="3220859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CCC1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3339032" y="3234943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3349524" y="3224669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3359684" y="3214509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80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3275863" y="3220859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CCC1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3631883" y="32272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3542982" y="3220859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CCC1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3619183" y="32145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CCC1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3631883" y="32399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CCC1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3619183" y="32526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CCC1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3631883" y="32653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CCC1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3886315" y="32145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3899015" y="32272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3899015" y="32399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3810114" y="3220859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CCC1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3886315" y="32526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CCC1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3899015" y="32653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CCC1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4153434" y="32145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4166134" y="32272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4166134" y="32399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83170" y="967465"/>
            <a:ext cx="2443759" cy="4845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46557" y="1013091"/>
            <a:ext cx="3516985" cy="21310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399296" y="3325823"/>
            <a:ext cx="1066164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 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100074" y="3325823"/>
            <a:ext cx="1108710" cy="1212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Standard Input/Output Library</a:t>
            </a:r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319272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customXml" Target="../ink/ink5.xml"/><Relationship Id="rId3" Type="http://schemas.openxmlformats.org/officeDocument/2006/relationships/image" Target="../media/image8.png"/><Relationship Id="rId7" Type="http://schemas.openxmlformats.org/officeDocument/2006/relationships/image" Target="../media/image42.png"/><Relationship Id="rId12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1.png"/><Relationship Id="rId11" Type="http://schemas.openxmlformats.org/officeDocument/2006/relationships/image" Target="../media/image15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9.png"/><Relationship Id="rId9" Type="http://schemas.openxmlformats.org/officeDocument/2006/relationships/image" Target="../media/image44.png"/><Relationship Id="rId14" Type="http://schemas.openxmlformats.org/officeDocument/2006/relationships/image" Target="../media/image46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8.png"/><Relationship Id="rId7" Type="http://schemas.openxmlformats.org/officeDocument/2006/relationships/image" Target="../media/image42.png"/><Relationship Id="rId12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1.png"/><Relationship Id="rId11" Type="http://schemas.openxmlformats.org/officeDocument/2006/relationships/image" Target="../media/image15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9.png"/><Relationship Id="rId9" Type="http://schemas.openxmlformats.org/officeDocument/2006/relationships/image" Target="../media/image4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8.pn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11.png"/><Relationship Id="rId4" Type="http://schemas.openxmlformats.org/officeDocument/2006/relationships/image" Target="../media/image9.png"/><Relationship Id="rId9" Type="http://schemas.openxmlformats.org/officeDocument/2006/relationships/image" Target="../media/image4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8.pn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11.png"/><Relationship Id="rId4" Type="http://schemas.openxmlformats.org/officeDocument/2006/relationships/image" Target="../media/image9.png"/><Relationship Id="rId9" Type="http://schemas.openxmlformats.org/officeDocument/2006/relationships/image" Target="../media/image4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8.pn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11.png"/><Relationship Id="rId4" Type="http://schemas.openxmlformats.org/officeDocument/2006/relationships/image" Target="../media/image9.png"/><Relationship Id="rId9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8.pn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11.png"/><Relationship Id="rId4" Type="http://schemas.openxmlformats.org/officeDocument/2006/relationships/image" Target="../media/image9.png"/><Relationship Id="rId9" Type="http://schemas.openxmlformats.org/officeDocument/2006/relationships/image" Target="../media/image4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8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11" Type="http://schemas.openxmlformats.org/officeDocument/2006/relationships/image" Target="../media/image52.png"/><Relationship Id="rId5" Type="http://schemas.openxmlformats.org/officeDocument/2006/relationships/image" Target="../media/image11.png"/><Relationship Id="rId10" Type="http://schemas.openxmlformats.org/officeDocument/2006/relationships/image" Target="../media/image51.png"/><Relationship Id="rId4" Type="http://schemas.openxmlformats.org/officeDocument/2006/relationships/image" Target="../media/image9.png"/><Relationship Id="rId9" Type="http://schemas.openxmlformats.org/officeDocument/2006/relationships/image" Target="../media/image5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8.png"/><Relationship Id="rId3" Type="http://schemas.openxmlformats.org/officeDocument/2006/relationships/image" Target="../media/image8.png"/><Relationship Id="rId7" Type="http://schemas.openxmlformats.org/officeDocument/2006/relationships/image" Target="../media/image54.png"/><Relationship Id="rId12" Type="http://schemas.openxmlformats.org/officeDocument/2006/relationships/image" Target="../media/image5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11" Type="http://schemas.openxmlformats.org/officeDocument/2006/relationships/image" Target="../media/image56.png"/><Relationship Id="rId5" Type="http://schemas.openxmlformats.org/officeDocument/2006/relationships/image" Target="../media/image11.png"/><Relationship Id="rId10" Type="http://schemas.openxmlformats.org/officeDocument/2006/relationships/image" Target="../media/image22.png"/><Relationship Id="rId4" Type="http://schemas.openxmlformats.org/officeDocument/2006/relationships/image" Target="../media/image9.png"/><Relationship Id="rId9" Type="http://schemas.openxmlformats.org/officeDocument/2006/relationships/image" Target="../media/image5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9.png"/><Relationship Id="rId9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image" Target="../media/image66.png"/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12" Type="http://schemas.openxmlformats.org/officeDocument/2006/relationships/image" Target="../media/image6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0.png"/><Relationship Id="rId11" Type="http://schemas.openxmlformats.org/officeDocument/2006/relationships/image" Target="../media/image64.png"/><Relationship Id="rId5" Type="http://schemas.openxmlformats.org/officeDocument/2006/relationships/image" Target="../media/image9.png"/><Relationship Id="rId15" Type="http://schemas.openxmlformats.org/officeDocument/2006/relationships/image" Target="../media/image68.png"/><Relationship Id="rId10" Type="http://schemas.openxmlformats.org/officeDocument/2006/relationships/image" Target="../media/image63.png"/><Relationship Id="rId4" Type="http://schemas.openxmlformats.org/officeDocument/2006/relationships/image" Target="../media/image8.png"/><Relationship Id="rId9" Type="http://schemas.openxmlformats.org/officeDocument/2006/relationships/image" Target="../media/image62.png"/><Relationship Id="rId14" Type="http://schemas.openxmlformats.org/officeDocument/2006/relationships/image" Target="../media/image6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26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26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8.png"/><Relationship Id="rId7" Type="http://schemas.openxmlformats.org/officeDocument/2006/relationships/image" Target="../media/image5.png"/><Relationship Id="rId12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11" Type="http://schemas.openxmlformats.org/officeDocument/2006/relationships/image" Target="../media/image14.png"/><Relationship Id="rId5" Type="http://schemas.openxmlformats.org/officeDocument/2006/relationships/image" Target="../media/image3.png"/><Relationship Id="rId10" Type="http://schemas.openxmlformats.org/officeDocument/2006/relationships/image" Target="../media/image13.png"/><Relationship Id="rId4" Type="http://schemas.openxmlformats.org/officeDocument/2006/relationships/image" Target="../media/image9.png"/><Relationship Id="rId9" Type="http://schemas.openxmlformats.org/officeDocument/2006/relationships/image" Target="../media/image12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22.png"/><Relationship Id="rId3" Type="http://schemas.openxmlformats.org/officeDocument/2006/relationships/image" Target="../media/image8.png"/><Relationship Id="rId7" Type="http://schemas.openxmlformats.org/officeDocument/2006/relationships/image" Target="../media/image29.png"/><Relationship Id="rId12" Type="http://schemas.openxmlformats.org/officeDocument/2006/relationships/image" Target="../media/image7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11" Type="http://schemas.openxmlformats.org/officeDocument/2006/relationships/image" Target="../media/image74.png"/><Relationship Id="rId5" Type="http://schemas.openxmlformats.org/officeDocument/2006/relationships/image" Target="../media/image70.png"/><Relationship Id="rId10" Type="http://schemas.openxmlformats.org/officeDocument/2006/relationships/image" Target="../media/image73.png"/><Relationship Id="rId4" Type="http://schemas.openxmlformats.org/officeDocument/2006/relationships/image" Target="../media/image9.png"/><Relationship Id="rId9" Type="http://schemas.openxmlformats.org/officeDocument/2006/relationships/image" Target="../media/image72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8.pn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11" Type="http://schemas.openxmlformats.org/officeDocument/2006/relationships/image" Target="../media/image77.png"/><Relationship Id="rId5" Type="http://schemas.openxmlformats.org/officeDocument/2006/relationships/image" Target="../media/image3.png"/><Relationship Id="rId10" Type="http://schemas.openxmlformats.org/officeDocument/2006/relationships/image" Target="../media/image11.png"/><Relationship Id="rId4" Type="http://schemas.openxmlformats.org/officeDocument/2006/relationships/image" Target="../media/image9.png"/><Relationship Id="rId9" Type="http://schemas.openxmlformats.org/officeDocument/2006/relationships/image" Target="../media/image7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8.png"/><Relationship Id="rId7" Type="http://schemas.openxmlformats.org/officeDocument/2006/relationships/image" Target="../media/image5.png"/><Relationship Id="rId12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11" Type="http://schemas.openxmlformats.org/officeDocument/2006/relationships/image" Target="../media/image79.png"/><Relationship Id="rId5" Type="http://schemas.openxmlformats.org/officeDocument/2006/relationships/image" Target="../media/image3.png"/><Relationship Id="rId10" Type="http://schemas.openxmlformats.org/officeDocument/2006/relationships/image" Target="../media/image11.png"/><Relationship Id="rId4" Type="http://schemas.openxmlformats.org/officeDocument/2006/relationships/image" Target="../media/image9.png"/><Relationship Id="rId9" Type="http://schemas.openxmlformats.org/officeDocument/2006/relationships/image" Target="../media/image78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8.png"/><Relationship Id="rId7" Type="http://schemas.openxmlformats.org/officeDocument/2006/relationships/image" Target="../media/image5.png"/><Relationship Id="rId12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11" Type="http://schemas.openxmlformats.org/officeDocument/2006/relationships/image" Target="../media/image79.png"/><Relationship Id="rId5" Type="http://schemas.openxmlformats.org/officeDocument/2006/relationships/image" Target="../media/image3.png"/><Relationship Id="rId10" Type="http://schemas.openxmlformats.org/officeDocument/2006/relationships/image" Target="../media/image11.png"/><Relationship Id="rId4" Type="http://schemas.openxmlformats.org/officeDocument/2006/relationships/image" Target="../media/image9.png"/><Relationship Id="rId9" Type="http://schemas.openxmlformats.org/officeDocument/2006/relationships/image" Target="../media/image8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8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9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8.png"/><Relationship Id="rId7" Type="http://schemas.openxmlformats.org/officeDocument/2006/relationships/image" Target="../media/image4.png"/><Relationship Id="rId12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11" Type="http://schemas.openxmlformats.org/officeDocument/2006/relationships/image" Target="../media/image28.png"/><Relationship Id="rId5" Type="http://schemas.openxmlformats.org/officeDocument/2006/relationships/image" Target="../media/image26.png"/><Relationship Id="rId10" Type="http://schemas.openxmlformats.org/officeDocument/2006/relationships/image" Target="../media/image27.png"/><Relationship Id="rId4" Type="http://schemas.openxmlformats.org/officeDocument/2006/relationships/image" Target="../media/image9.png"/><Relationship Id="rId9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5.png"/><Relationship Id="rId3" Type="http://schemas.openxmlformats.org/officeDocument/2006/relationships/image" Target="../media/image8.png"/><Relationship Id="rId7" Type="http://schemas.openxmlformats.org/officeDocument/2006/relationships/image" Target="../media/image30.png"/><Relationship Id="rId12" Type="http://schemas.openxmlformats.org/officeDocument/2006/relationships/image" Target="../media/image3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11" Type="http://schemas.openxmlformats.org/officeDocument/2006/relationships/image" Target="../media/image33.png"/><Relationship Id="rId5" Type="http://schemas.openxmlformats.org/officeDocument/2006/relationships/image" Target="../media/image29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customXml" Target="../ink/ink2.xml"/><Relationship Id="rId3" Type="http://schemas.openxmlformats.org/officeDocument/2006/relationships/image" Target="../media/image8.png"/><Relationship Id="rId7" Type="http://schemas.openxmlformats.org/officeDocument/2006/relationships/image" Target="../media/image5.png"/><Relationship Id="rId12" Type="http://schemas.openxmlformats.org/officeDocument/2006/relationships/image" Target="../media/image37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11" Type="http://schemas.openxmlformats.org/officeDocument/2006/relationships/customXml" Target="../ink/ink1.xml"/><Relationship Id="rId5" Type="http://schemas.openxmlformats.org/officeDocument/2006/relationships/image" Target="../media/image3.png"/><Relationship Id="rId10" Type="http://schemas.openxmlformats.org/officeDocument/2006/relationships/image" Target="../media/image11.png"/><Relationship Id="rId4" Type="http://schemas.openxmlformats.org/officeDocument/2006/relationships/image" Target="../media/image9.png"/><Relationship Id="rId9" Type="http://schemas.openxmlformats.org/officeDocument/2006/relationships/image" Target="../media/image36.png"/><Relationship Id="rId14" Type="http://schemas.openxmlformats.org/officeDocument/2006/relationships/image" Target="../media/image38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41.emf"/><Relationship Id="rId3" Type="http://schemas.openxmlformats.org/officeDocument/2006/relationships/image" Target="../media/image8.png"/><Relationship Id="rId7" Type="http://schemas.openxmlformats.org/officeDocument/2006/relationships/image" Target="../media/image5.png"/><Relationship Id="rId12" Type="http://schemas.openxmlformats.org/officeDocument/2006/relationships/customXml" Target="../ink/ink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11" Type="http://schemas.openxmlformats.org/officeDocument/2006/relationships/image" Target="../media/image40.emf"/><Relationship Id="rId5" Type="http://schemas.openxmlformats.org/officeDocument/2006/relationships/image" Target="../media/image3.png"/><Relationship Id="rId10" Type="http://schemas.openxmlformats.org/officeDocument/2006/relationships/customXml" Target="../ink/ink3.xml"/><Relationship Id="rId4" Type="http://schemas.openxmlformats.org/officeDocument/2006/relationships/image" Target="../media/image9.png"/><Relationship Id="rId9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8.png"/><Relationship Id="rId7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11" Type="http://schemas.openxmlformats.org/officeDocument/2006/relationships/image" Target="../media/image39.png"/><Relationship Id="rId5" Type="http://schemas.openxmlformats.org/officeDocument/2006/relationships/image" Target="../media/image26.png"/><Relationship Id="rId10" Type="http://schemas.openxmlformats.org/officeDocument/2006/relationships/image" Target="../media/image38.png"/><Relationship Id="rId4" Type="http://schemas.openxmlformats.org/officeDocument/2006/relationships/image" Target="../media/image9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96567" y="260769"/>
            <a:ext cx="312420" cy="112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Content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636270"/>
          </a:xfrm>
          <a:custGeom>
            <a:avLst/>
            <a:gdLst/>
            <a:ahLst/>
            <a:cxnLst/>
            <a:rect l="l" t="t" r="r" b="b"/>
            <a:pathLst>
              <a:path w="2304415" h="636270">
                <a:moveTo>
                  <a:pt x="0" y="636079"/>
                </a:moveTo>
                <a:lnTo>
                  <a:pt x="2303995" y="636079"/>
                </a:lnTo>
                <a:lnTo>
                  <a:pt x="2303995" y="0"/>
                </a:lnTo>
                <a:lnTo>
                  <a:pt x="0" y="0"/>
                </a:lnTo>
                <a:lnTo>
                  <a:pt x="0" y="636079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33552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9193" y="905128"/>
            <a:ext cx="3989704" cy="82550"/>
          </a:xfrm>
          <a:custGeom>
            <a:avLst/>
            <a:gdLst/>
            <a:ahLst/>
            <a:cxnLst/>
            <a:rect l="l" t="t" r="r" b="b"/>
            <a:pathLst>
              <a:path w="3989704" h="82550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3989652" y="82384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9994" y="1470342"/>
            <a:ext cx="101600" cy="101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35345" y="1457642"/>
            <a:ext cx="114251" cy="114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0794" y="1508443"/>
            <a:ext cx="3837250" cy="634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98846" y="955700"/>
            <a:ext cx="50751" cy="101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98846" y="1006487"/>
            <a:ext cx="50751" cy="46385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9193" y="949550"/>
            <a:ext cx="3989704" cy="572135"/>
          </a:xfrm>
          <a:custGeom>
            <a:avLst/>
            <a:gdLst/>
            <a:ahLst/>
            <a:cxnLst/>
            <a:rect l="l" t="t" r="r" b="b"/>
            <a:pathLst>
              <a:path w="3989704" h="572135">
                <a:moveTo>
                  <a:pt x="3989652" y="0"/>
                </a:moveTo>
                <a:lnTo>
                  <a:pt x="0" y="0"/>
                </a:lnTo>
                <a:lnTo>
                  <a:pt x="0" y="520792"/>
                </a:lnTo>
                <a:lnTo>
                  <a:pt x="4008" y="540516"/>
                </a:lnTo>
                <a:lnTo>
                  <a:pt x="14922" y="556669"/>
                </a:lnTo>
                <a:lnTo>
                  <a:pt x="31075" y="567583"/>
                </a:lnTo>
                <a:lnTo>
                  <a:pt x="50800" y="571592"/>
                </a:lnTo>
                <a:lnTo>
                  <a:pt x="3938852" y="571592"/>
                </a:lnTo>
                <a:lnTo>
                  <a:pt x="3958576" y="567583"/>
                </a:lnTo>
                <a:lnTo>
                  <a:pt x="3974729" y="556669"/>
                </a:lnTo>
                <a:lnTo>
                  <a:pt x="3985644" y="540516"/>
                </a:lnTo>
                <a:lnTo>
                  <a:pt x="3989652" y="520792"/>
                </a:lnTo>
                <a:lnTo>
                  <a:pt x="3989652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98846" y="993787"/>
            <a:ext cx="0" cy="495934"/>
          </a:xfrm>
          <a:custGeom>
            <a:avLst/>
            <a:gdLst/>
            <a:ahLst/>
            <a:cxnLst/>
            <a:rect l="l" t="t" r="r" b="b"/>
            <a:pathLst>
              <a:path h="495934">
                <a:moveTo>
                  <a:pt x="0" y="495604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98846" y="981087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98846" y="968387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98846" y="955687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98846" y="936637"/>
            <a:ext cx="0" cy="19050"/>
          </a:xfrm>
          <a:custGeom>
            <a:avLst/>
            <a:gdLst/>
            <a:ahLst/>
            <a:cxnLst/>
            <a:rect l="l" t="t" r="r" b="b"/>
            <a:pathLst>
              <a:path h="19050">
                <a:moveTo>
                  <a:pt x="0" y="19050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81050" y="967465"/>
            <a:ext cx="3466990" cy="444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" marR="5080" indent="-6350" algn="ctr">
              <a:lnSpc>
                <a:spcPct val="106700"/>
              </a:lnSpc>
            </a:pPr>
            <a:r>
              <a:rPr lang="en-CA" spc="15" dirty="0"/>
              <a:t>COMP 2560</a:t>
            </a:r>
            <a:r>
              <a:rPr spc="15" dirty="0"/>
              <a:t> System</a:t>
            </a:r>
            <a:r>
              <a:rPr spc="-55" dirty="0"/>
              <a:t> </a:t>
            </a:r>
            <a:r>
              <a:rPr spc="15" dirty="0"/>
              <a:t>Programming:  Standard Input/Output</a:t>
            </a:r>
            <a:r>
              <a:rPr spc="-55" dirty="0"/>
              <a:t> </a:t>
            </a:r>
            <a:r>
              <a:rPr spc="15" dirty="0"/>
              <a:t>Library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186662" y="1751685"/>
            <a:ext cx="2235200" cy="8523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000" spc="-15" dirty="0">
                <a:latin typeface="Arial"/>
                <a:cs typeface="Arial"/>
              </a:rPr>
              <a:t>Courtesy of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Dr. </a:t>
            </a:r>
            <a:r>
              <a:rPr sz="1000" spc="-15" dirty="0">
                <a:latin typeface="Arial"/>
                <a:cs typeface="Arial"/>
              </a:rPr>
              <a:t>B.</a:t>
            </a:r>
            <a:r>
              <a:rPr sz="1000" spc="2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Boufama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r>
              <a:rPr lang="en-US" sz="1300" spc="-15" dirty="0">
                <a:latin typeface="Times New Roman"/>
                <a:cs typeface="Times New Roman"/>
              </a:rPr>
              <a:t>             </a:t>
            </a:r>
            <a:r>
              <a:rPr lang="en-US" sz="1000" spc="-15" dirty="0">
                <a:latin typeface="Arial"/>
                <a:cs typeface="Arial"/>
              </a:rPr>
              <a:t>modified by Dan Wu</a:t>
            </a:r>
            <a:endParaRPr sz="1000" spc="-15" dirty="0">
              <a:latin typeface="Arial"/>
              <a:cs typeface="Arial"/>
            </a:endParaRPr>
          </a:p>
          <a:p>
            <a:pPr marL="475615" marR="467995" algn="ctr">
              <a:lnSpc>
                <a:spcPts val="950"/>
              </a:lnSpc>
              <a:spcBef>
                <a:spcPts val="5"/>
              </a:spcBef>
            </a:pPr>
            <a:r>
              <a:rPr sz="800" spc="-5" dirty="0">
                <a:latin typeface="Arial"/>
                <a:cs typeface="Arial"/>
              </a:rPr>
              <a:t>School of Computer</a:t>
            </a:r>
            <a:r>
              <a:rPr sz="800" spc="-30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Science  University of</a:t>
            </a:r>
            <a:r>
              <a:rPr sz="800" spc="-60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Windsor</a:t>
            </a:r>
            <a:endParaRPr sz="800" dirty="0">
              <a:latin typeface="Arial"/>
              <a:cs typeface="Arial"/>
            </a:endParaRPr>
          </a:p>
          <a:p>
            <a:pPr algn="ctr">
              <a:lnSpc>
                <a:spcPts val="910"/>
              </a:lnSpc>
            </a:pPr>
            <a:endParaRPr sz="800" dirty="0">
              <a:latin typeface="Arial"/>
              <a:cs typeface="Arial"/>
            </a:endParaRPr>
          </a:p>
          <a:p>
            <a:pPr marL="12065" marR="5080" algn="ctr">
              <a:lnSpc>
                <a:spcPts val="950"/>
              </a:lnSpc>
              <a:spcBef>
                <a:spcPts val="30"/>
              </a:spcBef>
            </a:pPr>
            <a:r>
              <a:rPr sz="800" dirty="0">
                <a:latin typeface="Arial"/>
                <a:cs typeface="Arial"/>
              </a:rPr>
              <a:t>Instructor: </a:t>
            </a:r>
            <a:r>
              <a:rPr sz="800" spc="-15" dirty="0">
                <a:latin typeface="Arial"/>
                <a:cs typeface="Arial"/>
              </a:rPr>
              <a:t>Dr. </a:t>
            </a:r>
            <a:r>
              <a:rPr lang="en-US" sz="800" spc="-5" dirty="0" smtClean="0">
                <a:latin typeface="Arial"/>
                <a:cs typeface="Arial"/>
              </a:rPr>
              <a:t>Abed Alkhateeb</a:t>
            </a:r>
            <a:endParaRPr sz="800" dirty="0">
              <a:latin typeface="Courier New"/>
              <a:cs typeface="Courier New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DB23A9E9-35F7-4CA3-A6DE-67BDEE9EB05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1</a:t>
            </a:fld>
            <a:endParaRPr lang="en-CA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F88B3102-9CD3-4B46-BD79-B944782FB5E1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2399296" y="3325823"/>
            <a:ext cx="1277354" cy="184666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 2560 System</a:t>
            </a:r>
            <a:r>
              <a:rPr lang="en-CA" spc="-35" dirty="0"/>
              <a:t> </a:t>
            </a:r>
            <a:r>
              <a:rPr lang="en-CA" spc="-5" dirty="0"/>
              <a:t>Programming</a:t>
            </a: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53434" y="32526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66134" y="32653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51033" y="3244989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3969" y="3218494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80">
                <a:moveTo>
                  <a:pt x="30366" y="15183"/>
                </a:moveTo>
                <a:lnTo>
                  <a:pt x="30366" y="6756"/>
                </a:lnTo>
                <a:lnTo>
                  <a:pt x="23609" y="0"/>
                </a:lnTo>
                <a:lnTo>
                  <a:pt x="15183" y="0"/>
                </a:lnTo>
                <a:lnTo>
                  <a:pt x="6756" y="0"/>
                </a:lnTo>
                <a:lnTo>
                  <a:pt x="0" y="6756"/>
                </a:lnTo>
                <a:lnTo>
                  <a:pt x="0" y="15183"/>
                </a:lnTo>
                <a:lnTo>
                  <a:pt x="0" y="23609"/>
                </a:lnTo>
                <a:lnTo>
                  <a:pt x="6756" y="30366"/>
                </a:lnTo>
                <a:lnTo>
                  <a:pt x="15183" y="30366"/>
                </a:lnTo>
                <a:lnTo>
                  <a:pt x="23609" y="30366"/>
                </a:lnTo>
                <a:lnTo>
                  <a:pt x="30366" y="23609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44352" y="321450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29112" y="3232289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96754" y="321450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32315" y="3232289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2304415" cy="636270"/>
          </a:xfrm>
          <a:custGeom>
            <a:avLst/>
            <a:gdLst/>
            <a:ahLst/>
            <a:cxnLst/>
            <a:rect l="l" t="t" r="r" b="b"/>
            <a:pathLst>
              <a:path w="2304415" h="636270">
                <a:moveTo>
                  <a:pt x="0" y="636079"/>
                </a:moveTo>
                <a:lnTo>
                  <a:pt x="2303995" y="636079"/>
                </a:lnTo>
                <a:lnTo>
                  <a:pt x="2303995" y="0"/>
                </a:lnTo>
                <a:lnTo>
                  <a:pt x="0" y="0"/>
                </a:lnTo>
                <a:lnTo>
                  <a:pt x="0" y="6360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124445" y="56852"/>
            <a:ext cx="1084580" cy="513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2875" marR="5080" indent="486409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Int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oduction  Streams and FILE</a:t>
            </a:r>
            <a:r>
              <a:rPr sz="600" b="1" spc="-3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objects</a:t>
            </a:r>
            <a:endParaRPr sz="600">
              <a:latin typeface="Arial"/>
              <a:cs typeface="Arial"/>
            </a:endParaRPr>
          </a:p>
          <a:p>
            <a:pPr marL="421640" marR="5080" indent="313055">
              <a:lnSpc>
                <a:spcPct val="107700"/>
              </a:lnSpc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Buf</a:t>
            </a:r>
            <a:r>
              <a:rPr sz="600" b="1" spc="-15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ering 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Opening a</a:t>
            </a:r>
            <a:r>
              <a:rPr sz="600" b="1" spc="-6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Stream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Reading and writing a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stream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303995" y="0"/>
            <a:ext cx="2304415" cy="636270"/>
          </a:xfrm>
          <a:custGeom>
            <a:avLst/>
            <a:gdLst/>
            <a:ahLst/>
            <a:cxnLst/>
            <a:rect l="l" t="t" r="r" b="b"/>
            <a:pathLst>
              <a:path w="2304415" h="636270">
                <a:moveTo>
                  <a:pt x="0" y="636079"/>
                </a:moveTo>
                <a:lnTo>
                  <a:pt x="2303995" y="636079"/>
                </a:lnTo>
                <a:lnTo>
                  <a:pt x="2303995" y="0"/>
                </a:lnTo>
                <a:lnTo>
                  <a:pt x="0" y="0"/>
                </a:lnTo>
                <a:lnTo>
                  <a:pt x="0" y="636079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399296" y="7627"/>
            <a:ext cx="1132840" cy="611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490855" algn="just">
              <a:lnSpc>
                <a:spcPct val="107700"/>
              </a:lnSpc>
            </a:pPr>
            <a:r>
              <a:rPr sz="600" b="1" spc="-5" dirty="0">
                <a:solidFill>
                  <a:srgbClr val="9898D8"/>
                </a:solidFill>
                <a:latin typeface="Arial"/>
                <a:cs typeface="Arial"/>
              </a:rPr>
              <a:t>Fully buffered</a:t>
            </a:r>
            <a:r>
              <a:rPr sz="600" b="1" spc="-75" dirty="0">
                <a:solidFill>
                  <a:srgbClr val="9898D8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9898D8"/>
                </a:solidFill>
                <a:latin typeface="Arial"/>
                <a:cs typeface="Arial"/>
              </a:rPr>
              <a:t>I/O  Line buffered I/O  Unbuffered</a:t>
            </a:r>
            <a:r>
              <a:rPr sz="600" b="1" spc="-80" dirty="0">
                <a:solidFill>
                  <a:srgbClr val="9898D8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9898D8"/>
                </a:solidFill>
                <a:latin typeface="Arial"/>
                <a:cs typeface="Arial"/>
              </a:rPr>
              <a:t>I/O</a:t>
            </a:r>
            <a:endParaRPr sz="600">
              <a:latin typeface="Arial"/>
              <a:cs typeface="Arial"/>
            </a:endParaRPr>
          </a:p>
          <a:p>
            <a:pPr marL="12700" marR="5080" algn="just">
              <a:lnSpc>
                <a:spcPct val="107700"/>
              </a:lnSpc>
            </a:pPr>
            <a:r>
              <a:rPr sz="600" b="1" spc="-5" dirty="0">
                <a:solidFill>
                  <a:srgbClr val="9898D8"/>
                </a:solidFill>
                <a:latin typeface="Arial"/>
                <a:cs typeface="Arial"/>
              </a:rPr>
              <a:t>ANSI C buffering</a:t>
            </a:r>
            <a:r>
              <a:rPr sz="600" b="1" spc="-35" dirty="0">
                <a:solidFill>
                  <a:srgbClr val="9898D8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9898D8"/>
                </a:solidFill>
                <a:latin typeface="Arial"/>
                <a:cs typeface="Arial"/>
              </a:rPr>
              <a:t>requirements 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Changing the default buffering  </a:t>
            </a:r>
            <a:r>
              <a:rPr sz="600" b="1" spc="-5" dirty="0">
                <a:solidFill>
                  <a:srgbClr val="9898D8"/>
                </a:solidFill>
                <a:latin typeface="Arial"/>
                <a:cs typeface="Arial"/>
              </a:rPr>
              <a:t>Examples</a:t>
            </a:r>
            <a:endParaRPr sz="6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0" y="633552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633550"/>
            <a:ext cx="4608004" cy="2499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880935"/>
            <a:ext cx="4608004" cy="506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11008" y="1038525"/>
            <a:ext cx="3847465" cy="188595"/>
          </a:xfrm>
          <a:custGeom>
            <a:avLst/>
            <a:gdLst/>
            <a:ahLst/>
            <a:cxnLst/>
            <a:rect l="l" t="t" r="r" b="b"/>
            <a:pathLst>
              <a:path w="3847465" h="188594">
                <a:moveTo>
                  <a:pt x="3798156" y="0"/>
                </a:moveTo>
                <a:lnTo>
                  <a:pt x="48986" y="0"/>
                </a:lnTo>
                <a:lnTo>
                  <a:pt x="29965" y="3865"/>
                </a:lnTo>
                <a:lnTo>
                  <a:pt x="14389" y="14389"/>
                </a:lnTo>
                <a:lnTo>
                  <a:pt x="3865" y="29965"/>
                </a:lnTo>
                <a:lnTo>
                  <a:pt x="0" y="48985"/>
                </a:lnTo>
                <a:lnTo>
                  <a:pt x="0" y="188458"/>
                </a:lnTo>
                <a:lnTo>
                  <a:pt x="3847142" y="188458"/>
                </a:lnTo>
                <a:lnTo>
                  <a:pt x="3847142" y="48985"/>
                </a:lnTo>
                <a:lnTo>
                  <a:pt x="3843277" y="29965"/>
                </a:lnTo>
                <a:lnTo>
                  <a:pt x="3832752" y="14389"/>
                </a:lnTo>
                <a:lnTo>
                  <a:pt x="3817176" y="3865"/>
                </a:lnTo>
                <a:lnTo>
                  <a:pt x="3798156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11008" y="1214775"/>
            <a:ext cx="3847141" cy="4880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59994" y="3170445"/>
            <a:ext cx="97970" cy="9797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096918" y="3158198"/>
            <a:ext cx="110170" cy="11021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08980" y="3207184"/>
            <a:ext cx="3700184" cy="6123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158150" y="1081180"/>
            <a:ext cx="48938" cy="9797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158150" y="1130140"/>
            <a:ext cx="48938" cy="204030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11008" y="1257458"/>
            <a:ext cx="3847465" cy="1962150"/>
          </a:xfrm>
          <a:custGeom>
            <a:avLst/>
            <a:gdLst/>
            <a:ahLst/>
            <a:cxnLst/>
            <a:rect l="l" t="t" r="r" b="b"/>
            <a:pathLst>
              <a:path w="3847465" h="1962150">
                <a:moveTo>
                  <a:pt x="3847142" y="0"/>
                </a:moveTo>
                <a:lnTo>
                  <a:pt x="0" y="0"/>
                </a:lnTo>
                <a:lnTo>
                  <a:pt x="0" y="1912986"/>
                </a:lnTo>
                <a:lnTo>
                  <a:pt x="3865" y="1932006"/>
                </a:lnTo>
                <a:lnTo>
                  <a:pt x="14389" y="1947582"/>
                </a:lnTo>
                <a:lnTo>
                  <a:pt x="29965" y="1958107"/>
                </a:lnTo>
                <a:lnTo>
                  <a:pt x="48986" y="1961972"/>
                </a:lnTo>
                <a:lnTo>
                  <a:pt x="3798156" y="1961972"/>
                </a:lnTo>
                <a:lnTo>
                  <a:pt x="3817176" y="1958107"/>
                </a:lnTo>
                <a:lnTo>
                  <a:pt x="3832752" y="1947582"/>
                </a:lnTo>
                <a:lnTo>
                  <a:pt x="3843277" y="1932006"/>
                </a:lnTo>
                <a:lnTo>
                  <a:pt x="3847142" y="1912986"/>
                </a:lnTo>
                <a:lnTo>
                  <a:pt x="3847142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158150" y="1117894"/>
            <a:ext cx="0" cy="2071370"/>
          </a:xfrm>
          <a:custGeom>
            <a:avLst/>
            <a:gdLst/>
            <a:ahLst/>
            <a:cxnLst/>
            <a:rect l="l" t="t" r="r" b="b"/>
            <a:pathLst>
              <a:path h="2071370">
                <a:moveTo>
                  <a:pt x="0" y="2070920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158150" y="110564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246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158150" y="109340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246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158150" y="108115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246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158150" y="1062785"/>
            <a:ext cx="0" cy="18415"/>
          </a:xfrm>
          <a:custGeom>
            <a:avLst/>
            <a:gdLst/>
            <a:ahLst/>
            <a:cxnLst/>
            <a:rect l="l" t="t" r="r" b="b"/>
            <a:pathLst>
              <a:path h="18415">
                <a:moveTo>
                  <a:pt x="0" y="18369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86327" y="1293948"/>
            <a:ext cx="74065" cy="7406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86327" y="1791738"/>
            <a:ext cx="74065" cy="7406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55840" y="2031730"/>
            <a:ext cx="40640" cy="0"/>
          </a:xfrm>
          <a:custGeom>
            <a:avLst/>
            <a:gdLst/>
            <a:ahLst/>
            <a:cxnLst/>
            <a:rect l="l" t="t" r="r" b="b"/>
            <a:pathLst>
              <a:path w="40640">
                <a:moveTo>
                  <a:pt x="0" y="0"/>
                </a:moveTo>
                <a:lnTo>
                  <a:pt x="40082" y="0"/>
                </a:lnTo>
              </a:path>
            </a:pathLst>
          </a:custGeom>
          <a:ln w="48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67920" y="2435688"/>
            <a:ext cx="59664" cy="5966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01711" y="2495352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604" y="0"/>
                </a:lnTo>
              </a:path>
            </a:pathLst>
          </a:custGeom>
          <a:ln w="48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67920" y="2582093"/>
            <a:ext cx="59664" cy="5966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01711" y="2641757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604" y="0"/>
                </a:lnTo>
              </a:path>
            </a:pathLst>
          </a:custGeom>
          <a:ln w="48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67920" y="2728498"/>
            <a:ext cx="59664" cy="5966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901711" y="2788175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604" y="0"/>
                </a:lnTo>
              </a:path>
            </a:pathLst>
          </a:custGeom>
          <a:ln w="48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269240" y="637336"/>
            <a:ext cx="3940810" cy="23775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Changing the </a:t>
            </a:r>
            <a:r>
              <a:rPr sz="1400" spc="5" dirty="0">
                <a:solidFill>
                  <a:srgbClr val="FFFFFF"/>
                </a:solidFill>
                <a:latin typeface="Arial"/>
                <a:cs typeface="Arial"/>
              </a:rPr>
              <a:t>default</a:t>
            </a:r>
            <a:r>
              <a:rPr sz="14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Arial"/>
                <a:cs typeface="Arial"/>
              </a:rPr>
              <a:t>buffering</a:t>
            </a:r>
            <a:endParaRPr sz="1400" dirty="0">
              <a:latin typeface="Arial"/>
              <a:cs typeface="Arial"/>
            </a:endParaRPr>
          </a:p>
          <a:p>
            <a:pPr marR="977900" algn="ctr">
              <a:lnSpc>
                <a:spcPct val="100000"/>
              </a:lnSpc>
              <a:spcBef>
                <a:spcPts val="1485"/>
              </a:spcBef>
            </a:pPr>
            <a:r>
              <a:rPr sz="1050" spc="-20" dirty="0">
                <a:solidFill>
                  <a:srgbClr val="FFFFFF"/>
                </a:solidFill>
                <a:latin typeface="Arial"/>
                <a:cs typeface="Arial"/>
              </a:rPr>
              <a:t>We </a:t>
            </a:r>
            <a:r>
              <a:rPr sz="1050" dirty="0">
                <a:solidFill>
                  <a:srgbClr val="FFFFFF"/>
                </a:solidFill>
                <a:latin typeface="Arial"/>
                <a:cs typeface="Arial"/>
              </a:rPr>
              <a:t>can change the </a:t>
            </a:r>
            <a:r>
              <a:rPr sz="1050" spc="-5" dirty="0">
                <a:solidFill>
                  <a:srgbClr val="FFFFFF"/>
                </a:solidFill>
                <a:latin typeface="Arial"/>
                <a:cs typeface="Arial"/>
              </a:rPr>
              <a:t>default buffering</a:t>
            </a:r>
            <a:r>
              <a:rPr sz="105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FFFFFF"/>
                </a:solidFill>
                <a:latin typeface="Arial"/>
                <a:cs typeface="Arial"/>
              </a:rPr>
              <a:t>using:</a:t>
            </a:r>
            <a:endParaRPr sz="1050" dirty="0">
              <a:latin typeface="Arial"/>
              <a:cs typeface="Arial"/>
            </a:endParaRPr>
          </a:p>
          <a:p>
            <a:pPr marL="480695">
              <a:lnSpc>
                <a:spcPct val="100000"/>
              </a:lnSpc>
              <a:spcBef>
                <a:spcPts val="295"/>
              </a:spcBef>
            </a:pPr>
            <a:r>
              <a:rPr sz="1050" dirty="0">
                <a:latin typeface="Courier New"/>
                <a:cs typeface="Courier New"/>
              </a:rPr>
              <a:t>void setbuf(FILE </a:t>
            </a:r>
            <a:r>
              <a:rPr sz="1575" baseline="-10582" dirty="0">
                <a:latin typeface="Courier New"/>
                <a:cs typeface="Courier New"/>
              </a:rPr>
              <a:t>*</a:t>
            </a:r>
            <a:r>
              <a:rPr sz="1050" dirty="0">
                <a:latin typeface="Courier New"/>
                <a:cs typeface="Courier New"/>
              </a:rPr>
              <a:t>fp, char</a:t>
            </a:r>
            <a:r>
              <a:rPr sz="1050" spc="-70" dirty="0">
                <a:latin typeface="Courier New"/>
                <a:cs typeface="Courier New"/>
              </a:rPr>
              <a:t> </a:t>
            </a:r>
            <a:r>
              <a:rPr sz="1575" baseline="-10582" dirty="0">
                <a:latin typeface="Courier New"/>
                <a:cs typeface="Courier New"/>
              </a:rPr>
              <a:t>*</a:t>
            </a:r>
            <a:r>
              <a:rPr sz="1050" dirty="0" err="1">
                <a:latin typeface="Courier New"/>
                <a:cs typeface="Courier New"/>
              </a:rPr>
              <a:t>buf</a:t>
            </a:r>
            <a:r>
              <a:rPr sz="1050" dirty="0">
                <a:latin typeface="Courier New"/>
                <a:cs typeface="Courier New"/>
              </a:rPr>
              <a:t>);</a:t>
            </a:r>
            <a:endParaRPr lang="en-US" sz="1050" dirty="0">
              <a:latin typeface="Courier New"/>
              <a:cs typeface="Courier New"/>
            </a:endParaRPr>
          </a:p>
          <a:p>
            <a:pPr marL="480695">
              <a:lnSpc>
                <a:spcPct val="100000"/>
              </a:lnSpc>
              <a:spcBef>
                <a:spcPts val="295"/>
              </a:spcBef>
            </a:pPr>
            <a:r>
              <a:rPr lang="en-US" sz="1050" dirty="0">
                <a:latin typeface="Courier New"/>
                <a:cs typeface="Courier New"/>
              </a:rPr>
              <a:t>Must be used </a:t>
            </a:r>
            <a:r>
              <a:rPr lang="en-US" sz="1050" b="1" dirty="0">
                <a:latin typeface="Courier New"/>
                <a:cs typeface="Courier New"/>
              </a:rPr>
              <a:t>before</a:t>
            </a:r>
            <a:r>
              <a:rPr lang="en-US" sz="1050" dirty="0">
                <a:latin typeface="Courier New"/>
                <a:cs typeface="Courier New"/>
              </a:rPr>
              <a:t> any read/write.</a:t>
            </a:r>
          </a:p>
          <a:p>
            <a:pPr marL="480695">
              <a:lnSpc>
                <a:spcPct val="100000"/>
              </a:lnSpc>
              <a:spcBef>
                <a:spcPts val="295"/>
              </a:spcBef>
            </a:pPr>
            <a:endParaRPr lang="en-US" sz="1050" dirty="0">
              <a:latin typeface="Courier New"/>
              <a:cs typeface="Courier New"/>
            </a:endParaRPr>
          </a:p>
          <a:p>
            <a:pPr marL="480695">
              <a:lnSpc>
                <a:spcPct val="100000"/>
              </a:lnSpc>
              <a:spcBef>
                <a:spcPts val="295"/>
              </a:spcBef>
            </a:pPr>
            <a:r>
              <a:rPr lang="en-US" sz="1050" dirty="0">
                <a:latin typeface="Courier New"/>
                <a:cs typeface="Courier New"/>
              </a:rPr>
              <a:t>Used to substitute </a:t>
            </a:r>
            <a:r>
              <a:rPr lang="en-US" sz="1050" dirty="0" err="1">
                <a:latin typeface="Courier New"/>
                <a:cs typeface="Courier New"/>
              </a:rPr>
              <a:t>buf</a:t>
            </a:r>
            <a:r>
              <a:rPr lang="en-US" sz="1050" dirty="0">
                <a:latin typeface="Courier New"/>
                <a:cs typeface="Courier New"/>
              </a:rPr>
              <a:t> in place of the buffer normally allocated by the standard I/O library. The size required of </a:t>
            </a:r>
            <a:r>
              <a:rPr lang="en-US" sz="1050" dirty="0" err="1">
                <a:latin typeface="Courier New"/>
                <a:cs typeface="Courier New"/>
              </a:rPr>
              <a:t>buf</a:t>
            </a:r>
            <a:r>
              <a:rPr lang="en-US" sz="1050" dirty="0">
                <a:latin typeface="Courier New"/>
                <a:cs typeface="Courier New"/>
              </a:rPr>
              <a:t> is determined by the constant BUFSIZ in </a:t>
            </a:r>
            <a:r>
              <a:rPr lang="en-US" sz="1050" dirty="0" err="1">
                <a:latin typeface="Courier New"/>
                <a:cs typeface="Courier New"/>
              </a:rPr>
              <a:t>stdio.h</a:t>
            </a:r>
            <a:endParaRPr lang="en-US" sz="1050" dirty="0">
              <a:latin typeface="Courier New"/>
              <a:cs typeface="Courier New"/>
            </a:endParaRPr>
          </a:p>
          <a:p>
            <a:pPr marL="480695">
              <a:lnSpc>
                <a:spcPct val="100000"/>
              </a:lnSpc>
              <a:spcBef>
                <a:spcPts val="295"/>
              </a:spcBef>
            </a:pPr>
            <a:endParaRPr sz="1050" dirty="0">
              <a:latin typeface="Courier New"/>
              <a:cs typeface="Courier New"/>
            </a:endParaRPr>
          </a:p>
          <a:p>
            <a:pPr marL="480695">
              <a:lnSpc>
                <a:spcPct val="100000"/>
              </a:lnSpc>
              <a:spcBef>
                <a:spcPts val="45"/>
              </a:spcBef>
            </a:pPr>
            <a:r>
              <a:rPr sz="1050" dirty="0">
                <a:highlight>
                  <a:srgbClr val="FFFF00"/>
                </a:highlight>
                <a:latin typeface="Arial"/>
                <a:cs typeface="Arial"/>
              </a:rPr>
              <a:t>If</a:t>
            </a:r>
            <a:r>
              <a:rPr sz="1050" spc="-10" dirty="0">
                <a:highlight>
                  <a:srgbClr val="FFFF00"/>
                </a:highlight>
                <a:latin typeface="Arial"/>
                <a:cs typeface="Arial"/>
              </a:rPr>
              <a:t> </a:t>
            </a:r>
            <a:r>
              <a:rPr sz="1050" dirty="0">
                <a:highlight>
                  <a:srgbClr val="FFFF00"/>
                </a:highlight>
                <a:latin typeface="Courier New"/>
                <a:cs typeface="Courier New"/>
              </a:rPr>
              <a:t>buf</a:t>
            </a:r>
            <a:r>
              <a:rPr sz="1050" spc="-350" dirty="0">
                <a:highlight>
                  <a:srgbClr val="FFFF00"/>
                </a:highlight>
                <a:latin typeface="Courier New"/>
                <a:cs typeface="Courier New"/>
              </a:rPr>
              <a:t> </a:t>
            </a:r>
            <a:r>
              <a:rPr sz="1050" dirty="0">
                <a:highlight>
                  <a:srgbClr val="FFFF00"/>
                </a:highlight>
                <a:latin typeface="Arial"/>
                <a:cs typeface="Arial"/>
              </a:rPr>
              <a:t>is</a:t>
            </a:r>
            <a:r>
              <a:rPr sz="1050" spc="-10" dirty="0">
                <a:highlight>
                  <a:srgbClr val="FFFF00"/>
                </a:highlight>
                <a:latin typeface="Arial"/>
                <a:cs typeface="Arial"/>
              </a:rPr>
              <a:t> </a:t>
            </a:r>
            <a:r>
              <a:rPr sz="1050" dirty="0">
                <a:highlight>
                  <a:srgbClr val="FFFF00"/>
                </a:highlight>
                <a:latin typeface="Courier New"/>
                <a:cs typeface="Courier New"/>
              </a:rPr>
              <a:t>NULL</a:t>
            </a:r>
            <a:r>
              <a:rPr sz="1050" spc="-350" dirty="0">
                <a:highlight>
                  <a:srgbClr val="FFFF00"/>
                </a:highlight>
                <a:latin typeface="Courier New"/>
                <a:cs typeface="Courier New"/>
              </a:rPr>
              <a:t> </a:t>
            </a:r>
            <a:r>
              <a:rPr sz="1050" dirty="0">
                <a:highlight>
                  <a:srgbClr val="FFFF00"/>
                </a:highlight>
                <a:latin typeface="Arial"/>
                <a:cs typeface="Arial"/>
              </a:rPr>
              <a:t>then,</a:t>
            </a:r>
            <a:r>
              <a:rPr sz="1050" spc="-10" dirty="0">
                <a:highlight>
                  <a:srgbClr val="FFFF00"/>
                </a:highlight>
                <a:latin typeface="Arial"/>
                <a:cs typeface="Arial"/>
              </a:rPr>
              <a:t> </a:t>
            </a:r>
            <a:r>
              <a:rPr sz="1050" spc="-5" dirty="0">
                <a:highlight>
                  <a:srgbClr val="FFFF00"/>
                </a:highlight>
                <a:latin typeface="Arial"/>
                <a:cs typeface="Arial"/>
              </a:rPr>
              <a:t>buffering</a:t>
            </a:r>
            <a:r>
              <a:rPr sz="1050" spc="-10" dirty="0">
                <a:highlight>
                  <a:srgbClr val="FFFF00"/>
                </a:highlight>
                <a:latin typeface="Arial"/>
                <a:cs typeface="Arial"/>
              </a:rPr>
              <a:t> </a:t>
            </a:r>
            <a:r>
              <a:rPr sz="1050" dirty="0">
                <a:highlight>
                  <a:srgbClr val="FFFF00"/>
                </a:highlight>
                <a:latin typeface="Arial"/>
                <a:cs typeface="Arial"/>
              </a:rPr>
              <a:t>is</a:t>
            </a:r>
            <a:r>
              <a:rPr sz="1050" spc="-10" dirty="0">
                <a:highlight>
                  <a:srgbClr val="FFFF00"/>
                </a:highlight>
                <a:latin typeface="Arial"/>
                <a:cs typeface="Arial"/>
              </a:rPr>
              <a:t> </a:t>
            </a:r>
            <a:r>
              <a:rPr sz="1050" spc="-5" dirty="0">
                <a:highlight>
                  <a:srgbClr val="FFFF00"/>
                </a:highlight>
                <a:latin typeface="Arial"/>
                <a:cs typeface="Arial"/>
              </a:rPr>
              <a:t>disabled.</a:t>
            </a:r>
            <a:endParaRPr sz="1050" dirty="0">
              <a:highlight>
                <a:srgbClr val="FFFF00"/>
              </a:highlight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D5D4DA6A-5BBB-4814-9AA8-C04F3A2D617B}"/>
                  </a:ext>
                </a:extLst>
              </p14:cNvPr>
              <p14:cNvContentPartPr/>
              <p14:nvPr/>
            </p14:nvContentPartPr>
            <p14:xfrm>
              <a:off x="1124445" y="1312562"/>
              <a:ext cx="449640" cy="45719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D5D4DA6A-5BBB-4814-9AA8-C04F3A2D617B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108605" y="1248701"/>
                <a:ext cx="480960" cy="173442"/>
              </a:xfrm>
              <a:prstGeom prst="rect">
                <a:avLst/>
              </a:prstGeom>
            </p:spPr>
          </p:pic>
        </mc:Fallback>
      </mc:AlternateContent>
      <p:sp>
        <p:nvSpPr>
          <p:cNvPr id="45" name="Slide Number Placeholder 44">
            <a:extLst>
              <a:ext uri="{FF2B5EF4-FFF2-40B4-BE49-F238E27FC236}">
                <a16:creationId xmlns:a16="http://schemas.microsoft.com/office/drawing/2014/main" id="{B17A905E-E361-41C0-AB8E-DFFA7D8D2FB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10</a:t>
            </a:fld>
            <a:endParaRPr lang="en-CA"/>
          </a:p>
        </p:txBody>
      </p:sp>
      <p:sp>
        <p:nvSpPr>
          <p:cNvPr id="46" name="Footer Placeholder 45">
            <a:extLst>
              <a:ext uri="{FF2B5EF4-FFF2-40B4-BE49-F238E27FC236}">
                <a16:creationId xmlns:a16="http://schemas.microsoft.com/office/drawing/2014/main" id="{45AB564A-9ED5-4F28-8FBF-584E14CBCD51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2399296" y="3325823"/>
            <a:ext cx="1353554" cy="184666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 2560 System</a:t>
            </a:r>
            <a:r>
              <a:rPr lang="en-CA" spc="-35" dirty="0"/>
              <a:t> </a:t>
            </a:r>
            <a:r>
              <a:rPr lang="en-CA" spc="-5" dirty="0"/>
              <a:t>Programming</a:t>
            </a: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53434" y="32526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66134" y="32653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51033" y="3244989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3969" y="3218494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80">
                <a:moveTo>
                  <a:pt x="30366" y="15183"/>
                </a:moveTo>
                <a:lnTo>
                  <a:pt x="30366" y="6756"/>
                </a:lnTo>
                <a:lnTo>
                  <a:pt x="23609" y="0"/>
                </a:lnTo>
                <a:lnTo>
                  <a:pt x="15183" y="0"/>
                </a:lnTo>
                <a:lnTo>
                  <a:pt x="6756" y="0"/>
                </a:lnTo>
                <a:lnTo>
                  <a:pt x="0" y="6756"/>
                </a:lnTo>
                <a:lnTo>
                  <a:pt x="0" y="15183"/>
                </a:lnTo>
                <a:lnTo>
                  <a:pt x="0" y="23609"/>
                </a:lnTo>
                <a:lnTo>
                  <a:pt x="6756" y="30366"/>
                </a:lnTo>
                <a:lnTo>
                  <a:pt x="15183" y="30366"/>
                </a:lnTo>
                <a:lnTo>
                  <a:pt x="23609" y="30366"/>
                </a:lnTo>
                <a:lnTo>
                  <a:pt x="30366" y="23609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44352" y="321450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29112" y="3232289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96754" y="321450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32315" y="3232289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2304415" cy="636270"/>
          </a:xfrm>
          <a:custGeom>
            <a:avLst/>
            <a:gdLst/>
            <a:ahLst/>
            <a:cxnLst/>
            <a:rect l="l" t="t" r="r" b="b"/>
            <a:pathLst>
              <a:path w="2304415" h="636270">
                <a:moveTo>
                  <a:pt x="0" y="636079"/>
                </a:moveTo>
                <a:lnTo>
                  <a:pt x="2303995" y="636079"/>
                </a:lnTo>
                <a:lnTo>
                  <a:pt x="2303995" y="0"/>
                </a:lnTo>
                <a:lnTo>
                  <a:pt x="0" y="0"/>
                </a:lnTo>
                <a:lnTo>
                  <a:pt x="0" y="6360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124445" y="56852"/>
            <a:ext cx="1084580" cy="513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2875" marR="5080" indent="486409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Int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oduction  Streams and FILE</a:t>
            </a:r>
            <a:r>
              <a:rPr sz="600" b="1" spc="-3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objects</a:t>
            </a:r>
            <a:endParaRPr sz="600">
              <a:latin typeface="Arial"/>
              <a:cs typeface="Arial"/>
            </a:endParaRPr>
          </a:p>
          <a:p>
            <a:pPr marL="421640" marR="5080" indent="313055">
              <a:lnSpc>
                <a:spcPct val="107700"/>
              </a:lnSpc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Buf</a:t>
            </a:r>
            <a:r>
              <a:rPr sz="600" b="1" spc="-15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ering 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Opening a</a:t>
            </a:r>
            <a:r>
              <a:rPr sz="600" b="1" spc="-6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Stream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Reading and writing a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stream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303995" y="0"/>
            <a:ext cx="2304415" cy="636270"/>
          </a:xfrm>
          <a:custGeom>
            <a:avLst/>
            <a:gdLst/>
            <a:ahLst/>
            <a:cxnLst/>
            <a:rect l="l" t="t" r="r" b="b"/>
            <a:pathLst>
              <a:path w="2304415" h="636270">
                <a:moveTo>
                  <a:pt x="0" y="636079"/>
                </a:moveTo>
                <a:lnTo>
                  <a:pt x="2303995" y="636079"/>
                </a:lnTo>
                <a:lnTo>
                  <a:pt x="2303995" y="0"/>
                </a:lnTo>
                <a:lnTo>
                  <a:pt x="0" y="0"/>
                </a:lnTo>
                <a:lnTo>
                  <a:pt x="0" y="636079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399296" y="7627"/>
            <a:ext cx="1132840" cy="611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490855" algn="just">
              <a:lnSpc>
                <a:spcPct val="107700"/>
              </a:lnSpc>
            </a:pPr>
            <a:r>
              <a:rPr sz="600" b="1" spc="-5" dirty="0">
                <a:solidFill>
                  <a:srgbClr val="9898D8"/>
                </a:solidFill>
                <a:latin typeface="Arial"/>
                <a:cs typeface="Arial"/>
              </a:rPr>
              <a:t>Fully buffered</a:t>
            </a:r>
            <a:r>
              <a:rPr sz="600" b="1" spc="-75" dirty="0">
                <a:solidFill>
                  <a:srgbClr val="9898D8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9898D8"/>
                </a:solidFill>
                <a:latin typeface="Arial"/>
                <a:cs typeface="Arial"/>
              </a:rPr>
              <a:t>I/O  Line buffered I/O  Unbuffered</a:t>
            </a:r>
            <a:r>
              <a:rPr sz="600" b="1" spc="-80" dirty="0">
                <a:solidFill>
                  <a:srgbClr val="9898D8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9898D8"/>
                </a:solidFill>
                <a:latin typeface="Arial"/>
                <a:cs typeface="Arial"/>
              </a:rPr>
              <a:t>I/O</a:t>
            </a:r>
            <a:endParaRPr sz="600">
              <a:latin typeface="Arial"/>
              <a:cs typeface="Arial"/>
            </a:endParaRPr>
          </a:p>
          <a:p>
            <a:pPr marL="12700" marR="5080" algn="just">
              <a:lnSpc>
                <a:spcPct val="107700"/>
              </a:lnSpc>
            </a:pPr>
            <a:r>
              <a:rPr sz="600" b="1" spc="-5" dirty="0">
                <a:solidFill>
                  <a:srgbClr val="9898D8"/>
                </a:solidFill>
                <a:latin typeface="Arial"/>
                <a:cs typeface="Arial"/>
              </a:rPr>
              <a:t>ANSI C buffering</a:t>
            </a:r>
            <a:r>
              <a:rPr sz="600" b="1" spc="-35" dirty="0">
                <a:solidFill>
                  <a:srgbClr val="9898D8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9898D8"/>
                </a:solidFill>
                <a:latin typeface="Arial"/>
                <a:cs typeface="Arial"/>
              </a:rPr>
              <a:t>requirements 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Changing the default buffering  </a:t>
            </a:r>
            <a:r>
              <a:rPr sz="600" b="1" spc="-5" dirty="0">
                <a:solidFill>
                  <a:srgbClr val="9898D8"/>
                </a:solidFill>
                <a:latin typeface="Arial"/>
                <a:cs typeface="Arial"/>
              </a:rPr>
              <a:t>Examples</a:t>
            </a:r>
            <a:endParaRPr sz="6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0" y="633552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633550"/>
            <a:ext cx="4608004" cy="2499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880935"/>
            <a:ext cx="4608004" cy="506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11008" y="1038525"/>
            <a:ext cx="3847465" cy="188595"/>
          </a:xfrm>
          <a:custGeom>
            <a:avLst/>
            <a:gdLst/>
            <a:ahLst/>
            <a:cxnLst/>
            <a:rect l="l" t="t" r="r" b="b"/>
            <a:pathLst>
              <a:path w="3847465" h="188594">
                <a:moveTo>
                  <a:pt x="3798156" y="0"/>
                </a:moveTo>
                <a:lnTo>
                  <a:pt x="48986" y="0"/>
                </a:lnTo>
                <a:lnTo>
                  <a:pt x="29965" y="3865"/>
                </a:lnTo>
                <a:lnTo>
                  <a:pt x="14389" y="14389"/>
                </a:lnTo>
                <a:lnTo>
                  <a:pt x="3865" y="29965"/>
                </a:lnTo>
                <a:lnTo>
                  <a:pt x="0" y="48985"/>
                </a:lnTo>
                <a:lnTo>
                  <a:pt x="0" y="188458"/>
                </a:lnTo>
                <a:lnTo>
                  <a:pt x="3847142" y="188458"/>
                </a:lnTo>
                <a:lnTo>
                  <a:pt x="3847142" y="48985"/>
                </a:lnTo>
                <a:lnTo>
                  <a:pt x="3843277" y="29965"/>
                </a:lnTo>
                <a:lnTo>
                  <a:pt x="3832752" y="14389"/>
                </a:lnTo>
                <a:lnTo>
                  <a:pt x="3817176" y="3865"/>
                </a:lnTo>
                <a:lnTo>
                  <a:pt x="3798156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11008" y="1214775"/>
            <a:ext cx="3847141" cy="4880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59994" y="3170445"/>
            <a:ext cx="97970" cy="9797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096918" y="3158198"/>
            <a:ext cx="110170" cy="11021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08980" y="3207184"/>
            <a:ext cx="3700184" cy="6123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158150" y="1081180"/>
            <a:ext cx="48938" cy="9797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158150" y="1130140"/>
            <a:ext cx="48938" cy="204030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59994" y="1257458"/>
            <a:ext cx="3798479" cy="1162425"/>
          </a:xfrm>
          <a:custGeom>
            <a:avLst/>
            <a:gdLst/>
            <a:ahLst/>
            <a:cxnLst/>
            <a:rect l="l" t="t" r="r" b="b"/>
            <a:pathLst>
              <a:path w="3847465" h="1962150">
                <a:moveTo>
                  <a:pt x="3847142" y="0"/>
                </a:moveTo>
                <a:lnTo>
                  <a:pt x="0" y="0"/>
                </a:lnTo>
                <a:lnTo>
                  <a:pt x="0" y="1912986"/>
                </a:lnTo>
                <a:lnTo>
                  <a:pt x="3865" y="1932006"/>
                </a:lnTo>
                <a:lnTo>
                  <a:pt x="14389" y="1947582"/>
                </a:lnTo>
                <a:lnTo>
                  <a:pt x="29965" y="1958107"/>
                </a:lnTo>
                <a:lnTo>
                  <a:pt x="48986" y="1961972"/>
                </a:lnTo>
                <a:lnTo>
                  <a:pt x="3798156" y="1961972"/>
                </a:lnTo>
                <a:lnTo>
                  <a:pt x="3817176" y="1958107"/>
                </a:lnTo>
                <a:lnTo>
                  <a:pt x="3832752" y="1947582"/>
                </a:lnTo>
                <a:lnTo>
                  <a:pt x="3843277" y="1932006"/>
                </a:lnTo>
                <a:lnTo>
                  <a:pt x="3847142" y="1912986"/>
                </a:lnTo>
                <a:lnTo>
                  <a:pt x="3847142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4158150" y="1117894"/>
            <a:ext cx="0" cy="2071370"/>
          </a:xfrm>
          <a:custGeom>
            <a:avLst/>
            <a:gdLst/>
            <a:ahLst/>
            <a:cxnLst/>
            <a:rect l="l" t="t" r="r" b="b"/>
            <a:pathLst>
              <a:path h="2071370">
                <a:moveTo>
                  <a:pt x="0" y="2070920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158150" y="110564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246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158150" y="109340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246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158150" y="108115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246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158150" y="1062785"/>
            <a:ext cx="0" cy="18415"/>
          </a:xfrm>
          <a:custGeom>
            <a:avLst/>
            <a:gdLst/>
            <a:ahLst/>
            <a:cxnLst/>
            <a:rect l="l" t="t" r="r" b="b"/>
            <a:pathLst>
              <a:path h="18415">
                <a:moveTo>
                  <a:pt x="0" y="18369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86327" y="1293948"/>
            <a:ext cx="74065" cy="7406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86327" y="1791738"/>
            <a:ext cx="74065" cy="7406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55840" y="2031730"/>
            <a:ext cx="40640" cy="0"/>
          </a:xfrm>
          <a:custGeom>
            <a:avLst/>
            <a:gdLst/>
            <a:ahLst/>
            <a:cxnLst/>
            <a:rect l="l" t="t" r="r" b="b"/>
            <a:pathLst>
              <a:path w="40640">
                <a:moveTo>
                  <a:pt x="0" y="0"/>
                </a:moveTo>
                <a:lnTo>
                  <a:pt x="40082" y="0"/>
                </a:lnTo>
              </a:path>
            </a:pathLst>
          </a:custGeom>
          <a:ln w="48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67920" y="2435688"/>
            <a:ext cx="59664" cy="5966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67920" y="2582093"/>
            <a:ext cx="59664" cy="5966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67920" y="2728498"/>
            <a:ext cx="59664" cy="5966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145948" y="637336"/>
            <a:ext cx="3940810" cy="2194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Changing the </a:t>
            </a:r>
            <a:r>
              <a:rPr sz="1400" spc="5" dirty="0">
                <a:solidFill>
                  <a:srgbClr val="FFFFFF"/>
                </a:solidFill>
                <a:latin typeface="Arial"/>
                <a:cs typeface="Arial"/>
              </a:rPr>
              <a:t>default</a:t>
            </a:r>
            <a:r>
              <a:rPr sz="14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Arial"/>
                <a:cs typeface="Arial"/>
              </a:rPr>
              <a:t>buffering</a:t>
            </a:r>
            <a:endParaRPr sz="1400" dirty="0">
              <a:latin typeface="Arial"/>
              <a:cs typeface="Arial"/>
            </a:endParaRPr>
          </a:p>
          <a:p>
            <a:pPr marR="977900">
              <a:lnSpc>
                <a:spcPct val="100000"/>
              </a:lnSpc>
              <a:spcBef>
                <a:spcPts val="1485"/>
              </a:spcBef>
            </a:pPr>
            <a:r>
              <a:rPr lang="en-US" sz="1050" dirty="0">
                <a:solidFill>
                  <a:schemeClr val="bg1"/>
                </a:solidFill>
                <a:latin typeface="Arial"/>
                <a:cs typeface="Arial"/>
              </a:rPr>
              <a:t>        Finer control on buffering</a:t>
            </a:r>
          </a:p>
          <a:p>
            <a:pPr marL="480695">
              <a:lnSpc>
                <a:spcPct val="100000"/>
              </a:lnSpc>
              <a:spcBef>
                <a:spcPts val="295"/>
              </a:spcBef>
            </a:pPr>
            <a:r>
              <a:rPr sz="1050" dirty="0">
                <a:latin typeface="Courier New"/>
                <a:cs typeface="Courier New"/>
              </a:rPr>
              <a:t>void setvbuf(FILE </a:t>
            </a:r>
            <a:r>
              <a:rPr sz="1575" baseline="-10582" dirty="0">
                <a:latin typeface="Courier New"/>
                <a:cs typeface="Courier New"/>
              </a:rPr>
              <a:t>*</a:t>
            </a:r>
            <a:r>
              <a:rPr sz="1050" dirty="0">
                <a:latin typeface="Courier New"/>
                <a:cs typeface="Courier New"/>
              </a:rPr>
              <a:t>fp, char </a:t>
            </a:r>
            <a:r>
              <a:rPr sz="1575" baseline="-10582" dirty="0">
                <a:latin typeface="Courier New"/>
                <a:cs typeface="Courier New"/>
              </a:rPr>
              <a:t>*</a:t>
            </a:r>
            <a:r>
              <a:rPr sz="1050" dirty="0">
                <a:latin typeface="Courier New"/>
                <a:cs typeface="Courier New"/>
              </a:rPr>
              <a:t>buf, int</a:t>
            </a:r>
            <a:r>
              <a:rPr sz="1050" spc="-65" dirty="0">
                <a:latin typeface="Courier New"/>
                <a:cs typeface="Courier New"/>
              </a:rPr>
              <a:t> </a:t>
            </a:r>
            <a:r>
              <a:rPr sz="1050" dirty="0">
                <a:latin typeface="Courier New"/>
                <a:cs typeface="Courier New"/>
              </a:rPr>
              <a:t>mode,  </a:t>
            </a:r>
            <a:r>
              <a:rPr sz="1050" dirty="0" err="1">
                <a:latin typeface="Courier New"/>
                <a:cs typeface="Courier New"/>
              </a:rPr>
              <a:t>size</a:t>
            </a:r>
            <a:r>
              <a:rPr lang="en-US" sz="1050" dirty="0" err="1">
                <a:latin typeface="Courier New"/>
                <a:cs typeface="Courier New"/>
              </a:rPr>
              <a:t>_</a:t>
            </a:r>
            <a:r>
              <a:rPr sz="1050" dirty="0" err="1">
                <a:latin typeface="Courier New"/>
                <a:cs typeface="Courier New"/>
              </a:rPr>
              <a:t>t</a:t>
            </a:r>
            <a:r>
              <a:rPr sz="1050" spc="-345" dirty="0">
                <a:latin typeface="Courier New"/>
                <a:cs typeface="Courier New"/>
              </a:rPr>
              <a:t> </a:t>
            </a:r>
            <a:r>
              <a:rPr sz="1050" dirty="0">
                <a:latin typeface="Courier New"/>
                <a:cs typeface="Courier New"/>
              </a:rPr>
              <a:t>size);</a:t>
            </a:r>
          </a:p>
          <a:p>
            <a:pPr marL="480695" marR="534035">
              <a:lnSpc>
                <a:spcPts val="1150"/>
              </a:lnSpc>
              <a:spcBef>
                <a:spcPts val="25"/>
              </a:spcBef>
            </a:pPr>
            <a:r>
              <a:rPr sz="1050" dirty="0">
                <a:latin typeface="Arial"/>
                <a:cs typeface="Arial"/>
              </a:rPr>
              <a:t>This function can specify which </a:t>
            </a:r>
            <a:r>
              <a:rPr sz="1050" spc="-5" dirty="0">
                <a:latin typeface="Arial"/>
                <a:cs typeface="Arial"/>
              </a:rPr>
              <a:t>buffering </a:t>
            </a:r>
            <a:r>
              <a:rPr sz="1050" spc="-10" dirty="0">
                <a:latin typeface="Arial"/>
                <a:cs typeface="Arial"/>
              </a:rPr>
              <a:t>we</a:t>
            </a:r>
            <a:r>
              <a:rPr sz="1050" spc="-55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want  </a:t>
            </a:r>
            <a:r>
              <a:rPr sz="1050" dirty="0">
                <a:latin typeface="Arial"/>
                <a:cs typeface="Arial"/>
              </a:rPr>
              <a:t>depending on the </a:t>
            </a:r>
            <a:r>
              <a:rPr sz="1050" spc="-10" dirty="0">
                <a:latin typeface="Arial"/>
                <a:cs typeface="Arial"/>
              </a:rPr>
              <a:t>value </a:t>
            </a:r>
            <a:r>
              <a:rPr sz="1050" dirty="0">
                <a:latin typeface="Arial"/>
                <a:cs typeface="Arial"/>
              </a:rPr>
              <a:t>of</a:t>
            </a:r>
            <a:r>
              <a:rPr sz="1050" spc="-50" dirty="0">
                <a:latin typeface="Arial"/>
                <a:cs typeface="Arial"/>
              </a:rPr>
              <a:t> </a:t>
            </a:r>
            <a:r>
              <a:rPr sz="1050" dirty="0">
                <a:latin typeface="Courier New"/>
                <a:cs typeface="Courier New"/>
              </a:rPr>
              <a:t>mode</a:t>
            </a:r>
            <a:r>
              <a:rPr sz="1050" dirty="0">
                <a:latin typeface="Arial"/>
                <a:cs typeface="Arial"/>
              </a:rPr>
              <a:t>:</a:t>
            </a:r>
          </a:p>
          <a:p>
            <a:pPr marL="791845" marR="2014220" algn="just">
              <a:lnSpc>
                <a:spcPct val="101099"/>
              </a:lnSpc>
              <a:spcBef>
                <a:spcPts val="150"/>
              </a:spcBef>
            </a:pPr>
            <a:r>
              <a:rPr sz="950" spc="5" dirty="0">
                <a:latin typeface="Courier New"/>
                <a:cs typeface="Courier New"/>
              </a:rPr>
              <a:t>IOFBF</a:t>
            </a:r>
            <a:r>
              <a:rPr sz="950" spc="5" dirty="0">
                <a:latin typeface="Arial"/>
                <a:cs typeface="Arial"/>
              </a:rPr>
              <a:t>: </a:t>
            </a:r>
            <a:r>
              <a:rPr sz="950" dirty="0">
                <a:latin typeface="Arial"/>
                <a:cs typeface="Arial"/>
              </a:rPr>
              <a:t>fully</a:t>
            </a:r>
            <a:r>
              <a:rPr sz="950" spc="-55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buffered  </a:t>
            </a:r>
            <a:r>
              <a:rPr sz="950" spc="5" dirty="0">
                <a:latin typeface="Courier New"/>
                <a:cs typeface="Courier New"/>
              </a:rPr>
              <a:t>IOLBF</a:t>
            </a:r>
            <a:r>
              <a:rPr sz="950" spc="5" dirty="0">
                <a:latin typeface="Arial"/>
                <a:cs typeface="Arial"/>
              </a:rPr>
              <a:t>: </a:t>
            </a:r>
            <a:r>
              <a:rPr sz="950" dirty="0">
                <a:latin typeface="Arial"/>
                <a:cs typeface="Arial"/>
              </a:rPr>
              <a:t>line </a:t>
            </a:r>
            <a:r>
              <a:rPr sz="950" spc="-5" dirty="0">
                <a:latin typeface="Arial"/>
                <a:cs typeface="Arial"/>
              </a:rPr>
              <a:t>buffered  </a:t>
            </a:r>
            <a:r>
              <a:rPr sz="950" spc="5" dirty="0">
                <a:latin typeface="Courier New"/>
                <a:cs typeface="Courier New"/>
              </a:rPr>
              <a:t>IONBF</a:t>
            </a:r>
            <a:r>
              <a:rPr sz="950" spc="5" dirty="0">
                <a:latin typeface="Arial"/>
                <a:cs typeface="Arial"/>
              </a:rPr>
              <a:t>:</a:t>
            </a:r>
            <a:r>
              <a:rPr sz="950" spc="-9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unbuffered</a:t>
            </a:r>
            <a:endParaRPr lang="en-US" sz="1200" dirty="0">
              <a:latin typeface="Arial"/>
              <a:cs typeface="Arial"/>
            </a:endParaRPr>
          </a:p>
          <a:p>
            <a:pPr marL="480695">
              <a:lnSpc>
                <a:spcPct val="100000"/>
              </a:lnSpc>
              <a:spcBef>
                <a:spcPts val="254"/>
              </a:spcBef>
            </a:pPr>
            <a:endParaRPr lang="en-US" sz="800" dirty="0">
              <a:latin typeface="Arial"/>
              <a:cs typeface="Arial"/>
            </a:endParaRPr>
          </a:p>
          <a:p>
            <a:pPr marL="480695">
              <a:lnSpc>
                <a:spcPct val="100000"/>
              </a:lnSpc>
              <a:spcBef>
                <a:spcPts val="254"/>
              </a:spcBef>
            </a:pPr>
            <a:r>
              <a:rPr lang="en-US" sz="700" dirty="0">
                <a:latin typeface="Arial"/>
                <a:cs typeface="Arial"/>
              </a:rPr>
              <a:t>When using IONBF, the</a:t>
            </a:r>
            <a:r>
              <a:rPr lang="en-US" sz="700" spc="-10" dirty="0">
                <a:latin typeface="Arial"/>
                <a:cs typeface="Arial"/>
              </a:rPr>
              <a:t> </a:t>
            </a:r>
            <a:r>
              <a:rPr lang="en-US" sz="700" dirty="0" err="1">
                <a:latin typeface="Courier New"/>
                <a:cs typeface="Courier New"/>
              </a:rPr>
              <a:t>buf</a:t>
            </a:r>
            <a:r>
              <a:rPr lang="en-US" sz="700" dirty="0">
                <a:latin typeface="Courier New"/>
                <a:cs typeface="Courier New"/>
              </a:rPr>
              <a:t> </a:t>
            </a:r>
            <a:r>
              <a:rPr lang="en-US" sz="700" dirty="0">
                <a:latin typeface="Arial"/>
                <a:cs typeface="Arial"/>
              </a:rPr>
              <a:t>and </a:t>
            </a:r>
            <a:r>
              <a:rPr lang="en-US" sz="700" dirty="0">
                <a:latin typeface="Courier New"/>
                <a:cs typeface="Courier New"/>
              </a:rPr>
              <a:t>size </a:t>
            </a:r>
            <a:r>
              <a:rPr lang="en-US" sz="700" spc="-420" dirty="0">
                <a:latin typeface="Courier New"/>
                <a:cs typeface="Courier New"/>
              </a:rPr>
              <a:t>            </a:t>
            </a:r>
            <a:r>
              <a:rPr lang="en-US" sz="700" dirty="0">
                <a:latin typeface="Arial"/>
                <a:cs typeface="Arial"/>
              </a:rPr>
              <a:t>arguments are ignored</a:t>
            </a:r>
            <a:r>
              <a:rPr lang="en-US" sz="500" dirty="0">
                <a:latin typeface="Arial"/>
                <a:cs typeface="Arial"/>
              </a:rPr>
              <a:t>.</a:t>
            </a:r>
          </a:p>
          <a:p>
            <a:pPr marL="791845" marR="2014220" algn="just">
              <a:lnSpc>
                <a:spcPct val="101099"/>
              </a:lnSpc>
              <a:spcBef>
                <a:spcPts val="150"/>
              </a:spcBef>
            </a:pPr>
            <a:endParaRPr lang="en-US" sz="950" dirty="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743DE741-6AF3-4423-AA47-65B1BF79CA1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11</a:t>
            </a:fld>
            <a:endParaRPr lang="en-CA"/>
          </a:p>
        </p:txBody>
      </p:sp>
      <p:sp>
        <p:nvSpPr>
          <p:cNvPr id="36" name="Footer Placeholder 35">
            <a:extLst>
              <a:ext uri="{FF2B5EF4-FFF2-40B4-BE49-F238E27FC236}">
                <a16:creationId xmlns:a16="http://schemas.microsoft.com/office/drawing/2014/main" id="{8204AC01-54FF-4256-8242-1F5A98751524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2399296" y="3325823"/>
            <a:ext cx="1505954" cy="184666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 2560 System</a:t>
            </a:r>
            <a:r>
              <a:rPr lang="en-CA" spc="-35" dirty="0"/>
              <a:t> </a:t>
            </a:r>
            <a:r>
              <a:rPr lang="en-CA" spc="-5" dirty="0"/>
              <a:t>Programming</a:t>
            </a:r>
          </a:p>
        </p:txBody>
      </p:sp>
    </p:spTree>
    <p:extLst>
      <p:ext uri="{BB962C8B-B14F-4D97-AF65-F5344CB8AC3E}">
        <p14:creationId xmlns:p14="http://schemas.microsoft.com/office/powerpoint/2010/main" val="3390264890"/>
      </p:ext>
    </p:extLst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53434" y="32526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66134" y="32653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51033" y="3244989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3969" y="3218494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80">
                <a:moveTo>
                  <a:pt x="30366" y="15183"/>
                </a:moveTo>
                <a:lnTo>
                  <a:pt x="30366" y="6756"/>
                </a:lnTo>
                <a:lnTo>
                  <a:pt x="23609" y="0"/>
                </a:lnTo>
                <a:lnTo>
                  <a:pt x="15183" y="0"/>
                </a:lnTo>
                <a:lnTo>
                  <a:pt x="6756" y="0"/>
                </a:lnTo>
                <a:lnTo>
                  <a:pt x="0" y="6756"/>
                </a:lnTo>
                <a:lnTo>
                  <a:pt x="0" y="15183"/>
                </a:lnTo>
                <a:lnTo>
                  <a:pt x="0" y="23609"/>
                </a:lnTo>
                <a:lnTo>
                  <a:pt x="6756" y="30366"/>
                </a:lnTo>
                <a:lnTo>
                  <a:pt x="15183" y="30366"/>
                </a:lnTo>
                <a:lnTo>
                  <a:pt x="23609" y="30366"/>
                </a:lnTo>
                <a:lnTo>
                  <a:pt x="30366" y="23609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44352" y="321450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29112" y="3232289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96754" y="321450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32315" y="3232289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2304415" cy="636270"/>
          </a:xfrm>
          <a:custGeom>
            <a:avLst/>
            <a:gdLst/>
            <a:ahLst/>
            <a:cxnLst/>
            <a:rect l="l" t="t" r="r" b="b"/>
            <a:pathLst>
              <a:path w="2304415" h="636270">
                <a:moveTo>
                  <a:pt x="0" y="636079"/>
                </a:moveTo>
                <a:lnTo>
                  <a:pt x="2303995" y="636079"/>
                </a:lnTo>
                <a:lnTo>
                  <a:pt x="2303995" y="0"/>
                </a:lnTo>
                <a:lnTo>
                  <a:pt x="0" y="0"/>
                </a:lnTo>
                <a:lnTo>
                  <a:pt x="0" y="6360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124445" y="56852"/>
            <a:ext cx="1084580" cy="513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2875" marR="5080" indent="486409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Int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oduction  Streams and FILE</a:t>
            </a:r>
            <a:r>
              <a:rPr sz="600" b="1" spc="-3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objects</a:t>
            </a:r>
            <a:endParaRPr sz="600">
              <a:latin typeface="Arial"/>
              <a:cs typeface="Arial"/>
            </a:endParaRPr>
          </a:p>
          <a:p>
            <a:pPr marL="421640" marR="5080" indent="313055">
              <a:lnSpc>
                <a:spcPct val="107700"/>
              </a:lnSpc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Buf</a:t>
            </a:r>
            <a:r>
              <a:rPr sz="600" b="1" spc="-15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ering 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Opening a</a:t>
            </a:r>
            <a:r>
              <a:rPr sz="600" b="1" spc="-6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Stream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Reading and writing a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stream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303995" y="0"/>
            <a:ext cx="2304415" cy="636270"/>
          </a:xfrm>
          <a:custGeom>
            <a:avLst/>
            <a:gdLst/>
            <a:ahLst/>
            <a:cxnLst/>
            <a:rect l="l" t="t" r="r" b="b"/>
            <a:pathLst>
              <a:path w="2304415" h="636270">
                <a:moveTo>
                  <a:pt x="0" y="636079"/>
                </a:moveTo>
                <a:lnTo>
                  <a:pt x="2303995" y="636079"/>
                </a:lnTo>
                <a:lnTo>
                  <a:pt x="2303995" y="0"/>
                </a:lnTo>
                <a:lnTo>
                  <a:pt x="0" y="0"/>
                </a:lnTo>
                <a:lnTo>
                  <a:pt x="0" y="636079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399296" y="7627"/>
            <a:ext cx="1132840" cy="611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490855" algn="just">
              <a:lnSpc>
                <a:spcPct val="107700"/>
              </a:lnSpc>
            </a:pPr>
            <a:r>
              <a:rPr sz="600" b="1" spc="-5" dirty="0">
                <a:solidFill>
                  <a:srgbClr val="9898D8"/>
                </a:solidFill>
                <a:latin typeface="Arial"/>
                <a:cs typeface="Arial"/>
              </a:rPr>
              <a:t>Fully buffered</a:t>
            </a:r>
            <a:r>
              <a:rPr sz="600" b="1" spc="-75" dirty="0">
                <a:solidFill>
                  <a:srgbClr val="9898D8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9898D8"/>
                </a:solidFill>
                <a:latin typeface="Arial"/>
                <a:cs typeface="Arial"/>
              </a:rPr>
              <a:t>I/O  Line buffered I/O  Unbuffered</a:t>
            </a:r>
            <a:r>
              <a:rPr sz="600" b="1" spc="-80" dirty="0">
                <a:solidFill>
                  <a:srgbClr val="9898D8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9898D8"/>
                </a:solidFill>
                <a:latin typeface="Arial"/>
                <a:cs typeface="Arial"/>
              </a:rPr>
              <a:t>I/O</a:t>
            </a:r>
            <a:endParaRPr sz="600">
              <a:latin typeface="Arial"/>
              <a:cs typeface="Arial"/>
            </a:endParaRPr>
          </a:p>
          <a:p>
            <a:pPr marL="12700" marR="5080" algn="just">
              <a:lnSpc>
                <a:spcPct val="107700"/>
              </a:lnSpc>
            </a:pPr>
            <a:r>
              <a:rPr sz="600" b="1" spc="-5" dirty="0">
                <a:solidFill>
                  <a:srgbClr val="9898D8"/>
                </a:solidFill>
                <a:latin typeface="Arial"/>
                <a:cs typeface="Arial"/>
              </a:rPr>
              <a:t>ANSI C buffering</a:t>
            </a:r>
            <a:r>
              <a:rPr sz="600" b="1" spc="-35" dirty="0">
                <a:solidFill>
                  <a:srgbClr val="9898D8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9898D8"/>
                </a:solidFill>
                <a:latin typeface="Arial"/>
                <a:cs typeface="Arial"/>
              </a:rPr>
              <a:t>requirements  Changing the default buffering 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Examples</a:t>
            </a:r>
            <a:endParaRPr sz="6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0" y="633552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633550"/>
            <a:ext cx="4608004" cy="2499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45948" y="637336"/>
            <a:ext cx="886460" cy="242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Example</a:t>
            </a:r>
            <a:r>
              <a:rPr sz="14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0" y="880935"/>
            <a:ext cx="4608004" cy="506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12590" y="961744"/>
            <a:ext cx="3914140" cy="2203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050" spc="5" dirty="0" smtClean="0">
                <a:latin typeface="Courier New"/>
                <a:cs typeface="Courier New"/>
              </a:rPr>
              <a:t>//ex1.c</a:t>
            </a:r>
          </a:p>
          <a:p>
            <a:pPr marL="12700">
              <a:lnSpc>
                <a:spcPct val="100000"/>
              </a:lnSpc>
            </a:pPr>
            <a:r>
              <a:rPr sz="1050" spc="5" dirty="0" smtClean="0">
                <a:latin typeface="Courier New"/>
                <a:cs typeface="Courier New"/>
              </a:rPr>
              <a:t>#include</a:t>
            </a:r>
            <a:r>
              <a:rPr sz="1050" spc="-50" dirty="0" smtClean="0">
                <a:latin typeface="Courier New"/>
                <a:cs typeface="Courier New"/>
              </a:rPr>
              <a:t> </a:t>
            </a:r>
            <a:r>
              <a:rPr sz="1050" spc="5" dirty="0" smtClean="0">
                <a:latin typeface="Courier New"/>
                <a:cs typeface="Courier New"/>
              </a:rPr>
              <a:t>&lt;</a:t>
            </a:r>
            <a:r>
              <a:rPr sz="1050" spc="5" dirty="0" err="1" smtClean="0">
                <a:latin typeface="Courier New"/>
                <a:cs typeface="Courier New"/>
              </a:rPr>
              <a:t>stdio.h</a:t>
            </a:r>
            <a:r>
              <a:rPr sz="1050" spc="5" dirty="0" smtClean="0">
                <a:latin typeface="Courier New"/>
                <a:cs typeface="Courier New"/>
              </a:rPr>
              <a:t>&gt;</a:t>
            </a:r>
            <a:endParaRPr sz="1050" dirty="0" smtClean="0">
              <a:latin typeface="Courier New"/>
              <a:cs typeface="Courier New"/>
            </a:endParaRPr>
          </a:p>
          <a:p>
            <a:pPr marL="12700" marR="5080">
              <a:lnSpc>
                <a:spcPct val="209600"/>
              </a:lnSpc>
              <a:tabLst>
                <a:tab pos="1551305" algn="l"/>
              </a:tabLst>
            </a:pPr>
            <a:r>
              <a:rPr sz="1050" spc="5" dirty="0" smtClean="0">
                <a:latin typeface="Courier New"/>
                <a:cs typeface="Courier New"/>
              </a:rPr>
              <a:t>#include &lt;</a:t>
            </a:r>
            <a:r>
              <a:rPr sz="1050" spc="5" dirty="0" err="1" smtClean="0">
                <a:latin typeface="Courier New"/>
                <a:cs typeface="Courier New"/>
              </a:rPr>
              <a:t>unistd.h</a:t>
            </a:r>
            <a:r>
              <a:rPr sz="1050" spc="5" dirty="0" smtClean="0">
                <a:latin typeface="Courier New"/>
                <a:cs typeface="Courier New"/>
              </a:rPr>
              <a:t>&gt;// This is needed for sleep()  </a:t>
            </a:r>
            <a:r>
              <a:rPr sz="1050" spc="5" dirty="0" err="1" smtClean="0">
                <a:latin typeface="Courier New"/>
                <a:cs typeface="Courier New"/>
              </a:rPr>
              <a:t>int</a:t>
            </a:r>
            <a:r>
              <a:rPr sz="1050" spc="25" dirty="0" smtClean="0">
                <a:latin typeface="Courier New"/>
                <a:cs typeface="Courier New"/>
              </a:rPr>
              <a:t> </a:t>
            </a:r>
            <a:r>
              <a:rPr sz="1050" spc="5" dirty="0" smtClean="0">
                <a:latin typeface="Courier New"/>
                <a:cs typeface="Courier New"/>
              </a:rPr>
              <a:t>main(void){	// without</a:t>
            </a:r>
            <a:r>
              <a:rPr sz="1050" spc="-55" dirty="0" smtClean="0">
                <a:latin typeface="Courier New"/>
                <a:cs typeface="Courier New"/>
              </a:rPr>
              <a:t> </a:t>
            </a:r>
            <a:r>
              <a:rPr sz="1050" spc="5" dirty="0" err="1" smtClean="0">
                <a:latin typeface="Courier New"/>
                <a:cs typeface="Courier New"/>
              </a:rPr>
              <a:t>fflush</a:t>
            </a:r>
            <a:endParaRPr sz="1050" dirty="0" smtClean="0">
              <a:latin typeface="Courier New"/>
              <a:cs typeface="Courier New"/>
            </a:endParaRPr>
          </a:p>
          <a:p>
            <a:pPr marL="174625">
              <a:lnSpc>
                <a:spcPct val="100000"/>
              </a:lnSpc>
              <a:spcBef>
                <a:spcPts val="60"/>
              </a:spcBef>
            </a:pPr>
            <a:r>
              <a:rPr sz="1050" spc="5" dirty="0" err="1" smtClean="0">
                <a:latin typeface="Courier New"/>
                <a:cs typeface="Courier New"/>
              </a:rPr>
              <a:t>int</a:t>
            </a:r>
            <a:r>
              <a:rPr sz="1050" spc="-80" dirty="0" smtClean="0">
                <a:latin typeface="Courier New"/>
                <a:cs typeface="Courier New"/>
              </a:rPr>
              <a:t> </a:t>
            </a:r>
            <a:r>
              <a:rPr sz="1050" spc="5" dirty="0" err="1" smtClean="0">
                <a:latin typeface="Courier New"/>
                <a:cs typeface="Courier New"/>
              </a:rPr>
              <a:t>i</a:t>
            </a:r>
            <a:r>
              <a:rPr sz="1050" spc="5" dirty="0" smtClean="0">
                <a:latin typeface="Courier New"/>
                <a:cs typeface="Courier New"/>
              </a:rPr>
              <a:t>=0;</a:t>
            </a:r>
            <a:endParaRPr sz="1050" dirty="0" smtClean="0">
              <a:latin typeface="Courier New"/>
              <a:cs typeface="Courier New"/>
            </a:endParaRPr>
          </a:p>
          <a:p>
            <a:pPr marL="174625" marR="328930">
              <a:lnSpc>
                <a:spcPct val="104800"/>
              </a:lnSpc>
            </a:pPr>
            <a:r>
              <a:rPr sz="1050" spc="5" dirty="0" smtClean="0">
                <a:latin typeface="Courier New"/>
                <a:cs typeface="Courier New"/>
              </a:rPr>
              <a:t>char line[100]="Hello, my name No-Name\n";  while(line[</a:t>
            </a:r>
            <a:r>
              <a:rPr sz="1050" spc="5" dirty="0" err="1" smtClean="0">
                <a:latin typeface="Courier New"/>
                <a:cs typeface="Courier New"/>
              </a:rPr>
              <a:t>i</a:t>
            </a:r>
            <a:r>
              <a:rPr sz="1050" spc="5" dirty="0" smtClean="0">
                <a:latin typeface="Courier New"/>
                <a:cs typeface="Courier New"/>
              </a:rPr>
              <a:t>] !=</a:t>
            </a:r>
            <a:r>
              <a:rPr sz="1050" spc="-40" dirty="0" smtClean="0">
                <a:latin typeface="Courier New"/>
                <a:cs typeface="Courier New"/>
              </a:rPr>
              <a:t> </a:t>
            </a:r>
            <a:r>
              <a:rPr lang="en-US" sz="1050" spc="5" dirty="0" smtClean="0">
                <a:latin typeface="Courier New"/>
                <a:cs typeface="Courier New"/>
              </a:rPr>
              <a:t>‘\0’</a:t>
            </a:r>
            <a:r>
              <a:rPr sz="1050" spc="5" dirty="0" smtClean="0">
                <a:latin typeface="Courier New"/>
                <a:cs typeface="Courier New"/>
              </a:rPr>
              <a:t>){</a:t>
            </a:r>
            <a:endParaRPr sz="1050" dirty="0" smtClean="0">
              <a:latin typeface="Courier New"/>
              <a:cs typeface="Courier New"/>
            </a:endParaRPr>
          </a:p>
          <a:p>
            <a:pPr marL="336550" marR="2030095">
              <a:lnSpc>
                <a:spcPct val="104800"/>
              </a:lnSpc>
            </a:pPr>
            <a:r>
              <a:rPr sz="1050" spc="5" dirty="0" err="1" smtClean="0">
                <a:latin typeface="Courier New"/>
                <a:cs typeface="Courier New"/>
              </a:rPr>
              <a:t>putchar</a:t>
            </a:r>
            <a:r>
              <a:rPr sz="1050" spc="5" dirty="0" smtClean="0">
                <a:latin typeface="Courier New"/>
                <a:cs typeface="Courier New"/>
              </a:rPr>
              <a:t>(line[</a:t>
            </a:r>
            <a:r>
              <a:rPr sz="1050" spc="5" dirty="0" err="1" smtClean="0">
                <a:latin typeface="Courier New"/>
                <a:cs typeface="Courier New"/>
              </a:rPr>
              <a:t>i</a:t>
            </a:r>
            <a:r>
              <a:rPr sz="1050" spc="5" dirty="0" smtClean="0">
                <a:latin typeface="Courier New"/>
                <a:cs typeface="Courier New"/>
              </a:rPr>
              <a:t>++]);  sleep(1);</a:t>
            </a:r>
            <a:endParaRPr sz="1050" dirty="0" smtClean="0">
              <a:latin typeface="Courier New"/>
              <a:cs typeface="Courier New"/>
            </a:endParaRPr>
          </a:p>
          <a:p>
            <a:pPr marL="174625">
              <a:lnSpc>
                <a:spcPct val="100000"/>
              </a:lnSpc>
              <a:spcBef>
                <a:spcPts val="60"/>
              </a:spcBef>
            </a:pPr>
            <a:r>
              <a:rPr sz="1050" spc="5" dirty="0" smtClean="0">
                <a:latin typeface="Courier New"/>
                <a:cs typeface="Courier New"/>
              </a:rPr>
              <a:t>}</a:t>
            </a:r>
            <a:endParaRPr sz="1050" dirty="0" smtClean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1050" spc="5" dirty="0" smtClean="0">
                <a:latin typeface="Courier New"/>
                <a:cs typeface="Courier New"/>
              </a:rPr>
              <a:t>}</a:t>
            </a:r>
            <a:endParaRPr sz="1050" dirty="0">
              <a:latin typeface="Courier New"/>
              <a:cs typeface="Courier New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0EF2122E-A164-43F9-9E83-6D20F438169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12</a:t>
            </a:fld>
            <a:endParaRPr lang="en-CA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A0A7A6D0-6E5A-4964-AB89-DEC1AD6135C9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2399296" y="3325823"/>
            <a:ext cx="1429754" cy="184666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 2560 System</a:t>
            </a:r>
            <a:r>
              <a:rPr lang="en-CA" spc="-35" dirty="0"/>
              <a:t> </a:t>
            </a:r>
            <a:r>
              <a:rPr lang="en-CA" spc="-5" dirty="0"/>
              <a:t>Programming</a:t>
            </a: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53434" y="32526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66134" y="32653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51033" y="3244989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3969" y="3218494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80">
                <a:moveTo>
                  <a:pt x="30366" y="15183"/>
                </a:moveTo>
                <a:lnTo>
                  <a:pt x="30366" y="6756"/>
                </a:lnTo>
                <a:lnTo>
                  <a:pt x="23609" y="0"/>
                </a:lnTo>
                <a:lnTo>
                  <a:pt x="15183" y="0"/>
                </a:lnTo>
                <a:lnTo>
                  <a:pt x="6756" y="0"/>
                </a:lnTo>
                <a:lnTo>
                  <a:pt x="0" y="6756"/>
                </a:lnTo>
                <a:lnTo>
                  <a:pt x="0" y="15183"/>
                </a:lnTo>
                <a:lnTo>
                  <a:pt x="0" y="23609"/>
                </a:lnTo>
                <a:lnTo>
                  <a:pt x="6756" y="30366"/>
                </a:lnTo>
                <a:lnTo>
                  <a:pt x="15183" y="30366"/>
                </a:lnTo>
                <a:lnTo>
                  <a:pt x="23609" y="30366"/>
                </a:lnTo>
                <a:lnTo>
                  <a:pt x="30366" y="23609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44352" y="321450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29112" y="3232289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96754" y="321450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32315" y="3232289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2304415" cy="636270"/>
          </a:xfrm>
          <a:custGeom>
            <a:avLst/>
            <a:gdLst/>
            <a:ahLst/>
            <a:cxnLst/>
            <a:rect l="l" t="t" r="r" b="b"/>
            <a:pathLst>
              <a:path w="2304415" h="636270">
                <a:moveTo>
                  <a:pt x="0" y="636079"/>
                </a:moveTo>
                <a:lnTo>
                  <a:pt x="2303995" y="636079"/>
                </a:lnTo>
                <a:lnTo>
                  <a:pt x="2303995" y="0"/>
                </a:lnTo>
                <a:lnTo>
                  <a:pt x="0" y="0"/>
                </a:lnTo>
                <a:lnTo>
                  <a:pt x="0" y="6360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124445" y="56852"/>
            <a:ext cx="1084580" cy="513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2875" marR="5080" indent="486409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Int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oduction  Streams and FILE</a:t>
            </a:r>
            <a:r>
              <a:rPr sz="600" b="1" spc="-3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objects</a:t>
            </a:r>
            <a:endParaRPr sz="600">
              <a:latin typeface="Arial"/>
              <a:cs typeface="Arial"/>
            </a:endParaRPr>
          </a:p>
          <a:p>
            <a:pPr marL="421640" marR="5080" indent="313055">
              <a:lnSpc>
                <a:spcPct val="107700"/>
              </a:lnSpc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Buf</a:t>
            </a:r>
            <a:r>
              <a:rPr sz="600" b="1" spc="-15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ering 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Opening a</a:t>
            </a:r>
            <a:r>
              <a:rPr sz="600" b="1" spc="-6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Stream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Reading and writing a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stream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303995" y="0"/>
            <a:ext cx="2304415" cy="636270"/>
          </a:xfrm>
          <a:custGeom>
            <a:avLst/>
            <a:gdLst/>
            <a:ahLst/>
            <a:cxnLst/>
            <a:rect l="l" t="t" r="r" b="b"/>
            <a:pathLst>
              <a:path w="2304415" h="636270">
                <a:moveTo>
                  <a:pt x="0" y="636079"/>
                </a:moveTo>
                <a:lnTo>
                  <a:pt x="2303995" y="636079"/>
                </a:lnTo>
                <a:lnTo>
                  <a:pt x="2303995" y="0"/>
                </a:lnTo>
                <a:lnTo>
                  <a:pt x="0" y="0"/>
                </a:lnTo>
                <a:lnTo>
                  <a:pt x="0" y="636079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399296" y="7627"/>
            <a:ext cx="1132840" cy="611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490855" algn="just">
              <a:lnSpc>
                <a:spcPct val="107700"/>
              </a:lnSpc>
            </a:pPr>
            <a:r>
              <a:rPr sz="600" b="1" spc="-5" dirty="0">
                <a:solidFill>
                  <a:srgbClr val="9898D8"/>
                </a:solidFill>
                <a:latin typeface="Arial"/>
                <a:cs typeface="Arial"/>
              </a:rPr>
              <a:t>Fully buffered</a:t>
            </a:r>
            <a:r>
              <a:rPr sz="600" b="1" spc="-75" dirty="0">
                <a:solidFill>
                  <a:srgbClr val="9898D8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9898D8"/>
                </a:solidFill>
                <a:latin typeface="Arial"/>
                <a:cs typeface="Arial"/>
              </a:rPr>
              <a:t>I/O  Line buffered I/O  Unbuffered</a:t>
            </a:r>
            <a:r>
              <a:rPr sz="600" b="1" spc="-80" dirty="0">
                <a:solidFill>
                  <a:srgbClr val="9898D8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9898D8"/>
                </a:solidFill>
                <a:latin typeface="Arial"/>
                <a:cs typeface="Arial"/>
              </a:rPr>
              <a:t>I/O</a:t>
            </a:r>
            <a:endParaRPr sz="600">
              <a:latin typeface="Arial"/>
              <a:cs typeface="Arial"/>
            </a:endParaRPr>
          </a:p>
          <a:p>
            <a:pPr marL="12700" marR="5080" algn="just">
              <a:lnSpc>
                <a:spcPct val="107700"/>
              </a:lnSpc>
            </a:pPr>
            <a:r>
              <a:rPr sz="600" b="1" spc="-5" dirty="0">
                <a:solidFill>
                  <a:srgbClr val="9898D8"/>
                </a:solidFill>
                <a:latin typeface="Arial"/>
                <a:cs typeface="Arial"/>
              </a:rPr>
              <a:t>ANSI C buffering</a:t>
            </a:r>
            <a:r>
              <a:rPr sz="600" b="1" spc="-35" dirty="0">
                <a:solidFill>
                  <a:srgbClr val="9898D8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9898D8"/>
                </a:solidFill>
                <a:latin typeface="Arial"/>
                <a:cs typeface="Arial"/>
              </a:rPr>
              <a:t>requirements  Changing the default buffering 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Examples</a:t>
            </a:r>
            <a:endParaRPr sz="6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0" y="633552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633550"/>
            <a:ext cx="4608004" cy="2499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45948" y="637336"/>
            <a:ext cx="886460" cy="242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Example</a:t>
            </a:r>
            <a:r>
              <a:rPr sz="14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0" y="880935"/>
            <a:ext cx="4608004" cy="506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47294" y="1114004"/>
            <a:ext cx="3644900" cy="2191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950" spc="20" dirty="0">
                <a:latin typeface="Courier New"/>
                <a:cs typeface="Courier New"/>
              </a:rPr>
              <a:t>//ex2.c</a:t>
            </a:r>
          </a:p>
          <a:p>
            <a:pPr marL="12700">
              <a:lnSpc>
                <a:spcPct val="100000"/>
              </a:lnSpc>
            </a:pPr>
            <a:r>
              <a:rPr sz="950" spc="20" dirty="0">
                <a:latin typeface="Courier New"/>
                <a:cs typeface="Courier New"/>
              </a:rPr>
              <a:t>#include</a:t>
            </a:r>
            <a:r>
              <a:rPr sz="950" spc="-20" dirty="0">
                <a:latin typeface="Courier New"/>
                <a:cs typeface="Courier New"/>
              </a:rPr>
              <a:t> </a:t>
            </a:r>
            <a:r>
              <a:rPr sz="950" spc="20" dirty="0">
                <a:latin typeface="Courier New"/>
                <a:cs typeface="Courier New"/>
              </a:rPr>
              <a:t>&lt;stdio.h&gt;</a:t>
            </a:r>
            <a:endParaRPr sz="950" dirty="0">
              <a:latin typeface="Courier New"/>
              <a:cs typeface="Courier New"/>
            </a:endParaRPr>
          </a:p>
          <a:p>
            <a:pPr marL="12700" marR="5080">
              <a:lnSpc>
                <a:spcPct val="215600"/>
              </a:lnSpc>
            </a:pPr>
            <a:r>
              <a:rPr sz="950" spc="20" dirty="0">
                <a:latin typeface="Courier New"/>
                <a:cs typeface="Courier New"/>
              </a:rPr>
              <a:t>#include &lt;unistd.h&gt;// This is needed for sleep()  int main(void){// forcing the flush with</a:t>
            </a:r>
            <a:r>
              <a:rPr sz="950" spc="65" dirty="0">
                <a:latin typeface="Courier New"/>
                <a:cs typeface="Courier New"/>
              </a:rPr>
              <a:t> </a:t>
            </a:r>
            <a:r>
              <a:rPr sz="950" spc="20" dirty="0">
                <a:latin typeface="Courier New"/>
                <a:cs typeface="Courier New"/>
              </a:rPr>
              <a:t>fflush</a:t>
            </a:r>
            <a:endParaRPr sz="950" dirty="0">
              <a:latin typeface="Courier New"/>
              <a:cs typeface="Courier New"/>
            </a:endParaRPr>
          </a:p>
          <a:p>
            <a:pPr marL="163195">
              <a:lnSpc>
                <a:spcPct val="100000"/>
              </a:lnSpc>
              <a:spcBef>
                <a:spcPts val="85"/>
              </a:spcBef>
            </a:pPr>
            <a:r>
              <a:rPr sz="950" spc="20" dirty="0">
                <a:latin typeface="Courier New"/>
                <a:cs typeface="Courier New"/>
              </a:rPr>
              <a:t>int</a:t>
            </a:r>
            <a:r>
              <a:rPr sz="950" spc="-60" dirty="0">
                <a:latin typeface="Courier New"/>
                <a:cs typeface="Courier New"/>
              </a:rPr>
              <a:t> </a:t>
            </a:r>
            <a:r>
              <a:rPr sz="950" spc="20" dirty="0">
                <a:latin typeface="Courier New"/>
                <a:cs typeface="Courier New"/>
              </a:rPr>
              <a:t>i=0;</a:t>
            </a:r>
            <a:endParaRPr sz="950" dirty="0">
              <a:latin typeface="Courier New"/>
              <a:cs typeface="Courier New"/>
            </a:endParaRPr>
          </a:p>
          <a:p>
            <a:pPr marL="163195" marR="306070">
              <a:lnSpc>
                <a:spcPct val="107800"/>
              </a:lnSpc>
            </a:pPr>
            <a:r>
              <a:rPr sz="950" spc="20" dirty="0">
                <a:latin typeface="Courier New"/>
                <a:cs typeface="Courier New"/>
              </a:rPr>
              <a:t>char line[100]="Hello, my name No-Name\n";  while(line[i] !=</a:t>
            </a:r>
            <a:r>
              <a:rPr sz="950" spc="-10" dirty="0">
                <a:latin typeface="Courier New"/>
                <a:cs typeface="Courier New"/>
              </a:rPr>
              <a:t> </a:t>
            </a:r>
            <a:r>
              <a:rPr sz="950" spc="20" dirty="0">
                <a:latin typeface="Courier New"/>
                <a:cs typeface="Courier New"/>
              </a:rPr>
              <a:t>NULL){</a:t>
            </a:r>
            <a:endParaRPr sz="950" dirty="0">
              <a:latin typeface="Courier New"/>
              <a:cs typeface="Courier New"/>
            </a:endParaRPr>
          </a:p>
          <a:p>
            <a:pPr marL="313690">
              <a:lnSpc>
                <a:spcPct val="100000"/>
              </a:lnSpc>
              <a:spcBef>
                <a:spcPts val="90"/>
              </a:spcBef>
            </a:pPr>
            <a:r>
              <a:rPr sz="950" spc="20" dirty="0">
                <a:latin typeface="Courier New"/>
                <a:cs typeface="Courier New"/>
              </a:rPr>
              <a:t>putchar(line[i++]);</a:t>
            </a:r>
            <a:endParaRPr sz="950" dirty="0">
              <a:latin typeface="Courier New"/>
              <a:cs typeface="Courier New"/>
            </a:endParaRPr>
          </a:p>
          <a:p>
            <a:pPr marL="313690" marR="5080">
              <a:lnSpc>
                <a:spcPct val="107800"/>
              </a:lnSpc>
              <a:tabLst>
                <a:tab pos="1671320" algn="l"/>
              </a:tabLst>
            </a:pPr>
            <a:r>
              <a:rPr sz="950" spc="20" dirty="0">
                <a:latin typeface="Courier New"/>
                <a:cs typeface="Courier New"/>
              </a:rPr>
              <a:t>fflush(stdout);	// flush std</a:t>
            </a:r>
            <a:r>
              <a:rPr sz="950" dirty="0">
                <a:latin typeface="Courier New"/>
                <a:cs typeface="Courier New"/>
              </a:rPr>
              <a:t> </a:t>
            </a:r>
            <a:r>
              <a:rPr sz="950" spc="20" dirty="0">
                <a:latin typeface="Courier New"/>
                <a:cs typeface="Courier New"/>
              </a:rPr>
              <a:t>output</a:t>
            </a:r>
            <a:r>
              <a:rPr sz="950" spc="10" dirty="0">
                <a:latin typeface="Courier New"/>
                <a:cs typeface="Courier New"/>
              </a:rPr>
              <a:t> </a:t>
            </a:r>
            <a:r>
              <a:rPr sz="950" spc="20" dirty="0">
                <a:latin typeface="Courier New"/>
                <a:cs typeface="Courier New"/>
              </a:rPr>
              <a:t>buffer  sleep(1);</a:t>
            </a:r>
            <a:endParaRPr sz="950" dirty="0">
              <a:latin typeface="Courier New"/>
              <a:cs typeface="Courier New"/>
            </a:endParaRPr>
          </a:p>
          <a:p>
            <a:pPr marL="163195">
              <a:lnSpc>
                <a:spcPct val="100000"/>
              </a:lnSpc>
              <a:spcBef>
                <a:spcPts val="90"/>
              </a:spcBef>
            </a:pPr>
            <a:r>
              <a:rPr sz="950" spc="20" dirty="0">
                <a:latin typeface="Courier New"/>
                <a:cs typeface="Courier New"/>
              </a:rPr>
              <a:t>}</a:t>
            </a:r>
            <a:endParaRPr sz="9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950" spc="20" dirty="0">
                <a:latin typeface="Courier New"/>
                <a:cs typeface="Courier New"/>
              </a:rPr>
              <a:t>}</a:t>
            </a:r>
            <a:endParaRPr sz="950" dirty="0">
              <a:latin typeface="Courier New"/>
              <a:cs typeface="Courier New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A1C7216F-827A-45EE-A3C9-144943A35C4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13</a:t>
            </a:fld>
            <a:endParaRPr lang="en-CA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C3299740-EE70-4ED1-BE52-44E08B6ED4E4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2399296" y="3325823"/>
            <a:ext cx="1429754" cy="184666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 2560 System</a:t>
            </a:r>
            <a:r>
              <a:rPr lang="en-CA" spc="-35" dirty="0"/>
              <a:t> </a:t>
            </a:r>
            <a:r>
              <a:rPr lang="en-CA" spc="-5" dirty="0"/>
              <a:t>Programming</a:t>
            </a: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53434" y="32526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66134" y="32653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51033" y="3244989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3969" y="3218494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80">
                <a:moveTo>
                  <a:pt x="30366" y="15183"/>
                </a:moveTo>
                <a:lnTo>
                  <a:pt x="30366" y="6756"/>
                </a:lnTo>
                <a:lnTo>
                  <a:pt x="23609" y="0"/>
                </a:lnTo>
                <a:lnTo>
                  <a:pt x="15183" y="0"/>
                </a:lnTo>
                <a:lnTo>
                  <a:pt x="6756" y="0"/>
                </a:lnTo>
                <a:lnTo>
                  <a:pt x="0" y="6756"/>
                </a:lnTo>
                <a:lnTo>
                  <a:pt x="0" y="15183"/>
                </a:lnTo>
                <a:lnTo>
                  <a:pt x="0" y="23609"/>
                </a:lnTo>
                <a:lnTo>
                  <a:pt x="6756" y="30366"/>
                </a:lnTo>
                <a:lnTo>
                  <a:pt x="15183" y="30366"/>
                </a:lnTo>
                <a:lnTo>
                  <a:pt x="23609" y="30366"/>
                </a:lnTo>
                <a:lnTo>
                  <a:pt x="30366" y="23609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44352" y="321450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29112" y="3232289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96754" y="321450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32315" y="3232289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2304415" cy="636270"/>
          </a:xfrm>
          <a:custGeom>
            <a:avLst/>
            <a:gdLst/>
            <a:ahLst/>
            <a:cxnLst/>
            <a:rect l="l" t="t" r="r" b="b"/>
            <a:pathLst>
              <a:path w="2304415" h="636270">
                <a:moveTo>
                  <a:pt x="0" y="636079"/>
                </a:moveTo>
                <a:lnTo>
                  <a:pt x="2303995" y="636079"/>
                </a:lnTo>
                <a:lnTo>
                  <a:pt x="2303995" y="0"/>
                </a:lnTo>
                <a:lnTo>
                  <a:pt x="0" y="0"/>
                </a:lnTo>
                <a:lnTo>
                  <a:pt x="0" y="6360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124445" y="56852"/>
            <a:ext cx="1084580" cy="513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2875" marR="5080" indent="486409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Int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oduction  Streams and FILE</a:t>
            </a:r>
            <a:r>
              <a:rPr sz="600" b="1" spc="-3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objects</a:t>
            </a:r>
            <a:endParaRPr sz="600">
              <a:latin typeface="Arial"/>
              <a:cs typeface="Arial"/>
            </a:endParaRPr>
          </a:p>
          <a:p>
            <a:pPr marL="421640" marR="5080" indent="313055">
              <a:lnSpc>
                <a:spcPct val="107700"/>
              </a:lnSpc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Buf</a:t>
            </a:r>
            <a:r>
              <a:rPr sz="600" b="1" spc="-15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ering 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Opening a</a:t>
            </a:r>
            <a:r>
              <a:rPr sz="600" b="1" spc="-6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Stream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Reading and writing a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stream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303995" y="0"/>
            <a:ext cx="2304415" cy="636270"/>
          </a:xfrm>
          <a:custGeom>
            <a:avLst/>
            <a:gdLst/>
            <a:ahLst/>
            <a:cxnLst/>
            <a:rect l="l" t="t" r="r" b="b"/>
            <a:pathLst>
              <a:path w="2304415" h="636270">
                <a:moveTo>
                  <a:pt x="0" y="636079"/>
                </a:moveTo>
                <a:lnTo>
                  <a:pt x="2303995" y="636079"/>
                </a:lnTo>
                <a:lnTo>
                  <a:pt x="2303995" y="0"/>
                </a:lnTo>
                <a:lnTo>
                  <a:pt x="0" y="0"/>
                </a:lnTo>
                <a:lnTo>
                  <a:pt x="0" y="636079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399296" y="7627"/>
            <a:ext cx="1132840" cy="611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490855" algn="just">
              <a:lnSpc>
                <a:spcPct val="107700"/>
              </a:lnSpc>
            </a:pPr>
            <a:r>
              <a:rPr sz="600" b="1" spc="-5" dirty="0">
                <a:solidFill>
                  <a:srgbClr val="9898D8"/>
                </a:solidFill>
                <a:latin typeface="Arial"/>
                <a:cs typeface="Arial"/>
              </a:rPr>
              <a:t>Fully buffered</a:t>
            </a:r>
            <a:r>
              <a:rPr sz="600" b="1" spc="-75" dirty="0">
                <a:solidFill>
                  <a:srgbClr val="9898D8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9898D8"/>
                </a:solidFill>
                <a:latin typeface="Arial"/>
                <a:cs typeface="Arial"/>
              </a:rPr>
              <a:t>I/O  Line buffered I/O  Unbuffered</a:t>
            </a:r>
            <a:r>
              <a:rPr sz="600" b="1" spc="-80" dirty="0">
                <a:solidFill>
                  <a:srgbClr val="9898D8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9898D8"/>
                </a:solidFill>
                <a:latin typeface="Arial"/>
                <a:cs typeface="Arial"/>
              </a:rPr>
              <a:t>I/O</a:t>
            </a:r>
            <a:endParaRPr sz="600">
              <a:latin typeface="Arial"/>
              <a:cs typeface="Arial"/>
            </a:endParaRPr>
          </a:p>
          <a:p>
            <a:pPr marL="12700" marR="5080" algn="just">
              <a:lnSpc>
                <a:spcPct val="107700"/>
              </a:lnSpc>
            </a:pPr>
            <a:r>
              <a:rPr sz="600" b="1" spc="-5" dirty="0">
                <a:solidFill>
                  <a:srgbClr val="9898D8"/>
                </a:solidFill>
                <a:latin typeface="Arial"/>
                <a:cs typeface="Arial"/>
              </a:rPr>
              <a:t>ANSI C buffering</a:t>
            </a:r>
            <a:r>
              <a:rPr sz="600" b="1" spc="-35" dirty="0">
                <a:solidFill>
                  <a:srgbClr val="9898D8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9898D8"/>
                </a:solidFill>
                <a:latin typeface="Arial"/>
                <a:cs typeface="Arial"/>
              </a:rPr>
              <a:t>requirements  Changing the default buffering 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Examples</a:t>
            </a:r>
            <a:endParaRPr sz="6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0" y="633552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633550"/>
            <a:ext cx="4608004" cy="2499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880935"/>
            <a:ext cx="4608004" cy="506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45948" y="637336"/>
            <a:ext cx="4217035" cy="2221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3322954" algn="ctr">
              <a:lnSpc>
                <a:spcPct val="100000"/>
              </a:lnSpc>
            </a:pP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Example</a:t>
            </a:r>
            <a:r>
              <a:rPr sz="14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r>
              <a:rPr lang="en-US" sz="1850" dirty="0">
                <a:latin typeface="Times New Roman"/>
                <a:cs typeface="Times New Roman"/>
              </a:rPr>
              <a:t>     </a:t>
            </a:r>
            <a:r>
              <a:rPr lang="en-US" sz="1100" dirty="0">
                <a:latin typeface="Times New Roman"/>
                <a:cs typeface="Times New Roman"/>
              </a:rPr>
              <a:t>//ex3.c</a:t>
            </a:r>
            <a:endParaRPr sz="1850" dirty="0">
              <a:latin typeface="Times New Roman"/>
              <a:cs typeface="Times New Roman"/>
            </a:endParaRPr>
          </a:p>
          <a:p>
            <a:pPr marL="213995">
              <a:lnSpc>
                <a:spcPct val="100000"/>
              </a:lnSpc>
            </a:pPr>
            <a:r>
              <a:rPr sz="1050" spc="-10" dirty="0">
                <a:latin typeface="Courier New"/>
                <a:cs typeface="Courier New"/>
              </a:rPr>
              <a:t>#include</a:t>
            </a:r>
            <a:r>
              <a:rPr sz="1050" spc="-5" dirty="0">
                <a:latin typeface="Courier New"/>
                <a:cs typeface="Courier New"/>
              </a:rPr>
              <a:t> </a:t>
            </a:r>
            <a:r>
              <a:rPr sz="1050" spc="-10" dirty="0">
                <a:latin typeface="Courier New"/>
                <a:cs typeface="Courier New"/>
              </a:rPr>
              <a:t>&lt;stdio.h&gt;</a:t>
            </a:r>
            <a:endParaRPr sz="1050" dirty="0">
              <a:latin typeface="Courier New"/>
              <a:cs typeface="Courier New"/>
            </a:endParaRPr>
          </a:p>
          <a:p>
            <a:pPr marL="213995">
              <a:lnSpc>
                <a:spcPct val="100000"/>
              </a:lnSpc>
              <a:spcBef>
                <a:spcPts val="30"/>
              </a:spcBef>
              <a:tabLst>
                <a:tab pos="1959610" algn="l"/>
              </a:tabLst>
            </a:pPr>
            <a:r>
              <a:rPr sz="1050" spc="-10" dirty="0">
                <a:latin typeface="Courier New"/>
                <a:cs typeface="Courier New"/>
              </a:rPr>
              <a:t>#include</a:t>
            </a:r>
            <a:r>
              <a:rPr sz="1050" spc="60" dirty="0">
                <a:latin typeface="Courier New"/>
                <a:cs typeface="Courier New"/>
              </a:rPr>
              <a:t> </a:t>
            </a:r>
            <a:r>
              <a:rPr sz="1050" spc="-10" dirty="0">
                <a:latin typeface="Courier New"/>
                <a:cs typeface="Courier New"/>
              </a:rPr>
              <a:t>&lt;unistd.h&gt;	// needed for</a:t>
            </a:r>
            <a:r>
              <a:rPr sz="1050" spc="60" dirty="0">
                <a:latin typeface="Courier New"/>
                <a:cs typeface="Courier New"/>
              </a:rPr>
              <a:t> </a:t>
            </a:r>
            <a:r>
              <a:rPr sz="1050" spc="-10" dirty="0">
                <a:latin typeface="Courier New"/>
                <a:cs typeface="Courier New"/>
              </a:rPr>
              <a:t>sleep()</a:t>
            </a:r>
            <a:endParaRPr sz="1050" dirty="0">
              <a:latin typeface="Courier New"/>
              <a:cs typeface="Courier New"/>
            </a:endParaRPr>
          </a:p>
          <a:p>
            <a:pPr marL="379730" marR="1251585" indent="-166370">
              <a:lnSpc>
                <a:spcPct val="205300"/>
              </a:lnSpc>
            </a:pPr>
            <a:r>
              <a:rPr sz="1050" spc="-10" dirty="0">
                <a:latin typeface="Courier New"/>
                <a:cs typeface="Courier New"/>
              </a:rPr>
              <a:t>int main(int argc, char </a:t>
            </a:r>
            <a:r>
              <a:rPr sz="1575" spc="-15" baseline="-10582" dirty="0">
                <a:latin typeface="Courier New"/>
                <a:cs typeface="Courier New"/>
              </a:rPr>
              <a:t>*</a:t>
            </a:r>
            <a:r>
              <a:rPr sz="1050" spc="-10" dirty="0">
                <a:latin typeface="Courier New"/>
                <a:cs typeface="Courier New"/>
              </a:rPr>
              <a:t>argv[]){  while(1){</a:t>
            </a:r>
            <a:endParaRPr sz="1050" dirty="0">
              <a:latin typeface="Courier New"/>
              <a:cs typeface="Courier New"/>
            </a:endParaRPr>
          </a:p>
          <a:p>
            <a:pPr marL="462915" marR="5080">
              <a:lnSpc>
                <a:spcPct val="102600"/>
              </a:lnSpc>
            </a:pPr>
            <a:r>
              <a:rPr sz="1050" spc="-10" dirty="0">
                <a:latin typeface="Courier New"/>
                <a:cs typeface="Courier New"/>
              </a:rPr>
              <a:t>printf("Hello, program is runing right now");  sleep(1);</a:t>
            </a:r>
            <a:endParaRPr sz="1050" dirty="0">
              <a:latin typeface="Courier New"/>
              <a:cs typeface="Courier New"/>
            </a:endParaRPr>
          </a:p>
          <a:p>
            <a:pPr marR="3364865" algn="ctr">
              <a:lnSpc>
                <a:spcPct val="100000"/>
              </a:lnSpc>
              <a:spcBef>
                <a:spcPts val="30"/>
              </a:spcBef>
            </a:pPr>
            <a:r>
              <a:rPr sz="1050" spc="-10" dirty="0">
                <a:latin typeface="Courier New"/>
                <a:cs typeface="Courier New"/>
              </a:rPr>
              <a:t>}</a:t>
            </a:r>
            <a:endParaRPr sz="1050" dirty="0">
              <a:latin typeface="Courier New"/>
              <a:cs typeface="Courier New"/>
            </a:endParaRPr>
          </a:p>
          <a:p>
            <a:pPr marL="213995">
              <a:lnSpc>
                <a:spcPct val="100000"/>
              </a:lnSpc>
              <a:spcBef>
                <a:spcPts val="30"/>
              </a:spcBef>
            </a:pPr>
            <a:r>
              <a:rPr sz="1050" spc="-10" dirty="0">
                <a:latin typeface="Courier New"/>
                <a:cs typeface="Courier New"/>
              </a:rPr>
              <a:t>}</a:t>
            </a:r>
            <a:endParaRPr sz="1050" dirty="0">
              <a:latin typeface="Courier New"/>
              <a:cs typeface="Courier New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392"/>
                </a:moveTo>
                <a:lnTo>
                  <a:pt x="2303995" y="146392"/>
                </a:lnTo>
                <a:lnTo>
                  <a:pt x="2303995" y="-12"/>
                </a:lnTo>
                <a:lnTo>
                  <a:pt x="0" y="-12"/>
                </a:lnTo>
                <a:lnTo>
                  <a:pt x="0" y="1463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303995" y="3309582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1697F2CE-10B5-4A54-8FF0-3CA67733F24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14</a:t>
            </a:fld>
            <a:endParaRPr lang="en-CA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D78B1EA1-B9A5-4B07-92F8-01B2B36D0203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2399296" y="3325823"/>
            <a:ext cx="1429754" cy="184666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 2560 System</a:t>
            </a:r>
            <a:r>
              <a:rPr lang="en-CA" spc="-35" dirty="0"/>
              <a:t> </a:t>
            </a:r>
            <a:r>
              <a:rPr lang="en-CA" spc="-5" dirty="0"/>
              <a:t>Programming</a:t>
            </a: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53434" y="32526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66134" y="32653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51033" y="3244989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3969" y="3218494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80">
                <a:moveTo>
                  <a:pt x="30366" y="15183"/>
                </a:moveTo>
                <a:lnTo>
                  <a:pt x="30366" y="6756"/>
                </a:lnTo>
                <a:lnTo>
                  <a:pt x="23609" y="0"/>
                </a:lnTo>
                <a:lnTo>
                  <a:pt x="15183" y="0"/>
                </a:lnTo>
                <a:lnTo>
                  <a:pt x="6756" y="0"/>
                </a:lnTo>
                <a:lnTo>
                  <a:pt x="0" y="6756"/>
                </a:lnTo>
                <a:lnTo>
                  <a:pt x="0" y="15183"/>
                </a:lnTo>
                <a:lnTo>
                  <a:pt x="0" y="23609"/>
                </a:lnTo>
                <a:lnTo>
                  <a:pt x="6756" y="30366"/>
                </a:lnTo>
                <a:lnTo>
                  <a:pt x="15183" y="30366"/>
                </a:lnTo>
                <a:lnTo>
                  <a:pt x="23609" y="30366"/>
                </a:lnTo>
                <a:lnTo>
                  <a:pt x="30366" y="23609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44352" y="321450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29112" y="3232289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96754" y="321450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32315" y="3232289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2304415" cy="636270"/>
          </a:xfrm>
          <a:custGeom>
            <a:avLst/>
            <a:gdLst/>
            <a:ahLst/>
            <a:cxnLst/>
            <a:rect l="l" t="t" r="r" b="b"/>
            <a:pathLst>
              <a:path w="2304415" h="636270">
                <a:moveTo>
                  <a:pt x="0" y="636079"/>
                </a:moveTo>
                <a:lnTo>
                  <a:pt x="2303995" y="636079"/>
                </a:lnTo>
                <a:lnTo>
                  <a:pt x="2303995" y="0"/>
                </a:lnTo>
                <a:lnTo>
                  <a:pt x="0" y="0"/>
                </a:lnTo>
                <a:lnTo>
                  <a:pt x="0" y="6360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124445" y="56852"/>
            <a:ext cx="1084580" cy="513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2875" marR="5080" indent="486409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Int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oduction  Streams and FILE</a:t>
            </a:r>
            <a:r>
              <a:rPr sz="600" b="1" spc="-3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objects</a:t>
            </a:r>
            <a:endParaRPr sz="600">
              <a:latin typeface="Arial"/>
              <a:cs typeface="Arial"/>
            </a:endParaRPr>
          </a:p>
          <a:p>
            <a:pPr marL="421640" marR="5080" indent="313055">
              <a:lnSpc>
                <a:spcPct val="107700"/>
              </a:lnSpc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Buf</a:t>
            </a:r>
            <a:r>
              <a:rPr sz="600" b="1" spc="-15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ering 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Opening a</a:t>
            </a:r>
            <a:r>
              <a:rPr sz="600" b="1" spc="-6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Stream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Reading and writing a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stream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303995" y="0"/>
            <a:ext cx="2304415" cy="636270"/>
          </a:xfrm>
          <a:custGeom>
            <a:avLst/>
            <a:gdLst/>
            <a:ahLst/>
            <a:cxnLst/>
            <a:rect l="l" t="t" r="r" b="b"/>
            <a:pathLst>
              <a:path w="2304415" h="636270">
                <a:moveTo>
                  <a:pt x="0" y="636079"/>
                </a:moveTo>
                <a:lnTo>
                  <a:pt x="2303995" y="636079"/>
                </a:lnTo>
                <a:lnTo>
                  <a:pt x="2303995" y="0"/>
                </a:lnTo>
                <a:lnTo>
                  <a:pt x="0" y="0"/>
                </a:lnTo>
                <a:lnTo>
                  <a:pt x="0" y="636079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399296" y="7627"/>
            <a:ext cx="1132840" cy="611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490855" algn="just">
              <a:lnSpc>
                <a:spcPct val="107700"/>
              </a:lnSpc>
            </a:pPr>
            <a:r>
              <a:rPr sz="600" b="1" spc="-5" dirty="0">
                <a:solidFill>
                  <a:srgbClr val="9898D8"/>
                </a:solidFill>
                <a:latin typeface="Arial"/>
                <a:cs typeface="Arial"/>
              </a:rPr>
              <a:t>Fully buffered</a:t>
            </a:r>
            <a:r>
              <a:rPr sz="600" b="1" spc="-75" dirty="0">
                <a:solidFill>
                  <a:srgbClr val="9898D8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9898D8"/>
                </a:solidFill>
                <a:latin typeface="Arial"/>
                <a:cs typeface="Arial"/>
              </a:rPr>
              <a:t>I/O  Line buffered I/O  Unbuffered</a:t>
            </a:r>
            <a:r>
              <a:rPr sz="600" b="1" spc="-80" dirty="0">
                <a:solidFill>
                  <a:srgbClr val="9898D8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9898D8"/>
                </a:solidFill>
                <a:latin typeface="Arial"/>
                <a:cs typeface="Arial"/>
              </a:rPr>
              <a:t>I/O</a:t>
            </a:r>
            <a:endParaRPr sz="600">
              <a:latin typeface="Arial"/>
              <a:cs typeface="Arial"/>
            </a:endParaRPr>
          </a:p>
          <a:p>
            <a:pPr marL="12700" marR="5080" algn="just">
              <a:lnSpc>
                <a:spcPct val="107700"/>
              </a:lnSpc>
            </a:pPr>
            <a:r>
              <a:rPr sz="600" b="1" spc="-5" dirty="0">
                <a:solidFill>
                  <a:srgbClr val="9898D8"/>
                </a:solidFill>
                <a:latin typeface="Arial"/>
                <a:cs typeface="Arial"/>
              </a:rPr>
              <a:t>ANSI C buffering</a:t>
            </a:r>
            <a:r>
              <a:rPr sz="600" b="1" spc="-35" dirty="0">
                <a:solidFill>
                  <a:srgbClr val="9898D8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9898D8"/>
                </a:solidFill>
                <a:latin typeface="Arial"/>
                <a:cs typeface="Arial"/>
              </a:rPr>
              <a:t>requirements  Changing the default buffering 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Examples</a:t>
            </a:r>
            <a:endParaRPr sz="6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0" y="633552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633550"/>
            <a:ext cx="4608004" cy="2499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880935"/>
            <a:ext cx="4608004" cy="506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45948" y="637336"/>
            <a:ext cx="4383405" cy="23034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3489325" algn="ctr">
              <a:lnSpc>
                <a:spcPct val="100000"/>
              </a:lnSpc>
            </a:pP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Example</a:t>
            </a:r>
            <a:r>
              <a:rPr sz="14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213995">
              <a:lnSpc>
                <a:spcPct val="100000"/>
              </a:lnSpc>
            </a:pPr>
            <a:r>
              <a:rPr lang="en-US" sz="1050" spc="-10" dirty="0">
                <a:latin typeface="Courier New"/>
                <a:cs typeface="Courier New"/>
              </a:rPr>
              <a:t>//ex4.c</a:t>
            </a:r>
          </a:p>
          <a:p>
            <a:pPr marL="213995">
              <a:lnSpc>
                <a:spcPct val="100000"/>
              </a:lnSpc>
            </a:pPr>
            <a:r>
              <a:rPr sz="1050" spc="-10" dirty="0">
                <a:latin typeface="Courier New"/>
                <a:cs typeface="Courier New"/>
              </a:rPr>
              <a:t>#include</a:t>
            </a:r>
            <a:r>
              <a:rPr sz="1050" spc="-5" dirty="0">
                <a:latin typeface="Courier New"/>
                <a:cs typeface="Courier New"/>
              </a:rPr>
              <a:t> </a:t>
            </a:r>
            <a:r>
              <a:rPr sz="1050" spc="-10" dirty="0">
                <a:latin typeface="Courier New"/>
                <a:cs typeface="Courier New"/>
              </a:rPr>
              <a:t>&lt;stdio.h&gt;</a:t>
            </a:r>
            <a:endParaRPr sz="1050" dirty="0">
              <a:latin typeface="Courier New"/>
              <a:cs typeface="Courier New"/>
            </a:endParaRPr>
          </a:p>
          <a:p>
            <a:pPr marL="213995">
              <a:lnSpc>
                <a:spcPct val="100000"/>
              </a:lnSpc>
              <a:spcBef>
                <a:spcPts val="30"/>
              </a:spcBef>
              <a:tabLst>
                <a:tab pos="1959610" algn="l"/>
              </a:tabLst>
            </a:pPr>
            <a:r>
              <a:rPr sz="1050" spc="-10" dirty="0">
                <a:latin typeface="Courier New"/>
                <a:cs typeface="Courier New"/>
              </a:rPr>
              <a:t>#include</a:t>
            </a:r>
            <a:r>
              <a:rPr sz="1050" spc="60" dirty="0">
                <a:latin typeface="Courier New"/>
                <a:cs typeface="Courier New"/>
              </a:rPr>
              <a:t> </a:t>
            </a:r>
            <a:r>
              <a:rPr sz="1050" spc="-10" dirty="0">
                <a:latin typeface="Courier New"/>
                <a:cs typeface="Courier New"/>
              </a:rPr>
              <a:t>&lt;unistd.h&gt;	// needed for</a:t>
            </a:r>
            <a:r>
              <a:rPr sz="1050" spc="60" dirty="0">
                <a:latin typeface="Courier New"/>
                <a:cs typeface="Courier New"/>
              </a:rPr>
              <a:t> </a:t>
            </a:r>
            <a:r>
              <a:rPr sz="1050" spc="-10" dirty="0">
                <a:latin typeface="Courier New"/>
                <a:cs typeface="Courier New"/>
              </a:rPr>
              <a:t>sleep()</a:t>
            </a:r>
            <a:endParaRPr sz="1050" dirty="0">
              <a:latin typeface="Courier New"/>
              <a:cs typeface="Courier New"/>
            </a:endParaRPr>
          </a:p>
          <a:p>
            <a:pPr marL="379730" marR="1417955" indent="-166370">
              <a:lnSpc>
                <a:spcPct val="205300"/>
              </a:lnSpc>
            </a:pPr>
            <a:r>
              <a:rPr sz="1050" spc="-10" dirty="0">
                <a:latin typeface="Courier New"/>
                <a:cs typeface="Courier New"/>
              </a:rPr>
              <a:t>int main(int argc, char </a:t>
            </a:r>
            <a:r>
              <a:rPr sz="1575" spc="-15" baseline="-10582" dirty="0">
                <a:latin typeface="Courier New"/>
                <a:cs typeface="Courier New"/>
              </a:rPr>
              <a:t>*</a:t>
            </a:r>
            <a:r>
              <a:rPr sz="1050" spc="-10" dirty="0">
                <a:latin typeface="Courier New"/>
                <a:cs typeface="Courier New"/>
              </a:rPr>
              <a:t>argv[]){  while(1){</a:t>
            </a:r>
            <a:endParaRPr sz="1050" dirty="0">
              <a:latin typeface="Courier New"/>
              <a:cs typeface="Courier New"/>
            </a:endParaRPr>
          </a:p>
          <a:p>
            <a:pPr marL="462915" marR="5080">
              <a:lnSpc>
                <a:spcPct val="102600"/>
              </a:lnSpc>
            </a:pPr>
            <a:r>
              <a:rPr sz="1050" spc="-10" dirty="0">
                <a:latin typeface="Courier New"/>
                <a:cs typeface="Courier New"/>
              </a:rPr>
              <a:t>printf("Hello, program is runing right now\n");  sleep(1);</a:t>
            </a:r>
            <a:endParaRPr sz="1050" dirty="0">
              <a:latin typeface="Courier New"/>
              <a:cs typeface="Courier New"/>
            </a:endParaRPr>
          </a:p>
          <a:p>
            <a:pPr marR="3531235" algn="ctr">
              <a:lnSpc>
                <a:spcPct val="100000"/>
              </a:lnSpc>
              <a:spcBef>
                <a:spcPts val="30"/>
              </a:spcBef>
            </a:pPr>
            <a:r>
              <a:rPr sz="1050" spc="-10" dirty="0">
                <a:latin typeface="Courier New"/>
                <a:cs typeface="Courier New"/>
              </a:rPr>
              <a:t>}</a:t>
            </a:r>
            <a:endParaRPr sz="1050" dirty="0">
              <a:latin typeface="Courier New"/>
              <a:cs typeface="Courier New"/>
            </a:endParaRPr>
          </a:p>
          <a:p>
            <a:pPr marL="213995">
              <a:lnSpc>
                <a:spcPct val="100000"/>
              </a:lnSpc>
              <a:spcBef>
                <a:spcPts val="30"/>
              </a:spcBef>
            </a:pPr>
            <a:r>
              <a:rPr sz="1050" spc="-10" dirty="0">
                <a:latin typeface="Courier New"/>
                <a:cs typeface="Courier New"/>
              </a:rPr>
              <a:t>}</a:t>
            </a:r>
            <a:endParaRPr sz="1050" dirty="0">
              <a:latin typeface="Courier New"/>
              <a:cs typeface="Courier New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392"/>
                </a:moveTo>
                <a:lnTo>
                  <a:pt x="2303995" y="146392"/>
                </a:lnTo>
                <a:lnTo>
                  <a:pt x="2303995" y="-12"/>
                </a:lnTo>
                <a:lnTo>
                  <a:pt x="0" y="-12"/>
                </a:lnTo>
                <a:lnTo>
                  <a:pt x="0" y="1463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303995" y="3309582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75F8CE2C-8203-4F90-9EE1-72FAF92CFBB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15</a:t>
            </a:fld>
            <a:endParaRPr lang="en-CA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6BB799B5-D7C0-4194-9910-CA8AA78E2BD3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2399296" y="3325823"/>
            <a:ext cx="1505954" cy="184666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 2560 System</a:t>
            </a:r>
            <a:r>
              <a:rPr lang="en-CA" spc="-35" dirty="0"/>
              <a:t> </a:t>
            </a:r>
            <a:r>
              <a:rPr lang="en-CA" spc="-5" dirty="0"/>
              <a:t>Programming</a:t>
            </a:r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53434" y="32526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66134" y="32653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51033" y="3244989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3969" y="3218494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80">
                <a:moveTo>
                  <a:pt x="30366" y="15183"/>
                </a:moveTo>
                <a:lnTo>
                  <a:pt x="30366" y="6756"/>
                </a:lnTo>
                <a:lnTo>
                  <a:pt x="23609" y="0"/>
                </a:lnTo>
                <a:lnTo>
                  <a:pt x="15183" y="0"/>
                </a:lnTo>
                <a:lnTo>
                  <a:pt x="6756" y="0"/>
                </a:lnTo>
                <a:lnTo>
                  <a:pt x="0" y="6756"/>
                </a:lnTo>
                <a:lnTo>
                  <a:pt x="0" y="15183"/>
                </a:lnTo>
                <a:lnTo>
                  <a:pt x="0" y="23609"/>
                </a:lnTo>
                <a:lnTo>
                  <a:pt x="6756" y="30366"/>
                </a:lnTo>
                <a:lnTo>
                  <a:pt x="15183" y="30366"/>
                </a:lnTo>
                <a:lnTo>
                  <a:pt x="23609" y="30366"/>
                </a:lnTo>
                <a:lnTo>
                  <a:pt x="30366" y="23609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44352" y="321450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29112" y="3232289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96754" y="321450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32315" y="3232289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2304415" cy="340995"/>
          </a:xfrm>
          <a:custGeom>
            <a:avLst/>
            <a:gdLst/>
            <a:ahLst/>
            <a:cxnLst/>
            <a:rect l="l" t="t" r="r" b="b"/>
            <a:pathLst>
              <a:path w="2304415" h="340995">
                <a:moveTo>
                  <a:pt x="0" y="340753"/>
                </a:moveTo>
                <a:lnTo>
                  <a:pt x="2303995" y="340753"/>
                </a:lnTo>
                <a:lnTo>
                  <a:pt x="2303995" y="0"/>
                </a:lnTo>
                <a:lnTo>
                  <a:pt x="0" y="0"/>
                </a:lnTo>
                <a:lnTo>
                  <a:pt x="0" y="3407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681429" y="7627"/>
            <a:ext cx="527685" cy="316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60325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Int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oduction 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A tour of</a:t>
            </a:r>
            <a:r>
              <a:rPr sz="6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Unix</a:t>
            </a:r>
            <a:endParaRPr sz="600">
              <a:latin typeface="Arial"/>
              <a:cs typeface="Arial"/>
            </a:endParaRPr>
          </a:p>
          <a:p>
            <a:pPr marL="167640">
              <a:lnSpc>
                <a:spcPct val="100000"/>
              </a:lnSpc>
              <a:spcBef>
                <a:spcPts val="55"/>
              </a:spcBef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Summary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303995" y="0"/>
            <a:ext cx="2304415" cy="340995"/>
          </a:xfrm>
          <a:custGeom>
            <a:avLst/>
            <a:gdLst/>
            <a:ahLst/>
            <a:cxnLst/>
            <a:rect l="l" t="t" r="r" b="b"/>
            <a:pathLst>
              <a:path w="2304415" h="340995">
                <a:moveTo>
                  <a:pt x="0" y="340753"/>
                </a:moveTo>
                <a:lnTo>
                  <a:pt x="2303995" y="340753"/>
                </a:lnTo>
                <a:lnTo>
                  <a:pt x="2303995" y="0"/>
                </a:lnTo>
                <a:lnTo>
                  <a:pt x="0" y="0"/>
                </a:lnTo>
                <a:lnTo>
                  <a:pt x="0" y="3407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338226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338224"/>
            <a:ext cx="4608004" cy="2499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45948" y="342011"/>
            <a:ext cx="4258945" cy="242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Standard </a:t>
            </a:r>
            <a:r>
              <a:rPr sz="1400" spc="10" dirty="0">
                <a:solidFill>
                  <a:srgbClr val="FFFFFF"/>
                </a:solidFill>
                <a:latin typeface="Arial"/>
                <a:cs typeface="Arial"/>
              </a:rPr>
              <a:t>Input,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Standard Output and Standard</a:t>
            </a:r>
            <a:r>
              <a:rPr sz="14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Error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0" y="585609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47294" y="791755"/>
            <a:ext cx="3968750" cy="2245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20" dirty="0">
                <a:latin typeface="Courier New"/>
                <a:cs typeface="Courier New"/>
              </a:rPr>
              <a:t>#include</a:t>
            </a:r>
            <a:r>
              <a:rPr sz="800" spc="-70" dirty="0">
                <a:latin typeface="Courier New"/>
                <a:cs typeface="Courier New"/>
              </a:rPr>
              <a:t> </a:t>
            </a:r>
            <a:r>
              <a:rPr sz="800" spc="20" dirty="0">
                <a:latin typeface="Courier New"/>
                <a:cs typeface="Courier New"/>
              </a:rPr>
              <a:t>&lt;stdio.h&gt;</a:t>
            </a:r>
            <a:endParaRPr sz="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900" dirty="0">
              <a:latin typeface="Times New Roman"/>
              <a:cs typeface="Times New Roman"/>
            </a:endParaRPr>
          </a:p>
          <a:p>
            <a:pPr marL="139700" marR="1849120" indent="-127635">
              <a:lnSpc>
                <a:spcPct val="108000"/>
              </a:lnSpc>
            </a:pPr>
            <a:r>
              <a:rPr sz="800" spc="20" dirty="0">
                <a:latin typeface="Courier New"/>
                <a:cs typeface="Courier New"/>
              </a:rPr>
              <a:t>int main(int argc, char</a:t>
            </a:r>
            <a:r>
              <a:rPr sz="800" spc="-65" dirty="0">
                <a:latin typeface="Courier New"/>
                <a:cs typeface="Courier New"/>
              </a:rPr>
              <a:t> </a:t>
            </a:r>
            <a:r>
              <a:rPr sz="1200" spc="30" baseline="-10416" dirty="0">
                <a:latin typeface="Courier New"/>
                <a:cs typeface="Courier New"/>
              </a:rPr>
              <a:t>*</a:t>
            </a:r>
            <a:r>
              <a:rPr sz="800" spc="20" dirty="0">
                <a:latin typeface="Courier New"/>
                <a:cs typeface="Courier New"/>
              </a:rPr>
              <a:t>argv[]){  FILE</a:t>
            </a:r>
            <a:r>
              <a:rPr sz="800" spc="-75" dirty="0">
                <a:latin typeface="Courier New"/>
                <a:cs typeface="Courier New"/>
              </a:rPr>
              <a:t> </a:t>
            </a:r>
            <a:r>
              <a:rPr sz="1200" spc="30" baseline="-10416" dirty="0">
                <a:latin typeface="Courier New"/>
                <a:cs typeface="Courier New"/>
              </a:rPr>
              <a:t>*</a:t>
            </a:r>
            <a:r>
              <a:rPr sz="800" spc="20" dirty="0">
                <a:latin typeface="Courier New"/>
                <a:cs typeface="Courier New"/>
              </a:rPr>
              <a:t>fd;</a:t>
            </a:r>
            <a:endParaRPr sz="800" dirty="0">
              <a:latin typeface="Courier New"/>
              <a:cs typeface="Courier New"/>
            </a:endParaRPr>
          </a:p>
          <a:p>
            <a:pPr marL="139700">
              <a:lnSpc>
                <a:spcPct val="100000"/>
              </a:lnSpc>
              <a:spcBef>
                <a:spcPts val="75"/>
              </a:spcBef>
            </a:pPr>
            <a:r>
              <a:rPr sz="800" spc="20" dirty="0">
                <a:latin typeface="Courier New"/>
                <a:cs typeface="Courier New"/>
              </a:rPr>
              <a:t>char</a:t>
            </a:r>
            <a:r>
              <a:rPr sz="800" spc="-80" dirty="0">
                <a:latin typeface="Courier New"/>
                <a:cs typeface="Courier New"/>
              </a:rPr>
              <a:t> </a:t>
            </a:r>
            <a:r>
              <a:rPr sz="800" spc="20" dirty="0">
                <a:latin typeface="Courier New"/>
                <a:cs typeface="Courier New"/>
              </a:rPr>
              <a:t>c;</a:t>
            </a:r>
            <a:endParaRPr sz="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900" dirty="0">
              <a:latin typeface="Times New Roman"/>
              <a:cs typeface="Times New Roman"/>
            </a:endParaRPr>
          </a:p>
          <a:p>
            <a:pPr marL="266700" marR="3121025" indent="-127635">
              <a:lnSpc>
                <a:spcPct val="108000"/>
              </a:lnSpc>
            </a:pPr>
            <a:r>
              <a:rPr sz="800" spc="20" dirty="0">
                <a:latin typeface="Courier New"/>
                <a:cs typeface="Courier New"/>
              </a:rPr>
              <a:t>if(argc==1)  fd=stdin;</a:t>
            </a:r>
            <a:endParaRPr sz="800" dirty="0">
              <a:latin typeface="Courier New"/>
              <a:cs typeface="Courier New"/>
            </a:endParaRPr>
          </a:p>
          <a:p>
            <a:pPr marL="139700">
              <a:lnSpc>
                <a:spcPct val="100000"/>
              </a:lnSpc>
              <a:spcBef>
                <a:spcPts val="75"/>
              </a:spcBef>
            </a:pPr>
            <a:r>
              <a:rPr sz="800" spc="20" dirty="0">
                <a:latin typeface="Courier New"/>
                <a:cs typeface="Courier New"/>
              </a:rPr>
              <a:t>else</a:t>
            </a:r>
            <a:endParaRPr sz="800" dirty="0">
              <a:latin typeface="Courier New"/>
              <a:cs typeface="Courier New"/>
            </a:endParaRPr>
          </a:p>
          <a:p>
            <a:pPr marL="266700">
              <a:lnSpc>
                <a:spcPct val="100000"/>
              </a:lnSpc>
              <a:spcBef>
                <a:spcPts val="75"/>
              </a:spcBef>
            </a:pPr>
            <a:r>
              <a:rPr sz="800" spc="20" dirty="0">
                <a:latin typeface="Courier New"/>
                <a:cs typeface="Courier New"/>
              </a:rPr>
              <a:t>if((fd = fopen(argv[1],</a:t>
            </a:r>
            <a:r>
              <a:rPr sz="800" spc="-60" dirty="0">
                <a:latin typeface="Courier New"/>
                <a:cs typeface="Courier New"/>
              </a:rPr>
              <a:t> </a:t>
            </a:r>
            <a:r>
              <a:rPr sz="800" spc="20" dirty="0">
                <a:latin typeface="Courier New"/>
                <a:cs typeface="Courier New"/>
              </a:rPr>
              <a:t>"r"))==NULL){</a:t>
            </a:r>
            <a:endParaRPr sz="800" dirty="0">
              <a:latin typeface="Courier New"/>
              <a:cs typeface="Courier New"/>
            </a:endParaRPr>
          </a:p>
          <a:p>
            <a:pPr marL="393700" marR="5080">
              <a:lnSpc>
                <a:spcPct val="108000"/>
              </a:lnSpc>
            </a:pPr>
            <a:r>
              <a:rPr sz="800" spc="20" dirty="0">
                <a:latin typeface="Courier New"/>
                <a:cs typeface="Courier New"/>
              </a:rPr>
              <a:t>fprintf(stderr, "Error opening %s, exiting\n",</a:t>
            </a:r>
            <a:r>
              <a:rPr sz="800" spc="-50" dirty="0">
                <a:latin typeface="Courier New"/>
                <a:cs typeface="Courier New"/>
              </a:rPr>
              <a:t> </a:t>
            </a:r>
            <a:r>
              <a:rPr sz="800" spc="20" dirty="0">
                <a:latin typeface="Courier New"/>
                <a:cs typeface="Courier New"/>
              </a:rPr>
              <a:t>argv[1]);  exit(0);</a:t>
            </a:r>
            <a:endParaRPr sz="800" dirty="0">
              <a:latin typeface="Courier New"/>
              <a:cs typeface="Courier New"/>
            </a:endParaRPr>
          </a:p>
          <a:p>
            <a:pPr marL="266700">
              <a:lnSpc>
                <a:spcPct val="100000"/>
              </a:lnSpc>
              <a:spcBef>
                <a:spcPts val="75"/>
              </a:spcBef>
            </a:pPr>
            <a:r>
              <a:rPr sz="800" spc="20" dirty="0">
                <a:latin typeface="Courier New"/>
                <a:cs typeface="Courier New"/>
              </a:rPr>
              <a:t>}</a:t>
            </a:r>
            <a:endParaRPr sz="800" dirty="0">
              <a:latin typeface="Courier New"/>
              <a:cs typeface="Courier New"/>
            </a:endParaRPr>
          </a:p>
          <a:p>
            <a:pPr marL="266700" marR="2103120" indent="-127635">
              <a:lnSpc>
                <a:spcPct val="108000"/>
              </a:lnSpc>
            </a:pPr>
            <a:r>
              <a:rPr sz="800" spc="20" dirty="0">
                <a:latin typeface="Courier New"/>
                <a:cs typeface="Courier New"/>
              </a:rPr>
              <a:t>while( (c=getc(fd)) !=</a:t>
            </a:r>
            <a:r>
              <a:rPr sz="800" spc="-65" dirty="0">
                <a:latin typeface="Courier New"/>
                <a:cs typeface="Courier New"/>
              </a:rPr>
              <a:t> </a:t>
            </a:r>
            <a:r>
              <a:rPr sz="800" spc="20" dirty="0">
                <a:latin typeface="Courier New"/>
                <a:cs typeface="Courier New"/>
              </a:rPr>
              <a:t>EOF)  putc(c,</a:t>
            </a:r>
            <a:r>
              <a:rPr sz="800" spc="-75" dirty="0">
                <a:latin typeface="Courier New"/>
                <a:cs typeface="Courier New"/>
              </a:rPr>
              <a:t> </a:t>
            </a:r>
            <a:r>
              <a:rPr sz="800" spc="20" dirty="0">
                <a:latin typeface="Courier New"/>
                <a:cs typeface="Courier New"/>
              </a:rPr>
              <a:t>stdout);</a:t>
            </a:r>
            <a:endParaRPr sz="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950" dirty="0">
              <a:latin typeface="Times New Roman"/>
              <a:cs typeface="Times New Roman"/>
            </a:endParaRPr>
          </a:p>
          <a:p>
            <a:pPr marL="139700">
              <a:lnSpc>
                <a:spcPct val="100000"/>
              </a:lnSpc>
            </a:pPr>
            <a:r>
              <a:rPr sz="800" spc="20" dirty="0">
                <a:latin typeface="Courier New"/>
                <a:cs typeface="Courier New"/>
              </a:rPr>
              <a:t>exit(0);</a:t>
            </a:r>
            <a:endParaRPr sz="800" dirty="0">
              <a:latin typeface="Courier New"/>
              <a:cs typeface="Courier New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47294" y="3032558"/>
            <a:ext cx="89535" cy="136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35"/>
              </a:lnSpc>
            </a:pPr>
            <a:r>
              <a:rPr sz="800" spc="20" dirty="0">
                <a:latin typeface="Courier New"/>
                <a:cs typeface="Courier New"/>
              </a:rPr>
              <a:t>}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xfrm>
            <a:off x="2399296" y="3325823"/>
            <a:ext cx="1277354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 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7BC8A6BD-48AB-4861-BA34-1CCDE2C1FB9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16</a:t>
            </a:fld>
            <a:endParaRPr lang="en-CA"/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53434" y="32526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66134" y="32653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51033" y="3244989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3969" y="3218494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80">
                <a:moveTo>
                  <a:pt x="30366" y="15183"/>
                </a:moveTo>
                <a:lnTo>
                  <a:pt x="30366" y="6756"/>
                </a:lnTo>
                <a:lnTo>
                  <a:pt x="23609" y="0"/>
                </a:lnTo>
                <a:lnTo>
                  <a:pt x="15183" y="0"/>
                </a:lnTo>
                <a:lnTo>
                  <a:pt x="6756" y="0"/>
                </a:lnTo>
                <a:lnTo>
                  <a:pt x="0" y="6756"/>
                </a:lnTo>
                <a:lnTo>
                  <a:pt x="0" y="15183"/>
                </a:lnTo>
                <a:lnTo>
                  <a:pt x="0" y="23609"/>
                </a:lnTo>
                <a:lnTo>
                  <a:pt x="6756" y="30366"/>
                </a:lnTo>
                <a:lnTo>
                  <a:pt x="15183" y="30366"/>
                </a:lnTo>
                <a:lnTo>
                  <a:pt x="23609" y="30366"/>
                </a:lnTo>
                <a:lnTo>
                  <a:pt x="30366" y="23609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44352" y="321450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29112" y="3232289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96754" y="321450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32315" y="3232289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2304415" cy="636270"/>
          </a:xfrm>
          <a:custGeom>
            <a:avLst/>
            <a:gdLst/>
            <a:ahLst/>
            <a:cxnLst/>
            <a:rect l="l" t="t" r="r" b="b"/>
            <a:pathLst>
              <a:path w="2304415" h="636270">
                <a:moveTo>
                  <a:pt x="0" y="636079"/>
                </a:moveTo>
                <a:lnTo>
                  <a:pt x="2303995" y="636079"/>
                </a:lnTo>
                <a:lnTo>
                  <a:pt x="2303995" y="0"/>
                </a:lnTo>
                <a:lnTo>
                  <a:pt x="0" y="0"/>
                </a:lnTo>
                <a:lnTo>
                  <a:pt x="0" y="6360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124445" y="56852"/>
            <a:ext cx="1084580" cy="513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2875" marR="5080" indent="486409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Int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oduction  Streams and FILE</a:t>
            </a:r>
            <a:r>
              <a:rPr sz="600" b="1" spc="-3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objects</a:t>
            </a:r>
            <a:endParaRPr sz="600">
              <a:latin typeface="Arial"/>
              <a:cs typeface="Arial"/>
            </a:endParaRPr>
          </a:p>
          <a:p>
            <a:pPr marL="421640" marR="5080" indent="313055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Buf</a:t>
            </a:r>
            <a:r>
              <a:rPr sz="600" b="1" spc="-15" dirty="0">
                <a:solidFill>
                  <a:srgbClr val="7F7F7F"/>
                </a:solidFill>
                <a:latin typeface="Arial"/>
                <a:cs typeface="Arial"/>
              </a:rPr>
              <a:t>f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ering 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Opening a</a:t>
            </a:r>
            <a:r>
              <a:rPr sz="6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Stream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Reading and writing a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stream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303995" y="0"/>
            <a:ext cx="2304415" cy="636270"/>
          </a:xfrm>
          <a:custGeom>
            <a:avLst/>
            <a:gdLst/>
            <a:ahLst/>
            <a:cxnLst/>
            <a:rect l="l" t="t" r="r" b="b"/>
            <a:pathLst>
              <a:path w="2304415" h="636270">
                <a:moveTo>
                  <a:pt x="0" y="636079"/>
                </a:moveTo>
                <a:lnTo>
                  <a:pt x="2303995" y="636079"/>
                </a:lnTo>
                <a:lnTo>
                  <a:pt x="2303995" y="0"/>
                </a:lnTo>
                <a:lnTo>
                  <a:pt x="0" y="0"/>
                </a:lnTo>
                <a:lnTo>
                  <a:pt x="0" y="636079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633552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633550"/>
            <a:ext cx="4608004" cy="2499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880935"/>
            <a:ext cx="4608004" cy="506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09193" y="1042136"/>
            <a:ext cx="3989704" cy="82550"/>
          </a:xfrm>
          <a:custGeom>
            <a:avLst/>
            <a:gdLst/>
            <a:ahLst/>
            <a:cxnLst/>
            <a:rect l="l" t="t" r="r" b="b"/>
            <a:pathLst>
              <a:path w="3989704" h="82550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3989652" y="82384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59994" y="2997136"/>
            <a:ext cx="101600" cy="101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235345" y="2984436"/>
            <a:ext cx="114251" cy="1143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10794" y="3035237"/>
            <a:ext cx="3837250" cy="634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298846" y="1092708"/>
            <a:ext cx="50751" cy="1016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298846" y="1143478"/>
            <a:ext cx="50751" cy="185365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09193" y="1086540"/>
            <a:ext cx="3989704" cy="1961514"/>
          </a:xfrm>
          <a:custGeom>
            <a:avLst/>
            <a:gdLst/>
            <a:ahLst/>
            <a:cxnLst/>
            <a:rect l="l" t="t" r="r" b="b"/>
            <a:pathLst>
              <a:path w="3989704" h="1961514">
                <a:moveTo>
                  <a:pt x="3989652" y="0"/>
                </a:moveTo>
                <a:lnTo>
                  <a:pt x="0" y="0"/>
                </a:lnTo>
                <a:lnTo>
                  <a:pt x="0" y="1910595"/>
                </a:lnTo>
                <a:lnTo>
                  <a:pt x="4008" y="1930320"/>
                </a:lnTo>
                <a:lnTo>
                  <a:pt x="14922" y="1946473"/>
                </a:lnTo>
                <a:lnTo>
                  <a:pt x="31075" y="1957387"/>
                </a:lnTo>
                <a:lnTo>
                  <a:pt x="50800" y="1961396"/>
                </a:lnTo>
                <a:lnTo>
                  <a:pt x="3938852" y="1961396"/>
                </a:lnTo>
                <a:lnTo>
                  <a:pt x="3958576" y="1957387"/>
                </a:lnTo>
                <a:lnTo>
                  <a:pt x="3974729" y="1946473"/>
                </a:lnTo>
                <a:lnTo>
                  <a:pt x="3985644" y="1930320"/>
                </a:lnTo>
                <a:lnTo>
                  <a:pt x="3989652" y="1910595"/>
                </a:lnTo>
                <a:lnTo>
                  <a:pt x="3989652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298846" y="1130778"/>
            <a:ext cx="0" cy="1885950"/>
          </a:xfrm>
          <a:custGeom>
            <a:avLst/>
            <a:gdLst/>
            <a:ahLst/>
            <a:cxnLst/>
            <a:rect l="l" t="t" r="r" b="b"/>
            <a:pathLst>
              <a:path h="1885950">
                <a:moveTo>
                  <a:pt x="0" y="1885408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298846" y="111807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298846" y="110537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298846" y="109267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298846" y="1073627"/>
            <a:ext cx="0" cy="19050"/>
          </a:xfrm>
          <a:custGeom>
            <a:avLst/>
            <a:gdLst/>
            <a:ahLst/>
            <a:cxnLst/>
            <a:rect l="l" t="t" r="r" b="b"/>
            <a:pathLst>
              <a:path h="19050">
                <a:moveTo>
                  <a:pt x="0" y="19050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91007" y="1344676"/>
            <a:ext cx="76809" cy="7680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91007" y="1860893"/>
            <a:ext cx="76809" cy="7680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91007" y="2549194"/>
            <a:ext cx="76809" cy="7680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145948" y="663575"/>
            <a:ext cx="4078604" cy="19426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Opening a</a:t>
            </a:r>
            <a:r>
              <a:rPr sz="14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Stream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00" dirty="0">
              <a:latin typeface="Times New Roman"/>
              <a:cs typeface="Times New Roman"/>
            </a:endParaRPr>
          </a:p>
          <a:p>
            <a:pPr marL="213995">
              <a:lnSpc>
                <a:spcPct val="100000"/>
              </a:lnSpc>
            </a:pPr>
            <a:endParaRPr lang="en-US" sz="1050" spc="-5" dirty="0">
              <a:latin typeface="Arial"/>
              <a:cs typeface="Arial"/>
            </a:endParaRPr>
          </a:p>
          <a:p>
            <a:pPr marL="213995">
              <a:lnSpc>
                <a:spcPct val="100000"/>
              </a:lnSpc>
            </a:pPr>
            <a:endParaRPr lang="en-US" sz="1050" spc="-5" dirty="0">
              <a:latin typeface="Arial"/>
              <a:cs typeface="Arial"/>
            </a:endParaRPr>
          </a:p>
          <a:p>
            <a:pPr marL="213995">
              <a:lnSpc>
                <a:spcPct val="100000"/>
              </a:lnSpc>
            </a:pPr>
            <a:r>
              <a:rPr sz="1050" spc="-5" dirty="0">
                <a:latin typeface="Arial"/>
                <a:cs typeface="Arial"/>
              </a:rPr>
              <a:t>Three functions can be used to open a standard I/O</a:t>
            </a:r>
            <a:r>
              <a:rPr sz="1050" spc="75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stream:</a:t>
            </a:r>
            <a:endParaRPr sz="1050" dirty="0">
              <a:latin typeface="Arial"/>
              <a:cs typeface="Arial"/>
            </a:endParaRPr>
          </a:p>
          <a:p>
            <a:pPr marL="490855">
              <a:lnSpc>
                <a:spcPct val="100000"/>
              </a:lnSpc>
              <a:spcBef>
                <a:spcPts val="330"/>
              </a:spcBef>
            </a:pPr>
            <a:r>
              <a:rPr sz="1050" spc="-10" dirty="0">
                <a:latin typeface="Courier New"/>
                <a:cs typeface="Courier New"/>
              </a:rPr>
              <a:t>FILE </a:t>
            </a:r>
            <a:r>
              <a:rPr sz="1575" spc="-15" baseline="-10582" dirty="0">
                <a:latin typeface="Courier New"/>
                <a:cs typeface="Courier New"/>
              </a:rPr>
              <a:t>*</a:t>
            </a:r>
            <a:r>
              <a:rPr sz="1050" spc="-10" dirty="0">
                <a:latin typeface="Courier New"/>
                <a:cs typeface="Courier New"/>
              </a:rPr>
              <a:t>fopen(const char </a:t>
            </a:r>
            <a:r>
              <a:rPr sz="1575" spc="-15" baseline="-10582" dirty="0">
                <a:latin typeface="Courier New"/>
                <a:cs typeface="Courier New"/>
              </a:rPr>
              <a:t>*</a:t>
            </a:r>
            <a:r>
              <a:rPr sz="1050" spc="-10" dirty="0">
                <a:latin typeface="Courier New"/>
                <a:cs typeface="Courier New"/>
              </a:rPr>
              <a:t>f, const char</a:t>
            </a:r>
            <a:r>
              <a:rPr sz="1050" spc="229" dirty="0">
                <a:latin typeface="Courier New"/>
                <a:cs typeface="Courier New"/>
              </a:rPr>
              <a:t> </a:t>
            </a:r>
            <a:r>
              <a:rPr sz="1575" spc="-15" baseline="-10582" dirty="0">
                <a:latin typeface="Courier New"/>
                <a:cs typeface="Courier New"/>
              </a:rPr>
              <a:t>*</a:t>
            </a:r>
            <a:r>
              <a:rPr sz="1050" spc="-10" dirty="0">
                <a:latin typeface="Courier New"/>
                <a:cs typeface="Courier New"/>
              </a:rPr>
              <a:t>t)</a:t>
            </a:r>
            <a:endParaRPr sz="1050" dirty="0">
              <a:latin typeface="Courier New"/>
              <a:cs typeface="Courier New"/>
            </a:endParaRPr>
          </a:p>
          <a:p>
            <a:pPr marL="490855">
              <a:lnSpc>
                <a:spcPct val="100000"/>
              </a:lnSpc>
              <a:spcBef>
                <a:spcPts val="30"/>
              </a:spcBef>
            </a:pPr>
            <a:r>
              <a:rPr sz="1050" spc="-5" dirty="0">
                <a:latin typeface="Arial"/>
                <a:cs typeface="Arial"/>
              </a:rPr>
              <a:t>this is the most used</a:t>
            </a:r>
            <a:r>
              <a:rPr sz="1050" spc="-15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one.</a:t>
            </a:r>
            <a:endParaRPr lang="en-US" sz="1050" spc="-10" dirty="0">
              <a:latin typeface="Arial"/>
              <a:cs typeface="Arial"/>
            </a:endParaRPr>
          </a:p>
          <a:p>
            <a:pPr marL="490855">
              <a:lnSpc>
                <a:spcPct val="100000"/>
              </a:lnSpc>
              <a:spcBef>
                <a:spcPts val="30"/>
              </a:spcBef>
            </a:pPr>
            <a:endParaRPr sz="1050" dirty="0">
              <a:latin typeface="Arial"/>
              <a:cs typeface="Arial"/>
            </a:endParaRPr>
          </a:p>
          <a:p>
            <a:pPr marL="490855" marR="5080" algn="just">
              <a:lnSpc>
                <a:spcPct val="102600"/>
              </a:lnSpc>
            </a:pPr>
            <a:r>
              <a:rPr sz="1050" spc="-5" dirty="0">
                <a:latin typeface="Arial"/>
                <a:cs typeface="Arial"/>
              </a:rPr>
              <a:t>Example: </a:t>
            </a:r>
            <a:r>
              <a:rPr sz="1050" spc="-10" dirty="0">
                <a:latin typeface="Courier New"/>
                <a:cs typeface="Courier New"/>
              </a:rPr>
              <a:t>file = fopen(‘‘./data.txt’’, ‘‘r’’)</a:t>
            </a:r>
            <a:endParaRPr lang="en-US" sz="1050" spc="-10" dirty="0">
              <a:latin typeface="Courier New"/>
              <a:cs typeface="Courier New"/>
            </a:endParaRPr>
          </a:p>
          <a:p>
            <a:pPr marL="490855" marR="5080" algn="just">
              <a:lnSpc>
                <a:spcPct val="102600"/>
              </a:lnSpc>
            </a:pPr>
            <a:endParaRPr lang="en-US" sz="1050" spc="-10" dirty="0">
              <a:latin typeface="Courier New"/>
              <a:cs typeface="Courier New"/>
            </a:endParaRPr>
          </a:p>
          <a:p>
            <a:pPr marL="490855" marR="5080" algn="just">
              <a:lnSpc>
                <a:spcPct val="102600"/>
              </a:lnSpc>
            </a:pPr>
            <a:r>
              <a:rPr lang="en-US" sz="1050" spc="-10" dirty="0" smtClean="0">
                <a:latin typeface="Courier New"/>
                <a:cs typeface="Courier New"/>
              </a:rPr>
              <a:t>More details on slide 20 for </a:t>
            </a:r>
            <a:r>
              <a:rPr lang="en-US" sz="1050" spc="-10" dirty="0" err="1" smtClean="0">
                <a:latin typeface="Courier New"/>
                <a:cs typeface="Courier New"/>
              </a:rPr>
              <a:t>fopen</a:t>
            </a:r>
            <a:r>
              <a:rPr lang="en-US" sz="1050" spc="-10" dirty="0" smtClean="0">
                <a:latin typeface="Courier New"/>
                <a:cs typeface="Courier New"/>
              </a:rPr>
              <a:t>(…)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18"/>
                </a:moveTo>
                <a:lnTo>
                  <a:pt x="2303995" y="146418"/>
                </a:lnTo>
                <a:lnTo>
                  <a:pt x="2303995" y="12"/>
                </a:lnTo>
                <a:lnTo>
                  <a:pt x="0" y="12"/>
                </a:lnTo>
                <a:lnTo>
                  <a:pt x="0" y="1464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303995" y="3309607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Slide Number Placeholder 35">
            <a:extLst>
              <a:ext uri="{FF2B5EF4-FFF2-40B4-BE49-F238E27FC236}">
                <a16:creationId xmlns:a16="http://schemas.microsoft.com/office/drawing/2014/main" id="{92D4818F-3A6D-40C9-9B45-F22D1439DE6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17</a:t>
            </a:fld>
            <a:endParaRPr lang="en-CA"/>
          </a:p>
        </p:txBody>
      </p:sp>
      <p:sp>
        <p:nvSpPr>
          <p:cNvPr id="37" name="Footer Placeholder 36">
            <a:extLst>
              <a:ext uri="{FF2B5EF4-FFF2-40B4-BE49-F238E27FC236}">
                <a16:creationId xmlns:a16="http://schemas.microsoft.com/office/drawing/2014/main" id="{AE0A901A-D0BE-4007-8C0F-1138309D302C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2399296" y="3325823"/>
            <a:ext cx="1429754" cy="184666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 2560 System</a:t>
            </a:r>
            <a:r>
              <a:rPr lang="en-CA" spc="-35" dirty="0"/>
              <a:t> </a:t>
            </a:r>
            <a:r>
              <a:rPr lang="en-CA" spc="-5" dirty="0"/>
              <a:t>Programming</a:t>
            </a:r>
          </a:p>
        </p:txBody>
      </p:sp>
    </p:spTree>
    <p:extLst>
      <p:ext uri="{BB962C8B-B14F-4D97-AF65-F5344CB8AC3E}">
        <p14:creationId xmlns:p14="http://schemas.microsoft.com/office/powerpoint/2010/main" val="4288299650"/>
      </p:ext>
    </p:extLst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53434" y="32526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66134" y="32653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51033" y="3244989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3969" y="3218494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80">
                <a:moveTo>
                  <a:pt x="30366" y="15183"/>
                </a:moveTo>
                <a:lnTo>
                  <a:pt x="30366" y="6756"/>
                </a:lnTo>
                <a:lnTo>
                  <a:pt x="23609" y="0"/>
                </a:lnTo>
                <a:lnTo>
                  <a:pt x="15183" y="0"/>
                </a:lnTo>
                <a:lnTo>
                  <a:pt x="6756" y="0"/>
                </a:lnTo>
                <a:lnTo>
                  <a:pt x="0" y="6756"/>
                </a:lnTo>
                <a:lnTo>
                  <a:pt x="0" y="15183"/>
                </a:lnTo>
                <a:lnTo>
                  <a:pt x="0" y="23609"/>
                </a:lnTo>
                <a:lnTo>
                  <a:pt x="6756" y="30366"/>
                </a:lnTo>
                <a:lnTo>
                  <a:pt x="15183" y="30366"/>
                </a:lnTo>
                <a:lnTo>
                  <a:pt x="23609" y="30366"/>
                </a:lnTo>
                <a:lnTo>
                  <a:pt x="30366" y="23609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44352" y="321450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29112" y="3232289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96754" y="321450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32315" y="3232289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2304415" cy="636270"/>
          </a:xfrm>
          <a:custGeom>
            <a:avLst/>
            <a:gdLst/>
            <a:ahLst/>
            <a:cxnLst/>
            <a:rect l="l" t="t" r="r" b="b"/>
            <a:pathLst>
              <a:path w="2304415" h="636270">
                <a:moveTo>
                  <a:pt x="0" y="636079"/>
                </a:moveTo>
                <a:lnTo>
                  <a:pt x="2303995" y="636079"/>
                </a:lnTo>
                <a:lnTo>
                  <a:pt x="2303995" y="0"/>
                </a:lnTo>
                <a:lnTo>
                  <a:pt x="0" y="0"/>
                </a:lnTo>
                <a:lnTo>
                  <a:pt x="0" y="6360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124445" y="56852"/>
            <a:ext cx="1084580" cy="513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2875" marR="5080" indent="486409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Int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oduction  Streams and FILE</a:t>
            </a:r>
            <a:r>
              <a:rPr sz="600" b="1" spc="-3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objects</a:t>
            </a:r>
            <a:endParaRPr sz="600">
              <a:latin typeface="Arial"/>
              <a:cs typeface="Arial"/>
            </a:endParaRPr>
          </a:p>
          <a:p>
            <a:pPr marL="421640" marR="5080" indent="313055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Buf</a:t>
            </a:r>
            <a:r>
              <a:rPr sz="600" b="1" spc="-15" dirty="0">
                <a:solidFill>
                  <a:srgbClr val="7F7F7F"/>
                </a:solidFill>
                <a:latin typeface="Arial"/>
                <a:cs typeface="Arial"/>
              </a:rPr>
              <a:t>f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ering 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Opening a</a:t>
            </a:r>
            <a:r>
              <a:rPr sz="6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Stream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Reading and writing a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stream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303995" y="0"/>
            <a:ext cx="2304415" cy="636270"/>
          </a:xfrm>
          <a:custGeom>
            <a:avLst/>
            <a:gdLst/>
            <a:ahLst/>
            <a:cxnLst/>
            <a:rect l="l" t="t" r="r" b="b"/>
            <a:pathLst>
              <a:path w="2304415" h="636270">
                <a:moveTo>
                  <a:pt x="0" y="636079"/>
                </a:moveTo>
                <a:lnTo>
                  <a:pt x="2303995" y="636079"/>
                </a:lnTo>
                <a:lnTo>
                  <a:pt x="2303995" y="0"/>
                </a:lnTo>
                <a:lnTo>
                  <a:pt x="0" y="0"/>
                </a:lnTo>
                <a:lnTo>
                  <a:pt x="0" y="636079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633552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633550"/>
            <a:ext cx="4608004" cy="2499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880935"/>
            <a:ext cx="4608004" cy="506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09193" y="1042136"/>
            <a:ext cx="3989704" cy="82550"/>
          </a:xfrm>
          <a:custGeom>
            <a:avLst/>
            <a:gdLst/>
            <a:ahLst/>
            <a:cxnLst/>
            <a:rect l="l" t="t" r="r" b="b"/>
            <a:pathLst>
              <a:path w="3989704" h="82550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3989652" y="82384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59994" y="2997136"/>
            <a:ext cx="101600" cy="101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235345" y="2984436"/>
            <a:ext cx="114251" cy="1143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10794" y="3035237"/>
            <a:ext cx="3837250" cy="634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298846" y="1092708"/>
            <a:ext cx="50751" cy="1016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298846" y="1143478"/>
            <a:ext cx="50751" cy="185365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09193" y="1086540"/>
            <a:ext cx="3989704" cy="1961514"/>
          </a:xfrm>
          <a:custGeom>
            <a:avLst/>
            <a:gdLst/>
            <a:ahLst/>
            <a:cxnLst/>
            <a:rect l="l" t="t" r="r" b="b"/>
            <a:pathLst>
              <a:path w="3989704" h="1961514">
                <a:moveTo>
                  <a:pt x="3989652" y="0"/>
                </a:moveTo>
                <a:lnTo>
                  <a:pt x="0" y="0"/>
                </a:lnTo>
                <a:lnTo>
                  <a:pt x="0" y="1910595"/>
                </a:lnTo>
                <a:lnTo>
                  <a:pt x="4008" y="1930320"/>
                </a:lnTo>
                <a:lnTo>
                  <a:pt x="14922" y="1946473"/>
                </a:lnTo>
                <a:lnTo>
                  <a:pt x="31075" y="1957387"/>
                </a:lnTo>
                <a:lnTo>
                  <a:pt x="50800" y="1961396"/>
                </a:lnTo>
                <a:lnTo>
                  <a:pt x="3938852" y="1961396"/>
                </a:lnTo>
                <a:lnTo>
                  <a:pt x="3958576" y="1957387"/>
                </a:lnTo>
                <a:lnTo>
                  <a:pt x="3974729" y="1946473"/>
                </a:lnTo>
                <a:lnTo>
                  <a:pt x="3985644" y="1930320"/>
                </a:lnTo>
                <a:lnTo>
                  <a:pt x="3989652" y="1910595"/>
                </a:lnTo>
                <a:lnTo>
                  <a:pt x="3989652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298846" y="1130778"/>
            <a:ext cx="0" cy="1885950"/>
          </a:xfrm>
          <a:custGeom>
            <a:avLst/>
            <a:gdLst/>
            <a:ahLst/>
            <a:cxnLst/>
            <a:rect l="l" t="t" r="r" b="b"/>
            <a:pathLst>
              <a:path h="1885950">
                <a:moveTo>
                  <a:pt x="0" y="1885408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298846" y="111807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298846" y="110537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298846" y="109267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298846" y="1073627"/>
            <a:ext cx="0" cy="19050"/>
          </a:xfrm>
          <a:custGeom>
            <a:avLst/>
            <a:gdLst/>
            <a:ahLst/>
            <a:cxnLst/>
            <a:rect l="l" t="t" r="r" b="b"/>
            <a:pathLst>
              <a:path h="19050">
                <a:moveTo>
                  <a:pt x="0" y="19050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91007" y="1344676"/>
            <a:ext cx="76809" cy="7680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91007" y="1860893"/>
            <a:ext cx="76809" cy="7680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91007" y="2549194"/>
            <a:ext cx="76809" cy="7680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145948" y="663575"/>
            <a:ext cx="4078604" cy="23158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Opening a</a:t>
            </a:r>
            <a:r>
              <a:rPr sz="14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Stream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00" dirty="0">
              <a:latin typeface="Times New Roman"/>
              <a:cs typeface="Times New Roman"/>
            </a:endParaRPr>
          </a:p>
          <a:p>
            <a:pPr marL="213995">
              <a:lnSpc>
                <a:spcPct val="100000"/>
              </a:lnSpc>
            </a:pPr>
            <a:r>
              <a:rPr sz="1050" spc="-5" dirty="0">
                <a:latin typeface="Arial"/>
                <a:cs typeface="Arial"/>
              </a:rPr>
              <a:t>Three functions can be used to open a standard I/O</a:t>
            </a:r>
            <a:r>
              <a:rPr sz="1050" spc="75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stream:</a:t>
            </a:r>
            <a:endParaRPr sz="1050" dirty="0">
              <a:latin typeface="Arial"/>
              <a:cs typeface="Arial"/>
            </a:endParaRPr>
          </a:p>
          <a:p>
            <a:pPr marL="490855" marR="5080" algn="just">
              <a:lnSpc>
                <a:spcPct val="102600"/>
              </a:lnSpc>
            </a:pPr>
            <a:r>
              <a:rPr sz="1050" spc="-10" dirty="0">
                <a:latin typeface="Courier New"/>
                <a:cs typeface="Courier New"/>
              </a:rPr>
              <a:t>FILE </a:t>
            </a:r>
            <a:r>
              <a:rPr sz="1575" spc="-15" baseline="-10582" dirty="0">
                <a:latin typeface="Courier New"/>
                <a:cs typeface="Courier New"/>
              </a:rPr>
              <a:t>*</a:t>
            </a:r>
            <a:r>
              <a:rPr sz="1050" spc="-10" dirty="0">
                <a:latin typeface="Courier New"/>
                <a:cs typeface="Courier New"/>
              </a:rPr>
              <a:t>freopen(const char </a:t>
            </a:r>
            <a:r>
              <a:rPr sz="1575" spc="-15" baseline="-10582" dirty="0">
                <a:latin typeface="Courier New"/>
                <a:cs typeface="Courier New"/>
              </a:rPr>
              <a:t>*</a:t>
            </a:r>
            <a:r>
              <a:rPr sz="1050" spc="-10" dirty="0">
                <a:latin typeface="Courier New"/>
                <a:cs typeface="Courier New"/>
              </a:rPr>
              <a:t>f, const char </a:t>
            </a:r>
            <a:r>
              <a:rPr sz="1575" spc="-15" baseline="-10582" dirty="0">
                <a:latin typeface="Courier New"/>
                <a:cs typeface="Courier New"/>
              </a:rPr>
              <a:t>*</a:t>
            </a:r>
            <a:r>
              <a:rPr sz="1050" spc="-10" dirty="0">
                <a:latin typeface="Courier New"/>
                <a:cs typeface="Courier New"/>
              </a:rPr>
              <a:t>t,  </a:t>
            </a:r>
            <a:r>
              <a:rPr lang="en-US" sz="1050" spc="-10" dirty="0">
                <a:latin typeface="Courier New"/>
                <a:cs typeface="Courier New"/>
              </a:rPr>
              <a:t> </a:t>
            </a:r>
          </a:p>
          <a:p>
            <a:pPr marL="490855" marR="5080" algn="just">
              <a:lnSpc>
                <a:spcPct val="102600"/>
              </a:lnSpc>
            </a:pPr>
            <a:r>
              <a:rPr lang="en-US" sz="1050" spc="-10" dirty="0">
                <a:latin typeface="Courier New"/>
                <a:cs typeface="Courier New"/>
              </a:rPr>
              <a:t>               </a:t>
            </a:r>
            <a:r>
              <a:rPr sz="1050" spc="-10" dirty="0">
                <a:latin typeface="Courier New"/>
                <a:cs typeface="Courier New"/>
              </a:rPr>
              <a:t>FILE</a:t>
            </a:r>
            <a:r>
              <a:rPr sz="1050" spc="-45" dirty="0">
                <a:latin typeface="Courier New"/>
                <a:cs typeface="Courier New"/>
              </a:rPr>
              <a:t> </a:t>
            </a:r>
            <a:r>
              <a:rPr sz="1575" spc="-15" baseline="-10582" dirty="0">
                <a:latin typeface="Courier New"/>
                <a:cs typeface="Courier New"/>
              </a:rPr>
              <a:t>*</a:t>
            </a:r>
            <a:r>
              <a:rPr sz="1050" spc="-10" dirty="0">
                <a:latin typeface="Courier New"/>
                <a:cs typeface="Courier New"/>
              </a:rPr>
              <a:t>fp)</a:t>
            </a:r>
            <a:endParaRPr sz="1050" dirty="0">
              <a:latin typeface="Courier New"/>
              <a:cs typeface="Courier New"/>
            </a:endParaRPr>
          </a:p>
          <a:p>
            <a:pPr marL="490855" marR="160020">
              <a:lnSpc>
                <a:spcPct val="102600"/>
              </a:lnSpc>
            </a:pPr>
            <a:endParaRPr lang="en-US" sz="1050" spc="-10" dirty="0">
              <a:latin typeface="Arial"/>
              <a:cs typeface="Arial"/>
            </a:endParaRPr>
          </a:p>
          <a:p>
            <a:r>
              <a:rPr lang="en-US" sz="1000" dirty="0"/>
              <a:t>           The </a:t>
            </a:r>
            <a:r>
              <a:rPr lang="en-US" sz="1000" dirty="0" err="1"/>
              <a:t>freopen</a:t>
            </a:r>
            <a:r>
              <a:rPr lang="en-US" sz="1000" dirty="0"/>
              <a:t> function opens a specified file on a specified stream, closing  </a:t>
            </a:r>
          </a:p>
          <a:p>
            <a:r>
              <a:rPr lang="en-US" sz="1000" dirty="0"/>
              <a:t>            the stream first if it is already open. </a:t>
            </a:r>
          </a:p>
          <a:p>
            <a:endParaRPr lang="en-US" sz="1000" dirty="0"/>
          </a:p>
          <a:p>
            <a:r>
              <a:rPr lang="en-US" sz="1000" dirty="0"/>
              <a:t>           This function is typically used to open a specified file as one</a:t>
            </a:r>
          </a:p>
          <a:p>
            <a:r>
              <a:rPr lang="en-US" sz="1000" dirty="0"/>
              <a:t>          of the predefined streams: standard input, standard output, or standard </a:t>
            </a:r>
          </a:p>
          <a:p>
            <a:r>
              <a:rPr lang="en-US" sz="1000" dirty="0"/>
              <a:t>           error.</a:t>
            </a:r>
            <a:endParaRPr lang="en-US" sz="500" spc="-10" dirty="0">
              <a:latin typeface="Courier New"/>
              <a:cs typeface="Courier New"/>
            </a:endParaRPr>
          </a:p>
          <a:p>
            <a:pPr marL="490855" marR="170815">
              <a:lnSpc>
                <a:spcPct val="102600"/>
              </a:lnSpc>
            </a:pPr>
            <a:r>
              <a:rPr lang="en-US" sz="900" spc="-10" dirty="0">
                <a:latin typeface="Courier New"/>
                <a:cs typeface="Courier New"/>
              </a:rPr>
              <a:t>if (</a:t>
            </a:r>
            <a:r>
              <a:rPr lang="en-US" sz="900" spc="-10" dirty="0" err="1">
                <a:latin typeface="Courier New"/>
                <a:cs typeface="Courier New"/>
              </a:rPr>
              <a:t>freopen</a:t>
            </a:r>
            <a:r>
              <a:rPr lang="en-US" sz="900" spc="-10" dirty="0">
                <a:latin typeface="Courier New"/>
                <a:cs typeface="Courier New"/>
              </a:rPr>
              <a:t>(“</a:t>
            </a:r>
            <a:r>
              <a:rPr lang="en-US" sz="900" spc="-10" dirty="0" err="1">
                <a:latin typeface="Courier New"/>
                <a:cs typeface="Courier New"/>
              </a:rPr>
              <a:t>new.input</a:t>
            </a:r>
            <a:r>
              <a:rPr lang="en-US" sz="900" spc="-10" dirty="0">
                <a:latin typeface="Courier New"/>
                <a:cs typeface="Courier New"/>
              </a:rPr>
              <a:t>”, “r”, stdin)==NULL)…</a:t>
            </a:r>
          </a:p>
          <a:p>
            <a:pPr marL="490855" marR="170815">
              <a:lnSpc>
                <a:spcPct val="102600"/>
              </a:lnSpc>
            </a:pPr>
            <a:endParaRPr lang="en-US" sz="900" spc="-10" dirty="0">
              <a:latin typeface="Courier New"/>
              <a:cs typeface="Courier New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18"/>
                </a:moveTo>
                <a:lnTo>
                  <a:pt x="2303995" y="146418"/>
                </a:lnTo>
                <a:lnTo>
                  <a:pt x="2303995" y="12"/>
                </a:lnTo>
                <a:lnTo>
                  <a:pt x="0" y="12"/>
                </a:lnTo>
                <a:lnTo>
                  <a:pt x="0" y="1464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303995" y="3309607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Slide Number Placeholder 35">
            <a:extLst>
              <a:ext uri="{FF2B5EF4-FFF2-40B4-BE49-F238E27FC236}">
                <a16:creationId xmlns:a16="http://schemas.microsoft.com/office/drawing/2014/main" id="{24EB62B9-1089-475A-9C22-D67EE8ABC7F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18</a:t>
            </a:fld>
            <a:endParaRPr lang="en-CA"/>
          </a:p>
        </p:txBody>
      </p:sp>
      <p:sp>
        <p:nvSpPr>
          <p:cNvPr id="37" name="Footer Placeholder 36">
            <a:extLst>
              <a:ext uri="{FF2B5EF4-FFF2-40B4-BE49-F238E27FC236}">
                <a16:creationId xmlns:a16="http://schemas.microsoft.com/office/drawing/2014/main" id="{24475458-3D47-4177-A26E-C5F741BA2A4B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2399296" y="3325823"/>
            <a:ext cx="1505954" cy="184666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 2560 System</a:t>
            </a:r>
            <a:r>
              <a:rPr lang="en-CA" spc="-35" dirty="0"/>
              <a:t> </a:t>
            </a:r>
            <a:r>
              <a:rPr lang="en-CA" spc="-5" dirty="0"/>
              <a:t>Programming</a:t>
            </a:r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53434" y="32526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66134" y="32653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51033" y="3244989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3969" y="3218494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80">
                <a:moveTo>
                  <a:pt x="30366" y="15183"/>
                </a:moveTo>
                <a:lnTo>
                  <a:pt x="30366" y="6756"/>
                </a:lnTo>
                <a:lnTo>
                  <a:pt x="23609" y="0"/>
                </a:lnTo>
                <a:lnTo>
                  <a:pt x="15183" y="0"/>
                </a:lnTo>
                <a:lnTo>
                  <a:pt x="6756" y="0"/>
                </a:lnTo>
                <a:lnTo>
                  <a:pt x="0" y="6756"/>
                </a:lnTo>
                <a:lnTo>
                  <a:pt x="0" y="15183"/>
                </a:lnTo>
                <a:lnTo>
                  <a:pt x="0" y="23609"/>
                </a:lnTo>
                <a:lnTo>
                  <a:pt x="6756" y="30366"/>
                </a:lnTo>
                <a:lnTo>
                  <a:pt x="15183" y="30366"/>
                </a:lnTo>
                <a:lnTo>
                  <a:pt x="23609" y="30366"/>
                </a:lnTo>
                <a:lnTo>
                  <a:pt x="30366" y="23609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44352" y="321450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29112" y="3232289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96754" y="321450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32315" y="3232289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2304415" cy="636270"/>
          </a:xfrm>
          <a:custGeom>
            <a:avLst/>
            <a:gdLst/>
            <a:ahLst/>
            <a:cxnLst/>
            <a:rect l="l" t="t" r="r" b="b"/>
            <a:pathLst>
              <a:path w="2304415" h="636270">
                <a:moveTo>
                  <a:pt x="0" y="636079"/>
                </a:moveTo>
                <a:lnTo>
                  <a:pt x="2303995" y="636079"/>
                </a:lnTo>
                <a:lnTo>
                  <a:pt x="2303995" y="0"/>
                </a:lnTo>
                <a:lnTo>
                  <a:pt x="0" y="0"/>
                </a:lnTo>
                <a:lnTo>
                  <a:pt x="0" y="6360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124445" y="56852"/>
            <a:ext cx="1084580" cy="513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2875" marR="5080" indent="486409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Int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oduction  Streams and FILE</a:t>
            </a:r>
            <a:r>
              <a:rPr sz="600" b="1" spc="-3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objects</a:t>
            </a:r>
            <a:endParaRPr sz="600">
              <a:latin typeface="Arial"/>
              <a:cs typeface="Arial"/>
            </a:endParaRPr>
          </a:p>
          <a:p>
            <a:pPr marL="421640" marR="5080" indent="313055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Buf</a:t>
            </a:r>
            <a:r>
              <a:rPr sz="600" b="1" spc="-15" dirty="0">
                <a:solidFill>
                  <a:srgbClr val="7F7F7F"/>
                </a:solidFill>
                <a:latin typeface="Arial"/>
                <a:cs typeface="Arial"/>
              </a:rPr>
              <a:t>f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ering 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Opening a</a:t>
            </a:r>
            <a:r>
              <a:rPr sz="6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Stream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Reading and writing a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stream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303995" y="0"/>
            <a:ext cx="2304415" cy="636270"/>
          </a:xfrm>
          <a:custGeom>
            <a:avLst/>
            <a:gdLst/>
            <a:ahLst/>
            <a:cxnLst/>
            <a:rect l="l" t="t" r="r" b="b"/>
            <a:pathLst>
              <a:path w="2304415" h="636270">
                <a:moveTo>
                  <a:pt x="0" y="636079"/>
                </a:moveTo>
                <a:lnTo>
                  <a:pt x="2303995" y="636079"/>
                </a:lnTo>
                <a:lnTo>
                  <a:pt x="2303995" y="0"/>
                </a:lnTo>
                <a:lnTo>
                  <a:pt x="0" y="0"/>
                </a:lnTo>
                <a:lnTo>
                  <a:pt x="0" y="636079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633552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633550"/>
            <a:ext cx="4608004" cy="2499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880935"/>
            <a:ext cx="4608004" cy="506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09193" y="1042136"/>
            <a:ext cx="3989704" cy="82550"/>
          </a:xfrm>
          <a:custGeom>
            <a:avLst/>
            <a:gdLst/>
            <a:ahLst/>
            <a:cxnLst/>
            <a:rect l="l" t="t" r="r" b="b"/>
            <a:pathLst>
              <a:path w="3989704" h="82550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3989652" y="82384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59994" y="2997136"/>
            <a:ext cx="101600" cy="101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235345" y="2984436"/>
            <a:ext cx="114251" cy="1143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10794" y="3035237"/>
            <a:ext cx="3837250" cy="634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298846" y="1092708"/>
            <a:ext cx="50751" cy="1016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298846" y="1143478"/>
            <a:ext cx="50751" cy="185365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09193" y="1086540"/>
            <a:ext cx="3989704" cy="1961514"/>
          </a:xfrm>
          <a:custGeom>
            <a:avLst/>
            <a:gdLst/>
            <a:ahLst/>
            <a:cxnLst/>
            <a:rect l="l" t="t" r="r" b="b"/>
            <a:pathLst>
              <a:path w="3989704" h="1961514">
                <a:moveTo>
                  <a:pt x="3989652" y="0"/>
                </a:moveTo>
                <a:lnTo>
                  <a:pt x="0" y="0"/>
                </a:lnTo>
                <a:lnTo>
                  <a:pt x="0" y="1910595"/>
                </a:lnTo>
                <a:lnTo>
                  <a:pt x="4008" y="1930320"/>
                </a:lnTo>
                <a:lnTo>
                  <a:pt x="14922" y="1946473"/>
                </a:lnTo>
                <a:lnTo>
                  <a:pt x="31075" y="1957387"/>
                </a:lnTo>
                <a:lnTo>
                  <a:pt x="50800" y="1961396"/>
                </a:lnTo>
                <a:lnTo>
                  <a:pt x="3938852" y="1961396"/>
                </a:lnTo>
                <a:lnTo>
                  <a:pt x="3958576" y="1957387"/>
                </a:lnTo>
                <a:lnTo>
                  <a:pt x="3974729" y="1946473"/>
                </a:lnTo>
                <a:lnTo>
                  <a:pt x="3985644" y="1930320"/>
                </a:lnTo>
                <a:lnTo>
                  <a:pt x="3989652" y="1910595"/>
                </a:lnTo>
                <a:lnTo>
                  <a:pt x="3989652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298846" y="1130778"/>
            <a:ext cx="0" cy="1885950"/>
          </a:xfrm>
          <a:custGeom>
            <a:avLst/>
            <a:gdLst/>
            <a:ahLst/>
            <a:cxnLst/>
            <a:rect l="l" t="t" r="r" b="b"/>
            <a:pathLst>
              <a:path h="1885950">
                <a:moveTo>
                  <a:pt x="0" y="1885408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298846" y="111807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298846" y="110537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298846" y="109267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298846" y="1073627"/>
            <a:ext cx="0" cy="19050"/>
          </a:xfrm>
          <a:custGeom>
            <a:avLst/>
            <a:gdLst/>
            <a:ahLst/>
            <a:cxnLst/>
            <a:rect l="l" t="t" r="r" b="b"/>
            <a:pathLst>
              <a:path h="19050">
                <a:moveTo>
                  <a:pt x="0" y="19050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91007" y="1344676"/>
            <a:ext cx="76809" cy="7680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91007" y="1860893"/>
            <a:ext cx="76809" cy="7680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91007" y="2549194"/>
            <a:ext cx="76809" cy="7680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145948" y="637336"/>
            <a:ext cx="4078604" cy="1939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Opening a</a:t>
            </a:r>
            <a:r>
              <a:rPr sz="14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Stream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00" dirty="0">
              <a:latin typeface="Times New Roman"/>
              <a:cs typeface="Times New Roman"/>
            </a:endParaRPr>
          </a:p>
          <a:p>
            <a:pPr marL="213995">
              <a:lnSpc>
                <a:spcPct val="100000"/>
              </a:lnSpc>
            </a:pPr>
            <a:r>
              <a:rPr sz="1050" spc="-5" dirty="0">
                <a:latin typeface="Arial"/>
                <a:cs typeface="Arial"/>
              </a:rPr>
              <a:t>Three functions can be used to open a standard I/O</a:t>
            </a:r>
            <a:r>
              <a:rPr sz="1050" spc="75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stream:</a:t>
            </a:r>
            <a:endParaRPr sz="1050" dirty="0">
              <a:latin typeface="Arial"/>
              <a:cs typeface="Arial"/>
            </a:endParaRPr>
          </a:p>
          <a:p>
            <a:pPr marL="490855" marR="170815">
              <a:lnSpc>
                <a:spcPct val="102600"/>
              </a:lnSpc>
            </a:pPr>
            <a:endParaRPr lang="en-US" sz="1050" spc="-10" dirty="0">
              <a:latin typeface="Courier New"/>
              <a:cs typeface="Courier New"/>
            </a:endParaRPr>
          </a:p>
          <a:p>
            <a:pPr marL="490855" marR="170815">
              <a:lnSpc>
                <a:spcPct val="102600"/>
              </a:lnSpc>
            </a:pPr>
            <a:endParaRPr lang="en-US" sz="1050" spc="-10" dirty="0">
              <a:latin typeface="Courier New"/>
              <a:cs typeface="Courier New"/>
            </a:endParaRPr>
          </a:p>
          <a:p>
            <a:pPr marL="490855" marR="170815">
              <a:lnSpc>
                <a:spcPct val="102600"/>
              </a:lnSpc>
            </a:pPr>
            <a:r>
              <a:rPr sz="1050" spc="-10" dirty="0">
                <a:latin typeface="Courier New"/>
                <a:cs typeface="Courier New"/>
              </a:rPr>
              <a:t>FILE </a:t>
            </a:r>
            <a:r>
              <a:rPr sz="1575" spc="-15" baseline="-10582" dirty="0">
                <a:latin typeface="Courier New"/>
                <a:cs typeface="Courier New"/>
              </a:rPr>
              <a:t>*</a:t>
            </a:r>
            <a:r>
              <a:rPr sz="1050" spc="-10" dirty="0">
                <a:latin typeface="Courier New"/>
                <a:cs typeface="Courier New"/>
              </a:rPr>
              <a:t>fdopen(int filedesc, const char </a:t>
            </a:r>
            <a:r>
              <a:rPr sz="1575" spc="-15" baseline="-10582" dirty="0">
                <a:latin typeface="Courier New"/>
                <a:cs typeface="Courier New"/>
              </a:rPr>
              <a:t>*</a:t>
            </a:r>
            <a:r>
              <a:rPr sz="1050" spc="-10" dirty="0">
                <a:latin typeface="Courier New"/>
                <a:cs typeface="Courier New"/>
              </a:rPr>
              <a:t>t)  </a:t>
            </a:r>
            <a:endParaRPr lang="en-US" sz="1050" spc="-10" dirty="0">
              <a:latin typeface="Courier New"/>
              <a:cs typeface="Courier New"/>
            </a:endParaRPr>
          </a:p>
          <a:p>
            <a:pPr marL="490855" marR="170815">
              <a:lnSpc>
                <a:spcPct val="102600"/>
              </a:lnSpc>
            </a:pPr>
            <a:endParaRPr lang="en-US" sz="1050" spc="-10" dirty="0">
              <a:latin typeface="Courier New"/>
              <a:cs typeface="Courier New"/>
            </a:endParaRPr>
          </a:p>
          <a:p>
            <a:pPr marL="490855" marR="170815">
              <a:lnSpc>
                <a:spcPct val="102600"/>
              </a:lnSpc>
            </a:pPr>
            <a:r>
              <a:rPr sz="1050" spc="-5" dirty="0">
                <a:latin typeface="Arial"/>
                <a:cs typeface="Arial"/>
              </a:rPr>
              <a:t>This function associates a standard I/O stream with an  </a:t>
            </a:r>
            <a:r>
              <a:rPr sz="1050" spc="-10" dirty="0">
                <a:latin typeface="Arial"/>
                <a:cs typeface="Arial"/>
              </a:rPr>
              <a:t>existing </a:t>
            </a:r>
            <a:r>
              <a:rPr sz="1050" spc="-5" dirty="0">
                <a:latin typeface="Arial"/>
                <a:cs typeface="Arial"/>
              </a:rPr>
              <a:t>file descriptor (the </a:t>
            </a:r>
            <a:r>
              <a:rPr sz="1050" spc="-10" dirty="0">
                <a:latin typeface="Courier New"/>
                <a:cs typeface="Courier New"/>
              </a:rPr>
              <a:t>filedesc</a:t>
            </a:r>
            <a:r>
              <a:rPr sz="1050" spc="-270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Arial"/>
                <a:cs typeface="Arial"/>
              </a:rPr>
              <a:t>argument).</a:t>
            </a:r>
            <a:endParaRPr lang="en-US" sz="1050" spc="-5" dirty="0">
              <a:latin typeface="Arial"/>
              <a:cs typeface="Arial"/>
            </a:endParaRPr>
          </a:p>
          <a:p>
            <a:pPr marL="490855" marR="170815">
              <a:lnSpc>
                <a:spcPct val="102600"/>
              </a:lnSpc>
            </a:pPr>
            <a:endParaRPr lang="en-US" sz="1050" spc="-5" dirty="0">
              <a:latin typeface="Arial"/>
              <a:cs typeface="Arial"/>
            </a:endParaRPr>
          </a:p>
          <a:p>
            <a:pPr marL="490855" marR="170815">
              <a:lnSpc>
                <a:spcPct val="102600"/>
              </a:lnSpc>
            </a:pPr>
            <a:endParaRPr sz="1050" dirty="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18"/>
                </a:moveTo>
                <a:lnTo>
                  <a:pt x="2303995" y="146418"/>
                </a:lnTo>
                <a:lnTo>
                  <a:pt x="2303995" y="12"/>
                </a:lnTo>
                <a:lnTo>
                  <a:pt x="0" y="12"/>
                </a:lnTo>
                <a:lnTo>
                  <a:pt x="0" y="1464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303995" y="3309607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Slide Number Placeholder 35">
            <a:extLst>
              <a:ext uri="{FF2B5EF4-FFF2-40B4-BE49-F238E27FC236}">
                <a16:creationId xmlns:a16="http://schemas.microsoft.com/office/drawing/2014/main" id="{7A0ADBDF-5F0F-4D46-AB31-A9CE83DDA17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19</a:t>
            </a:fld>
            <a:endParaRPr lang="en-CA"/>
          </a:p>
        </p:txBody>
      </p:sp>
      <p:sp>
        <p:nvSpPr>
          <p:cNvPr id="37" name="Footer Placeholder 36">
            <a:extLst>
              <a:ext uri="{FF2B5EF4-FFF2-40B4-BE49-F238E27FC236}">
                <a16:creationId xmlns:a16="http://schemas.microsoft.com/office/drawing/2014/main" id="{9ACBAB72-23F6-456C-A0D9-8E3D9ACBF31A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2399296" y="3325823"/>
            <a:ext cx="1429754" cy="184666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 2560 System</a:t>
            </a:r>
            <a:r>
              <a:rPr lang="en-CA" spc="-35" dirty="0"/>
              <a:t> </a:t>
            </a:r>
            <a:r>
              <a:rPr lang="en-CA" spc="-5" dirty="0"/>
              <a:t>Programming</a:t>
            </a:r>
          </a:p>
        </p:txBody>
      </p:sp>
    </p:spTree>
    <p:extLst>
      <p:ext uri="{BB962C8B-B14F-4D97-AF65-F5344CB8AC3E}">
        <p14:creationId xmlns:p14="http://schemas.microsoft.com/office/powerpoint/2010/main" val="4230778553"/>
      </p:ext>
    </p:extLst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96567" y="260769"/>
            <a:ext cx="312420" cy="112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Content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636270"/>
          </a:xfrm>
          <a:custGeom>
            <a:avLst/>
            <a:gdLst/>
            <a:ahLst/>
            <a:cxnLst/>
            <a:rect l="l" t="t" r="r" b="b"/>
            <a:pathLst>
              <a:path w="2304415" h="636270">
                <a:moveTo>
                  <a:pt x="0" y="636079"/>
                </a:moveTo>
                <a:lnTo>
                  <a:pt x="2303995" y="636079"/>
                </a:lnTo>
                <a:lnTo>
                  <a:pt x="2303995" y="0"/>
                </a:lnTo>
                <a:lnTo>
                  <a:pt x="0" y="0"/>
                </a:lnTo>
                <a:lnTo>
                  <a:pt x="0" y="636079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33552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633550"/>
            <a:ext cx="4608004" cy="2499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45948" y="637336"/>
            <a:ext cx="663575" cy="242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5" dirty="0"/>
              <a:t>Content</a:t>
            </a:r>
          </a:p>
        </p:txBody>
      </p:sp>
      <p:sp>
        <p:nvSpPr>
          <p:cNvPr id="7" name="object 7"/>
          <p:cNvSpPr/>
          <p:nvPr/>
        </p:nvSpPr>
        <p:spPr>
          <a:xfrm>
            <a:off x="0" y="880935"/>
            <a:ext cx="4608004" cy="506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2031" y="1007872"/>
            <a:ext cx="188391" cy="1883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2031" y="1234503"/>
            <a:ext cx="188391" cy="1883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02031" y="1461135"/>
            <a:ext cx="188391" cy="1883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55384" y="1036701"/>
            <a:ext cx="81915" cy="598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b="1" spc="-5" dirty="0">
                <a:solidFill>
                  <a:srgbClr val="EAEAF7"/>
                </a:solidFill>
                <a:latin typeface="Arial"/>
                <a:cs typeface="Arial"/>
              </a:rPr>
              <a:t>1</a:t>
            </a:r>
            <a:endParaRPr sz="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800" b="1" spc="-5" dirty="0">
                <a:solidFill>
                  <a:srgbClr val="EAEAF7"/>
                </a:solidFill>
                <a:latin typeface="Arial"/>
                <a:cs typeface="Arial"/>
              </a:rPr>
              <a:t>2</a:t>
            </a:r>
            <a:endParaRPr sz="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800" b="1" spc="-5" dirty="0">
                <a:solidFill>
                  <a:srgbClr val="EAEAF7"/>
                </a:solidFill>
                <a:latin typeface="Arial"/>
                <a:cs typeface="Arial"/>
              </a:rPr>
              <a:t>3</a:t>
            </a:r>
            <a:endParaRPr sz="800" dirty="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73023" y="1694078"/>
            <a:ext cx="76809" cy="7680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3023" y="1866150"/>
            <a:ext cx="76809" cy="7680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73023" y="2038223"/>
            <a:ext cx="76809" cy="7680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73023" y="2210295"/>
            <a:ext cx="76809" cy="7680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73023" y="2382367"/>
            <a:ext cx="76809" cy="7680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73023" y="2554452"/>
            <a:ext cx="76809" cy="7680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02031" y="2720225"/>
            <a:ext cx="188391" cy="1883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02031" y="2946857"/>
            <a:ext cx="188391" cy="1883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55384" y="2749054"/>
            <a:ext cx="81915" cy="370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b="1" spc="-5" dirty="0">
                <a:solidFill>
                  <a:srgbClr val="EAEAF7"/>
                </a:solidFill>
                <a:latin typeface="Arial"/>
                <a:cs typeface="Arial"/>
              </a:rPr>
              <a:t>4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sz="800" b="1" spc="-5" dirty="0">
                <a:solidFill>
                  <a:srgbClr val="EAEAF7"/>
                </a:solidFill>
                <a:latin typeface="Arial"/>
                <a:cs typeface="Arial"/>
              </a:rPr>
              <a:t>5</a:t>
            </a:r>
            <a:endParaRPr sz="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46557" y="1013091"/>
            <a:ext cx="2070100" cy="2131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-5" dirty="0">
                <a:solidFill>
                  <a:srgbClr val="3333B2"/>
                </a:solidFill>
                <a:latin typeface="Arial"/>
                <a:cs typeface="Arial"/>
              </a:rPr>
              <a:t>Introduction</a:t>
            </a:r>
            <a:endParaRPr sz="1050" dirty="0">
              <a:latin typeface="Arial"/>
              <a:cs typeface="Arial"/>
            </a:endParaRPr>
          </a:p>
          <a:p>
            <a:pPr marL="12700" marR="455295">
              <a:lnSpc>
                <a:spcPct val="135200"/>
              </a:lnSpc>
            </a:pPr>
            <a:r>
              <a:rPr sz="1050" spc="-5" dirty="0">
                <a:solidFill>
                  <a:srgbClr val="3333B2"/>
                </a:solidFill>
                <a:latin typeface="Arial"/>
                <a:cs typeface="Arial"/>
              </a:rPr>
              <a:t>Streams and FILE objects  </a:t>
            </a:r>
            <a:r>
              <a:rPr sz="1050" spc="-10" dirty="0">
                <a:solidFill>
                  <a:srgbClr val="3333B2"/>
                </a:solidFill>
                <a:latin typeface="Arial"/>
                <a:cs typeface="Arial"/>
              </a:rPr>
              <a:t>Buffering</a:t>
            </a:r>
            <a:endParaRPr sz="1050" dirty="0">
              <a:latin typeface="Arial"/>
              <a:cs typeface="Arial"/>
            </a:endParaRPr>
          </a:p>
          <a:p>
            <a:pPr marL="175260" marR="830580" algn="just">
              <a:lnSpc>
                <a:spcPct val="102600"/>
              </a:lnSpc>
            </a:pPr>
            <a:r>
              <a:rPr sz="1050" spc="-5" dirty="0">
                <a:latin typeface="Arial"/>
                <a:cs typeface="Arial"/>
              </a:rPr>
              <a:t>Fully </a:t>
            </a:r>
            <a:r>
              <a:rPr sz="1050" spc="-15" dirty="0">
                <a:latin typeface="Arial"/>
                <a:cs typeface="Arial"/>
              </a:rPr>
              <a:t>buffered </a:t>
            </a:r>
            <a:r>
              <a:rPr sz="1050" spc="-5" dirty="0">
                <a:latin typeface="Arial"/>
                <a:cs typeface="Arial"/>
              </a:rPr>
              <a:t>I/O  Line </a:t>
            </a:r>
            <a:r>
              <a:rPr sz="1050" spc="-15" dirty="0">
                <a:latin typeface="Arial"/>
                <a:cs typeface="Arial"/>
              </a:rPr>
              <a:t>buffered </a:t>
            </a:r>
            <a:r>
              <a:rPr sz="1050" spc="-5" dirty="0">
                <a:latin typeface="Arial"/>
                <a:cs typeface="Arial"/>
              </a:rPr>
              <a:t>I/O  </a:t>
            </a:r>
            <a:r>
              <a:rPr sz="1050" spc="-15" dirty="0">
                <a:latin typeface="Arial"/>
                <a:cs typeface="Arial"/>
              </a:rPr>
              <a:t>Unbuffered</a:t>
            </a:r>
            <a:r>
              <a:rPr sz="1050" spc="-40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I/O</a:t>
            </a:r>
            <a:endParaRPr sz="1050" dirty="0">
              <a:latin typeface="Arial"/>
              <a:cs typeface="Arial"/>
            </a:endParaRPr>
          </a:p>
          <a:p>
            <a:pPr marL="175260" marR="5080" algn="just">
              <a:lnSpc>
                <a:spcPct val="102600"/>
              </a:lnSpc>
            </a:pPr>
            <a:r>
              <a:rPr sz="1050" spc="-5" dirty="0">
                <a:latin typeface="Arial"/>
                <a:cs typeface="Arial"/>
              </a:rPr>
              <a:t>ANSI </a:t>
            </a:r>
            <a:r>
              <a:rPr sz="1050" spc="-10" dirty="0">
                <a:latin typeface="Arial"/>
                <a:cs typeface="Arial"/>
              </a:rPr>
              <a:t>C buffering </a:t>
            </a:r>
            <a:r>
              <a:rPr sz="1050" spc="-5" dirty="0">
                <a:latin typeface="Arial"/>
                <a:cs typeface="Arial"/>
              </a:rPr>
              <a:t>requirements  Changing the </a:t>
            </a:r>
            <a:r>
              <a:rPr sz="1050" spc="-10" dirty="0">
                <a:latin typeface="Arial"/>
                <a:cs typeface="Arial"/>
              </a:rPr>
              <a:t>default buffering  </a:t>
            </a:r>
            <a:r>
              <a:rPr sz="1050" spc="-5" dirty="0">
                <a:latin typeface="Arial"/>
                <a:cs typeface="Arial"/>
              </a:rPr>
              <a:t>Examples</a:t>
            </a:r>
            <a:endParaRPr sz="10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64"/>
              </a:spcBef>
            </a:pPr>
            <a:r>
              <a:rPr sz="1050" spc="-5" dirty="0">
                <a:solidFill>
                  <a:srgbClr val="3333B2"/>
                </a:solidFill>
                <a:latin typeface="Arial"/>
                <a:cs typeface="Arial"/>
              </a:rPr>
              <a:t>Opening a</a:t>
            </a:r>
            <a:r>
              <a:rPr sz="1050" spc="-7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50" spc="-5" dirty="0">
                <a:solidFill>
                  <a:srgbClr val="3333B2"/>
                </a:solidFill>
                <a:latin typeface="Arial"/>
                <a:cs typeface="Arial"/>
              </a:rPr>
              <a:t>Stream</a:t>
            </a:r>
            <a:endParaRPr sz="10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64"/>
              </a:spcBef>
            </a:pPr>
            <a:r>
              <a:rPr sz="1050" spc="-5" dirty="0">
                <a:solidFill>
                  <a:srgbClr val="3333B2"/>
                </a:solidFill>
                <a:latin typeface="Arial"/>
                <a:cs typeface="Arial"/>
              </a:rPr>
              <a:t>Reading and writing a</a:t>
            </a:r>
            <a:r>
              <a:rPr sz="1050" spc="-2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50" spc="-5" dirty="0">
                <a:solidFill>
                  <a:srgbClr val="3333B2"/>
                </a:solidFill>
                <a:latin typeface="Arial"/>
                <a:cs typeface="Arial"/>
              </a:rPr>
              <a:t>stream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912EAB09-3CDD-4E2E-AEDF-B6EB622EB69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2</a:t>
            </a:fld>
            <a:endParaRPr lang="en-CA"/>
          </a:p>
        </p:txBody>
      </p:sp>
      <p:sp>
        <p:nvSpPr>
          <p:cNvPr id="27" name="Footer Placeholder 26">
            <a:extLst>
              <a:ext uri="{FF2B5EF4-FFF2-40B4-BE49-F238E27FC236}">
                <a16:creationId xmlns:a16="http://schemas.microsoft.com/office/drawing/2014/main" id="{5EFB8C8B-BBBD-44DA-8FD3-2A983F845CB5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2399296" y="3325823"/>
            <a:ext cx="1277354" cy="184666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 2560 System</a:t>
            </a:r>
            <a:r>
              <a:rPr lang="en-CA" spc="-35" dirty="0"/>
              <a:t> </a:t>
            </a:r>
            <a:r>
              <a:rPr lang="en-CA" spc="-5" dirty="0"/>
              <a:t>Programming</a:t>
            </a:r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53434" y="32526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66134" y="32653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51033" y="3244989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3969" y="3218494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80">
                <a:moveTo>
                  <a:pt x="30366" y="15183"/>
                </a:moveTo>
                <a:lnTo>
                  <a:pt x="30366" y="6756"/>
                </a:lnTo>
                <a:lnTo>
                  <a:pt x="23609" y="0"/>
                </a:lnTo>
                <a:lnTo>
                  <a:pt x="15183" y="0"/>
                </a:lnTo>
                <a:lnTo>
                  <a:pt x="6756" y="0"/>
                </a:lnTo>
                <a:lnTo>
                  <a:pt x="0" y="6756"/>
                </a:lnTo>
                <a:lnTo>
                  <a:pt x="0" y="15183"/>
                </a:lnTo>
                <a:lnTo>
                  <a:pt x="0" y="23609"/>
                </a:lnTo>
                <a:lnTo>
                  <a:pt x="6756" y="30366"/>
                </a:lnTo>
                <a:lnTo>
                  <a:pt x="15183" y="30366"/>
                </a:lnTo>
                <a:lnTo>
                  <a:pt x="23609" y="30366"/>
                </a:lnTo>
                <a:lnTo>
                  <a:pt x="30366" y="23609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44352" y="321450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29112" y="3232289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96754" y="321450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32315" y="3232289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2304415" cy="636270"/>
          </a:xfrm>
          <a:custGeom>
            <a:avLst/>
            <a:gdLst/>
            <a:ahLst/>
            <a:cxnLst/>
            <a:rect l="l" t="t" r="r" b="b"/>
            <a:pathLst>
              <a:path w="2304415" h="636270">
                <a:moveTo>
                  <a:pt x="0" y="636079"/>
                </a:moveTo>
                <a:lnTo>
                  <a:pt x="2303995" y="636079"/>
                </a:lnTo>
                <a:lnTo>
                  <a:pt x="2303995" y="0"/>
                </a:lnTo>
                <a:lnTo>
                  <a:pt x="0" y="0"/>
                </a:lnTo>
                <a:lnTo>
                  <a:pt x="0" y="6360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124445" y="56852"/>
            <a:ext cx="1084580" cy="513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2875" marR="5080" indent="486409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Int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oduction  Streams and FILE</a:t>
            </a:r>
            <a:r>
              <a:rPr sz="600" b="1" spc="-3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objects</a:t>
            </a:r>
            <a:endParaRPr sz="600">
              <a:latin typeface="Arial"/>
              <a:cs typeface="Arial"/>
            </a:endParaRPr>
          </a:p>
          <a:p>
            <a:pPr marL="421640" marR="5080" indent="313055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Buf</a:t>
            </a:r>
            <a:r>
              <a:rPr sz="600" b="1" spc="-15" dirty="0">
                <a:solidFill>
                  <a:srgbClr val="7F7F7F"/>
                </a:solidFill>
                <a:latin typeface="Arial"/>
                <a:cs typeface="Arial"/>
              </a:rPr>
              <a:t>f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ering 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Opening a</a:t>
            </a:r>
            <a:r>
              <a:rPr sz="6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Stream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Reading and writing a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stream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303995" y="0"/>
            <a:ext cx="2304415" cy="636270"/>
          </a:xfrm>
          <a:custGeom>
            <a:avLst/>
            <a:gdLst/>
            <a:ahLst/>
            <a:cxnLst/>
            <a:rect l="l" t="t" r="r" b="b"/>
            <a:pathLst>
              <a:path w="2304415" h="636270">
                <a:moveTo>
                  <a:pt x="0" y="636079"/>
                </a:moveTo>
                <a:lnTo>
                  <a:pt x="2303995" y="636079"/>
                </a:lnTo>
                <a:lnTo>
                  <a:pt x="2303995" y="0"/>
                </a:lnTo>
                <a:lnTo>
                  <a:pt x="0" y="0"/>
                </a:lnTo>
                <a:lnTo>
                  <a:pt x="0" y="636079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633552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633550"/>
            <a:ext cx="4608004" cy="2499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880935"/>
            <a:ext cx="4608004" cy="506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09193" y="1042136"/>
            <a:ext cx="3989704" cy="82550"/>
          </a:xfrm>
          <a:custGeom>
            <a:avLst/>
            <a:gdLst/>
            <a:ahLst/>
            <a:cxnLst/>
            <a:rect l="l" t="t" r="r" b="b"/>
            <a:pathLst>
              <a:path w="3989704" h="82550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3989652" y="82384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59994" y="2757665"/>
            <a:ext cx="101600" cy="101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235345" y="2744965"/>
            <a:ext cx="114251" cy="1143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10794" y="2795765"/>
            <a:ext cx="3837250" cy="634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298846" y="1092708"/>
            <a:ext cx="50751" cy="1016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298846" y="1143485"/>
            <a:ext cx="50751" cy="161417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09192" y="1086547"/>
            <a:ext cx="4141829" cy="2004689"/>
          </a:xfrm>
          <a:custGeom>
            <a:avLst/>
            <a:gdLst/>
            <a:ahLst/>
            <a:cxnLst/>
            <a:rect l="l" t="t" r="r" b="b"/>
            <a:pathLst>
              <a:path w="3989704" h="1722120">
                <a:moveTo>
                  <a:pt x="3989652" y="0"/>
                </a:moveTo>
                <a:lnTo>
                  <a:pt x="0" y="0"/>
                </a:lnTo>
                <a:lnTo>
                  <a:pt x="0" y="1671117"/>
                </a:lnTo>
                <a:lnTo>
                  <a:pt x="4008" y="1690841"/>
                </a:lnTo>
                <a:lnTo>
                  <a:pt x="14922" y="1706994"/>
                </a:lnTo>
                <a:lnTo>
                  <a:pt x="31075" y="1717909"/>
                </a:lnTo>
                <a:lnTo>
                  <a:pt x="50800" y="1721917"/>
                </a:lnTo>
                <a:lnTo>
                  <a:pt x="3938852" y="1721917"/>
                </a:lnTo>
                <a:lnTo>
                  <a:pt x="3958576" y="1717909"/>
                </a:lnTo>
                <a:lnTo>
                  <a:pt x="3974729" y="1706994"/>
                </a:lnTo>
                <a:lnTo>
                  <a:pt x="3985644" y="1690841"/>
                </a:lnTo>
                <a:lnTo>
                  <a:pt x="3989652" y="1671117"/>
                </a:lnTo>
                <a:lnTo>
                  <a:pt x="3989652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298846" y="1130785"/>
            <a:ext cx="0" cy="1645920"/>
          </a:xfrm>
          <a:custGeom>
            <a:avLst/>
            <a:gdLst/>
            <a:ahLst/>
            <a:cxnLst/>
            <a:rect l="l" t="t" r="r" b="b"/>
            <a:pathLst>
              <a:path h="1645920">
                <a:moveTo>
                  <a:pt x="0" y="1645929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298846" y="111808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298846" y="110538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298846" y="109268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298846" y="1073635"/>
            <a:ext cx="0" cy="19050"/>
          </a:xfrm>
          <a:custGeom>
            <a:avLst/>
            <a:gdLst/>
            <a:ahLst/>
            <a:cxnLst/>
            <a:rect l="l" t="t" r="r" b="b"/>
            <a:pathLst>
              <a:path h="19050">
                <a:moveTo>
                  <a:pt x="0" y="19050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91007" y="1133741"/>
            <a:ext cx="76809" cy="7680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91007" y="1477886"/>
            <a:ext cx="76809" cy="7680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91007" y="1994116"/>
            <a:ext cx="76809" cy="7680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145948" y="637336"/>
            <a:ext cx="4066540" cy="1660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0" dirty="0">
                <a:solidFill>
                  <a:srgbClr val="FFFFFF"/>
                </a:solidFill>
                <a:latin typeface="Arial"/>
                <a:cs typeface="Arial"/>
              </a:rPr>
              <a:t>File</a:t>
            </a:r>
            <a:r>
              <a:rPr sz="14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descriptors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50" dirty="0">
              <a:latin typeface="Times New Roman"/>
              <a:cs typeface="Times New Roman"/>
            </a:endParaRPr>
          </a:p>
          <a:p>
            <a:pPr marL="490855" marR="352425">
              <a:lnSpc>
                <a:spcPct val="102600"/>
              </a:lnSpc>
            </a:pPr>
            <a:r>
              <a:rPr sz="1050" spc="-10" dirty="0">
                <a:latin typeface="Arial"/>
                <a:cs typeface="Arial"/>
              </a:rPr>
              <a:t>A </a:t>
            </a:r>
            <a:r>
              <a:rPr sz="1050" spc="-5" dirty="0">
                <a:latin typeface="Arial"/>
                <a:cs typeface="Arial"/>
              </a:rPr>
              <a:t>file descriptor is a </a:t>
            </a:r>
            <a:r>
              <a:rPr sz="1050" spc="-10" dirty="0">
                <a:latin typeface="Arial"/>
                <a:cs typeface="Arial"/>
              </a:rPr>
              <a:t>nonnegative </a:t>
            </a:r>
            <a:r>
              <a:rPr sz="1050" spc="-5" dirty="0">
                <a:latin typeface="Arial"/>
                <a:cs typeface="Arial"/>
              </a:rPr>
              <a:t>integer used </a:t>
            </a:r>
            <a:r>
              <a:rPr sz="1050" spc="-20" dirty="0">
                <a:latin typeface="Arial"/>
                <a:cs typeface="Arial"/>
              </a:rPr>
              <a:t>by </a:t>
            </a:r>
            <a:r>
              <a:rPr sz="1050" spc="-5" dirty="0">
                <a:latin typeface="Arial"/>
                <a:cs typeface="Arial"/>
              </a:rPr>
              <a:t>the  kernel to specify </a:t>
            </a:r>
            <a:r>
              <a:rPr sz="1050" spc="-15" dirty="0">
                <a:latin typeface="Arial"/>
                <a:cs typeface="Arial"/>
              </a:rPr>
              <a:t>any </a:t>
            </a:r>
            <a:r>
              <a:rPr sz="1050" spc="-5" dirty="0">
                <a:latin typeface="Arial"/>
                <a:cs typeface="Arial"/>
              </a:rPr>
              <a:t>open</a:t>
            </a:r>
            <a:r>
              <a:rPr sz="1050" spc="20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file.</a:t>
            </a:r>
            <a:endParaRPr sz="1050" dirty="0">
              <a:latin typeface="Arial"/>
              <a:cs typeface="Arial"/>
            </a:endParaRPr>
          </a:p>
          <a:p>
            <a:pPr marL="490855" marR="246379" algn="just">
              <a:lnSpc>
                <a:spcPct val="102600"/>
              </a:lnSpc>
            </a:pPr>
            <a:r>
              <a:rPr sz="1050" spc="-10" dirty="0">
                <a:latin typeface="Arial"/>
                <a:cs typeface="Arial"/>
              </a:rPr>
              <a:t>A </a:t>
            </a:r>
            <a:r>
              <a:rPr sz="1050" spc="-5" dirty="0">
                <a:latin typeface="Arial"/>
                <a:cs typeface="Arial"/>
              </a:rPr>
              <a:t>file descriptor is typically returned </a:t>
            </a:r>
            <a:r>
              <a:rPr sz="1050" spc="-20" dirty="0">
                <a:latin typeface="Arial"/>
                <a:cs typeface="Arial"/>
              </a:rPr>
              <a:t>by </a:t>
            </a:r>
            <a:r>
              <a:rPr sz="1050" spc="-5" dirty="0">
                <a:latin typeface="Arial"/>
                <a:cs typeface="Arial"/>
              </a:rPr>
              <a:t>the system call  </a:t>
            </a:r>
            <a:r>
              <a:rPr sz="1050" spc="-10" dirty="0">
                <a:latin typeface="Courier New"/>
                <a:cs typeface="Courier New"/>
              </a:rPr>
              <a:t>open() </a:t>
            </a:r>
            <a:r>
              <a:rPr sz="1050" spc="-5" dirty="0">
                <a:latin typeface="Arial"/>
                <a:cs typeface="Arial"/>
              </a:rPr>
              <a:t>that opens/creates a </a:t>
            </a:r>
            <a:r>
              <a:rPr sz="1050" spc="-10" dirty="0">
                <a:latin typeface="Arial"/>
                <a:cs typeface="Arial"/>
              </a:rPr>
              <a:t>file, </a:t>
            </a:r>
            <a:r>
              <a:rPr sz="1050" spc="-5" dirty="0">
                <a:highlight>
                  <a:srgbClr val="FFFF00"/>
                </a:highlight>
                <a:latin typeface="Arial"/>
                <a:cs typeface="Arial"/>
              </a:rPr>
              <a:t>a pipe </a:t>
            </a:r>
            <a:r>
              <a:rPr sz="1050" spc="-25" dirty="0">
                <a:highlight>
                  <a:srgbClr val="FFFF00"/>
                </a:highlight>
                <a:latin typeface="Arial"/>
                <a:cs typeface="Arial"/>
              </a:rPr>
              <a:t>or, </a:t>
            </a:r>
            <a:r>
              <a:rPr sz="1050" spc="-5" dirty="0">
                <a:highlight>
                  <a:srgbClr val="FFFF00"/>
                </a:highlight>
                <a:latin typeface="Arial"/>
                <a:cs typeface="Arial"/>
              </a:rPr>
              <a:t>a network  </a:t>
            </a:r>
            <a:r>
              <a:rPr sz="1050" spc="-10" dirty="0">
                <a:highlight>
                  <a:srgbClr val="FFFF00"/>
                </a:highlight>
                <a:latin typeface="Arial"/>
                <a:cs typeface="Arial"/>
              </a:rPr>
              <a:t>communication</a:t>
            </a:r>
            <a:r>
              <a:rPr sz="1050" spc="-30" dirty="0">
                <a:highlight>
                  <a:srgbClr val="FFFF00"/>
                </a:highlight>
                <a:latin typeface="Arial"/>
                <a:cs typeface="Arial"/>
              </a:rPr>
              <a:t> </a:t>
            </a:r>
            <a:r>
              <a:rPr sz="1050" spc="-5" dirty="0">
                <a:highlight>
                  <a:srgbClr val="FFFF00"/>
                </a:highlight>
                <a:latin typeface="Arial"/>
                <a:cs typeface="Arial"/>
              </a:rPr>
              <a:t>channel</a:t>
            </a:r>
            <a:r>
              <a:rPr sz="1050" spc="-5" dirty="0">
                <a:latin typeface="Arial"/>
                <a:cs typeface="Arial"/>
              </a:rPr>
              <a:t>.</a:t>
            </a:r>
            <a:endParaRPr sz="1050" dirty="0">
              <a:latin typeface="Arial"/>
              <a:cs typeface="Arial"/>
            </a:endParaRPr>
          </a:p>
          <a:p>
            <a:pPr marL="490855" marR="5080">
              <a:lnSpc>
                <a:spcPct val="102600"/>
              </a:lnSpc>
            </a:pPr>
            <a:r>
              <a:rPr sz="1050" spc="-5" dirty="0">
                <a:latin typeface="Arial"/>
                <a:cs typeface="Arial"/>
              </a:rPr>
              <a:t>The function </a:t>
            </a:r>
            <a:r>
              <a:rPr sz="1050" spc="-10" dirty="0">
                <a:latin typeface="Courier New"/>
                <a:cs typeface="Courier New"/>
              </a:rPr>
              <a:t>fopen() </a:t>
            </a:r>
            <a:r>
              <a:rPr sz="1050" spc="-5" dirty="0">
                <a:highlight>
                  <a:srgbClr val="FFFF00"/>
                </a:highlight>
                <a:latin typeface="Arial"/>
                <a:cs typeface="Arial"/>
              </a:rPr>
              <a:t>cannot</a:t>
            </a:r>
            <a:r>
              <a:rPr sz="1050" spc="-5" dirty="0">
                <a:latin typeface="Arial"/>
                <a:cs typeface="Arial"/>
              </a:rPr>
              <a:t> be used to open a pipe or a  network </a:t>
            </a:r>
            <a:r>
              <a:rPr sz="1050" spc="-10" dirty="0">
                <a:latin typeface="Arial"/>
                <a:cs typeface="Arial"/>
              </a:rPr>
              <a:t>communication</a:t>
            </a:r>
            <a:r>
              <a:rPr sz="1050" spc="-15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channel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24395" y="2277897"/>
            <a:ext cx="3594735" cy="161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50" dirty="0">
                <a:latin typeface="Lucida Sans Unicode"/>
                <a:cs typeface="Lucida Sans Unicode"/>
              </a:rPr>
              <a:t>→ </a:t>
            </a:r>
            <a:r>
              <a:rPr sz="1050" spc="-15" dirty="0">
                <a:latin typeface="Arial"/>
                <a:cs typeface="Arial"/>
              </a:rPr>
              <a:t>we </a:t>
            </a:r>
            <a:r>
              <a:rPr sz="1050" spc="-5" dirty="0">
                <a:latin typeface="Arial"/>
                <a:cs typeface="Arial"/>
              </a:rPr>
              <a:t>use the system call </a:t>
            </a:r>
            <a:r>
              <a:rPr sz="1050" i="1" spc="-5" dirty="0">
                <a:highlight>
                  <a:srgbClr val="FFFF00"/>
                </a:highlight>
                <a:latin typeface="Arial"/>
                <a:cs typeface="Arial"/>
              </a:rPr>
              <a:t>open() </a:t>
            </a:r>
            <a:r>
              <a:rPr sz="1050" spc="-5" dirty="0">
                <a:latin typeface="Arial"/>
                <a:cs typeface="Arial"/>
              </a:rPr>
              <a:t>to get a file descriptor</a:t>
            </a:r>
            <a:r>
              <a:rPr sz="1050" spc="50" dirty="0">
                <a:latin typeface="Arial"/>
                <a:cs typeface="Arial"/>
              </a:rPr>
              <a:t> </a:t>
            </a:r>
            <a:r>
              <a:rPr sz="1050" spc="-15" dirty="0">
                <a:latin typeface="Arial"/>
                <a:cs typeface="Arial"/>
              </a:rPr>
              <a:t>for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24395" y="2445623"/>
            <a:ext cx="3615690" cy="3219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2600"/>
              </a:lnSpc>
            </a:pPr>
            <a:r>
              <a:rPr sz="1050" spc="-5" dirty="0">
                <a:latin typeface="Arial"/>
                <a:cs typeface="Arial"/>
              </a:rPr>
              <a:t>a pipe or a channel, then </a:t>
            </a:r>
            <a:r>
              <a:rPr sz="1050" spc="-15" dirty="0">
                <a:latin typeface="Arial"/>
                <a:cs typeface="Arial"/>
              </a:rPr>
              <a:t>we </a:t>
            </a:r>
            <a:r>
              <a:rPr sz="1050" spc="-5" dirty="0">
                <a:latin typeface="Arial"/>
                <a:cs typeface="Arial"/>
              </a:rPr>
              <a:t>use </a:t>
            </a:r>
            <a:r>
              <a:rPr sz="1050" spc="-10" dirty="0">
                <a:highlight>
                  <a:srgbClr val="FFFF00"/>
                </a:highlight>
                <a:latin typeface="Courier New"/>
                <a:cs typeface="Courier New"/>
              </a:rPr>
              <a:t>fdopen() </a:t>
            </a:r>
            <a:r>
              <a:rPr sz="1050" spc="-5" dirty="0">
                <a:latin typeface="Arial"/>
                <a:cs typeface="Arial"/>
              </a:rPr>
              <a:t>to associate it  with a standard</a:t>
            </a:r>
            <a:r>
              <a:rPr sz="1050" spc="-45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stream.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22F700A4-A46B-411A-8F4D-E0A7BD63FF0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20</a:t>
            </a:fld>
            <a:endParaRPr lang="en-CA"/>
          </a:p>
        </p:txBody>
      </p:sp>
      <p:sp>
        <p:nvSpPr>
          <p:cNvPr id="39" name="Footer Placeholder 38">
            <a:extLst>
              <a:ext uri="{FF2B5EF4-FFF2-40B4-BE49-F238E27FC236}">
                <a16:creationId xmlns:a16="http://schemas.microsoft.com/office/drawing/2014/main" id="{2C4AE9BF-15B1-4144-B762-9362BCE87522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2399296" y="3325823"/>
            <a:ext cx="1505954" cy="184666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 2560 System</a:t>
            </a:r>
            <a:r>
              <a:rPr lang="en-CA" spc="-35" dirty="0"/>
              <a:t> </a:t>
            </a:r>
            <a:r>
              <a:rPr lang="en-CA" spc="-5" dirty="0"/>
              <a:t>Programming</a:t>
            </a:r>
          </a:p>
        </p:txBody>
      </p:sp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53434" y="32526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66134" y="32653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51033" y="3244989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3969" y="3218494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80">
                <a:moveTo>
                  <a:pt x="30366" y="15183"/>
                </a:moveTo>
                <a:lnTo>
                  <a:pt x="30366" y="6756"/>
                </a:lnTo>
                <a:lnTo>
                  <a:pt x="23609" y="0"/>
                </a:lnTo>
                <a:lnTo>
                  <a:pt x="15183" y="0"/>
                </a:lnTo>
                <a:lnTo>
                  <a:pt x="6756" y="0"/>
                </a:lnTo>
                <a:lnTo>
                  <a:pt x="0" y="6756"/>
                </a:lnTo>
                <a:lnTo>
                  <a:pt x="0" y="15183"/>
                </a:lnTo>
                <a:lnTo>
                  <a:pt x="0" y="23609"/>
                </a:lnTo>
                <a:lnTo>
                  <a:pt x="6756" y="30366"/>
                </a:lnTo>
                <a:lnTo>
                  <a:pt x="15183" y="30366"/>
                </a:lnTo>
                <a:lnTo>
                  <a:pt x="23609" y="30366"/>
                </a:lnTo>
                <a:lnTo>
                  <a:pt x="30366" y="23609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44352" y="321450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29112" y="3232289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96754" y="321450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32315" y="3232289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2304415" cy="636270"/>
          </a:xfrm>
          <a:custGeom>
            <a:avLst/>
            <a:gdLst/>
            <a:ahLst/>
            <a:cxnLst/>
            <a:rect l="l" t="t" r="r" b="b"/>
            <a:pathLst>
              <a:path w="2304415" h="636270">
                <a:moveTo>
                  <a:pt x="0" y="636079"/>
                </a:moveTo>
                <a:lnTo>
                  <a:pt x="2303995" y="636079"/>
                </a:lnTo>
                <a:lnTo>
                  <a:pt x="2303995" y="0"/>
                </a:lnTo>
                <a:lnTo>
                  <a:pt x="0" y="0"/>
                </a:lnTo>
                <a:lnTo>
                  <a:pt x="0" y="6360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124445" y="56852"/>
            <a:ext cx="1084580" cy="513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2875" marR="5080" indent="486409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Int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oduction  Streams and FILE</a:t>
            </a:r>
            <a:r>
              <a:rPr sz="600" b="1" spc="-3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objects</a:t>
            </a:r>
            <a:endParaRPr sz="600">
              <a:latin typeface="Arial"/>
              <a:cs typeface="Arial"/>
            </a:endParaRPr>
          </a:p>
          <a:p>
            <a:pPr marL="421640" marR="5080" indent="313055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Buf</a:t>
            </a:r>
            <a:r>
              <a:rPr sz="600" b="1" spc="-15" dirty="0">
                <a:solidFill>
                  <a:srgbClr val="7F7F7F"/>
                </a:solidFill>
                <a:latin typeface="Arial"/>
                <a:cs typeface="Arial"/>
              </a:rPr>
              <a:t>f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ering 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Opening a</a:t>
            </a:r>
            <a:r>
              <a:rPr sz="6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Stream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Reading and writing a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stream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303995" y="0"/>
            <a:ext cx="2304415" cy="636270"/>
          </a:xfrm>
          <a:custGeom>
            <a:avLst/>
            <a:gdLst/>
            <a:ahLst/>
            <a:cxnLst/>
            <a:rect l="l" t="t" r="r" b="b"/>
            <a:pathLst>
              <a:path w="2304415" h="636270">
                <a:moveTo>
                  <a:pt x="0" y="636079"/>
                </a:moveTo>
                <a:lnTo>
                  <a:pt x="2303995" y="636079"/>
                </a:lnTo>
                <a:lnTo>
                  <a:pt x="2303995" y="0"/>
                </a:lnTo>
                <a:lnTo>
                  <a:pt x="0" y="0"/>
                </a:lnTo>
                <a:lnTo>
                  <a:pt x="0" y="636079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633552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633550"/>
            <a:ext cx="4608004" cy="2499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45948" y="637336"/>
            <a:ext cx="1301750" cy="242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Argument</a:t>
            </a:r>
            <a:r>
              <a:rPr sz="14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types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0" y="880935"/>
            <a:ext cx="4608004" cy="506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20723" y="1019156"/>
            <a:ext cx="3084195" cy="64135"/>
          </a:xfrm>
          <a:custGeom>
            <a:avLst/>
            <a:gdLst/>
            <a:ahLst/>
            <a:cxnLst/>
            <a:rect l="l" t="t" r="r" b="b"/>
            <a:pathLst>
              <a:path w="3084195" h="64134">
                <a:moveTo>
                  <a:pt x="3044890" y="0"/>
                </a:moveTo>
                <a:lnTo>
                  <a:pt x="39270" y="0"/>
                </a:lnTo>
                <a:lnTo>
                  <a:pt x="24022" y="3098"/>
                </a:lnTo>
                <a:lnTo>
                  <a:pt x="11535" y="11535"/>
                </a:lnTo>
                <a:lnTo>
                  <a:pt x="3098" y="24022"/>
                </a:lnTo>
                <a:lnTo>
                  <a:pt x="0" y="39270"/>
                </a:lnTo>
                <a:lnTo>
                  <a:pt x="0" y="63686"/>
                </a:lnTo>
                <a:lnTo>
                  <a:pt x="3084161" y="63686"/>
                </a:lnTo>
                <a:lnTo>
                  <a:pt x="3084161" y="39270"/>
                </a:lnTo>
                <a:lnTo>
                  <a:pt x="3081062" y="24022"/>
                </a:lnTo>
                <a:lnTo>
                  <a:pt x="3072625" y="11535"/>
                </a:lnTo>
                <a:lnTo>
                  <a:pt x="3060138" y="3098"/>
                </a:lnTo>
                <a:lnTo>
                  <a:pt x="3044890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59994" y="1813244"/>
            <a:ext cx="78540" cy="785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355795" y="1803426"/>
            <a:ext cx="88321" cy="8835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99265" y="1842697"/>
            <a:ext cx="2966348" cy="4908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404884" y="1058250"/>
            <a:ext cx="39232" cy="7854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404884" y="1097508"/>
            <a:ext cx="39232" cy="71573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20723" y="1053493"/>
            <a:ext cx="3084195" cy="799465"/>
          </a:xfrm>
          <a:custGeom>
            <a:avLst/>
            <a:gdLst/>
            <a:ahLst/>
            <a:cxnLst/>
            <a:rect l="l" t="t" r="r" b="b"/>
            <a:pathLst>
              <a:path w="3084195" h="799464">
                <a:moveTo>
                  <a:pt x="3084161" y="0"/>
                </a:moveTo>
                <a:lnTo>
                  <a:pt x="0" y="0"/>
                </a:lnTo>
                <a:lnTo>
                  <a:pt x="0" y="759750"/>
                </a:lnTo>
                <a:lnTo>
                  <a:pt x="3098" y="774998"/>
                </a:lnTo>
                <a:lnTo>
                  <a:pt x="11535" y="787485"/>
                </a:lnTo>
                <a:lnTo>
                  <a:pt x="24022" y="795922"/>
                </a:lnTo>
                <a:lnTo>
                  <a:pt x="39270" y="799021"/>
                </a:lnTo>
                <a:lnTo>
                  <a:pt x="3044890" y="799021"/>
                </a:lnTo>
                <a:lnTo>
                  <a:pt x="3060138" y="795922"/>
                </a:lnTo>
                <a:lnTo>
                  <a:pt x="3072625" y="787485"/>
                </a:lnTo>
                <a:lnTo>
                  <a:pt x="3081062" y="774998"/>
                </a:lnTo>
                <a:lnTo>
                  <a:pt x="3084161" y="759750"/>
                </a:lnTo>
                <a:lnTo>
                  <a:pt x="3084161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404884" y="1087690"/>
            <a:ext cx="0" cy="740410"/>
          </a:xfrm>
          <a:custGeom>
            <a:avLst/>
            <a:gdLst/>
            <a:ahLst/>
            <a:cxnLst/>
            <a:rect l="l" t="t" r="r" b="b"/>
            <a:pathLst>
              <a:path h="740410">
                <a:moveTo>
                  <a:pt x="0" y="740279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404884" y="1077873"/>
            <a:ext cx="0" cy="10160"/>
          </a:xfrm>
          <a:custGeom>
            <a:avLst/>
            <a:gdLst/>
            <a:ahLst/>
            <a:cxnLst/>
            <a:rect l="l" t="t" r="r" b="b"/>
            <a:pathLst>
              <a:path h="10159">
                <a:moveTo>
                  <a:pt x="0" y="9817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404884" y="1068055"/>
            <a:ext cx="0" cy="10160"/>
          </a:xfrm>
          <a:custGeom>
            <a:avLst/>
            <a:gdLst/>
            <a:ahLst/>
            <a:cxnLst/>
            <a:rect l="l" t="t" r="r" b="b"/>
            <a:pathLst>
              <a:path h="10159">
                <a:moveTo>
                  <a:pt x="0" y="9817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404884" y="1058237"/>
            <a:ext cx="0" cy="10160"/>
          </a:xfrm>
          <a:custGeom>
            <a:avLst/>
            <a:gdLst/>
            <a:ahLst/>
            <a:cxnLst/>
            <a:rect l="l" t="t" r="r" b="b"/>
            <a:pathLst>
              <a:path h="10159">
                <a:moveTo>
                  <a:pt x="0" y="9817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404884" y="1043511"/>
            <a:ext cx="0" cy="15240"/>
          </a:xfrm>
          <a:custGeom>
            <a:avLst/>
            <a:gdLst/>
            <a:ahLst/>
            <a:cxnLst/>
            <a:rect l="l" t="t" r="r" b="b"/>
            <a:pathLst>
              <a:path h="15240">
                <a:moveTo>
                  <a:pt x="0" y="14726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20723" y="1969962"/>
            <a:ext cx="3084195" cy="151130"/>
          </a:xfrm>
          <a:custGeom>
            <a:avLst/>
            <a:gdLst/>
            <a:ahLst/>
            <a:cxnLst/>
            <a:rect l="l" t="t" r="r" b="b"/>
            <a:pathLst>
              <a:path w="3084195" h="151130">
                <a:moveTo>
                  <a:pt x="3044890" y="0"/>
                </a:moveTo>
                <a:lnTo>
                  <a:pt x="39270" y="0"/>
                </a:lnTo>
                <a:lnTo>
                  <a:pt x="24022" y="3098"/>
                </a:lnTo>
                <a:lnTo>
                  <a:pt x="11535" y="11535"/>
                </a:lnTo>
                <a:lnTo>
                  <a:pt x="3098" y="24022"/>
                </a:lnTo>
                <a:lnTo>
                  <a:pt x="0" y="39270"/>
                </a:lnTo>
                <a:lnTo>
                  <a:pt x="0" y="150868"/>
                </a:lnTo>
                <a:lnTo>
                  <a:pt x="3084161" y="150868"/>
                </a:lnTo>
                <a:lnTo>
                  <a:pt x="3084161" y="39270"/>
                </a:lnTo>
                <a:lnTo>
                  <a:pt x="3081062" y="24022"/>
                </a:lnTo>
                <a:lnTo>
                  <a:pt x="3072625" y="11535"/>
                </a:lnTo>
                <a:lnTo>
                  <a:pt x="3060138" y="3098"/>
                </a:lnTo>
                <a:lnTo>
                  <a:pt x="3044890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347294" y="1039854"/>
            <a:ext cx="3022600" cy="1082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2230">
              <a:lnSpc>
                <a:spcPct val="102699"/>
              </a:lnSpc>
            </a:pPr>
            <a:r>
              <a:rPr sz="850" spc="-5" dirty="0">
                <a:latin typeface="Arial"/>
                <a:cs typeface="Arial"/>
              </a:rPr>
              <a:t>The argument </a:t>
            </a:r>
            <a:r>
              <a:rPr sz="850" spc="-10" dirty="0">
                <a:latin typeface="Arial"/>
                <a:cs typeface="Arial"/>
              </a:rPr>
              <a:t>type, </a:t>
            </a:r>
            <a:r>
              <a:rPr sz="850" spc="-5" dirty="0">
                <a:latin typeface="Courier New"/>
                <a:cs typeface="Courier New"/>
              </a:rPr>
              <a:t>const char </a:t>
            </a:r>
            <a:r>
              <a:rPr sz="1275" spc="-7" baseline="-9803" dirty="0">
                <a:latin typeface="Courier New"/>
                <a:cs typeface="Courier New"/>
              </a:rPr>
              <a:t>*</a:t>
            </a:r>
            <a:r>
              <a:rPr sz="850" spc="-5" dirty="0">
                <a:latin typeface="Courier New"/>
                <a:cs typeface="Courier New"/>
              </a:rPr>
              <a:t>t</a:t>
            </a:r>
            <a:r>
              <a:rPr sz="850" spc="-5" dirty="0">
                <a:latin typeface="Arial"/>
                <a:cs typeface="Arial"/>
              </a:rPr>
              <a:t>, specifies </a:t>
            </a:r>
            <a:r>
              <a:rPr sz="850" spc="-10" dirty="0">
                <a:latin typeface="Arial"/>
                <a:cs typeface="Arial"/>
              </a:rPr>
              <a:t>how </a:t>
            </a:r>
            <a:r>
              <a:rPr sz="850" spc="-5" dirty="0">
                <a:latin typeface="Arial"/>
                <a:cs typeface="Arial"/>
              </a:rPr>
              <a:t>a stream  is to be</a:t>
            </a:r>
            <a:r>
              <a:rPr sz="850" spc="-85" dirty="0">
                <a:latin typeface="Arial"/>
                <a:cs typeface="Arial"/>
              </a:rPr>
              <a:t> </a:t>
            </a:r>
            <a:r>
              <a:rPr sz="850" spc="-5" dirty="0">
                <a:latin typeface="Arial"/>
                <a:cs typeface="Arial"/>
              </a:rPr>
              <a:t>opened.</a:t>
            </a:r>
            <a:endParaRPr sz="8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850" spc="-5" dirty="0">
                <a:latin typeface="Arial"/>
                <a:cs typeface="Arial"/>
              </a:rPr>
              <a:t>The </a:t>
            </a:r>
            <a:r>
              <a:rPr sz="850" spc="-10" dirty="0">
                <a:latin typeface="Arial"/>
                <a:cs typeface="Arial"/>
              </a:rPr>
              <a:t>possible values </a:t>
            </a:r>
            <a:r>
              <a:rPr sz="850" spc="-5" dirty="0">
                <a:latin typeface="Arial"/>
                <a:cs typeface="Arial"/>
              </a:rPr>
              <a:t>of type are</a:t>
            </a:r>
            <a:r>
              <a:rPr sz="850" spc="-120" dirty="0">
                <a:latin typeface="Arial"/>
                <a:cs typeface="Arial"/>
              </a:rPr>
              <a:t> </a:t>
            </a:r>
            <a:r>
              <a:rPr sz="850" spc="-5" dirty="0">
                <a:latin typeface="Arial"/>
                <a:cs typeface="Arial"/>
              </a:rPr>
              <a:t>:</a:t>
            </a:r>
            <a:endParaRPr sz="850" dirty="0">
              <a:latin typeface="Arial"/>
              <a:cs typeface="Arial"/>
            </a:endParaRPr>
          </a:p>
          <a:p>
            <a:pPr marL="12700" marR="5080">
              <a:lnSpc>
                <a:spcPct val="102699"/>
              </a:lnSpc>
            </a:pPr>
            <a:r>
              <a:rPr sz="850" b="1" spc="-5" dirty="0">
                <a:highlight>
                  <a:srgbClr val="FFFF00"/>
                </a:highlight>
                <a:latin typeface="Arial"/>
                <a:cs typeface="Arial"/>
              </a:rPr>
              <a:t>r</a:t>
            </a:r>
            <a:r>
              <a:rPr sz="850" b="1" spc="-5" dirty="0">
                <a:latin typeface="Arial"/>
                <a:cs typeface="Arial"/>
              </a:rPr>
              <a:t> </a:t>
            </a:r>
            <a:r>
              <a:rPr sz="850" spc="-15" dirty="0">
                <a:latin typeface="Arial"/>
                <a:cs typeface="Arial"/>
              </a:rPr>
              <a:t>for </a:t>
            </a:r>
            <a:r>
              <a:rPr sz="850" spc="-5" dirty="0">
                <a:latin typeface="Arial"/>
                <a:cs typeface="Arial"/>
              </a:rPr>
              <a:t>read, </a:t>
            </a:r>
            <a:r>
              <a:rPr sz="850" b="1" spc="-5" dirty="0">
                <a:highlight>
                  <a:srgbClr val="FFFF00"/>
                </a:highlight>
                <a:latin typeface="Arial"/>
                <a:cs typeface="Arial"/>
              </a:rPr>
              <a:t>w</a:t>
            </a:r>
            <a:r>
              <a:rPr sz="850" b="1" spc="-5" dirty="0">
                <a:latin typeface="Arial"/>
                <a:cs typeface="Arial"/>
              </a:rPr>
              <a:t> </a:t>
            </a:r>
            <a:r>
              <a:rPr sz="850" spc="-15" dirty="0">
                <a:latin typeface="Arial"/>
                <a:cs typeface="Arial"/>
              </a:rPr>
              <a:t>for </a:t>
            </a:r>
            <a:r>
              <a:rPr sz="850" spc="-5" dirty="0">
                <a:latin typeface="Arial"/>
                <a:cs typeface="Arial"/>
              </a:rPr>
              <a:t>write, </a:t>
            </a:r>
            <a:r>
              <a:rPr sz="850" b="1" spc="-5" dirty="0">
                <a:highlight>
                  <a:srgbClr val="FFFF00"/>
                </a:highlight>
                <a:latin typeface="Arial"/>
                <a:cs typeface="Arial"/>
              </a:rPr>
              <a:t>a</a:t>
            </a:r>
            <a:r>
              <a:rPr sz="850" b="1" spc="-5" dirty="0">
                <a:latin typeface="Arial"/>
                <a:cs typeface="Arial"/>
              </a:rPr>
              <a:t> </a:t>
            </a:r>
            <a:r>
              <a:rPr sz="850" spc="-15" dirty="0">
                <a:latin typeface="Arial"/>
                <a:cs typeface="Arial"/>
              </a:rPr>
              <a:t>for </a:t>
            </a:r>
            <a:r>
              <a:rPr sz="850" spc="-5" dirty="0">
                <a:latin typeface="Arial"/>
                <a:cs typeface="Arial"/>
              </a:rPr>
              <a:t>append at the end of the </a:t>
            </a:r>
            <a:r>
              <a:rPr sz="850" spc="-10" dirty="0">
                <a:latin typeface="Arial"/>
                <a:cs typeface="Arial"/>
              </a:rPr>
              <a:t>file, </a:t>
            </a:r>
            <a:r>
              <a:rPr sz="850" b="1" spc="-5" dirty="0">
                <a:highlight>
                  <a:srgbClr val="FFFF00"/>
                </a:highlight>
                <a:latin typeface="Arial"/>
                <a:cs typeface="Arial"/>
              </a:rPr>
              <a:t>r+</a:t>
            </a:r>
            <a:r>
              <a:rPr sz="850" b="1" spc="-5" dirty="0">
                <a:latin typeface="Arial"/>
                <a:cs typeface="Arial"/>
              </a:rPr>
              <a:t> </a:t>
            </a:r>
            <a:r>
              <a:rPr sz="850" spc="-15" dirty="0">
                <a:latin typeface="Arial"/>
                <a:cs typeface="Arial"/>
              </a:rPr>
              <a:t>for  </a:t>
            </a:r>
            <a:r>
              <a:rPr sz="850" spc="-5" dirty="0">
                <a:latin typeface="Arial"/>
                <a:cs typeface="Arial"/>
              </a:rPr>
              <a:t>read and write, </a:t>
            </a:r>
            <a:r>
              <a:rPr sz="850" b="1" spc="-5" dirty="0">
                <a:highlight>
                  <a:srgbClr val="FFFF00"/>
                </a:highlight>
                <a:latin typeface="Arial"/>
                <a:cs typeface="Arial"/>
              </a:rPr>
              <a:t>w+</a:t>
            </a:r>
            <a:r>
              <a:rPr sz="850" b="1" spc="-5" dirty="0">
                <a:latin typeface="Arial"/>
                <a:cs typeface="Arial"/>
              </a:rPr>
              <a:t> </a:t>
            </a:r>
            <a:r>
              <a:rPr sz="850" spc="-15" dirty="0">
                <a:latin typeface="Arial"/>
                <a:cs typeface="Arial"/>
              </a:rPr>
              <a:t>for </a:t>
            </a:r>
            <a:r>
              <a:rPr sz="850" spc="-5" dirty="0">
                <a:latin typeface="Arial"/>
                <a:cs typeface="Arial"/>
              </a:rPr>
              <a:t>read and write and, </a:t>
            </a:r>
            <a:r>
              <a:rPr sz="850" b="1" spc="-5" dirty="0">
                <a:highlight>
                  <a:srgbClr val="FFFF00"/>
                </a:highlight>
                <a:latin typeface="Arial"/>
                <a:cs typeface="Arial"/>
              </a:rPr>
              <a:t>a+</a:t>
            </a:r>
            <a:r>
              <a:rPr sz="850" b="1" spc="-5" dirty="0">
                <a:latin typeface="Arial"/>
                <a:cs typeface="Arial"/>
              </a:rPr>
              <a:t> </a:t>
            </a:r>
            <a:r>
              <a:rPr sz="850" spc="-15" dirty="0">
                <a:latin typeface="Arial"/>
                <a:cs typeface="Arial"/>
              </a:rPr>
              <a:t>for </a:t>
            </a:r>
            <a:r>
              <a:rPr sz="850" spc="-5" dirty="0">
                <a:latin typeface="Arial"/>
                <a:cs typeface="Arial"/>
              </a:rPr>
              <a:t>read and write  at the end of the</a:t>
            </a:r>
            <a:r>
              <a:rPr sz="850" spc="-60" dirty="0">
                <a:latin typeface="Arial"/>
                <a:cs typeface="Arial"/>
              </a:rPr>
              <a:t> </a:t>
            </a:r>
            <a:r>
              <a:rPr sz="850" spc="-10" dirty="0">
                <a:latin typeface="Arial"/>
                <a:cs typeface="Arial"/>
              </a:rPr>
              <a:t>file.</a:t>
            </a:r>
            <a:endParaRPr sz="8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9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850" spc="-5" dirty="0">
                <a:solidFill>
                  <a:srgbClr val="FFFFFF"/>
                </a:solidFill>
                <a:latin typeface="Arial"/>
                <a:cs typeface="Arial"/>
              </a:rPr>
              <a:t>Summary</a:t>
            </a:r>
            <a:endParaRPr sz="850" dirty="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20723" y="2111041"/>
            <a:ext cx="3084160" cy="3912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59994" y="3188867"/>
            <a:ext cx="78540" cy="785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355795" y="3179050"/>
            <a:ext cx="88321" cy="8835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99265" y="3218320"/>
            <a:ext cx="2966348" cy="4908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404884" y="2004157"/>
            <a:ext cx="39232" cy="7854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404884" y="2043413"/>
            <a:ext cx="39232" cy="114545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20723" y="2145267"/>
            <a:ext cx="3084195" cy="1083310"/>
          </a:xfrm>
          <a:custGeom>
            <a:avLst/>
            <a:gdLst/>
            <a:ahLst/>
            <a:cxnLst/>
            <a:rect l="l" t="t" r="r" b="b"/>
            <a:pathLst>
              <a:path w="3084195" h="1083310">
                <a:moveTo>
                  <a:pt x="3084161" y="0"/>
                </a:moveTo>
                <a:lnTo>
                  <a:pt x="0" y="0"/>
                </a:lnTo>
                <a:lnTo>
                  <a:pt x="0" y="1043600"/>
                </a:lnTo>
                <a:lnTo>
                  <a:pt x="3098" y="1058848"/>
                </a:lnTo>
                <a:lnTo>
                  <a:pt x="11535" y="1071335"/>
                </a:lnTo>
                <a:lnTo>
                  <a:pt x="24022" y="1079772"/>
                </a:lnTo>
                <a:lnTo>
                  <a:pt x="39270" y="1082871"/>
                </a:lnTo>
                <a:lnTo>
                  <a:pt x="3044890" y="1082871"/>
                </a:lnTo>
                <a:lnTo>
                  <a:pt x="3060138" y="1079772"/>
                </a:lnTo>
                <a:lnTo>
                  <a:pt x="3072625" y="1071335"/>
                </a:lnTo>
                <a:lnTo>
                  <a:pt x="3081062" y="1058848"/>
                </a:lnTo>
                <a:lnTo>
                  <a:pt x="3084161" y="1043600"/>
                </a:lnTo>
                <a:lnTo>
                  <a:pt x="3084161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404884" y="2033596"/>
            <a:ext cx="0" cy="1170305"/>
          </a:xfrm>
          <a:custGeom>
            <a:avLst/>
            <a:gdLst/>
            <a:ahLst/>
            <a:cxnLst/>
            <a:rect l="l" t="t" r="r" b="b"/>
            <a:pathLst>
              <a:path h="1170305">
                <a:moveTo>
                  <a:pt x="0" y="1169998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404884" y="2023778"/>
            <a:ext cx="0" cy="10160"/>
          </a:xfrm>
          <a:custGeom>
            <a:avLst/>
            <a:gdLst/>
            <a:ahLst/>
            <a:cxnLst/>
            <a:rect l="l" t="t" r="r" b="b"/>
            <a:pathLst>
              <a:path h="10160">
                <a:moveTo>
                  <a:pt x="0" y="9817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404884" y="2013960"/>
            <a:ext cx="0" cy="10160"/>
          </a:xfrm>
          <a:custGeom>
            <a:avLst/>
            <a:gdLst/>
            <a:ahLst/>
            <a:cxnLst/>
            <a:rect l="l" t="t" r="r" b="b"/>
            <a:pathLst>
              <a:path h="10160">
                <a:moveTo>
                  <a:pt x="0" y="9817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404884" y="2004143"/>
            <a:ext cx="0" cy="10160"/>
          </a:xfrm>
          <a:custGeom>
            <a:avLst/>
            <a:gdLst/>
            <a:ahLst/>
            <a:cxnLst/>
            <a:rect l="l" t="t" r="r" b="b"/>
            <a:pathLst>
              <a:path h="10160">
                <a:moveTo>
                  <a:pt x="0" y="9817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404884" y="1989416"/>
            <a:ext cx="0" cy="15240"/>
          </a:xfrm>
          <a:custGeom>
            <a:avLst/>
            <a:gdLst/>
            <a:ahLst/>
            <a:cxnLst/>
            <a:rect l="l" t="t" r="r" b="b"/>
            <a:pathLst>
              <a:path h="15239">
                <a:moveTo>
                  <a:pt x="0" y="14726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3" name="object 43"/>
          <p:cNvGraphicFramePr>
            <a:graphicFrameLocks noGrp="1"/>
          </p:cNvGraphicFramePr>
          <p:nvPr/>
        </p:nvGraphicFramePr>
        <p:xfrm>
          <a:off x="359994" y="2188316"/>
          <a:ext cx="2729763" cy="9898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514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8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6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8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4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11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33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48672">
                <a:tc>
                  <a:txBody>
                    <a:bodyPr/>
                    <a:lstStyle/>
                    <a:p>
                      <a:pPr marL="58419">
                        <a:lnSpc>
                          <a:spcPts val="905"/>
                        </a:lnSpc>
                      </a:pPr>
                      <a:r>
                        <a:rPr sz="850" spc="-5" dirty="0">
                          <a:latin typeface="Arial"/>
                          <a:cs typeface="Arial"/>
                        </a:rPr>
                        <a:t>Restrictions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907">
                      <a:solidFill>
                        <a:srgbClr val="000000"/>
                      </a:solidFill>
                      <a:prstDash val="solid"/>
                    </a:lnL>
                    <a:lnR w="3907">
                      <a:solidFill>
                        <a:srgbClr val="000000"/>
                      </a:solidFill>
                      <a:prstDash val="solid"/>
                    </a:lnR>
                    <a:lnT w="3907">
                      <a:solidFill>
                        <a:srgbClr val="000000"/>
                      </a:solidFill>
                      <a:prstDash val="solid"/>
                    </a:lnT>
                    <a:lnB w="27381">
                      <a:solidFill>
                        <a:srgbClr val="000000"/>
                      </a:solidFill>
                      <a:prstDash val="solid"/>
                    </a:lnB>
                    <a:solidFill>
                      <a:srgbClr val="DDD2E7"/>
                    </a:solidFill>
                  </a:tcPr>
                </a:tc>
                <a:tc>
                  <a:txBody>
                    <a:bodyPr/>
                    <a:lstStyle/>
                    <a:p>
                      <a:pPr marR="10160" algn="ctr">
                        <a:lnSpc>
                          <a:spcPts val="905"/>
                        </a:lnSpc>
                      </a:pPr>
                      <a:r>
                        <a:rPr sz="850" dirty="0">
                          <a:latin typeface="Arial"/>
                          <a:cs typeface="Arial"/>
                        </a:rPr>
                        <a:t>r</a:t>
                      </a:r>
                    </a:p>
                  </a:txBody>
                  <a:tcPr marL="0" marR="0" marT="0" marB="0">
                    <a:lnL w="3907">
                      <a:solidFill>
                        <a:srgbClr val="000000"/>
                      </a:solidFill>
                      <a:prstDash val="solid"/>
                    </a:lnL>
                    <a:lnR w="3907">
                      <a:solidFill>
                        <a:srgbClr val="000000"/>
                      </a:solidFill>
                      <a:prstDash val="solid"/>
                    </a:lnR>
                    <a:lnT w="3907">
                      <a:solidFill>
                        <a:srgbClr val="000000"/>
                      </a:solidFill>
                      <a:prstDash val="solid"/>
                    </a:lnT>
                    <a:lnB w="27381">
                      <a:solidFill>
                        <a:srgbClr val="000000"/>
                      </a:solidFill>
                      <a:prstDash val="solid"/>
                    </a:lnB>
                    <a:solidFill>
                      <a:srgbClr val="DDD2E7"/>
                    </a:solidFill>
                  </a:tcPr>
                </a:tc>
                <a:tc>
                  <a:txBody>
                    <a:bodyPr/>
                    <a:lstStyle/>
                    <a:p>
                      <a:pPr marL="58419">
                        <a:lnSpc>
                          <a:spcPts val="905"/>
                        </a:lnSpc>
                      </a:pPr>
                      <a:r>
                        <a:rPr sz="850" dirty="0">
                          <a:latin typeface="Arial"/>
                          <a:cs typeface="Arial"/>
                        </a:rPr>
                        <a:t>w</a:t>
                      </a:r>
                    </a:p>
                  </a:txBody>
                  <a:tcPr marL="0" marR="0" marT="0" marB="0">
                    <a:lnL w="3907">
                      <a:solidFill>
                        <a:srgbClr val="000000"/>
                      </a:solidFill>
                      <a:prstDash val="solid"/>
                    </a:lnL>
                    <a:lnR w="3907">
                      <a:solidFill>
                        <a:srgbClr val="000000"/>
                      </a:solidFill>
                      <a:prstDash val="solid"/>
                    </a:lnR>
                    <a:lnT w="3907">
                      <a:solidFill>
                        <a:srgbClr val="000000"/>
                      </a:solidFill>
                      <a:prstDash val="solid"/>
                    </a:lnT>
                    <a:lnB w="27381">
                      <a:solidFill>
                        <a:srgbClr val="000000"/>
                      </a:solidFill>
                      <a:prstDash val="solid"/>
                    </a:lnB>
                    <a:solidFill>
                      <a:srgbClr val="DDD2E7"/>
                    </a:solidFill>
                  </a:tcPr>
                </a:tc>
                <a:tc>
                  <a:txBody>
                    <a:bodyPr/>
                    <a:lstStyle/>
                    <a:p>
                      <a:pPr marL="58419">
                        <a:lnSpc>
                          <a:spcPts val="905"/>
                        </a:lnSpc>
                      </a:pPr>
                      <a:r>
                        <a:rPr sz="850" dirty="0">
                          <a:latin typeface="Arial"/>
                          <a:cs typeface="Arial"/>
                        </a:rPr>
                        <a:t>a</a:t>
                      </a:r>
                    </a:p>
                  </a:txBody>
                  <a:tcPr marL="0" marR="0" marT="0" marB="0">
                    <a:lnL w="3907">
                      <a:solidFill>
                        <a:srgbClr val="000000"/>
                      </a:solidFill>
                      <a:prstDash val="solid"/>
                    </a:lnL>
                    <a:lnR w="3907">
                      <a:solidFill>
                        <a:srgbClr val="000000"/>
                      </a:solidFill>
                      <a:prstDash val="solid"/>
                    </a:lnR>
                    <a:lnT w="3907">
                      <a:solidFill>
                        <a:srgbClr val="000000"/>
                      </a:solidFill>
                      <a:prstDash val="solid"/>
                    </a:lnT>
                    <a:lnB w="27381">
                      <a:solidFill>
                        <a:srgbClr val="000000"/>
                      </a:solidFill>
                      <a:prstDash val="solid"/>
                    </a:lnB>
                    <a:solidFill>
                      <a:srgbClr val="DDD2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5"/>
                        </a:lnSpc>
                      </a:pPr>
                      <a:r>
                        <a:rPr sz="850" spc="-5" dirty="0">
                          <a:latin typeface="Arial"/>
                          <a:cs typeface="Arial"/>
                        </a:rPr>
                        <a:t>r+</a:t>
                      </a:r>
                      <a:endParaRPr sz="85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907">
                      <a:solidFill>
                        <a:srgbClr val="000000"/>
                      </a:solidFill>
                      <a:prstDash val="solid"/>
                    </a:lnL>
                    <a:lnR w="3907">
                      <a:solidFill>
                        <a:srgbClr val="000000"/>
                      </a:solidFill>
                      <a:prstDash val="solid"/>
                    </a:lnR>
                    <a:lnT w="3907">
                      <a:solidFill>
                        <a:srgbClr val="000000"/>
                      </a:solidFill>
                      <a:prstDash val="solid"/>
                    </a:lnT>
                    <a:lnB w="27381">
                      <a:solidFill>
                        <a:srgbClr val="000000"/>
                      </a:solidFill>
                      <a:prstDash val="solid"/>
                    </a:lnB>
                    <a:solidFill>
                      <a:srgbClr val="DDD2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5"/>
                        </a:lnSpc>
                      </a:pPr>
                      <a:r>
                        <a:rPr sz="850" spc="-5" dirty="0">
                          <a:latin typeface="Arial"/>
                          <a:cs typeface="Arial"/>
                        </a:rPr>
                        <a:t>w+</a:t>
                      </a:r>
                      <a:endParaRPr sz="85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907">
                      <a:solidFill>
                        <a:srgbClr val="000000"/>
                      </a:solidFill>
                      <a:prstDash val="solid"/>
                    </a:lnL>
                    <a:lnR w="3907">
                      <a:solidFill>
                        <a:srgbClr val="000000"/>
                      </a:solidFill>
                      <a:prstDash val="solid"/>
                    </a:lnR>
                    <a:lnT w="3907">
                      <a:solidFill>
                        <a:srgbClr val="000000"/>
                      </a:solidFill>
                      <a:prstDash val="solid"/>
                    </a:lnT>
                    <a:lnB w="27381">
                      <a:solidFill>
                        <a:srgbClr val="000000"/>
                      </a:solidFill>
                      <a:prstDash val="solid"/>
                    </a:lnB>
                    <a:solidFill>
                      <a:srgbClr val="DDD2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5"/>
                        </a:lnSpc>
                      </a:pPr>
                      <a:r>
                        <a:rPr sz="850" spc="-5" dirty="0">
                          <a:latin typeface="Arial"/>
                          <a:cs typeface="Arial"/>
                        </a:rPr>
                        <a:t>a+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907">
                      <a:solidFill>
                        <a:srgbClr val="000000"/>
                      </a:solidFill>
                      <a:prstDash val="solid"/>
                    </a:lnL>
                    <a:lnR w="3907">
                      <a:solidFill>
                        <a:srgbClr val="000000"/>
                      </a:solidFill>
                      <a:prstDash val="solid"/>
                    </a:lnR>
                    <a:lnT w="3907">
                      <a:solidFill>
                        <a:srgbClr val="000000"/>
                      </a:solidFill>
                      <a:prstDash val="solid"/>
                    </a:lnT>
                    <a:lnB w="27381">
                      <a:solidFill>
                        <a:srgbClr val="000000"/>
                      </a:solidFill>
                      <a:prstDash val="solid"/>
                    </a:lnB>
                    <a:solidFill>
                      <a:srgbClr val="DDD2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8672">
                <a:tc>
                  <a:txBody>
                    <a:bodyPr/>
                    <a:lstStyle/>
                    <a:p>
                      <a:pPr marL="58419">
                        <a:lnSpc>
                          <a:spcPts val="905"/>
                        </a:lnSpc>
                      </a:pPr>
                      <a:r>
                        <a:rPr sz="850" spc="-5" dirty="0">
                          <a:latin typeface="Arial"/>
                          <a:cs typeface="Arial"/>
                        </a:rPr>
                        <a:t>File </a:t>
                      </a:r>
                      <a:r>
                        <a:rPr sz="850" spc="-10" dirty="0">
                          <a:latin typeface="Arial"/>
                          <a:cs typeface="Arial"/>
                        </a:rPr>
                        <a:t>must exist</a:t>
                      </a:r>
                      <a:r>
                        <a:rPr sz="85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50" spc="-5" dirty="0">
                          <a:latin typeface="Arial"/>
                          <a:cs typeface="Arial"/>
                        </a:rPr>
                        <a:t>already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907">
                      <a:solidFill>
                        <a:srgbClr val="000000"/>
                      </a:solidFill>
                      <a:prstDash val="solid"/>
                    </a:lnL>
                    <a:lnR w="3907">
                      <a:solidFill>
                        <a:srgbClr val="000000"/>
                      </a:solidFill>
                      <a:prstDash val="solid"/>
                    </a:lnR>
                    <a:lnT w="27381">
                      <a:solidFill>
                        <a:srgbClr val="000000"/>
                      </a:solidFill>
                      <a:prstDash val="solid"/>
                    </a:lnT>
                    <a:lnB w="3907">
                      <a:solidFill>
                        <a:srgbClr val="000000"/>
                      </a:solidFill>
                      <a:prstDash val="solid"/>
                    </a:lnB>
                    <a:solidFill>
                      <a:srgbClr val="DDD2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5"/>
                        </a:lnSpc>
                      </a:pPr>
                      <a:r>
                        <a:rPr sz="850" dirty="0">
                          <a:latin typeface="Lucida Sans Unicode"/>
                          <a:cs typeface="Lucida Sans Unicode"/>
                        </a:rPr>
                        <a:t>∗</a:t>
                      </a:r>
                      <a:endParaRPr sz="85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3907">
                      <a:solidFill>
                        <a:srgbClr val="000000"/>
                      </a:solidFill>
                      <a:prstDash val="solid"/>
                    </a:lnL>
                    <a:lnR w="3907">
                      <a:solidFill>
                        <a:srgbClr val="000000"/>
                      </a:solidFill>
                      <a:prstDash val="solid"/>
                    </a:lnR>
                    <a:lnT w="27381">
                      <a:solidFill>
                        <a:srgbClr val="000000"/>
                      </a:solidFill>
                      <a:prstDash val="solid"/>
                    </a:lnT>
                    <a:lnB w="3907">
                      <a:solidFill>
                        <a:srgbClr val="000000"/>
                      </a:solidFill>
                      <a:prstDash val="solid"/>
                    </a:lnB>
                    <a:solidFill>
                      <a:srgbClr val="DDD2E7"/>
                    </a:solidFill>
                  </a:tcPr>
                </a:tc>
                <a:tc>
                  <a:txBody>
                    <a:bodyPr/>
                    <a:lstStyle/>
                    <a:p>
                      <a:endParaRPr sz="85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3907">
                      <a:solidFill>
                        <a:srgbClr val="000000"/>
                      </a:solidFill>
                      <a:prstDash val="solid"/>
                    </a:lnL>
                    <a:lnR w="3907">
                      <a:solidFill>
                        <a:srgbClr val="000000"/>
                      </a:solidFill>
                      <a:prstDash val="solid"/>
                    </a:lnR>
                    <a:lnT w="27381">
                      <a:solidFill>
                        <a:srgbClr val="000000"/>
                      </a:solidFill>
                      <a:prstDash val="solid"/>
                    </a:lnT>
                    <a:lnB w="3907">
                      <a:solidFill>
                        <a:srgbClr val="000000"/>
                      </a:solidFill>
                      <a:prstDash val="solid"/>
                    </a:lnB>
                    <a:solidFill>
                      <a:srgbClr val="DDD2E7"/>
                    </a:solidFill>
                  </a:tcPr>
                </a:tc>
                <a:tc>
                  <a:txBody>
                    <a:bodyPr/>
                    <a:lstStyle/>
                    <a:p>
                      <a:endParaRPr sz="85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3907">
                      <a:solidFill>
                        <a:srgbClr val="000000"/>
                      </a:solidFill>
                      <a:prstDash val="solid"/>
                    </a:lnL>
                    <a:lnR w="3907">
                      <a:solidFill>
                        <a:srgbClr val="000000"/>
                      </a:solidFill>
                      <a:prstDash val="solid"/>
                    </a:lnR>
                    <a:lnT w="27381">
                      <a:solidFill>
                        <a:srgbClr val="000000"/>
                      </a:solidFill>
                      <a:prstDash val="solid"/>
                    </a:lnT>
                    <a:lnB w="3907">
                      <a:solidFill>
                        <a:srgbClr val="000000"/>
                      </a:solidFill>
                      <a:prstDash val="solid"/>
                    </a:lnB>
                    <a:solidFill>
                      <a:srgbClr val="DDD2E7"/>
                    </a:solidFill>
                  </a:tcPr>
                </a:tc>
                <a:tc>
                  <a:txBody>
                    <a:bodyPr/>
                    <a:lstStyle/>
                    <a:p>
                      <a:pPr marR="36830" algn="ctr">
                        <a:lnSpc>
                          <a:spcPts val="905"/>
                        </a:lnSpc>
                      </a:pPr>
                      <a:r>
                        <a:rPr sz="850" dirty="0">
                          <a:latin typeface="Lucida Sans Unicode"/>
                          <a:cs typeface="Lucida Sans Unicode"/>
                        </a:rPr>
                        <a:t>∗</a:t>
                      </a:r>
                      <a:endParaRPr sz="85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3907">
                      <a:solidFill>
                        <a:srgbClr val="000000"/>
                      </a:solidFill>
                      <a:prstDash val="solid"/>
                    </a:lnL>
                    <a:lnR w="3907">
                      <a:solidFill>
                        <a:srgbClr val="000000"/>
                      </a:solidFill>
                      <a:prstDash val="solid"/>
                    </a:lnR>
                    <a:lnT w="27381">
                      <a:solidFill>
                        <a:srgbClr val="000000"/>
                      </a:solidFill>
                      <a:prstDash val="solid"/>
                    </a:lnT>
                    <a:lnB w="3907">
                      <a:solidFill>
                        <a:srgbClr val="000000"/>
                      </a:solidFill>
                      <a:prstDash val="solid"/>
                    </a:lnB>
                    <a:solidFill>
                      <a:srgbClr val="DDD2E7"/>
                    </a:solidFill>
                  </a:tcPr>
                </a:tc>
                <a:tc>
                  <a:txBody>
                    <a:bodyPr/>
                    <a:lstStyle/>
                    <a:p>
                      <a:endParaRPr sz="85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3907">
                      <a:solidFill>
                        <a:srgbClr val="000000"/>
                      </a:solidFill>
                      <a:prstDash val="solid"/>
                    </a:lnL>
                    <a:lnR w="3907">
                      <a:solidFill>
                        <a:srgbClr val="000000"/>
                      </a:solidFill>
                      <a:prstDash val="solid"/>
                    </a:lnR>
                    <a:lnT w="27381">
                      <a:solidFill>
                        <a:srgbClr val="000000"/>
                      </a:solidFill>
                      <a:prstDash val="solid"/>
                    </a:lnT>
                    <a:lnB w="3907">
                      <a:solidFill>
                        <a:srgbClr val="000000"/>
                      </a:solidFill>
                      <a:prstDash val="solid"/>
                    </a:lnB>
                    <a:solidFill>
                      <a:srgbClr val="DDD2E7"/>
                    </a:solidFill>
                  </a:tcPr>
                </a:tc>
                <a:tc>
                  <a:txBody>
                    <a:bodyPr/>
                    <a:lstStyle/>
                    <a:p>
                      <a:endParaRPr sz="85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3907">
                      <a:solidFill>
                        <a:srgbClr val="000000"/>
                      </a:solidFill>
                      <a:prstDash val="solid"/>
                    </a:lnL>
                    <a:lnR w="3907">
                      <a:solidFill>
                        <a:srgbClr val="000000"/>
                      </a:solidFill>
                      <a:prstDash val="solid"/>
                    </a:lnR>
                    <a:lnT w="27381">
                      <a:solidFill>
                        <a:srgbClr val="000000"/>
                      </a:solidFill>
                      <a:prstDash val="solid"/>
                    </a:lnT>
                    <a:lnB w="3907">
                      <a:solidFill>
                        <a:srgbClr val="000000"/>
                      </a:solidFill>
                      <a:prstDash val="solid"/>
                    </a:lnB>
                    <a:solidFill>
                      <a:srgbClr val="DDD2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6926">
                <a:tc>
                  <a:txBody>
                    <a:bodyPr/>
                    <a:lstStyle/>
                    <a:p>
                      <a:pPr marL="58419">
                        <a:lnSpc>
                          <a:spcPts val="905"/>
                        </a:lnSpc>
                      </a:pPr>
                      <a:r>
                        <a:rPr sz="850" spc="-10" dirty="0">
                          <a:latin typeface="Arial"/>
                          <a:cs typeface="Arial"/>
                        </a:rPr>
                        <a:t>Previous </a:t>
                      </a:r>
                      <a:r>
                        <a:rPr sz="850" spc="-5" dirty="0">
                          <a:latin typeface="Arial"/>
                          <a:cs typeface="Arial"/>
                        </a:rPr>
                        <a:t>contents of file</a:t>
                      </a:r>
                      <a:r>
                        <a:rPr sz="85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50" spc="-5" dirty="0">
                          <a:latin typeface="Arial"/>
                          <a:cs typeface="Arial"/>
                        </a:rPr>
                        <a:t>lost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907">
                      <a:solidFill>
                        <a:srgbClr val="000000"/>
                      </a:solidFill>
                      <a:prstDash val="solid"/>
                    </a:lnL>
                    <a:lnR w="3907">
                      <a:solidFill>
                        <a:srgbClr val="000000"/>
                      </a:solidFill>
                      <a:prstDash val="solid"/>
                    </a:lnR>
                    <a:lnT w="3907">
                      <a:solidFill>
                        <a:srgbClr val="000000"/>
                      </a:solidFill>
                      <a:prstDash val="solid"/>
                    </a:lnT>
                    <a:lnB w="3907">
                      <a:solidFill>
                        <a:srgbClr val="000000"/>
                      </a:solidFill>
                      <a:prstDash val="solid"/>
                    </a:lnB>
                    <a:solidFill>
                      <a:srgbClr val="DDD2E7"/>
                    </a:solidFill>
                  </a:tcPr>
                </a:tc>
                <a:tc>
                  <a:txBody>
                    <a:bodyPr/>
                    <a:lstStyle/>
                    <a:p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907">
                      <a:solidFill>
                        <a:srgbClr val="000000"/>
                      </a:solidFill>
                      <a:prstDash val="solid"/>
                    </a:lnL>
                    <a:lnR w="3907">
                      <a:solidFill>
                        <a:srgbClr val="000000"/>
                      </a:solidFill>
                      <a:prstDash val="solid"/>
                    </a:lnR>
                    <a:lnT w="3907">
                      <a:solidFill>
                        <a:srgbClr val="000000"/>
                      </a:solidFill>
                      <a:prstDash val="solid"/>
                    </a:lnT>
                    <a:lnB w="3907">
                      <a:solidFill>
                        <a:srgbClr val="000000"/>
                      </a:solidFill>
                      <a:prstDash val="solid"/>
                    </a:lnB>
                    <a:solidFill>
                      <a:srgbClr val="DDD2E7"/>
                    </a:solidFill>
                  </a:tcPr>
                </a:tc>
                <a:tc>
                  <a:txBody>
                    <a:bodyPr/>
                    <a:lstStyle/>
                    <a:p>
                      <a:pPr marL="58419">
                        <a:lnSpc>
                          <a:spcPts val="905"/>
                        </a:lnSpc>
                      </a:pPr>
                      <a:r>
                        <a:rPr sz="850" dirty="0">
                          <a:latin typeface="Lucida Sans Unicode"/>
                          <a:cs typeface="Lucida Sans Unicode"/>
                        </a:rPr>
                        <a:t>∗</a:t>
                      </a:r>
                      <a:endParaRPr sz="85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3907">
                      <a:solidFill>
                        <a:srgbClr val="000000"/>
                      </a:solidFill>
                      <a:prstDash val="solid"/>
                    </a:lnL>
                    <a:lnR w="3907">
                      <a:solidFill>
                        <a:srgbClr val="000000"/>
                      </a:solidFill>
                      <a:prstDash val="solid"/>
                    </a:lnR>
                    <a:lnT w="3907">
                      <a:solidFill>
                        <a:srgbClr val="000000"/>
                      </a:solidFill>
                      <a:prstDash val="solid"/>
                    </a:lnT>
                    <a:lnB w="3907">
                      <a:solidFill>
                        <a:srgbClr val="000000"/>
                      </a:solidFill>
                      <a:prstDash val="solid"/>
                    </a:lnB>
                    <a:solidFill>
                      <a:srgbClr val="DDD2E7"/>
                    </a:solidFill>
                  </a:tcPr>
                </a:tc>
                <a:tc>
                  <a:txBody>
                    <a:bodyPr/>
                    <a:lstStyle/>
                    <a:p>
                      <a:endParaRPr sz="85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3907">
                      <a:solidFill>
                        <a:srgbClr val="000000"/>
                      </a:solidFill>
                      <a:prstDash val="solid"/>
                    </a:lnL>
                    <a:lnR w="3907">
                      <a:solidFill>
                        <a:srgbClr val="000000"/>
                      </a:solidFill>
                      <a:prstDash val="solid"/>
                    </a:lnR>
                    <a:lnT w="3907">
                      <a:solidFill>
                        <a:srgbClr val="000000"/>
                      </a:solidFill>
                      <a:prstDash val="solid"/>
                    </a:lnT>
                    <a:lnB w="3907">
                      <a:solidFill>
                        <a:srgbClr val="000000"/>
                      </a:solidFill>
                      <a:prstDash val="solid"/>
                    </a:lnB>
                    <a:solidFill>
                      <a:srgbClr val="DDD2E7"/>
                    </a:solidFill>
                  </a:tcPr>
                </a:tc>
                <a:tc>
                  <a:txBody>
                    <a:bodyPr/>
                    <a:lstStyle/>
                    <a:p>
                      <a:endParaRPr sz="85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3907">
                      <a:solidFill>
                        <a:srgbClr val="000000"/>
                      </a:solidFill>
                      <a:prstDash val="solid"/>
                    </a:lnL>
                    <a:lnR w="3907">
                      <a:solidFill>
                        <a:srgbClr val="000000"/>
                      </a:solidFill>
                      <a:prstDash val="solid"/>
                    </a:lnR>
                    <a:lnT w="3907">
                      <a:solidFill>
                        <a:srgbClr val="000000"/>
                      </a:solidFill>
                      <a:prstDash val="solid"/>
                    </a:lnT>
                    <a:lnB w="3907">
                      <a:solidFill>
                        <a:srgbClr val="000000"/>
                      </a:solidFill>
                      <a:prstDash val="solid"/>
                    </a:lnB>
                    <a:solidFill>
                      <a:srgbClr val="DDD2E7"/>
                    </a:solidFill>
                  </a:tcPr>
                </a:tc>
                <a:tc>
                  <a:txBody>
                    <a:bodyPr/>
                    <a:lstStyle/>
                    <a:p>
                      <a:pPr marR="78105" algn="ctr">
                        <a:lnSpc>
                          <a:spcPts val="905"/>
                        </a:lnSpc>
                      </a:pPr>
                      <a:r>
                        <a:rPr sz="850" dirty="0">
                          <a:latin typeface="Lucida Sans Unicode"/>
                          <a:cs typeface="Lucida Sans Unicode"/>
                        </a:rPr>
                        <a:t>∗</a:t>
                      </a:r>
                      <a:endParaRPr sz="85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3907">
                      <a:solidFill>
                        <a:srgbClr val="000000"/>
                      </a:solidFill>
                      <a:prstDash val="solid"/>
                    </a:lnL>
                    <a:lnR w="3907">
                      <a:solidFill>
                        <a:srgbClr val="000000"/>
                      </a:solidFill>
                      <a:prstDash val="solid"/>
                    </a:lnR>
                    <a:lnT w="3907">
                      <a:solidFill>
                        <a:srgbClr val="000000"/>
                      </a:solidFill>
                      <a:prstDash val="solid"/>
                    </a:lnT>
                    <a:lnB w="3907">
                      <a:solidFill>
                        <a:srgbClr val="000000"/>
                      </a:solidFill>
                      <a:prstDash val="solid"/>
                    </a:lnB>
                    <a:solidFill>
                      <a:srgbClr val="DDD2E7"/>
                    </a:solidFill>
                  </a:tcPr>
                </a:tc>
                <a:tc>
                  <a:txBody>
                    <a:bodyPr/>
                    <a:lstStyle/>
                    <a:p>
                      <a:endParaRPr sz="85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3907">
                      <a:solidFill>
                        <a:srgbClr val="000000"/>
                      </a:solidFill>
                      <a:prstDash val="solid"/>
                    </a:lnL>
                    <a:lnR w="3907">
                      <a:solidFill>
                        <a:srgbClr val="000000"/>
                      </a:solidFill>
                      <a:prstDash val="solid"/>
                    </a:lnR>
                    <a:lnT w="3907">
                      <a:solidFill>
                        <a:srgbClr val="000000"/>
                      </a:solidFill>
                      <a:prstDash val="solid"/>
                    </a:lnT>
                    <a:lnB w="3907">
                      <a:solidFill>
                        <a:srgbClr val="000000"/>
                      </a:solidFill>
                      <a:prstDash val="solid"/>
                    </a:lnB>
                    <a:solidFill>
                      <a:srgbClr val="DDD2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6935">
                <a:tc>
                  <a:txBody>
                    <a:bodyPr/>
                    <a:lstStyle/>
                    <a:p>
                      <a:pPr marL="58419">
                        <a:lnSpc>
                          <a:spcPts val="905"/>
                        </a:lnSpc>
                      </a:pPr>
                      <a:r>
                        <a:rPr sz="850" spc="-5" dirty="0">
                          <a:latin typeface="Arial"/>
                          <a:cs typeface="Arial"/>
                        </a:rPr>
                        <a:t>Stream can be</a:t>
                      </a:r>
                      <a:r>
                        <a:rPr sz="85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50" spc="-5" dirty="0">
                          <a:latin typeface="Arial"/>
                          <a:cs typeface="Arial"/>
                        </a:rPr>
                        <a:t>read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907">
                      <a:solidFill>
                        <a:srgbClr val="000000"/>
                      </a:solidFill>
                      <a:prstDash val="solid"/>
                    </a:lnL>
                    <a:lnR w="3907">
                      <a:solidFill>
                        <a:srgbClr val="000000"/>
                      </a:solidFill>
                      <a:prstDash val="solid"/>
                    </a:lnR>
                    <a:lnT w="3907">
                      <a:solidFill>
                        <a:srgbClr val="000000"/>
                      </a:solidFill>
                      <a:prstDash val="solid"/>
                    </a:lnT>
                    <a:lnB w="3907">
                      <a:solidFill>
                        <a:srgbClr val="000000"/>
                      </a:solidFill>
                      <a:prstDash val="solid"/>
                    </a:lnB>
                    <a:solidFill>
                      <a:srgbClr val="DDD2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5"/>
                        </a:lnSpc>
                      </a:pPr>
                      <a:r>
                        <a:rPr sz="850" dirty="0">
                          <a:latin typeface="Lucida Sans Unicode"/>
                          <a:cs typeface="Lucida Sans Unicode"/>
                        </a:rPr>
                        <a:t>∗</a:t>
                      </a:r>
                      <a:endParaRPr sz="85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3907">
                      <a:solidFill>
                        <a:srgbClr val="000000"/>
                      </a:solidFill>
                      <a:prstDash val="solid"/>
                    </a:lnL>
                    <a:lnR w="3907">
                      <a:solidFill>
                        <a:srgbClr val="000000"/>
                      </a:solidFill>
                      <a:prstDash val="solid"/>
                    </a:lnR>
                    <a:lnT w="3907">
                      <a:solidFill>
                        <a:srgbClr val="000000"/>
                      </a:solidFill>
                      <a:prstDash val="solid"/>
                    </a:lnT>
                    <a:lnB w="3907">
                      <a:solidFill>
                        <a:srgbClr val="000000"/>
                      </a:solidFill>
                      <a:prstDash val="solid"/>
                    </a:lnB>
                    <a:solidFill>
                      <a:srgbClr val="DDD2E7"/>
                    </a:solidFill>
                  </a:tcPr>
                </a:tc>
                <a:tc>
                  <a:txBody>
                    <a:bodyPr/>
                    <a:lstStyle/>
                    <a:p>
                      <a:endParaRPr sz="85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3907">
                      <a:solidFill>
                        <a:srgbClr val="000000"/>
                      </a:solidFill>
                      <a:prstDash val="solid"/>
                    </a:lnL>
                    <a:lnR w="3907">
                      <a:solidFill>
                        <a:srgbClr val="000000"/>
                      </a:solidFill>
                      <a:prstDash val="solid"/>
                    </a:lnR>
                    <a:lnT w="3907">
                      <a:solidFill>
                        <a:srgbClr val="000000"/>
                      </a:solidFill>
                      <a:prstDash val="solid"/>
                    </a:lnT>
                    <a:lnB w="3907">
                      <a:solidFill>
                        <a:srgbClr val="000000"/>
                      </a:solidFill>
                      <a:prstDash val="solid"/>
                    </a:lnB>
                    <a:solidFill>
                      <a:srgbClr val="DDD2E7"/>
                    </a:solidFill>
                  </a:tcPr>
                </a:tc>
                <a:tc>
                  <a:txBody>
                    <a:bodyPr/>
                    <a:lstStyle/>
                    <a:p>
                      <a:endParaRPr sz="85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3907">
                      <a:solidFill>
                        <a:srgbClr val="000000"/>
                      </a:solidFill>
                      <a:prstDash val="solid"/>
                    </a:lnL>
                    <a:lnR w="3907">
                      <a:solidFill>
                        <a:srgbClr val="000000"/>
                      </a:solidFill>
                      <a:prstDash val="solid"/>
                    </a:lnR>
                    <a:lnT w="3907">
                      <a:solidFill>
                        <a:srgbClr val="000000"/>
                      </a:solidFill>
                      <a:prstDash val="solid"/>
                    </a:lnT>
                    <a:lnB w="3907">
                      <a:solidFill>
                        <a:srgbClr val="000000"/>
                      </a:solidFill>
                      <a:prstDash val="solid"/>
                    </a:lnB>
                    <a:solidFill>
                      <a:srgbClr val="DDD2E7"/>
                    </a:solidFill>
                  </a:tcPr>
                </a:tc>
                <a:tc>
                  <a:txBody>
                    <a:bodyPr/>
                    <a:lstStyle/>
                    <a:p>
                      <a:pPr marR="36830" algn="ctr">
                        <a:lnSpc>
                          <a:spcPts val="905"/>
                        </a:lnSpc>
                      </a:pPr>
                      <a:r>
                        <a:rPr sz="850" dirty="0">
                          <a:latin typeface="Lucida Sans Unicode"/>
                          <a:cs typeface="Lucida Sans Unicode"/>
                        </a:rPr>
                        <a:t>∗</a:t>
                      </a:r>
                      <a:endParaRPr sz="85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3907">
                      <a:solidFill>
                        <a:srgbClr val="000000"/>
                      </a:solidFill>
                      <a:prstDash val="solid"/>
                    </a:lnL>
                    <a:lnR w="3907">
                      <a:solidFill>
                        <a:srgbClr val="000000"/>
                      </a:solidFill>
                      <a:prstDash val="solid"/>
                    </a:lnR>
                    <a:lnT w="3907">
                      <a:solidFill>
                        <a:srgbClr val="000000"/>
                      </a:solidFill>
                      <a:prstDash val="solid"/>
                    </a:lnT>
                    <a:lnB w="3907">
                      <a:solidFill>
                        <a:srgbClr val="000000"/>
                      </a:solidFill>
                      <a:prstDash val="solid"/>
                    </a:lnB>
                    <a:solidFill>
                      <a:srgbClr val="DDD2E7"/>
                    </a:solidFill>
                  </a:tcPr>
                </a:tc>
                <a:tc>
                  <a:txBody>
                    <a:bodyPr/>
                    <a:lstStyle/>
                    <a:p>
                      <a:pPr marR="78105" algn="ctr">
                        <a:lnSpc>
                          <a:spcPts val="905"/>
                        </a:lnSpc>
                      </a:pPr>
                      <a:r>
                        <a:rPr sz="850" dirty="0">
                          <a:latin typeface="Lucida Sans Unicode"/>
                          <a:cs typeface="Lucida Sans Unicode"/>
                        </a:rPr>
                        <a:t>∗</a:t>
                      </a:r>
                      <a:endParaRPr sz="85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3907">
                      <a:solidFill>
                        <a:srgbClr val="000000"/>
                      </a:solidFill>
                      <a:prstDash val="solid"/>
                    </a:lnL>
                    <a:lnR w="3907">
                      <a:solidFill>
                        <a:srgbClr val="000000"/>
                      </a:solidFill>
                      <a:prstDash val="solid"/>
                    </a:lnR>
                    <a:lnT w="3907">
                      <a:solidFill>
                        <a:srgbClr val="000000"/>
                      </a:solidFill>
                      <a:prstDash val="solid"/>
                    </a:lnT>
                    <a:lnB w="3907">
                      <a:solidFill>
                        <a:srgbClr val="000000"/>
                      </a:solidFill>
                      <a:prstDash val="solid"/>
                    </a:lnB>
                    <a:solidFill>
                      <a:srgbClr val="DDD2E7"/>
                    </a:solidFill>
                  </a:tcPr>
                </a:tc>
                <a:tc>
                  <a:txBody>
                    <a:bodyPr/>
                    <a:lstStyle/>
                    <a:p>
                      <a:pPr marR="60325" algn="ctr">
                        <a:lnSpc>
                          <a:spcPts val="905"/>
                        </a:lnSpc>
                      </a:pPr>
                      <a:r>
                        <a:rPr sz="850" dirty="0">
                          <a:latin typeface="Lucida Sans Unicode"/>
                          <a:cs typeface="Lucida Sans Unicode"/>
                        </a:rPr>
                        <a:t>∗</a:t>
                      </a:r>
                      <a:endParaRPr sz="85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3907">
                      <a:solidFill>
                        <a:srgbClr val="000000"/>
                      </a:solidFill>
                      <a:prstDash val="solid"/>
                    </a:lnL>
                    <a:lnR w="3907">
                      <a:solidFill>
                        <a:srgbClr val="000000"/>
                      </a:solidFill>
                      <a:prstDash val="solid"/>
                    </a:lnR>
                    <a:lnT w="3907">
                      <a:solidFill>
                        <a:srgbClr val="000000"/>
                      </a:solidFill>
                      <a:prstDash val="solid"/>
                    </a:lnT>
                    <a:lnB w="3907">
                      <a:solidFill>
                        <a:srgbClr val="000000"/>
                      </a:solidFill>
                      <a:prstDash val="solid"/>
                    </a:lnB>
                    <a:solidFill>
                      <a:srgbClr val="DDD2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6935">
                <a:tc>
                  <a:txBody>
                    <a:bodyPr/>
                    <a:lstStyle/>
                    <a:p>
                      <a:pPr marL="58419">
                        <a:lnSpc>
                          <a:spcPts val="905"/>
                        </a:lnSpc>
                      </a:pPr>
                      <a:r>
                        <a:rPr sz="850" spc="-5" dirty="0">
                          <a:latin typeface="Arial"/>
                          <a:cs typeface="Arial"/>
                        </a:rPr>
                        <a:t>Stream can be</a:t>
                      </a:r>
                      <a:r>
                        <a:rPr sz="850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50" spc="-5" dirty="0">
                          <a:latin typeface="Arial"/>
                          <a:cs typeface="Arial"/>
                        </a:rPr>
                        <a:t>written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907">
                      <a:solidFill>
                        <a:srgbClr val="000000"/>
                      </a:solidFill>
                      <a:prstDash val="solid"/>
                    </a:lnL>
                    <a:lnR w="3907">
                      <a:solidFill>
                        <a:srgbClr val="000000"/>
                      </a:solidFill>
                      <a:prstDash val="solid"/>
                    </a:lnR>
                    <a:lnT w="3907">
                      <a:solidFill>
                        <a:srgbClr val="000000"/>
                      </a:solidFill>
                      <a:prstDash val="solid"/>
                    </a:lnT>
                    <a:lnB w="3907">
                      <a:solidFill>
                        <a:srgbClr val="000000"/>
                      </a:solidFill>
                      <a:prstDash val="solid"/>
                    </a:lnB>
                    <a:solidFill>
                      <a:srgbClr val="DDD2E7"/>
                    </a:solidFill>
                  </a:tcPr>
                </a:tc>
                <a:tc>
                  <a:txBody>
                    <a:bodyPr/>
                    <a:lstStyle/>
                    <a:p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907">
                      <a:solidFill>
                        <a:srgbClr val="000000"/>
                      </a:solidFill>
                      <a:prstDash val="solid"/>
                    </a:lnL>
                    <a:lnR w="3907">
                      <a:solidFill>
                        <a:srgbClr val="000000"/>
                      </a:solidFill>
                      <a:prstDash val="solid"/>
                    </a:lnR>
                    <a:lnT w="3907">
                      <a:solidFill>
                        <a:srgbClr val="000000"/>
                      </a:solidFill>
                      <a:prstDash val="solid"/>
                    </a:lnT>
                    <a:lnB w="3907">
                      <a:solidFill>
                        <a:srgbClr val="000000"/>
                      </a:solidFill>
                      <a:prstDash val="solid"/>
                    </a:lnB>
                    <a:solidFill>
                      <a:srgbClr val="DDD2E7"/>
                    </a:solidFill>
                  </a:tcPr>
                </a:tc>
                <a:tc>
                  <a:txBody>
                    <a:bodyPr/>
                    <a:lstStyle/>
                    <a:p>
                      <a:pPr marL="58419">
                        <a:lnSpc>
                          <a:spcPts val="905"/>
                        </a:lnSpc>
                      </a:pPr>
                      <a:r>
                        <a:rPr sz="850" dirty="0">
                          <a:latin typeface="Lucida Sans Unicode"/>
                          <a:cs typeface="Lucida Sans Unicode"/>
                        </a:rPr>
                        <a:t>∗</a:t>
                      </a:r>
                      <a:endParaRPr sz="85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3907">
                      <a:solidFill>
                        <a:srgbClr val="000000"/>
                      </a:solidFill>
                      <a:prstDash val="solid"/>
                    </a:lnL>
                    <a:lnR w="3907">
                      <a:solidFill>
                        <a:srgbClr val="000000"/>
                      </a:solidFill>
                      <a:prstDash val="solid"/>
                    </a:lnR>
                    <a:lnT w="3907">
                      <a:solidFill>
                        <a:srgbClr val="000000"/>
                      </a:solidFill>
                      <a:prstDash val="solid"/>
                    </a:lnT>
                    <a:lnB w="3907">
                      <a:solidFill>
                        <a:srgbClr val="000000"/>
                      </a:solidFill>
                      <a:prstDash val="solid"/>
                    </a:lnB>
                    <a:solidFill>
                      <a:srgbClr val="DDD2E7"/>
                    </a:solidFill>
                  </a:tcPr>
                </a:tc>
                <a:tc>
                  <a:txBody>
                    <a:bodyPr/>
                    <a:lstStyle/>
                    <a:p>
                      <a:pPr marL="58419">
                        <a:lnSpc>
                          <a:spcPts val="905"/>
                        </a:lnSpc>
                      </a:pPr>
                      <a:r>
                        <a:rPr sz="850" dirty="0">
                          <a:latin typeface="Lucida Sans Unicode"/>
                          <a:cs typeface="Lucida Sans Unicode"/>
                        </a:rPr>
                        <a:t>∗</a:t>
                      </a:r>
                      <a:endParaRPr sz="85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3907">
                      <a:solidFill>
                        <a:srgbClr val="000000"/>
                      </a:solidFill>
                      <a:prstDash val="solid"/>
                    </a:lnL>
                    <a:lnR w="3907">
                      <a:solidFill>
                        <a:srgbClr val="000000"/>
                      </a:solidFill>
                      <a:prstDash val="solid"/>
                    </a:lnR>
                    <a:lnT w="3907">
                      <a:solidFill>
                        <a:srgbClr val="000000"/>
                      </a:solidFill>
                      <a:prstDash val="solid"/>
                    </a:lnT>
                    <a:lnB w="3907">
                      <a:solidFill>
                        <a:srgbClr val="000000"/>
                      </a:solidFill>
                      <a:prstDash val="solid"/>
                    </a:lnB>
                    <a:solidFill>
                      <a:srgbClr val="DDD2E7"/>
                    </a:solidFill>
                  </a:tcPr>
                </a:tc>
                <a:tc>
                  <a:txBody>
                    <a:bodyPr/>
                    <a:lstStyle/>
                    <a:p>
                      <a:pPr marR="36830" algn="ctr">
                        <a:lnSpc>
                          <a:spcPts val="905"/>
                        </a:lnSpc>
                      </a:pPr>
                      <a:r>
                        <a:rPr sz="850" dirty="0">
                          <a:latin typeface="Lucida Sans Unicode"/>
                          <a:cs typeface="Lucida Sans Unicode"/>
                        </a:rPr>
                        <a:t>∗</a:t>
                      </a:r>
                      <a:endParaRPr sz="85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3907">
                      <a:solidFill>
                        <a:srgbClr val="000000"/>
                      </a:solidFill>
                      <a:prstDash val="solid"/>
                    </a:lnL>
                    <a:lnR w="3907">
                      <a:solidFill>
                        <a:srgbClr val="000000"/>
                      </a:solidFill>
                      <a:prstDash val="solid"/>
                    </a:lnR>
                    <a:lnT w="3907">
                      <a:solidFill>
                        <a:srgbClr val="000000"/>
                      </a:solidFill>
                      <a:prstDash val="solid"/>
                    </a:lnT>
                    <a:lnB w="3907">
                      <a:solidFill>
                        <a:srgbClr val="000000"/>
                      </a:solidFill>
                      <a:prstDash val="solid"/>
                    </a:lnB>
                    <a:solidFill>
                      <a:srgbClr val="DDD2E7"/>
                    </a:solidFill>
                  </a:tcPr>
                </a:tc>
                <a:tc>
                  <a:txBody>
                    <a:bodyPr/>
                    <a:lstStyle/>
                    <a:p>
                      <a:pPr marR="78105" algn="ctr">
                        <a:lnSpc>
                          <a:spcPts val="905"/>
                        </a:lnSpc>
                      </a:pPr>
                      <a:r>
                        <a:rPr sz="850" dirty="0">
                          <a:latin typeface="Lucida Sans Unicode"/>
                          <a:cs typeface="Lucida Sans Unicode"/>
                        </a:rPr>
                        <a:t>∗</a:t>
                      </a:r>
                      <a:endParaRPr sz="85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3907">
                      <a:solidFill>
                        <a:srgbClr val="000000"/>
                      </a:solidFill>
                      <a:prstDash val="solid"/>
                    </a:lnL>
                    <a:lnR w="3907">
                      <a:solidFill>
                        <a:srgbClr val="000000"/>
                      </a:solidFill>
                      <a:prstDash val="solid"/>
                    </a:lnR>
                    <a:lnT w="3907">
                      <a:solidFill>
                        <a:srgbClr val="000000"/>
                      </a:solidFill>
                      <a:prstDash val="solid"/>
                    </a:lnT>
                    <a:lnB w="3907">
                      <a:solidFill>
                        <a:srgbClr val="000000"/>
                      </a:solidFill>
                      <a:prstDash val="solid"/>
                    </a:lnB>
                    <a:solidFill>
                      <a:srgbClr val="DDD2E7"/>
                    </a:solidFill>
                  </a:tcPr>
                </a:tc>
                <a:tc>
                  <a:txBody>
                    <a:bodyPr/>
                    <a:lstStyle/>
                    <a:p>
                      <a:pPr marR="60325" algn="ctr">
                        <a:lnSpc>
                          <a:spcPts val="905"/>
                        </a:lnSpc>
                      </a:pPr>
                      <a:r>
                        <a:rPr sz="850" dirty="0">
                          <a:latin typeface="Lucida Sans Unicode"/>
                          <a:cs typeface="Lucida Sans Unicode"/>
                        </a:rPr>
                        <a:t>∗</a:t>
                      </a:r>
                      <a:endParaRPr sz="85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3907">
                      <a:solidFill>
                        <a:srgbClr val="000000"/>
                      </a:solidFill>
                      <a:prstDash val="solid"/>
                    </a:lnL>
                    <a:lnR w="3907">
                      <a:solidFill>
                        <a:srgbClr val="000000"/>
                      </a:solidFill>
                      <a:prstDash val="solid"/>
                    </a:lnR>
                    <a:lnT w="3907">
                      <a:solidFill>
                        <a:srgbClr val="000000"/>
                      </a:solidFill>
                      <a:prstDash val="solid"/>
                    </a:lnT>
                    <a:lnB w="3907">
                      <a:solidFill>
                        <a:srgbClr val="000000"/>
                      </a:solidFill>
                      <a:prstDash val="solid"/>
                    </a:lnB>
                    <a:solidFill>
                      <a:srgbClr val="DDD2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1681">
                <a:tc>
                  <a:txBody>
                    <a:bodyPr/>
                    <a:lstStyle/>
                    <a:p>
                      <a:pPr marL="58419">
                        <a:lnSpc>
                          <a:spcPts val="905"/>
                        </a:lnSpc>
                      </a:pPr>
                      <a:r>
                        <a:rPr sz="850" spc="-5" dirty="0">
                          <a:latin typeface="Arial"/>
                          <a:cs typeface="Arial"/>
                        </a:rPr>
                        <a:t>Stream can be written</a:t>
                      </a:r>
                      <a:r>
                        <a:rPr sz="85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50" spc="-5" dirty="0">
                          <a:latin typeface="Arial"/>
                          <a:cs typeface="Arial"/>
                        </a:rPr>
                        <a:t>only</a:t>
                      </a:r>
                      <a:endParaRPr sz="850">
                        <a:latin typeface="Arial"/>
                        <a:cs typeface="Arial"/>
                      </a:endParaRPr>
                    </a:p>
                    <a:p>
                      <a:pPr marL="58419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850" spc="-5" dirty="0">
                          <a:latin typeface="Arial"/>
                          <a:cs typeface="Arial"/>
                        </a:rPr>
                        <a:t>at</a:t>
                      </a:r>
                      <a:r>
                        <a:rPr sz="85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50" spc="-5" dirty="0">
                          <a:latin typeface="Arial"/>
                          <a:cs typeface="Arial"/>
                        </a:rPr>
                        <a:t>end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907">
                      <a:solidFill>
                        <a:srgbClr val="000000"/>
                      </a:solidFill>
                      <a:prstDash val="solid"/>
                    </a:lnL>
                    <a:lnR w="3907">
                      <a:solidFill>
                        <a:srgbClr val="000000"/>
                      </a:solidFill>
                      <a:prstDash val="solid"/>
                    </a:lnR>
                    <a:lnT w="3907">
                      <a:solidFill>
                        <a:srgbClr val="000000"/>
                      </a:solidFill>
                      <a:prstDash val="solid"/>
                    </a:lnT>
                    <a:lnB w="101003">
                      <a:solidFill>
                        <a:srgbClr val="000000"/>
                      </a:solidFill>
                      <a:prstDash val="solid"/>
                    </a:lnB>
                    <a:solidFill>
                      <a:srgbClr val="DDD2E7"/>
                    </a:solidFill>
                  </a:tcPr>
                </a:tc>
                <a:tc>
                  <a:txBody>
                    <a:bodyPr/>
                    <a:lstStyle/>
                    <a:p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907">
                      <a:solidFill>
                        <a:srgbClr val="000000"/>
                      </a:solidFill>
                      <a:prstDash val="solid"/>
                    </a:lnL>
                    <a:lnR w="3907">
                      <a:solidFill>
                        <a:srgbClr val="000000"/>
                      </a:solidFill>
                      <a:prstDash val="solid"/>
                    </a:lnR>
                    <a:lnT w="3907">
                      <a:solidFill>
                        <a:srgbClr val="000000"/>
                      </a:solidFill>
                      <a:prstDash val="solid"/>
                    </a:lnT>
                    <a:lnB w="27381">
                      <a:solidFill>
                        <a:srgbClr val="000000"/>
                      </a:solidFill>
                      <a:prstDash val="solid"/>
                    </a:lnB>
                    <a:solidFill>
                      <a:srgbClr val="DDD2E7"/>
                    </a:solidFill>
                  </a:tcPr>
                </a:tc>
                <a:tc>
                  <a:txBody>
                    <a:bodyPr/>
                    <a:lstStyle/>
                    <a:p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907">
                      <a:solidFill>
                        <a:srgbClr val="000000"/>
                      </a:solidFill>
                      <a:prstDash val="solid"/>
                    </a:lnL>
                    <a:lnR w="3907">
                      <a:solidFill>
                        <a:srgbClr val="000000"/>
                      </a:solidFill>
                      <a:prstDash val="solid"/>
                    </a:lnR>
                    <a:lnT w="3907">
                      <a:solidFill>
                        <a:srgbClr val="000000"/>
                      </a:solidFill>
                      <a:prstDash val="solid"/>
                    </a:lnT>
                    <a:lnB w="27381">
                      <a:solidFill>
                        <a:srgbClr val="000000"/>
                      </a:solidFill>
                      <a:prstDash val="solid"/>
                    </a:lnB>
                    <a:solidFill>
                      <a:srgbClr val="DDD2E7"/>
                    </a:solidFill>
                  </a:tcPr>
                </a:tc>
                <a:tc>
                  <a:txBody>
                    <a:bodyPr/>
                    <a:lstStyle/>
                    <a:p>
                      <a:pPr marL="58419">
                        <a:lnSpc>
                          <a:spcPts val="905"/>
                        </a:lnSpc>
                      </a:pPr>
                      <a:r>
                        <a:rPr sz="850" dirty="0">
                          <a:latin typeface="Lucida Sans Unicode"/>
                          <a:cs typeface="Lucida Sans Unicode"/>
                        </a:rPr>
                        <a:t>∗</a:t>
                      </a:r>
                      <a:endParaRPr sz="85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3907">
                      <a:solidFill>
                        <a:srgbClr val="000000"/>
                      </a:solidFill>
                      <a:prstDash val="solid"/>
                    </a:lnL>
                    <a:lnR w="3907">
                      <a:solidFill>
                        <a:srgbClr val="000000"/>
                      </a:solidFill>
                      <a:prstDash val="solid"/>
                    </a:lnR>
                    <a:lnT w="3907">
                      <a:solidFill>
                        <a:srgbClr val="000000"/>
                      </a:solidFill>
                      <a:prstDash val="solid"/>
                    </a:lnT>
                    <a:lnB w="27381">
                      <a:solidFill>
                        <a:srgbClr val="000000"/>
                      </a:solidFill>
                      <a:prstDash val="solid"/>
                    </a:lnB>
                    <a:solidFill>
                      <a:srgbClr val="DDD2E7"/>
                    </a:solidFill>
                  </a:tcPr>
                </a:tc>
                <a:tc>
                  <a:txBody>
                    <a:bodyPr/>
                    <a:lstStyle/>
                    <a:p>
                      <a:endParaRPr sz="85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3907">
                      <a:solidFill>
                        <a:srgbClr val="000000"/>
                      </a:solidFill>
                      <a:prstDash val="solid"/>
                    </a:lnL>
                    <a:lnR w="3907">
                      <a:solidFill>
                        <a:srgbClr val="000000"/>
                      </a:solidFill>
                      <a:prstDash val="solid"/>
                    </a:lnR>
                    <a:lnT w="3907">
                      <a:solidFill>
                        <a:srgbClr val="000000"/>
                      </a:solidFill>
                      <a:prstDash val="solid"/>
                    </a:lnT>
                    <a:lnB w="27381">
                      <a:solidFill>
                        <a:srgbClr val="000000"/>
                      </a:solidFill>
                      <a:prstDash val="solid"/>
                    </a:lnB>
                    <a:solidFill>
                      <a:srgbClr val="DDD2E7"/>
                    </a:solidFill>
                  </a:tcPr>
                </a:tc>
                <a:tc>
                  <a:txBody>
                    <a:bodyPr/>
                    <a:lstStyle/>
                    <a:p>
                      <a:endParaRPr sz="85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3907">
                      <a:solidFill>
                        <a:srgbClr val="000000"/>
                      </a:solidFill>
                      <a:prstDash val="solid"/>
                    </a:lnL>
                    <a:lnR w="3907">
                      <a:solidFill>
                        <a:srgbClr val="000000"/>
                      </a:solidFill>
                      <a:prstDash val="solid"/>
                    </a:lnR>
                    <a:lnT w="3907">
                      <a:solidFill>
                        <a:srgbClr val="000000"/>
                      </a:solidFill>
                      <a:prstDash val="solid"/>
                    </a:lnT>
                    <a:lnB w="27381">
                      <a:solidFill>
                        <a:srgbClr val="000000"/>
                      </a:solidFill>
                      <a:prstDash val="solid"/>
                    </a:lnB>
                    <a:solidFill>
                      <a:srgbClr val="DDD2E7"/>
                    </a:solidFill>
                  </a:tcPr>
                </a:tc>
                <a:tc>
                  <a:txBody>
                    <a:bodyPr/>
                    <a:lstStyle/>
                    <a:p>
                      <a:pPr marR="60325" algn="ctr">
                        <a:lnSpc>
                          <a:spcPts val="905"/>
                        </a:lnSpc>
                      </a:pPr>
                      <a:r>
                        <a:rPr sz="850" dirty="0">
                          <a:latin typeface="Lucida Sans Unicode"/>
                          <a:cs typeface="Lucida Sans Unicode"/>
                        </a:rPr>
                        <a:t>∗</a:t>
                      </a:r>
                    </a:p>
                  </a:txBody>
                  <a:tcPr marL="0" marR="0" marT="0" marB="0">
                    <a:lnL w="3907">
                      <a:solidFill>
                        <a:srgbClr val="000000"/>
                      </a:solidFill>
                      <a:prstDash val="solid"/>
                    </a:lnL>
                    <a:lnR w="3907">
                      <a:solidFill>
                        <a:srgbClr val="000000"/>
                      </a:solidFill>
                      <a:prstDash val="solid"/>
                    </a:lnR>
                    <a:lnT w="3907">
                      <a:solidFill>
                        <a:srgbClr val="000000"/>
                      </a:solidFill>
                      <a:prstDash val="solid"/>
                    </a:lnT>
                    <a:lnB w="27381">
                      <a:solidFill>
                        <a:srgbClr val="000000"/>
                      </a:solidFill>
                      <a:prstDash val="solid"/>
                    </a:lnB>
                    <a:solidFill>
                      <a:srgbClr val="DDD2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4" name="object 44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18"/>
                </a:moveTo>
                <a:lnTo>
                  <a:pt x="2303995" y="146418"/>
                </a:lnTo>
                <a:lnTo>
                  <a:pt x="2303995" y="12"/>
                </a:lnTo>
                <a:lnTo>
                  <a:pt x="0" y="12"/>
                </a:lnTo>
                <a:lnTo>
                  <a:pt x="0" y="1464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303995" y="3309607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Slide Number Placeholder 47">
            <a:extLst>
              <a:ext uri="{FF2B5EF4-FFF2-40B4-BE49-F238E27FC236}">
                <a16:creationId xmlns:a16="http://schemas.microsoft.com/office/drawing/2014/main" id="{83B2E3F2-FC87-40F4-926F-42EE46E5C98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21</a:t>
            </a:fld>
            <a:endParaRPr lang="en-CA"/>
          </a:p>
        </p:txBody>
      </p:sp>
      <p:sp>
        <p:nvSpPr>
          <p:cNvPr id="49" name="Footer Placeholder 48">
            <a:extLst>
              <a:ext uri="{FF2B5EF4-FFF2-40B4-BE49-F238E27FC236}">
                <a16:creationId xmlns:a16="http://schemas.microsoft.com/office/drawing/2014/main" id="{B9433CA9-F860-477E-91DB-4D29AE408C6D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2399296" y="3325823"/>
            <a:ext cx="1353554" cy="184666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 2560 System</a:t>
            </a:r>
            <a:r>
              <a:rPr lang="en-CA" spc="-35" dirty="0"/>
              <a:t> </a:t>
            </a:r>
            <a:r>
              <a:rPr lang="en-CA" spc="-5" dirty="0"/>
              <a:t>Programming</a:t>
            </a:r>
          </a:p>
        </p:txBody>
      </p:sp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53434" y="32526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66134" y="32653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51033" y="3244989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3969" y="3218494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80">
                <a:moveTo>
                  <a:pt x="30366" y="15183"/>
                </a:moveTo>
                <a:lnTo>
                  <a:pt x="30366" y="6756"/>
                </a:lnTo>
                <a:lnTo>
                  <a:pt x="23609" y="0"/>
                </a:lnTo>
                <a:lnTo>
                  <a:pt x="15183" y="0"/>
                </a:lnTo>
                <a:lnTo>
                  <a:pt x="6756" y="0"/>
                </a:lnTo>
                <a:lnTo>
                  <a:pt x="0" y="6756"/>
                </a:lnTo>
                <a:lnTo>
                  <a:pt x="0" y="15183"/>
                </a:lnTo>
                <a:lnTo>
                  <a:pt x="0" y="23609"/>
                </a:lnTo>
                <a:lnTo>
                  <a:pt x="6756" y="30366"/>
                </a:lnTo>
                <a:lnTo>
                  <a:pt x="15183" y="30366"/>
                </a:lnTo>
                <a:lnTo>
                  <a:pt x="23609" y="30366"/>
                </a:lnTo>
                <a:lnTo>
                  <a:pt x="30366" y="23609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44352" y="321450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29112" y="3232289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96754" y="321450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32315" y="3232289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2304415" cy="636270"/>
          </a:xfrm>
          <a:custGeom>
            <a:avLst/>
            <a:gdLst/>
            <a:ahLst/>
            <a:cxnLst/>
            <a:rect l="l" t="t" r="r" b="b"/>
            <a:pathLst>
              <a:path w="2304415" h="636270">
                <a:moveTo>
                  <a:pt x="0" y="636079"/>
                </a:moveTo>
                <a:lnTo>
                  <a:pt x="2303995" y="636079"/>
                </a:lnTo>
                <a:lnTo>
                  <a:pt x="2303995" y="0"/>
                </a:lnTo>
                <a:lnTo>
                  <a:pt x="0" y="0"/>
                </a:lnTo>
                <a:lnTo>
                  <a:pt x="0" y="6360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124445" y="56852"/>
            <a:ext cx="1084580" cy="513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2875" marR="5080" indent="486409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Int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oduction  Streams and FILE</a:t>
            </a:r>
            <a:r>
              <a:rPr sz="600" b="1" spc="-3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objects</a:t>
            </a:r>
            <a:endParaRPr sz="600">
              <a:latin typeface="Arial"/>
              <a:cs typeface="Arial"/>
            </a:endParaRPr>
          </a:p>
          <a:p>
            <a:pPr marL="421640" marR="5080" indent="313055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Buf</a:t>
            </a:r>
            <a:r>
              <a:rPr sz="600" b="1" spc="-15" dirty="0">
                <a:solidFill>
                  <a:srgbClr val="7F7F7F"/>
                </a:solidFill>
                <a:latin typeface="Arial"/>
                <a:cs typeface="Arial"/>
              </a:rPr>
              <a:t>f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ering 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Opening a</a:t>
            </a:r>
            <a:r>
              <a:rPr sz="6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Stream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Reading and writing a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stream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303995" y="0"/>
            <a:ext cx="2304415" cy="636270"/>
          </a:xfrm>
          <a:custGeom>
            <a:avLst/>
            <a:gdLst/>
            <a:ahLst/>
            <a:cxnLst/>
            <a:rect l="l" t="t" r="r" b="b"/>
            <a:pathLst>
              <a:path w="2304415" h="636270">
                <a:moveTo>
                  <a:pt x="0" y="636079"/>
                </a:moveTo>
                <a:lnTo>
                  <a:pt x="2303995" y="636079"/>
                </a:lnTo>
                <a:lnTo>
                  <a:pt x="2303995" y="0"/>
                </a:lnTo>
                <a:lnTo>
                  <a:pt x="0" y="0"/>
                </a:lnTo>
                <a:lnTo>
                  <a:pt x="0" y="636079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633552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633550"/>
            <a:ext cx="4608004" cy="2499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45948" y="637336"/>
            <a:ext cx="979805" cy="242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Rest</a:t>
            </a:r>
            <a:r>
              <a:rPr sz="1400" spc="2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400" spc="10" dirty="0">
                <a:solidFill>
                  <a:srgbClr val="FFFFFF"/>
                </a:solidFill>
                <a:latin typeface="Arial"/>
                <a:cs typeface="Arial"/>
              </a:rPr>
              <a:t>ictions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0" y="880935"/>
            <a:ext cx="4608004" cy="506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21849" y="1297579"/>
            <a:ext cx="2995930" cy="62230"/>
          </a:xfrm>
          <a:custGeom>
            <a:avLst/>
            <a:gdLst/>
            <a:ahLst/>
            <a:cxnLst/>
            <a:rect l="l" t="t" r="r" b="b"/>
            <a:pathLst>
              <a:path w="2995929" h="62230">
                <a:moveTo>
                  <a:pt x="2957565" y="0"/>
                </a:moveTo>
                <a:lnTo>
                  <a:pt x="38144" y="0"/>
                </a:lnTo>
                <a:lnTo>
                  <a:pt x="23333" y="3009"/>
                </a:lnTo>
                <a:lnTo>
                  <a:pt x="11205" y="11205"/>
                </a:lnTo>
                <a:lnTo>
                  <a:pt x="3009" y="23333"/>
                </a:lnTo>
                <a:lnTo>
                  <a:pt x="0" y="38144"/>
                </a:lnTo>
                <a:lnTo>
                  <a:pt x="0" y="61860"/>
                </a:lnTo>
                <a:lnTo>
                  <a:pt x="2995710" y="61860"/>
                </a:lnTo>
                <a:lnTo>
                  <a:pt x="2995710" y="38144"/>
                </a:lnTo>
                <a:lnTo>
                  <a:pt x="2992700" y="23333"/>
                </a:lnTo>
                <a:lnTo>
                  <a:pt x="2984505" y="11205"/>
                </a:lnTo>
                <a:lnTo>
                  <a:pt x="2972376" y="3009"/>
                </a:lnTo>
                <a:lnTo>
                  <a:pt x="2957565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59994" y="1960335"/>
            <a:ext cx="76288" cy="762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269879" y="1950799"/>
            <a:ext cx="85788" cy="858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98138" y="1988943"/>
            <a:ext cx="2881276" cy="476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317559" y="1335552"/>
            <a:ext cx="38107" cy="7628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317559" y="1373681"/>
            <a:ext cx="38107" cy="58665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21849" y="1330929"/>
            <a:ext cx="2995930" cy="668020"/>
          </a:xfrm>
          <a:custGeom>
            <a:avLst/>
            <a:gdLst/>
            <a:ahLst/>
            <a:cxnLst/>
            <a:rect l="l" t="t" r="r" b="b"/>
            <a:pathLst>
              <a:path w="2995929" h="668019">
                <a:moveTo>
                  <a:pt x="2995710" y="0"/>
                </a:moveTo>
                <a:lnTo>
                  <a:pt x="0" y="0"/>
                </a:lnTo>
                <a:lnTo>
                  <a:pt x="0" y="629405"/>
                </a:lnTo>
                <a:lnTo>
                  <a:pt x="3009" y="644216"/>
                </a:lnTo>
                <a:lnTo>
                  <a:pt x="11205" y="656345"/>
                </a:lnTo>
                <a:lnTo>
                  <a:pt x="23333" y="664540"/>
                </a:lnTo>
                <a:lnTo>
                  <a:pt x="38144" y="667550"/>
                </a:lnTo>
                <a:lnTo>
                  <a:pt x="2957565" y="667550"/>
                </a:lnTo>
                <a:lnTo>
                  <a:pt x="2972376" y="664540"/>
                </a:lnTo>
                <a:lnTo>
                  <a:pt x="2984505" y="656345"/>
                </a:lnTo>
                <a:lnTo>
                  <a:pt x="2992700" y="644216"/>
                </a:lnTo>
                <a:lnTo>
                  <a:pt x="2995710" y="629405"/>
                </a:lnTo>
                <a:lnTo>
                  <a:pt x="2995710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317559" y="1364145"/>
            <a:ext cx="0" cy="610870"/>
          </a:xfrm>
          <a:custGeom>
            <a:avLst/>
            <a:gdLst/>
            <a:ahLst/>
            <a:cxnLst/>
            <a:rect l="l" t="t" r="r" b="b"/>
            <a:pathLst>
              <a:path h="610869">
                <a:moveTo>
                  <a:pt x="0" y="610493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317559" y="1354609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9536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317559" y="1345073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9536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317559" y="1335537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9536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317559" y="1321233"/>
            <a:ext cx="0" cy="14604"/>
          </a:xfrm>
          <a:custGeom>
            <a:avLst/>
            <a:gdLst/>
            <a:ahLst/>
            <a:cxnLst/>
            <a:rect l="l" t="t" r="r" b="b"/>
            <a:pathLst>
              <a:path h="14605">
                <a:moveTo>
                  <a:pt x="0" y="14304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58368" y="1367040"/>
            <a:ext cx="57674" cy="5767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58368" y="1625448"/>
            <a:ext cx="57674" cy="5767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21849" y="2112559"/>
            <a:ext cx="2995930" cy="133350"/>
          </a:xfrm>
          <a:custGeom>
            <a:avLst/>
            <a:gdLst/>
            <a:ahLst/>
            <a:cxnLst/>
            <a:rect l="l" t="t" r="r" b="b"/>
            <a:pathLst>
              <a:path w="2995929" h="133350">
                <a:moveTo>
                  <a:pt x="2957565" y="0"/>
                </a:moveTo>
                <a:lnTo>
                  <a:pt x="38144" y="0"/>
                </a:lnTo>
                <a:lnTo>
                  <a:pt x="23333" y="3009"/>
                </a:lnTo>
                <a:lnTo>
                  <a:pt x="11205" y="11205"/>
                </a:lnTo>
                <a:lnTo>
                  <a:pt x="3009" y="23333"/>
                </a:lnTo>
                <a:lnTo>
                  <a:pt x="0" y="38144"/>
                </a:lnTo>
                <a:lnTo>
                  <a:pt x="0" y="132913"/>
                </a:lnTo>
                <a:lnTo>
                  <a:pt x="2995710" y="132913"/>
                </a:lnTo>
                <a:lnTo>
                  <a:pt x="2995710" y="38144"/>
                </a:lnTo>
                <a:lnTo>
                  <a:pt x="2992700" y="23333"/>
                </a:lnTo>
                <a:lnTo>
                  <a:pt x="2984505" y="11205"/>
                </a:lnTo>
                <a:lnTo>
                  <a:pt x="2972376" y="3009"/>
                </a:lnTo>
                <a:lnTo>
                  <a:pt x="2957565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21850" y="2235974"/>
            <a:ext cx="2995709" cy="3800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59994" y="2926184"/>
            <a:ext cx="76288" cy="762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269879" y="2916648"/>
            <a:ext cx="85788" cy="858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98138" y="2954792"/>
            <a:ext cx="2881276" cy="4767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317559" y="2145773"/>
            <a:ext cx="38107" cy="7628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317559" y="2183910"/>
            <a:ext cx="38107" cy="74227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21849" y="2269214"/>
            <a:ext cx="2995930" cy="695325"/>
          </a:xfrm>
          <a:custGeom>
            <a:avLst/>
            <a:gdLst/>
            <a:ahLst/>
            <a:cxnLst/>
            <a:rect l="l" t="t" r="r" b="b"/>
            <a:pathLst>
              <a:path w="2995929" h="695325">
                <a:moveTo>
                  <a:pt x="2995710" y="0"/>
                </a:moveTo>
                <a:lnTo>
                  <a:pt x="0" y="0"/>
                </a:lnTo>
                <a:lnTo>
                  <a:pt x="0" y="656969"/>
                </a:lnTo>
                <a:lnTo>
                  <a:pt x="3009" y="671780"/>
                </a:lnTo>
                <a:lnTo>
                  <a:pt x="11205" y="683909"/>
                </a:lnTo>
                <a:lnTo>
                  <a:pt x="23333" y="692104"/>
                </a:lnTo>
                <a:lnTo>
                  <a:pt x="38144" y="695114"/>
                </a:lnTo>
                <a:lnTo>
                  <a:pt x="2957565" y="695114"/>
                </a:lnTo>
                <a:lnTo>
                  <a:pt x="2972376" y="692104"/>
                </a:lnTo>
                <a:lnTo>
                  <a:pt x="2984505" y="683909"/>
                </a:lnTo>
                <a:lnTo>
                  <a:pt x="2992700" y="671780"/>
                </a:lnTo>
                <a:lnTo>
                  <a:pt x="2995710" y="656969"/>
                </a:lnTo>
                <a:lnTo>
                  <a:pt x="2995710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317559" y="2174374"/>
            <a:ext cx="0" cy="766445"/>
          </a:xfrm>
          <a:custGeom>
            <a:avLst/>
            <a:gdLst/>
            <a:ahLst/>
            <a:cxnLst/>
            <a:rect l="l" t="t" r="r" b="b"/>
            <a:pathLst>
              <a:path h="766444">
                <a:moveTo>
                  <a:pt x="0" y="766113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317559" y="2164838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9536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317559" y="2155302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9536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317559" y="2145766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9536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317559" y="2131462"/>
            <a:ext cx="0" cy="14604"/>
          </a:xfrm>
          <a:custGeom>
            <a:avLst/>
            <a:gdLst/>
            <a:ahLst/>
            <a:cxnLst/>
            <a:rect l="l" t="t" r="r" b="b"/>
            <a:pathLst>
              <a:path h="14605">
                <a:moveTo>
                  <a:pt x="0" y="14304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58368" y="2590725"/>
            <a:ext cx="57674" cy="5767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58368" y="2719929"/>
            <a:ext cx="57674" cy="5767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58368" y="2849133"/>
            <a:ext cx="57674" cy="5767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309245" y="968375"/>
            <a:ext cx="2904753" cy="2453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6000"/>
              </a:lnSpc>
            </a:pPr>
            <a:r>
              <a:rPr sz="800" spc="10" dirty="0">
                <a:latin typeface="Arial"/>
                <a:cs typeface="Arial"/>
              </a:rPr>
              <a:t>When a </a:t>
            </a:r>
            <a:r>
              <a:rPr sz="800" spc="5" dirty="0">
                <a:latin typeface="Arial"/>
                <a:cs typeface="Arial"/>
              </a:rPr>
              <a:t>file is </a:t>
            </a:r>
            <a:r>
              <a:rPr sz="800" spc="10" dirty="0">
                <a:latin typeface="Arial"/>
                <a:cs typeface="Arial"/>
              </a:rPr>
              <a:t>open </a:t>
            </a:r>
            <a:r>
              <a:rPr sz="800" spc="-5" dirty="0">
                <a:latin typeface="Arial"/>
                <a:cs typeface="Arial"/>
              </a:rPr>
              <a:t>for </a:t>
            </a:r>
            <a:r>
              <a:rPr sz="800" spc="5" dirty="0">
                <a:latin typeface="Arial"/>
                <a:cs typeface="Arial"/>
              </a:rPr>
              <a:t>read </a:t>
            </a:r>
            <a:r>
              <a:rPr sz="800" spc="10" dirty="0">
                <a:latin typeface="Arial"/>
                <a:cs typeface="Arial"/>
              </a:rPr>
              <a:t>and </a:t>
            </a:r>
            <a:r>
              <a:rPr sz="800" spc="5" dirty="0">
                <a:latin typeface="Arial"/>
                <a:cs typeface="Arial"/>
              </a:rPr>
              <a:t>write, the </a:t>
            </a:r>
            <a:r>
              <a:rPr sz="800" dirty="0">
                <a:latin typeface="Arial"/>
                <a:cs typeface="Arial"/>
              </a:rPr>
              <a:t>following </a:t>
            </a:r>
            <a:r>
              <a:rPr sz="800" spc="5" dirty="0">
                <a:latin typeface="Arial"/>
                <a:cs typeface="Arial"/>
              </a:rPr>
              <a:t>restrictions  apply:</a:t>
            </a:r>
            <a:endParaRPr sz="800" dirty="0">
              <a:latin typeface="Arial"/>
              <a:cs typeface="Arial"/>
            </a:endParaRPr>
          </a:p>
          <a:p>
            <a:pPr marL="220345" marR="54610">
              <a:lnSpc>
                <a:spcPct val="106000"/>
              </a:lnSpc>
              <a:spcBef>
                <a:spcPts val="770"/>
              </a:spcBef>
            </a:pPr>
            <a:r>
              <a:rPr sz="800" spc="5" dirty="0">
                <a:latin typeface="Arial"/>
                <a:cs typeface="Arial"/>
              </a:rPr>
              <a:t>Output</a:t>
            </a:r>
            <a:r>
              <a:rPr lang="en-US" sz="800" spc="5" dirty="0">
                <a:latin typeface="Arial"/>
                <a:cs typeface="Arial"/>
              </a:rPr>
              <a:t> (reading)</a:t>
            </a:r>
            <a:r>
              <a:rPr sz="800" spc="5" dirty="0">
                <a:latin typeface="Arial"/>
                <a:cs typeface="Arial"/>
              </a:rPr>
              <a:t> cannot </a:t>
            </a:r>
            <a:r>
              <a:rPr sz="800" spc="10" dirty="0">
                <a:latin typeface="Arial"/>
                <a:cs typeface="Arial"/>
              </a:rPr>
              <a:t>be </a:t>
            </a:r>
            <a:r>
              <a:rPr sz="800" spc="5" dirty="0">
                <a:latin typeface="Arial"/>
                <a:cs typeface="Arial"/>
              </a:rPr>
              <a:t>directly </a:t>
            </a:r>
            <a:r>
              <a:rPr sz="800" dirty="0">
                <a:latin typeface="Arial"/>
                <a:cs typeface="Arial"/>
              </a:rPr>
              <a:t>followed by </a:t>
            </a:r>
            <a:r>
              <a:rPr sz="800" spc="5" dirty="0">
                <a:latin typeface="Arial"/>
                <a:cs typeface="Arial"/>
              </a:rPr>
              <a:t>input</a:t>
            </a:r>
            <a:r>
              <a:rPr lang="en-US" sz="800" spc="5" dirty="0">
                <a:latin typeface="Arial"/>
                <a:cs typeface="Arial"/>
              </a:rPr>
              <a:t> (writing)</a:t>
            </a:r>
            <a:r>
              <a:rPr sz="800" spc="5" dirty="0">
                <a:latin typeface="Arial"/>
                <a:cs typeface="Arial"/>
              </a:rPr>
              <a:t> without </a:t>
            </a:r>
            <a:r>
              <a:rPr sz="800" spc="10" dirty="0">
                <a:latin typeface="Arial"/>
                <a:cs typeface="Arial"/>
              </a:rPr>
              <a:t>an  </a:t>
            </a:r>
            <a:r>
              <a:rPr sz="800" spc="5" dirty="0">
                <a:latin typeface="Arial"/>
                <a:cs typeface="Arial"/>
              </a:rPr>
              <a:t>intervening </a:t>
            </a:r>
            <a:r>
              <a:rPr sz="800" spc="10" dirty="0" err="1">
                <a:latin typeface="Courier New"/>
                <a:cs typeface="Courier New"/>
              </a:rPr>
              <a:t>fseek</a:t>
            </a:r>
            <a:r>
              <a:rPr lang="en-US" sz="800" spc="10" dirty="0">
                <a:latin typeface="Courier New"/>
                <a:cs typeface="Courier New"/>
              </a:rPr>
              <a:t> </a:t>
            </a:r>
            <a:r>
              <a:rPr sz="800" spc="10" dirty="0">
                <a:latin typeface="Courier New"/>
                <a:cs typeface="Courier New"/>
              </a:rPr>
              <a:t>or</a:t>
            </a:r>
            <a:r>
              <a:rPr sz="800" spc="-25" dirty="0">
                <a:latin typeface="Courier New"/>
                <a:cs typeface="Courier New"/>
              </a:rPr>
              <a:t> </a:t>
            </a:r>
            <a:r>
              <a:rPr sz="800" spc="10" dirty="0">
                <a:latin typeface="Courier New"/>
                <a:cs typeface="Courier New"/>
              </a:rPr>
              <a:t>rewind</a:t>
            </a:r>
            <a:r>
              <a:rPr sz="800" spc="10" dirty="0">
                <a:latin typeface="Arial"/>
                <a:cs typeface="Arial"/>
              </a:rPr>
              <a:t>.  </a:t>
            </a:r>
            <a:r>
              <a:rPr sz="800" spc="5" dirty="0">
                <a:latin typeface="Arial"/>
                <a:cs typeface="Arial"/>
              </a:rPr>
              <a:t>Input</a:t>
            </a:r>
            <a:r>
              <a:rPr lang="en-US" sz="800" spc="5" dirty="0">
                <a:latin typeface="Arial"/>
                <a:cs typeface="Arial"/>
              </a:rPr>
              <a:t> (writing)</a:t>
            </a:r>
            <a:r>
              <a:rPr sz="800" spc="5" dirty="0">
                <a:latin typeface="Arial"/>
                <a:cs typeface="Arial"/>
              </a:rPr>
              <a:t> cannot </a:t>
            </a:r>
            <a:r>
              <a:rPr sz="800" spc="10" dirty="0">
                <a:latin typeface="Arial"/>
                <a:cs typeface="Arial"/>
              </a:rPr>
              <a:t>be </a:t>
            </a:r>
            <a:r>
              <a:rPr sz="800" spc="5" dirty="0">
                <a:latin typeface="Arial"/>
                <a:cs typeface="Arial"/>
              </a:rPr>
              <a:t>directly </a:t>
            </a:r>
            <a:r>
              <a:rPr sz="800" dirty="0">
                <a:latin typeface="Arial"/>
                <a:cs typeface="Arial"/>
              </a:rPr>
              <a:t>followed by </a:t>
            </a:r>
            <a:r>
              <a:rPr sz="800" spc="5" dirty="0">
                <a:latin typeface="Arial"/>
                <a:cs typeface="Arial"/>
              </a:rPr>
              <a:t>output</a:t>
            </a:r>
            <a:r>
              <a:rPr lang="en-US" sz="800" spc="5" dirty="0">
                <a:latin typeface="Arial"/>
                <a:cs typeface="Arial"/>
              </a:rPr>
              <a:t> (reading)</a:t>
            </a:r>
            <a:r>
              <a:rPr sz="800" spc="5" dirty="0">
                <a:latin typeface="Arial"/>
                <a:cs typeface="Arial"/>
              </a:rPr>
              <a:t> without </a:t>
            </a:r>
            <a:r>
              <a:rPr sz="800" spc="10" dirty="0">
                <a:latin typeface="Arial"/>
                <a:cs typeface="Arial"/>
              </a:rPr>
              <a:t>an  </a:t>
            </a:r>
            <a:r>
              <a:rPr sz="800" spc="5" dirty="0">
                <a:latin typeface="Arial"/>
                <a:cs typeface="Arial"/>
              </a:rPr>
              <a:t>intervening </a:t>
            </a:r>
            <a:r>
              <a:rPr sz="800" spc="10" dirty="0" err="1">
                <a:latin typeface="Courier New"/>
                <a:cs typeface="Courier New"/>
              </a:rPr>
              <a:t>fseek</a:t>
            </a:r>
            <a:r>
              <a:rPr lang="en-US" sz="800" spc="10" dirty="0">
                <a:latin typeface="Courier New"/>
                <a:cs typeface="Courier New"/>
              </a:rPr>
              <a:t> or</a:t>
            </a:r>
            <a:r>
              <a:rPr sz="800" spc="10" dirty="0">
                <a:latin typeface="Courier New"/>
                <a:cs typeface="Courier New"/>
              </a:rPr>
              <a:t> rewind </a:t>
            </a:r>
            <a:r>
              <a:rPr sz="800" spc="-10" dirty="0">
                <a:latin typeface="Arial"/>
                <a:cs typeface="Arial"/>
              </a:rPr>
              <a:t>or</a:t>
            </a:r>
            <a:r>
              <a:rPr sz="800" spc="5" dirty="0">
                <a:latin typeface="Arial"/>
                <a:cs typeface="Arial"/>
              </a:rPr>
              <a:t>, an input  operation that encounters an EOF.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endParaRPr lang="en-US" sz="800" spc="1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800" spc="10" dirty="0">
                <a:solidFill>
                  <a:srgbClr val="FF0000"/>
                </a:solidFill>
                <a:latin typeface="Courier New"/>
                <a:cs typeface="Courier New"/>
              </a:rPr>
              <a:t>int fclose(FILE</a:t>
            </a:r>
            <a:r>
              <a:rPr sz="800" spc="-6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200" spc="15" baseline="-10416" dirty="0">
                <a:solidFill>
                  <a:srgbClr val="FF0000"/>
                </a:solidFill>
                <a:latin typeface="Courier New"/>
                <a:cs typeface="Courier New"/>
              </a:rPr>
              <a:t>*</a:t>
            </a:r>
            <a:r>
              <a:rPr sz="800" spc="10" dirty="0">
                <a:solidFill>
                  <a:srgbClr val="FF0000"/>
                </a:solidFill>
                <a:latin typeface="Courier New"/>
                <a:cs typeface="Courier New"/>
              </a:rPr>
              <a:t>fp)</a:t>
            </a:r>
            <a:endParaRPr sz="800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pPr marL="12700" marR="248285">
              <a:lnSpc>
                <a:spcPct val="106000"/>
              </a:lnSpc>
              <a:spcBef>
                <a:spcPts val="185"/>
              </a:spcBef>
            </a:pPr>
            <a:r>
              <a:rPr sz="800" spc="10" dirty="0">
                <a:latin typeface="Courier New"/>
                <a:cs typeface="Courier New"/>
              </a:rPr>
              <a:t>int fclose(FILE </a:t>
            </a:r>
            <a:r>
              <a:rPr sz="1200" spc="15" baseline="-10416" dirty="0">
                <a:latin typeface="Courier New"/>
                <a:cs typeface="Courier New"/>
              </a:rPr>
              <a:t>*</a:t>
            </a:r>
            <a:r>
              <a:rPr sz="800" spc="10" dirty="0">
                <a:latin typeface="Courier New"/>
                <a:cs typeface="Courier New"/>
              </a:rPr>
              <a:t>fp)</a:t>
            </a:r>
            <a:r>
              <a:rPr sz="800" spc="-225" dirty="0">
                <a:latin typeface="Courier New"/>
                <a:cs typeface="Courier New"/>
              </a:rPr>
              <a:t> </a:t>
            </a:r>
            <a:r>
              <a:rPr sz="800" spc="5" dirty="0">
                <a:latin typeface="Arial"/>
                <a:cs typeface="Arial"/>
              </a:rPr>
              <a:t>closes any </a:t>
            </a:r>
            <a:r>
              <a:rPr sz="800" spc="10" dirty="0">
                <a:latin typeface="Arial"/>
                <a:cs typeface="Arial"/>
              </a:rPr>
              <a:t>opened </a:t>
            </a:r>
            <a:r>
              <a:rPr sz="800" spc="5" dirty="0">
                <a:latin typeface="Arial"/>
                <a:cs typeface="Arial"/>
              </a:rPr>
              <a:t>stream. In  </a:t>
            </a:r>
            <a:r>
              <a:rPr sz="800" spc="10" dirty="0">
                <a:latin typeface="Arial"/>
                <a:cs typeface="Arial"/>
              </a:rPr>
              <a:t>particular:</a:t>
            </a:r>
            <a:endParaRPr sz="800" dirty="0">
              <a:latin typeface="Arial"/>
              <a:cs typeface="Arial"/>
            </a:endParaRPr>
          </a:p>
          <a:p>
            <a:pPr marL="220345" marR="999490">
              <a:lnSpc>
                <a:spcPct val="106000"/>
              </a:lnSpc>
              <a:spcBef>
                <a:spcPts val="220"/>
              </a:spcBef>
            </a:pPr>
            <a:r>
              <a:rPr sz="800" u="sng" spc="5" dirty="0">
                <a:highlight>
                  <a:srgbClr val="FFFF00"/>
                </a:highlight>
                <a:latin typeface="Arial"/>
                <a:cs typeface="Arial"/>
              </a:rPr>
              <a:t>Any </a:t>
            </a:r>
            <a:r>
              <a:rPr sz="800" u="sng" dirty="0">
                <a:highlight>
                  <a:srgbClr val="FFFF00"/>
                </a:highlight>
                <a:latin typeface="Arial"/>
                <a:cs typeface="Arial"/>
              </a:rPr>
              <a:t>buffered </a:t>
            </a:r>
            <a:r>
              <a:rPr sz="800" u="sng" spc="5" dirty="0">
                <a:highlight>
                  <a:srgbClr val="FFFF00"/>
                </a:highlight>
                <a:latin typeface="Arial"/>
                <a:cs typeface="Arial"/>
              </a:rPr>
              <a:t>output</a:t>
            </a:r>
            <a:r>
              <a:rPr sz="800" spc="5" dirty="0">
                <a:latin typeface="Arial"/>
                <a:cs typeface="Arial"/>
              </a:rPr>
              <a:t> data is flushed,  </a:t>
            </a:r>
            <a:r>
              <a:rPr sz="800" u="sng" dirty="0">
                <a:highlight>
                  <a:srgbClr val="FFFF00"/>
                </a:highlight>
                <a:latin typeface="Arial"/>
                <a:cs typeface="Arial"/>
              </a:rPr>
              <a:t>Any buffered input </a:t>
            </a:r>
            <a:r>
              <a:rPr sz="800" spc="5" dirty="0">
                <a:latin typeface="Arial"/>
                <a:cs typeface="Arial"/>
              </a:rPr>
              <a:t>data is discarded,  </a:t>
            </a:r>
            <a:r>
              <a:rPr sz="800" u="sng" dirty="0">
                <a:highlight>
                  <a:srgbClr val="FFFF00"/>
                </a:highlight>
                <a:latin typeface="Arial"/>
                <a:cs typeface="Arial"/>
              </a:rPr>
              <a:t>Any allocated buffer </a:t>
            </a:r>
            <a:r>
              <a:rPr sz="800" spc="5" dirty="0">
                <a:latin typeface="Arial"/>
                <a:cs typeface="Arial"/>
              </a:rPr>
              <a:t>is</a:t>
            </a:r>
            <a:r>
              <a:rPr sz="800" spc="-20" dirty="0">
                <a:latin typeface="Arial"/>
                <a:cs typeface="Arial"/>
              </a:rPr>
              <a:t> </a:t>
            </a:r>
            <a:r>
              <a:rPr sz="800" spc="5" dirty="0">
                <a:latin typeface="Arial"/>
                <a:cs typeface="Arial"/>
              </a:rPr>
              <a:t>released.</a:t>
            </a:r>
            <a:endParaRPr sz="800" dirty="0">
              <a:latin typeface="Arial"/>
              <a:cs typeface="Arial"/>
            </a:endParaRPr>
          </a:p>
          <a:p>
            <a:pPr marL="12700" marR="356235">
              <a:lnSpc>
                <a:spcPct val="106000"/>
              </a:lnSpc>
              <a:spcBef>
                <a:spcPts val="735"/>
              </a:spcBef>
            </a:pPr>
            <a:r>
              <a:rPr sz="800" b="1" spc="10" dirty="0">
                <a:latin typeface="Arial"/>
                <a:cs typeface="Arial"/>
              </a:rPr>
              <a:t>Note </a:t>
            </a:r>
            <a:r>
              <a:rPr sz="800" b="1" spc="5" dirty="0">
                <a:latin typeface="Arial"/>
                <a:cs typeface="Arial"/>
              </a:rPr>
              <a:t>that </a:t>
            </a:r>
            <a:r>
              <a:rPr sz="800" b="1" spc="10" dirty="0">
                <a:latin typeface="Arial"/>
                <a:cs typeface="Arial"/>
              </a:rPr>
              <a:t>when a </a:t>
            </a:r>
            <a:r>
              <a:rPr sz="800" b="1" spc="5" dirty="0">
                <a:latin typeface="Arial"/>
                <a:cs typeface="Arial"/>
              </a:rPr>
              <a:t>process </a:t>
            </a:r>
            <a:r>
              <a:rPr sz="800" b="1" spc="10" dirty="0">
                <a:latin typeface="Arial"/>
                <a:cs typeface="Arial"/>
              </a:rPr>
              <a:t>terminates </a:t>
            </a:r>
            <a:r>
              <a:rPr sz="800" b="1" dirty="0">
                <a:latin typeface="Arial"/>
                <a:cs typeface="Arial"/>
              </a:rPr>
              <a:t>normally, </a:t>
            </a:r>
            <a:r>
              <a:rPr sz="800" b="1" spc="5" dirty="0">
                <a:latin typeface="Arial"/>
                <a:cs typeface="Arial"/>
              </a:rPr>
              <a:t>all</a:t>
            </a:r>
            <a:r>
              <a:rPr sz="800" b="1" spc="-35" dirty="0">
                <a:latin typeface="Arial"/>
                <a:cs typeface="Arial"/>
              </a:rPr>
              <a:t> </a:t>
            </a:r>
            <a:r>
              <a:rPr sz="800" b="1" spc="10" dirty="0">
                <a:latin typeface="Arial"/>
                <a:cs typeface="Arial"/>
              </a:rPr>
              <a:t>open  </a:t>
            </a:r>
            <a:r>
              <a:rPr sz="800" b="1" spc="5" dirty="0">
                <a:latin typeface="Arial"/>
                <a:cs typeface="Arial"/>
              </a:rPr>
              <a:t>standard I/O streams are</a:t>
            </a:r>
            <a:r>
              <a:rPr sz="800" b="1" spc="20" dirty="0">
                <a:latin typeface="Arial"/>
                <a:cs typeface="Arial"/>
              </a:rPr>
              <a:t> </a:t>
            </a:r>
            <a:r>
              <a:rPr sz="800" b="1" spc="5" dirty="0">
                <a:latin typeface="Arial"/>
                <a:cs typeface="Arial"/>
              </a:rPr>
              <a:t>closed</a:t>
            </a:r>
            <a:r>
              <a:rPr sz="800" spc="5" dirty="0">
                <a:latin typeface="Arial"/>
                <a:cs typeface="Arial"/>
              </a:rPr>
              <a:t>.</a:t>
            </a:r>
            <a:endParaRPr sz="800" dirty="0"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18"/>
                </a:moveTo>
                <a:lnTo>
                  <a:pt x="2303995" y="146418"/>
                </a:lnTo>
                <a:lnTo>
                  <a:pt x="2303995" y="12"/>
                </a:lnTo>
                <a:lnTo>
                  <a:pt x="0" y="12"/>
                </a:lnTo>
                <a:lnTo>
                  <a:pt x="0" y="1464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303995" y="3309607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Slide Number Placeholder 51">
            <a:extLst>
              <a:ext uri="{FF2B5EF4-FFF2-40B4-BE49-F238E27FC236}">
                <a16:creationId xmlns:a16="http://schemas.microsoft.com/office/drawing/2014/main" id="{2ABEC40C-55B4-4A6F-AA47-BBF50545D33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22</a:t>
            </a:fld>
            <a:endParaRPr lang="en-CA"/>
          </a:p>
        </p:txBody>
      </p:sp>
      <p:sp>
        <p:nvSpPr>
          <p:cNvPr id="53" name="Footer Placeholder 52">
            <a:extLst>
              <a:ext uri="{FF2B5EF4-FFF2-40B4-BE49-F238E27FC236}">
                <a16:creationId xmlns:a16="http://schemas.microsoft.com/office/drawing/2014/main" id="{20F91E51-29CE-4399-97D6-F3FEE8A1B2C3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2399296" y="3325823"/>
            <a:ext cx="1505954" cy="184666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 2560 System</a:t>
            </a:r>
            <a:r>
              <a:rPr lang="en-CA" spc="-35" dirty="0"/>
              <a:t> </a:t>
            </a:r>
            <a:r>
              <a:rPr lang="en-CA" spc="-5" dirty="0"/>
              <a:t>Programming</a:t>
            </a:r>
          </a:p>
        </p:txBody>
      </p:sp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53434" y="32526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66134" y="32653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51033" y="3244989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3969" y="3218494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80">
                <a:moveTo>
                  <a:pt x="30366" y="15183"/>
                </a:moveTo>
                <a:lnTo>
                  <a:pt x="30366" y="6756"/>
                </a:lnTo>
                <a:lnTo>
                  <a:pt x="23609" y="0"/>
                </a:lnTo>
                <a:lnTo>
                  <a:pt x="15183" y="0"/>
                </a:lnTo>
                <a:lnTo>
                  <a:pt x="6756" y="0"/>
                </a:lnTo>
                <a:lnTo>
                  <a:pt x="0" y="6756"/>
                </a:lnTo>
                <a:lnTo>
                  <a:pt x="0" y="15183"/>
                </a:lnTo>
                <a:lnTo>
                  <a:pt x="0" y="23609"/>
                </a:lnTo>
                <a:lnTo>
                  <a:pt x="6756" y="30366"/>
                </a:lnTo>
                <a:lnTo>
                  <a:pt x="15183" y="30366"/>
                </a:lnTo>
                <a:lnTo>
                  <a:pt x="23609" y="30366"/>
                </a:lnTo>
                <a:lnTo>
                  <a:pt x="30366" y="23609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44352" y="321450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29112" y="3232289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96754" y="321450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32315" y="3232289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2304415" cy="636270"/>
          </a:xfrm>
          <a:custGeom>
            <a:avLst/>
            <a:gdLst/>
            <a:ahLst/>
            <a:cxnLst/>
            <a:rect l="l" t="t" r="r" b="b"/>
            <a:pathLst>
              <a:path w="2304415" h="636270">
                <a:moveTo>
                  <a:pt x="0" y="636079"/>
                </a:moveTo>
                <a:lnTo>
                  <a:pt x="2303995" y="636079"/>
                </a:lnTo>
                <a:lnTo>
                  <a:pt x="2303995" y="0"/>
                </a:lnTo>
                <a:lnTo>
                  <a:pt x="0" y="0"/>
                </a:lnTo>
                <a:lnTo>
                  <a:pt x="0" y="6360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124445" y="56852"/>
            <a:ext cx="1084580" cy="513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2875" marR="5080" indent="486409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Int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oduction  Streams and FILE</a:t>
            </a:r>
            <a:r>
              <a:rPr sz="600" b="1" spc="-3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objects</a:t>
            </a:r>
            <a:endParaRPr sz="600">
              <a:latin typeface="Arial"/>
              <a:cs typeface="Arial"/>
            </a:endParaRPr>
          </a:p>
          <a:p>
            <a:pPr marL="421640" marR="5080" indent="313055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Buf</a:t>
            </a:r>
            <a:r>
              <a:rPr sz="600" b="1" spc="-15" dirty="0">
                <a:solidFill>
                  <a:srgbClr val="7F7F7F"/>
                </a:solidFill>
                <a:latin typeface="Arial"/>
                <a:cs typeface="Arial"/>
              </a:rPr>
              <a:t>f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ering  Opening a</a:t>
            </a:r>
            <a:r>
              <a:rPr sz="600" b="1" spc="-6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Stream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Reading and writing a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stream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303995" y="0"/>
            <a:ext cx="2304415" cy="636270"/>
          </a:xfrm>
          <a:custGeom>
            <a:avLst/>
            <a:gdLst/>
            <a:ahLst/>
            <a:cxnLst/>
            <a:rect l="l" t="t" r="r" b="b"/>
            <a:pathLst>
              <a:path w="2304415" h="636270">
                <a:moveTo>
                  <a:pt x="0" y="636079"/>
                </a:moveTo>
                <a:lnTo>
                  <a:pt x="2303995" y="636079"/>
                </a:lnTo>
                <a:lnTo>
                  <a:pt x="2303995" y="0"/>
                </a:lnTo>
                <a:lnTo>
                  <a:pt x="0" y="0"/>
                </a:lnTo>
                <a:lnTo>
                  <a:pt x="0" y="636079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633552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633550"/>
            <a:ext cx="4608004" cy="2499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880935"/>
            <a:ext cx="4608004" cy="506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09193" y="1042136"/>
            <a:ext cx="3989704" cy="82550"/>
          </a:xfrm>
          <a:custGeom>
            <a:avLst/>
            <a:gdLst/>
            <a:ahLst/>
            <a:cxnLst/>
            <a:rect l="l" t="t" r="r" b="b"/>
            <a:pathLst>
              <a:path w="3989704" h="82550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3989652" y="82384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59994" y="1963509"/>
            <a:ext cx="101600" cy="101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235345" y="1950808"/>
            <a:ext cx="114251" cy="1143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298846" y="1092708"/>
            <a:ext cx="50751" cy="101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298846" y="1143491"/>
            <a:ext cx="50751" cy="82001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298846" y="1130791"/>
            <a:ext cx="0" cy="852169"/>
          </a:xfrm>
          <a:custGeom>
            <a:avLst/>
            <a:gdLst/>
            <a:ahLst/>
            <a:cxnLst/>
            <a:rect l="l" t="t" r="r" b="b"/>
            <a:pathLst>
              <a:path h="852169">
                <a:moveTo>
                  <a:pt x="0" y="851767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298846" y="111809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298846" y="110539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298846" y="109269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298846" y="1073641"/>
            <a:ext cx="0" cy="19050"/>
          </a:xfrm>
          <a:custGeom>
            <a:avLst/>
            <a:gdLst/>
            <a:ahLst/>
            <a:cxnLst/>
            <a:rect l="l" t="t" r="r" b="b"/>
            <a:pathLst>
              <a:path h="19050">
                <a:moveTo>
                  <a:pt x="0" y="19050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91007" y="1344676"/>
            <a:ext cx="76809" cy="7680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91007" y="1516748"/>
            <a:ext cx="76809" cy="7680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91007" y="1688820"/>
            <a:ext cx="76809" cy="7680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183659" y="666296"/>
            <a:ext cx="4067810" cy="20858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Unformatted</a:t>
            </a:r>
            <a:r>
              <a:rPr sz="14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I/O</a:t>
            </a:r>
            <a:endParaRPr sz="1400" dirty="0">
              <a:latin typeface="Arial"/>
              <a:cs typeface="Arial"/>
            </a:endParaRPr>
          </a:p>
          <a:p>
            <a:pPr marL="490855" marR="1566545" indent="-277495">
              <a:lnSpc>
                <a:spcPct val="125299"/>
              </a:lnSpc>
              <a:spcBef>
                <a:spcPts val="1425"/>
              </a:spcBef>
            </a:pPr>
            <a:endParaRPr lang="en-US" sz="1050" spc="-5" dirty="0">
              <a:latin typeface="Arial"/>
              <a:cs typeface="Arial"/>
            </a:endParaRPr>
          </a:p>
          <a:p>
            <a:pPr marL="490855" marR="1566545" indent="-277495">
              <a:spcBef>
                <a:spcPts val="1425"/>
              </a:spcBef>
            </a:pPr>
            <a:r>
              <a:rPr sz="1050" spc="-5" dirty="0">
                <a:latin typeface="Arial"/>
                <a:cs typeface="Arial"/>
              </a:rPr>
              <a:t>There are 3 types of </a:t>
            </a:r>
            <a:r>
              <a:rPr sz="1050" spc="-10" dirty="0">
                <a:latin typeface="Arial"/>
                <a:cs typeface="Arial"/>
              </a:rPr>
              <a:t>unformatted </a:t>
            </a:r>
            <a:r>
              <a:rPr sz="1050" spc="-5" dirty="0">
                <a:latin typeface="Arial"/>
                <a:cs typeface="Arial"/>
              </a:rPr>
              <a:t>I/O:  </a:t>
            </a:r>
            <a:r>
              <a:rPr sz="1050" b="1" spc="-5" dirty="0">
                <a:latin typeface="Arial"/>
                <a:cs typeface="Arial"/>
              </a:rPr>
              <a:t>Single-character</a:t>
            </a:r>
            <a:r>
              <a:rPr lang="en-US" sz="1050" b="1" spc="-5" dirty="0">
                <a:latin typeface="Arial"/>
                <a:cs typeface="Arial"/>
              </a:rPr>
              <a:t>:</a:t>
            </a:r>
            <a:r>
              <a:rPr sz="1050" spc="-90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I/O</a:t>
            </a:r>
            <a:endParaRPr lang="en-US" sz="1050" spc="-5" dirty="0">
              <a:latin typeface="Arial"/>
              <a:cs typeface="Arial"/>
            </a:endParaRPr>
          </a:p>
          <a:p>
            <a:pPr marL="490855" marR="1566545" indent="-277495">
              <a:spcBef>
                <a:spcPts val="1425"/>
              </a:spcBef>
            </a:pPr>
            <a:endParaRPr lang="en-US" sz="1050" spc="-5" dirty="0">
              <a:latin typeface="Arial"/>
              <a:cs typeface="Arial"/>
            </a:endParaRPr>
          </a:p>
          <a:p>
            <a:pPr marL="490855">
              <a:spcBef>
                <a:spcPts val="30"/>
              </a:spcBef>
            </a:pPr>
            <a:r>
              <a:rPr sz="1050" b="1" spc="-5" dirty="0">
                <a:latin typeface="Arial"/>
                <a:cs typeface="Arial"/>
              </a:rPr>
              <a:t>Line I/O</a:t>
            </a:r>
            <a:r>
              <a:rPr sz="1050" spc="-5" dirty="0">
                <a:latin typeface="Arial"/>
                <a:cs typeface="Arial"/>
              </a:rPr>
              <a:t>: to read or write a line at a</a:t>
            </a:r>
            <a:r>
              <a:rPr sz="1050" spc="90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time</a:t>
            </a:r>
            <a:endParaRPr lang="en-US" sz="1050" spc="-5" dirty="0">
              <a:latin typeface="Arial"/>
              <a:cs typeface="Arial"/>
            </a:endParaRPr>
          </a:p>
          <a:p>
            <a:pPr marL="490855">
              <a:lnSpc>
                <a:spcPct val="100000"/>
              </a:lnSpc>
              <a:spcBef>
                <a:spcPts val="30"/>
              </a:spcBef>
            </a:pPr>
            <a:endParaRPr sz="1050" dirty="0">
              <a:latin typeface="Arial"/>
              <a:cs typeface="Arial"/>
            </a:endParaRPr>
          </a:p>
          <a:p>
            <a:pPr marL="490855" marR="5080">
              <a:lnSpc>
                <a:spcPct val="102699"/>
              </a:lnSpc>
            </a:pPr>
            <a:r>
              <a:rPr sz="1050" b="1" spc="-5" dirty="0">
                <a:latin typeface="Arial"/>
                <a:cs typeface="Arial"/>
              </a:rPr>
              <a:t>Direct I/O: </a:t>
            </a:r>
            <a:r>
              <a:rPr sz="1050" spc="-5" dirty="0">
                <a:latin typeface="Arial"/>
                <a:cs typeface="Arial"/>
              </a:rPr>
              <a:t>also called </a:t>
            </a:r>
            <a:r>
              <a:rPr sz="1050" b="1" dirty="0">
                <a:latin typeface="Arial"/>
                <a:cs typeface="Arial"/>
              </a:rPr>
              <a:t>binary </a:t>
            </a:r>
            <a:r>
              <a:rPr sz="1050" b="1" spc="-15" dirty="0">
                <a:latin typeface="Arial"/>
                <a:cs typeface="Arial"/>
              </a:rPr>
              <a:t>I/O</a:t>
            </a:r>
            <a:r>
              <a:rPr sz="1050" spc="-15" dirty="0">
                <a:latin typeface="Arial"/>
                <a:cs typeface="Arial"/>
              </a:rPr>
              <a:t>. </a:t>
            </a:r>
            <a:r>
              <a:rPr sz="1050" spc="-5" dirty="0">
                <a:latin typeface="Arial"/>
                <a:cs typeface="Arial"/>
              </a:rPr>
              <a:t>Useful </a:t>
            </a:r>
            <a:r>
              <a:rPr sz="1050" spc="-10" dirty="0">
                <a:latin typeface="Arial"/>
                <a:cs typeface="Arial"/>
              </a:rPr>
              <a:t>when </a:t>
            </a:r>
            <a:r>
              <a:rPr sz="1050" spc="-5" dirty="0">
                <a:latin typeface="Arial"/>
                <a:cs typeface="Arial"/>
              </a:rPr>
              <a:t>dealing with  structures and </a:t>
            </a:r>
            <a:r>
              <a:rPr sz="1050" dirty="0">
                <a:latin typeface="Arial"/>
                <a:cs typeface="Arial"/>
              </a:rPr>
              <a:t>binary</a:t>
            </a:r>
            <a:r>
              <a:rPr sz="1050" spc="-25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information.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18"/>
                </a:moveTo>
                <a:lnTo>
                  <a:pt x="2303995" y="146418"/>
                </a:lnTo>
                <a:lnTo>
                  <a:pt x="2303995" y="12"/>
                </a:lnTo>
                <a:lnTo>
                  <a:pt x="0" y="12"/>
                </a:lnTo>
                <a:lnTo>
                  <a:pt x="0" y="1464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303995" y="3309607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E08FE89A-8EB0-45BA-8128-201E7095E4C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23</a:t>
            </a:fld>
            <a:endParaRPr lang="en-CA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AB6F9043-8FA8-48B0-8F79-6D2E09E61A44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2399296" y="3325823"/>
            <a:ext cx="1658354" cy="184666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 2560 System</a:t>
            </a:r>
            <a:r>
              <a:rPr lang="en-CA" spc="-35" dirty="0"/>
              <a:t> </a:t>
            </a:r>
            <a:r>
              <a:rPr lang="en-CA" spc="-5" dirty="0"/>
              <a:t>Programming</a:t>
            </a:r>
          </a:p>
        </p:txBody>
      </p:sp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53434" y="32526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66134" y="32653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51033" y="3244989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3969" y="3218494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80">
                <a:moveTo>
                  <a:pt x="30366" y="15183"/>
                </a:moveTo>
                <a:lnTo>
                  <a:pt x="30366" y="6756"/>
                </a:lnTo>
                <a:lnTo>
                  <a:pt x="23609" y="0"/>
                </a:lnTo>
                <a:lnTo>
                  <a:pt x="15183" y="0"/>
                </a:lnTo>
                <a:lnTo>
                  <a:pt x="6756" y="0"/>
                </a:lnTo>
                <a:lnTo>
                  <a:pt x="0" y="6756"/>
                </a:lnTo>
                <a:lnTo>
                  <a:pt x="0" y="15183"/>
                </a:lnTo>
                <a:lnTo>
                  <a:pt x="0" y="23609"/>
                </a:lnTo>
                <a:lnTo>
                  <a:pt x="6756" y="30366"/>
                </a:lnTo>
                <a:lnTo>
                  <a:pt x="15183" y="30366"/>
                </a:lnTo>
                <a:lnTo>
                  <a:pt x="23609" y="30366"/>
                </a:lnTo>
                <a:lnTo>
                  <a:pt x="30366" y="23609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44352" y="321450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29112" y="3232289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96754" y="321450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32315" y="3232289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2304415" cy="636270"/>
          </a:xfrm>
          <a:custGeom>
            <a:avLst/>
            <a:gdLst/>
            <a:ahLst/>
            <a:cxnLst/>
            <a:rect l="l" t="t" r="r" b="b"/>
            <a:pathLst>
              <a:path w="2304415" h="636270">
                <a:moveTo>
                  <a:pt x="0" y="636079"/>
                </a:moveTo>
                <a:lnTo>
                  <a:pt x="2303995" y="636079"/>
                </a:lnTo>
                <a:lnTo>
                  <a:pt x="2303995" y="0"/>
                </a:lnTo>
                <a:lnTo>
                  <a:pt x="0" y="0"/>
                </a:lnTo>
                <a:lnTo>
                  <a:pt x="0" y="6360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124445" y="56852"/>
            <a:ext cx="1084580" cy="513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2875" marR="5080" indent="486409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Int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oduction  Streams and FILE</a:t>
            </a:r>
            <a:r>
              <a:rPr sz="600" b="1" spc="-3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objects</a:t>
            </a:r>
            <a:endParaRPr sz="600">
              <a:latin typeface="Arial"/>
              <a:cs typeface="Arial"/>
            </a:endParaRPr>
          </a:p>
          <a:p>
            <a:pPr marL="421640" marR="5080" indent="313055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Buf</a:t>
            </a:r>
            <a:r>
              <a:rPr sz="600" b="1" spc="-15" dirty="0">
                <a:solidFill>
                  <a:srgbClr val="7F7F7F"/>
                </a:solidFill>
                <a:latin typeface="Arial"/>
                <a:cs typeface="Arial"/>
              </a:rPr>
              <a:t>f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ering  Opening a</a:t>
            </a:r>
            <a:r>
              <a:rPr sz="600" b="1" spc="-6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Stream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Reading and writing a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stream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303995" y="0"/>
            <a:ext cx="2304415" cy="636270"/>
          </a:xfrm>
          <a:custGeom>
            <a:avLst/>
            <a:gdLst/>
            <a:ahLst/>
            <a:cxnLst/>
            <a:rect l="l" t="t" r="r" b="b"/>
            <a:pathLst>
              <a:path w="2304415" h="636270">
                <a:moveTo>
                  <a:pt x="0" y="636079"/>
                </a:moveTo>
                <a:lnTo>
                  <a:pt x="2303995" y="636079"/>
                </a:lnTo>
                <a:lnTo>
                  <a:pt x="2303995" y="0"/>
                </a:lnTo>
                <a:lnTo>
                  <a:pt x="0" y="0"/>
                </a:lnTo>
                <a:lnTo>
                  <a:pt x="0" y="636079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633552"/>
            <a:ext cx="4608004" cy="506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633550"/>
            <a:ext cx="4608004" cy="2499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45948" y="637336"/>
            <a:ext cx="2585720" cy="242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0" dirty="0">
                <a:solidFill>
                  <a:srgbClr val="FFFFFF"/>
                </a:solidFill>
                <a:latin typeface="Arial"/>
                <a:cs typeface="Arial"/>
              </a:rPr>
              <a:t>Single-character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Input</a:t>
            </a:r>
            <a:r>
              <a:rPr sz="14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functions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0" y="880935"/>
            <a:ext cx="4608004" cy="5060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27106" y="1033112"/>
            <a:ext cx="2583180" cy="0"/>
          </a:xfrm>
          <a:custGeom>
            <a:avLst/>
            <a:gdLst/>
            <a:ahLst/>
            <a:cxnLst/>
            <a:rect l="l" t="t" r="r" b="b"/>
            <a:pathLst>
              <a:path w="2583180">
                <a:moveTo>
                  <a:pt x="0" y="0"/>
                </a:moveTo>
                <a:lnTo>
                  <a:pt x="2582821" y="0"/>
                </a:lnTo>
              </a:path>
            </a:pathLst>
          </a:custGeom>
          <a:ln w="53334">
            <a:solidFill>
              <a:srgbClr val="DDD2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59994" y="2046723"/>
            <a:ext cx="65773" cy="6577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868819" y="2038502"/>
            <a:ext cx="73964" cy="7399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92881" y="2071389"/>
            <a:ext cx="2484159" cy="4110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909928" y="1039184"/>
            <a:ext cx="32855" cy="6577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909928" y="1072058"/>
            <a:ext cx="32855" cy="97466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27106" y="1035198"/>
            <a:ext cx="2583180" cy="1044575"/>
          </a:xfrm>
          <a:custGeom>
            <a:avLst/>
            <a:gdLst/>
            <a:ahLst/>
            <a:cxnLst/>
            <a:rect l="l" t="t" r="r" b="b"/>
            <a:pathLst>
              <a:path w="2583180" h="1044575">
                <a:moveTo>
                  <a:pt x="2582821" y="0"/>
                </a:moveTo>
                <a:lnTo>
                  <a:pt x="0" y="0"/>
                </a:lnTo>
                <a:lnTo>
                  <a:pt x="0" y="1011525"/>
                </a:lnTo>
                <a:lnTo>
                  <a:pt x="2595" y="1024295"/>
                </a:lnTo>
                <a:lnTo>
                  <a:pt x="9660" y="1034752"/>
                </a:lnTo>
                <a:lnTo>
                  <a:pt x="20117" y="1041817"/>
                </a:lnTo>
                <a:lnTo>
                  <a:pt x="32887" y="1044412"/>
                </a:lnTo>
                <a:lnTo>
                  <a:pt x="2549934" y="1044412"/>
                </a:lnTo>
                <a:lnTo>
                  <a:pt x="2562703" y="1041817"/>
                </a:lnTo>
                <a:lnTo>
                  <a:pt x="2573160" y="1034752"/>
                </a:lnTo>
                <a:lnTo>
                  <a:pt x="2580226" y="1024295"/>
                </a:lnTo>
                <a:lnTo>
                  <a:pt x="2582821" y="1011525"/>
                </a:lnTo>
                <a:lnTo>
                  <a:pt x="2582821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909928" y="1063836"/>
            <a:ext cx="0" cy="995680"/>
          </a:xfrm>
          <a:custGeom>
            <a:avLst/>
            <a:gdLst/>
            <a:ahLst/>
            <a:cxnLst/>
            <a:rect l="l" t="t" r="r" b="b"/>
            <a:pathLst>
              <a:path h="995680">
                <a:moveTo>
                  <a:pt x="0" y="995219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909928" y="1055614"/>
            <a:ext cx="0" cy="8255"/>
          </a:xfrm>
          <a:custGeom>
            <a:avLst/>
            <a:gdLst/>
            <a:ahLst/>
            <a:cxnLst/>
            <a:rect l="l" t="t" r="r" b="b"/>
            <a:pathLst>
              <a:path h="8255">
                <a:moveTo>
                  <a:pt x="0" y="8221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909928" y="1047392"/>
            <a:ext cx="0" cy="8255"/>
          </a:xfrm>
          <a:custGeom>
            <a:avLst/>
            <a:gdLst/>
            <a:ahLst/>
            <a:cxnLst/>
            <a:rect l="l" t="t" r="r" b="b"/>
            <a:pathLst>
              <a:path h="8255">
                <a:moveTo>
                  <a:pt x="0" y="8221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909928" y="1039171"/>
            <a:ext cx="0" cy="8255"/>
          </a:xfrm>
          <a:custGeom>
            <a:avLst/>
            <a:gdLst/>
            <a:ahLst/>
            <a:cxnLst/>
            <a:rect l="l" t="t" r="r" b="b"/>
            <a:pathLst>
              <a:path h="8255">
                <a:moveTo>
                  <a:pt x="0" y="8221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909928" y="102683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332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44809" y="1423796"/>
            <a:ext cx="49724" cy="4972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44809" y="1535192"/>
            <a:ext cx="49724" cy="4972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347294" y="1027494"/>
            <a:ext cx="2192655" cy="709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dirty="0">
                <a:latin typeface="Courier New"/>
                <a:cs typeface="Courier New"/>
              </a:rPr>
              <a:t>int </a:t>
            </a:r>
            <a:r>
              <a:rPr sz="700" b="1" dirty="0">
                <a:latin typeface="Courier New"/>
                <a:cs typeface="Courier New"/>
              </a:rPr>
              <a:t>getc</a:t>
            </a:r>
            <a:r>
              <a:rPr sz="700" dirty="0">
                <a:latin typeface="Courier New"/>
                <a:cs typeface="Courier New"/>
              </a:rPr>
              <a:t>(FILE </a:t>
            </a:r>
            <a:r>
              <a:rPr sz="1050" baseline="-7936" dirty="0">
                <a:latin typeface="Courier New"/>
                <a:cs typeface="Courier New"/>
              </a:rPr>
              <a:t>*</a:t>
            </a:r>
            <a:r>
              <a:rPr sz="700" dirty="0">
                <a:latin typeface="Courier New"/>
                <a:cs typeface="Courier New"/>
              </a:rPr>
              <a:t>), int </a:t>
            </a:r>
            <a:r>
              <a:rPr sz="700" b="1" dirty="0">
                <a:latin typeface="Courier New"/>
                <a:cs typeface="Courier New"/>
              </a:rPr>
              <a:t>fgetc</a:t>
            </a:r>
            <a:r>
              <a:rPr sz="700" dirty="0">
                <a:latin typeface="Courier New"/>
                <a:cs typeface="Courier New"/>
              </a:rPr>
              <a:t>(FILE </a:t>
            </a:r>
            <a:r>
              <a:rPr sz="1050" baseline="-7936" dirty="0">
                <a:latin typeface="Courier New"/>
                <a:cs typeface="Courier New"/>
              </a:rPr>
              <a:t>*</a:t>
            </a:r>
            <a:r>
              <a:rPr sz="700" dirty="0">
                <a:latin typeface="Courier New"/>
                <a:cs typeface="Courier New"/>
              </a:rPr>
              <a:t>)</a:t>
            </a:r>
            <a:r>
              <a:rPr sz="700" spc="-204" dirty="0">
                <a:latin typeface="Courier New"/>
                <a:cs typeface="Courier New"/>
              </a:rPr>
              <a:t> </a:t>
            </a:r>
            <a:r>
              <a:rPr sz="700" dirty="0">
                <a:latin typeface="Arial"/>
                <a:cs typeface="Arial"/>
              </a:rPr>
              <a:t>and</a:t>
            </a:r>
          </a:p>
          <a:p>
            <a:pPr marL="12700" marR="1231900">
              <a:lnSpc>
                <a:spcPct val="104400"/>
              </a:lnSpc>
            </a:pPr>
            <a:r>
              <a:rPr sz="700" dirty="0">
                <a:latin typeface="Courier New"/>
                <a:cs typeface="Courier New"/>
              </a:rPr>
              <a:t>int</a:t>
            </a:r>
            <a:r>
              <a:rPr sz="700" spc="-40" dirty="0">
                <a:latin typeface="Courier New"/>
                <a:cs typeface="Courier New"/>
              </a:rPr>
              <a:t> </a:t>
            </a:r>
            <a:r>
              <a:rPr sz="700" b="1" dirty="0">
                <a:latin typeface="Courier New"/>
                <a:cs typeface="Courier New"/>
              </a:rPr>
              <a:t>getchar</a:t>
            </a:r>
            <a:r>
              <a:rPr sz="700" dirty="0">
                <a:latin typeface="Courier New"/>
                <a:cs typeface="Courier New"/>
              </a:rPr>
              <a:t>(void)</a:t>
            </a:r>
            <a:r>
              <a:rPr sz="700" dirty="0">
                <a:latin typeface="Arial"/>
                <a:cs typeface="Arial"/>
              </a:rPr>
              <a:t>.  </a:t>
            </a:r>
            <a:r>
              <a:rPr sz="700" spc="-10" dirty="0">
                <a:latin typeface="Arial"/>
                <a:cs typeface="Arial"/>
              </a:rPr>
              <a:t>We</a:t>
            </a:r>
            <a:r>
              <a:rPr sz="700" spc="-95" dirty="0">
                <a:latin typeface="Arial"/>
                <a:cs typeface="Arial"/>
              </a:rPr>
              <a:t> </a:t>
            </a:r>
            <a:r>
              <a:rPr sz="700" spc="-5" dirty="0">
                <a:latin typeface="Arial"/>
                <a:cs typeface="Arial"/>
              </a:rPr>
              <a:t>have:</a:t>
            </a:r>
            <a:endParaRPr sz="700" dirty="0">
              <a:latin typeface="Arial"/>
              <a:cs typeface="Arial"/>
            </a:endParaRPr>
          </a:p>
          <a:p>
            <a:pPr marL="191770" marR="5080" algn="just">
              <a:lnSpc>
                <a:spcPct val="104400"/>
              </a:lnSpc>
              <a:spcBef>
                <a:spcPts val="190"/>
              </a:spcBef>
            </a:pPr>
            <a:r>
              <a:rPr sz="700" dirty="0">
                <a:latin typeface="Courier New"/>
                <a:cs typeface="Courier New"/>
              </a:rPr>
              <a:t>getchar(void)</a:t>
            </a:r>
            <a:r>
              <a:rPr sz="700" spc="-220" dirty="0">
                <a:latin typeface="Courier New"/>
                <a:cs typeface="Courier New"/>
              </a:rPr>
              <a:t> </a:t>
            </a:r>
            <a:r>
              <a:rPr sz="700" dirty="0">
                <a:latin typeface="Arial"/>
                <a:cs typeface="Arial"/>
              </a:rPr>
              <a:t>is equivalent to </a:t>
            </a:r>
            <a:r>
              <a:rPr sz="700" dirty="0">
                <a:highlight>
                  <a:srgbClr val="FFFF00"/>
                </a:highlight>
                <a:latin typeface="Courier New"/>
                <a:cs typeface="Courier New"/>
              </a:rPr>
              <a:t>getc(stdin</a:t>
            </a:r>
            <a:r>
              <a:rPr sz="700" dirty="0">
                <a:latin typeface="Courier New"/>
                <a:cs typeface="Courier New"/>
              </a:rPr>
              <a:t>)</a:t>
            </a:r>
            <a:r>
              <a:rPr sz="700" dirty="0">
                <a:latin typeface="Arial"/>
                <a:cs typeface="Arial"/>
              </a:rPr>
              <a:t>.  </a:t>
            </a:r>
            <a:r>
              <a:rPr sz="700" dirty="0">
                <a:latin typeface="Courier New"/>
                <a:cs typeface="Courier New"/>
              </a:rPr>
              <a:t>getc()</a:t>
            </a:r>
            <a:r>
              <a:rPr sz="700" spc="-204" dirty="0">
                <a:latin typeface="Courier New"/>
                <a:cs typeface="Courier New"/>
              </a:rPr>
              <a:t> </a:t>
            </a:r>
            <a:r>
              <a:rPr sz="700" dirty="0">
                <a:latin typeface="Arial"/>
                <a:cs typeface="Arial"/>
              </a:rPr>
              <a:t>can be implemented as a macro whereas  </a:t>
            </a:r>
            <a:r>
              <a:rPr sz="700" dirty="0">
                <a:latin typeface="Courier New"/>
                <a:cs typeface="Courier New"/>
              </a:rPr>
              <a:t>fgetc()</a:t>
            </a:r>
            <a:r>
              <a:rPr sz="700" spc="-280" dirty="0">
                <a:latin typeface="Courier New"/>
                <a:cs typeface="Courier New"/>
              </a:rPr>
              <a:t> </a:t>
            </a:r>
            <a:r>
              <a:rPr sz="700" dirty="0">
                <a:latin typeface="Arial"/>
                <a:cs typeface="Arial"/>
              </a:rPr>
              <a:t>cannot.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526684" y="1720454"/>
            <a:ext cx="1033780" cy="187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45" dirty="0">
                <a:latin typeface="Lucida Sans Unicode"/>
                <a:cs typeface="Lucida Sans Unicode"/>
              </a:rPr>
              <a:t>→ </a:t>
            </a:r>
            <a:r>
              <a:rPr sz="700" dirty="0">
                <a:latin typeface="Courier New"/>
                <a:cs typeface="Courier New"/>
              </a:rPr>
              <a:t>getc</a:t>
            </a:r>
            <a:r>
              <a:rPr sz="700" spc="-345" dirty="0">
                <a:latin typeface="Courier New"/>
                <a:cs typeface="Courier New"/>
              </a:rPr>
              <a:t> </a:t>
            </a:r>
            <a:r>
              <a:rPr sz="700" dirty="0">
                <a:latin typeface="Arial"/>
                <a:cs typeface="Arial"/>
              </a:rPr>
              <a:t>is more efficient,</a:t>
            </a:r>
            <a:endParaRPr sz="7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26684" y="1831850"/>
            <a:ext cx="2238375" cy="187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45" dirty="0">
                <a:latin typeface="Lucida Sans Unicode"/>
                <a:cs typeface="Lucida Sans Unicode"/>
              </a:rPr>
              <a:t>→ </a:t>
            </a:r>
            <a:r>
              <a:rPr sz="700" dirty="0">
                <a:latin typeface="Arial"/>
                <a:cs typeface="Arial"/>
              </a:rPr>
              <a:t>the address of </a:t>
            </a:r>
            <a:r>
              <a:rPr sz="700" dirty="0">
                <a:latin typeface="Courier New"/>
                <a:cs typeface="Courier New"/>
              </a:rPr>
              <a:t>fgetc</a:t>
            </a:r>
            <a:r>
              <a:rPr sz="700" spc="-280" dirty="0">
                <a:latin typeface="Courier New"/>
                <a:cs typeface="Courier New"/>
              </a:rPr>
              <a:t> </a:t>
            </a:r>
            <a:r>
              <a:rPr sz="700" dirty="0">
                <a:latin typeface="Arial"/>
                <a:cs typeface="Arial"/>
              </a:rPr>
              <a:t>can be passed as a parameter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738056" y="1943246"/>
            <a:ext cx="1830070" cy="127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dirty="0">
                <a:latin typeface="Arial"/>
                <a:cs typeface="Arial"/>
              </a:rPr>
              <a:t>unlike </a:t>
            </a:r>
            <a:r>
              <a:rPr sz="700" dirty="0">
                <a:latin typeface="Courier New"/>
                <a:cs typeface="Courier New"/>
              </a:rPr>
              <a:t>getc</a:t>
            </a:r>
            <a:r>
              <a:rPr sz="700" spc="-215" dirty="0">
                <a:latin typeface="Courier New"/>
                <a:cs typeface="Courier New"/>
              </a:rPr>
              <a:t> </a:t>
            </a:r>
            <a:r>
              <a:rPr sz="700" dirty="0">
                <a:latin typeface="Arial"/>
                <a:cs typeface="Arial"/>
              </a:rPr>
              <a:t>(macros do not </a:t>
            </a:r>
            <a:r>
              <a:rPr sz="700" spc="-10" dirty="0">
                <a:latin typeface="Arial"/>
                <a:cs typeface="Arial"/>
              </a:rPr>
              <a:t>have </a:t>
            </a:r>
            <a:r>
              <a:rPr sz="700" dirty="0">
                <a:latin typeface="Arial"/>
                <a:cs typeface="Arial"/>
              </a:rPr>
              <a:t>addresses).</a:t>
            </a:r>
            <a:endParaRPr sz="7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327106" y="2177958"/>
            <a:ext cx="2583180" cy="125730"/>
          </a:xfrm>
          <a:custGeom>
            <a:avLst/>
            <a:gdLst/>
            <a:ahLst/>
            <a:cxnLst/>
            <a:rect l="l" t="t" r="r" b="b"/>
            <a:pathLst>
              <a:path w="2583180" h="125730">
                <a:moveTo>
                  <a:pt x="2549934" y="0"/>
                </a:moveTo>
                <a:lnTo>
                  <a:pt x="32887" y="0"/>
                </a:lnTo>
                <a:lnTo>
                  <a:pt x="20117" y="2595"/>
                </a:lnTo>
                <a:lnTo>
                  <a:pt x="9660" y="9660"/>
                </a:lnTo>
                <a:lnTo>
                  <a:pt x="2595" y="20117"/>
                </a:lnTo>
                <a:lnTo>
                  <a:pt x="0" y="32887"/>
                </a:lnTo>
                <a:lnTo>
                  <a:pt x="0" y="125267"/>
                </a:lnTo>
                <a:lnTo>
                  <a:pt x="2582821" y="125267"/>
                </a:lnTo>
                <a:lnTo>
                  <a:pt x="2582821" y="32887"/>
                </a:lnTo>
                <a:lnTo>
                  <a:pt x="2580226" y="20117"/>
                </a:lnTo>
                <a:lnTo>
                  <a:pt x="2573160" y="9660"/>
                </a:lnTo>
                <a:lnTo>
                  <a:pt x="2562703" y="2595"/>
                </a:lnTo>
                <a:lnTo>
                  <a:pt x="2549934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27107" y="2295036"/>
            <a:ext cx="2582820" cy="3276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59994" y="3199245"/>
            <a:ext cx="65773" cy="6577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868819" y="3191023"/>
            <a:ext cx="73964" cy="7399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92881" y="3223910"/>
            <a:ext cx="2484159" cy="4110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909928" y="2206603"/>
            <a:ext cx="32855" cy="6577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909928" y="2239472"/>
            <a:ext cx="32855" cy="95977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27106" y="2323692"/>
            <a:ext cx="2583180" cy="908685"/>
          </a:xfrm>
          <a:custGeom>
            <a:avLst/>
            <a:gdLst/>
            <a:ahLst/>
            <a:cxnLst/>
            <a:rect l="l" t="t" r="r" b="b"/>
            <a:pathLst>
              <a:path w="2583180" h="908685">
                <a:moveTo>
                  <a:pt x="2582821" y="0"/>
                </a:moveTo>
                <a:lnTo>
                  <a:pt x="0" y="0"/>
                </a:lnTo>
                <a:lnTo>
                  <a:pt x="0" y="875553"/>
                </a:lnTo>
                <a:lnTo>
                  <a:pt x="2595" y="888322"/>
                </a:lnTo>
                <a:lnTo>
                  <a:pt x="9660" y="898779"/>
                </a:lnTo>
                <a:lnTo>
                  <a:pt x="20117" y="905845"/>
                </a:lnTo>
                <a:lnTo>
                  <a:pt x="32887" y="908440"/>
                </a:lnTo>
                <a:lnTo>
                  <a:pt x="2549934" y="908440"/>
                </a:lnTo>
                <a:lnTo>
                  <a:pt x="2562703" y="905845"/>
                </a:lnTo>
                <a:lnTo>
                  <a:pt x="2573160" y="898779"/>
                </a:lnTo>
                <a:lnTo>
                  <a:pt x="2580226" y="888322"/>
                </a:lnTo>
                <a:lnTo>
                  <a:pt x="2582821" y="875553"/>
                </a:lnTo>
                <a:lnTo>
                  <a:pt x="2582821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909928" y="2231250"/>
            <a:ext cx="0" cy="980440"/>
          </a:xfrm>
          <a:custGeom>
            <a:avLst/>
            <a:gdLst/>
            <a:ahLst/>
            <a:cxnLst/>
            <a:rect l="l" t="t" r="r" b="b"/>
            <a:pathLst>
              <a:path h="980439">
                <a:moveTo>
                  <a:pt x="0" y="980327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909928" y="2223028"/>
            <a:ext cx="0" cy="8255"/>
          </a:xfrm>
          <a:custGeom>
            <a:avLst/>
            <a:gdLst/>
            <a:ahLst/>
            <a:cxnLst/>
            <a:rect l="l" t="t" r="r" b="b"/>
            <a:pathLst>
              <a:path h="8255">
                <a:moveTo>
                  <a:pt x="0" y="8221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909928" y="2214806"/>
            <a:ext cx="0" cy="8255"/>
          </a:xfrm>
          <a:custGeom>
            <a:avLst/>
            <a:gdLst/>
            <a:ahLst/>
            <a:cxnLst/>
            <a:rect l="l" t="t" r="r" b="b"/>
            <a:pathLst>
              <a:path h="8255">
                <a:moveTo>
                  <a:pt x="0" y="8221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909928" y="2206585"/>
            <a:ext cx="0" cy="8255"/>
          </a:xfrm>
          <a:custGeom>
            <a:avLst/>
            <a:gdLst/>
            <a:ahLst/>
            <a:cxnLst/>
            <a:rect l="l" t="t" r="r" b="b"/>
            <a:pathLst>
              <a:path h="8255">
                <a:moveTo>
                  <a:pt x="0" y="8221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909928" y="2194252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332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347294" y="2179243"/>
            <a:ext cx="2542540" cy="4619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5" dirty="0">
                <a:solidFill>
                  <a:srgbClr val="FFFFFF"/>
                </a:solidFill>
                <a:latin typeface="Arial"/>
                <a:cs typeface="Arial"/>
              </a:rPr>
              <a:t>Important </a:t>
            </a:r>
            <a:r>
              <a:rPr sz="700" dirty="0">
                <a:solidFill>
                  <a:srgbClr val="FFFFFF"/>
                </a:solidFill>
                <a:latin typeface="Arial"/>
                <a:cs typeface="Arial"/>
              </a:rPr>
              <a:t>issues about these</a:t>
            </a:r>
            <a:r>
              <a:rPr sz="7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FFFFFF"/>
                </a:solidFill>
                <a:latin typeface="Arial"/>
                <a:cs typeface="Arial"/>
              </a:rPr>
              <a:t>functions</a:t>
            </a:r>
            <a:endParaRPr sz="700" dirty="0">
              <a:latin typeface="Arial"/>
              <a:cs typeface="Arial"/>
            </a:endParaRPr>
          </a:p>
          <a:p>
            <a:pPr marL="12700" marR="5080">
              <a:lnSpc>
                <a:spcPct val="104400"/>
              </a:lnSpc>
              <a:spcBef>
                <a:spcPts val="200"/>
              </a:spcBef>
            </a:pPr>
            <a:r>
              <a:rPr sz="700" spc="-5" dirty="0">
                <a:latin typeface="Arial"/>
                <a:cs typeface="Arial"/>
              </a:rPr>
              <a:t>They </a:t>
            </a:r>
            <a:r>
              <a:rPr sz="700" spc="5" dirty="0">
                <a:latin typeface="Arial"/>
                <a:cs typeface="Arial"/>
              </a:rPr>
              <a:t>return </a:t>
            </a:r>
            <a:r>
              <a:rPr sz="700" dirty="0">
                <a:latin typeface="Arial"/>
                <a:cs typeface="Arial"/>
              </a:rPr>
              <a:t>the </a:t>
            </a:r>
            <a:r>
              <a:rPr sz="700" spc="-5" dirty="0">
                <a:latin typeface="Arial"/>
                <a:cs typeface="Arial"/>
              </a:rPr>
              <a:t>next </a:t>
            </a:r>
            <a:r>
              <a:rPr sz="700" dirty="0">
                <a:latin typeface="Arial"/>
                <a:cs typeface="Arial"/>
              </a:rPr>
              <a:t>character as an </a:t>
            </a:r>
            <a:r>
              <a:rPr sz="700" b="1" dirty="0">
                <a:highlight>
                  <a:srgbClr val="FFFF00"/>
                </a:highlight>
                <a:latin typeface="Courier New"/>
                <a:cs typeface="Courier New"/>
              </a:rPr>
              <a:t>unsigned char  </a:t>
            </a:r>
            <a:r>
              <a:rPr sz="700" b="1" dirty="0">
                <a:highlight>
                  <a:srgbClr val="FFFF00"/>
                </a:highlight>
                <a:latin typeface="Arial"/>
                <a:cs typeface="Arial"/>
              </a:rPr>
              <a:t>converted into an </a:t>
            </a:r>
            <a:r>
              <a:rPr sz="700" b="1" dirty="0">
                <a:highlight>
                  <a:srgbClr val="FFFF00"/>
                </a:highlight>
                <a:latin typeface="Courier New"/>
                <a:cs typeface="Courier New"/>
              </a:rPr>
              <a:t>int</a:t>
            </a:r>
            <a:r>
              <a:rPr sz="700" dirty="0">
                <a:latin typeface="Arial"/>
                <a:cs typeface="Arial"/>
              </a:rPr>
              <a:t>. </a:t>
            </a:r>
            <a:r>
              <a:rPr sz="700" b="1" dirty="0">
                <a:latin typeface="Arial"/>
                <a:cs typeface="Arial"/>
              </a:rPr>
              <a:t>Reason</a:t>
            </a:r>
            <a:r>
              <a:rPr sz="700" dirty="0">
                <a:latin typeface="Arial"/>
                <a:cs typeface="Arial"/>
              </a:rPr>
              <a:t>: the high order bit is set without  causing the </a:t>
            </a:r>
            <a:r>
              <a:rPr sz="700" spc="5" dirty="0">
                <a:latin typeface="Arial"/>
                <a:cs typeface="Arial"/>
              </a:rPr>
              <a:t>return </a:t>
            </a:r>
            <a:r>
              <a:rPr sz="700" spc="-5" dirty="0">
                <a:latin typeface="Arial"/>
                <a:cs typeface="Arial"/>
              </a:rPr>
              <a:t>value </a:t>
            </a:r>
            <a:r>
              <a:rPr sz="700" dirty="0">
                <a:latin typeface="Arial"/>
                <a:cs typeface="Arial"/>
              </a:rPr>
              <a:t>to be</a:t>
            </a:r>
            <a:r>
              <a:rPr sz="700" spc="-5" dirty="0">
                <a:latin typeface="Arial"/>
                <a:cs typeface="Arial"/>
              </a:rPr>
              <a:t> negative.</a:t>
            </a:r>
            <a:endParaRPr sz="700" dirty="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47294" y="2650183"/>
            <a:ext cx="2393950" cy="187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45" dirty="0">
                <a:latin typeface="Lucida Sans Unicode"/>
                <a:cs typeface="Lucida Sans Unicode"/>
              </a:rPr>
              <a:t>→ </a:t>
            </a:r>
            <a:r>
              <a:rPr sz="700" spc="-5" dirty="0">
                <a:latin typeface="Arial"/>
                <a:cs typeface="Arial"/>
              </a:rPr>
              <a:t>we </a:t>
            </a:r>
            <a:r>
              <a:rPr sz="700" dirty="0">
                <a:latin typeface="Arial"/>
                <a:cs typeface="Arial"/>
              </a:rPr>
              <a:t>can read all possible 255 </a:t>
            </a:r>
            <a:r>
              <a:rPr sz="700" spc="-5" dirty="0">
                <a:latin typeface="Arial"/>
                <a:cs typeface="Arial"/>
              </a:rPr>
              <a:t>different values </a:t>
            </a:r>
            <a:r>
              <a:rPr sz="700" dirty="0">
                <a:latin typeface="Arial"/>
                <a:cs typeface="Arial"/>
              </a:rPr>
              <a:t>of a </a:t>
            </a:r>
            <a:r>
              <a:rPr sz="700" spc="-5" dirty="0">
                <a:latin typeface="Arial"/>
                <a:cs typeface="Arial"/>
              </a:rPr>
              <a:t>byte.</a:t>
            </a:r>
            <a:r>
              <a:rPr sz="700" spc="30" dirty="0">
                <a:latin typeface="Arial"/>
                <a:cs typeface="Arial"/>
              </a:rPr>
              <a:t> </a:t>
            </a:r>
            <a:r>
              <a:rPr sz="700" dirty="0">
                <a:latin typeface="Arial"/>
                <a:cs typeface="Arial"/>
              </a:rPr>
              <a:t>In</a:t>
            </a:r>
            <a:endParaRPr sz="7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47294" y="2756885"/>
            <a:ext cx="2317750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4400"/>
              </a:lnSpc>
            </a:pPr>
            <a:r>
              <a:rPr sz="700" dirty="0">
                <a:latin typeface="Arial"/>
                <a:cs typeface="Arial"/>
              </a:rPr>
              <a:t>particular, </a:t>
            </a:r>
            <a:r>
              <a:rPr sz="700" spc="-5" dirty="0">
                <a:latin typeface="Arial"/>
                <a:cs typeface="Arial"/>
              </a:rPr>
              <a:t>we </a:t>
            </a:r>
            <a:r>
              <a:rPr sz="700" dirty="0">
                <a:latin typeface="Arial"/>
                <a:cs typeface="Arial"/>
              </a:rPr>
              <a:t>will </a:t>
            </a:r>
            <a:r>
              <a:rPr sz="700" spc="-10" dirty="0">
                <a:latin typeface="Arial"/>
                <a:cs typeface="Arial"/>
              </a:rPr>
              <a:t>never </a:t>
            </a:r>
            <a:r>
              <a:rPr sz="700" dirty="0">
                <a:latin typeface="Arial"/>
                <a:cs typeface="Arial"/>
              </a:rPr>
              <a:t>get a character with -1(</a:t>
            </a:r>
            <a:r>
              <a:rPr sz="700" dirty="0">
                <a:latin typeface="Courier New"/>
                <a:cs typeface="Courier New"/>
              </a:rPr>
              <a:t>EOF</a:t>
            </a:r>
            <a:r>
              <a:rPr sz="700" dirty="0">
                <a:latin typeface="Arial"/>
                <a:cs typeface="Arial"/>
              </a:rPr>
              <a:t>) as its  </a:t>
            </a:r>
            <a:r>
              <a:rPr sz="700" spc="-5" dirty="0">
                <a:latin typeface="Arial"/>
                <a:cs typeface="Arial"/>
              </a:rPr>
              <a:t>value.</a:t>
            </a:r>
            <a:endParaRPr sz="700" dirty="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47294" y="2984372"/>
            <a:ext cx="2408555" cy="1077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45" dirty="0">
                <a:latin typeface="Lucida Sans Unicode"/>
                <a:cs typeface="Lucida Sans Unicode"/>
              </a:rPr>
              <a:t>→ </a:t>
            </a:r>
            <a:r>
              <a:rPr sz="700" dirty="0">
                <a:latin typeface="Arial"/>
                <a:cs typeface="Arial"/>
              </a:rPr>
              <a:t>The </a:t>
            </a:r>
            <a:r>
              <a:rPr sz="700" spc="5" dirty="0">
                <a:latin typeface="Arial"/>
                <a:cs typeface="Arial"/>
              </a:rPr>
              <a:t>return </a:t>
            </a:r>
            <a:r>
              <a:rPr sz="700" spc="-5" dirty="0">
                <a:latin typeface="Arial"/>
                <a:cs typeface="Arial"/>
              </a:rPr>
              <a:t>value </a:t>
            </a:r>
            <a:r>
              <a:rPr sz="700" dirty="0">
                <a:latin typeface="Arial"/>
                <a:cs typeface="Arial"/>
              </a:rPr>
              <a:t>from these functions</a:t>
            </a:r>
            <a:r>
              <a:rPr sz="700" b="1" dirty="0">
                <a:latin typeface="Arial"/>
                <a:cs typeface="Arial"/>
              </a:rPr>
              <a:t> can’t</a:t>
            </a:r>
            <a:r>
              <a:rPr sz="700" dirty="0">
                <a:latin typeface="Arial"/>
                <a:cs typeface="Arial"/>
              </a:rPr>
              <a:t> be stored in</a:t>
            </a:r>
            <a:r>
              <a:rPr sz="700" spc="-45" dirty="0">
                <a:latin typeface="Arial"/>
                <a:cs typeface="Arial"/>
              </a:rPr>
              <a:t> </a:t>
            </a:r>
            <a:r>
              <a:rPr sz="700" dirty="0">
                <a:latin typeface="Arial"/>
                <a:cs typeface="Arial"/>
              </a:rPr>
              <a:t>a</a:t>
            </a:r>
          </a:p>
        </p:txBody>
      </p:sp>
      <p:sp>
        <p:nvSpPr>
          <p:cNvPr id="52" name="object 52"/>
          <p:cNvSpPr txBox="1"/>
          <p:nvPr/>
        </p:nvSpPr>
        <p:spPr>
          <a:xfrm>
            <a:off x="347294" y="3095776"/>
            <a:ext cx="1486535" cy="127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dirty="0">
                <a:latin typeface="Courier New"/>
                <a:cs typeface="Courier New"/>
              </a:rPr>
              <a:t>char</a:t>
            </a:r>
            <a:r>
              <a:rPr sz="700" spc="-215" dirty="0">
                <a:latin typeface="Courier New"/>
                <a:cs typeface="Courier New"/>
              </a:rPr>
              <a:t> </a:t>
            </a:r>
            <a:r>
              <a:rPr sz="700" spc="-5" dirty="0">
                <a:latin typeface="Arial"/>
                <a:cs typeface="Arial"/>
              </a:rPr>
              <a:t>variable </a:t>
            </a:r>
            <a:r>
              <a:rPr sz="700" dirty="0">
                <a:latin typeface="Arial"/>
                <a:cs typeface="Arial"/>
              </a:rPr>
              <a:t>then compared to </a:t>
            </a:r>
            <a:r>
              <a:rPr sz="700" dirty="0">
                <a:latin typeface="Courier New"/>
                <a:cs typeface="Courier New"/>
              </a:rPr>
              <a:t>EOF</a:t>
            </a:r>
          </a:p>
        </p:txBody>
      </p:sp>
      <p:sp>
        <p:nvSpPr>
          <p:cNvPr id="53" name="object 53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18"/>
                </a:moveTo>
                <a:lnTo>
                  <a:pt x="2303995" y="146418"/>
                </a:lnTo>
                <a:lnTo>
                  <a:pt x="2303995" y="12"/>
                </a:lnTo>
                <a:lnTo>
                  <a:pt x="0" y="12"/>
                </a:lnTo>
                <a:lnTo>
                  <a:pt x="0" y="1464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303995" y="3309607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Slide Number Placeholder 56">
            <a:extLst>
              <a:ext uri="{FF2B5EF4-FFF2-40B4-BE49-F238E27FC236}">
                <a16:creationId xmlns:a16="http://schemas.microsoft.com/office/drawing/2014/main" id="{CE2EA64E-C6CB-42DF-94F9-DAB1DBE6C0C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24</a:t>
            </a:fld>
            <a:endParaRPr lang="en-CA"/>
          </a:p>
        </p:txBody>
      </p:sp>
      <p:sp>
        <p:nvSpPr>
          <p:cNvPr id="58" name="Footer Placeholder 57">
            <a:extLst>
              <a:ext uri="{FF2B5EF4-FFF2-40B4-BE49-F238E27FC236}">
                <a16:creationId xmlns:a16="http://schemas.microsoft.com/office/drawing/2014/main" id="{97E332FB-A04E-4EDC-8069-8DF441374455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2399296" y="3325823"/>
            <a:ext cx="1505954" cy="184666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 2560 System</a:t>
            </a:r>
            <a:r>
              <a:rPr lang="en-CA" spc="-35" dirty="0"/>
              <a:t> </a:t>
            </a:r>
            <a:r>
              <a:rPr lang="en-CA" spc="-5" dirty="0"/>
              <a:t>Programming</a:t>
            </a:r>
          </a:p>
        </p:txBody>
      </p:sp>
    </p:spTree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51033" y="3244989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423969" y="3218494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80">
                <a:moveTo>
                  <a:pt x="30366" y="15183"/>
                </a:moveTo>
                <a:lnTo>
                  <a:pt x="30366" y="6756"/>
                </a:lnTo>
                <a:lnTo>
                  <a:pt x="23609" y="0"/>
                </a:lnTo>
                <a:lnTo>
                  <a:pt x="15183" y="0"/>
                </a:lnTo>
                <a:lnTo>
                  <a:pt x="6756" y="0"/>
                </a:lnTo>
                <a:lnTo>
                  <a:pt x="0" y="6756"/>
                </a:lnTo>
                <a:lnTo>
                  <a:pt x="0" y="15183"/>
                </a:lnTo>
                <a:lnTo>
                  <a:pt x="0" y="23609"/>
                </a:lnTo>
                <a:lnTo>
                  <a:pt x="6756" y="30366"/>
                </a:lnTo>
                <a:lnTo>
                  <a:pt x="15183" y="30366"/>
                </a:lnTo>
                <a:lnTo>
                  <a:pt x="23609" y="30366"/>
                </a:lnTo>
                <a:lnTo>
                  <a:pt x="30366" y="23609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344352" y="321450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29112" y="3232289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96754" y="321450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32315" y="3232289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2304415" cy="636270"/>
          </a:xfrm>
          <a:custGeom>
            <a:avLst/>
            <a:gdLst/>
            <a:ahLst/>
            <a:cxnLst/>
            <a:rect l="l" t="t" r="r" b="b"/>
            <a:pathLst>
              <a:path w="2304415" h="636270">
                <a:moveTo>
                  <a:pt x="0" y="636079"/>
                </a:moveTo>
                <a:lnTo>
                  <a:pt x="2303995" y="636079"/>
                </a:lnTo>
                <a:lnTo>
                  <a:pt x="2303995" y="0"/>
                </a:lnTo>
                <a:lnTo>
                  <a:pt x="0" y="0"/>
                </a:lnTo>
                <a:lnTo>
                  <a:pt x="0" y="6360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24445" y="56852"/>
            <a:ext cx="1084580" cy="513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2875" marR="5080" indent="486409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Int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oduction  Streams and FILE</a:t>
            </a:r>
            <a:r>
              <a:rPr sz="600" b="1" spc="-3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objects</a:t>
            </a:r>
            <a:endParaRPr sz="600">
              <a:latin typeface="Arial"/>
              <a:cs typeface="Arial"/>
            </a:endParaRPr>
          </a:p>
          <a:p>
            <a:pPr marL="421640" marR="5080" indent="313055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Buf</a:t>
            </a:r>
            <a:r>
              <a:rPr sz="600" b="1" spc="-15" dirty="0">
                <a:solidFill>
                  <a:srgbClr val="7F7F7F"/>
                </a:solidFill>
                <a:latin typeface="Arial"/>
                <a:cs typeface="Arial"/>
              </a:rPr>
              <a:t>f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ering  Opening a</a:t>
            </a:r>
            <a:r>
              <a:rPr sz="600" b="1" spc="-6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Stream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Reading and writing a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stream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303995" y="0"/>
            <a:ext cx="2304415" cy="636270"/>
          </a:xfrm>
          <a:custGeom>
            <a:avLst/>
            <a:gdLst/>
            <a:ahLst/>
            <a:cxnLst/>
            <a:rect l="l" t="t" r="r" b="b"/>
            <a:pathLst>
              <a:path w="2304415" h="636270">
                <a:moveTo>
                  <a:pt x="0" y="636079"/>
                </a:moveTo>
                <a:lnTo>
                  <a:pt x="2303995" y="636079"/>
                </a:lnTo>
                <a:lnTo>
                  <a:pt x="2303995" y="0"/>
                </a:lnTo>
                <a:lnTo>
                  <a:pt x="0" y="0"/>
                </a:lnTo>
                <a:lnTo>
                  <a:pt x="0" y="636079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633552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-3565" y="650624"/>
            <a:ext cx="4608004" cy="2499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45948" y="637336"/>
            <a:ext cx="230441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0" dirty="0">
                <a:solidFill>
                  <a:srgbClr val="FFFFFF"/>
                </a:solidFill>
                <a:latin typeface="Arial"/>
                <a:cs typeface="Arial"/>
              </a:rPr>
              <a:t>Example...</a:t>
            </a:r>
            <a:r>
              <a:rPr lang="en-US" sz="1400" spc="10" dirty="0">
                <a:solidFill>
                  <a:srgbClr val="FFFFFF"/>
                </a:solidFill>
                <a:latin typeface="Arial"/>
                <a:cs typeface="Arial"/>
              </a:rPr>
              <a:t> (filesize1.c)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0" y="880935"/>
            <a:ext cx="4608004" cy="506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47294" y="1093190"/>
            <a:ext cx="3365500" cy="1991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spc="15" dirty="0">
                <a:latin typeface="Courier New"/>
                <a:cs typeface="Courier New"/>
              </a:rPr>
              <a:t>#include</a:t>
            </a:r>
            <a:r>
              <a:rPr sz="850" spc="-75" dirty="0">
                <a:latin typeface="Courier New"/>
                <a:cs typeface="Courier New"/>
              </a:rPr>
              <a:t> </a:t>
            </a:r>
            <a:r>
              <a:rPr sz="850" spc="15" dirty="0">
                <a:latin typeface="Courier New"/>
                <a:cs typeface="Courier New"/>
              </a:rPr>
              <a:t>&lt;stdio.h&gt;</a:t>
            </a:r>
            <a:endParaRPr sz="85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00" dirty="0">
              <a:latin typeface="Times New Roman"/>
              <a:cs typeface="Times New Roman"/>
            </a:endParaRPr>
          </a:p>
          <a:p>
            <a:pPr marL="146050" marR="1140460" indent="-133985">
              <a:lnSpc>
                <a:spcPct val="106700"/>
              </a:lnSpc>
              <a:spcBef>
                <a:spcPts val="5"/>
              </a:spcBef>
            </a:pPr>
            <a:r>
              <a:rPr sz="850" spc="15" dirty="0">
                <a:latin typeface="Courier New"/>
                <a:cs typeface="Courier New"/>
              </a:rPr>
              <a:t>int main(int argc, char</a:t>
            </a:r>
            <a:r>
              <a:rPr sz="850" spc="-60" dirty="0">
                <a:latin typeface="Courier New"/>
                <a:cs typeface="Courier New"/>
              </a:rPr>
              <a:t> </a:t>
            </a:r>
            <a:r>
              <a:rPr sz="1275" spc="22" baseline="-9803" dirty="0">
                <a:latin typeface="Courier New"/>
                <a:cs typeface="Courier New"/>
              </a:rPr>
              <a:t>*</a:t>
            </a:r>
            <a:r>
              <a:rPr sz="850" spc="15" dirty="0">
                <a:latin typeface="Courier New"/>
                <a:cs typeface="Courier New"/>
              </a:rPr>
              <a:t>argv[]){  FILE</a:t>
            </a:r>
            <a:r>
              <a:rPr sz="850" spc="-80" dirty="0">
                <a:latin typeface="Courier New"/>
                <a:cs typeface="Courier New"/>
              </a:rPr>
              <a:t> </a:t>
            </a:r>
            <a:r>
              <a:rPr sz="1275" spc="22" baseline="-9803" dirty="0">
                <a:latin typeface="Courier New"/>
                <a:cs typeface="Courier New"/>
              </a:rPr>
              <a:t>*</a:t>
            </a:r>
            <a:r>
              <a:rPr sz="850" spc="15" dirty="0">
                <a:latin typeface="Courier New"/>
                <a:cs typeface="Courier New"/>
              </a:rPr>
              <a:t>f</a:t>
            </a:r>
            <a:r>
              <a:rPr lang="en-CA" sz="850" spc="15" dirty="0">
                <a:latin typeface="Courier New"/>
                <a:cs typeface="Courier New"/>
              </a:rPr>
              <a:t>p</a:t>
            </a:r>
            <a:r>
              <a:rPr sz="850" spc="15" dirty="0">
                <a:latin typeface="Courier New"/>
                <a:cs typeface="Courier New"/>
              </a:rPr>
              <a:t>;</a:t>
            </a:r>
            <a:endParaRPr sz="850" dirty="0">
              <a:latin typeface="Courier New"/>
              <a:cs typeface="Courier New"/>
            </a:endParaRPr>
          </a:p>
          <a:p>
            <a:pPr marL="146050">
              <a:lnSpc>
                <a:spcPct val="100000"/>
              </a:lnSpc>
              <a:spcBef>
                <a:spcPts val="70"/>
              </a:spcBef>
            </a:pPr>
            <a:r>
              <a:rPr sz="850" spc="15" dirty="0">
                <a:latin typeface="Courier New"/>
                <a:cs typeface="Courier New"/>
              </a:rPr>
              <a:t>char</a:t>
            </a:r>
            <a:r>
              <a:rPr sz="850" spc="-80" dirty="0">
                <a:latin typeface="Courier New"/>
                <a:cs typeface="Courier New"/>
              </a:rPr>
              <a:t> </a:t>
            </a:r>
            <a:r>
              <a:rPr sz="850" spc="15" dirty="0">
                <a:latin typeface="Courier New"/>
                <a:cs typeface="Courier New"/>
              </a:rPr>
              <a:t>ch;</a:t>
            </a:r>
            <a:endParaRPr sz="850" dirty="0">
              <a:latin typeface="Courier New"/>
              <a:cs typeface="Courier New"/>
            </a:endParaRPr>
          </a:p>
          <a:p>
            <a:pPr marL="146050">
              <a:lnSpc>
                <a:spcPct val="100000"/>
              </a:lnSpc>
              <a:spcBef>
                <a:spcPts val="70"/>
              </a:spcBef>
            </a:pPr>
            <a:r>
              <a:rPr sz="850" spc="15" dirty="0">
                <a:latin typeface="Courier New"/>
                <a:cs typeface="Courier New"/>
              </a:rPr>
              <a:t>int</a:t>
            </a:r>
            <a:r>
              <a:rPr sz="850" spc="-75" dirty="0">
                <a:latin typeface="Courier New"/>
                <a:cs typeface="Courier New"/>
              </a:rPr>
              <a:t> </a:t>
            </a:r>
            <a:r>
              <a:rPr sz="850" spc="15" dirty="0">
                <a:latin typeface="Courier New"/>
                <a:cs typeface="Courier New"/>
              </a:rPr>
              <a:t>fileSize=-1;</a:t>
            </a:r>
            <a:endParaRPr sz="85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900" dirty="0">
              <a:latin typeface="Times New Roman"/>
              <a:cs typeface="Times New Roman"/>
            </a:endParaRPr>
          </a:p>
          <a:p>
            <a:pPr marL="146050" marR="1541145">
              <a:lnSpc>
                <a:spcPct val="106700"/>
              </a:lnSpc>
            </a:pPr>
            <a:r>
              <a:rPr sz="850" spc="15" dirty="0">
                <a:latin typeface="Courier New"/>
                <a:cs typeface="Courier New"/>
              </a:rPr>
              <a:t>fd = fopen(argv[1],</a:t>
            </a:r>
            <a:r>
              <a:rPr sz="850" spc="-65" dirty="0">
                <a:latin typeface="Courier New"/>
                <a:cs typeface="Courier New"/>
              </a:rPr>
              <a:t> </a:t>
            </a:r>
            <a:r>
              <a:rPr sz="850" spc="15" dirty="0">
                <a:latin typeface="Courier New"/>
                <a:cs typeface="Courier New"/>
              </a:rPr>
              <a:t>"r");  do{</a:t>
            </a:r>
            <a:endParaRPr sz="850" dirty="0">
              <a:latin typeface="Courier New"/>
              <a:cs typeface="Courier New"/>
            </a:endParaRPr>
          </a:p>
          <a:p>
            <a:pPr marL="279400" marR="2275840">
              <a:lnSpc>
                <a:spcPct val="106700"/>
              </a:lnSpc>
            </a:pPr>
            <a:r>
              <a:rPr sz="850" spc="15" dirty="0" err="1">
                <a:latin typeface="Courier New"/>
                <a:cs typeface="Courier New"/>
              </a:rPr>
              <a:t>ch</a:t>
            </a:r>
            <a:r>
              <a:rPr sz="850" spc="15" dirty="0">
                <a:latin typeface="Courier New"/>
                <a:cs typeface="Courier New"/>
              </a:rPr>
              <a:t>=</a:t>
            </a:r>
            <a:r>
              <a:rPr sz="850" spc="15" dirty="0" err="1">
                <a:latin typeface="Courier New"/>
                <a:cs typeface="Courier New"/>
              </a:rPr>
              <a:t>getc</a:t>
            </a:r>
            <a:r>
              <a:rPr sz="850" spc="15" dirty="0">
                <a:latin typeface="Courier New"/>
                <a:cs typeface="Courier New"/>
              </a:rPr>
              <a:t>(f</a:t>
            </a:r>
            <a:r>
              <a:rPr lang="en-CA" sz="850" spc="15" dirty="0">
                <a:latin typeface="Courier New"/>
                <a:cs typeface="Courier New"/>
              </a:rPr>
              <a:t>p</a:t>
            </a:r>
            <a:r>
              <a:rPr sz="850" spc="15" dirty="0">
                <a:latin typeface="Courier New"/>
                <a:cs typeface="Courier New"/>
              </a:rPr>
              <a:t>);  fileSize++;</a:t>
            </a:r>
            <a:endParaRPr sz="850" dirty="0">
              <a:latin typeface="Courier New"/>
              <a:cs typeface="Courier New"/>
            </a:endParaRPr>
          </a:p>
          <a:p>
            <a:pPr marL="146050">
              <a:lnSpc>
                <a:spcPct val="100000"/>
              </a:lnSpc>
              <a:spcBef>
                <a:spcPts val="65"/>
              </a:spcBef>
            </a:pPr>
            <a:r>
              <a:rPr sz="850" spc="15" dirty="0">
                <a:latin typeface="Courier New"/>
                <a:cs typeface="Courier New"/>
              </a:rPr>
              <a:t>} while( ch !=</a:t>
            </a:r>
            <a:r>
              <a:rPr sz="850" spc="-75" dirty="0">
                <a:latin typeface="Courier New"/>
                <a:cs typeface="Courier New"/>
              </a:rPr>
              <a:t> </a:t>
            </a:r>
            <a:r>
              <a:rPr sz="850" spc="15" dirty="0">
                <a:latin typeface="Courier New"/>
                <a:cs typeface="Courier New"/>
              </a:rPr>
              <a:t>EOF);</a:t>
            </a:r>
            <a:endParaRPr sz="850" dirty="0">
              <a:latin typeface="Courier New"/>
              <a:cs typeface="Courier New"/>
            </a:endParaRPr>
          </a:p>
          <a:p>
            <a:pPr marL="146050">
              <a:lnSpc>
                <a:spcPct val="100000"/>
              </a:lnSpc>
              <a:spcBef>
                <a:spcPts val="65"/>
              </a:spcBef>
            </a:pPr>
            <a:r>
              <a:rPr sz="850" spc="15" dirty="0">
                <a:latin typeface="Courier New"/>
                <a:cs typeface="Courier New"/>
              </a:rPr>
              <a:t>printf("Size of %s is %d\n", argv[1],</a:t>
            </a:r>
            <a:r>
              <a:rPr sz="850" spc="-50" dirty="0">
                <a:latin typeface="Courier New"/>
                <a:cs typeface="Courier New"/>
              </a:rPr>
              <a:t> </a:t>
            </a:r>
            <a:r>
              <a:rPr sz="850" spc="15" dirty="0">
                <a:latin typeface="Courier New"/>
                <a:cs typeface="Courier New"/>
              </a:rPr>
              <a:t>fileSize);</a:t>
            </a:r>
            <a:endParaRPr sz="8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850" spc="15" dirty="0">
                <a:latin typeface="Courier New"/>
                <a:cs typeface="Courier New"/>
              </a:rPr>
              <a:t>}</a:t>
            </a:r>
            <a:endParaRPr sz="850" dirty="0">
              <a:latin typeface="Courier New"/>
              <a:cs typeface="Courier New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18"/>
                </a:moveTo>
                <a:lnTo>
                  <a:pt x="2303995" y="146418"/>
                </a:lnTo>
                <a:lnTo>
                  <a:pt x="2303995" y="12"/>
                </a:lnTo>
                <a:lnTo>
                  <a:pt x="0" y="12"/>
                </a:lnTo>
                <a:lnTo>
                  <a:pt x="0" y="1464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303995" y="3309607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47293" y="3140163"/>
            <a:ext cx="3656179" cy="28533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850" spc="15" dirty="0">
                <a:latin typeface="Courier New"/>
                <a:cs typeface="Courier New"/>
              </a:rPr>
              <a:t>./size</a:t>
            </a:r>
            <a:r>
              <a:rPr sz="850" spc="10" dirty="0">
                <a:latin typeface="Courier New"/>
                <a:cs typeface="Courier New"/>
              </a:rPr>
              <a:t> </a:t>
            </a:r>
            <a:r>
              <a:rPr sz="850" spc="15" dirty="0">
                <a:latin typeface="Courier New"/>
                <a:cs typeface="Courier New"/>
              </a:rPr>
              <a:t>size.c</a:t>
            </a:r>
            <a:r>
              <a:rPr sz="850" spc="-275" dirty="0">
                <a:latin typeface="Courier New"/>
                <a:cs typeface="Courier New"/>
              </a:rPr>
              <a:t> </a:t>
            </a:r>
            <a:r>
              <a:rPr sz="850" spc="75" dirty="0">
                <a:latin typeface="Lucida Sans Unicode"/>
                <a:cs typeface="Lucida Sans Unicode"/>
              </a:rPr>
              <a:t>→</a:t>
            </a:r>
            <a:r>
              <a:rPr sz="850" spc="-35" dirty="0">
                <a:latin typeface="Lucida Sans Unicode"/>
                <a:cs typeface="Lucida Sans Unicode"/>
              </a:rPr>
              <a:t> </a:t>
            </a:r>
            <a:r>
              <a:rPr sz="850" spc="5" dirty="0">
                <a:latin typeface="Arial"/>
                <a:cs typeface="Arial"/>
              </a:rPr>
              <a:t>Size</a:t>
            </a:r>
            <a:r>
              <a:rPr sz="850" dirty="0">
                <a:latin typeface="Arial"/>
                <a:cs typeface="Arial"/>
              </a:rPr>
              <a:t> </a:t>
            </a:r>
            <a:r>
              <a:rPr sz="850" spc="10" dirty="0">
                <a:latin typeface="Arial"/>
                <a:cs typeface="Arial"/>
              </a:rPr>
              <a:t>of</a:t>
            </a:r>
            <a:r>
              <a:rPr sz="850" dirty="0">
                <a:latin typeface="Arial"/>
                <a:cs typeface="Arial"/>
              </a:rPr>
              <a:t> </a:t>
            </a:r>
            <a:r>
              <a:rPr sz="850" spc="15" dirty="0">
                <a:latin typeface="Courier New"/>
                <a:cs typeface="Courier New"/>
              </a:rPr>
              <a:t>size.c</a:t>
            </a:r>
            <a:r>
              <a:rPr sz="850" spc="-275" dirty="0">
                <a:latin typeface="Courier New"/>
                <a:cs typeface="Courier New"/>
              </a:rPr>
              <a:t> </a:t>
            </a:r>
            <a:r>
              <a:rPr sz="850" spc="5" dirty="0">
                <a:latin typeface="Arial"/>
                <a:cs typeface="Arial"/>
              </a:rPr>
              <a:t>is</a:t>
            </a:r>
            <a:r>
              <a:rPr sz="850" dirty="0">
                <a:latin typeface="Arial"/>
                <a:cs typeface="Arial"/>
              </a:rPr>
              <a:t> </a:t>
            </a:r>
            <a:r>
              <a:rPr lang="en-US" sz="850" spc="10" dirty="0">
                <a:latin typeface="Arial"/>
                <a:cs typeface="Arial"/>
              </a:rPr>
              <a:t>516</a:t>
            </a:r>
            <a:r>
              <a:rPr sz="850" dirty="0">
                <a:latin typeface="Arial"/>
                <a:cs typeface="Arial"/>
              </a:rPr>
              <a:t> </a:t>
            </a:r>
            <a:r>
              <a:rPr sz="850" spc="10" dirty="0">
                <a:latin typeface="Arial"/>
                <a:cs typeface="Arial"/>
              </a:rPr>
              <a:t>(correct</a:t>
            </a:r>
            <a:r>
              <a:rPr sz="850" dirty="0">
                <a:latin typeface="Arial"/>
                <a:cs typeface="Arial"/>
              </a:rPr>
              <a:t> </a:t>
            </a:r>
            <a:r>
              <a:rPr sz="850" spc="5" dirty="0">
                <a:latin typeface="Arial"/>
                <a:cs typeface="Arial"/>
              </a:rPr>
              <a:t>size)</a:t>
            </a:r>
            <a:endParaRPr sz="850" dirty="0">
              <a:latin typeface="Arial"/>
              <a:cs typeface="Arial"/>
            </a:endParaRPr>
          </a:p>
          <a:p>
            <a:pPr marL="765175">
              <a:lnSpc>
                <a:spcPct val="100000"/>
              </a:lnSpc>
              <a:spcBef>
                <a:spcPts val="420"/>
              </a:spcBef>
              <a:tabLst>
                <a:tab pos="2064385" algn="l"/>
              </a:tabLst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Standard</a:t>
            </a:r>
            <a:r>
              <a:rPr sz="6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Input/Output</a:t>
            </a:r>
            <a:r>
              <a:rPr sz="6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Library	</a:t>
            </a:r>
            <a:r>
              <a:rPr lang="en-CA" sz="600" b="1" spc="-5" dirty="0">
                <a:solidFill>
                  <a:srgbClr val="FFFFFF"/>
                </a:solidFill>
                <a:latin typeface="Arial"/>
                <a:cs typeface="Arial"/>
              </a:rPr>
              <a:t>COMP 2560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 System</a:t>
            </a:r>
            <a:r>
              <a:rPr lang="en-US" sz="6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CA" sz="600" b="1" spc="-5" dirty="0">
                <a:solidFill>
                  <a:srgbClr val="FFFFFF"/>
                </a:solidFill>
                <a:latin typeface="Arial"/>
                <a:cs typeface="Arial"/>
              </a:rPr>
              <a:t>Programming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140734" y="3147053"/>
            <a:ext cx="101600" cy="14922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850" u="heavy" spc="5" dirty="0">
                <a:latin typeface="Times New Roman"/>
                <a:cs typeface="Times New Roman"/>
              </a:rPr>
              <a:t> </a:t>
            </a:r>
            <a:r>
              <a:rPr sz="850" u="heavy" spc="-45" dirty="0">
                <a:latin typeface="Times New Roman"/>
                <a:cs typeface="Times New Roman"/>
              </a:rPr>
              <a:t> 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4BE33A90-E00D-4142-9B5F-39BC9FBD5B0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25</a:t>
            </a:fld>
            <a:endParaRPr lang="en-CA"/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FD358D37-3590-4053-92EC-C20D983B5AC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2399296" y="3325823"/>
            <a:ext cx="1066164" cy="92333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 2560 System</a:t>
            </a:r>
            <a:r>
              <a:rPr lang="en-CA" spc="-35" dirty="0"/>
              <a:t> </a:t>
            </a:r>
            <a:endParaRPr lang="en-CA" spc="-5" dirty="0"/>
          </a:p>
        </p:txBody>
      </p:sp>
    </p:spTree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51033" y="3244989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423969" y="3218494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80">
                <a:moveTo>
                  <a:pt x="30366" y="15183"/>
                </a:moveTo>
                <a:lnTo>
                  <a:pt x="30366" y="6756"/>
                </a:lnTo>
                <a:lnTo>
                  <a:pt x="23609" y="0"/>
                </a:lnTo>
                <a:lnTo>
                  <a:pt x="15183" y="0"/>
                </a:lnTo>
                <a:lnTo>
                  <a:pt x="6756" y="0"/>
                </a:lnTo>
                <a:lnTo>
                  <a:pt x="0" y="6756"/>
                </a:lnTo>
                <a:lnTo>
                  <a:pt x="0" y="15183"/>
                </a:lnTo>
                <a:lnTo>
                  <a:pt x="0" y="23609"/>
                </a:lnTo>
                <a:lnTo>
                  <a:pt x="6756" y="30366"/>
                </a:lnTo>
                <a:lnTo>
                  <a:pt x="15183" y="30366"/>
                </a:lnTo>
                <a:lnTo>
                  <a:pt x="23609" y="30366"/>
                </a:lnTo>
                <a:lnTo>
                  <a:pt x="30366" y="23609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344352" y="321450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29112" y="3232289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96754" y="321450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32315" y="3232289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2304415" cy="636270"/>
          </a:xfrm>
          <a:custGeom>
            <a:avLst/>
            <a:gdLst/>
            <a:ahLst/>
            <a:cxnLst/>
            <a:rect l="l" t="t" r="r" b="b"/>
            <a:pathLst>
              <a:path w="2304415" h="636270">
                <a:moveTo>
                  <a:pt x="0" y="636079"/>
                </a:moveTo>
                <a:lnTo>
                  <a:pt x="2303995" y="636079"/>
                </a:lnTo>
                <a:lnTo>
                  <a:pt x="2303995" y="0"/>
                </a:lnTo>
                <a:lnTo>
                  <a:pt x="0" y="0"/>
                </a:lnTo>
                <a:lnTo>
                  <a:pt x="0" y="6360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24445" y="56852"/>
            <a:ext cx="1084580" cy="513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2875" marR="5080" indent="486409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Int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oduction  Streams and FILE</a:t>
            </a:r>
            <a:r>
              <a:rPr sz="600" b="1" spc="-3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objects</a:t>
            </a:r>
            <a:endParaRPr sz="600">
              <a:latin typeface="Arial"/>
              <a:cs typeface="Arial"/>
            </a:endParaRPr>
          </a:p>
          <a:p>
            <a:pPr marL="421640" marR="5080" indent="313055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Buf</a:t>
            </a:r>
            <a:r>
              <a:rPr sz="600" b="1" spc="-15" dirty="0">
                <a:solidFill>
                  <a:srgbClr val="7F7F7F"/>
                </a:solidFill>
                <a:latin typeface="Arial"/>
                <a:cs typeface="Arial"/>
              </a:rPr>
              <a:t>f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ering  Opening a</a:t>
            </a:r>
            <a:r>
              <a:rPr sz="600" b="1" spc="-6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Stream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Reading and writing a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stream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303995" y="0"/>
            <a:ext cx="2304415" cy="636270"/>
          </a:xfrm>
          <a:custGeom>
            <a:avLst/>
            <a:gdLst/>
            <a:ahLst/>
            <a:cxnLst/>
            <a:rect l="l" t="t" r="r" b="b"/>
            <a:pathLst>
              <a:path w="2304415" h="636270">
                <a:moveTo>
                  <a:pt x="0" y="636079"/>
                </a:moveTo>
                <a:lnTo>
                  <a:pt x="2303995" y="636079"/>
                </a:lnTo>
                <a:lnTo>
                  <a:pt x="2303995" y="0"/>
                </a:lnTo>
                <a:lnTo>
                  <a:pt x="0" y="0"/>
                </a:lnTo>
                <a:lnTo>
                  <a:pt x="0" y="636079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633552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633550"/>
            <a:ext cx="4608004" cy="2499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45948" y="637336"/>
            <a:ext cx="3073502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0" dirty="0">
                <a:solidFill>
                  <a:srgbClr val="FFFFFF"/>
                </a:solidFill>
                <a:latin typeface="Arial"/>
                <a:cs typeface="Arial"/>
              </a:rPr>
              <a:t>...Example..</a:t>
            </a:r>
            <a:r>
              <a:rPr lang="en-US" sz="1400" spc="10" dirty="0">
                <a:solidFill>
                  <a:srgbClr val="FFFFFF"/>
                </a:solidFill>
                <a:latin typeface="Arial"/>
                <a:cs typeface="Arial"/>
              </a:rPr>
              <a:t>(filesize2.c)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0" y="880935"/>
            <a:ext cx="4608004" cy="506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47294" y="984075"/>
            <a:ext cx="2249805" cy="11482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dirty="0">
                <a:latin typeface="Arial"/>
                <a:cs typeface="Arial"/>
              </a:rPr>
              <a:t>However, </a:t>
            </a:r>
            <a:r>
              <a:rPr sz="800" spc="5" dirty="0">
                <a:latin typeface="Arial"/>
                <a:cs typeface="Arial"/>
              </a:rPr>
              <a:t>if </a:t>
            </a:r>
            <a:r>
              <a:rPr lang="en-US" sz="800" spc="5" dirty="0">
                <a:latin typeface="Arial"/>
                <a:cs typeface="Arial"/>
              </a:rPr>
              <a:t>the file (example.txt ) you are reading containing special </a:t>
            </a:r>
            <a:r>
              <a:rPr sz="800" spc="15" dirty="0">
                <a:latin typeface="Arial"/>
                <a:cs typeface="Arial"/>
              </a:rPr>
              <a:t>character</a:t>
            </a:r>
            <a:r>
              <a:rPr lang="en-US" sz="800" spc="15" dirty="0">
                <a:latin typeface="Arial"/>
                <a:cs typeface="Arial"/>
              </a:rPr>
              <a:t>……</a:t>
            </a:r>
            <a:endParaRPr sz="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800" spc="20" dirty="0">
                <a:latin typeface="Courier New"/>
                <a:cs typeface="Courier New"/>
              </a:rPr>
              <a:t>#include</a:t>
            </a:r>
            <a:r>
              <a:rPr sz="800" spc="-55" dirty="0">
                <a:latin typeface="Courier New"/>
                <a:cs typeface="Courier New"/>
              </a:rPr>
              <a:t> </a:t>
            </a:r>
            <a:r>
              <a:rPr sz="800" spc="20" dirty="0">
                <a:latin typeface="Courier New"/>
                <a:cs typeface="Courier New"/>
              </a:rPr>
              <a:t>&lt;stdio.h&gt;</a:t>
            </a:r>
            <a:endParaRPr sz="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900" dirty="0">
              <a:latin typeface="Times New Roman"/>
              <a:cs typeface="Times New Roman"/>
            </a:endParaRPr>
          </a:p>
          <a:p>
            <a:pPr marL="139700" marR="125730" indent="-127635">
              <a:lnSpc>
                <a:spcPct val="108200"/>
              </a:lnSpc>
            </a:pPr>
            <a:r>
              <a:rPr sz="800" spc="20" dirty="0">
                <a:latin typeface="Courier New"/>
                <a:cs typeface="Courier New"/>
              </a:rPr>
              <a:t>int main(int argc, char</a:t>
            </a:r>
            <a:r>
              <a:rPr sz="800" spc="-35" dirty="0">
                <a:latin typeface="Courier New"/>
                <a:cs typeface="Courier New"/>
              </a:rPr>
              <a:t> </a:t>
            </a:r>
            <a:r>
              <a:rPr sz="1200" spc="30" baseline="-10416" dirty="0">
                <a:latin typeface="Courier New"/>
                <a:cs typeface="Courier New"/>
              </a:rPr>
              <a:t>*</a:t>
            </a:r>
            <a:r>
              <a:rPr sz="800" spc="20" dirty="0">
                <a:latin typeface="Courier New"/>
                <a:cs typeface="Courier New"/>
              </a:rPr>
              <a:t>argv[]){  FILE</a:t>
            </a:r>
            <a:r>
              <a:rPr sz="800" spc="-70" dirty="0">
                <a:latin typeface="Courier New"/>
                <a:cs typeface="Courier New"/>
              </a:rPr>
              <a:t> </a:t>
            </a:r>
            <a:r>
              <a:rPr sz="1200" spc="30" baseline="-10416" dirty="0">
                <a:latin typeface="Courier New"/>
                <a:cs typeface="Courier New"/>
              </a:rPr>
              <a:t>*</a:t>
            </a:r>
            <a:r>
              <a:rPr sz="800" spc="20" dirty="0">
                <a:latin typeface="Courier New"/>
                <a:cs typeface="Courier New"/>
              </a:rPr>
              <a:t>fd;</a:t>
            </a:r>
            <a:endParaRPr sz="800" dirty="0">
              <a:latin typeface="Courier New"/>
              <a:cs typeface="Courier New"/>
            </a:endParaRPr>
          </a:p>
          <a:p>
            <a:pPr marL="139700">
              <a:lnSpc>
                <a:spcPct val="100000"/>
              </a:lnSpc>
              <a:spcBef>
                <a:spcPts val="75"/>
              </a:spcBef>
            </a:pPr>
            <a:r>
              <a:rPr sz="800" spc="20" dirty="0">
                <a:latin typeface="Courier New"/>
                <a:cs typeface="Courier New"/>
              </a:rPr>
              <a:t>char</a:t>
            </a:r>
            <a:r>
              <a:rPr sz="800" spc="-70" dirty="0">
                <a:latin typeface="Courier New"/>
                <a:cs typeface="Courier New"/>
              </a:rPr>
              <a:t> </a:t>
            </a:r>
            <a:r>
              <a:rPr sz="800" spc="20" dirty="0" err="1">
                <a:latin typeface="Courier New"/>
                <a:cs typeface="Courier New"/>
              </a:rPr>
              <a:t>ch</a:t>
            </a:r>
            <a:r>
              <a:rPr sz="800" spc="20" dirty="0">
                <a:latin typeface="Courier New"/>
                <a:cs typeface="Courier New"/>
              </a:rPr>
              <a:t>;</a:t>
            </a:r>
            <a:r>
              <a:rPr lang="en-US" sz="800" spc="20" dirty="0">
                <a:latin typeface="Courier New"/>
                <a:cs typeface="Courier New"/>
              </a:rPr>
              <a:t>  </a:t>
            </a:r>
            <a:endParaRPr sz="800" dirty="0">
              <a:latin typeface="Courier New"/>
              <a:cs typeface="Courier New"/>
            </a:endParaRPr>
          </a:p>
          <a:p>
            <a:pPr marL="139700">
              <a:lnSpc>
                <a:spcPct val="100000"/>
              </a:lnSpc>
              <a:spcBef>
                <a:spcPts val="75"/>
              </a:spcBef>
            </a:pPr>
            <a:r>
              <a:rPr sz="800" spc="20" dirty="0">
                <a:latin typeface="Courier New"/>
                <a:cs typeface="Courier New"/>
              </a:rPr>
              <a:t>int</a:t>
            </a:r>
            <a:r>
              <a:rPr sz="800" spc="-55" dirty="0">
                <a:latin typeface="Courier New"/>
                <a:cs typeface="Courier New"/>
              </a:rPr>
              <a:t> </a:t>
            </a:r>
            <a:r>
              <a:rPr sz="800" spc="20" dirty="0">
                <a:latin typeface="Courier New"/>
                <a:cs typeface="Courier New"/>
              </a:rPr>
              <a:t>fileSize=-1;</a:t>
            </a:r>
            <a:endParaRPr sz="800" dirty="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74740" y="2140336"/>
            <a:ext cx="1618615" cy="677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8200"/>
              </a:lnSpc>
            </a:pPr>
            <a:r>
              <a:rPr sz="800" spc="20" dirty="0">
                <a:latin typeface="Courier New"/>
                <a:cs typeface="Courier New"/>
              </a:rPr>
              <a:t>fd = fopen(argv[1],</a:t>
            </a:r>
            <a:r>
              <a:rPr sz="800" spc="-45" dirty="0">
                <a:latin typeface="Courier New"/>
                <a:cs typeface="Courier New"/>
              </a:rPr>
              <a:t> </a:t>
            </a:r>
            <a:r>
              <a:rPr sz="800" spc="20" dirty="0">
                <a:latin typeface="Courier New"/>
                <a:cs typeface="Courier New"/>
              </a:rPr>
              <a:t>"r");  do{</a:t>
            </a:r>
            <a:endParaRPr sz="800" dirty="0">
              <a:latin typeface="Courier New"/>
              <a:cs typeface="Courier New"/>
            </a:endParaRPr>
          </a:p>
          <a:p>
            <a:pPr marL="139700" marR="705485">
              <a:lnSpc>
                <a:spcPct val="108200"/>
              </a:lnSpc>
            </a:pPr>
            <a:r>
              <a:rPr sz="800" spc="20" dirty="0">
                <a:latin typeface="Courier New"/>
                <a:cs typeface="Courier New"/>
              </a:rPr>
              <a:t>ch=getc(fd);  fileSize++;</a:t>
            </a:r>
            <a:endParaRPr sz="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800" spc="20" dirty="0">
                <a:latin typeface="Courier New"/>
                <a:cs typeface="Courier New"/>
              </a:rPr>
              <a:t>} while( ch !=</a:t>
            </a:r>
            <a:r>
              <a:rPr sz="800" spc="-55" dirty="0">
                <a:latin typeface="Courier New"/>
                <a:cs typeface="Courier New"/>
              </a:rPr>
              <a:t> </a:t>
            </a:r>
            <a:r>
              <a:rPr sz="800" spc="20" dirty="0">
                <a:latin typeface="Courier New"/>
                <a:cs typeface="Courier New"/>
              </a:rPr>
              <a:t>EOF);</a:t>
            </a:r>
            <a:endParaRPr sz="800" dirty="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74740" y="2809870"/>
            <a:ext cx="3084195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20" dirty="0">
                <a:latin typeface="Courier New"/>
                <a:cs typeface="Courier New"/>
              </a:rPr>
              <a:t>printf("Size of %s is %d\n", argv[1],</a:t>
            </a:r>
            <a:r>
              <a:rPr sz="800" spc="-15" dirty="0">
                <a:latin typeface="Courier New"/>
                <a:cs typeface="Courier New"/>
              </a:rPr>
              <a:t> </a:t>
            </a:r>
            <a:r>
              <a:rPr sz="800" spc="20" dirty="0">
                <a:latin typeface="Courier New"/>
                <a:cs typeface="Courier New"/>
              </a:rPr>
              <a:t>fileSize);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47294" y="2941776"/>
            <a:ext cx="3481756" cy="3488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20" dirty="0">
                <a:latin typeface="Courier New"/>
                <a:cs typeface="Courier New"/>
              </a:rPr>
              <a:t>}</a:t>
            </a:r>
            <a:endParaRPr sz="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800" spc="20" dirty="0">
                <a:latin typeface="Courier New"/>
                <a:cs typeface="Courier New"/>
              </a:rPr>
              <a:t>./size</a:t>
            </a:r>
            <a:r>
              <a:rPr sz="800" spc="10" dirty="0">
                <a:latin typeface="Courier New"/>
                <a:cs typeface="Courier New"/>
              </a:rPr>
              <a:t> </a:t>
            </a:r>
            <a:r>
              <a:rPr sz="800" spc="20" dirty="0">
                <a:latin typeface="Courier New"/>
                <a:cs typeface="Courier New"/>
              </a:rPr>
              <a:t>size.c</a:t>
            </a:r>
            <a:r>
              <a:rPr sz="800" spc="-254" dirty="0">
                <a:latin typeface="Courier New"/>
                <a:cs typeface="Courier New"/>
              </a:rPr>
              <a:t> </a:t>
            </a:r>
            <a:r>
              <a:rPr sz="800" spc="80" dirty="0">
                <a:latin typeface="Lucida Sans Unicode"/>
                <a:cs typeface="Lucida Sans Unicode"/>
              </a:rPr>
              <a:t>→</a:t>
            </a:r>
            <a:r>
              <a:rPr sz="800" spc="-30" dirty="0">
                <a:latin typeface="Lucida Sans Unicode"/>
                <a:cs typeface="Lucida Sans Unicode"/>
              </a:rPr>
              <a:t> </a:t>
            </a:r>
            <a:r>
              <a:rPr sz="800" spc="10" dirty="0">
                <a:latin typeface="Arial"/>
                <a:cs typeface="Arial"/>
              </a:rPr>
              <a:t>Size</a:t>
            </a:r>
            <a:r>
              <a:rPr sz="800" spc="5" dirty="0">
                <a:latin typeface="Arial"/>
                <a:cs typeface="Arial"/>
              </a:rPr>
              <a:t> </a:t>
            </a:r>
            <a:r>
              <a:rPr sz="800" spc="15" dirty="0">
                <a:latin typeface="Arial"/>
                <a:cs typeface="Arial"/>
              </a:rPr>
              <a:t>of</a:t>
            </a:r>
            <a:r>
              <a:rPr sz="800" spc="5" dirty="0">
                <a:latin typeface="Arial"/>
                <a:cs typeface="Arial"/>
              </a:rPr>
              <a:t> </a:t>
            </a:r>
            <a:r>
              <a:rPr sz="800" spc="20" dirty="0">
                <a:latin typeface="Courier New"/>
                <a:cs typeface="Courier New"/>
              </a:rPr>
              <a:t>size.c</a:t>
            </a:r>
            <a:r>
              <a:rPr sz="800" spc="-254" dirty="0">
                <a:latin typeface="Courier New"/>
                <a:cs typeface="Courier New"/>
              </a:rPr>
              <a:t> </a:t>
            </a:r>
            <a:r>
              <a:rPr sz="800" spc="10" dirty="0">
                <a:latin typeface="Arial"/>
                <a:cs typeface="Arial"/>
              </a:rPr>
              <a:t>is</a:t>
            </a:r>
            <a:r>
              <a:rPr sz="800" spc="5" dirty="0">
                <a:latin typeface="Arial"/>
                <a:cs typeface="Arial"/>
              </a:rPr>
              <a:t> </a:t>
            </a:r>
            <a:r>
              <a:rPr lang="en-US" sz="800" spc="5" dirty="0">
                <a:latin typeface="Arial"/>
                <a:cs typeface="Arial"/>
              </a:rPr>
              <a:t>6</a:t>
            </a:r>
            <a:r>
              <a:rPr sz="800" spc="5" dirty="0">
                <a:latin typeface="Arial"/>
                <a:cs typeface="Arial"/>
              </a:rPr>
              <a:t> </a:t>
            </a:r>
            <a:r>
              <a:rPr sz="800" spc="15" dirty="0">
                <a:latin typeface="Arial"/>
                <a:cs typeface="Arial"/>
              </a:rPr>
              <a:t>(incorrect</a:t>
            </a:r>
            <a:r>
              <a:rPr sz="800" spc="5" dirty="0">
                <a:latin typeface="Arial"/>
                <a:cs typeface="Arial"/>
              </a:rPr>
              <a:t> </a:t>
            </a:r>
            <a:r>
              <a:rPr sz="800" spc="10" dirty="0">
                <a:latin typeface="Arial"/>
                <a:cs typeface="Arial"/>
              </a:rPr>
              <a:t>size</a:t>
            </a:r>
            <a:r>
              <a:rPr lang="en-US" sz="800" spc="10" dirty="0">
                <a:latin typeface="Arial"/>
                <a:cs typeface="Arial"/>
              </a:rPr>
              <a:t>, should be 23</a:t>
            </a:r>
            <a:r>
              <a:rPr sz="800" spc="10" dirty="0">
                <a:latin typeface="Arial"/>
                <a:cs typeface="Arial"/>
              </a:rPr>
              <a:t>)</a:t>
            </a:r>
            <a:endParaRPr sz="800" dirty="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18"/>
                </a:moveTo>
                <a:lnTo>
                  <a:pt x="2303995" y="146418"/>
                </a:lnTo>
                <a:lnTo>
                  <a:pt x="2303995" y="12"/>
                </a:lnTo>
                <a:lnTo>
                  <a:pt x="0" y="12"/>
                </a:lnTo>
                <a:lnTo>
                  <a:pt x="0" y="1464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140734" y="3160979"/>
            <a:ext cx="100330" cy="137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u="heavy" spc="5" dirty="0">
                <a:latin typeface="Times New Roman"/>
                <a:cs typeface="Times New Roman"/>
              </a:rPr>
              <a:t> </a:t>
            </a:r>
            <a:r>
              <a:rPr sz="800" u="heavy" spc="-20" dirty="0">
                <a:latin typeface="Times New Roman"/>
                <a:cs typeface="Times New Roman"/>
              </a:rPr>
              <a:t> 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303995" y="3309607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09BD769-FEE0-4FC5-9482-19F0D9ECEA1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26</a:t>
            </a:fld>
            <a:endParaRPr lang="en-CA"/>
          </a:p>
        </p:txBody>
      </p:sp>
      <p:sp>
        <p:nvSpPr>
          <p:cNvPr id="26" name="Footer Placeholder 25">
            <a:extLst>
              <a:ext uri="{FF2B5EF4-FFF2-40B4-BE49-F238E27FC236}">
                <a16:creationId xmlns:a16="http://schemas.microsoft.com/office/drawing/2014/main" id="{F064492B-9313-4FE9-9FCC-C61E71ED1088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2399296" y="3325823"/>
            <a:ext cx="1505954" cy="184666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 2560 System</a:t>
            </a:r>
            <a:r>
              <a:rPr lang="en-CA" spc="-35" dirty="0"/>
              <a:t> </a:t>
            </a:r>
            <a:r>
              <a:rPr lang="en-CA" spc="-5" dirty="0"/>
              <a:t>Programming</a:t>
            </a:r>
          </a:p>
        </p:txBody>
      </p:sp>
    </p:spTree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51033" y="3244989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423969" y="3218494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80">
                <a:moveTo>
                  <a:pt x="30366" y="15183"/>
                </a:moveTo>
                <a:lnTo>
                  <a:pt x="30366" y="6756"/>
                </a:lnTo>
                <a:lnTo>
                  <a:pt x="23609" y="0"/>
                </a:lnTo>
                <a:lnTo>
                  <a:pt x="15183" y="0"/>
                </a:lnTo>
                <a:lnTo>
                  <a:pt x="6756" y="0"/>
                </a:lnTo>
                <a:lnTo>
                  <a:pt x="0" y="6756"/>
                </a:lnTo>
                <a:lnTo>
                  <a:pt x="0" y="15183"/>
                </a:lnTo>
                <a:lnTo>
                  <a:pt x="0" y="23609"/>
                </a:lnTo>
                <a:lnTo>
                  <a:pt x="6756" y="30366"/>
                </a:lnTo>
                <a:lnTo>
                  <a:pt x="15183" y="30366"/>
                </a:lnTo>
                <a:lnTo>
                  <a:pt x="23609" y="30366"/>
                </a:lnTo>
                <a:lnTo>
                  <a:pt x="30366" y="23609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344352" y="321450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29112" y="3232289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96754" y="321450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32315" y="3232289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2304415" cy="636270"/>
          </a:xfrm>
          <a:custGeom>
            <a:avLst/>
            <a:gdLst/>
            <a:ahLst/>
            <a:cxnLst/>
            <a:rect l="l" t="t" r="r" b="b"/>
            <a:pathLst>
              <a:path w="2304415" h="636270">
                <a:moveTo>
                  <a:pt x="0" y="636079"/>
                </a:moveTo>
                <a:lnTo>
                  <a:pt x="2303995" y="636079"/>
                </a:lnTo>
                <a:lnTo>
                  <a:pt x="2303995" y="0"/>
                </a:lnTo>
                <a:lnTo>
                  <a:pt x="0" y="0"/>
                </a:lnTo>
                <a:lnTo>
                  <a:pt x="0" y="6360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24445" y="56852"/>
            <a:ext cx="1084580" cy="513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2875" marR="5080" indent="486409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Int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oduction  Streams and FILE</a:t>
            </a:r>
            <a:r>
              <a:rPr sz="600" b="1" spc="-3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objects</a:t>
            </a:r>
            <a:endParaRPr sz="600">
              <a:latin typeface="Arial"/>
              <a:cs typeface="Arial"/>
            </a:endParaRPr>
          </a:p>
          <a:p>
            <a:pPr marL="421640" marR="5080" indent="313055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Buf</a:t>
            </a:r>
            <a:r>
              <a:rPr sz="600" b="1" spc="-15" dirty="0">
                <a:solidFill>
                  <a:srgbClr val="7F7F7F"/>
                </a:solidFill>
                <a:latin typeface="Arial"/>
                <a:cs typeface="Arial"/>
              </a:rPr>
              <a:t>f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ering  Opening a</a:t>
            </a:r>
            <a:r>
              <a:rPr sz="600" b="1" spc="-6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Stream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Reading and writing a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stream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303995" y="0"/>
            <a:ext cx="2304415" cy="636270"/>
          </a:xfrm>
          <a:custGeom>
            <a:avLst/>
            <a:gdLst/>
            <a:ahLst/>
            <a:cxnLst/>
            <a:rect l="l" t="t" r="r" b="b"/>
            <a:pathLst>
              <a:path w="2304415" h="636270">
                <a:moveTo>
                  <a:pt x="0" y="636079"/>
                </a:moveTo>
                <a:lnTo>
                  <a:pt x="2303995" y="636079"/>
                </a:lnTo>
                <a:lnTo>
                  <a:pt x="2303995" y="0"/>
                </a:lnTo>
                <a:lnTo>
                  <a:pt x="0" y="0"/>
                </a:lnTo>
                <a:lnTo>
                  <a:pt x="0" y="636079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633552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633550"/>
            <a:ext cx="4608004" cy="2499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45948" y="637336"/>
            <a:ext cx="2463902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...Example</a:t>
            </a:r>
            <a:r>
              <a:rPr lang="en-US" sz="1400" spc="15" dirty="0">
                <a:solidFill>
                  <a:srgbClr val="FFFFFF"/>
                </a:solidFill>
                <a:latin typeface="Arial"/>
                <a:cs typeface="Arial"/>
              </a:rPr>
              <a:t> (filesize3.c)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0" y="880935"/>
            <a:ext cx="4608004" cy="506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47294" y="971187"/>
            <a:ext cx="2686685" cy="1018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15" dirty="0">
                <a:latin typeface="Arial"/>
                <a:cs typeface="Arial"/>
              </a:rPr>
              <a:t>This can </a:t>
            </a:r>
            <a:r>
              <a:rPr sz="800" spc="20" dirty="0">
                <a:latin typeface="Arial"/>
                <a:cs typeface="Arial"/>
              </a:rPr>
              <a:t>be </a:t>
            </a:r>
            <a:r>
              <a:rPr sz="800" spc="10" dirty="0">
                <a:latin typeface="Arial"/>
                <a:cs typeface="Arial"/>
              </a:rPr>
              <a:t>solved </a:t>
            </a:r>
            <a:r>
              <a:rPr sz="800" spc="15" dirty="0">
                <a:latin typeface="Arial"/>
                <a:cs typeface="Arial"/>
              </a:rPr>
              <a:t>simply </a:t>
            </a:r>
            <a:r>
              <a:rPr sz="800" spc="5" dirty="0">
                <a:latin typeface="Arial"/>
                <a:cs typeface="Arial"/>
              </a:rPr>
              <a:t>by </a:t>
            </a:r>
            <a:r>
              <a:rPr sz="800" spc="15" dirty="0">
                <a:latin typeface="Arial"/>
                <a:cs typeface="Arial"/>
              </a:rPr>
              <a:t>using </a:t>
            </a:r>
            <a:r>
              <a:rPr sz="800" spc="20" dirty="0">
                <a:latin typeface="Courier New"/>
                <a:cs typeface="Courier New"/>
              </a:rPr>
              <a:t>int</a:t>
            </a:r>
            <a:r>
              <a:rPr sz="800" spc="-275" dirty="0">
                <a:latin typeface="Courier New"/>
                <a:cs typeface="Courier New"/>
              </a:rPr>
              <a:t> </a:t>
            </a:r>
            <a:r>
              <a:rPr sz="800" spc="15" dirty="0">
                <a:latin typeface="Arial"/>
                <a:cs typeface="Arial"/>
              </a:rPr>
              <a:t>instead of </a:t>
            </a:r>
            <a:r>
              <a:rPr sz="800" spc="15" dirty="0">
                <a:latin typeface="Courier New"/>
                <a:cs typeface="Courier New"/>
              </a:rPr>
              <a:t>char</a:t>
            </a:r>
            <a:r>
              <a:rPr sz="800" spc="15" dirty="0">
                <a:latin typeface="Arial"/>
                <a:cs typeface="Arial"/>
              </a:rPr>
              <a:t>.</a:t>
            </a:r>
            <a:endParaRPr sz="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800" spc="20" dirty="0">
                <a:latin typeface="Courier New"/>
                <a:cs typeface="Courier New"/>
              </a:rPr>
              <a:t>#include</a:t>
            </a:r>
            <a:r>
              <a:rPr sz="800" spc="-55" dirty="0">
                <a:latin typeface="Courier New"/>
                <a:cs typeface="Courier New"/>
              </a:rPr>
              <a:t> </a:t>
            </a:r>
            <a:r>
              <a:rPr sz="800" spc="20" dirty="0">
                <a:latin typeface="Courier New"/>
                <a:cs typeface="Courier New"/>
              </a:rPr>
              <a:t>&lt;stdio.h&gt;</a:t>
            </a:r>
            <a:endParaRPr sz="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900" dirty="0">
              <a:latin typeface="Times New Roman"/>
              <a:cs typeface="Times New Roman"/>
            </a:endParaRPr>
          </a:p>
          <a:p>
            <a:pPr marL="139700" marR="562610" indent="-127635">
              <a:lnSpc>
                <a:spcPct val="108200"/>
              </a:lnSpc>
            </a:pPr>
            <a:r>
              <a:rPr sz="800" spc="20" dirty="0">
                <a:latin typeface="Courier New"/>
                <a:cs typeface="Courier New"/>
              </a:rPr>
              <a:t>int main(int argc, char</a:t>
            </a:r>
            <a:r>
              <a:rPr sz="800" spc="-35" dirty="0">
                <a:latin typeface="Courier New"/>
                <a:cs typeface="Courier New"/>
              </a:rPr>
              <a:t> </a:t>
            </a:r>
            <a:r>
              <a:rPr sz="1200" spc="30" baseline="-10416" dirty="0">
                <a:latin typeface="Courier New"/>
                <a:cs typeface="Courier New"/>
              </a:rPr>
              <a:t>*</a:t>
            </a:r>
            <a:r>
              <a:rPr sz="800" spc="20" dirty="0">
                <a:latin typeface="Courier New"/>
                <a:cs typeface="Courier New"/>
              </a:rPr>
              <a:t>argv[]){  FILE</a:t>
            </a:r>
            <a:r>
              <a:rPr sz="800" spc="-70" dirty="0">
                <a:latin typeface="Courier New"/>
                <a:cs typeface="Courier New"/>
              </a:rPr>
              <a:t> </a:t>
            </a:r>
            <a:r>
              <a:rPr sz="1200" spc="30" baseline="-10416" dirty="0">
                <a:latin typeface="Courier New"/>
                <a:cs typeface="Courier New"/>
              </a:rPr>
              <a:t>*</a:t>
            </a:r>
            <a:r>
              <a:rPr sz="800" spc="20" dirty="0">
                <a:latin typeface="Courier New"/>
                <a:cs typeface="Courier New"/>
              </a:rPr>
              <a:t>fd;</a:t>
            </a:r>
            <a:endParaRPr sz="800" dirty="0">
              <a:latin typeface="Courier New"/>
              <a:cs typeface="Courier New"/>
            </a:endParaRPr>
          </a:p>
          <a:p>
            <a:pPr marL="139700">
              <a:lnSpc>
                <a:spcPct val="100000"/>
              </a:lnSpc>
              <a:spcBef>
                <a:spcPts val="75"/>
              </a:spcBef>
            </a:pPr>
            <a:r>
              <a:rPr sz="800" spc="20" dirty="0">
                <a:latin typeface="Courier New"/>
                <a:cs typeface="Courier New"/>
              </a:rPr>
              <a:t>int</a:t>
            </a:r>
            <a:r>
              <a:rPr sz="800" spc="-70" dirty="0">
                <a:latin typeface="Courier New"/>
                <a:cs typeface="Courier New"/>
              </a:rPr>
              <a:t> </a:t>
            </a:r>
            <a:r>
              <a:rPr sz="800" spc="20" dirty="0">
                <a:latin typeface="Courier New"/>
                <a:cs typeface="Courier New"/>
              </a:rPr>
              <a:t>ch;</a:t>
            </a:r>
            <a:endParaRPr sz="800" dirty="0">
              <a:latin typeface="Courier New"/>
              <a:cs typeface="Courier New"/>
            </a:endParaRPr>
          </a:p>
          <a:p>
            <a:pPr marL="139700">
              <a:lnSpc>
                <a:spcPct val="100000"/>
              </a:lnSpc>
              <a:spcBef>
                <a:spcPts val="75"/>
              </a:spcBef>
            </a:pPr>
            <a:r>
              <a:rPr sz="800" spc="20" dirty="0">
                <a:latin typeface="Courier New"/>
                <a:cs typeface="Courier New"/>
              </a:rPr>
              <a:t>int</a:t>
            </a:r>
            <a:r>
              <a:rPr sz="800" spc="-55" dirty="0">
                <a:latin typeface="Courier New"/>
                <a:cs typeface="Courier New"/>
              </a:rPr>
              <a:t> </a:t>
            </a:r>
            <a:r>
              <a:rPr sz="800" spc="20" dirty="0">
                <a:latin typeface="Courier New"/>
                <a:cs typeface="Courier New"/>
              </a:rPr>
              <a:t>fileSize=-1;</a:t>
            </a:r>
            <a:endParaRPr sz="800" dirty="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136477" y="2069120"/>
            <a:ext cx="142875" cy="144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10" dirty="0">
                <a:latin typeface="Arial"/>
                <a:cs typeface="Arial"/>
              </a:rPr>
              <a:t>//</a:t>
            </a:r>
            <a:r>
              <a:rPr sz="800" i="1" spc="-365" dirty="0">
                <a:latin typeface="Arial"/>
                <a:cs typeface="Arial"/>
              </a:rPr>
              <a:t>y</a:t>
            </a:r>
            <a:r>
              <a:rPr sz="1200" spc="22" baseline="3472" dirty="0">
                <a:latin typeface="Georgia"/>
                <a:cs typeface="Georgia"/>
              </a:rPr>
              <a:t>¨</a:t>
            </a:r>
            <a:endParaRPr sz="1200" baseline="3472" dirty="0">
              <a:latin typeface="Georgia"/>
              <a:cs typeface="Georg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74740" y="2140336"/>
            <a:ext cx="1618615" cy="677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8200"/>
              </a:lnSpc>
            </a:pPr>
            <a:r>
              <a:rPr sz="800" spc="20" dirty="0">
                <a:latin typeface="Courier New"/>
                <a:cs typeface="Courier New"/>
              </a:rPr>
              <a:t>fd = fopen(argv[1],</a:t>
            </a:r>
            <a:r>
              <a:rPr sz="800" spc="-45" dirty="0">
                <a:latin typeface="Courier New"/>
                <a:cs typeface="Courier New"/>
              </a:rPr>
              <a:t> </a:t>
            </a:r>
            <a:r>
              <a:rPr sz="800" spc="20" dirty="0">
                <a:latin typeface="Courier New"/>
                <a:cs typeface="Courier New"/>
              </a:rPr>
              <a:t>"r");  do{</a:t>
            </a:r>
            <a:endParaRPr sz="800" dirty="0">
              <a:latin typeface="Courier New"/>
              <a:cs typeface="Courier New"/>
            </a:endParaRPr>
          </a:p>
          <a:p>
            <a:pPr marL="139700" marR="705485">
              <a:lnSpc>
                <a:spcPct val="108200"/>
              </a:lnSpc>
            </a:pPr>
            <a:r>
              <a:rPr sz="800" spc="20" dirty="0">
                <a:latin typeface="Courier New"/>
                <a:cs typeface="Courier New"/>
              </a:rPr>
              <a:t>ch=getc(fd);  fileSize++;</a:t>
            </a:r>
            <a:endParaRPr sz="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800" spc="20" dirty="0">
                <a:latin typeface="Courier New"/>
                <a:cs typeface="Courier New"/>
              </a:rPr>
              <a:t>} while( ch !=</a:t>
            </a:r>
            <a:r>
              <a:rPr sz="800" spc="-55" dirty="0">
                <a:latin typeface="Courier New"/>
                <a:cs typeface="Courier New"/>
              </a:rPr>
              <a:t> </a:t>
            </a:r>
            <a:r>
              <a:rPr sz="800" spc="20" dirty="0">
                <a:latin typeface="Courier New"/>
                <a:cs typeface="Courier New"/>
              </a:rPr>
              <a:t>EOF);</a:t>
            </a:r>
            <a:endParaRPr sz="800" dirty="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74740" y="2809870"/>
            <a:ext cx="3084195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20" dirty="0">
                <a:latin typeface="Courier New"/>
                <a:cs typeface="Courier New"/>
              </a:rPr>
              <a:t>printf("Size of %s is %d\n", argv[1],</a:t>
            </a:r>
            <a:r>
              <a:rPr sz="800" spc="-15" dirty="0">
                <a:latin typeface="Courier New"/>
                <a:cs typeface="Courier New"/>
              </a:rPr>
              <a:t> </a:t>
            </a:r>
            <a:r>
              <a:rPr sz="800" spc="20" dirty="0">
                <a:latin typeface="Courier New"/>
                <a:cs typeface="Courier New"/>
              </a:rPr>
              <a:t>fileSize);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47294" y="2941776"/>
            <a:ext cx="2708910" cy="435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20" dirty="0">
                <a:latin typeface="Courier New"/>
                <a:cs typeface="Courier New"/>
              </a:rPr>
              <a:t>}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800" spc="20" dirty="0">
                <a:latin typeface="Courier New"/>
                <a:cs typeface="Courier New"/>
              </a:rPr>
              <a:t>./size</a:t>
            </a:r>
            <a:r>
              <a:rPr sz="800" spc="10" dirty="0">
                <a:latin typeface="Courier New"/>
                <a:cs typeface="Courier New"/>
              </a:rPr>
              <a:t> </a:t>
            </a:r>
            <a:r>
              <a:rPr sz="800" spc="20" dirty="0">
                <a:latin typeface="Courier New"/>
                <a:cs typeface="Courier New"/>
              </a:rPr>
              <a:t>size.c</a:t>
            </a:r>
            <a:r>
              <a:rPr sz="800" spc="-254" dirty="0">
                <a:latin typeface="Courier New"/>
                <a:cs typeface="Courier New"/>
              </a:rPr>
              <a:t> </a:t>
            </a:r>
            <a:r>
              <a:rPr sz="800" spc="80" dirty="0">
                <a:latin typeface="Lucida Sans Unicode"/>
                <a:cs typeface="Lucida Sans Unicode"/>
              </a:rPr>
              <a:t>→</a:t>
            </a:r>
            <a:r>
              <a:rPr sz="800" spc="-30" dirty="0">
                <a:latin typeface="Lucida Sans Unicode"/>
                <a:cs typeface="Lucida Sans Unicode"/>
              </a:rPr>
              <a:t> </a:t>
            </a:r>
            <a:r>
              <a:rPr sz="800" spc="10" dirty="0">
                <a:latin typeface="Arial"/>
                <a:cs typeface="Arial"/>
              </a:rPr>
              <a:t>Size</a:t>
            </a:r>
            <a:r>
              <a:rPr sz="800" spc="5" dirty="0">
                <a:latin typeface="Arial"/>
                <a:cs typeface="Arial"/>
              </a:rPr>
              <a:t> </a:t>
            </a:r>
            <a:r>
              <a:rPr sz="800" spc="15" dirty="0">
                <a:latin typeface="Arial"/>
                <a:cs typeface="Arial"/>
              </a:rPr>
              <a:t>of</a:t>
            </a:r>
            <a:r>
              <a:rPr sz="800" spc="5" dirty="0">
                <a:latin typeface="Arial"/>
                <a:cs typeface="Arial"/>
              </a:rPr>
              <a:t> </a:t>
            </a:r>
            <a:r>
              <a:rPr sz="800" spc="20" dirty="0">
                <a:latin typeface="Courier New"/>
                <a:cs typeface="Courier New"/>
              </a:rPr>
              <a:t>size.c</a:t>
            </a:r>
            <a:r>
              <a:rPr sz="800" spc="-254" dirty="0">
                <a:latin typeface="Courier New"/>
                <a:cs typeface="Courier New"/>
              </a:rPr>
              <a:t> </a:t>
            </a:r>
            <a:r>
              <a:rPr sz="800" spc="10" dirty="0">
                <a:latin typeface="Arial"/>
                <a:cs typeface="Arial"/>
              </a:rPr>
              <a:t>is</a:t>
            </a:r>
            <a:r>
              <a:rPr sz="800" spc="5" dirty="0">
                <a:latin typeface="Arial"/>
                <a:cs typeface="Arial"/>
              </a:rPr>
              <a:t> </a:t>
            </a:r>
            <a:r>
              <a:rPr sz="800" spc="20" dirty="0">
                <a:latin typeface="Arial"/>
                <a:cs typeface="Arial"/>
              </a:rPr>
              <a:t>259</a:t>
            </a:r>
            <a:r>
              <a:rPr sz="800" spc="5" dirty="0">
                <a:latin typeface="Arial"/>
                <a:cs typeface="Arial"/>
              </a:rPr>
              <a:t> </a:t>
            </a:r>
            <a:r>
              <a:rPr sz="800" spc="15" dirty="0">
                <a:latin typeface="Arial"/>
                <a:cs typeface="Arial"/>
              </a:rPr>
              <a:t>(correct</a:t>
            </a:r>
            <a:r>
              <a:rPr sz="800" spc="5" dirty="0">
                <a:latin typeface="Arial"/>
                <a:cs typeface="Arial"/>
              </a:rPr>
              <a:t> </a:t>
            </a:r>
            <a:r>
              <a:rPr sz="800" spc="10" dirty="0">
                <a:latin typeface="Arial"/>
                <a:cs typeface="Arial"/>
              </a:rPr>
              <a:t>size)</a:t>
            </a:r>
            <a:endParaRPr sz="8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18"/>
                </a:moveTo>
                <a:lnTo>
                  <a:pt x="2303995" y="146418"/>
                </a:lnTo>
                <a:lnTo>
                  <a:pt x="2303995" y="12"/>
                </a:lnTo>
                <a:lnTo>
                  <a:pt x="0" y="12"/>
                </a:lnTo>
                <a:lnTo>
                  <a:pt x="0" y="1464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140734" y="3160979"/>
            <a:ext cx="100330" cy="137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u="heavy" spc="5" dirty="0">
                <a:latin typeface="Times New Roman"/>
                <a:cs typeface="Times New Roman"/>
              </a:rPr>
              <a:t> </a:t>
            </a:r>
            <a:r>
              <a:rPr sz="800" u="heavy" spc="-20" dirty="0">
                <a:latin typeface="Times New Roman"/>
                <a:cs typeface="Times New Roman"/>
              </a:rPr>
              <a:t> 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303995" y="3309607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BDC29106-A0E0-4F18-B9E4-D85A996E482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27</a:t>
            </a:fld>
            <a:endParaRPr lang="en-CA"/>
          </a:p>
        </p:txBody>
      </p:sp>
      <p:sp>
        <p:nvSpPr>
          <p:cNvPr id="26" name="Footer Placeholder 25">
            <a:extLst>
              <a:ext uri="{FF2B5EF4-FFF2-40B4-BE49-F238E27FC236}">
                <a16:creationId xmlns:a16="http://schemas.microsoft.com/office/drawing/2014/main" id="{5540F59C-D320-4F80-8A5A-7666F0E13D62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2399296" y="3325823"/>
            <a:ext cx="1505954" cy="184666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 2560 System</a:t>
            </a:r>
            <a:r>
              <a:rPr lang="en-CA" spc="-35" dirty="0"/>
              <a:t> </a:t>
            </a:r>
            <a:r>
              <a:rPr lang="en-CA" spc="-5" dirty="0"/>
              <a:t>Programming</a:t>
            </a:r>
          </a:p>
        </p:txBody>
      </p:sp>
    </p:spTree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53434" y="32526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66134" y="32653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51033" y="3244989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3969" y="3218494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80">
                <a:moveTo>
                  <a:pt x="30366" y="15183"/>
                </a:moveTo>
                <a:lnTo>
                  <a:pt x="30366" y="6756"/>
                </a:lnTo>
                <a:lnTo>
                  <a:pt x="23609" y="0"/>
                </a:lnTo>
                <a:lnTo>
                  <a:pt x="15183" y="0"/>
                </a:lnTo>
                <a:lnTo>
                  <a:pt x="6756" y="0"/>
                </a:lnTo>
                <a:lnTo>
                  <a:pt x="0" y="6756"/>
                </a:lnTo>
                <a:lnTo>
                  <a:pt x="0" y="15183"/>
                </a:lnTo>
                <a:lnTo>
                  <a:pt x="0" y="23609"/>
                </a:lnTo>
                <a:lnTo>
                  <a:pt x="6756" y="30366"/>
                </a:lnTo>
                <a:lnTo>
                  <a:pt x="15183" y="30366"/>
                </a:lnTo>
                <a:lnTo>
                  <a:pt x="23609" y="30366"/>
                </a:lnTo>
                <a:lnTo>
                  <a:pt x="30366" y="23609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44352" y="321450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29112" y="3232289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96754" y="321450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32315" y="3232289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2304415" cy="636270"/>
          </a:xfrm>
          <a:custGeom>
            <a:avLst/>
            <a:gdLst/>
            <a:ahLst/>
            <a:cxnLst/>
            <a:rect l="l" t="t" r="r" b="b"/>
            <a:pathLst>
              <a:path w="2304415" h="636270">
                <a:moveTo>
                  <a:pt x="0" y="636079"/>
                </a:moveTo>
                <a:lnTo>
                  <a:pt x="2303995" y="636079"/>
                </a:lnTo>
                <a:lnTo>
                  <a:pt x="2303995" y="0"/>
                </a:lnTo>
                <a:lnTo>
                  <a:pt x="0" y="0"/>
                </a:lnTo>
                <a:lnTo>
                  <a:pt x="0" y="6360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124445" y="56852"/>
            <a:ext cx="1084580" cy="513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2875" marR="5080" indent="486409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Int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oduction  Streams and FILE</a:t>
            </a:r>
            <a:r>
              <a:rPr sz="600" b="1" spc="-3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objects</a:t>
            </a:r>
            <a:endParaRPr sz="600">
              <a:latin typeface="Arial"/>
              <a:cs typeface="Arial"/>
            </a:endParaRPr>
          </a:p>
          <a:p>
            <a:pPr marL="421640" marR="5080" indent="313055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Buf</a:t>
            </a:r>
            <a:r>
              <a:rPr sz="600" b="1" spc="-15" dirty="0">
                <a:solidFill>
                  <a:srgbClr val="7F7F7F"/>
                </a:solidFill>
                <a:latin typeface="Arial"/>
                <a:cs typeface="Arial"/>
              </a:rPr>
              <a:t>f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ering  Opening a</a:t>
            </a:r>
            <a:r>
              <a:rPr sz="600" b="1" spc="-6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Stream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Reading and writing a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stream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303995" y="0"/>
            <a:ext cx="2304415" cy="636270"/>
          </a:xfrm>
          <a:custGeom>
            <a:avLst/>
            <a:gdLst/>
            <a:ahLst/>
            <a:cxnLst/>
            <a:rect l="l" t="t" r="r" b="b"/>
            <a:pathLst>
              <a:path w="2304415" h="636270">
                <a:moveTo>
                  <a:pt x="0" y="636079"/>
                </a:moveTo>
                <a:lnTo>
                  <a:pt x="2303995" y="636079"/>
                </a:lnTo>
                <a:lnTo>
                  <a:pt x="2303995" y="0"/>
                </a:lnTo>
                <a:lnTo>
                  <a:pt x="0" y="0"/>
                </a:lnTo>
                <a:lnTo>
                  <a:pt x="0" y="636079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633552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9193" y="1106563"/>
            <a:ext cx="3989704" cy="184150"/>
          </a:xfrm>
          <a:custGeom>
            <a:avLst/>
            <a:gdLst/>
            <a:ahLst/>
            <a:cxnLst/>
            <a:rect l="l" t="t" r="r" b="b"/>
            <a:pathLst>
              <a:path w="3989704" h="184150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3592"/>
                </a:lnTo>
                <a:lnTo>
                  <a:pt x="3989652" y="183592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09194" y="1277493"/>
            <a:ext cx="3989651" cy="506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59994" y="3059379"/>
            <a:ext cx="101600" cy="101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35345" y="3046679"/>
            <a:ext cx="114251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0794" y="3097479"/>
            <a:ext cx="3837250" cy="634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298846" y="1150797"/>
            <a:ext cx="50751" cy="101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298846" y="1201575"/>
            <a:ext cx="50751" cy="185780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09193" y="1321762"/>
            <a:ext cx="3989704" cy="1788795"/>
          </a:xfrm>
          <a:custGeom>
            <a:avLst/>
            <a:gdLst/>
            <a:ahLst/>
            <a:cxnLst/>
            <a:rect l="l" t="t" r="r" b="b"/>
            <a:pathLst>
              <a:path w="3989704" h="1788795">
                <a:moveTo>
                  <a:pt x="3989652" y="0"/>
                </a:moveTo>
                <a:lnTo>
                  <a:pt x="0" y="0"/>
                </a:lnTo>
                <a:lnTo>
                  <a:pt x="0" y="1737617"/>
                </a:lnTo>
                <a:lnTo>
                  <a:pt x="4008" y="1757341"/>
                </a:lnTo>
                <a:lnTo>
                  <a:pt x="14922" y="1773494"/>
                </a:lnTo>
                <a:lnTo>
                  <a:pt x="31075" y="1784408"/>
                </a:lnTo>
                <a:lnTo>
                  <a:pt x="50800" y="1788417"/>
                </a:lnTo>
                <a:lnTo>
                  <a:pt x="3938852" y="1788417"/>
                </a:lnTo>
                <a:lnTo>
                  <a:pt x="3958576" y="1784408"/>
                </a:lnTo>
                <a:lnTo>
                  <a:pt x="3974729" y="1773494"/>
                </a:lnTo>
                <a:lnTo>
                  <a:pt x="3985644" y="1757341"/>
                </a:lnTo>
                <a:lnTo>
                  <a:pt x="3989652" y="1737617"/>
                </a:lnTo>
                <a:lnTo>
                  <a:pt x="3989652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298846" y="1188875"/>
            <a:ext cx="0" cy="1889760"/>
          </a:xfrm>
          <a:custGeom>
            <a:avLst/>
            <a:gdLst/>
            <a:ahLst/>
            <a:cxnLst/>
            <a:rect l="l" t="t" r="r" b="b"/>
            <a:pathLst>
              <a:path h="1889760">
                <a:moveTo>
                  <a:pt x="0" y="1889553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298846" y="117617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298846" y="116347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298846" y="115077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298846" y="1131725"/>
            <a:ext cx="0" cy="19050"/>
          </a:xfrm>
          <a:custGeom>
            <a:avLst/>
            <a:gdLst/>
            <a:ahLst/>
            <a:cxnLst/>
            <a:rect l="l" t="t" r="r" b="b"/>
            <a:pathLst>
              <a:path h="19050">
                <a:moveTo>
                  <a:pt x="0" y="19050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91007" y="2095207"/>
            <a:ext cx="76809" cy="7680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91007" y="2439365"/>
            <a:ext cx="76809" cy="7680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91007" y="2783509"/>
            <a:ext cx="76809" cy="7680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347294" y="686877"/>
            <a:ext cx="3802379" cy="22708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20014">
              <a:lnSpc>
                <a:spcPct val="102600"/>
              </a:lnSpc>
            </a:pPr>
            <a:r>
              <a:rPr sz="1050" spc="-5" dirty="0">
                <a:latin typeface="Arial"/>
                <a:cs typeface="Arial"/>
              </a:rPr>
              <a:t>Note that these 3 functions </a:t>
            </a:r>
            <a:r>
              <a:rPr sz="1050" dirty="0">
                <a:latin typeface="Arial"/>
                <a:cs typeface="Arial"/>
              </a:rPr>
              <a:t>return </a:t>
            </a:r>
            <a:r>
              <a:rPr sz="1050" spc="-5" dirty="0">
                <a:latin typeface="Arial"/>
                <a:cs typeface="Arial"/>
              </a:rPr>
              <a:t>-1 whether </a:t>
            </a:r>
            <a:r>
              <a:rPr sz="1050" spc="-5" dirty="0">
                <a:highlight>
                  <a:srgbClr val="FFFF00"/>
                </a:highlight>
                <a:latin typeface="Arial"/>
                <a:cs typeface="Arial"/>
              </a:rPr>
              <a:t>an error </a:t>
            </a:r>
            <a:r>
              <a:rPr sz="1050" spc="-5" dirty="0">
                <a:latin typeface="Arial"/>
                <a:cs typeface="Arial"/>
              </a:rPr>
              <a:t>or the  </a:t>
            </a:r>
            <a:r>
              <a:rPr sz="1050" spc="-5" dirty="0">
                <a:highlight>
                  <a:srgbClr val="FFFF00"/>
                </a:highlight>
                <a:latin typeface="Arial"/>
                <a:cs typeface="Arial"/>
              </a:rPr>
              <a:t>end-of-file</a:t>
            </a:r>
            <a:r>
              <a:rPr sz="1050" spc="-55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occurs.</a:t>
            </a:r>
            <a:endParaRPr sz="10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1050" spc="-15" dirty="0">
                <a:solidFill>
                  <a:srgbClr val="FFFFFF"/>
                </a:solidFill>
                <a:latin typeface="Arial"/>
                <a:cs typeface="Arial"/>
              </a:rPr>
              <a:t>How </a:t>
            </a:r>
            <a:r>
              <a:rPr sz="1050" spc="-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1050" spc="-10" dirty="0">
                <a:solidFill>
                  <a:srgbClr val="FFFFFF"/>
                </a:solidFill>
                <a:latin typeface="Arial"/>
                <a:cs typeface="Arial"/>
              </a:rPr>
              <a:t>differentiate between </a:t>
            </a:r>
            <a:r>
              <a:rPr sz="1050" spc="-5" dirty="0">
                <a:solidFill>
                  <a:srgbClr val="FFFFFF"/>
                </a:solidFill>
                <a:latin typeface="Arial"/>
                <a:cs typeface="Arial"/>
              </a:rPr>
              <a:t>the 2</a:t>
            </a:r>
            <a:r>
              <a:rPr sz="1050" spc="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50" spc="-5" dirty="0">
                <a:solidFill>
                  <a:srgbClr val="FFFFFF"/>
                </a:solidFill>
                <a:latin typeface="Arial"/>
                <a:cs typeface="Arial"/>
              </a:rPr>
              <a:t>situations?</a:t>
            </a:r>
            <a:endParaRPr sz="1050" dirty="0">
              <a:latin typeface="Arial"/>
              <a:cs typeface="Arial"/>
            </a:endParaRPr>
          </a:p>
          <a:p>
            <a:pPr marL="12700" marR="5080">
              <a:lnSpc>
                <a:spcPct val="102600"/>
              </a:lnSpc>
              <a:spcBef>
                <a:spcPts val="235"/>
              </a:spcBef>
            </a:pPr>
            <a:r>
              <a:rPr sz="1050" spc="-20" dirty="0">
                <a:latin typeface="Arial"/>
                <a:cs typeface="Arial"/>
              </a:rPr>
              <a:t>For </a:t>
            </a:r>
            <a:r>
              <a:rPr sz="1050" spc="-5" dirty="0">
                <a:latin typeface="Arial"/>
                <a:cs typeface="Arial"/>
              </a:rPr>
              <a:t>each stream, </a:t>
            </a:r>
            <a:r>
              <a:rPr sz="1050" spc="-10" dirty="0">
                <a:highlight>
                  <a:srgbClr val="FFFF00"/>
                </a:highlight>
                <a:latin typeface="Arial"/>
                <a:cs typeface="Arial"/>
              </a:rPr>
              <a:t>two </a:t>
            </a:r>
            <a:r>
              <a:rPr sz="1050" spc="-5" dirty="0">
                <a:highlight>
                  <a:srgbClr val="FFFF00"/>
                </a:highlight>
                <a:latin typeface="Arial"/>
                <a:cs typeface="Arial"/>
              </a:rPr>
              <a:t>flags </a:t>
            </a:r>
            <a:r>
              <a:rPr sz="1050" spc="-5" dirty="0">
                <a:latin typeface="Arial"/>
                <a:cs typeface="Arial"/>
              </a:rPr>
              <a:t>are maintained in the </a:t>
            </a:r>
            <a:r>
              <a:rPr sz="1050" spc="-10" dirty="0">
                <a:latin typeface="Courier New"/>
                <a:cs typeface="Courier New"/>
              </a:rPr>
              <a:t>FILE </a:t>
            </a:r>
            <a:r>
              <a:rPr sz="1050" spc="-5" dirty="0">
                <a:latin typeface="Arial"/>
                <a:cs typeface="Arial"/>
              </a:rPr>
              <a:t>object:  </a:t>
            </a:r>
            <a:r>
              <a:rPr sz="1050" spc="-5" dirty="0">
                <a:highlight>
                  <a:srgbClr val="FFFF00"/>
                </a:highlight>
                <a:latin typeface="Arial"/>
                <a:cs typeface="Arial"/>
              </a:rPr>
              <a:t>an error flag </a:t>
            </a:r>
            <a:r>
              <a:rPr sz="1050" spc="-5" dirty="0">
                <a:latin typeface="Arial"/>
                <a:cs typeface="Arial"/>
              </a:rPr>
              <a:t>and an </a:t>
            </a:r>
            <a:r>
              <a:rPr sz="1050" spc="-5" dirty="0">
                <a:highlight>
                  <a:srgbClr val="FFFF00"/>
                </a:highlight>
                <a:latin typeface="Arial"/>
                <a:cs typeface="Arial"/>
              </a:rPr>
              <a:t>end-of-file</a:t>
            </a:r>
            <a:r>
              <a:rPr sz="1050" spc="20" dirty="0">
                <a:highlight>
                  <a:srgbClr val="FFFF00"/>
                </a:highlight>
                <a:latin typeface="Arial"/>
                <a:cs typeface="Arial"/>
              </a:rPr>
              <a:t> </a:t>
            </a:r>
            <a:r>
              <a:rPr sz="1050" spc="-5" dirty="0">
                <a:highlight>
                  <a:srgbClr val="FFFF00"/>
                </a:highlight>
                <a:latin typeface="Arial"/>
                <a:cs typeface="Arial"/>
              </a:rPr>
              <a:t>flag</a:t>
            </a:r>
            <a:r>
              <a:rPr sz="1050" spc="-5" dirty="0">
                <a:latin typeface="Arial"/>
                <a:cs typeface="Arial"/>
              </a:rPr>
              <a:t>.</a:t>
            </a:r>
            <a:endParaRPr sz="1050" dirty="0">
              <a:latin typeface="Arial"/>
              <a:cs typeface="Arial"/>
            </a:endParaRPr>
          </a:p>
          <a:p>
            <a:pPr marL="12700" marR="45085">
              <a:lnSpc>
                <a:spcPct val="102699"/>
              </a:lnSpc>
            </a:pPr>
            <a:r>
              <a:rPr sz="1050" spc="-5" dirty="0">
                <a:latin typeface="Arial"/>
                <a:cs typeface="Arial"/>
              </a:rPr>
              <a:t>The </a:t>
            </a:r>
            <a:r>
              <a:rPr sz="1050" spc="-10" dirty="0">
                <a:latin typeface="Arial"/>
                <a:cs typeface="Arial"/>
              </a:rPr>
              <a:t>following </a:t>
            </a:r>
            <a:r>
              <a:rPr sz="1050" spc="-5" dirty="0">
                <a:latin typeface="Arial"/>
                <a:cs typeface="Arial"/>
              </a:rPr>
              <a:t>three functions should be used to access these  flags:</a:t>
            </a:r>
            <a:endParaRPr sz="1050" dirty="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5"/>
              </a:spcBef>
            </a:pPr>
            <a:r>
              <a:rPr sz="1050" spc="-10" dirty="0">
                <a:latin typeface="Courier New"/>
                <a:cs typeface="Courier New"/>
              </a:rPr>
              <a:t>int ferror(FILE</a:t>
            </a:r>
            <a:r>
              <a:rPr sz="1575" spc="-15" baseline="-10582" dirty="0">
                <a:latin typeface="Courier New"/>
                <a:cs typeface="Courier New"/>
              </a:rPr>
              <a:t>*</a:t>
            </a:r>
            <a:r>
              <a:rPr sz="1050" spc="-10" dirty="0">
                <a:latin typeface="Courier New"/>
                <a:cs typeface="Courier New"/>
              </a:rPr>
              <a:t>)</a:t>
            </a:r>
            <a:endParaRPr sz="1050" dirty="0">
              <a:latin typeface="Courier New"/>
              <a:cs typeface="Courier New"/>
            </a:endParaRPr>
          </a:p>
          <a:p>
            <a:pPr marL="289560">
              <a:lnSpc>
                <a:spcPct val="100000"/>
              </a:lnSpc>
              <a:spcBef>
                <a:spcPts val="30"/>
              </a:spcBef>
            </a:pPr>
            <a:r>
              <a:rPr sz="1050" spc="-5" dirty="0">
                <a:latin typeface="Arial"/>
                <a:cs typeface="Arial"/>
              </a:rPr>
              <a:t>returns </a:t>
            </a:r>
            <a:r>
              <a:rPr sz="1050" spc="-10" dirty="0">
                <a:latin typeface="Arial"/>
                <a:cs typeface="Arial"/>
              </a:rPr>
              <a:t>nonzero </a:t>
            </a:r>
            <a:r>
              <a:rPr sz="1050" spc="-15" dirty="0">
                <a:latin typeface="Arial"/>
                <a:cs typeface="Arial"/>
              </a:rPr>
              <a:t>for </a:t>
            </a:r>
            <a:r>
              <a:rPr sz="1050" spc="-5" dirty="0">
                <a:latin typeface="Arial"/>
                <a:cs typeface="Arial"/>
              </a:rPr>
              <a:t>true, 0</a:t>
            </a:r>
            <a:r>
              <a:rPr sz="1050" spc="45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otherwise</a:t>
            </a:r>
            <a:endParaRPr sz="1050" dirty="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0"/>
              </a:spcBef>
            </a:pPr>
            <a:r>
              <a:rPr sz="1050" spc="-10" dirty="0">
                <a:latin typeface="Courier New"/>
                <a:cs typeface="Courier New"/>
              </a:rPr>
              <a:t>int</a:t>
            </a:r>
            <a:r>
              <a:rPr sz="1050" spc="-15" dirty="0">
                <a:latin typeface="Courier New"/>
                <a:cs typeface="Courier New"/>
              </a:rPr>
              <a:t> </a:t>
            </a:r>
            <a:r>
              <a:rPr sz="1050" spc="-10" dirty="0">
                <a:latin typeface="Courier New"/>
                <a:cs typeface="Courier New"/>
              </a:rPr>
              <a:t>feof(FILE</a:t>
            </a:r>
            <a:r>
              <a:rPr sz="1575" spc="-15" baseline="-10582" dirty="0">
                <a:latin typeface="Courier New"/>
                <a:cs typeface="Courier New"/>
              </a:rPr>
              <a:t>*</a:t>
            </a:r>
            <a:r>
              <a:rPr sz="1050" spc="-10" dirty="0">
                <a:latin typeface="Courier New"/>
                <a:cs typeface="Courier New"/>
              </a:rPr>
              <a:t>)</a:t>
            </a:r>
            <a:endParaRPr sz="1050" dirty="0">
              <a:latin typeface="Courier New"/>
              <a:cs typeface="Courier New"/>
            </a:endParaRPr>
          </a:p>
          <a:p>
            <a:pPr marL="289560">
              <a:lnSpc>
                <a:spcPct val="100000"/>
              </a:lnSpc>
              <a:spcBef>
                <a:spcPts val="30"/>
              </a:spcBef>
            </a:pPr>
            <a:r>
              <a:rPr sz="1050" spc="-5" dirty="0">
                <a:latin typeface="Arial"/>
                <a:cs typeface="Arial"/>
              </a:rPr>
              <a:t>returns </a:t>
            </a:r>
            <a:r>
              <a:rPr sz="1050" spc="-10" dirty="0">
                <a:latin typeface="Arial"/>
                <a:cs typeface="Arial"/>
              </a:rPr>
              <a:t>nonzero </a:t>
            </a:r>
            <a:r>
              <a:rPr sz="1050" spc="-15" dirty="0">
                <a:latin typeface="Arial"/>
                <a:cs typeface="Arial"/>
              </a:rPr>
              <a:t>for </a:t>
            </a:r>
            <a:r>
              <a:rPr sz="1050" spc="-5" dirty="0">
                <a:latin typeface="Arial"/>
                <a:cs typeface="Arial"/>
              </a:rPr>
              <a:t>true, 0</a:t>
            </a:r>
            <a:r>
              <a:rPr sz="1050" spc="45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otherwise</a:t>
            </a:r>
            <a:endParaRPr sz="1050" dirty="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0"/>
              </a:spcBef>
            </a:pPr>
            <a:r>
              <a:rPr sz="1050" spc="-10" dirty="0">
                <a:latin typeface="Courier New"/>
                <a:cs typeface="Courier New"/>
              </a:rPr>
              <a:t>void</a:t>
            </a:r>
            <a:r>
              <a:rPr sz="1050" spc="5" dirty="0">
                <a:latin typeface="Courier New"/>
                <a:cs typeface="Courier New"/>
              </a:rPr>
              <a:t> </a:t>
            </a:r>
            <a:r>
              <a:rPr sz="1050" spc="-10" dirty="0">
                <a:latin typeface="Courier New"/>
                <a:cs typeface="Courier New"/>
              </a:rPr>
              <a:t>clearerr(FILE</a:t>
            </a:r>
            <a:r>
              <a:rPr sz="1575" spc="-15" baseline="-10582" dirty="0">
                <a:latin typeface="Courier New"/>
                <a:cs typeface="Courier New"/>
              </a:rPr>
              <a:t>*</a:t>
            </a:r>
            <a:r>
              <a:rPr sz="1050" spc="-10" dirty="0">
                <a:latin typeface="Courier New"/>
                <a:cs typeface="Courier New"/>
              </a:rPr>
              <a:t>)</a:t>
            </a:r>
            <a:endParaRPr sz="1050" dirty="0">
              <a:latin typeface="Courier New"/>
              <a:cs typeface="Courier New"/>
            </a:endParaRPr>
          </a:p>
          <a:p>
            <a:pPr marL="289560">
              <a:lnSpc>
                <a:spcPct val="100000"/>
              </a:lnSpc>
              <a:spcBef>
                <a:spcPts val="30"/>
              </a:spcBef>
            </a:pPr>
            <a:r>
              <a:rPr sz="1050" spc="-5" dirty="0">
                <a:latin typeface="Arial"/>
                <a:cs typeface="Arial"/>
              </a:rPr>
              <a:t>clears both the error and the end-of-file</a:t>
            </a:r>
            <a:r>
              <a:rPr sz="1050" spc="55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flags.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6C4B65CB-F446-4E37-AB50-5490487FD7E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28</a:t>
            </a:fld>
            <a:endParaRPr lang="en-CA"/>
          </a:p>
        </p:txBody>
      </p:sp>
      <p:sp>
        <p:nvSpPr>
          <p:cNvPr id="36" name="Footer Placeholder 35">
            <a:extLst>
              <a:ext uri="{FF2B5EF4-FFF2-40B4-BE49-F238E27FC236}">
                <a16:creationId xmlns:a16="http://schemas.microsoft.com/office/drawing/2014/main" id="{F8BB299B-97E9-4288-8F9A-B490EF0663CD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2399296" y="3325823"/>
            <a:ext cx="1582154" cy="184666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 2560 System</a:t>
            </a:r>
            <a:r>
              <a:rPr lang="en-CA" spc="-35" dirty="0"/>
              <a:t> </a:t>
            </a:r>
            <a:r>
              <a:rPr lang="en-CA" spc="-5" dirty="0"/>
              <a:t>Programming</a:t>
            </a:r>
          </a:p>
        </p:txBody>
      </p:sp>
    </p:spTree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53434" y="32526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66134" y="32653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51033" y="3244989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3969" y="3218494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80">
                <a:moveTo>
                  <a:pt x="30366" y="15183"/>
                </a:moveTo>
                <a:lnTo>
                  <a:pt x="30366" y="6756"/>
                </a:lnTo>
                <a:lnTo>
                  <a:pt x="23609" y="0"/>
                </a:lnTo>
                <a:lnTo>
                  <a:pt x="15183" y="0"/>
                </a:lnTo>
                <a:lnTo>
                  <a:pt x="6756" y="0"/>
                </a:lnTo>
                <a:lnTo>
                  <a:pt x="0" y="6756"/>
                </a:lnTo>
                <a:lnTo>
                  <a:pt x="0" y="15183"/>
                </a:lnTo>
                <a:lnTo>
                  <a:pt x="0" y="23609"/>
                </a:lnTo>
                <a:lnTo>
                  <a:pt x="6756" y="30366"/>
                </a:lnTo>
                <a:lnTo>
                  <a:pt x="15183" y="30366"/>
                </a:lnTo>
                <a:lnTo>
                  <a:pt x="23609" y="30366"/>
                </a:lnTo>
                <a:lnTo>
                  <a:pt x="30366" y="23609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44352" y="321450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29112" y="3232289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96754" y="321450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32315" y="3232289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2304415" cy="636270"/>
          </a:xfrm>
          <a:custGeom>
            <a:avLst/>
            <a:gdLst/>
            <a:ahLst/>
            <a:cxnLst/>
            <a:rect l="l" t="t" r="r" b="b"/>
            <a:pathLst>
              <a:path w="2304415" h="636270">
                <a:moveTo>
                  <a:pt x="0" y="636079"/>
                </a:moveTo>
                <a:lnTo>
                  <a:pt x="2303995" y="636079"/>
                </a:lnTo>
                <a:lnTo>
                  <a:pt x="2303995" y="0"/>
                </a:lnTo>
                <a:lnTo>
                  <a:pt x="0" y="0"/>
                </a:lnTo>
                <a:lnTo>
                  <a:pt x="0" y="6360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124445" y="56852"/>
            <a:ext cx="1084580" cy="513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2875" marR="5080" indent="486409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Int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oduction  Streams and FILE</a:t>
            </a:r>
            <a:r>
              <a:rPr sz="600" b="1" spc="-3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objects</a:t>
            </a:r>
            <a:endParaRPr sz="600">
              <a:latin typeface="Arial"/>
              <a:cs typeface="Arial"/>
            </a:endParaRPr>
          </a:p>
          <a:p>
            <a:pPr marL="421640" marR="5080" indent="313055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Buf</a:t>
            </a:r>
            <a:r>
              <a:rPr sz="600" b="1" spc="-15" dirty="0">
                <a:solidFill>
                  <a:srgbClr val="7F7F7F"/>
                </a:solidFill>
                <a:latin typeface="Arial"/>
                <a:cs typeface="Arial"/>
              </a:rPr>
              <a:t>f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ering  Opening a</a:t>
            </a:r>
            <a:r>
              <a:rPr sz="600" b="1" spc="-6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Stream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Reading and writing a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stream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303995" y="0"/>
            <a:ext cx="2304415" cy="636270"/>
          </a:xfrm>
          <a:custGeom>
            <a:avLst/>
            <a:gdLst/>
            <a:ahLst/>
            <a:cxnLst/>
            <a:rect l="l" t="t" r="r" b="b"/>
            <a:pathLst>
              <a:path w="2304415" h="636270">
                <a:moveTo>
                  <a:pt x="0" y="636079"/>
                </a:moveTo>
                <a:lnTo>
                  <a:pt x="2303995" y="636079"/>
                </a:lnTo>
                <a:lnTo>
                  <a:pt x="2303995" y="0"/>
                </a:lnTo>
                <a:lnTo>
                  <a:pt x="0" y="0"/>
                </a:lnTo>
                <a:lnTo>
                  <a:pt x="0" y="636079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633552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9193" y="1106563"/>
            <a:ext cx="3989704" cy="184150"/>
          </a:xfrm>
          <a:custGeom>
            <a:avLst/>
            <a:gdLst/>
            <a:ahLst/>
            <a:cxnLst/>
            <a:rect l="l" t="t" r="r" b="b"/>
            <a:pathLst>
              <a:path w="3989704" h="184150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3592"/>
                </a:lnTo>
                <a:lnTo>
                  <a:pt x="3989652" y="183592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09194" y="1277493"/>
            <a:ext cx="3989651" cy="506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59994" y="3059379"/>
            <a:ext cx="101600" cy="101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35345" y="3046679"/>
            <a:ext cx="114251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0794" y="3097479"/>
            <a:ext cx="3837250" cy="634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298846" y="1150797"/>
            <a:ext cx="50751" cy="101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298846" y="1201575"/>
            <a:ext cx="50751" cy="185780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09193" y="1273175"/>
            <a:ext cx="3989704" cy="1788795"/>
          </a:xfrm>
          <a:custGeom>
            <a:avLst/>
            <a:gdLst/>
            <a:ahLst/>
            <a:cxnLst/>
            <a:rect l="l" t="t" r="r" b="b"/>
            <a:pathLst>
              <a:path w="3989704" h="1788795">
                <a:moveTo>
                  <a:pt x="3989652" y="0"/>
                </a:moveTo>
                <a:lnTo>
                  <a:pt x="0" y="0"/>
                </a:lnTo>
                <a:lnTo>
                  <a:pt x="0" y="1737617"/>
                </a:lnTo>
                <a:lnTo>
                  <a:pt x="4008" y="1757341"/>
                </a:lnTo>
                <a:lnTo>
                  <a:pt x="14922" y="1773494"/>
                </a:lnTo>
                <a:lnTo>
                  <a:pt x="31075" y="1784408"/>
                </a:lnTo>
                <a:lnTo>
                  <a:pt x="50800" y="1788417"/>
                </a:lnTo>
                <a:lnTo>
                  <a:pt x="3938852" y="1788417"/>
                </a:lnTo>
                <a:lnTo>
                  <a:pt x="3958576" y="1784408"/>
                </a:lnTo>
                <a:lnTo>
                  <a:pt x="3974729" y="1773494"/>
                </a:lnTo>
                <a:lnTo>
                  <a:pt x="3985644" y="1757341"/>
                </a:lnTo>
                <a:lnTo>
                  <a:pt x="3989652" y="1737617"/>
                </a:lnTo>
                <a:lnTo>
                  <a:pt x="3989652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298846" y="1188875"/>
            <a:ext cx="0" cy="1889760"/>
          </a:xfrm>
          <a:custGeom>
            <a:avLst/>
            <a:gdLst/>
            <a:ahLst/>
            <a:cxnLst/>
            <a:rect l="l" t="t" r="r" b="b"/>
            <a:pathLst>
              <a:path h="1889760">
                <a:moveTo>
                  <a:pt x="0" y="1889553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298846" y="117617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298846" y="116347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298846" y="115077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298846" y="1131725"/>
            <a:ext cx="0" cy="19050"/>
          </a:xfrm>
          <a:custGeom>
            <a:avLst/>
            <a:gdLst/>
            <a:ahLst/>
            <a:cxnLst/>
            <a:rect l="l" t="t" r="r" b="b"/>
            <a:pathLst>
              <a:path h="19050">
                <a:moveTo>
                  <a:pt x="0" y="19050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91007" y="2095207"/>
            <a:ext cx="76809" cy="7680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91007" y="2439365"/>
            <a:ext cx="76809" cy="7680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91007" y="2783509"/>
            <a:ext cx="76809" cy="7680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389155" y="1453790"/>
            <a:ext cx="3802379" cy="4884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20014">
              <a:lnSpc>
                <a:spcPct val="102600"/>
              </a:lnSpc>
            </a:pPr>
            <a:r>
              <a:rPr lang="en-US" sz="1050" dirty="0">
                <a:latin typeface="Arial"/>
                <a:cs typeface="Arial"/>
              </a:rPr>
              <a:t>One more example</a:t>
            </a:r>
          </a:p>
          <a:p>
            <a:pPr marL="12700" marR="120014">
              <a:lnSpc>
                <a:spcPct val="102600"/>
              </a:lnSpc>
            </a:pPr>
            <a:endParaRPr lang="en-US" sz="1050" dirty="0">
              <a:latin typeface="Arial"/>
              <a:cs typeface="Arial"/>
            </a:endParaRPr>
          </a:p>
          <a:p>
            <a:pPr marL="12700" marR="120014">
              <a:lnSpc>
                <a:spcPct val="102600"/>
              </a:lnSpc>
            </a:pPr>
            <a:r>
              <a:rPr lang="en-US" sz="1050" dirty="0" err="1">
                <a:latin typeface="Arial"/>
                <a:cs typeface="Arial"/>
              </a:rPr>
              <a:t>mycopy.c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6C4B65CB-F446-4E37-AB50-5490487FD7E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29</a:t>
            </a:fld>
            <a:endParaRPr lang="en-CA"/>
          </a:p>
        </p:txBody>
      </p:sp>
      <p:sp>
        <p:nvSpPr>
          <p:cNvPr id="36" name="Footer Placeholder 35">
            <a:extLst>
              <a:ext uri="{FF2B5EF4-FFF2-40B4-BE49-F238E27FC236}">
                <a16:creationId xmlns:a16="http://schemas.microsoft.com/office/drawing/2014/main" id="{F8BB299B-97E9-4288-8F9A-B490EF0663CD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2399296" y="3325823"/>
            <a:ext cx="1582154" cy="184666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 2560 System</a:t>
            </a:r>
            <a:r>
              <a:rPr lang="en-CA" spc="-35" dirty="0"/>
              <a:t> </a:t>
            </a:r>
            <a:r>
              <a:rPr lang="en-CA" spc="-5" dirty="0"/>
              <a:t>Programming</a:t>
            </a:r>
          </a:p>
        </p:txBody>
      </p:sp>
    </p:spTree>
    <p:extLst>
      <p:ext uri="{BB962C8B-B14F-4D97-AF65-F5344CB8AC3E}">
        <p14:creationId xmlns:p14="http://schemas.microsoft.com/office/powerpoint/2010/main" val="538696140"/>
      </p:ext>
    </p:extLst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53434" y="32526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66134" y="32653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51033" y="3244989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3969" y="3218494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80">
                <a:moveTo>
                  <a:pt x="30366" y="15183"/>
                </a:moveTo>
                <a:lnTo>
                  <a:pt x="30366" y="6756"/>
                </a:lnTo>
                <a:lnTo>
                  <a:pt x="23609" y="0"/>
                </a:lnTo>
                <a:lnTo>
                  <a:pt x="15183" y="0"/>
                </a:lnTo>
                <a:lnTo>
                  <a:pt x="6756" y="0"/>
                </a:lnTo>
                <a:lnTo>
                  <a:pt x="0" y="6756"/>
                </a:lnTo>
                <a:lnTo>
                  <a:pt x="0" y="15183"/>
                </a:lnTo>
                <a:lnTo>
                  <a:pt x="0" y="23609"/>
                </a:lnTo>
                <a:lnTo>
                  <a:pt x="6756" y="30366"/>
                </a:lnTo>
                <a:lnTo>
                  <a:pt x="15183" y="30366"/>
                </a:lnTo>
                <a:lnTo>
                  <a:pt x="23609" y="30366"/>
                </a:lnTo>
                <a:lnTo>
                  <a:pt x="30366" y="23609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44352" y="321450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29112" y="3232289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96754" y="321450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32315" y="3232289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2304415" cy="636270"/>
          </a:xfrm>
          <a:custGeom>
            <a:avLst/>
            <a:gdLst/>
            <a:ahLst/>
            <a:cxnLst/>
            <a:rect l="l" t="t" r="r" b="b"/>
            <a:pathLst>
              <a:path w="2304415" h="636270">
                <a:moveTo>
                  <a:pt x="0" y="636079"/>
                </a:moveTo>
                <a:lnTo>
                  <a:pt x="2303995" y="636079"/>
                </a:lnTo>
                <a:lnTo>
                  <a:pt x="2303995" y="0"/>
                </a:lnTo>
                <a:lnTo>
                  <a:pt x="0" y="0"/>
                </a:lnTo>
                <a:lnTo>
                  <a:pt x="0" y="6360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124445" y="56852"/>
            <a:ext cx="1084580" cy="513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2875" marR="5080" indent="486409">
              <a:lnSpc>
                <a:spcPct val="107700"/>
              </a:lnSpc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Int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oduction 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Streams and FILE</a:t>
            </a:r>
            <a:r>
              <a:rPr sz="600" b="1" spc="-3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objects</a:t>
            </a:r>
            <a:endParaRPr sz="600">
              <a:latin typeface="Arial"/>
              <a:cs typeface="Arial"/>
            </a:endParaRPr>
          </a:p>
          <a:p>
            <a:pPr marL="421640" marR="5080" indent="313055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Buf</a:t>
            </a:r>
            <a:r>
              <a:rPr sz="600" b="1" spc="-15" dirty="0">
                <a:solidFill>
                  <a:srgbClr val="7F7F7F"/>
                </a:solidFill>
                <a:latin typeface="Arial"/>
                <a:cs typeface="Arial"/>
              </a:rPr>
              <a:t>f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ering  Opening a</a:t>
            </a:r>
            <a:r>
              <a:rPr sz="600" b="1" spc="-6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Stream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Reading and writing a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stream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303995" y="0"/>
            <a:ext cx="2304415" cy="636270"/>
          </a:xfrm>
          <a:custGeom>
            <a:avLst/>
            <a:gdLst/>
            <a:ahLst/>
            <a:cxnLst/>
            <a:rect l="l" t="t" r="r" b="b"/>
            <a:pathLst>
              <a:path w="2304415" h="636270">
                <a:moveTo>
                  <a:pt x="0" y="636079"/>
                </a:moveTo>
                <a:lnTo>
                  <a:pt x="2303995" y="636079"/>
                </a:lnTo>
                <a:lnTo>
                  <a:pt x="2303995" y="0"/>
                </a:lnTo>
                <a:lnTo>
                  <a:pt x="0" y="0"/>
                </a:lnTo>
                <a:lnTo>
                  <a:pt x="0" y="636079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633552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633550"/>
            <a:ext cx="4608004" cy="2499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880935"/>
            <a:ext cx="4608004" cy="506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09193" y="1042136"/>
            <a:ext cx="3989704" cy="82550"/>
          </a:xfrm>
          <a:custGeom>
            <a:avLst/>
            <a:gdLst/>
            <a:ahLst/>
            <a:cxnLst/>
            <a:rect l="l" t="t" r="r" b="b"/>
            <a:pathLst>
              <a:path w="3989704" h="82550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3989652" y="82384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59994" y="1381963"/>
            <a:ext cx="101600" cy="101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235345" y="1369263"/>
            <a:ext cx="114251" cy="1143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10794" y="1420063"/>
            <a:ext cx="3837250" cy="634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298846" y="1092708"/>
            <a:ext cx="50751" cy="1016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298846" y="1143497"/>
            <a:ext cx="50751" cy="23846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09193" y="1086560"/>
            <a:ext cx="3989704" cy="346710"/>
          </a:xfrm>
          <a:custGeom>
            <a:avLst/>
            <a:gdLst/>
            <a:ahLst/>
            <a:cxnLst/>
            <a:rect l="l" t="t" r="r" b="b"/>
            <a:pathLst>
              <a:path w="3989704" h="346709">
                <a:moveTo>
                  <a:pt x="3989652" y="0"/>
                </a:moveTo>
                <a:lnTo>
                  <a:pt x="0" y="0"/>
                </a:lnTo>
                <a:lnTo>
                  <a:pt x="0" y="295402"/>
                </a:lnTo>
                <a:lnTo>
                  <a:pt x="4008" y="315127"/>
                </a:lnTo>
                <a:lnTo>
                  <a:pt x="14922" y="331280"/>
                </a:lnTo>
                <a:lnTo>
                  <a:pt x="31075" y="342194"/>
                </a:lnTo>
                <a:lnTo>
                  <a:pt x="50800" y="346203"/>
                </a:lnTo>
                <a:lnTo>
                  <a:pt x="3938852" y="346203"/>
                </a:lnTo>
                <a:lnTo>
                  <a:pt x="3958576" y="342194"/>
                </a:lnTo>
                <a:lnTo>
                  <a:pt x="3974729" y="331280"/>
                </a:lnTo>
                <a:lnTo>
                  <a:pt x="3985644" y="315127"/>
                </a:lnTo>
                <a:lnTo>
                  <a:pt x="3989652" y="295402"/>
                </a:lnTo>
                <a:lnTo>
                  <a:pt x="3989652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298846" y="1130797"/>
            <a:ext cx="0" cy="270510"/>
          </a:xfrm>
          <a:custGeom>
            <a:avLst/>
            <a:gdLst/>
            <a:ahLst/>
            <a:cxnLst/>
            <a:rect l="l" t="t" r="r" b="b"/>
            <a:pathLst>
              <a:path h="270509">
                <a:moveTo>
                  <a:pt x="0" y="270215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298846" y="1118097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298846" y="1105397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298846" y="1092697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298846" y="1073647"/>
            <a:ext cx="0" cy="19050"/>
          </a:xfrm>
          <a:custGeom>
            <a:avLst/>
            <a:gdLst/>
            <a:ahLst/>
            <a:cxnLst/>
            <a:rect l="l" t="t" r="r" b="b"/>
            <a:pathLst>
              <a:path h="19050">
                <a:moveTo>
                  <a:pt x="0" y="19050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09193" y="1584693"/>
            <a:ext cx="3989704" cy="82550"/>
          </a:xfrm>
          <a:custGeom>
            <a:avLst/>
            <a:gdLst/>
            <a:ahLst/>
            <a:cxnLst/>
            <a:rect l="l" t="t" r="r" b="b"/>
            <a:pathLst>
              <a:path w="3989704" h="82550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3989652" y="82384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59994" y="1953056"/>
            <a:ext cx="101600" cy="101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235345" y="1940356"/>
            <a:ext cx="114251" cy="1143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10794" y="1991157"/>
            <a:ext cx="3837250" cy="634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298846" y="1635252"/>
            <a:ext cx="50751" cy="1016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298846" y="1686049"/>
            <a:ext cx="50751" cy="26700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09193" y="1629112"/>
            <a:ext cx="3989704" cy="375285"/>
          </a:xfrm>
          <a:custGeom>
            <a:avLst/>
            <a:gdLst/>
            <a:ahLst/>
            <a:cxnLst/>
            <a:rect l="l" t="t" r="r" b="b"/>
            <a:pathLst>
              <a:path w="3989704" h="375285">
                <a:moveTo>
                  <a:pt x="3989652" y="0"/>
                </a:moveTo>
                <a:lnTo>
                  <a:pt x="0" y="0"/>
                </a:lnTo>
                <a:lnTo>
                  <a:pt x="0" y="323944"/>
                </a:lnTo>
                <a:lnTo>
                  <a:pt x="4008" y="343669"/>
                </a:lnTo>
                <a:lnTo>
                  <a:pt x="14922" y="359822"/>
                </a:lnTo>
                <a:lnTo>
                  <a:pt x="31075" y="370736"/>
                </a:lnTo>
                <a:lnTo>
                  <a:pt x="50800" y="374744"/>
                </a:lnTo>
                <a:lnTo>
                  <a:pt x="3938852" y="374744"/>
                </a:lnTo>
                <a:lnTo>
                  <a:pt x="3958576" y="370736"/>
                </a:lnTo>
                <a:lnTo>
                  <a:pt x="3974729" y="359822"/>
                </a:lnTo>
                <a:lnTo>
                  <a:pt x="3985644" y="343669"/>
                </a:lnTo>
                <a:lnTo>
                  <a:pt x="3989652" y="323944"/>
                </a:lnTo>
                <a:lnTo>
                  <a:pt x="3989652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298846" y="1673349"/>
            <a:ext cx="0" cy="299085"/>
          </a:xfrm>
          <a:custGeom>
            <a:avLst/>
            <a:gdLst/>
            <a:ahLst/>
            <a:cxnLst/>
            <a:rect l="l" t="t" r="r" b="b"/>
            <a:pathLst>
              <a:path h="299085">
                <a:moveTo>
                  <a:pt x="0" y="298756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298846" y="166064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298846" y="164794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298846" y="163524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298846" y="1616199"/>
            <a:ext cx="0" cy="19050"/>
          </a:xfrm>
          <a:custGeom>
            <a:avLst/>
            <a:gdLst/>
            <a:ahLst/>
            <a:cxnLst/>
            <a:rect l="l" t="t" r="r" b="b"/>
            <a:pathLst>
              <a:path h="19050">
                <a:moveTo>
                  <a:pt x="0" y="19050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09193" y="2155786"/>
            <a:ext cx="3989704" cy="82550"/>
          </a:xfrm>
          <a:custGeom>
            <a:avLst/>
            <a:gdLst/>
            <a:ahLst/>
            <a:cxnLst/>
            <a:rect l="l" t="t" r="r" b="b"/>
            <a:pathLst>
              <a:path w="3989704" h="82550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3989652" y="82384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59994" y="2941028"/>
            <a:ext cx="101600" cy="101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235345" y="2928327"/>
            <a:ext cx="114251" cy="1143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10794" y="2979128"/>
            <a:ext cx="3837250" cy="634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298846" y="2206345"/>
            <a:ext cx="50751" cy="1016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298846" y="2257139"/>
            <a:ext cx="50751" cy="68388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09193" y="2200202"/>
            <a:ext cx="3989704" cy="791845"/>
          </a:xfrm>
          <a:custGeom>
            <a:avLst/>
            <a:gdLst/>
            <a:ahLst/>
            <a:cxnLst/>
            <a:rect l="l" t="t" r="r" b="b"/>
            <a:pathLst>
              <a:path w="3989704" h="791844">
                <a:moveTo>
                  <a:pt x="3989652" y="0"/>
                </a:moveTo>
                <a:lnTo>
                  <a:pt x="0" y="0"/>
                </a:lnTo>
                <a:lnTo>
                  <a:pt x="0" y="740825"/>
                </a:lnTo>
                <a:lnTo>
                  <a:pt x="4008" y="760550"/>
                </a:lnTo>
                <a:lnTo>
                  <a:pt x="14922" y="776703"/>
                </a:lnTo>
                <a:lnTo>
                  <a:pt x="31075" y="787617"/>
                </a:lnTo>
                <a:lnTo>
                  <a:pt x="50800" y="791626"/>
                </a:lnTo>
                <a:lnTo>
                  <a:pt x="3938852" y="791626"/>
                </a:lnTo>
                <a:lnTo>
                  <a:pt x="3958576" y="787617"/>
                </a:lnTo>
                <a:lnTo>
                  <a:pt x="3974729" y="776703"/>
                </a:lnTo>
                <a:lnTo>
                  <a:pt x="3985644" y="760550"/>
                </a:lnTo>
                <a:lnTo>
                  <a:pt x="3989652" y="740825"/>
                </a:lnTo>
                <a:lnTo>
                  <a:pt x="3989652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298846" y="2244439"/>
            <a:ext cx="0" cy="715645"/>
          </a:xfrm>
          <a:custGeom>
            <a:avLst/>
            <a:gdLst/>
            <a:ahLst/>
            <a:cxnLst/>
            <a:rect l="l" t="t" r="r" b="b"/>
            <a:pathLst>
              <a:path h="715644">
                <a:moveTo>
                  <a:pt x="0" y="715638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298846" y="223173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298846" y="221903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298846" y="220633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298846" y="2187289"/>
            <a:ext cx="0" cy="19050"/>
          </a:xfrm>
          <a:custGeom>
            <a:avLst/>
            <a:gdLst/>
            <a:ahLst/>
            <a:cxnLst/>
            <a:rect l="l" t="t" r="r" b="b"/>
            <a:pathLst>
              <a:path h="19050">
                <a:moveTo>
                  <a:pt x="0" y="19049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91007" y="2456307"/>
            <a:ext cx="76809" cy="7680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91007" y="2628379"/>
            <a:ext cx="76809" cy="7680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145947" y="637336"/>
            <a:ext cx="4416847" cy="22778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Introduction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  <a:p>
            <a:pPr marL="213995" marR="343535">
              <a:lnSpc>
                <a:spcPct val="102600"/>
              </a:lnSpc>
            </a:pPr>
            <a:r>
              <a:rPr sz="1050" spc="-5" dirty="0">
                <a:latin typeface="Arial"/>
                <a:cs typeface="Arial"/>
              </a:rPr>
              <a:t>The Standard Input/Output Library </a:t>
            </a:r>
            <a:r>
              <a:rPr sz="1050" spc="-15" dirty="0">
                <a:latin typeface="Arial"/>
                <a:cs typeface="Arial"/>
              </a:rPr>
              <a:t>was </a:t>
            </a:r>
            <a:r>
              <a:rPr sz="1050" spc="-5" dirty="0">
                <a:latin typeface="Arial"/>
                <a:cs typeface="Arial"/>
              </a:rPr>
              <a:t>written </a:t>
            </a:r>
            <a:r>
              <a:rPr sz="1050" spc="-20" dirty="0">
                <a:latin typeface="Arial"/>
                <a:cs typeface="Arial"/>
              </a:rPr>
              <a:t>by </a:t>
            </a:r>
            <a:r>
              <a:rPr sz="1050" spc="-5" dirty="0">
                <a:latin typeface="Arial"/>
                <a:cs typeface="Arial"/>
              </a:rPr>
              <a:t>Dennis  Ritchie around</a:t>
            </a:r>
            <a:r>
              <a:rPr sz="1050" spc="-65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1975.</a:t>
            </a:r>
            <a:endParaRPr sz="10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 dirty="0">
              <a:latin typeface="Times New Roman"/>
              <a:cs typeface="Times New Roman"/>
            </a:endParaRPr>
          </a:p>
          <a:p>
            <a:pPr marL="213995" marR="5080">
              <a:lnSpc>
                <a:spcPct val="102699"/>
              </a:lnSpc>
            </a:pPr>
            <a:r>
              <a:rPr sz="1050" spc="-5" dirty="0">
                <a:latin typeface="Arial"/>
                <a:cs typeface="Arial"/>
              </a:rPr>
              <a:t>This library is specified </a:t>
            </a:r>
            <a:r>
              <a:rPr sz="1050" spc="-20" dirty="0">
                <a:latin typeface="Arial"/>
                <a:cs typeface="Arial"/>
              </a:rPr>
              <a:t>by </a:t>
            </a:r>
            <a:r>
              <a:rPr sz="1050" spc="-5" dirty="0">
                <a:latin typeface="Arial"/>
                <a:cs typeface="Arial"/>
              </a:rPr>
              <a:t>the ANSI </a:t>
            </a:r>
            <a:r>
              <a:rPr sz="1050" spc="-10" dirty="0">
                <a:latin typeface="Arial"/>
                <a:cs typeface="Arial"/>
              </a:rPr>
              <a:t>C </a:t>
            </a:r>
            <a:r>
              <a:rPr sz="1050" spc="-5" dirty="0">
                <a:latin typeface="Arial"/>
                <a:cs typeface="Arial"/>
              </a:rPr>
              <a:t>standard because it has  been implemented on </a:t>
            </a:r>
            <a:r>
              <a:rPr sz="1050" spc="-10" dirty="0">
                <a:latin typeface="Arial"/>
                <a:cs typeface="Arial"/>
              </a:rPr>
              <a:t>different operating</a:t>
            </a:r>
            <a:r>
              <a:rPr sz="1050" spc="65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systems.</a:t>
            </a:r>
            <a:endParaRPr sz="10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50" dirty="0">
              <a:latin typeface="Times New Roman"/>
              <a:cs typeface="Times New Roman"/>
            </a:endParaRPr>
          </a:p>
          <a:p>
            <a:pPr marL="490855" marR="1673225" indent="-277495">
              <a:lnSpc>
                <a:spcPct val="125299"/>
              </a:lnSpc>
            </a:pPr>
            <a:r>
              <a:rPr sz="1050" spc="-5" dirty="0">
                <a:latin typeface="Arial"/>
                <a:cs typeface="Arial"/>
              </a:rPr>
              <a:t>This library handles details such as </a:t>
            </a:r>
            <a:endParaRPr lang="en-US" sz="1050" spc="-5" dirty="0">
              <a:latin typeface="Arial"/>
              <a:cs typeface="Arial"/>
            </a:endParaRPr>
          </a:p>
          <a:p>
            <a:pPr marL="490855" marR="1673225" indent="-277495">
              <a:lnSpc>
                <a:spcPct val="125299"/>
              </a:lnSpc>
            </a:pPr>
            <a:r>
              <a:rPr lang="en-US" sz="1050" spc="-5" dirty="0">
                <a:latin typeface="Arial"/>
                <a:cs typeface="Arial"/>
              </a:rPr>
              <a:t>      </a:t>
            </a:r>
            <a:r>
              <a:rPr sz="1050" spc="-5" dirty="0">
                <a:latin typeface="Arial"/>
                <a:cs typeface="Arial"/>
              </a:rPr>
              <a:t> </a:t>
            </a:r>
            <a:r>
              <a:rPr sz="1050" spc="-15" dirty="0">
                <a:highlight>
                  <a:srgbClr val="FFFF00"/>
                </a:highlight>
                <a:latin typeface="Arial"/>
                <a:cs typeface="Arial"/>
              </a:rPr>
              <a:t>buffer</a:t>
            </a:r>
            <a:r>
              <a:rPr sz="1050" spc="-75" dirty="0">
                <a:highlight>
                  <a:srgbClr val="FFFF00"/>
                </a:highlight>
                <a:latin typeface="Arial"/>
                <a:cs typeface="Arial"/>
              </a:rPr>
              <a:t> </a:t>
            </a:r>
            <a:r>
              <a:rPr sz="1050" spc="-5" dirty="0">
                <a:highlight>
                  <a:srgbClr val="FFFF00"/>
                </a:highlight>
                <a:latin typeface="Arial"/>
                <a:cs typeface="Arial"/>
              </a:rPr>
              <a:t>allocation</a:t>
            </a:r>
            <a:endParaRPr sz="1050" dirty="0">
              <a:highlight>
                <a:srgbClr val="FFFF00"/>
              </a:highlight>
              <a:latin typeface="Arial"/>
              <a:cs typeface="Arial"/>
            </a:endParaRPr>
          </a:p>
          <a:p>
            <a:pPr marL="490855">
              <a:lnSpc>
                <a:spcPct val="100000"/>
              </a:lnSpc>
              <a:spcBef>
                <a:spcPts val="30"/>
              </a:spcBef>
            </a:pPr>
            <a:r>
              <a:rPr sz="1050" spc="-10" dirty="0">
                <a:latin typeface="Arial"/>
                <a:cs typeface="Arial"/>
              </a:rPr>
              <a:t>performing </a:t>
            </a:r>
            <a:r>
              <a:rPr sz="1050" spc="-5" dirty="0">
                <a:latin typeface="Arial"/>
                <a:cs typeface="Arial"/>
              </a:rPr>
              <a:t>I/O </a:t>
            </a:r>
            <a:r>
              <a:rPr sz="1050" spc="-5" dirty="0">
                <a:highlight>
                  <a:srgbClr val="FFFF00"/>
                </a:highlight>
                <a:latin typeface="Arial"/>
                <a:cs typeface="Arial"/>
              </a:rPr>
              <a:t>in </a:t>
            </a:r>
            <a:r>
              <a:rPr sz="1050" spc="-10" dirty="0">
                <a:highlight>
                  <a:srgbClr val="FFFF00"/>
                </a:highlight>
                <a:latin typeface="Arial"/>
                <a:cs typeface="Arial"/>
              </a:rPr>
              <a:t>optimal-sized</a:t>
            </a:r>
            <a:r>
              <a:rPr sz="1050" spc="70" dirty="0">
                <a:highlight>
                  <a:srgbClr val="FFFF00"/>
                </a:highlight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chunks</a:t>
            </a:r>
            <a:endParaRPr sz="1050" dirty="0">
              <a:latin typeface="Arial"/>
              <a:cs typeface="Arial"/>
            </a:endParaRPr>
          </a:p>
          <a:p>
            <a:pPr marL="213995">
              <a:lnSpc>
                <a:spcPct val="100000"/>
              </a:lnSpc>
              <a:spcBef>
                <a:spcPts val="330"/>
              </a:spcBef>
            </a:pPr>
            <a:r>
              <a:rPr sz="1050" spc="-5" dirty="0">
                <a:latin typeface="Arial"/>
                <a:cs typeface="Arial"/>
              </a:rPr>
              <a:t>The header file of this library is </a:t>
            </a:r>
            <a:r>
              <a:rPr lang="en-US" sz="1050" spc="-5" dirty="0">
                <a:latin typeface="Arial"/>
                <a:cs typeface="Arial"/>
              </a:rPr>
              <a:t>normally in </a:t>
            </a:r>
            <a:r>
              <a:rPr sz="1050" spc="-5" dirty="0">
                <a:latin typeface="Arial"/>
                <a:cs typeface="Arial"/>
              </a:rPr>
              <a:t>/usr/include/</a:t>
            </a:r>
            <a:r>
              <a:rPr sz="1050" spc="-5" dirty="0">
                <a:highlight>
                  <a:srgbClr val="FFFF00"/>
                </a:highlight>
                <a:latin typeface="Arial"/>
                <a:cs typeface="Arial"/>
              </a:rPr>
              <a:t>stdio.h</a:t>
            </a:r>
          </a:p>
        </p:txBody>
      </p:sp>
      <p:sp>
        <p:nvSpPr>
          <p:cNvPr id="55" name="object 55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18"/>
                </a:moveTo>
                <a:lnTo>
                  <a:pt x="2303995" y="146418"/>
                </a:lnTo>
                <a:lnTo>
                  <a:pt x="2303995" y="12"/>
                </a:lnTo>
                <a:lnTo>
                  <a:pt x="0" y="12"/>
                </a:lnTo>
                <a:lnTo>
                  <a:pt x="0" y="1464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303995" y="3309607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Slide Number Placeholder 58">
            <a:extLst>
              <a:ext uri="{FF2B5EF4-FFF2-40B4-BE49-F238E27FC236}">
                <a16:creationId xmlns:a16="http://schemas.microsoft.com/office/drawing/2014/main" id="{C8F46C23-9E31-4D52-A713-D188660FDC3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3</a:t>
            </a:fld>
            <a:endParaRPr lang="en-CA"/>
          </a:p>
        </p:txBody>
      </p:sp>
      <p:sp>
        <p:nvSpPr>
          <p:cNvPr id="60" name="Footer Placeholder 59">
            <a:extLst>
              <a:ext uri="{FF2B5EF4-FFF2-40B4-BE49-F238E27FC236}">
                <a16:creationId xmlns:a16="http://schemas.microsoft.com/office/drawing/2014/main" id="{61E2CE9D-BD30-46CC-82D4-0D8891922720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2399296" y="3325823"/>
            <a:ext cx="1353554" cy="184666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 2560 System</a:t>
            </a:r>
            <a:r>
              <a:rPr lang="en-CA" spc="-35" dirty="0"/>
              <a:t> </a:t>
            </a:r>
            <a:r>
              <a:rPr lang="en-CA" spc="-5" dirty="0"/>
              <a:t>Programming</a:t>
            </a:r>
          </a:p>
        </p:txBody>
      </p:sp>
    </p:spTree>
  </p:cSld>
  <p:clrMapOvr>
    <a:masterClrMapping/>
  </p:clrMapOvr>
  <p:transition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53434" y="32526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66134" y="32653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51033" y="3244989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3969" y="3218494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80">
                <a:moveTo>
                  <a:pt x="30366" y="15183"/>
                </a:moveTo>
                <a:lnTo>
                  <a:pt x="30366" y="6756"/>
                </a:lnTo>
                <a:lnTo>
                  <a:pt x="23609" y="0"/>
                </a:lnTo>
                <a:lnTo>
                  <a:pt x="15183" y="0"/>
                </a:lnTo>
                <a:lnTo>
                  <a:pt x="6756" y="0"/>
                </a:lnTo>
                <a:lnTo>
                  <a:pt x="0" y="6756"/>
                </a:lnTo>
                <a:lnTo>
                  <a:pt x="0" y="15183"/>
                </a:lnTo>
                <a:lnTo>
                  <a:pt x="0" y="23609"/>
                </a:lnTo>
                <a:lnTo>
                  <a:pt x="6756" y="30366"/>
                </a:lnTo>
                <a:lnTo>
                  <a:pt x="15183" y="30366"/>
                </a:lnTo>
                <a:lnTo>
                  <a:pt x="23609" y="30366"/>
                </a:lnTo>
                <a:lnTo>
                  <a:pt x="30366" y="23609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44352" y="321450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29112" y="3232289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96754" y="321450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32315" y="3232289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2304415" cy="636270"/>
          </a:xfrm>
          <a:custGeom>
            <a:avLst/>
            <a:gdLst/>
            <a:ahLst/>
            <a:cxnLst/>
            <a:rect l="l" t="t" r="r" b="b"/>
            <a:pathLst>
              <a:path w="2304415" h="636270">
                <a:moveTo>
                  <a:pt x="0" y="636079"/>
                </a:moveTo>
                <a:lnTo>
                  <a:pt x="2303995" y="636079"/>
                </a:lnTo>
                <a:lnTo>
                  <a:pt x="2303995" y="0"/>
                </a:lnTo>
                <a:lnTo>
                  <a:pt x="0" y="0"/>
                </a:lnTo>
                <a:lnTo>
                  <a:pt x="0" y="6360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124445" y="56852"/>
            <a:ext cx="1084580" cy="513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2875" marR="5080" indent="486409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Int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oduction  Streams and FILE</a:t>
            </a:r>
            <a:r>
              <a:rPr sz="600" b="1" spc="-3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objects</a:t>
            </a:r>
            <a:endParaRPr sz="600">
              <a:latin typeface="Arial"/>
              <a:cs typeface="Arial"/>
            </a:endParaRPr>
          </a:p>
          <a:p>
            <a:pPr marL="421640" marR="5080" indent="313055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Buf</a:t>
            </a:r>
            <a:r>
              <a:rPr sz="600" b="1" spc="-15" dirty="0">
                <a:solidFill>
                  <a:srgbClr val="7F7F7F"/>
                </a:solidFill>
                <a:latin typeface="Arial"/>
                <a:cs typeface="Arial"/>
              </a:rPr>
              <a:t>f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ering  Opening a</a:t>
            </a:r>
            <a:r>
              <a:rPr sz="600" b="1" spc="-6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Stream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Reading and writing a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stream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303995" y="0"/>
            <a:ext cx="2304415" cy="636270"/>
          </a:xfrm>
          <a:custGeom>
            <a:avLst/>
            <a:gdLst/>
            <a:ahLst/>
            <a:cxnLst/>
            <a:rect l="l" t="t" r="r" b="b"/>
            <a:pathLst>
              <a:path w="2304415" h="636270">
                <a:moveTo>
                  <a:pt x="0" y="636079"/>
                </a:moveTo>
                <a:lnTo>
                  <a:pt x="2303995" y="636079"/>
                </a:lnTo>
                <a:lnTo>
                  <a:pt x="2303995" y="0"/>
                </a:lnTo>
                <a:lnTo>
                  <a:pt x="0" y="0"/>
                </a:lnTo>
                <a:lnTo>
                  <a:pt x="0" y="636079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633552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633550"/>
            <a:ext cx="4608004" cy="2499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45948" y="637336"/>
            <a:ext cx="2075814" cy="242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Pushing </a:t>
            </a:r>
            <a:r>
              <a:rPr sz="1400" spc="10" dirty="0">
                <a:solidFill>
                  <a:srgbClr val="FFFFFF"/>
                </a:solidFill>
                <a:latin typeface="Arial"/>
                <a:cs typeface="Arial"/>
              </a:rPr>
              <a:t>back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4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Arial"/>
                <a:cs typeface="Arial"/>
              </a:rPr>
              <a:t>character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0" y="880935"/>
            <a:ext cx="4608004" cy="506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18069" y="1024446"/>
            <a:ext cx="3293110" cy="146685"/>
          </a:xfrm>
          <a:custGeom>
            <a:avLst/>
            <a:gdLst/>
            <a:ahLst/>
            <a:cxnLst/>
            <a:rect l="l" t="t" r="r" b="b"/>
            <a:pathLst>
              <a:path w="3293110" h="146684">
                <a:moveTo>
                  <a:pt x="3250616" y="0"/>
                </a:moveTo>
                <a:lnTo>
                  <a:pt x="41924" y="0"/>
                </a:lnTo>
                <a:lnTo>
                  <a:pt x="25645" y="3308"/>
                </a:lnTo>
                <a:lnTo>
                  <a:pt x="12315" y="12315"/>
                </a:lnTo>
                <a:lnTo>
                  <a:pt x="3308" y="25645"/>
                </a:lnTo>
                <a:lnTo>
                  <a:pt x="0" y="41924"/>
                </a:lnTo>
                <a:lnTo>
                  <a:pt x="0" y="146083"/>
                </a:lnTo>
                <a:lnTo>
                  <a:pt x="3292540" y="146083"/>
                </a:lnTo>
                <a:lnTo>
                  <a:pt x="3292540" y="41924"/>
                </a:lnTo>
                <a:lnTo>
                  <a:pt x="3289232" y="25645"/>
                </a:lnTo>
                <a:lnTo>
                  <a:pt x="3280225" y="12315"/>
                </a:lnTo>
                <a:lnTo>
                  <a:pt x="3266894" y="3308"/>
                </a:lnTo>
                <a:lnTo>
                  <a:pt x="3250616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18070" y="1160091"/>
            <a:ext cx="3292540" cy="4176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59994" y="2007715"/>
            <a:ext cx="83847" cy="8384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558205" y="1997234"/>
            <a:ext cx="94288" cy="9432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01918" y="2039158"/>
            <a:ext cx="3166767" cy="5240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610610" y="1060962"/>
            <a:ext cx="41883" cy="8384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610610" y="1102875"/>
            <a:ext cx="41883" cy="90483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18069" y="1196632"/>
            <a:ext cx="3293110" cy="853440"/>
          </a:xfrm>
          <a:custGeom>
            <a:avLst/>
            <a:gdLst/>
            <a:ahLst/>
            <a:cxnLst/>
            <a:rect l="l" t="t" r="r" b="b"/>
            <a:pathLst>
              <a:path w="3293110" h="853439">
                <a:moveTo>
                  <a:pt x="3292540" y="0"/>
                </a:moveTo>
                <a:lnTo>
                  <a:pt x="0" y="0"/>
                </a:lnTo>
                <a:lnTo>
                  <a:pt x="0" y="811082"/>
                </a:lnTo>
                <a:lnTo>
                  <a:pt x="3308" y="827361"/>
                </a:lnTo>
                <a:lnTo>
                  <a:pt x="12315" y="840691"/>
                </a:lnTo>
                <a:lnTo>
                  <a:pt x="25645" y="849698"/>
                </a:lnTo>
                <a:lnTo>
                  <a:pt x="41924" y="853006"/>
                </a:lnTo>
                <a:lnTo>
                  <a:pt x="3250616" y="853006"/>
                </a:lnTo>
                <a:lnTo>
                  <a:pt x="3266894" y="849698"/>
                </a:lnTo>
                <a:lnTo>
                  <a:pt x="3280225" y="840691"/>
                </a:lnTo>
                <a:lnTo>
                  <a:pt x="3289232" y="827361"/>
                </a:lnTo>
                <a:lnTo>
                  <a:pt x="3292540" y="811082"/>
                </a:lnTo>
                <a:lnTo>
                  <a:pt x="3292540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610610" y="1092394"/>
            <a:ext cx="0" cy="931544"/>
          </a:xfrm>
          <a:custGeom>
            <a:avLst/>
            <a:gdLst/>
            <a:ahLst/>
            <a:cxnLst/>
            <a:rect l="l" t="t" r="r" b="b"/>
            <a:pathLst>
              <a:path h="931544">
                <a:moveTo>
                  <a:pt x="0" y="931041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610610" y="1081913"/>
            <a:ext cx="0" cy="10795"/>
          </a:xfrm>
          <a:custGeom>
            <a:avLst/>
            <a:gdLst/>
            <a:ahLst/>
            <a:cxnLst/>
            <a:rect l="l" t="t" r="r" b="b"/>
            <a:pathLst>
              <a:path h="10794">
                <a:moveTo>
                  <a:pt x="0" y="10480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610610" y="1071432"/>
            <a:ext cx="0" cy="10795"/>
          </a:xfrm>
          <a:custGeom>
            <a:avLst/>
            <a:gdLst/>
            <a:ahLst/>
            <a:cxnLst/>
            <a:rect l="l" t="t" r="r" b="b"/>
            <a:pathLst>
              <a:path h="10794">
                <a:moveTo>
                  <a:pt x="0" y="10480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610610" y="1060952"/>
            <a:ext cx="0" cy="10795"/>
          </a:xfrm>
          <a:custGeom>
            <a:avLst/>
            <a:gdLst/>
            <a:ahLst/>
            <a:cxnLst/>
            <a:rect l="l" t="t" r="r" b="b"/>
            <a:pathLst>
              <a:path h="10794">
                <a:moveTo>
                  <a:pt x="0" y="10480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610610" y="1045230"/>
            <a:ext cx="0" cy="15875"/>
          </a:xfrm>
          <a:custGeom>
            <a:avLst/>
            <a:gdLst/>
            <a:ahLst/>
            <a:cxnLst/>
            <a:rect l="l" t="t" r="r" b="b"/>
            <a:pathLst>
              <a:path h="15875">
                <a:moveTo>
                  <a:pt x="0" y="15721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18069" y="2175011"/>
            <a:ext cx="3293110" cy="151130"/>
          </a:xfrm>
          <a:custGeom>
            <a:avLst/>
            <a:gdLst/>
            <a:ahLst/>
            <a:cxnLst/>
            <a:rect l="l" t="t" r="r" b="b"/>
            <a:pathLst>
              <a:path w="3293110" h="151130">
                <a:moveTo>
                  <a:pt x="3250616" y="0"/>
                </a:moveTo>
                <a:lnTo>
                  <a:pt x="41924" y="0"/>
                </a:lnTo>
                <a:lnTo>
                  <a:pt x="25645" y="3308"/>
                </a:lnTo>
                <a:lnTo>
                  <a:pt x="12315" y="12315"/>
                </a:lnTo>
                <a:lnTo>
                  <a:pt x="3308" y="25645"/>
                </a:lnTo>
                <a:lnTo>
                  <a:pt x="0" y="41924"/>
                </a:lnTo>
                <a:lnTo>
                  <a:pt x="0" y="150598"/>
                </a:lnTo>
                <a:lnTo>
                  <a:pt x="3292540" y="150598"/>
                </a:lnTo>
                <a:lnTo>
                  <a:pt x="3292540" y="41924"/>
                </a:lnTo>
                <a:lnTo>
                  <a:pt x="3289232" y="25645"/>
                </a:lnTo>
                <a:lnTo>
                  <a:pt x="3280225" y="12315"/>
                </a:lnTo>
                <a:lnTo>
                  <a:pt x="3266894" y="3308"/>
                </a:lnTo>
                <a:lnTo>
                  <a:pt x="3250616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18070" y="2315173"/>
            <a:ext cx="3292540" cy="4176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59994" y="3185425"/>
            <a:ext cx="83847" cy="8384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558205" y="3174944"/>
            <a:ext cx="94288" cy="9432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01918" y="3216868"/>
            <a:ext cx="3166767" cy="5240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610610" y="2211516"/>
            <a:ext cx="41883" cy="8384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610610" y="2253431"/>
            <a:ext cx="41883" cy="93199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18069" y="2351703"/>
            <a:ext cx="3293110" cy="875665"/>
          </a:xfrm>
          <a:custGeom>
            <a:avLst/>
            <a:gdLst/>
            <a:ahLst/>
            <a:cxnLst/>
            <a:rect l="l" t="t" r="r" b="b"/>
            <a:pathLst>
              <a:path w="3293110" h="875664">
                <a:moveTo>
                  <a:pt x="3292540" y="0"/>
                </a:moveTo>
                <a:lnTo>
                  <a:pt x="0" y="0"/>
                </a:lnTo>
                <a:lnTo>
                  <a:pt x="0" y="833722"/>
                </a:lnTo>
                <a:lnTo>
                  <a:pt x="3308" y="850000"/>
                </a:lnTo>
                <a:lnTo>
                  <a:pt x="12315" y="863331"/>
                </a:lnTo>
                <a:lnTo>
                  <a:pt x="25645" y="872338"/>
                </a:lnTo>
                <a:lnTo>
                  <a:pt x="41924" y="875646"/>
                </a:lnTo>
                <a:lnTo>
                  <a:pt x="3250616" y="875646"/>
                </a:lnTo>
                <a:lnTo>
                  <a:pt x="3266894" y="872338"/>
                </a:lnTo>
                <a:lnTo>
                  <a:pt x="3280225" y="863331"/>
                </a:lnTo>
                <a:lnTo>
                  <a:pt x="3289232" y="850000"/>
                </a:lnTo>
                <a:lnTo>
                  <a:pt x="3292540" y="833722"/>
                </a:lnTo>
                <a:lnTo>
                  <a:pt x="3292540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610610" y="2242950"/>
            <a:ext cx="0" cy="958215"/>
          </a:xfrm>
          <a:custGeom>
            <a:avLst/>
            <a:gdLst/>
            <a:ahLst/>
            <a:cxnLst/>
            <a:rect l="l" t="t" r="r" b="b"/>
            <a:pathLst>
              <a:path h="958214">
                <a:moveTo>
                  <a:pt x="0" y="958196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610610" y="2232469"/>
            <a:ext cx="0" cy="10795"/>
          </a:xfrm>
          <a:custGeom>
            <a:avLst/>
            <a:gdLst/>
            <a:ahLst/>
            <a:cxnLst/>
            <a:rect l="l" t="t" r="r" b="b"/>
            <a:pathLst>
              <a:path h="10794">
                <a:moveTo>
                  <a:pt x="0" y="10481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610610" y="2221988"/>
            <a:ext cx="0" cy="10795"/>
          </a:xfrm>
          <a:custGeom>
            <a:avLst/>
            <a:gdLst/>
            <a:ahLst/>
            <a:cxnLst/>
            <a:rect l="l" t="t" r="r" b="b"/>
            <a:pathLst>
              <a:path h="10794">
                <a:moveTo>
                  <a:pt x="0" y="10480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610610" y="2211507"/>
            <a:ext cx="0" cy="10795"/>
          </a:xfrm>
          <a:custGeom>
            <a:avLst/>
            <a:gdLst/>
            <a:ahLst/>
            <a:cxnLst/>
            <a:rect l="l" t="t" r="r" b="b"/>
            <a:pathLst>
              <a:path h="10794">
                <a:moveTo>
                  <a:pt x="0" y="10480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610610" y="2195786"/>
            <a:ext cx="0" cy="15875"/>
          </a:xfrm>
          <a:custGeom>
            <a:avLst/>
            <a:gdLst/>
            <a:ahLst/>
            <a:cxnLst/>
            <a:rect l="l" t="t" r="r" b="b"/>
            <a:pathLst>
              <a:path h="15875">
                <a:moveTo>
                  <a:pt x="0" y="15721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68115" y="2389724"/>
            <a:ext cx="63388" cy="6338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68115" y="2673746"/>
            <a:ext cx="63388" cy="6338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68115" y="2815752"/>
            <a:ext cx="63388" cy="6338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347294" y="1017398"/>
            <a:ext cx="3183255" cy="2193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FFFFFF"/>
                </a:solidFill>
                <a:latin typeface="Courier New"/>
                <a:cs typeface="Courier New"/>
              </a:rPr>
              <a:t>int ungetc(int c, FILE</a:t>
            </a:r>
            <a:r>
              <a:rPr sz="900" spc="-10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350" baseline="-9259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900" dirty="0">
                <a:solidFill>
                  <a:srgbClr val="FFFFFF"/>
                </a:solidFill>
                <a:latin typeface="Courier New"/>
                <a:cs typeface="Courier New"/>
              </a:rPr>
              <a:t>fp)</a:t>
            </a:r>
            <a:endParaRPr sz="9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900" dirty="0">
                <a:latin typeface="Arial"/>
                <a:cs typeface="Arial"/>
              </a:rPr>
              <a:t>The function </a:t>
            </a:r>
            <a:r>
              <a:rPr sz="900" dirty="0">
                <a:latin typeface="Courier New"/>
                <a:cs typeface="Courier New"/>
              </a:rPr>
              <a:t>int ungetc(int c, FILE</a:t>
            </a:r>
            <a:r>
              <a:rPr sz="900" spc="-105" dirty="0">
                <a:latin typeface="Courier New"/>
                <a:cs typeface="Courier New"/>
              </a:rPr>
              <a:t> </a:t>
            </a:r>
            <a:r>
              <a:rPr sz="1350" baseline="-9259" dirty="0">
                <a:latin typeface="Courier New"/>
                <a:cs typeface="Courier New"/>
              </a:rPr>
              <a:t>*</a:t>
            </a:r>
            <a:r>
              <a:rPr sz="900" dirty="0">
                <a:latin typeface="Courier New"/>
                <a:cs typeface="Courier New"/>
              </a:rPr>
              <a:t>fp)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00" dirty="0">
                <a:latin typeface="Arial"/>
                <a:cs typeface="Arial"/>
              </a:rPr>
              <a:t>Return </a:t>
            </a:r>
            <a:r>
              <a:rPr sz="900" dirty="0">
                <a:latin typeface="Courier New"/>
                <a:cs typeface="Courier New"/>
              </a:rPr>
              <a:t>c</a:t>
            </a:r>
            <a:r>
              <a:rPr sz="900" spc="-340" dirty="0">
                <a:latin typeface="Courier New"/>
                <a:cs typeface="Courier New"/>
              </a:rPr>
              <a:t> </a:t>
            </a:r>
            <a:r>
              <a:rPr sz="900" dirty="0">
                <a:latin typeface="Arial"/>
                <a:cs typeface="Arial"/>
              </a:rPr>
              <a:t>if OK, -1 </a:t>
            </a:r>
            <a:r>
              <a:rPr sz="900" spc="-5" dirty="0">
                <a:latin typeface="Arial"/>
                <a:cs typeface="Arial"/>
              </a:rPr>
              <a:t>otherwise.</a:t>
            </a:r>
            <a:endParaRPr sz="900" dirty="0">
              <a:latin typeface="Arial"/>
              <a:cs typeface="Arial"/>
            </a:endParaRPr>
          </a:p>
          <a:p>
            <a:pPr marL="12700" marR="166370">
              <a:lnSpc>
                <a:spcPct val="103499"/>
              </a:lnSpc>
            </a:pPr>
            <a:r>
              <a:rPr sz="900" dirty="0">
                <a:latin typeface="Arial"/>
                <a:cs typeface="Arial"/>
              </a:rPr>
              <a:t>This function is </a:t>
            </a:r>
            <a:r>
              <a:rPr sz="900" spc="-5" dirty="0">
                <a:latin typeface="Arial"/>
                <a:cs typeface="Arial"/>
              </a:rPr>
              <a:t>used </a:t>
            </a:r>
            <a:r>
              <a:rPr sz="900" dirty="0">
                <a:latin typeface="Arial"/>
                <a:cs typeface="Arial"/>
              </a:rPr>
              <a:t>to </a:t>
            </a:r>
            <a:r>
              <a:rPr sz="900" spc="-5" dirty="0">
                <a:latin typeface="Arial"/>
                <a:cs typeface="Arial"/>
              </a:rPr>
              <a:t>push back a character </a:t>
            </a:r>
            <a:r>
              <a:rPr sz="900" dirty="0">
                <a:latin typeface="Arial"/>
                <a:cs typeface="Arial"/>
              </a:rPr>
              <a:t>after </a:t>
            </a:r>
            <a:r>
              <a:rPr sz="900" spc="-5" dirty="0">
                <a:latin typeface="Arial"/>
                <a:cs typeface="Arial"/>
              </a:rPr>
              <a:t>reading  </a:t>
            </a:r>
            <a:r>
              <a:rPr sz="900" dirty="0">
                <a:latin typeface="Arial"/>
                <a:cs typeface="Arial"/>
              </a:rPr>
              <a:t>from </a:t>
            </a:r>
            <a:r>
              <a:rPr sz="900" spc="-5" dirty="0">
                <a:latin typeface="Arial"/>
                <a:cs typeface="Arial"/>
              </a:rPr>
              <a:t>a</a:t>
            </a:r>
            <a:r>
              <a:rPr sz="900" spc="-10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stream.</a:t>
            </a:r>
          </a:p>
          <a:p>
            <a:pPr marL="12700" marR="123825">
              <a:lnSpc>
                <a:spcPct val="103499"/>
              </a:lnSpc>
            </a:pPr>
            <a:r>
              <a:rPr sz="900" dirty="0">
                <a:latin typeface="Arial"/>
                <a:cs typeface="Arial"/>
              </a:rPr>
              <a:t>This is useful </a:t>
            </a:r>
            <a:r>
              <a:rPr sz="900" spc="-5" dirty="0">
                <a:latin typeface="Arial"/>
                <a:cs typeface="Arial"/>
              </a:rPr>
              <a:t>when </a:t>
            </a:r>
            <a:r>
              <a:rPr sz="900" spc="-10" dirty="0">
                <a:latin typeface="Arial"/>
                <a:cs typeface="Arial"/>
              </a:rPr>
              <a:t>we </a:t>
            </a:r>
            <a:r>
              <a:rPr sz="900" spc="-5" dirty="0">
                <a:latin typeface="Arial"/>
                <a:cs typeface="Arial"/>
              </a:rPr>
              <a:t>need </a:t>
            </a:r>
            <a:r>
              <a:rPr sz="900" dirty="0">
                <a:latin typeface="Arial"/>
                <a:cs typeface="Arial"/>
              </a:rPr>
              <a:t>to </a:t>
            </a:r>
            <a:r>
              <a:rPr sz="900" spc="-5" dirty="0">
                <a:latin typeface="Arial"/>
                <a:cs typeface="Arial"/>
              </a:rPr>
              <a:t>peek </a:t>
            </a:r>
            <a:r>
              <a:rPr sz="900" dirty="0">
                <a:latin typeface="Arial"/>
                <a:cs typeface="Arial"/>
              </a:rPr>
              <a:t>at the </a:t>
            </a:r>
            <a:r>
              <a:rPr sz="900" spc="-10" dirty="0">
                <a:latin typeface="Arial"/>
                <a:cs typeface="Arial"/>
              </a:rPr>
              <a:t>next </a:t>
            </a:r>
            <a:r>
              <a:rPr sz="900" spc="-5" dirty="0">
                <a:latin typeface="Arial"/>
                <a:cs typeface="Arial"/>
              </a:rPr>
              <a:t>character </a:t>
            </a:r>
            <a:r>
              <a:rPr sz="900" dirty="0">
                <a:latin typeface="Arial"/>
                <a:cs typeface="Arial"/>
              </a:rPr>
              <a:t>to  determine what to </a:t>
            </a:r>
            <a:r>
              <a:rPr sz="900" spc="-5" dirty="0">
                <a:latin typeface="Arial"/>
                <a:cs typeface="Arial"/>
              </a:rPr>
              <a:t>do</a:t>
            </a:r>
            <a:r>
              <a:rPr sz="900" spc="-5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next.</a:t>
            </a:r>
            <a:endParaRPr sz="9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Note</a:t>
            </a:r>
            <a:r>
              <a:rPr sz="900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that:</a:t>
            </a:r>
            <a:endParaRPr sz="900" dirty="0">
              <a:latin typeface="Arial"/>
              <a:cs typeface="Arial"/>
            </a:endParaRPr>
          </a:p>
          <a:p>
            <a:pPr marL="241300" marR="12700" algn="just">
              <a:lnSpc>
                <a:spcPct val="103499"/>
              </a:lnSpc>
              <a:spcBef>
                <a:spcPts val="185"/>
              </a:spcBef>
            </a:pPr>
            <a:r>
              <a:rPr sz="900" dirty="0">
                <a:latin typeface="Arial"/>
                <a:cs typeface="Arial"/>
              </a:rPr>
              <a:t>The </a:t>
            </a:r>
            <a:r>
              <a:rPr sz="900" spc="-5" dirty="0">
                <a:latin typeface="Arial"/>
                <a:cs typeface="Arial"/>
              </a:rPr>
              <a:t>pushed-back character does </a:t>
            </a:r>
            <a:r>
              <a:rPr sz="900" dirty="0">
                <a:latin typeface="Arial"/>
                <a:cs typeface="Arial"/>
              </a:rPr>
              <a:t>not </a:t>
            </a:r>
            <a:r>
              <a:rPr sz="900" spc="-15" dirty="0">
                <a:latin typeface="Arial"/>
                <a:cs typeface="Arial"/>
              </a:rPr>
              <a:t>have </a:t>
            </a:r>
            <a:r>
              <a:rPr sz="900" dirty="0">
                <a:latin typeface="Arial"/>
                <a:cs typeface="Arial"/>
              </a:rPr>
              <a:t>to </a:t>
            </a:r>
            <a:r>
              <a:rPr sz="900" spc="-5" dirty="0">
                <a:latin typeface="Arial"/>
                <a:cs typeface="Arial"/>
              </a:rPr>
              <a:t>be </a:t>
            </a:r>
            <a:r>
              <a:rPr sz="900" dirty="0">
                <a:latin typeface="Arial"/>
                <a:cs typeface="Arial"/>
              </a:rPr>
              <a:t>the same  as the </a:t>
            </a:r>
            <a:r>
              <a:rPr sz="900" spc="-5" dirty="0">
                <a:latin typeface="Arial"/>
                <a:cs typeface="Arial"/>
              </a:rPr>
              <a:t>one </a:t>
            </a:r>
            <a:r>
              <a:rPr sz="900" dirty="0">
                <a:latin typeface="Arial"/>
                <a:cs typeface="Arial"/>
              </a:rPr>
              <a:t>that </a:t>
            </a:r>
            <a:r>
              <a:rPr sz="900" spc="-10" dirty="0">
                <a:latin typeface="Arial"/>
                <a:cs typeface="Arial"/>
              </a:rPr>
              <a:t>was</a:t>
            </a:r>
            <a:r>
              <a:rPr sz="900" spc="-7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read.</a:t>
            </a:r>
          </a:p>
          <a:p>
            <a:pPr marL="241300" algn="just">
              <a:lnSpc>
                <a:spcPct val="100000"/>
              </a:lnSpc>
              <a:spcBef>
                <a:spcPts val="35"/>
              </a:spcBef>
            </a:pPr>
            <a:r>
              <a:rPr sz="900" spc="-15" dirty="0">
                <a:latin typeface="Arial"/>
                <a:cs typeface="Arial"/>
              </a:rPr>
              <a:t>We </a:t>
            </a:r>
            <a:r>
              <a:rPr sz="900" dirty="0">
                <a:latin typeface="Arial"/>
                <a:cs typeface="Arial"/>
              </a:rPr>
              <a:t>cannot </a:t>
            </a:r>
            <a:r>
              <a:rPr sz="900" spc="-5" dirty="0">
                <a:latin typeface="Arial"/>
                <a:cs typeface="Arial"/>
              </a:rPr>
              <a:t>push back</a:t>
            </a:r>
            <a:r>
              <a:rPr sz="900" spc="-65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EOF</a:t>
            </a:r>
            <a:endParaRPr sz="900" dirty="0">
              <a:latin typeface="Arial"/>
              <a:cs typeface="Arial"/>
            </a:endParaRPr>
          </a:p>
          <a:p>
            <a:pPr marL="241300" marR="5080" algn="just">
              <a:lnSpc>
                <a:spcPct val="103499"/>
              </a:lnSpc>
            </a:pPr>
            <a:r>
              <a:rPr sz="900" spc="-15" dirty="0">
                <a:latin typeface="Arial"/>
                <a:cs typeface="Arial"/>
              </a:rPr>
              <a:t>We </a:t>
            </a:r>
            <a:r>
              <a:rPr sz="900" dirty="0">
                <a:latin typeface="Arial"/>
                <a:cs typeface="Arial"/>
              </a:rPr>
              <a:t>can </a:t>
            </a:r>
            <a:r>
              <a:rPr sz="900" spc="-5" dirty="0">
                <a:latin typeface="Arial"/>
                <a:cs typeface="Arial"/>
              </a:rPr>
              <a:t>push back a character </a:t>
            </a:r>
            <a:r>
              <a:rPr sz="900" dirty="0">
                <a:latin typeface="Arial"/>
                <a:cs typeface="Arial"/>
              </a:rPr>
              <a:t>after end-of-file is reached.  Then, </a:t>
            </a:r>
            <a:r>
              <a:rPr sz="900" spc="-10" dirty="0">
                <a:latin typeface="Arial"/>
                <a:cs typeface="Arial"/>
              </a:rPr>
              <a:t>we </a:t>
            </a:r>
            <a:r>
              <a:rPr sz="900" dirty="0">
                <a:latin typeface="Arial"/>
                <a:cs typeface="Arial"/>
              </a:rPr>
              <a:t>can </a:t>
            </a:r>
            <a:r>
              <a:rPr sz="900" spc="-5" dirty="0">
                <a:latin typeface="Arial"/>
                <a:cs typeface="Arial"/>
              </a:rPr>
              <a:t>read </a:t>
            </a:r>
            <a:r>
              <a:rPr sz="900" dirty="0">
                <a:latin typeface="Arial"/>
                <a:cs typeface="Arial"/>
              </a:rPr>
              <a:t>that </a:t>
            </a:r>
            <a:r>
              <a:rPr sz="900" spc="-5" dirty="0">
                <a:latin typeface="Arial"/>
                <a:cs typeface="Arial"/>
              </a:rPr>
              <a:t>character </a:t>
            </a:r>
            <a:r>
              <a:rPr sz="900" dirty="0">
                <a:latin typeface="Arial"/>
                <a:cs typeface="Arial"/>
              </a:rPr>
              <a:t>because </a:t>
            </a:r>
            <a:r>
              <a:rPr sz="900" i="1" dirty="0">
                <a:latin typeface="Arial"/>
                <a:cs typeface="Arial"/>
              </a:rPr>
              <a:t>ungetc() </a:t>
            </a:r>
            <a:r>
              <a:rPr sz="900" dirty="0">
                <a:latin typeface="Arial"/>
                <a:cs typeface="Arial"/>
              </a:rPr>
              <a:t>clears  the end-of-file flag of the</a:t>
            </a:r>
            <a:r>
              <a:rPr sz="900" spc="-10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stream.</a:t>
            </a:r>
          </a:p>
        </p:txBody>
      </p:sp>
      <p:sp>
        <p:nvSpPr>
          <p:cNvPr id="47" name="object 47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Slide Number Placeholder 50">
            <a:extLst>
              <a:ext uri="{FF2B5EF4-FFF2-40B4-BE49-F238E27FC236}">
                <a16:creationId xmlns:a16="http://schemas.microsoft.com/office/drawing/2014/main" id="{76149088-B2FF-4C84-BF56-5BA36E075FB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30</a:t>
            </a:fld>
            <a:endParaRPr lang="en-CA"/>
          </a:p>
        </p:txBody>
      </p:sp>
      <p:sp>
        <p:nvSpPr>
          <p:cNvPr id="52" name="Footer Placeholder 51">
            <a:extLst>
              <a:ext uri="{FF2B5EF4-FFF2-40B4-BE49-F238E27FC236}">
                <a16:creationId xmlns:a16="http://schemas.microsoft.com/office/drawing/2014/main" id="{F241EB08-1E1D-4366-9847-BE88229A04E9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2399296" y="3325823"/>
            <a:ext cx="1353554" cy="184666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 2560 System</a:t>
            </a:r>
            <a:r>
              <a:rPr lang="en-CA" spc="-35" dirty="0"/>
              <a:t> </a:t>
            </a:r>
            <a:r>
              <a:rPr lang="en-CA" spc="-5" dirty="0"/>
              <a:t>Programming</a:t>
            </a:r>
          </a:p>
        </p:txBody>
      </p:sp>
    </p:spTree>
  </p:cSld>
  <p:clrMapOvr>
    <a:masterClrMapping/>
  </p:clrMapOvr>
  <p:transition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53434" y="32526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66134" y="32653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51033" y="3244989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3969" y="3218494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80">
                <a:moveTo>
                  <a:pt x="30366" y="15183"/>
                </a:moveTo>
                <a:lnTo>
                  <a:pt x="30366" y="6756"/>
                </a:lnTo>
                <a:lnTo>
                  <a:pt x="23609" y="0"/>
                </a:lnTo>
                <a:lnTo>
                  <a:pt x="15183" y="0"/>
                </a:lnTo>
                <a:lnTo>
                  <a:pt x="6756" y="0"/>
                </a:lnTo>
                <a:lnTo>
                  <a:pt x="0" y="6756"/>
                </a:lnTo>
                <a:lnTo>
                  <a:pt x="0" y="15183"/>
                </a:lnTo>
                <a:lnTo>
                  <a:pt x="0" y="23609"/>
                </a:lnTo>
                <a:lnTo>
                  <a:pt x="6756" y="30366"/>
                </a:lnTo>
                <a:lnTo>
                  <a:pt x="15183" y="30366"/>
                </a:lnTo>
                <a:lnTo>
                  <a:pt x="23609" y="30366"/>
                </a:lnTo>
                <a:lnTo>
                  <a:pt x="30366" y="23609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44352" y="321450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29112" y="3232289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96754" y="321450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32315" y="3232289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2304415" cy="636270"/>
          </a:xfrm>
          <a:custGeom>
            <a:avLst/>
            <a:gdLst/>
            <a:ahLst/>
            <a:cxnLst/>
            <a:rect l="l" t="t" r="r" b="b"/>
            <a:pathLst>
              <a:path w="2304415" h="636270">
                <a:moveTo>
                  <a:pt x="0" y="636079"/>
                </a:moveTo>
                <a:lnTo>
                  <a:pt x="2303995" y="636079"/>
                </a:lnTo>
                <a:lnTo>
                  <a:pt x="2303995" y="0"/>
                </a:lnTo>
                <a:lnTo>
                  <a:pt x="0" y="0"/>
                </a:lnTo>
                <a:lnTo>
                  <a:pt x="0" y="6360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124445" y="56852"/>
            <a:ext cx="1084580" cy="513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2875" marR="5080" indent="486409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Int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oduction  Streams and FILE</a:t>
            </a:r>
            <a:r>
              <a:rPr sz="600" b="1" spc="-3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objects</a:t>
            </a:r>
            <a:endParaRPr sz="600">
              <a:latin typeface="Arial"/>
              <a:cs typeface="Arial"/>
            </a:endParaRPr>
          </a:p>
          <a:p>
            <a:pPr marL="421640" marR="5080" indent="313055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Buf</a:t>
            </a:r>
            <a:r>
              <a:rPr sz="600" b="1" spc="-15" dirty="0">
                <a:solidFill>
                  <a:srgbClr val="7F7F7F"/>
                </a:solidFill>
                <a:latin typeface="Arial"/>
                <a:cs typeface="Arial"/>
              </a:rPr>
              <a:t>f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ering  Opening a</a:t>
            </a:r>
            <a:r>
              <a:rPr sz="600" b="1" spc="-6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Stream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Reading and writing a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stream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303995" y="0"/>
            <a:ext cx="2304415" cy="636270"/>
          </a:xfrm>
          <a:custGeom>
            <a:avLst/>
            <a:gdLst/>
            <a:ahLst/>
            <a:cxnLst/>
            <a:rect l="l" t="t" r="r" b="b"/>
            <a:pathLst>
              <a:path w="2304415" h="636270">
                <a:moveTo>
                  <a:pt x="0" y="636079"/>
                </a:moveTo>
                <a:lnTo>
                  <a:pt x="2303995" y="636079"/>
                </a:lnTo>
                <a:lnTo>
                  <a:pt x="2303995" y="0"/>
                </a:lnTo>
                <a:lnTo>
                  <a:pt x="0" y="0"/>
                </a:lnTo>
                <a:lnTo>
                  <a:pt x="0" y="636079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633552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633550"/>
            <a:ext cx="4608004" cy="2499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880935"/>
            <a:ext cx="4608004" cy="506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09193" y="1042136"/>
            <a:ext cx="3989704" cy="82550"/>
          </a:xfrm>
          <a:custGeom>
            <a:avLst/>
            <a:gdLst/>
            <a:ahLst/>
            <a:cxnLst/>
            <a:rect l="l" t="t" r="r" b="b"/>
            <a:pathLst>
              <a:path w="3989704" h="82550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3989652" y="82384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59994" y="1922780"/>
            <a:ext cx="101600" cy="101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235345" y="1910079"/>
            <a:ext cx="114251" cy="1143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10794" y="1960880"/>
            <a:ext cx="3837250" cy="634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298846" y="1092708"/>
            <a:ext cx="50751" cy="1016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298846" y="1143492"/>
            <a:ext cx="50751" cy="77928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09193" y="1086554"/>
            <a:ext cx="3989704" cy="887094"/>
          </a:xfrm>
          <a:custGeom>
            <a:avLst/>
            <a:gdLst/>
            <a:ahLst/>
            <a:cxnLst/>
            <a:rect l="l" t="t" r="r" b="b"/>
            <a:pathLst>
              <a:path w="3989704" h="887094">
                <a:moveTo>
                  <a:pt x="3989652" y="0"/>
                </a:moveTo>
                <a:lnTo>
                  <a:pt x="0" y="0"/>
                </a:lnTo>
                <a:lnTo>
                  <a:pt x="0" y="836225"/>
                </a:lnTo>
                <a:lnTo>
                  <a:pt x="4008" y="855949"/>
                </a:lnTo>
                <a:lnTo>
                  <a:pt x="14922" y="872102"/>
                </a:lnTo>
                <a:lnTo>
                  <a:pt x="31075" y="883017"/>
                </a:lnTo>
                <a:lnTo>
                  <a:pt x="50800" y="887025"/>
                </a:lnTo>
                <a:lnTo>
                  <a:pt x="3938852" y="887025"/>
                </a:lnTo>
                <a:lnTo>
                  <a:pt x="3958576" y="883017"/>
                </a:lnTo>
                <a:lnTo>
                  <a:pt x="3974729" y="872102"/>
                </a:lnTo>
                <a:lnTo>
                  <a:pt x="3985644" y="855949"/>
                </a:lnTo>
                <a:lnTo>
                  <a:pt x="3989652" y="836225"/>
                </a:lnTo>
                <a:lnTo>
                  <a:pt x="3989652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298846" y="1130791"/>
            <a:ext cx="0" cy="811530"/>
          </a:xfrm>
          <a:custGeom>
            <a:avLst/>
            <a:gdLst/>
            <a:ahLst/>
            <a:cxnLst/>
            <a:rect l="l" t="t" r="r" b="b"/>
            <a:pathLst>
              <a:path h="811530">
                <a:moveTo>
                  <a:pt x="0" y="811037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298846" y="111809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298846" y="110539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298846" y="109269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298846" y="1073641"/>
            <a:ext cx="0" cy="19050"/>
          </a:xfrm>
          <a:custGeom>
            <a:avLst/>
            <a:gdLst/>
            <a:ahLst/>
            <a:cxnLst/>
            <a:rect l="l" t="t" r="r" b="b"/>
            <a:pathLst>
              <a:path h="19050">
                <a:moveTo>
                  <a:pt x="0" y="19050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91007" y="1132624"/>
            <a:ext cx="76809" cy="7680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91007" y="1304709"/>
            <a:ext cx="76809" cy="7680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91007" y="1820926"/>
            <a:ext cx="76809" cy="7680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09193" y="2125509"/>
            <a:ext cx="3989704" cy="82550"/>
          </a:xfrm>
          <a:custGeom>
            <a:avLst/>
            <a:gdLst/>
            <a:ahLst/>
            <a:cxnLst/>
            <a:rect l="l" t="t" r="r" b="b"/>
            <a:pathLst>
              <a:path w="3989704" h="82550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3989652" y="82384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59994" y="2464435"/>
            <a:ext cx="101600" cy="101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235345" y="2451735"/>
            <a:ext cx="114251" cy="1143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72089" y="2628341"/>
            <a:ext cx="3943749" cy="30947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r>
              <a:rPr lang="en-US" sz="1200" dirty="0"/>
              <a:t>See sample code </a:t>
            </a:r>
            <a:r>
              <a:rPr lang="en-US" sz="1200" b="1" dirty="0" err="1"/>
              <a:t>getchar-putchar.c</a:t>
            </a:r>
            <a:endParaRPr sz="1200" b="1" dirty="0"/>
          </a:p>
        </p:txBody>
      </p:sp>
      <p:sp>
        <p:nvSpPr>
          <p:cNvPr id="35" name="object 35"/>
          <p:cNvSpPr/>
          <p:nvPr/>
        </p:nvSpPr>
        <p:spPr>
          <a:xfrm>
            <a:off x="4298846" y="2176068"/>
            <a:ext cx="50751" cy="1016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298846" y="2226871"/>
            <a:ext cx="50751" cy="23756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09193" y="2169934"/>
            <a:ext cx="3989704" cy="345440"/>
          </a:xfrm>
          <a:custGeom>
            <a:avLst/>
            <a:gdLst/>
            <a:ahLst/>
            <a:cxnLst/>
            <a:rect l="l" t="t" r="r" b="b"/>
            <a:pathLst>
              <a:path w="3989704" h="345439">
                <a:moveTo>
                  <a:pt x="3989652" y="0"/>
                </a:moveTo>
                <a:lnTo>
                  <a:pt x="0" y="0"/>
                </a:lnTo>
                <a:lnTo>
                  <a:pt x="0" y="294501"/>
                </a:lnTo>
                <a:lnTo>
                  <a:pt x="4008" y="314225"/>
                </a:lnTo>
                <a:lnTo>
                  <a:pt x="14922" y="330378"/>
                </a:lnTo>
                <a:lnTo>
                  <a:pt x="31075" y="341292"/>
                </a:lnTo>
                <a:lnTo>
                  <a:pt x="50800" y="345301"/>
                </a:lnTo>
                <a:lnTo>
                  <a:pt x="3938852" y="345301"/>
                </a:lnTo>
                <a:lnTo>
                  <a:pt x="3958576" y="341292"/>
                </a:lnTo>
                <a:lnTo>
                  <a:pt x="3974729" y="330378"/>
                </a:lnTo>
                <a:lnTo>
                  <a:pt x="3985644" y="314225"/>
                </a:lnTo>
                <a:lnTo>
                  <a:pt x="3989652" y="294501"/>
                </a:lnTo>
                <a:lnTo>
                  <a:pt x="3989652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298846" y="2214171"/>
            <a:ext cx="0" cy="269875"/>
          </a:xfrm>
          <a:custGeom>
            <a:avLst/>
            <a:gdLst/>
            <a:ahLst/>
            <a:cxnLst/>
            <a:rect l="l" t="t" r="r" b="b"/>
            <a:pathLst>
              <a:path h="269875">
                <a:moveTo>
                  <a:pt x="0" y="269313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298846" y="220147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298846" y="218877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298846" y="217607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298846" y="2157021"/>
            <a:ext cx="0" cy="19050"/>
          </a:xfrm>
          <a:custGeom>
            <a:avLst/>
            <a:gdLst/>
            <a:ahLst/>
            <a:cxnLst/>
            <a:rect l="l" t="t" r="r" b="b"/>
            <a:pathLst>
              <a:path h="19050">
                <a:moveTo>
                  <a:pt x="0" y="19050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145948" y="637336"/>
            <a:ext cx="4109720" cy="1883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0" dirty="0">
                <a:solidFill>
                  <a:srgbClr val="FFFFFF"/>
                </a:solidFill>
                <a:latin typeface="Arial"/>
                <a:cs typeface="Arial"/>
              </a:rPr>
              <a:t>Single-character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Output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functions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50" dirty="0">
              <a:latin typeface="Times New Roman"/>
              <a:cs typeface="Times New Roman"/>
            </a:endParaRPr>
          </a:p>
          <a:p>
            <a:pPr marL="490855" marR="43815">
              <a:lnSpc>
                <a:spcPct val="102600"/>
              </a:lnSpc>
            </a:pPr>
            <a:r>
              <a:rPr sz="1050" spc="-10" dirty="0">
                <a:latin typeface="Courier New"/>
                <a:cs typeface="Courier New"/>
              </a:rPr>
              <a:t>int </a:t>
            </a:r>
            <a:r>
              <a:rPr sz="1050" b="1" spc="-10" dirty="0">
                <a:latin typeface="Courier New"/>
                <a:cs typeface="Courier New"/>
              </a:rPr>
              <a:t>putc</a:t>
            </a:r>
            <a:r>
              <a:rPr sz="1050" spc="-10" dirty="0">
                <a:latin typeface="Courier New"/>
                <a:cs typeface="Courier New"/>
              </a:rPr>
              <a:t>(int c, FILE </a:t>
            </a:r>
            <a:r>
              <a:rPr sz="1575" spc="-7" baseline="-10582" dirty="0">
                <a:latin typeface="Courier New"/>
                <a:cs typeface="Courier New"/>
              </a:rPr>
              <a:t>*</a:t>
            </a:r>
            <a:r>
              <a:rPr sz="1050" spc="-5" dirty="0">
                <a:latin typeface="Courier New"/>
                <a:cs typeface="Courier New"/>
              </a:rPr>
              <a:t>fp)</a:t>
            </a:r>
            <a:r>
              <a:rPr sz="1050" spc="-5" dirty="0">
                <a:latin typeface="Arial"/>
                <a:cs typeface="Arial"/>
              </a:rPr>
              <a:t>: print a single </a:t>
            </a:r>
            <a:r>
              <a:rPr sz="1050" spc="-10" dirty="0">
                <a:latin typeface="Arial"/>
                <a:cs typeface="Arial"/>
              </a:rPr>
              <a:t>character  </a:t>
            </a:r>
            <a:r>
              <a:rPr sz="1050" spc="-10" dirty="0">
                <a:latin typeface="Courier New"/>
                <a:cs typeface="Courier New"/>
              </a:rPr>
              <a:t>int </a:t>
            </a:r>
            <a:r>
              <a:rPr sz="1050" b="1" spc="-10" dirty="0">
                <a:latin typeface="Courier New"/>
                <a:cs typeface="Courier New"/>
              </a:rPr>
              <a:t>fputc</a:t>
            </a:r>
            <a:r>
              <a:rPr sz="1050" spc="-10" dirty="0">
                <a:latin typeface="Courier New"/>
                <a:cs typeface="Courier New"/>
              </a:rPr>
              <a:t>(int c, FILE </a:t>
            </a:r>
            <a:r>
              <a:rPr sz="1575" spc="-7" baseline="-10582" dirty="0">
                <a:latin typeface="Courier New"/>
                <a:cs typeface="Courier New"/>
              </a:rPr>
              <a:t>*</a:t>
            </a:r>
            <a:r>
              <a:rPr sz="1050" spc="-5" dirty="0">
                <a:latin typeface="Courier New"/>
                <a:cs typeface="Courier New"/>
              </a:rPr>
              <a:t>fp)</a:t>
            </a:r>
            <a:r>
              <a:rPr sz="1050" spc="-5" dirty="0">
                <a:latin typeface="Arial"/>
                <a:cs typeface="Arial"/>
              </a:rPr>
              <a:t>: </a:t>
            </a:r>
            <a:r>
              <a:rPr sz="1050" spc="-10" dirty="0">
                <a:latin typeface="Arial"/>
                <a:cs typeface="Arial"/>
              </a:rPr>
              <a:t>same </a:t>
            </a:r>
            <a:r>
              <a:rPr sz="1050" spc="-5" dirty="0">
                <a:latin typeface="Arial"/>
                <a:cs typeface="Arial"/>
              </a:rPr>
              <a:t>as </a:t>
            </a:r>
            <a:r>
              <a:rPr sz="1050" spc="-10" dirty="0">
                <a:latin typeface="Courier New"/>
                <a:cs typeface="Courier New"/>
              </a:rPr>
              <a:t>putc()  </a:t>
            </a:r>
            <a:r>
              <a:rPr sz="1050" spc="-15" dirty="0">
                <a:latin typeface="Arial"/>
                <a:cs typeface="Arial"/>
              </a:rPr>
              <a:t>except </a:t>
            </a:r>
            <a:r>
              <a:rPr sz="1050" spc="-5" dirty="0">
                <a:latin typeface="Arial"/>
                <a:cs typeface="Arial"/>
              </a:rPr>
              <a:t>that, </a:t>
            </a:r>
            <a:r>
              <a:rPr sz="1050" spc="-10" dirty="0">
                <a:latin typeface="Courier New"/>
                <a:cs typeface="Courier New"/>
              </a:rPr>
              <a:t>putc() </a:t>
            </a:r>
            <a:r>
              <a:rPr sz="1050" spc="-5" dirty="0">
                <a:latin typeface="Arial"/>
                <a:cs typeface="Arial"/>
              </a:rPr>
              <a:t>can be implemented as a macro  whereas </a:t>
            </a:r>
            <a:r>
              <a:rPr sz="1050" spc="-10" dirty="0">
                <a:latin typeface="Courier New"/>
                <a:cs typeface="Courier New"/>
              </a:rPr>
              <a:t>fputc()</a:t>
            </a:r>
            <a:r>
              <a:rPr sz="1050" spc="-375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Arial"/>
                <a:cs typeface="Arial"/>
              </a:rPr>
              <a:t>cannot.</a:t>
            </a:r>
            <a:endParaRPr sz="1050" dirty="0">
              <a:latin typeface="Arial"/>
              <a:cs typeface="Arial"/>
            </a:endParaRPr>
          </a:p>
          <a:p>
            <a:pPr marL="490855">
              <a:lnSpc>
                <a:spcPct val="100000"/>
              </a:lnSpc>
              <a:spcBef>
                <a:spcPts val="30"/>
              </a:spcBef>
            </a:pPr>
            <a:r>
              <a:rPr sz="1050" spc="-10" dirty="0">
                <a:latin typeface="Courier New"/>
                <a:cs typeface="Courier New"/>
              </a:rPr>
              <a:t>int </a:t>
            </a:r>
            <a:r>
              <a:rPr sz="1050" b="1" spc="-10" dirty="0">
                <a:latin typeface="Courier New"/>
                <a:cs typeface="Courier New"/>
              </a:rPr>
              <a:t>putchar</a:t>
            </a:r>
            <a:r>
              <a:rPr sz="1050" spc="-10" dirty="0">
                <a:latin typeface="Courier New"/>
                <a:cs typeface="Courier New"/>
              </a:rPr>
              <a:t>(int </a:t>
            </a:r>
            <a:r>
              <a:rPr sz="1050" spc="-5" dirty="0">
                <a:latin typeface="Courier New"/>
                <a:cs typeface="Courier New"/>
              </a:rPr>
              <a:t>c)</a:t>
            </a:r>
            <a:r>
              <a:rPr sz="1050" spc="-5" dirty="0">
                <a:latin typeface="Arial"/>
                <a:cs typeface="Arial"/>
              </a:rPr>
              <a:t>: </a:t>
            </a:r>
            <a:r>
              <a:rPr sz="1050" spc="-10" dirty="0">
                <a:latin typeface="Arial"/>
                <a:cs typeface="Arial"/>
              </a:rPr>
              <a:t>equivalent </a:t>
            </a:r>
            <a:r>
              <a:rPr sz="1050" spc="-5" dirty="0">
                <a:latin typeface="Arial"/>
                <a:cs typeface="Arial"/>
              </a:rPr>
              <a:t>to </a:t>
            </a:r>
            <a:r>
              <a:rPr sz="1050" spc="-10" dirty="0">
                <a:latin typeface="Courier New"/>
                <a:cs typeface="Courier New"/>
              </a:rPr>
              <a:t>putc(c,</a:t>
            </a:r>
            <a:r>
              <a:rPr sz="1050" spc="229" dirty="0">
                <a:latin typeface="Courier New"/>
                <a:cs typeface="Courier New"/>
              </a:rPr>
              <a:t> </a:t>
            </a:r>
            <a:r>
              <a:rPr sz="1050" spc="-5" dirty="0" err="1">
                <a:latin typeface="Courier New"/>
                <a:cs typeface="Courier New"/>
              </a:rPr>
              <a:t>std</a:t>
            </a:r>
            <a:r>
              <a:rPr lang="en-US" sz="1050" spc="-5" dirty="0" err="1">
                <a:latin typeface="Courier New"/>
                <a:cs typeface="Courier New"/>
              </a:rPr>
              <a:t>out</a:t>
            </a:r>
            <a:r>
              <a:rPr sz="1050" spc="-5" dirty="0">
                <a:latin typeface="Courier New"/>
                <a:cs typeface="Courier New"/>
              </a:rPr>
              <a:t>)</a:t>
            </a:r>
            <a:r>
              <a:rPr sz="1050" spc="-5" dirty="0">
                <a:latin typeface="Arial"/>
                <a:cs typeface="Arial"/>
              </a:rPr>
              <a:t>.</a:t>
            </a:r>
            <a:endParaRPr sz="10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50" dirty="0">
              <a:latin typeface="Times New Roman"/>
              <a:cs typeface="Times New Roman"/>
            </a:endParaRPr>
          </a:p>
          <a:p>
            <a:pPr marL="213995">
              <a:lnSpc>
                <a:spcPct val="100000"/>
              </a:lnSpc>
            </a:pPr>
            <a:r>
              <a:rPr sz="1050" spc="-5" dirty="0">
                <a:latin typeface="Arial"/>
                <a:cs typeface="Arial"/>
              </a:rPr>
              <a:t>All these functions </a:t>
            </a:r>
            <a:r>
              <a:rPr sz="1050" dirty="0">
                <a:latin typeface="Arial"/>
                <a:cs typeface="Arial"/>
              </a:rPr>
              <a:t>return </a:t>
            </a:r>
            <a:r>
              <a:rPr sz="1050" spc="-5" dirty="0">
                <a:latin typeface="Arial"/>
                <a:cs typeface="Arial"/>
              </a:rPr>
              <a:t>the printed </a:t>
            </a:r>
            <a:r>
              <a:rPr sz="1050" spc="-10" dirty="0">
                <a:latin typeface="Arial"/>
                <a:cs typeface="Arial"/>
              </a:rPr>
              <a:t>character </a:t>
            </a:r>
            <a:r>
              <a:rPr sz="1050" spc="-10" dirty="0">
                <a:latin typeface="Courier New"/>
                <a:cs typeface="Courier New"/>
              </a:rPr>
              <a:t>c </a:t>
            </a:r>
            <a:r>
              <a:rPr sz="1050" spc="-5" dirty="0">
                <a:latin typeface="Arial"/>
                <a:cs typeface="Arial"/>
              </a:rPr>
              <a:t>as an</a:t>
            </a:r>
            <a:r>
              <a:rPr sz="1050" spc="-190" dirty="0">
                <a:latin typeface="Arial"/>
                <a:cs typeface="Arial"/>
              </a:rPr>
              <a:t> </a:t>
            </a:r>
            <a:r>
              <a:rPr sz="1050" spc="-10" dirty="0">
                <a:latin typeface="Courier New"/>
                <a:cs typeface="Courier New"/>
              </a:rPr>
              <a:t>int</a:t>
            </a:r>
            <a:endParaRPr sz="1050" dirty="0">
              <a:latin typeface="Courier New"/>
              <a:cs typeface="Courier New"/>
            </a:endParaRPr>
          </a:p>
          <a:p>
            <a:pPr marL="213995">
              <a:lnSpc>
                <a:spcPct val="100000"/>
              </a:lnSpc>
              <a:spcBef>
                <a:spcPts val="35"/>
              </a:spcBef>
            </a:pPr>
            <a:r>
              <a:rPr sz="1050" spc="-10" dirty="0">
                <a:latin typeface="Arial"/>
                <a:cs typeface="Arial"/>
              </a:rPr>
              <a:t>when </a:t>
            </a:r>
            <a:r>
              <a:rPr sz="1050" spc="-5" dirty="0">
                <a:latin typeface="Arial"/>
                <a:cs typeface="Arial"/>
              </a:rPr>
              <a:t>successful and -1</a:t>
            </a:r>
            <a:r>
              <a:rPr sz="1050" spc="25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otherwise.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Slide Number Placeholder 47">
            <a:extLst>
              <a:ext uri="{FF2B5EF4-FFF2-40B4-BE49-F238E27FC236}">
                <a16:creationId xmlns:a16="http://schemas.microsoft.com/office/drawing/2014/main" id="{EFF67CBF-EFE6-4CD4-97E1-3FF2CFEDF70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31</a:t>
            </a:fld>
            <a:endParaRPr lang="en-CA"/>
          </a:p>
        </p:txBody>
      </p:sp>
      <p:sp>
        <p:nvSpPr>
          <p:cNvPr id="49" name="Footer Placeholder 48">
            <a:extLst>
              <a:ext uri="{FF2B5EF4-FFF2-40B4-BE49-F238E27FC236}">
                <a16:creationId xmlns:a16="http://schemas.microsoft.com/office/drawing/2014/main" id="{7AEF0EB8-2A6D-4E46-B612-D3EDF58E9B8F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2399296" y="3325823"/>
            <a:ext cx="1582154" cy="184666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 2560 System</a:t>
            </a:r>
            <a:r>
              <a:rPr lang="en-CA" spc="-35" dirty="0"/>
              <a:t> </a:t>
            </a:r>
            <a:r>
              <a:rPr lang="en-CA" spc="-5" dirty="0"/>
              <a:t>Programming</a:t>
            </a:r>
          </a:p>
        </p:txBody>
      </p:sp>
    </p:spTree>
  </p:cSld>
  <p:clrMapOvr>
    <a:masterClrMapping/>
  </p:clrMapOvr>
  <p:transition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53434" y="32526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66134" y="32653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51033" y="3244989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3969" y="3218494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80">
                <a:moveTo>
                  <a:pt x="30366" y="15183"/>
                </a:moveTo>
                <a:lnTo>
                  <a:pt x="30366" y="6756"/>
                </a:lnTo>
                <a:lnTo>
                  <a:pt x="23609" y="0"/>
                </a:lnTo>
                <a:lnTo>
                  <a:pt x="15183" y="0"/>
                </a:lnTo>
                <a:lnTo>
                  <a:pt x="6756" y="0"/>
                </a:lnTo>
                <a:lnTo>
                  <a:pt x="0" y="6756"/>
                </a:lnTo>
                <a:lnTo>
                  <a:pt x="0" y="15183"/>
                </a:lnTo>
                <a:lnTo>
                  <a:pt x="0" y="23609"/>
                </a:lnTo>
                <a:lnTo>
                  <a:pt x="6756" y="30366"/>
                </a:lnTo>
                <a:lnTo>
                  <a:pt x="15183" y="30366"/>
                </a:lnTo>
                <a:lnTo>
                  <a:pt x="23609" y="30366"/>
                </a:lnTo>
                <a:lnTo>
                  <a:pt x="30366" y="23609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44352" y="321450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29112" y="3232289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96754" y="321450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32315" y="3232289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2304415" cy="636270"/>
          </a:xfrm>
          <a:custGeom>
            <a:avLst/>
            <a:gdLst/>
            <a:ahLst/>
            <a:cxnLst/>
            <a:rect l="l" t="t" r="r" b="b"/>
            <a:pathLst>
              <a:path w="2304415" h="636270">
                <a:moveTo>
                  <a:pt x="0" y="636079"/>
                </a:moveTo>
                <a:lnTo>
                  <a:pt x="2303995" y="636079"/>
                </a:lnTo>
                <a:lnTo>
                  <a:pt x="2303995" y="0"/>
                </a:lnTo>
                <a:lnTo>
                  <a:pt x="0" y="0"/>
                </a:lnTo>
                <a:lnTo>
                  <a:pt x="0" y="6360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124445" y="56852"/>
            <a:ext cx="1084580" cy="513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2875" marR="5080" indent="486409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Int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oduction  Streams and FILE</a:t>
            </a:r>
            <a:r>
              <a:rPr sz="600" b="1" spc="-3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objects</a:t>
            </a:r>
            <a:endParaRPr sz="600">
              <a:latin typeface="Arial"/>
              <a:cs typeface="Arial"/>
            </a:endParaRPr>
          </a:p>
          <a:p>
            <a:pPr marL="421640" marR="5080" indent="313055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Buf</a:t>
            </a:r>
            <a:r>
              <a:rPr sz="600" b="1" spc="-15" dirty="0">
                <a:solidFill>
                  <a:srgbClr val="7F7F7F"/>
                </a:solidFill>
                <a:latin typeface="Arial"/>
                <a:cs typeface="Arial"/>
              </a:rPr>
              <a:t>f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ering  Opening a</a:t>
            </a:r>
            <a:r>
              <a:rPr sz="600" b="1" spc="-6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Stream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Reading and writing a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stream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303995" y="0"/>
            <a:ext cx="2304415" cy="636270"/>
          </a:xfrm>
          <a:custGeom>
            <a:avLst/>
            <a:gdLst/>
            <a:ahLst/>
            <a:cxnLst/>
            <a:rect l="l" t="t" r="r" b="b"/>
            <a:pathLst>
              <a:path w="2304415" h="636270">
                <a:moveTo>
                  <a:pt x="0" y="636079"/>
                </a:moveTo>
                <a:lnTo>
                  <a:pt x="2303995" y="636079"/>
                </a:lnTo>
                <a:lnTo>
                  <a:pt x="2303995" y="0"/>
                </a:lnTo>
                <a:lnTo>
                  <a:pt x="0" y="0"/>
                </a:lnTo>
                <a:lnTo>
                  <a:pt x="0" y="636079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633552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633550"/>
            <a:ext cx="4608004" cy="2499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45948" y="637336"/>
            <a:ext cx="734695" cy="242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Example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0" y="880935"/>
            <a:ext cx="4608004" cy="506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47294" y="879906"/>
            <a:ext cx="3786137" cy="19892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050" spc="-10" dirty="0">
                <a:latin typeface="Courier New"/>
                <a:cs typeface="Courier New"/>
              </a:rPr>
              <a:t>//ex5.c, run it as ./</a:t>
            </a:r>
            <a:r>
              <a:rPr lang="en-US" sz="1050" spc="-10" dirty="0" err="1">
                <a:latin typeface="Courier New"/>
                <a:cs typeface="Courier New"/>
              </a:rPr>
              <a:t>a.out</a:t>
            </a:r>
            <a:r>
              <a:rPr lang="en-US" sz="1050" spc="-10" dirty="0">
                <a:latin typeface="Courier New"/>
                <a:cs typeface="Courier New"/>
              </a:rPr>
              <a:t> ex5.txt</a:t>
            </a:r>
          </a:p>
          <a:p>
            <a:pPr marL="12700">
              <a:lnSpc>
                <a:spcPct val="100000"/>
              </a:lnSpc>
            </a:pPr>
            <a:r>
              <a:rPr sz="1050" spc="-10" dirty="0">
                <a:latin typeface="Courier New"/>
                <a:cs typeface="Courier New"/>
              </a:rPr>
              <a:t>#include</a:t>
            </a:r>
            <a:r>
              <a:rPr sz="1050" spc="-5" dirty="0">
                <a:latin typeface="Courier New"/>
                <a:cs typeface="Courier New"/>
              </a:rPr>
              <a:t> </a:t>
            </a:r>
            <a:r>
              <a:rPr sz="1050" spc="-10" dirty="0">
                <a:latin typeface="Courier New"/>
                <a:cs typeface="Courier New"/>
              </a:rPr>
              <a:t>&lt;stdio.h&gt;</a:t>
            </a:r>
            <a:endParaRPr sz="105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50" dirty="0">
              <a:latin typeface="Times New Roman"/>
              <a:cs typeface="Times New Roman"/>
            </a:endParaRPr>
          </a:p>
          <a:p>
            <a:pPr marL="178435" marR="360680" indent="-166370">
              <a:lnSpc>
                <a:spcPct val="102600"/>
              </a:lnSpc>
            </a:pPr>
            <a:r>
              <a:rPr sz="1050" spc="-10" dirty="0">
                <a:latin typeface="Courier New"/>
                <a:cs typeface="Courier New"/>
              </a:rPr>
              <a:t>int main(int argc, char </a:t>
            </a:r>
            <a:r>
              <a:rPr sz="1575" spc="-15" baseline="-10582" dirty="0">
                <a:latin typeface="Courier New"/>
                <a:cs typeface="Courier New"/>
              </a:rPr>
              <a:t>*</a:t>
            </a:r>
            <a:r>
              <a:rPr sz="1050" spc="-10" dirty="0">
                <a:latin typeface="Courier New"/>
                <a:cs typeface="Courier New"/>
              </a:rPr>
              <a:t>argv[]){ </a:t>
            </a:r>
            <a:endParaRPr lang="en-US" sz="1050" spc="-10" dirty="0">
              <a:latin typeface="Courier New"/>
              <a:cs typeface="Courier New"/>
            </a:endParaRPr>
          </a:p>
          <a:p>
            <a:pPr marL="178435" marR="360680" indent="-166370">
              <a:lnSpc>
                <a:spcPct val="102600"/>
              </a:lnSpc>
            </a:pPr>
            <a:r>
              <a:rPr lang="en-US" sz="1050" spc="-10" dirty="0">
                <a:latin typeface="Courier New"/>
                <a:cs typeface="Courier New"/>
              </a:rPr>
              <a:t> </a:t>
            </a:r>
            <a:r>
              <a:rPr sz="1050" spc="-10" dirty="0">
                <a:latin typeface="Courier New"/>
                <a:cs typeface="Courier New"/>
              </a:rPr>
              <a:t> FILE</a:t>
            </a:r>
            <a:r>
              <a:rPr sz="1050" spc="-50" dirty="0">
                <a:latin typeface="Courier New"/>
                <a:cs typeface="Courier New"/>
              </a:rPr>
              <a:t> </a:t>
            </a:r>
            <a:r>
              <a:rPr sz="1575" spc="-15" baseline="-10582" dirty="0">
                <a:latin typeface="Courier New"/>
                <a:cs typeface="Courier New"/>
              </a:rPr>
              <a:t>*</a:t>
            </a:r>
            <a:r>
              <a:rPr sz="1050" spc="-10" dirty="0">
                <a:latin typeface="Courier New"/>
                <a:cs typeface="Courier New"/>
              </a:rPr>
              <a:t>f;</a:t>
            </a:r>
            <a:endParaRPr sz="1050" dirty="0">
              <a:latin typeface="Courier New"/>
              <a:cs typeface="Courier New"/>
            </a:endParaRPr>
          </a:p>
          <a:p>
            <a:pPr marL="178435">
              <a:lnSpc>
                <a:spcPct val="100000"/>
              </a:lnSpc>
              <a:spcBef>
                <a:spcPts val="30"/>
              </a:spcBef>
            </a:pPr>
            <a:r>
              <a:rPr sz="1050" spc="-10" dirty="0">
                <a:latin typeface="Courier New"/>
                <a:cs typeface="Courier New"/>
              </a:rPr>
              <a:t>char</a:t>
            </a:r>
            <a:r>
              <a:rPr sz="1050" spc="-55" dirty="0">
                <a:latin typeface="Courier New"/>
                <a:cs typeface="Courier New"/>
              </a:rPr>
              <a:t> </a:t>
            </a:r>
            <a:r>
              <a:rPr sz="1050" spc="-10" dirty="0">
                <a:latin typeface="Courier New"/>
                <a:cs typeface="Courier New"/>
              </a:rPr>
              <a:t>c;</a:t>
            </a:r>
            <a:endParaRPr sz="105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50" dirty="0">
              <a:latin typeface="Times New Roman"/>
              <a:cs typeface="Times New Roman"/>
            </a:endParaRPr>
          </a:p>
          <a:p>
            <a:pPr marL="178435" marR="692785">
              <a:lnSpc>
                <a:spcPct val="102600"/>
              </a:lnSpc>
            </a:pPr>
            <a:r>
              <a:rPr sz="1050" spc="-10" dirty="0">
                <a:latin typeface="Courier New"/>
                <a:cs typeface="Courier New"/>
              </a:rPr>
              <a:t>f=fopen(argv[1], "w");  while((c=getchar()) !=</a:t>
            </a:r>
            <a:r>
              <a:rPr sz="1050" spc="65" dirty="0">
                <a:latin typeface="Courier New"/>
                <a:cs typeface="Courier New"/>
              </a:rPr>
              <a:t> </a:t>
            </a:r>
            <a:r>
              <a:rPr sz="1050" spc="-10" dirty="0">
                <a:latin typeface="Courier New"/>
                <a:cs typeface="Courier New"/>
              </a:rPr>
              <a:t>EOF)</a:t>
            </a:r>
            <a:endParaRPr sz="1050" dirty="0">
              <a:latin typeface="Courier New"/>
              <a:cs typeface="Courier New"/>
            </a:endParaRPr>
          </a:p>
          <a:p>
            <a:pPr marL="344805">
              <a:lnSpc>
                <a:spcPct val="100000"/>
              </a:lnSpc>
              <a:spcBef>
                <a:spcPts val="30"/>
              </a:spcBef>
            </a:pPr>
            <a:r>
              <a:rPr sz="1050" spc="-10" dirty="0">
                <a:latin typeface="Courier New"/>
                <a:cs typeface="Courier New"/>
              </a:rPr>
              <a:t>fputc(c,</a:t>
            </a:r>
            <a:r>
              <a:rPr sz="1050" spc="-30" dirty="0">
                <a:latin typeface="Courier New"/>
                <a:cs typeface="Courier New"/>
              </a:rPr>
              <a:t> </a:t>
            </a:r>
            <a:r>
              <a:rPr sz="1050" spc="-10" dirty="0">
                <a:latin typeface="Courier New"/>
                <a:cs typeface="Courier New"/>
              </a:rPr>
              <a:t>f);</a:t>
            </a:r>
            <a:endParaRPr sz="1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050" spc="-10" dirty="0">
                <a:latin typeface="Courier New"/>
                <a:cs typeface="Courier New"/>
              </a:rPr>
              <a:t>}</a:t>
            </a:r>
            <a:endParaRPr sz="105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50" dirty="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C7749E20-D741-4079-9E34-DB482178EB0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32</a:t>
            </a:fld>
            <a:endParaRPr lang="en-CA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AD0C1155-2129-4543-AB3D-83DA8A74FDB4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2399296" y="3325823"/>
            <a:ext cx="1505954" cy="184666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 2560 System</a:t>
            </a:r>
            <a:r>
              <a:rPr lang="en-CA" spc="-35" dirty="0"/>
              <a:t> </a:t>
            </a:r>
            <a:r>
              <a:rPr lang="en-CA" spc="-5" dirty="0"/>
              <a:t>Programming</a:t>
            </a:r>
          </a:p>
        </p:txBody>
      </p:sp>
    </p:spTree>
  </p:cSld>
  <p:clrMapOvr>
    <a:masterClrMapping/>
  </p:clrMapOvr>
  <p:transition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53434" y="32526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66134" y="32653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51033" y="3244989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3969" y="3218494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80">
                <a:moveTo>
                  <a:pt x="30366" y="15183"/>
                </a:moveTo>
                <a:lnTo>
                  <a:pt x="30366" y="6756"/>
                </a:lnTo>
                <a:lnTo>
                  <a:pt x="23609" y="0"/>
                </a:lnTo>
                <a:lnTo>
                  <a:pt x="15183" y="0"/>
                </a:lnTo>
                <a:lnTo>
                  <a:pt x="6756" y="0"/>
                </a:lnTo>
                <a:lnTo>
                  <a:pt x="0" y="6756"/>
                </a:lnTo>
                <a:lnTo>
                  <a:pt x="0" y="15183"/>
                </a:lnTo>
                <a:lnTo>
                  <a:pt x="0" y="23609"/>
                </a:lnTo>
                <a:lnTo>
                  <a:pt x="6756" y="30366"/>
                </a:lnTo>
                <a:lnTo>
                  <a:pt x="15183" y="30366"/>
                </a:lnTo>
                <a:lnTo>
                  <a:pt x="23609" y="30366"/>
                </a:lnTo>
                <a:lnTo>
                  <a:pt x="30366" y="23609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44352" y="321450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29112" y="3232289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96754" y="321450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32315" y="3232289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2304415" cy="636270"/>
          </a:xfrm>
          <a:custGeom>
            <a:avLst/>
            <a:gdLst/>
            <a:ahLst/>
            <a:cxnLst/>
            <a:rect l="l" t="t" r="r" b="b"/>
            <a:pathLst>
              <a:path w="2304415" h="636270">
                <a:moveTo>
                  <a:pt x="0" y="636079"/>
                </a:moveTo>
                <a:lnTo>
                  <a:pt x="2303995" y="636079"/>
                </a:lnTo>
                <a:lnTo>
                  <a:pt x="2303995" y="0"/>
                </a:lnTo>
                <a:lnTo>
                  <a:pt x="0" y="0"/>
                </a:lnTo>
                <a:lnTo>
                  <a:pt x="0" y="6360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124445" y="56852"/>
            <a:ext cx="1084580" cy="513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2875" marR="5080" indent="486409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Int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oduction  Streams and FILE</a:t>
            </a:r>
            <a:r>
              <a:rPr sz="600" b="1" spc="-3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objects</a:t>
            </a:r>
            <a:endParaRPr sz="600">
              <a:latin typeface="Arial"/>
              <a:cs typeface="Arial"/>
            </a:endParaRPr>
          </a:p>
          <a:p>
            <a:pPr marL="421640" marR="5080" indent="313055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Buf</a:t>
            </a:r>
            <a:r>
              <a:rPr sz="600" b="1" spc="-15" dirty="0">
                <a:solidFill>
                  <a:srgbClr val="7F7F7F"/>
                </a:solidFill>
                <a:latin typeface="Arial"/>
                <a:cs typeface="Arial"/>
              </a:rPr>
              <a:t>f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ering  Opening a</a:t>
            </a:r>
            <a:r>
              <a:rPr sz="600" b="1" spc="-6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Stream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Reading and writing a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stream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303995" y="0"/>
            <a:ext cx="2304415" cy="636270"/>
          </a:xfrm>
          <a:custGeom>
            <a:avLst/>
            <a:gdLst/>
            <a:ahLst/>
            <a:cxnLst/>
            <a:rect l="l" t="t" r="r" b="b"/>
            <a:pathLst>
              <a:path w="2304415" h="636270">
                <a:moveTo>
                  <a:pt x="0" y="636079"/>
                </a:moveTo>
                <a:lnTo>
                  <a:pt x="2303995" y="636079"/>
                </a:lnTo>
                <a:lnTo>
                  <a:pt x="2303995" y="0"/>
                </a:lnTo>
                <a:lnTo>
                  <a:pt x="0" y="0"/>
                </a:lnTo>
                <a:lnTo>
                  <a:pt x="0" y="636079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633552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633550"/>
            <a:ext cx="4608004" cy="2499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45948" y="637336"/>
            <a:ext cx="734695" cy="242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Example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0" y="880935"/>
            <a:ext cx="4608004" cy="506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47294" y="958840"/>
            <a:ext cx="1891664" cy="2265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dirty="0">
                <a:latin typeface="Arial"/>
                <a:cs typeface="Arial"/>
              </a:rPr>
              <a:t>If this is a serious issue, then </a:t>
            </a:r>
            <a:r>
              <a:rPr sz="550" spc="-5" dirty="0">
                <a:latin typeface="Arial"/>
                <a:cs typeface="Arial"/>
              </a:rPr>
              <a:t>we </a:t>
            </a:r>
            <a:r>
              <a:rPr sz="550" dirty="0">
                <a:latin typeface="Arial"/>
                <a:cs typeface="Arial"/>
              </a:rPr>
              <a:t>should modify our code</a:t>
            </a:r>
            <a:r>
              <a:rPr sz="550" spc="50" dirty="0">
                <a:latin typeface="Arial"/>
                <a:cs typeface="Arial"/>
              </a:rPr>
              <a:t> </a:t>
            </a:r>
            <a:r>
              <a:rPr sz="550" dirty="0">
                <a:latin typeface="Arial"/>
                <a:cs typeface="Arial"/>
              </a:rPr>
              <a:t>to:</a:t>
            </a:r>
          </a:p>
          <a:p>
            <a:pPr marL="12700">
              <a:lnSpc>
                <a:spcPct val="100000"/>
              </a:lnSpc>
              <a:spcBef>
                <a:spcPts val="489"/>
              </a:spcBef>
            </a:pPr>
            <a:r>
              <a:rPr sz="550" dirty="0">
                <a:latin typeface="Courier New"/>
                <a:cs typeface="Courier New"/>
              </a:rPr>
              <a:t>#include</a:t>
            </a:r>
            <a:r>
              <a:rPr sz="550" spc="-35" dirty="0">
                <a:latin typeface="Courier New"/>
                <a:cs typeface="Courier New"/>
              </a:rPr>
              <a:t> </a:t>
            </a:r>
            <a:r>
              <a:rPr sz="550" dirty="0">
                <a:latin typeface="Courier New"/>
                <a:cs typeface="Courier New"/>
              </a:rPr>
              <a:t>&lt;stdio.h&gt;</a:t>
            </a:r>
          </a:p>
          <a:p>
            <a:pPr marL="97155" marR="470534" indent="-85090">
              <a:lnSpc>
                <a:spcPct val="104800"/>
              </a:lnSpc>
              <a:spcBef>
                <a:spcPts val="95"/>
              </a:spcBef>
            </a:pPr>
            <a:r>
              <a:rPr sz="825" baseline="10101" dirty="0">
                <a:latin typeface="Courier New"/>
                <a:cs typeface="Courier New"/>
              </a:rPr>
              <a:t>int main(int argc, char </a:t>
            </a:r>
            <a:r>
              <a:rPr sz="550" dirty="0">
                <a:latin typeface="Courier New"/>
                <a:cs typeface="Courier New"/>
              </a:rPr>
              <a:t>*</a:t>
            </a:r>
            <a:r>
              <a:rPr sz="825" baseline="10101" dirty="0">
                <a:latin typeface="Courier New"/>
                <a:cs typeface="Courier New"/>
              </a:rPr>
              <a:t>argv[]){  FILE</a:t>
            </a:r>
            <a:r>
              <a:rPr sz="825" spc="-112" baseline="10101" dirty="0">
                <a:latin typeface="Courier New"/>
                <a:cs typeface="Courier New"/>
              </a:rPr>
              <a:t> </a:t>
            </a:r>
            <a:r>
              <a:rPr sz="550" dirty="0">
                <a:latin typeface="Courier New"/>
                <a:cs typeface="Courier New"/>
              </a:rPr>
              <a:t>*</a:t>
            </a:r>
            <a:r>
              <a:rPr sz="825" baseline="10101" dirty="0">
                <a:latin typeface="Courier New"/>
                <a:cs typeface="Courier New"/>
              </a:rPr>
              <a:t>f;</a:t>
            </a:r>
          </a:p>
          <a:p>
            <a:pPr marL="97155">
              <a:lnSpc>
                <a:spcPts val="595"/>
              </a:lnSpc>
            </a:pPr>
            <a:r>
              <a:rPr sz="550" dirty="0">
                <a:latin typeface="Courier New"/>
                <a:cs typeface="Courier New"/>
              </a:rPr>
              <a:t>char</a:t>
            </a:r>
            <a:r>
              <a:rPr sz="550" spc="-80" dirty="0">
                <a:latin typeface="Courier New"/>
                <a:cs typeface="Courier New"/>
              </a:rPr>
              <a:t> </a:t>
            </a:r>
            <a:r>
              <a:rPr sz="550" dirty="0">
                <a:latin typeface="Courier New"/>
                <a:cs typeface="Courier New"/>
              </a:rPr>
              <a:t>c;</a:t>
            </a:r>
          </a:p>
          <a:p>
            <a:pPr>
              <a:lnSpc>
                <a:spcPct val="100000"/>
              </a:lnSpc>
            </a:pPr>
            <a:endParaRPr sz="600" dirty="0">
              <a:latin typeface="Times New Roman"/>
              <a:cs typeface="Times New Roman"/>
            </a:endParaRPr>
          </a:p>
          <a:p>
            <a:pPr marL="97155" marR="640715">
              <a:lnSpc>
                <a:spcPct val="104800"/>
              </a:lnSpc>
              <a:spcBef>
                <a:spcPts val="5"/>
              </a:spcBef>
            </a:pPr>
            <a:r>
              <a:rPr sz="550" dirty="0">
                <a:latin typeface="Courier New"/>
                <a:cs typeface="Courier New"/>
              </a:rPr>
              <a:t>f=fopen(argv[1], "w");  setbuf(f, NULL);  while((c=getchar()) !=</a:t>
            </a:r>
            <a:r>
              <a:rPr sz="550" spc="-5" dirty="0">
                <a:latin typeface="Courier New"/>
                <a:cs typeface="Courier New"/>
              </a:rPr>
              <a:t> </a:t>
            </a:r>
            <a:r>
              <a:rPr sz="550" dirty="0">
                <a:latin typeface="Courier New"/>
                <a:cs typeface="Courier New"/>
              </a:rPr>
              <a:t>EOF)</a:t>
            </a:r>
          </a:p>
          <a:p>
            <a:pPr marR="1009650" algn="ctr">
              <a:lnSpc>
                <a:spcPct val="100000"/>
              </a:lnSpc>
              <a:spcBef>
                <a:spcPts val="30"/>
              </a:spcBef>
            </a:pPr>
            <a:r>
              <a:rPr sz="550" dirty="0">
                <a:latin typeface="Courier New"/>
                <a:cs typeface="Courier New"/>
              </a:rPr>
              <a:t>fputc(c,</a:t>
            </a:r>
            <a:r>
              <a:rPr sz="550" spc="-60" dirty="0">
                <a:latin typeface="Courier New"/>
                <a:cs typeface="Courier New"/>
              </a:rPr>
              <a:t> </a:t>
            </a:r>
            <a:r>
              <a:rPr sz="550" dirty="0">
                <a:latin typeface="Courier New"/>
                <a:cs typeface="Courier New"/>
              </a:rPr>
              <a:t>f);</a:t>
            </a: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550" dirty="0">
                <a:latin typeface="Courier New"/>
                <a:cs typeface="Courier New"/>
              </a:rPr>
              <a:t>}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550" dirty="0">
                <a:latin typeface="Courier New"/>
                <a:cs typeface="Courier New"/>
              </a:rPr>
              <a:t>or</a:t>
            </a:r>
            <a:r>
              <a:rPr sz="550" spc="-85" dirty="0">
                <a:latin typeface="Courier New"/>
                <a:cs typeface="Courier New"/>
              </a:rPr>
              <a:t> </a:t>
            </a:r>
            <a:r>
              <a:rPr sz="550" dirty="0">
                <a:latin typeface="Courier New"/>
                <a:cs typeface="Courier New"/>
              </a:rPr>
              <a:t>to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550" dirty="0">
                <a:latin typeface="Courier New"/>
                <a:cs typeface="Courier New"/>
              </a:rPr>
              <a:t>#include</a:t>
            </a:r>
            <a:r>
              <a:rPr sz="550" spc="-35" dirty="0">
                <a:latin typeface="Courier New"/>
                <a:cs typeface="Courier New"/>
              </a:rPr>
              <a:t> </a:t>
            </a:r>
            <a:r>
              <a:rPr sz="550" dirty="0">
                <a:latin typeface="Courier New"/>
                <a:cs typeface="Courier New"/>
              </a:rPr>
              <a:t>&lt;stdio.h&gt;</a:t>
            </a:r>
          </a:p>
          <a:p>
            <a:pPr marL="97155" marR="470534" indent="-85090">
              <a:lnSpc>
                <a:spcPct val="104800"/>
              </a:lnSpc>
              <a:spcBef>
                <a:spcPts val="95"/>
              </a:spcBef>
            </a:pPr>
            <a:r>
              <a:rPr sz="825" baseline="10101" dirty="0">
                <a:latin typeface="Courier New"/>
                <a:cs typeface="Courier New"/>
              </a:rPr>
              <a:t>int main(int argc, char </a:t>
            </a:r>
            <a:r>
              <a:rPr sz="550" dirty="0">
                <a:latin typeface="Courier New"/>
                <a:cs typeface="Courier New"/>
              </a:rPr>
              <a:t>*</a:t>
            </a:r>
            <a:r>
              <a:rPr sz="825" baseline="10101" dirty="0">
                <a:latin typeface="Courier New"/>
                <a:cs typeface="Courier New"/>
              </a:rPr>
              <a:t>argv[]){  FILE</a:t>
            </a:r>
            <a:r>
              <a:rPr sz="825" spc="-112" baseline="10101" dirty="0">
                <a:latin typeface="Courier New"/>
                <a:cs typeface="Courier New"/>
              </a:rPr>
              <a:t> </a:t>
            </a:r>
            <a:r>
              <a:rPr sz="550" dirty="0">
                <a:latin typeface="Courier New"/>
                <a:cs typeface="Courier New"/>
              </a:rPr>
              <a:t>*</a:t>
            </a:r>
            <a:r>
              <a:rPr sz="825" baseline="10101" dirty="0">
                <a:latin typeface="Courier New"/>
                <a:cs typeface="Courier New"/>
              </a:rPr>
              <a:t>f;</a:t>
            </a:r>
          </a:p>
          <a:p>
            <a:pPr marL="97155">
              <a:lnSpc>
                <a:spcPts val="595"/>
              </a:lnSpc>
            </a:pPr>
            <a:r>
              <a:rPr sz="550" dirty="0">
                <a:latin typeface="Courier New"/>
                <a:cs typeface="Courier New"/>
              </a:rPr>
              <a:t>char</a:t>
            </a:r>
            <a:r>
              <a:rPr sz="550" spc="-80" dirty="0">
                <a:latin typeface="Courier New"/>
                <a:cs typeface="Courier New"/>
              </a:rPr>
              <a:t> </a:t>
            </a:r>
            <a:r>
              <a:rPr sz="550" dirty="0">
                <a:latin typeface="Courier New"/>
                <a:cs typeface="Courier New"/>
              </a:rPr>
              <a:t>c;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600" dirty="0">
              <a:latin typeface="Times New Roman"/>
              <a:cs typeface="Times New Roman"/>
            </a:endParaRPr>
          </a:p>
          <a:p>
            <a:pPr marL="97155">
              <a:lnSpc>
                <a:spcPct val="100000"/>
              </a:lnSpc>
            </a:pPr>
            <a:r>
              <a:rPr sz="550" dirty="0">
                <a:latin typeface="Courier New"/>
                <a:cs typeface="Courier New"/>
              </a:rPr>
              <a:t>f=fopen(argv[1],</a:t>
            </a:r>
            <a:r>
              <a:rPr sz="550" spc="-20" dirty="0">
                <a:latin typeface="Courier New"/>
                <a:cs typeface="Courier New"/>
              </a:rPr>
              <a:t> </a:t>
            </a:r>
            <a:r>
              <a:rPr sz="550" dirty="0">
                <a:latin typeface="Courier New"/>
                <a:cs typeface="Courier New"/>
              </a:rPr>
              <a:t>"w");</a:t>
            </a:r>
          </a:p>
          <a:p>
            <a:pPr marL="182245" marR="598170" indent="-85090">
              <a:lnSpc>
                <a:spcPct val="104800"/>
              </a:lnSpc>
            </a:pPr>
            <a:r>
              <a:rPr sz="550" dirty="0">
                <a:latin typeface="Courier New"/>
                <a:cs typeface="Courier New"/>
              </a:rPr>
              <a:t>while((c=getchar()) != EOF){  fputc(c,</a:t>
            </a:r>
            <a:r>
              <a:rPr sz="550" spc="-60" dirty="0">
                <a:latin typeface="Courier New"/>
                <a:cs typeface="Courier New"/>
              </a:rPr>
              <a:t> </a:t>
            </a:r>
            <a:r>
              <a:rPr sz="550" dirty="0">
                <a:latin typeface="Courier New"/>
                <a:cs typeface="Courier New"/>
              </a:rPr>
              <a:t>f);</a:t>
            </a:r>
          </a:p>
          <a:p>
            <a:pPr marR="1094105" algn="ctr">
              <a:lnSpc>
                <a:spcPct val="100000"/>
              </a:lnSpc>
              <a:spcBef>
                <a:spcPts val="30"/>
              </a:spcBef>
            </a:pPr>
            <a:r>
              <a:rPr sz="550" dirty="0">
                <a:latin typeface="Courier New"/>
                <a:cs typeface="Courier New"/>
              </a:rPr>
              <a:t>fflush(f);</a:t>
            </a:r>
          </a:p>
          <a:p>
            <a:pPr marL="97155">
              <a:lnSpc>
                <a:spcPct val="100000"/>
              </a:lnSpc>
              <a:spcBef>
                <a:spcPts val="25"/>
              </a:spcBef>
            </a:pPr>
            <a:r>
              <a:rPr sz="550" dirty="0">
                <a:latin typeface="Courier New"/>
                <a:cs typeface="Courier New"/>
              </a:rPr>
              <a:t>}</a:t>
            </a: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55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18" name="object 18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E2723EA9-DD1E-4D74-A46E-D0515E4E21B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33</a:t>
            </a:fld>
            <a:endParaRPr lang="en-CA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C8085218-48BF-4930-9091-10779B6E3E5B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2399296" y="3325823"/>
            <a:ext cx="1505954" cy="184666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 2560 System</a:t>
            </a:r>
            <a:r>
              <a:rPr lang="en-CA" spc="-35" dirty="0"/>
              <a:t> </a:t>
            </a:r>
            <a:r>
              <a:rPr lang="en-CA" spc="-5" dirty="0"/>
              <a:t>Programming</a:t>
            </a:r>
          </a:p>
        </p:txBody>
      </p:sp>
    </p:spTree>
  </p:cSld>
  <p:clrMapOvr>
    <a:masterClrMapping/>
  </p:clrMapOvr>
  <p:transition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53434" y="32526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66134" y="32653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51033" y="3244989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3969" y="3218494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80">
                <a:moveTo>
                  <a:pt x="30366" y="15183"/>
                </a:moveTo>
                <a:lnTo>
                  <a:pt x="30366" y="6756"/>
                </a:lnTo>
                <a:lnTo>
                  <a:pt x="23609" y="0"/>
                </a:lnTo>
                <a:lnTo>
                  <a:pt x="15183" y="0"/>
                </a:lnTo>
                <a:lnTo>
                  <a:pt x="6756" y="0"/>
                </a:lnTo>
                <a:lnTo>
                  <a:pt x="0" y="6756"/>
                </a:lnTo>
                <a:lnTo>
                  <a:pt x="0" y="15183"/>
                </a:lnTo>
                <a:lnTo>
                  <a:pt x="0" y="23609"/>
                </a:lnTo>
                <a:lnTo>
                  <a:pt x="6756" y="30366"/>
                </a:lnTo>
                <a:lnTo>
                  <a:pt x="15183" y="30366"/>
                </a:lnTo>
                <a:lnTo>
                  <a:pt x="23609" y="30366"/>
                </a:lnTo>
                <a:lnTo>
                  <a:pt x="30366" y="23609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44352" y="321450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29112" y="3232289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96754" y="321450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32315" y="3232289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2304415" cy="636270"/>
          </a:xfrm>
          <a:custGeom>
            <a:avLst/>
            <a:gdLst/>
            <a:ahLst/>
            <a:cxnLst/>
            <a:rect l="l" t="t" r="r" b="b"/>
            <a:pathLst>
              <a:path w="2304415" h="636270">
                <a:moveTo>
                  <a:pt x="0" y="636079"/>
                </a:moveTo>
                <a:lnTo>
                  <a:pt x="2303995" y="636079"/>
                </a:lnTo>
                <a:lnTo>
                  <a:pt x="2303995" y="0"/>
                </a:lnTo>
                <a:lnTo>
                  <a:pt x="0" y="0"/>
                </a:lnTo>
                <a:lnTo>
                  <a:pt x="0" y="6360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124445" y="56852"/>
            <a:ext cx="1084580" cy="513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2875" marR="5080" indent="486409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Int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oduction  Streams and FILE</a:t>
            </a:r>
            <a:r>
              <a:rPr sz="600" b="1" spc="-3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objects</a:t>
            </a:r>
            <a:endParaRPr sz="600">
              <a:latin typeface="Arial"/>
              <a:cs typeface="Arial"/>
            </a:endParaRPr>
          </a:p>
          <a:p>
            <a:pPr marL="421640" marR="5080" indent="313055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Buf</a:t>
            </a:r>
            <a:r>
              <a:rPr sz="600" b="1" spc="-15" dirty="0">
                <a:solidFill>
                  <a:srgbClr val="7F7F7F"/>
                </a:solidFill>
                <a:latin typeface="Arial"/>
                <a:cs typeface="Arial"/>
              </a:rPr>
              <a:t>f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ering  Opening a</a:t>
            </a:r>
            <a:r>
              <a:rPr sz="600" b="1" spc="-6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Stream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Reading and writing a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stream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303995" y="0"/>
            <a:ext cx="2304415" cy="636270"/>
          </a:xfrm>
          <a:custGeom>
            <a:avLst/>
            <a:gdLst/>
            <a:ahLst/>
            <a:cxnLst/>
            <a:rect l="l" t="t" r="r" b="b"/>
            <a:pathLst>
              <a:path w="2304415" h="636270">
                <a:moveTo>
                  <a:pt x="0" y="636079"/>
                </a:moveTo>
                <a:lnTo>
                  <a:pt x="2303995" y="636079"/>
                </a:lnTo>
                <a:lnTo>
                  <a:pt x="2303995" y="0"/>
                </a:lnTo>
                <a:lnTo>
                  <a:pt x="0" y="0"/>
                </a:lnTo>
                <a:lnTo>
                  <a:pt x="0" y="636079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633552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633550"/>
            <a:ext cx="4608004" cy="2499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880935"/>
            <a:ext cx="4608004" cy="506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09193" y="1042136"/>
            <a:ext cx="3989704" cy="82550"/>
          </a:xfrm>
          <a:custGeom>
            <a:avLst/>
            <a:gdLst/>
            <a:ahLst/>
            <a:cxnLst/>
            <a:rect l="l" t="t" r="r" b="b"/>
            <a:pathLst>
              <a:path w="3989704" h="82550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3989652" y="82384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59994" y="3017075"/>
            <a:ext cx="101600" cy="101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235345" y="3004375"/>
            <a:ext cx="114251" cy="1143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10794" y="3055175"/>
            <a:ext cx="3837250" cy="634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298846" y="1092708"/>
            <a:ext cx="50751" cy="1016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298846" y="1143484"/>
            <a:ext cx="50751" cy="187359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09193" y="1086547"/>
            <a:ext cx="3989704" cy="1981835"/>
          </a:xfrm>
          <a:custGeom>
            <a:avLst/>
            <a:gdLst/>
            <a:ahLst/>
            <a:cxnLst/>
            <a:rect l="l" t="t" r="r" b="b"/>
            <a:pathLst>
              <a:path w="3989704" h="1981835">
                <a:moveTo>
                  <a:pt x="3989652" y="0"/>
                </a:moveTo>
                <a:lnTo>
                  <a:pt x="0" y="0"/>
                </a:lnTo>
                <a:lnTo>
                  <a:pt x="0" y="1930528"/>
                </a:lnTo>
                <a:lnTo>
                  <a:pt x="4008" y="1950253"/>
                </a:lnTo>
                <a:lnTo>
                  <a:pt x="14922" y="1966406"/>
                </a:lnTo>
                <a:lnTo>
                  <a:pt x="31075" y="1977320"/>
                </a:lnTo>
                <a:lnTo>
                  <a:pt x="50800" y="1981328"/>
                </a:lnTo>
                <a:lnTo>
                  <a:pt x="3938852" y="1981328"/>
                </a:lnTo>
                <a:lnTo>
                  <a:pt x="3958576" y="1977320"/>
                </a:lnTo>
                <a:lnTo>
                  <a:pt x="3974729" y="1966406"/>
                </a:lnTo>
                <a:lnTo>
                  <a:pt x="3985644" y="1950253"/>
                </a:lnTo>
                <a:lnTo>
                  <a:pt x="3989652" y="1930528"/>
                </a:lnTo>
                <a:lnTo>
                  <a:pt x="3989652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298846" y="1130784"/>
            <a:ext cx="0" cy="1905635"/>
          </a:xfrm>
          <a:custGeom>
            <a:avLst/>
            <a:gdLst/>
            <a:ahLst/>
            <a:cxnLst/>
            <a:rect l="l" t="t" r="r" b="b"/>
            <a:pathLst>
              <a:path h="1905635">
                <a:moveTo>
                  <a:pt x="0" y="1905340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298846" y="111808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298846" y="110538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298846" y="109268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298846" y="1073634"/>
            <a:ext cx="0" cy="19050"/>
          </a:xfrm>
          <a:custGeom>
            <a:avLst/>
            <a:gdLst/>
            <a:ahLst/>
            <a:cxnLst/>
            <a:rect l="l" t="t" r="r" b="b"/>
            <a:pathLst>
              <a:path h="19050">
                <a:moveTo>
                  <a:pt x="0" y="19050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91007" y="1133741"/>
            <a:ext cx="76809" cy="7680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83031" y="1325816"/>
            <a:ext cx="61874" cy="6187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83031" y="1933130"/>
            <a:ext cx="61874" cy="6187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145948" y="637336"/>
            <a:ext cx="4076065" cy="2409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String/Line Input</a:t>
            </a:r>
            <a:r>
              <a:rPr sz="14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functions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0" dirty="0">
              <a:latin typeface="Times New Roman"/>
              <a:cs typeface="Times New Roman"/>
            </a:endParaRPr>
          </a:p>
          <a:p>
            <a:pPr marL="490855">
              <a:lnSpc>
                <a:spcPct val="100000"/>
              </a:lnSpc>
            </a:pPr>
            <a:r>
              <a:rPr sz="1050" spc="-5" dirty="0">
                <a:latin typeface="Arial"/>
                <a:cs typeface="Arial"/>
              </a:rPr>
              <a:t>Input</a:t>
            </a:r>
            <a:r>
              <a:rPr sz="1050" spc="-75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functions:</a:t>
            </a:r>
            <a:endParaRPr sz="1050" dirty="0">
              <a:latin typeface="Arial"/>
              <a:cs typeface="Arial"/>
            </a:endParaRPr>
          </a:p>
          <a:p>
            <a:pPr marL="767715" marR="5080">
              <a:lnSpc>
                <a:spcPct val="100000"/>
              </a:lnSpc>
              <a:spcBef>
                <a:spcPts val="170"/>
              </a:spcBef>
            </a:pPr>
            <a:r>
              <a:rPr sz="1000" spc="-5" dirty="0">
                <a:latin typeface="Courier New"/>
                <a:cs typeface="Courier New"/>
              </a:rPr>
              <a:t>char </a:t>
            </a:r>
            <a:r>
              <a:rPr sz="1500" spc="-7" baseline="-8333" dirty="0">
                <a:latin typeface="Courier New"/>
                <a:cs typeface="Courier New"/>
              </a:rPr>
              <a:t>*</a:t>
            </a:r>
            <a:r>
              <a:rPr sz="1000" b="1" spc="-5" dirty="0">
                <a:latin typeface="Courier New"/>
                <a:cs typeface="Courier New"/>
              </a:rPr>
              <a:t>fgets</a:t>
            </a:r>
            <a:r>
              <a:rPr sz="1000" spc="-5" dirty="0">
                <a:latin typeface="Courier New"/>
                <a:cs typeface="Courier New"/>
              </a:rPr>
              <a:t>(char </a:t>
            </a:r>
            <a:r>
              <a:rPr sz="1500" spc="-7" baseline="-8333" dirty="0">
                <a:latin typeface="Courier New"/>
                <a:cs typeface="Courier New"/>
              </a:rPr>
              <a:t>*</a:t>
            </a:r>
            <a:r>
              <a:rPr sz="1000" spc="-5" dirty="0">
                <a:latin typeface="Courier New"/>
                <a:cs typeface="Courier New"/>
              </a:rPr>
              <a:t>dest, int n, FILE </a:t>
            </a:r>
            <a:r>
              <a:rPr sz="1500" spc="-7" baseline="-8333" dirty="0">
                <a:latin typeface="Courier New"/>
                <a:cs typeface="Courier New"/>
              </a:rPr>
              <a:t>*</a:t>
            </a:r>
            <a:r>
              <a:rPr sz="1000" spc="-5" dirty="0">
                <a:latin typeface="Courier New"/>
                <a:cs typeface="Courier New"/>
              </a:rPr>
              <a:t>fp)  </a:t>
            </a:r>
            <a:r>
              <a:rPr sz="1000" spc="-5" dirty="0">
                <a:latin typeface="Arial"/>
                <a:cs typeface="Arial"/>
              </a:rPr>
              <a:t>Reads up through, including, the </a:t>
            </a:r>
            <a:r>
              <a:rPr sz="1000" spc="-10" dirty="0">
                <a:latin typeface="Arial"/>
                <a:cs typeface="Arial"/>
              </a:rPr>
              <a:t>next newline, but </a:t>
            </a:r>
            <a:r>
              <a:rPr sz="1000" spc="-5" dirty="0">
                <a:latin typeface="Arial"/>
                <a:cs typeface="Arial"/>
              </a:rPr>
              <a:t>no more  than </a:t>
            </a:r>
            <a:r>
              <a:rPr sz="1000" i="1" u="sng" spc="-5" dirty="0">
                <a:latin typeface="Arial"/>
                <a:cs typeface="Arial"/>
              </a:rPr>
              <a:t>n-1</a:t>
            </a:r>
            <a:r>
              <a:rPr sz="1000" i="1" spc="-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characters. Then </a:t>
            </a:r>
            <a:r>
              <a:rPr sz="1000" spc="-5" dirty="0">
                <a:latin typeface="Courier New"/>
                <a:cs typeface="Courier New"/>
              </a:rPr>
              <a:t>NULL </a:t>
            </a:r>
            <a:r>
              <a:rPr sz="1000" spc="-5" dirty="0">
                <a:latin typeface="Arial"/>
                <a:cs typeface="Arial"/>
              </a:rPr>
              <a:t>added to </a:t>
            </a:r>
            <a:r>
              <a:rPr sz="1000" spc="-10" dirty="0">
                <a:latin typeface="Arial"/>
                <a:cs typeface="Arial"/>
              </a:rPr>
              <a:t>whatever </a:t>
            </a:r>
            <a:r>
              <a:rPr sz="1000" spc="-5" dirty="0">
                <a:latin typeface="Arial"/>
                <a:cs typeface="Arial"/>
              </a:rPr>
              <a:t>has  been</a:t>
            </a:r>
            <a:r>
              <a:rPr sz="1000" spc="-8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read.</a:t>
            </a:r>
            <a:endParaRPr sz="1000" dirty="0">
              <a:latin typeface="Arial"/>
              <a:cs typeface="Arial"/>
            </a:endParaRPr>
          </a:p>
          <a:p>
            <a:pPr marL="767715">
              <a:lnSpc>
                <a:spcPts val="1195"/>
              </a:lnSpc>
            </a:pPr>
            <a:r>
              <a:rPr sz="1000" spc="-5" dirty="0">
                <a:latin typeface="Courier New"/>
                <a:cs typeface="Courier New"/>
              </a:rPr>
              <a:t>char </a:t>
            </a:r>
            <a:r>
              <a:rPr sz="1500" spc="-7" baseline="-8333" dirty="0">
                <a:latin typeface="Courier New"/>
                <a:cs typeface="Courier New"/>
              </a:rPr>
              <a:t>*</a:t>
            </a:r>
            <a:r>
              <a:rPr sz="1000" b="1" spc="-5" dirty="0">
                <a:latin typeface="Courier New"/>
                <a:cs typeface="Courier New"/>
              </a:rPr>
              <a:t>gets</a:t>
            </a:r>
            <a:r>
              <a:rPr sz="1000" spc="-5" dirty="0">
                <a:latin typeface="Courier New"/>
                <a:cs typeface="Courier New"/>
              </a:rPr>
              <a:t>(char</a:t>
            </a:r>
            <a:r>
              <a:rPr sz="1000" spc="-55" dirty="0">
                <a:latin typeface="Courier New"/>
                <a:cs typeface="Courier New"/>
              </a:rPr>
              <a:t> </a:t>
            </a:r>
            <a:r>
              <a:rPr sz="1500" spc="-7" baseline="-8333" dirty="0">
                <a:latin typeface="Courier New"/>
                <a:cs typeface="Courier New"/>
              </a:rPr>
              <a:t>*</a:t>
            </a:r>
            <a:r>
              <a:rPr sz="1000" spc="-5" dirty="0">
                <a:latin typeface="Courier New"/>
                <a:cs typeface="Courier New"/>
              </a:rPr>
              <a:t>dest)</a:t>
            </a:r>
            <a:endParaRPr sz="1000" dirty="0">
              <a:latin typeface="Courier New"/>
              <a:cs typeface="Courier New"/>
            </a:endParaRPr>
          </a:p>
          <a:p>
            <a:pPr marL="767715" marR="118745" algn="just">
              <a:lnSpc>
                <a:spcPts val="1200"/>
              </a:lnSpc>
              <a:spcBef>
                <a:spcPts val="40"/>
              </a:spcBef>
            </a:pPr>
            <a:r>
              <a:rPr sz="1000" spc="-5" dirty="0">
                <a:latin typeface="Arial"/>
                <a:cs typeface="Arial"/>
              </a:rPr>
              <a:t>Reads from </a:t>
            </a:r>
            <a:r>
              <a:rPr sz="1000" spc="-5" dirty="0">
                <a:latin typeface="Courier New"/>
                <a:cs typeface="Courier New"/>
              </a:rPr>
              <a:t>stdin</a:t>
            </a:r>
            <a:r>
              <a:rPr sz="1000" spc="-29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Arial"/>
                <a:cs typeface="Arial"/>
              </a:rPr>
              <a:t>in a similar </a:t>
            </a:r>
            <a:r>
              <a:rPr sz="1000" spc="-20" dirty="0">
                <a:latin typeface="Arial"/>
                <a:cs typeface="Arial"/>
              </a:rPr>
              <a:t>way </a:t>
            </a:r>
            <a:r>
              <a:rPr sz="1000" spc="-5" dirty="0">
                <a:latin typeface="Arial"/>
                <a:cs typeface="Arial"/>
              </a:rPr>
              <a:t>as </a:t>
            </a:r>
            <a:r>
              <a:rPr sz="1000" spc="-5" dirty="0">
                <a:latin typeface="Courier New"/>
                <a:cs typeface="Courier New"/>
              </a:rPr>
              <a:t>fgets()</a:t>
            </a:r>
            <a:r>
              <a:rPr sz="1000" spc="-5" dirty="0">
                <a:latin typeface="Arial"/>
                <a:cs typeface="Arial"/>
              </a:rPr>
              <a:t>, </a:t>
            </a:r>
            <a:r>
              <a:rPr sz="1000" spc="-10" dirty="0">
                <a:latin typeface="Arial"/>
                <a:cs typeface="Arial"/>
              </a:rPr>
              <a:t>but </a:t>
            </a:r>
            <a:r>
              <a:rPr sz="1000" spc="-5" dirty="0">
                <a:latin typeface="Arial"/>
                <a:cs typeface="Arial"/>
              </a:rPr>
              <a:t>has  some </a:t>
            </a:r>
            <a:r>
              <a:rPr sz="1000" i="1" dirty="0">
                <a:highlight>
                  <a:srgbClr val="FFFF00"/>
                </a:highlight>
                <a:latin typeface="Arial"/>
                <a:cs typeface="Arial"/>
              </a:rPr>
              <a:t>serious </a:t>
            </a:r>
            <a:r>
              <a:rPr sz="1000" i="1" spc="-5" dirty="0">
                <a:highlight>
                  <a:srgbClr val="FFFF00"/>
                </a:highlight>
                <a:latin typeface="Arial"/>
                <a:cs typeface="Arial"/>
              </a:rPr>
              <a:t>side </a:t>
            </a:r>
            <a:r>
              <a:rPr sz="1000" i="1" spc="-10" dirty="0">
                <a:highlight>
                  <a:srgbClr val="FFFF00"/>
                </a:highlight>
                <a:latin typeface="Arial"/>
                <a:cs typeface="Arial"/>
              </a:rPr>
              <a:t>effects</a:t>
            </a:r>
            <a:r>
              <a:rPr sz="1000" spc="-10" dirty="0">
                <a:latin typeface="Arial"/>
                <a:cs typeface="Arial"/>
              </a:rPr>
              <a:t>. </a:t>
            </a:r>
            <a:r>
              <a:rPr sz="1000" spc="-5" dirty="0">
                <a:latin typeface="Arial"/>
                <a:cs typeface="Arial"/>
              </a:rPr>
              <a:t>In particular, it allows </a:t>
            </a:r>
            <a:r>
              <a:rPr sz="1000" spc="-10" dirty="0">
                <a:latin typeface="Arial"/>
                <a:cs typeface="Arial"/>
              </a:rPr>
              <a:t>buffer </a:t>
            </a:r>
            <a:r>
              <a:rPr sz="1000" spc="-5" dirty="0">
                <a:latin typeface="Arial"/>
                <a:cs typeface="Arial"/>
              </a:rPr>
              <a:t>to  </a:t>
            </a:r>
            <a:r>
              <a:rPr sz="1000" spc="-15" dirty="0">
                <a:latin typeface="Arial"/>
                <a:cs typeface="Arial"/>
              </a:rPr>
              <a:t>overflow. </a:t>
            </a:r>
            <a:r>
              <a:rPr sz="1000" spc="-5" dirty="0">
                <a:latin typeface="Arial"/>
                <a:cs typeface="Arial"/>
              </a:rPr>
              <a:t>It should </a:t>
            </a:r>
            <a:r>
              <a:rPr sz="1000" spc="-15" dirty="0">
                <a:latin typeface="Arial"/>
                <a:cs typeface="Arial"/>
              </a:rPr>
              <a:t>never </a:t>
            </a:r>
            <a:r>
              <a:rPr sz="1000" spc="-5" dirty="0">
                <a:latin typeface="Arial"/>
                <a:cs typeface="Arial"/>
              </a:rPr>
              <a:t>be</a:t>
            </a:r>
            <a:r>
              <a:rPr sz="1000" spc="4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used!</a:t>
            </a:r>
            <a:endParaRPr sz="1000" dirty="0">
              <a:latin typeface="Arial"/>
              <a:cs typeface="Arial"/>
            </a:endParaRPr>
          </a:p>
          <a:p>
            <a:pPr marL="490855" marR="66675">
              <a:lnSpc>
                <a:spcPct val="102600"/>
              </a:lnSpc>
              <a:spcBef>
                <a:spcPts val="180"/>
              </a:spcBef>
            </a:pPr>
            <a:r>
              <a:rPr sz="1050" spc="-5" dirty="0">
                <a:latin typeface="Arial"/>
                <a:cs typeface="Arial"/>
              </a:rPr>
              <a:t>Note that </a:t>
            </a:r>
            <a:r>
              <a:rPr sz="1050" spc="-10" dirty="0">
                <a:latin typeface="Courier New"/>
                <a:cs typeface="Courier New"/>
              </a:rPr>
              <a:t>dest </a:t>
            </a:r>
            <a:r>
              <a:rPr sz="1050" spc="-5" dirty="0">
                <a:latin typeface="Arial"/>
                <a:cs typeface="Arial"/>
              </a:rPr>
              <a:t>is the address of the </a:t>
            </a:r>
            <a:r>
              <a:rPr sz="1050" spc="-15" dirty="0">
                <a:latin typeface="Arial"/>
                <a:cs typeface="Arial"/>
              </a:rPr>
              <a:t>array </a:t>
            </a:r>
            <a:r>
              <a:rPr sz="1050" spc="-5" dirty="0">
                <a:latin typeface="Arial"/>
                <a:cs typeface="Arial"/>
              </a:rPr>
              <a:t>to read the  </a:t>
            </a:r>
            <a:r>
              <a:rPr sz="1050" spc="-10" dirty="0">
                <a:latin typeface="Arial"/>
                <a:cs typeface="Arial"/>
              </a:rPr>
              <a:t>characters </a:t>
            </a:r>
            <a:r>
              <a:rPr sz="1050" spc="-5" dirty="0">
                <a:latin typeface="Arial"/>
                <a:cs typeface="Arial"/>
              </a:rPr>
              <a:t>into it. Both functions </a:t>
            </a:r>
            <a:r>
              <a:rPr sz="1050" dirty="0">
                <a:latin typeface="Arial"/>
                <a:cs typeface="Arial"/>
              </a:rPr>
              <a:t>return </a:t>
            </a:r>
            <a:r>
              <a:rPr sz="1050" spc="-10" dirty="0">
                <a:latin typeface="Courier New"/>
                <a:cs typeface="Courier New"/>
              </a:rPr>
              <a:t>dest </a:t>
            </a:r>
            <a:r>
              <a:rPr sz="1050" spc="-5" dirty="0">
                <a:latin typeface="Arial"/>
                <a:cs typeface="Arial"/>
              </a:rPr>
              <a:t>if OK, </a:t>
            </a:r>
            <a:r>
              <a:rPr sz="1050" spc="-10" dirty="0">
                <a:latin typeface="Courier New"/>
                <a:cs typeface="Courier New"/>
              </a:rPr>
              <a:t>NULL  </a:t>
            </a:r>
            <a:r>
              <a:rPr sz="1050" spc="-5" dirty="0">
                <a:latin typeface="Arial"/>
                <a:cs typeface="Arial"/>
              </a:rPr>
              <a:t>otherwise (end-of-file or</a:t>
            </a:r>
            <a:r>
              <a:rPr sz="1050" spc="-25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error).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Slide Number Placeholder 35">
            <a:extLst>
              <a:ext uri="{FF2B5EF4-FFF2-40B4-BE49-F238E27FC236}">
                <a16:creationId xmlns:a16="http://schemas.microsoft.com/office/drawing/2014/main" id="{711D82FB-85A5-4457-8FD9-DEB79DF5569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34</a:t>
            </a:fld>
            <a:endParaRPr lang="en-CA"/>
          </a:p>
        </p:txBody>
      </p:sp>
      <p:sp>
        <p:nvSpPr>
          <p:cNvPr id="37" name="Footer Placeholder 36">
            <a:extLst>
              <a:ext uri="{FF2B5EF4-FFF2-40B4-BE49-F238E27FC236}">
                <a16:creationId xmlns:a16="http://schemas.microsoft.com/office/drawing/2014/main" id="{33141374-87D4-4CCF-B8C8-13CE4534C25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2399296" y="3325823"/>
            <a:ext cx="1582154" cy="184666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 2560 System</a:t>
            </a:r>
            <a:r>
              <a:rPr lang="en-CA" spc="-35" dirty="0"/>
              <a:t> </a:t>
            </a:r>
            <a:r>
              <a:rPr lang="en-CA" spc="-5" dirty="0"/>
              <a:t>Programming</a:t>
            </a:r>
          </a:p>
        </p:txBody>
      </p:sp>
    </p:spTree>
  </p:cSld>
  <p:clrMapOvr>
    <a:masterClrMapping/>
  </p:clrMapOvr>
  <p:transition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53434" y="32526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66134" y="32653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51033" y="3244989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3969" y="3218494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80">
                <a:moveTo>
                  <a:pt x="30366" y="15183"/>
                </a:moveTo>
                <a:lnTo>
                  <a:pt x="30366" y="6756"/>
                </a:lnTo>
                <a:lnTo>
                  <a:pt x="23609" y="0"/>
                </a:lnTo>
                <a:lnTo>
                  <a:pt x="15183" y="0"/>
                </a:lnTo>
                <a:lnTo>
                  <a:pt x="6756" y="0"/>
                </a:lnTo>
                <a:lnTo>
                  <a:pt x="0" y="6756"/>
                </a:lnTo>
                <a:lnTo>
                  <a:pt x="0" y="15183"/>
                </a:lnTo>
                <a:lnTo>
                  <a:pt x="0" y="23609"/>
                </a:lnTo>
                <a:lnTo>
                  <a:pt x="6756" y="30366"/>
                </a:lnTo>
                <a:lnTo>
                  <a:pt x="15183" y="30366"/>
                </a:lnTo>
                <a:lnTo>
                  <a:pt x="23609" y="30366"/>
                </a:lnTo>
                <a:lnTo>
                  <a:pt x="30366" y="23609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44352" y="321450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29112" y="3232289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96754" y="321450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32315" y="3232289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2304415" cy="636270"/>
          </a:xfrm>
          <a:custGeom>
            <a:avLst/>
            <a:gdLst/>
            <a:ahLst/>
            <a:cxnLst/>
            <a:rect l="l" t="t" r="r" b="b"/>
            <a:pathLst>
              <a:path w="2304415" h="636270">
                <a:moveTo>
                  <a:pt x="0" y="636079"/>
                </a:moveTo>
                <a:lnTo>
                  <a:pt x="2303995" y="636079"/>
                </a:lnTo>
                <a:lnTo>
                  <a:pt x="2303995" y="0"/>
                </a:lnTo>
                <a:lnTo>
                  <a:pt x="0" y="0"/>
                </a:lnTo>
                <a:lnTo>
                  <a:pt x="0" y="6360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124445" y="56852"/>
            <a:ext cx="1084580" cy="513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2875" marR="5080" indent="486409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Int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oduction  Streams and FILE</a:t>
            </a:r>
            <a:r>
              <a:rPr sz="600" b="1" spc="-3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objects</a:t>
            </a:r>
            <a:endParaRPr sz="600">
              <a:latin typeface="Arial"/>
              <a:cs typeface="Arial"/>
            </a:endParaRPr>
          </a:p>
          <a:p>
            <a:pPr marL="421640" marR="5080" indent="313055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Buf</a:t>
            </a:r>
            <a:r>
              <a:rPr sz="600" b="1" spc="-15" dirty="0">
                <a:solidFill>
                  <a:srgbClr val="7F7F7F"/>
                </a:solidFill>
                <a:latin typeface="Arial"/>
                <a:cs typeface="Arial"/>
              </a:rPr>
              <a:t>f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ering  Opening a</a:t>
            </a:r>
            <a:r>
              <a:rPr sz="600" b="1" spc="-6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Stream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Reading and writing a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stream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303995" y="0"/>
            <a:ext cx="2304415" cy="636270"/>
          </a:xfrm>
          <a:custGeom>
            <a:avLst/>
            <a:gdLst/>
            <a:ahLst/>
            <a:cxnLst/>
            <a:rect l="l" t="t" r="r" b="b"/>
            <a:pathLst>
              <a:path w="2304415" h="636270">
                <a:moveTo>
                  <a:pt x="0" y="636079"/>
                </a:moveTo>
                <a:lnTo>
                  <a:pt x="2303995" y="636079"/>
                </a:lnTo>
                <a:lnTo>
                  <a:pt x="2303995" y="0"/>
                </a:lnTo>
                <a:lnTo>
                  <a:pt x="0" y="0"/>
                </a:lnTo>
                <a:lnTo>
                  <a:pt x="0" y="636079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633552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633550"/>
            <a:ext cx="4608004" cy="2499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880935"/>
            <a:ext cx="4608004" cy="506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09193" y="1042136"/>
            <a:ext cx="3989704" cy="82550"/>
          </a:xfrm>
          <a:custGeom>
            <a:avLst/>
            <a:gdLst/>
            <a:ahLst/>
            <a:cxnLst/>
            <a:rect l="l" t="t" r="r" b="b"/>
            <a:pathLst>
              <a:path w="3989704" h="82550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3989652" y="82384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59994" y="2515641"/>
            <a:ext cx="101600" cy="101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235345" y="2502941"/>
            <a:ext cx="114251" cy="1143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10794" y="2553741"/>
            <a:ext cx="3837250" cy="634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298846" y="1092708"/>
            <a:ext cx="50751" cy="1016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298846" y="1143492"/>
            <a:ext cx="50751" cy="137214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09193" y="1086555"/>
            <a:ext cx="3989704" cy="1480185"/>
          </a:xfrm>
          <a:custGeom>
            <a:avLst/>
            <a:gdLst/>
            <a:ahLst/>
            <a:cxnLst/>
            <a:rect l="l" t="t" r="r" b="b"/>
            <a:pathLst>
              <a:path w="3989704" h="1480185">
                <a:moveTo>
                  <a:pt x="3989652" y="0"/>
                </a:moveTo>
                <a:lnTo>
                  <a:pt x="0" y="0"/>
                </a:lnTo>
                <a:lnTo>
                  <a:pt x="0" y="1429086"/>
                </a:lnTo>
                <a:lnTo>
                  <a:pt x="4008" y="1448810"/>
                </a:lnTo>
                <a:lnTo>
                  <a:pt x="14922" y="1464963"/>
                </a:lnTo>
                <a:lnTo>
                  <a:pt x="31075" y="1475878"/>
                </a:lnTo>
                <a:lnTo>
                  <a:pt x="50800" y="1479886"/>
                </a:lnTo>
                <a:lnTo>
                  <a:pt x="3938852" y="1479886"/>
                </a:lnTo>
                <a:lnTo>
                  <a:pt x="3958576" y="1475878"/>
                </a:lnTo>
                <a:lnTo>
                  <a:pt x="3974729" y="1464963"/>
                </a:lnTo>
                <a:lnTo>
                  <a:pt x="3985644" y="1448810"/>
                </a:lnTo>
                <a:lnTo>
                  <a:pt x="3989652" y="1429086"/>
                </a:lnTo>
                <a:lnTo>
                  <a:pt x="3989652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298846" y="1130792"/>
            <a:ext cx="0" cy="1403985"/>
          </a:xfrm>
          <a:custGeom>
            <a:avLst/>
            <a:gdLst/>
            <a:ahLst/>
            <a:cxnLst/>
            <a:rect l="l" t="t" r="r" b="b"/>
            <a:pathLst>
              <a:path h="1403985">
                <a:moveTo>
                  <a:pt x="0" y="1403898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298846" y="1118092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298846" y="1105392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298846" y="1092692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298846" y="1073642"/>
            <a:ext cx="0" cy="19050"/>
          </a:xfrm>
          <a:custGeom>
            <a:avLst/>
            <a:gdLst/>
            <a:ahLst/>
            <a:cxnLst/>
            <a:rect l="l" t="t" r="r" b="b"/>
            <a:pathLst>
              <a:path h="19050">
                <a:moveTo>
                  <a:pt x="0" y="19050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91007" y="1134643"/>
            <a:ext cx="76809" cy="7680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83031" y="1326718"/>
            <a:ext cx="61874" cy="6187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83031" y="1782203"/>
            <a:ext cx="61874" cy="6187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145948" y="637336"/>
            <a:ext cx="4095750" cy="1934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String/Line Output</a:t>
            </a:r>
            <a:r>
              <a:rPr sz="1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functions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00" dirty="0">
              <a:latin typeface="Times New Roman"/>
              <a:cs typeface="Times New Roman"/>
            </a:endParaRPr>
          </a:p>
          <a:p>
            <a:pPr marL="490855">
              <a:lnSpc>
                <a:spcPct val="100000"/>
              </a:lnSpc>
            </a:pPr>
            <a:r>
              <a:rPr sz="1050" spc="-5" dirty="0">
                <a:latin typeface="Arial"/>
                <a:cs typeface="Arial"/>
              </a:rPr>
              <a:t>Output</a:t>
            </a:r>
            <a:r>
              <a:rPr sz="1050" spc="-75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functions:</a:t>
            </a:r>
            <a:endParaRPr sz="1050" dirty="0">
              <a:latin typeface="Arial"/>
              <a:cs typeface="Arial"/>
            </a:endParaRPr>
          </a:p>
          <a:p>
            <a:pPr marL="767715">
              <a:lnSpc>
                <a:spcPts val="1200"/>
              </a:lnSpc>
              <a:spcBef>
                <a:spcPts val="175"/>
              </a:spcBef>
            </a:pPr>
            <a:r>
              <a:rPr sz="1000" b="1" spc="-5" dirty="0">
                <a:latin typeface="Courier New"/>
                <a:cs typeface="Courier New"/>
              </a:rPr>
              <a:t>fputs</a:t>
            </a:r>
            <a:r>
              <a:rPr sz="1000" spc="-5" dirty="0">
                <a:latin typeface="Courier New"/>
                <a:cs typeface="Courier New"/>
              </a:rPr>
              <a:t>(const char </a:t>
            </a:r>
            <a:r>
              <a:rPr sz="1500" spc="-7" baseline="-8333" dirty="0">
                <a:latin typeface="Courier New"/>
                <a:cs typeface="Courier New"/>
              </a:rPr>
              <a:t>*</a:t>
            </a:r>
            <a:r>
              <a:rPr sz="1000" spc="-5" dirty="0">
                <a:latin typeface="Courier New"/>
                <a:cs typeface="Courier New"/>
              </a:rPr>
              <a:t>str, FILE</a:t>
            </a:r>
            <a:r>
              <a:rPr sz="1000" spc="-30" dirty="0">
                <a:latin typeface="Courier New"/>
                <a:cs typeface="Courier New"/>
              </a:rPr>
              <a:t> </a:t>
            </a:r>
            <a:r>
              <a:rPr sz="1500" spc="-7" baseline="-8333" dirty="0">
                <a:latin typeface="Courier New"/>
                <a:cs typeface="Courier New"/>
              </a:rPr>
              <a:t>*</a:t>
            </a:r>
            <a:r>
              <a:rPr sz="1000" spc="-5" dirty="0" err="1">
                <a:latin typeface="Courier New"/>
                <a:cs typeface="Courier New"/>
              </a:rPr>
              <a:t>fp</a:t>
            </a:r>
            <a:r>
              <a:rPr sz="1000" spc="-5" dirty="0">
                <a:latin typeface="Courier New"/>
                <a:cs typeface="Courier New"/>
              </a:rPr>
              <a:t>)</a:t>
            </a:r>
            <a:endParaRPr sz="1000" dirty="0">
              <a:latin typeface="Courier New"/>
              <a:cs typeface="Courier New"/>
            </a:endParaRPr>
          </a:p>
          <a:p>
            <a:pPr marL="767715" marR="389890">
              <a:lnSpc>
                <a:spcPts val="1200"/>
              </a:lnSpc>
              <a:spcBef>
                <a:spcPts val="35"/>
              </a:spcBef>
            </a:pPr>
            <a:r>
              <a:rPr sz="1000" dirty="0">
                <a:latin typeface="Arial"/>
                <a:cs typeface="Arial"/>
              </a:rPr>
              <a:t>Write </a:t>
            </a:r>
            <a:r>
              <a:rPr sz="1000" spc="-5" dirty="0">
                <a:latin typeface="Arial"/>
                <a:cs typeface="Arial"/>
              </a:rPr>
              <a:t>the </a:t>
            </a:r>
            <a:r>
              <a:rPr sz="1000" spc="-5" dirty="0">
                <a:latin typeface="Courier New"/>
                <a:cs typeface="Courier New"/>
              </a:rPr>
              <a:t>NULL</a:t>
            </a:r>
            <a:r>
              <a:rPr sz="1000" spc="-355" dirty="0">
                <a:latin typeface="Courier New"/>
                <a:cs typeface="Courier New"/>
              </a:rPr>
              <a:t> </a:t>
            </a:r>
            <a:r>
              <a:rPr sz="1000" dirty="0">
                <a:latin typeface="Arial"/>
                <a:cs typeface="Arial"/>
              </a:rPr>
              <a:t>terminated string, </a:t>
            </a:r>
            <a:r>
              <a:rPr sz="1000" spc="-5" dirty="0">
                <a:latin typeface="Arial"/>
                <a:cs typeface="Arial"/>
              </a:rPr>
              <a:t>stored in </a:t>
            </a:r>
            <a:r>
              <a:rPr sz="1000" spc="-5" dirty="0">
                <a:latin typeface="Courier New"/>
                <a:cs typeface="Courier New"/>
              </a:rPr>
              <a:t>str</a:t>
            </a:r>
            <a:r>
              <a:rPr sz="1000" spc="-5" dirty="0">
                <a:latin typeface="Arial"/>
                <a:cs typeface="Arial"/>
              </a:rPr>
              <a:t>, to a  stream.</a:t>
            </a:r>
            <a:endParaRPr sz="1000" dirty="0">
              <a:latin typeface="Arial"/>
              <a:cs typeface="Arial"/>
            </a:endParaRPr>
          </a:p>
          <a:p>
            <a:pPr marL="767715">
              <a:lnSpc>
                <a:spcPts val="1155"/>
              </a:lnSpc>
            </a:pPr>
            <a:r>
              <a:rPr sz="1000" b="1" spc="-5" dirty="0">
                <a:latin typeface="Courier New"/>
                <a:cs typeface="Courier New"/>
              </a:rPr>
              <a:t>puts</a:t>
            </a:r>
            <a:r>
              <a:rPr sz="1000" spc="-5" dirty="0">
                <a:latin typeface="Courier New"/>
                <a:cs typeface="Courier New"/>
              </a:rPr>
              <a:t>(const char</a:t>
            </a:r>
            <a:r>
              <a:rPr sz="1000" spc="-55" dirty="0">
                <a:latin typeface="Courier New"/>
                <a:cs typeface="Courier New"/>
              </a:rPr>
              <a:t> </a:t>
            </a:r>
            <a:r>
              <a:rPr sz="1500" spc="-7" baseline="-8333" dirty="0">
                <a:latin typeface="Courier New"/>
                <a:cs typeface="Courier New"/>
              </a:rPr>
              <a:t>*</a:t>
            </a:r>
            <a:r>
              <a:rPr sz="1000" spc="-5" dirty="0">
                <a:latin typeface="Courier New"/>
                <a:cs typeface="Courier New"/>
              </a:rPr>
              <a:t>str)</a:t>
            </a:r>
            <a:endParaRPr sz="1000" dirty="0">
              <a:latin typeface="Courier New"/>
              <a:cs typeface="Courier New"/>
            </a:endParaRPr>
          </a:p>
          <a:p>
            <a:pPr marL="767715">
              <a:lnSpc>
                <a:spcPts val="1195"/>
              </a:lnSpc>
            </a:pPr>
            <a:r>
              <a:rPr sz="1000" dirty="0">
                <a:latin typeface="Arial"/>
                <a:cs typeface="Arial"/>
              </a:rPr>
              <a:t>Write </a:t>
            </a:r>
            <a:r>
              <a:rPr sz="1000" spc="-5" dirty="0">
                <a:latin typeface="Arial"/>
                <a:cs typeface="Arial"/>
              </a:rPr>
              <a:t>the </a:t>
            </a:r>
            <a:r>
              <a:rPr sz="1000" spc="-5" dirty="0">
                <a:latin typeface="Courier New"/>
                <a:cs typeface="Courier New"/>
              </a:rPr>
              <a:t>NULL</a:t>
            </a:r>
            <a:r>
              <a:rPr sz="1000" spc="-345" dirty="0">
                <a:latin typeface="Courier New"/>
                <a:cs typeface="Courier New"/>
              </a:rPr>
              <a:t> </a:t>
            </a:r>
            <a:r>
              <a:rPr sz="1000" dirty="0">
                <a:latin typeface="Arial"/>
                <a:cs typeface="Arial"/>
              </a:rPr>
              <a:t>terminated string, </a:t>
            </a:r>
            <a:r>
              <a:rPr sz="1000" spc="-5" dirty="0">
                <a:latin typeface="Arial"/>
                <a:cs typeface="Arial"/>
              </a:rPr>
              <a:t>stored in </a:t>
            </a:r>
            <a:r>
              <a:rPr sz="1000" spc="-5" dirty="0">
                <a:latin typeface="Courier New"/>
                <a:cs typeface="Courier New"/>
              </a:rPr>
              <a:t>str</a:t>
            </a:r>
            <a:r>
              <a:rPr sz="1000" spc="-5" dirty="0">
                <a:latin typeface="Arial"/>
                <a:cs typeface="Arial"/>
              </a:rPr>
              <a:t>, to </a:t>
            </a:r>
            <a:r>
              <a:rPr sz="1000" spc="-5" dirty="0">
                <a:latin typeface="Courier New"/>
                <a:cs typeface="Courier New"/>
              </a:rPr>
              <a:t>stdout</a:t>
            </a:r>
            <a:endParaRPr sz="1000" dirty="0">
              <a:latin typeface="Courier New"/>
              <a:cs typeface="Courier New"/>
            </a:endParaRPr>
          </a:p>
          <a:p>
            <a:pPr marL="767715">
              <a:lnSpc>
                <a:spcPts val="1200"/>
              </a:lnSpc>
            </a:pPr>
            <a:r>
              <a:rPr sz="1000" spc="-5" dirty="0">
                <a:latin typeface="Arial"/>
                <a:cs typeface="Arial"/>
              </a:rPr>
              <a:t>and add a </a:t>
            </a:r>
            <a:r>
              <a:rPr sz="1000" spc="-5" dirty="0">
                <a:latin typeface="Courier New"/>
                <a:cs typeface="Courier New"/>
              </a:rPr>
              <a:t>newline</a:t>
            </a:r>
            <a:r>
              <a:rPr sz="1000" spc="-34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Arial"/>
                <a:cs typeface="Arial"/>
              </a:rPr>
              <a:t>character at the end.</a:t>
            </a:r>
            <a:endParaRPr sz="1000" dirty="0">
              <a:latin typeface="Arial"/>
              <a:cs typeface="Arial"/>
            </a:endParaRPr>
          </a:p>
          <a:p>
            <a:pPr marL="490855" marR="85090">
              <a:lnSpc>
                <a:spcPct val="102699"/>
              </a:lnSpc>
              <a:spcBef>
                <a:spcPts val="220"/>
              </a:spcBef>
            </a:pPr>
            <a:r>
              <a:rPr sz="1050" spc="-5" dirty="0">
                <a:latin typeface="Arial"/>
                <a:cs typeface="Arial"/>
              </a:rPr>
              <a:t>Note that </a:t>
            </a:r>
            <a:r>
              <a:rPr sz="1050" spc="-10" dirty="0">
                <a:latin typeface="Courier New"/>
                <a:cs typeface="Courier New"/>
              </a:rPr>
              <a:t>NULL </a:t>
            </a:r>
            <a:r>
              <a:rPr sz="1050" spc="-10" dirty="0">
                <a:latin typeface="Arial"/>
                <a:cs typeface="Arial"/>
              </a:rPr>
              <a:t>character </a:t>
            </a:r>
            <a:r>
              <a:rPr sz="1050" spc="-5" dirty="0">
                <a:latin typeface="Arial"/>
                <a:cs typeface="Arial"/>
              </a:rPr>
              <a:t>at the end is not written </a:t>
            </a:r>
            <a:r>
              <a:rPr sz="1050" spc="-20" dirty="0">
                <a:latin typeface="Arial"/>
                <a:cs typeface="Arial"/>
              </a:rPr>
              <a:t>by </a:t>
            </a:r>
            <a:r>
              <a:rPr sz="1050" spc="-5" dirty="0">
                <a:latin typeface="Arial"/>
                <a:cs typeface="Arial"/>
              </a:rPr>
              <a:t>both  </a:t>
            </a:r>
            <a:r>
              <a:rPr sz="1050" spc="-10" dirty="0">
                <a:latin typeface="Arial"/>
                <a:cs typeface="Arial"/>
              </a:rPr>
              <a:t>functions.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Slide Number Placeholder 35">
            <a:extLst>
              <a:ext uri="{FF2B5EF4-FFF2-40B4-BE49-F238E27FC236}">
                <a16:creationId xmlns:a16="http://schemas.microsoft.com/office/drawing/2014/main" id="{1DED6F04-5DE2-47B1-ADD4-F6ABC81953B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35</a:t>
            </a:fld>
            <a:endParaRPr lang="en-CA"/>
          </a:p>
        </p:txBody>
      </p:sp>
      <p:sp>
        <p:nvSpPr>
          <p:cNvPr id="37" name="Footer Placeholder 36">
            <a:extLst>
              <a:ext uri="{FF2B5EF4-FFF2-40B4-BE49-F238E27FC236}">
                <a16:creationId xmlns:a16="http://schemas.microsoft.com/office/drawing/2014/main" id="{6B678B93-9CA6-4558-9478-EF2FDBB01E43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2399296" y="3325823"/>
            <a:ext cx="1353554" cy="184666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 2560 System</a:t>
            </a:r>
            <a:r>
              <a:rPr lang="en-CA" spc="-35" dirty="0"/>
              <a:t> </a:t>
            </a:r>
            <a:r>
              <a:rPr lang="en-CA" spc="-5" dirty="0"/>
              <a:t>Programming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3FB5678-F197-49CE-8A74-959105610B3E}"/>
              </a:ext>
            </a:extLst>
          </p:cNvPr>
          <p:cNvSpPr txBox="1"/>
          <p:nvPr/>
        </p:nvSpPr>
        <p:spPr>
          <a:xfrm>
            <a:off x="933450" y="2720975"/>
            <a:ext cx="2209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See sample code </a:t>
            </a:r>
            <a:r>
              <a:rPr lang="en-US" sz="1050" dirty="0" err="1"/>
              <a:t>yesno.c</a:t>
            </a:r>
            <a:endParaRPr lang="en-CA" sz="1050" dirty="0"/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53434" y="32526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66134" y="32653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51033" y="3244989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3969" y="3218494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80">
                <a:moveTo>
                  <a:pt x="30366" y="15183"/>
                </a:moveTo>
                <a:lnTo>
                  <a:pt x="30366" y="6756"/>
                </a:lnTo>
                <a:lnTo>
                  <a:pt x="23609" y="0"/>
                </a:lnTo>
                <a:lnTo>
                  <a:pt x="15183" y="0"/>
                </a:lnTo>
                <a:lnTo>
                  <a:pt x="6756" y="0"/>
                </a:lnTo>
                <a:lnTo>
                  <a:pt x="0" y="6756"/>
                </a:lnTo>
                <a:lnTo>
                  <a:pt x="0" y="15183"/>
                </a:lnTo>
                <a:lnTo>
                  <a:pt x="0" y="23609"/>
                </a:lnTo>
                <a:lnTo>
                  <a:pt x="6756" y="30366"/>
                </a:lnTo>
                <a:lnTo>
                  <a:pt x="15183" y="30366"/>
                </a:lnTo>
                <a:lnTo>
                  <a:pt x="23609" y="30366"/>
                </a:lnTo>
                <a:lnTo>
                  <a:pt x="30366" y="23609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44352" y="321450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29112" y="3232289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96754" y="321450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32315" y="3232289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2304415" cy="636270"/>
          </a:xfrm>
          <a:custGeom>
            <a:avLst/>
            <a:gdLst/>
            <a:ahLst/>
            <a:cxnLst/>
            <a:rect l="l" t="t" r="r" b="b"/>
            <a:pathLst>
              <a:path w="2304415" h="636270">
                <a:moveTo>
                  <a:pt x="0" y="636079"/>
                </a:moveTo>
                <a:lnTo>
                  <a:pt x="2303995" y="636079"/>
                </a:lnTo>
                <a:lnTo>
                  <a:pt x="2303995" y="0"/>
                </a:lnTo>
                <a:lnTo>
                  <a:pt x="0" y="0"/>
                </a:lnTo>
                <a:lnTo>
                  <a:pt x="0" y="6360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124445" y="56852"/>
            <a:ext cx="1084580" cy="513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2875" marR="5080" indent="486409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Int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oduction 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Streams and FILE</a:t>
            </a:r>
            <a:r>
              <a:rPr sz="6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objects</a:t>
            </a:r>
            <a:endParaRPr sz="600">
              <a:latin typeface="Arial"/>
              <a:cs typeface="Arial"/>
            </a:endParaRPr>
          </a:p>
          <a:p>
            <a:pPr marL="421640" marR="5080" indent="313055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Buf</a:t>
            </a:r>
            <a:r>
              <a:rPr sz="600" b="1" spc="-15" dirty="0">
                <a:solidFill>
                  <a:srgbClr val="7F7F7F"/>
                </a:solidFill>
                <a:latin typeface="Arial"/>
                <a:cs typeface="Arial"/>
              </a:rPr>
              <a:t>f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ering  Opening a</a:t>
            </a:r>
            <a:r>
              <a:rPr sz="600" b="1" spc="-6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Stream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Reading and writing a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stream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303995" y="0"/>
            <a:ext cx="2304415" cy="636270"/>
          </a:xfrm>
          <a:custGeom>
            <a:avLst/>
            <a:gdLst/>
            <a:ahLst/>
            <a:cxnLst/>
            <a:rect l="l" t="t" r="r" b="b"/>
            <a:pathLst>
              <a:path w="2304415" h="636270">
                <a:moveTo>
                  <a:pt x="0" y="636079"/>
                </a:moveTo>
                <a:lnTo>
                  <a:pt x="2303995" y="636079"/>
                </a:lnTo>
                <a:lnTo>
                  <a:pt x="2303995" y="0"/>
                </a:lnTo>
                <a:lnTo>
                  <a:pt x="0" y="0"/>
                </a:lnTo>
                <a:lnTo>
                  <a:pt x="0" y="636079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633552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633550"/>
            <a:ext cx="4608004" cy="2499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880935"/>
            <a:ext cx="4608004" cy="506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22005" y="1016613"/>
            <a:ext cx="2983865" cy="61594"/>
          </a:xfrm>
          <a:custGeom>
            <a:avLst/>
            <a:gdLst/>
            <a:ahLst/>
            <a:cxnLst/>
            <a:rect l="l" t="t" r="r" b="b"/>
            <a:pathLst>
              <a:path w="2983865" h="61594">
                <a:moveTo>
                  <a:pt x="2945473" y="0"/>
                </a:moveTo>
                <a:lnTo>
                  <a:pt x="37988" y="0"/>
                </a:lnTo>
                <a:lnTo>
                  <a:pt x="23238" y="2997"/>
                </a:lnTo>
                <a:lnTo>
                  <a:pt x="11159" y="11159"/>
                </a:lnTo>
                <a:lnTo>
                  <a:pt x="2997" y="23238"/>
                </a:lnTo>
                <a:lnTo>
                  <a:pt x="0" y="37988"/>
                </a:lnTo>
                <a:lnTo>
                  <a:pt x="0" y="61607"/>
                </a:lnTo>
                <a:lnTo>
                  <a:pt x="2983462" y="61607"/>
                </a:lnTo>
                <a:lnTo>
                  <a:pt x="2983462" y="37988"/>
                </a:lnTo>
                <a:lnTo>
                  <a:pt x="2980464" y="23238"/>
                </a:lnTo>
                <a:lnTo>
                  <a:pt x="2972303" y="11159"/>
                </a:lnTo>
                <a:lnTo>
                  <a:pt x="2960223" y="2997"/>
                </a:lnTo>
                <a:lnTo>
                  <a:pt x="2945473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59994" y="1163400"/>
            <a:ext cx="75976" cy="759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257982" y="1153903"/>
            <a:ext cx="85437" cy="8547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305467" y="1054421"/>
            <a:ext cx="37951" cy="759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05467" y="1092411"/>
            <a:ext cx="37951" cy="7098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22005" y="1049833"/>
            <a:ext cx="2983865" cy="151765"/>
          </a:xfrm>
          <a:custGeom>
            <a:avLst/>
            <a:gdLst/>
            <a:ahLst/>
            <a:cxnLst/>
            <a:rect l="l" t="t" r="r" b="b"/>
            <a:pathLst>
              <a:path w="2983865" h="151765">
                <a:moveTo>
                  <a:pt x="2983462" y="0"/>
                </a:moveTo>
                <a:lnTo>
                  <a:pt x="0" y="0"/>
                </a:lnTo>
                <a:lnTo>
                  <a:pt x="0" y="113566"/>
                </a:lnTo>
                <a:lnTo>
                  <a:pt x="2997" y="128316"/>
                </a:lnTo>
                <a:lnTo>
                  <a:pt x="11159" y="140395"/>
                </a:lnTo>
                <a:lnTo>
                  <a:pt x="23238" y="148557"/>
                </a:lnTo>
                <a:lnTo>
                  <a:pt x="37988" y="151554"/>
                </a:lnTo>
                <a:lnTo>
                  <a:pt x="2945473" y="151554"/>
                </a:lnTo>
                <a:lnTo>
                  <a:pt x="2960223" y="148557"/>
                </a:lnTo>
                <a:lnTo>
                  <a:pt x="2972303" y="140395"/>
                </a:lnTo>
                <a:lnTo>
                  <a:pt x="2980464" y="128316"/>
                </a:lnTo>
                <a:lnTo>
                  <a:pt x="2983462" y="113566"/>
                </a:lnTo>
                <a:lnTo>
                  <a:pt x="2983462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305467" y="1082914"/>
            <a:ext cx="0" cy="95250"/>
          </a:xfrm>
          <a:custGeom>
            <a:avLst/>
            <a:gdLst/>
            <a:ahLst/>
            <a:cxnLst/>
            <a:rect l="l" t="t" r="r" b="b"/>
            <a:pathLst>
              <a:path h="95250">
                <a:moveTo>
                  <a:pt x="0" y="94731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305467" y="1073417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9497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305467" y="1063920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9497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305467" y="1054423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9497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305467" y="1040177"/>
            <a:ext cx="0" cy="14604"/>
          </a:xfrm>
          <a:custGeom>
            <a:avLst/>
            <a:gdLst/>
            <a:ahLst/>
            <a:cxnLst/>
            <a:rect l="l" t="t" r="r" b="b"/>
            <a:pathLst>
              <a:path h="14605">
                <a:moveTo>
                  <a:pt x="0" y="14245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22005" y="1314991"/>
            <a:ext cx="2983865" cy="129539"/>
          </a:xfrm>
          <a:custGeom>
            <a:avLst/>
            <a:gdLst/>
            <a:ahLst/>
            <a:cxnLst/>
            <a:rect l="l" t="t" r="r" b="b"/>
            <a:pathLst>
              <a:path w="2983865" h="129540">
                <a:moveTo>
                  <a:pt x="2945473" y="0"/>
                </a:moveTo>
                <a:lnTo>
                  <a:pt x="37988" y="0"/>
                </a:lnTo>
                <a:lnTo>
                  <a:pt x="23238" y="2997"/>
                </a:lnTo>
                <a:lnTo>
                  <a:pt x="11159" y="11159"/>
                </a:lnTo>
                <a:lnTo>
                  <a:pt x="2997" y="23238"/>
                </a:lnTo>
                <a:lnTo>
                  <a:pt x="0" y="37988"/>
                </a:lnTo>
                <a:lnTo>
                  <a:pt x="0" y="129261"/>
                </a:lnTo>
                <a:lnTo>
                  <a:pt x="2983462" y="129261"/>
                </a:lnTo>
                <a:lnTo>
                  <a:pt x="2983462" y="37988"/>
                </a:lnTo>
                <a:lnTo>
                  <a:pt x="2980464" y="23238"/>
                </a:lnTo>
                <a:lnTo>
                  <a:pt x="2972303" y="11159"/>
                </a:lnTo>
                <a:lnTo>
                  <a:pt x="2960223" y="2997"/>
                </a:lnTo>
                <a:lnTo>
                  <a:pt x="2945473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22005" y="1434797"/>
            <a:ext cx="2983461" cy="3784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59994" y="2767282"/>
            <a:ext cx="75976" cy="759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257982" y="2757785"/>
            <a:ext cx="85437" cy="8547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97982" y="2795774"/>
            <a:ext cx="2869496" cy="4748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305467" y="1348079"/>
            <a:ext cx="37951" cy="759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305467" y="1386046"/>
            <a:ext cx="37951" cy="138123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22005" y="1467892"/>
            <a:ext cx="2983865" cy="1337945"/>
          </a:xfrm>
          <a:custGeom>
            <a:avLst/>
            <a:gdLst/>
            <a:ahLst/>
            <a:cxnLst/>
            <a:rect l="l" t="t" r="r" b="b"/>
            <a:pathLst>
              <a:path w="2983865" h="1337945">
                <a:moveTo>
                  <a:pt x="2983462" y="0"/>
                </a:moveTo>
                <a:lnTo>
                  <a:pt x="0" y="0"/>
                </a:lnTo>
                <a:lnTo>
                  <a:pt x="0" y="1299390"/>
                </a:lnTo>
                <a:lnTo>
                  <a:pt x="2997" y="1314140"/>
                </a:lnTo>
                <a:lnTo>
                  <a:pt x="11159" y="1326219"/>
                </a:lnTo>
                <a:lnTo>
                  <a:pt x="23238" y="1334380"/>
                </a:lnTo>
                <a:lnTo>
                  <a:pt x="37988" y="1337378"/>
                </a:lnTo>
                <a:lnTo>
                  <a:pt x="2945473" y="1337378"/>
                </a:lnTo>
                <a:lnTo>
                  <a:pt x="2960223" y="1334380"/>
                </a:lnTo>
                <a:lnTo>
                  <a:pt x="2972303" y="1326219"/>
                </a:lnTo>
                <a:lnTo>
                  <a:pt x="2980464" y="1314140"/>
                </a:lnTo>
                <a:lnTo>
                  <a:pt x="2983462" y="1299390"/>
                </a:lnTo>
                <a:lnTo>
                  <a:pt x="2983462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305467" y="1376548"/>
            <a:ext cx="0" cy="1405255"/>
          </a:xfrm>
          <a:custGeom>
            <a:avLst/>
            <a:gdLst/>
            <a:ahLst/>
            <a:cxnLst/>
            <a:rect l="l" t="t" r="r" b="b"/>
            <a:pathLst>
              <a:path h="1405255">
                <a:moveTo>
                  <a:pt x="0" y="1404979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305467" y="1367051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9497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305467" y="1357554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9497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305467" y="1348057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9497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305467" y="1333812"/>
            <a:ext cx="0" cy="14604"/>
          </a:xfrm>
          <a:custGeom>
            <a:avLst/>
            <a:gdLst/>
            <a:ahLst/>
            <a:cxnLst/>
            <a:rect l="l" t="t" r="r" b="b"/>
            <a:pathLst>
              <a:path h="14605">
                <a:moveTo>
                  <a:pt x="0" y="14245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57965" y="1917599"/>
            <a:ext cx="57438" cy="5743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57965" y="2174960"/>
            <a:ext cx="57438" cy="5743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57965" y="2303636"/>
            <a:ext cx="57438" cy="5743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57965" y="2432311"/>
            <a:ext cx="57438" cy="5743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57965" y="2560987"/>
            <a:ext cx="57438" cy="5743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57965" y="2689663"/>
            <a:ext cx="57438" cy="5743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22005" y="2918883"/>
            <a:ext cx="2983865" cy="61594"/>
          </a:xfrm>
          <a:custGeom>
            <a:avLst/>
            <a:gdLst/>
            <a:ahLst/>
            <a:cxnLst/>
            <a:rect l="l" t="t" r="r" b="b"/>
            <a:pathLst>
              <a:path w="2983865" h="61594">
                <a:moveTo>
                  <a:pt x="2945473" y="0"/>
                </a:moveTo>
                <a:lnTo>
                  <a:pt x="37988" y="0"/>
                </a:lnTo>
                <a:lnTo>
                  <a:pt x="23238" y="2997"/>
                </a:lnTo>
                <a:lnTo>
                  <a:pt x="11159" y="11159"/>
                </a:lnTo>
                <a:lnTo>
                  <a:pt x="2997" y="23238"/>
                </a:lnTo>
                <a:lnTo>
                  <a:pt x="0" y="37988"/>
                </a:lnTo>
                <a:lnTo>
                  <a:pt x="0" y="61607"/>
                </a:lnTo>
                <a:lnTo>
                  <a:pt x="2983462" y="61607"/>
                </a:lnTo>
                <a:lnTo>
                  <a:pt x="2983462" y="37988"/>
                </a:lnTo>
                <a:lnTo>
                  <a:pt x="2980464" y="23238"/>
                </a:lnTo>
                <a:lnTo>
                  <a:pt x="2972303" y="11159"/>
                </a:lnTo>
                <a:lnTo>
                  <a:pt x="2960223" y="2997"/>
                </a:lnTo>
                <a:lnTo>
                  <a:pt x="2945473" y="0"/>
                </a:lnTo>
                <a:close/>
              </a:path>
            </a:pathLst>
          </a:custGeom>
          <a:solidFill>
            <a:srgbClr val="EDCE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59994" y="3192219"/>
            <a:ext cx="75976" cy="759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257982" y="3182722"/>
            <a:ext cx="85437" cy="8547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97982" y="3220710"/>
            <a:ext cx="2869496" cy="4748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305467" y="2956692"/>
            <a:ext cx="37951" cy="759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305467" y="2994676"/>
            <a:ext cx="37951" cy="19754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22005" y="2952098"/>
            <a:ext cx="2983865" cy="278130"/>
          </a:xfrm>
          <a:custGeom>
            <a:avLst/>
            <a:gdLst/>
            <a:ahLst/>
            <a:cxnLst/>
            <a:rect l="l" t="t" r="r" b="b"/>
            <a:pathLst>
              <a:path w="2983865" h="278130">
                <a:moveTo>
                  <a:pt x="2983462" y="0"/>
                </a:moveTo>
                <a:lnTo>
                  <a:pt x="0" y="0"/>
                </a:lnTo>
                <a:lnTo>
                  <a:pt x="0" y="240120"/>
                </a:lnTo>
                <a:lnTo>
                  <a:pt x="2997" y="254870"/>
                </a:lnTo>
                <a:lnTo>
                  <a:pt x="11159" y="266949"/>
                </a:lnTo>
                <a:lnTo>
                  <a:pt x="23238" y="275111"/>
                </a:lnTo>
                <a:lnTo>
                  <a:pt x="37988" y="278109"/>
                </a:lnTo>
                <a:lnTo>
                  <a:pt x="2945473" y="278109"/>
                </a:lnTo>
                <a:lnTo>
                  <a:pt x="2960223" y="275111"/>
                </a:lnTo>
                <a:lnTo>
                  <a:pt x="2972303" y="266949"/>
                </a:lnTo>
                <a:lnTo>
                  <a:pt x="2980464" y="254870"/>
                </a:lnTo>
                <a:lnTo>
                  <a:pt x="2983462" y="240120"/>
                </a:lnTo>
                <a:lnTo>
                  <a:pt x="2983462" y="0"/>
                </a:lnTo>
                <a:close/>
              </a:path>
            </a:pathLst>
          </a:custGeom>
          <a:solidFill>
            <a:srgbClr val="EDCE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305467" y="2985179"/>
            <a:ext cx="0" cy="221615"/>
          </a:xfrm>
          <a:custGeom>
            <a:avLst/>
            <a:gdLst/>
            <a:ahLst/>
            <a:cxnLst/>
            <a:rect l="l" t="t" r="r" b="b"/>
            <a:pathLst>
              <a:path h="221614">
                <a:moveTo>
                  <a:pt x="0" y="221285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305467" y="2975681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9497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305467" y="2966184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9497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305467" y="2956687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9497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305467" y="2942442"/>
            <a:ext cx="0" cy="14604"/>
          </a:xfrm>
          <a:custGeom>
            <a:avLst/>
            <a:gdLst/>
            <a:ahLst/>
            <a:cxnLst/>
            <a:rect l="l" t="t" r="r" b="b"/>
            <a:pathLst>
              <a:path h="14605">
                <a:moveTo>
                  <a:pt x="0" y="14245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145948" y="637336"/>
            <a:ext cx="3454502" cy="26003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Streams and FILE</a:t>
            </a:r>
            <a:r>
              <a:rPr sz="14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objects</a:t>
            </a:r>
            <a:endParaRPr sz="1400" dirty="0">
              <a:latin typeface="Arial"/>
              <a:cs typeface="Arial"/>
            </a:endParaRPr>
          </a:p>
          <a:p>
            <a:pPr marL="213995">
              <a:lnSpc>
                <a:spcPct val="100000"/>
              </a:lnSpc>
              <a:spcBef>
                <a:spcPts val="1515"/>
              </a:spcBef>
            </a:pPr>
            <a:r>
              <a:rPr sz="800" spc="5" dirty="0">
                <a:latin typeface="Arial"/>
                <a:cs typeface="Arial"/>
              </a:rPr>
              <a:t>O</a:t>
            </a:r>
            <a:r>
              <a:rPr sz="800" u="heavy" spc="5" dirty="0">
                <a:latin typeface="Arial"/>
                <a:cs typeface="Arial"/>
              </a:rPr>
              <a:t>pening or creating a file </a:t>
            </a:r>
            <a:r>
              <a:rPr sz="800" u="heavy" spc="60" dirty="0">
                <a:latin typeface="Lucida Sans Unicode"/>
                <a:cs typeface="Lucida Sans Unicode"/>
              </a:rPr>
              <a:t>→ </a:t>
            </a:r>
            <a:r>
              <a:rPr sz="800" u="heavy" spc="5" dirty="0">
                <a:latin typeface="Arial"/>
                <a:cs typeface="Arial"/>
              </a:rPr>
              <a:t>associating a stream with the</a:t>
            </a:r>
            <a:r>
              <a:rPr sz="800" u="heavy" spc="-114" dirty="0">
                <a:latin typeface="Arial"/>
                <a:cs typeface="Arial"/>
              </a:rPr>
              <a:t> </a:t>
            </a:r>
            <a:r>
              <a:rPr sz="800" u="heavy" dirty="0">
                <a:latin typeface="Arial"/>
                <a:cs typeface="Arial"/>
              </a:rPr>
              <a:t>file.</a:t>
            </a:r>
            <a:r>
              <a:rPr sz="800" u="heavy" spc="60" dirty="0">
                <a:latin typeface="Arial"/>
                <a:cs typeface="Arial"/>
              </a:rPr>
              <a:t> </a:t>
            </a:r>
            <a:endParaRPr sz="800" dirty="0">
              <a:latin typeface="Arial"/>
              <a:cs typeface="Arial"/>
            </a:endParaRPr>
          </a:p>
          <a:p>
            <a:pPr marL="213995">
              <a:lnSpc>
                <a:spcPct val="100000"/>
              </a:lnSpc>
              <a:spcBef>
                <a:spcPts val="1115"/>
              </a:spcBef>
            </a:pPr>
            <a:r>
              <a:rPr sz="800" spc="5" dirty="0">
                <a:solidFill>
                  <a:srgbClr val="FFFFFF"/>
                </a:solidFill>
                <a:latin typeface="Courier New"/>
                <a:cs typeface="Courier New"/>
              </a:rPr>
              <a:t>fopen()</a:t>
            </a:r>
            <a:endParaRPr sz="800" dirty="0">
              <a:latin typeface="Courier New"/>
              <a:cs typeface="Courier New"/>
            </a:endParaRPr>
          </a:p>
          <a:p>
            <a:pPr marL="213995" marR="151130">
              <a:lnSpc>
                <a:spcPct val="105500"/>
              </a:lnSpc>
              <a:spcBef>
                <a:spcPts val="195"/>
              </a:spcBef>
            </a:pPr>
            <a:r>
              <a:rPr sz="800" spc="5" dirty="0">
                <a:latin typeface="Arial"/>
                <a:cs typeface="Arial"/>
              </a:rPr>
              <a:t>The</a:t>
            </a:r>
            <a:r>
              <a:rPr sz="800" dirty="0">
                <a:latin typeface="Arial"/>
                <a:cs typeface="Arial"/>
              </a:rPr>
              <a:t> </a:t>
            </a:r>
            <a:r>
              <a:rPr sz="800" spc="5" dirty="0">
                <a:latin typeface="Arial"/>
                <a:cs typeface="Arial"/>
              </a:rPr>
              <a:t>function</a:t>
            </a:r>
            <a:r>
              <a:rPr sz="800" dirty="0">
                <a:latin typeface="Arial"/>
                <a:cs typeface="Arial"/>
              </a:rPr>
              <a:t> </a:t>
            </a:r>
            <a:r>
              <a:rPr sz="800" spc="5" dirty="0">
                <a:latin typeface="Courier New"/>
                <a:cs typeface="Courier New"/>
              </a:rPr>
              <a:t>fopen()</a:t>
            </a:r>
            <a:r>
              <a:rPr sz="800" spc="-250" dirty="0">
                <a:latin typeface="Courier New"/>
                <a:cs typeface="Courier New"/>
              </a:rPr>
              <a:t> </a:t>
            </a:r>
            <a:r>
              <a:rPr sz="800" spc="5" dirty="0">
                <a:latin typeface="Arial"/>
                <a:cs typeface="Arial"/>
              </a:rPr>
              <a:t>returns</a:t>
            </a:r>
            <a:r>
              <a:rPr sz="800" dirty="0">
                <a:latin typeface="Arial"/>
                <a:cs typeface="Arial"/>
              </a:rPr>
              <a:t> </a:t>
            </a:r>
            <a:r>
              <a:rPr sz="800" spc="5" dirty="0">
                <a:latin typeface="Arial"/>
                <a:cs typeface="Arial"/>
              </a:rPr>
              <a:t>a</a:t>
            </a:r>
            <a:r>
              <a:rPr sz="800" dirty="0">
                <a:latin typeface="Arial"/>
                <a:cs typeface="Arial"/>
              </a:rPr>
              <a:t> </a:t>
            </a:r>
            <a:r>
              <a:rPr sz="800" spc="5" dirty="0">
                <a:latin typeface="Arial"/>
                <a:cs typeface="Arial"/>
              </a:rPr>
              <a:t>pointer</a:t>
            </a:r>
            <a:r>
              <a:rPr sz="800" dirty="0">
                <a:latin typeface="Arial"/>
                <a:cs typeface="Arial"/>
              </a:rPr>
              <a:t> </a:t>
            </a:r>
            <a:r>
              <a:rPr sz="800" spc="5" dirty="0">
                <a:latin typeface="Arial"/>
                <a:cs typeface="Arial"/>
              </a:rPr>
              <a:t>to</a:t>
            </a:r>
            <a:r>
              <a:rPr sz="800" dirty="0">
                <a:latin typeface="Arial"/>
                <a:cs typeface="Arial"/>
              </a:rPr>
              <a:t> </a:t>
            </a:r>
            <a:r>
              <a:rPr sz="800" spc="5" dirty="0">
                <a:latin typeface="Arial"/>
                <a:cs typeface="Arial"/>
              </a:rPr>
              <a:t>the</a:t>
            </a:r>
            <a:r>
              <a:rPr sz="800" dirty="0">
                <a:latin typeface="Arial"/>
                <a:cs typeface="Arial"/>
              </a:rPr>
              <a:t> </a:t>
            </a:r>
            <a:r>
              <a:rPr sz="800" spc="5" dirty="0">
                <a:latin typeface="Arial"/>
                <a:cs typeface="Arial"/>
              </a:rPr>
              <a:t>a</a:t>
            </a:r>
            <a:r>
              <a:rPr sz="800" dirty="0">
                <a:latin typeface="Arial"/>
                <a:cs typeface="Arial"/>
              </a:rPr>
              <a:t> </a:t>
            </a:r>
            <a:r>
              <a:rPr sz="800" b="1" spc="5" dirty="0">
                <a:highlight>
                  <a:srgbClr val="FFFF00"/>
                </a:highlight>
                <a:latin typeface="Courier New"/>
                <a:cs typeface="Courier New"/>
              </a:rPr>
              <a:t>FILE</a:t>
            </a:r>
            <a:r>
              <a:rPr sz="800" spc="-250" dirty="0">
                <a:latin typeface="Courier New"/>
                <a:cs typeface="Courier New"/>
              </a:rPr>
              <a:t> </a:t>
            </a:r>
            <a:r>
              <a:rPr sz="800" spc="5" dirty="0">
                <a:latin typeface="Arial"/>
                <a:cs typeface="Arial"/>
              </a:rPr>
              <a:t>object.  </a:t>
            </a:r>
            <a:r>
              <a:rPr sz="800" spc="10" dirty="0">
                <a:latin typeface="Arial"/>
                <a:cs typeface="Arial"/>
              </a:rPr>
              <a:t>A </a:t>
            </a:r>
            <a:r>
              <a:rPr sz="800" spc="5" dirty="0">
                <a:latin typeface="Courier New"/>
                <a:cs typeface="Courier New"/>
              </a:rPr>
              <a:t>FILE </a:t>
            </a:r>
            <a:r>
              <a:rPr sz="800" spc="5" dirty="0">
                <a:latin typeface="Arial"/>
                <a:cs typeface="Arial"/>
              </a:rPr>
              <a:t>object is a structure that contains all needed  information to manage a</a:t>
            </a:r>
            <a:r>
              <a:rPr sz="800" spc="-50" dirty="0">
                <a:latin typeface="Arial"/>
                <a:cs typeface="Arial"/>
              </a:rPr>
              <a:t> </a:t>
            </a:r>
            <a:r>
              <a:rPr sz="800" spc="5" dirty="0">
                <a:latin typeface="Arial"/>
                <a:cs typeface="Arial"/>
              </a:rPr>
              <a:t>stream:</a:t>
            </a:r>
            <a:endParaRPr sz="800" dirty="0">
              <a:latin typeface="Arial"/>
              <a:cs typeface="Arial"/>
            </a:endParaRPr>
          </a:p>
          <a:p>
            <a:pPr marL="421005" marR="324485">
              <a:lnSpc>
                <a:spcPct val="105500"/>
              </a:lnSpc>
              <a:spcBef>
                <a:spcPts val="220"/>
              </a:spcBef>
            </a:pPr>
            <a:r>
              <a:rPr sz="800" spc="5" dirty="0">
                <a:highlight>
                  <a:srgbClr val="FFFF00"/>
                </a:highlight>
                <a:latin typeface="Arial"/>
                <a:cs typeface="Arial"/>
              </a:rPr>
              <a:t>the file descriptor</a:t>
            </a:r>
            <a:r>
              <a:rPr sz="800" spc="5" dirty="0">
                <a:latin typeface="Arial"/>
                <a:cs typeface="Arial"/>
              </a:rPr>
              <a:t>: a nonnegative integer used </a:t>
            </a:r>
            <a:r>
              <a:rPr sz="800" spc="-5" dirty="0">
                <a:latin typeface="Arial"/>
                <a:cs typeface="Arial"/>
              </a:rPr>
              <a:t>for </a:t>
            </a:r>
            <a:r>
              <a:rPr sz="800" spc="5" dirty="0">
                <a:latin typeface="Arial"/>
                <a:cs typeface="Arial"/>
              </a:rPr>
              <a:t>the  actual</a:t>
            </a:r>
            <a:r>
              <a:rPr sz="800" spc="-85" dirty="0">
                <a:latin typeface="Arial"/>
                <a:cs typeface="Arial"/>
              </a:rPr>
              <a:t> </a:t>
            </a:r>
            <a:r>
              <a:rPr sz="800" spc="5" dirty="0">
                <a:latin typeface="Arial"/>
                <a:cs typeface="Arial"/>
              </a:rPr>
              <a:t>I/O</a:t>
            </a:r>
            <a:endParaRPr sz="800" dirty="0">
              <a:latin typeface="Arial"/>
              <a:cs typeface="Arial"/>
            </a:endParaRPr>
          </a:p>
          <a:p>
            <a:pPr marL="421005" marR="1191260">
              <a:lnSpc>
                <a:spcPct val="105500"/>
              </a:lnSpc>
            </a:pPr>
            <a:r>
              <a:rPr sz="800" spc="5" dirty="0">
                <a:highlight>
                  <a:srgbClr val="FFFF00"/>
                </a:highlight>
                <a:latin typeface="Arial"/>
                <a:cs typeface="Arial"/>
              </a:rPr>
              <a:t>a pointer to a </a:t>
            </a:r>
            <a:r>
              <a:rPr sz="800" spc="-5" dirty="0">
                <a:highlight>
                  <a:srgbClr val="FFFF00"/>
                </a:highlight>
                <a:latin typeface="Arial"/>
                <a:cs typeface="Arial"/>
              </a:rPr>
              <a:t>buffer </a:t>
            </a:r>
            <a:r>
              <a:rPr sz="800" spc="-5" dirty="0">
                <a:latin typeface="Arial"/>
                <a:cs typeface="Arial"/>
              </a:rPr>
              <a:t>for </a:t>
            </a:r>
            <a:r>
              <a:rPr sz="800" spc="5" dirty="0">
                <a:latin typeface="Arial"/>
                <a:cs typeface="Arial"/>
              </a:rPr>
              <a:t>the stream  </a:t>
            </a:r>
            <a:endParaRPr lang="en-US" sz="800" spc="5" dirty="0">
              <a:latin typeface="Arial"/>
              <a:cs typeface="Arial"/>
            </a:endParaRPr>
          </a:p>
          <a:p>
            <a:pPr marL="421005" marR="1191260">
              <a:lnSpc>
                <a:spcPct val="105500"/>
              </a:lnSpc>
            </a:pPr>
            <a:r>
              <a:rPr sz="800" spc="5" dirty="0">
                <a:highlight>
                  <a:srgbClr val="FFFF00"/>
                </a:highlight>
                <a:latin typeface="Arial"/>
                <a:cs typeface="Arial"/>
              </a:rPr>
              <a:t>the </a:t>
            </a:r>
            <a:r>
              <a:rPr sz="800" dirty="0">
                <a:highlight>
                  <a:srgbClr val="FFFF00"/>
                </a:highlight>
                <a:latin typeface="Arial"/>
                <a:cs typeface="Arial"/>
              </a:rPr>
              <a:t>size </a:t>
            </a:r>
            <a:r>
              <a:rPr sz="800" spc="5" dirty="0">
                <a:highlight>
                  <a:srgbClr val="FFFF00"/>
                </a:highlight>
                <a:latin typeface="Arial"/>
                <a:cs typeface="Arial"/>
              </a:rPr>
              <a:t>of the</a:t>
            </a:r>
            <a:r>
              <a:rPr sz="800" spc="-55" dirty="0">
                <a:highlight>
                  <a:srgbClr val="FFFF00"/>
                </a:highlight>
                <a:latin typeface="Arial"/>
                <a:cs typeface="Arial"/>
              </a:rPr>
              <a:t> </a:t>
            </a:r>
            <a:r>
              <a:rPr sz="800" spc="-5" dirty="0">
                <a:highlight>
                  <a:srgbClr val="FFFF00"/>
                </a:highlight>
                <a:latin typeface="Arial"/>
                <a:cs typeface="Arial"/>
              </a:rPr>
              <a:t>buffer</a:t>
            </a:r>
            <a:endParaRPr sz="800" dirty="0">
              <a:highlight>
                <a:srgbClr val="FFFF00"/>
              </a:highlight>
              <a:latin typeface="Arial"/>
              <a:cs typeface="Arial"/>
            </a:endParaRPr>
          </a:p>
          <a:p>
            <a:pPr marL="421005" marR="613410">
              <a:lnSpc>
                <a:spcPct val="105500"/>
              </a:lnSpc>
            </a:pPr>
            <a:r>
              <a:rPr sz="800" spc="5" dirty="0">
                <a:highlight>
                  <a:srgbClr val="FFFF00"/>
                </a:highlight>
                <a:latin typeface="Arial"/>
                <a:cs typeface="Arial"/>
              </a:rPr>
              <a:t>a count of the characters </a:t>
            </a:r>
            <a:r>
              <a:rPr sz="800" spc="5" dirty="0">
                <a:latin typeface="Arial"/>
                <a:cs typeface="Arial"/>
              </a:rPr>
              <a:t>currently in the</a:t>
            </a:r>
            <a:r>
              <a:rPr sz="800" spc="-50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buffer  </a:t>
            </a:r>
            <a:endParaRPr lang="en-US" sz="800" spc="-5" dirty="0">
              <a:latin typeface="Arial"/>
              <a:cs typeface="Arial"/>
            </a:endParaRPr>
          </a:p>
          <a:p>
            <a:pPr marL="421005" marR="613410">
              <a:lnSpc>
                <a:spcPct val="105500"/>
              </a:lnSpc>
            </a:pPr>
            <a:r>
              <a:rPr sz="800" spc="5" dirty="0">
                <a:highlight>
                  <a:srgbClr val="FFFF00"/>
                </a:highlight>
                <a:latin typeface="Arial"/>
                <a:cs typeface="Arial"/>
              </a:rPr>
              <a:t>an error</a:t>
            </a:r>
            <a:r>
              <a:rPr sz="800" spc="-85" dirty="0">
                <a:highlight>
                  <a:srgbClr val="FFFF00"/>
                </a:highlight>
                <a:latin typeface="Arial"/>
                <a:cs typeface="Arial"/>
              </a:rPr>
              <a:t> </a:t>
            </a:r>
            <a:r>
              <a:rPr sz="800" spc="5" dirty="0">
                <a:highlight>
                  <a:srgbClr val="FFFF00"/>
                </a:highlight>
                <a:latin typeface="Arial"/>
                <a:cs typeface="Arial"/>
              </a:rPr>
              <a:t>flag</a:t>
            </a:r>
            <a:endParaRPr sz="800" dirty="0">
              <a:highlight>
                <a:srgbClr val="FFFF00"/>
              </a:highlight>
              <a:latin typeface="Arial"/>
              <a:cs typeface="Arial"/>
            </a:endParaRPr>
          </a:p>
          <a:p>
            <a:pPr marL="421005">
              <a:lnSpc>
                <a:spcPct val="100000"/>
              </a:lnSpc>
              <a:spcBef>
                <a:spcPts val="50"/>
              </a:spcBef>
            </a:pPr>
            <a:r>
              <a:rPr sz="800" spc="5" dirty="0">
                <a:highlight>
                  <a:srgbClr val="FFFF00"/>
                </a:highlight>
                <a:latin typeface="Arial"/>
                <a:cs typeface="Arial"/>
              </a:rPr>
              <a:t>an end-of-file</a:t>
            </a:r>
            <a:r>
              <a:rPr sz="800" spc="-80" dirty="0">
                <a:highlight>
                  <a:srgbClr val="FFFF00"/>
                </a:highlight>
                <a:latin typeface="Arial"/>
                <a:cs typeface="Arial"/>
              </a:rPr>
              <a:t> </a:t>
            </a:r>
            <a:r>
              <a:rPr sz="800" spc="5" dirty="0">
                <a:highlight>
                  <a:srgbClr val="FFFF00"/>
                </a:highlight>
                <a:latin typeface="Arial"/>
                <a:cs typeface="Arial"/>
              </a:rPr>
              <a:t>flag</a:t>
            </a:r>
            <a:endParaRPr sz="800" dirty="0">
              <a:highlight>
                <a:srgbClr val="FFFF00"/>
              </a:highlight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 marL="213995">
              <a:lnSpc>
                <a:spcPct val="100000"/>
              </a:lnSpc>
              <a:spcBef>
                <a:spcPts val="5"/>
              </a:spcBef>
            </a:pPr>
            <a:r>
              <a:rPr sz="800" b="1" dirty="0">
                <a:latin typeface="Arial"/>
                <a:cs typeface="Arial"/>
              </a:rPr>
              <a:t>Normally, </a:t>
            </a:r>
            <a:r>
              <a:rPr sz="800" b="1" spc="5" dirty="0">
                <a:latin typeface="Arial"/>
                <a:cs typeface="Arial"/>
              </a:rPr>
              <a:t>an application software </a:t>
            </a:r>
            <a:r>
              <a:rPr sz="800" b="1" spc="-5" dirty="0">
                <a:latin typeface="Arial"/>
                <a:cs typeface="Arial"/>
              </a:rPr>
              <a:t>never </a:t>
            </a:r>
            <a:r>
              <a:rPr sz="800" b="1" spc="5" dirty="0">
                <a:latin typeface="Arial"/>
                <a:cs typeface="Arial"/>
              </a:rPr>
              <a:t>needs to </a:t>
            </a:r>
            <a:r>
              <a:rPr sz="800" b="1" dirty="0">
                <a:latin typeface="Arial"/>
                <a:cs typeface="Arial"/>
              </a:rPr>
              <a:t>examine</a:t>
            </a:r>
            <a:r>
              <a:rPr sz="800" b="1" spc="-15" dirty="0">
                <a:latin typeface="Arial"/>
                <a:cs typeface="Arial"/>
              </a:rPr>
              <a:t> </a:t>
            </a:r>
            <a:r>
              <a:rPr sz="800" b="1" spc="5" dirty="0">
                <a:latin typeface="Arial"/>
                <a:cs typeface="Arial"/>
              </a:rPr>
              <a:t>the</a:t>
            </a:r>
            <a:endParaRPr sz="800" b="1" dirty="0">
              <a:latin typeface="Arial"/>
              <a:cs typeface="Arial"/>
            </a:endParaRPr>
          </a:p>
          <a:p>
            <a:pPr marL="213995">
              <a:lnSpc>
                <a:spcPct val="100000"/>
              </a:lnSpc>
              <a:spcBef>
                <a:spcPts val="50"/>
              </a:spcBef>
            </a:pPr>
            <a:r>
              <a:rPr sz="800" spc="5" dirty="0">
                <a:highlight>
                  <a:srgbClr val="FFFF00"/>
                </a:highlight>
                <a:latin typeface="Courier New"/>
                <a:cs typeface="Courier New"/>
              </a:rPr>
              <a:t>FILE</a:t>
            </a:r>
            <a:r>
              <a:rPr sz="800" spc="-330" dirty="0">
                <a:latin typeface="Courier New"/>
                <a:cs typeface="Courier New"/>
              </a:rPr>
              <a:t> </a:t>
            </a:r>
            <a:r>
              <a:rPr sz="800" b="1" spc="5" dirty="0">
                <a:latin typeface="Arial"/>
                <a:cs typeface="Arial"/>
              </a:rPr>
              <a:t>object.</a:t>
            </a:r>
            <a:endParaRPr sz="800" b="1" dirty="0">
              <a:latin typeface="Arial"/>
              <a:cs typeface="Arial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18"/>
                </a:moveTo>
                <a:lnTo>
                  <a:pt x="2303995" y="146418"/>
                </a:lnTo>
                <a:lnTo>
                  <a:pt x="2303995" y="12"/>
                </a:lnTo>
                <a:lnTo>
                  <a:pt x="0" y="12"/>
                </a:lnTo>
                <a:lnTo>
                  <a:pt x="0" y="1464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303995" y="3309607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Slide Number Placeholder 62">
            <a:extLst>
              <a:ext uri="{FF2B5EF4-FFF2-40B4-BE49-F238E27FC236}">
                <a16:creationId xmlns:a16="http://schemas.microsoft.com/office/drawing/2014/main" id="{6831A36F-02F9-4C49-AA93-D0F0CC98174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4</a:t>
            </a:fld>
            <a:endParaRPr lang="en-CA"/>
          </a:p>
        </p:txBody>
      </p:sp>
      <p:sp>
        <p:nvSpPr>
          <p:cNvPr id="64" name="Footer Placeholder 63">
            <a:extLst>
              <a:ext uri="{FF2B5EF4-FFF2-40B4-BE49-F238E27FC236}">
                <a16:creationId xmlns:a16="http://schemas.microsoft.com/office/drawing/2014/main" id="{C65D75D0-B754-4EC1-9DF4-848D338F1EF9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2399296" y="3325823"/>
            <a:ext cx="1505954" cy="184666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 2560 System</a:t>
            </a:r>
            <a:r>
              <a:rPr lang="en-CA" spc="-35" dirty="0"/>
              <a:t> </a:t>
            </a:r>
            <a:r>
              <a:rPr lang="en-CA" spc="-5" dirty="0"/>
              <a:t>Programming</a:t>
            </a: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53434" y="32526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66134" y="32653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51033" y="3244989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3969" y="3218494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80">
                <a:moveTo>
                  <a:pt x="30366" y="15183"/>
                </a:moveTo>
                <a:lnTo>
                  <a:pt x="30366" y="6756"/>
                </a:lnTo>
                <a:lnTo>
                  <a:pt x="23609" y="0"/>
                </a:lnTo>
                <a:lnTo>
                  <a:pt x="15183" y="0"/>
                </a:lnTo>
                <a:lnTo>
                  <a:pt x="6756" y="0"/>
                </a:lnTo>
                <a:lnTo>
                  <a:pt x="0" y="6756"/>
                </a:lnTo>
                <a:lnTo>
                  <a:pt x="0" y="15183"/>
                </a:lnTo>
                <a:lnTo>
                  <a:pt x="0" y="23609"/>
                </a:lnTo>
                <a:lnTo>
                  <a:pt x="6756" y="30366"/>
                </a:lnTo>
                <a:lnTo>
                  <a:pt x="15183" y="30366"/>
                </a:lnTo>
                <a:lnTo>
                  <a:pt x="23609" y="30366"/>
                </a:lnTo>
                <a:lnTo>
                  <a:pt x="30366" y="23609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44352" y="321450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29112" y="3232289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96754" y="321450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32315" y="3232289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2304415" cy="636270"/>
          </a:xfrm>
          <a:custGeom>
            <a:avLst/>
            <a:gdLst/>
            <a:ahLst/>
            <a:cxnLst/>
            <a:rect l="l" t="t" r="r" b="b"/>
            <a:pathLst>
              <a:path w="2304415" h="636270">
                <a:moveTo>
                  <a:pt x="0" y="636079"/>
                </a:moveTo>
                <a:lnTo>
                  <a:pt x="2303995" y="636079"/>
                </a:lnTo>
                <a:lnTo>
                  <a:pt x="2303995" y="0"/>
                </a:lnTo>
                <a:lnTo>
                  <a:pt x="0" y="0"/>
                </a:lnTo>
                <a:lnTo>
                  <a:pt x="0" y="6360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124445" y="56852"/>
            <a:ext cx="1084580" cy="513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2875" marR="5080" indent="486409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Int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oduction  Streams and FILE</a:t>
            </a:r>
            <a:r>
              <a:rPr sz="600" b="1" spc="-3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objects</a:t>
            </a:r>
            <a:endParaRPr sz="600">
              <a:latin typeface="Arial"/>
              <a:cs typeface="Arial"/>
            </a:endParaRPr>
          </a:p>
          <a:p>
            <a:pPr marL="421640" marR="5080" indent="313055">
              <a:lnSpc>
                <a:spcPct val="107700"/>
              </a:lnSpc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Buf</a:t>
            </a:r>
            <a:r>
              <a:rPr sz="600" b="1" spc="-15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ering 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Opening a</a:t>
            </a:r>
            <a:r>
              <a:rPr sz="600" b="1" spc="-6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Stream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Reading and writing a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stream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303995" y="0"/>
            <a:ext cx="2304415" cy="636270"/>
          </a:xfrm>
          <a:custGeom>
            <a:avLst/>
            <a:gdLst/>
            <a:ahLst/>
            <a:cxnLst/>
            <a:rect l="l" t="t" r="r" b="b"/>
            <a:pathLst>
              <a:path w="2304415" h="636270">
                <a:moveTo>
                  <a:pt x="0" y="636079"/>
                </a:moveTo>
                <a:lnTo>
                  <a:pt x="2303995" y="636079"/>
                </a:lnTo>
                <a:lnTo>
                  <a:pt x="2303995" y="0"/>
                </a:lnTo>
                <a:lnTo>
                  <a:pt x="0" y="0"/>
                </a:lnTo>
                <a:lnTo>
                  <a:pt x="0" y="636079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399296" y="7627"/>
            <a:ext cx="1132840" cy="611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490855" algn="just">
              <a:lnSpc>
                <a:spcPct val="107700"/>
              </a:lnSpc>
            </a:pPr>
            <a:r>
              <a:rPr sz="600" b="1" spc="-5" dirty="0">
                <a:solidFill>
                  <a:srgbClr val="9898D8"/>
                </a:solidFill>
                <a:latin typeface="Arial"/>
                <a:cs typeface="Arial"/>
              </a:rPr>
              <a:t>Fully buffered</a:t>
            </a:r>
            <a:r>
              <a:rPr sz="600" b="1" spc="-75" dirty="0">
                <a:solidFill>
                  <a:srgbClr val="9898D8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9898D8"/>
                </a:solidFill>
                <a:latin typeface="Arial"/>
                <a:cs typeface="Arial"/>
              </a:rPr>
              <a:t>I/O  Line buffered I/O  Unbuffered</a:t>
            </a:r>
            <a:r>
              <a:rPr sz="600" b="1" spc="-80" dirty="0">
                <a:solidFill>
                  <a:srgbClr val="9898D8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9898D8"/>
                </a:solidFill>
                <a:latin typeface="Arial"/>
                <a:cs typeface="Arial"/>
              </a:rPr>
              <a:t>I/O</a:t>
            </a:r>
            <a:endParaRPr sz="600">
              <a:latin typeface="Arial"/>
              <a:cs typeface="Arial"/>
            </a:endParaRPr>
          </a:p>
          <a:p>
            <a:pPr marL="12700" marR="5080" algn="just">
              <a:lnSpc>
                <a:spcPct val="107700"/>
              </a:lnSpc>
            </a:pPr>
            <a:r>
              <a:rPr sz="600" b="1" spc="-5" dirty="0">
                <a:solidFill>
                  <a:srgbClr val="9898D8"/>
                </a:solidFill>
                <a:latin typeface="Arial"/>
                <a:cs typeface="Arial"/>
              </a:rPr>
              <a:t>ANSI C buffering</a:t>
            </a:r>
            <a:r>
              <a:rPr sz="600" b="1" spc="-35" dirty="0">
                <a:solidFill>
                  <a:srgbClr val="9898D8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9898D8"/>
                </a:solidFill>
                <a:latin typeface="Arial"/>
                <a:cs typeface="Arial"/>
              </a:rPr>
              <a:t>requirements  Changing the default buffering  Examples</a:t>
            </a:r>
            <a:endParaRPr sz="6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0" y="633552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633550"/>
            <a:ext cx="4608004" cy="2499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880935"/>
            <a:ext cx="4608004" cy="506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09193" y="1042136"/>
            <a:ext cx="3989704" cy="196850"/>
          </a:xfrm>
          <a:custGeom>
            <a:avLst/>
            <a:gdLst/>
            <a:ahLst/>
            <a:cxnLst/>
            <a:rect l="l" t="t" r="r" b="b"/>
            <a:pathLst>
              <a:path w="3989704" h="196850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96341"/>
                </a:lnTo>
                <a:lnTo>
                  <a:pt x="3989652" y="196341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09194" y="1225829"/>
            <a:ext cx="3989651" cy="5060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59994" y="1420799"/>
            <a:ext cx="101600" cy="101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235345" y="1408099"/>
            <a:ext cx="114251" cy="114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10794" y="1458900"/>
            <a:ext cx="3837250" cy="6349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298846" y="1086383"/>
            <a:ext cx="50751" cy="1016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298846" y="1137175"/>
            <a:ext cx="50751" cy="28362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09193" y="1270111"/>
            <a:ext cx="3989704" cy="201930"/>
          </a:xfrm>
          <a:custGeom>
            <a:avLst/>
            <a:gdLst/>
            <a:ahLst/>
            <a:cxnLst/>
            <a:rect l="l" t="t" r="r" b="b"/>
            <a:pathLst>
              <a:path w="3989704" h="201930">
                <a:moveTo>
                  <a:pt x="3989652" y="0"/>
                </a:moveTo>
                <a:lnTo>
                  <a:pt x="0" y="0"/>
                </a:lnTo>
                <a:lnTo>
                  <a:pt x="0" y="150688"/>
                </a:lnTo>
                <a:lnTo>
                  <a:pt x="4008" y="170413"/>
                </a:lnTo>
                <a:lnTo>
                  <a:pt x="14922" y="186566"/>
                </a:lnTo>
                <a:lnTo>
                  <a:pt x="31075" y="197480"/>
                </a:lnTo>
                <a:lnTo>
                  <a:pt x="50800" y="201489"/>
                </a:lnTo>
                <a:lnTo>
                  <a:pt x="3938852" y="201489"/>
                </a:lnTo>
                <a:lnTo>
                  <a:pt x="3958576" y="197480"/>
                </a:lnTo>
                <a:lnTo>
                  <a:pt x="3974729" y="186566"/>
                </a:lnTo>
                <a:lnTo>
                  <a:pt x="3985644" y="170413"/>
                </a:lnTo>
                <a:lnTo>
                  <a:pt x="3989652" y="150688"/>
                </a:lnTo>
                <a:lnTo>
                  <a:pt x="3989652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298846" y="1124475"/>
            <a:ext cx="0" cy="315595"/>
          </a:xfrm>
          <a:custGeom>
            <a:avLst/>
            <a:gdLst/>
            <a:ahLst/>
            <a:cxnLst/>
            <a:rect l="l" t="t" r="r" b="b"/>
            <a:pathLst>
              <a:path h="315594">
                <a:moveTo>
                  <a:pt x="0" y="315373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298846" y="111177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298846" y="109907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298846" y="108637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298846" y="1067325"/>
            <a:ext cx="0" cy="19050"/>
          </a:xfrm>
          <a:custGeom>
            <a:avLst/>
            <a:gdLst/>
            <a:ahLst/>
            <a:cxnLst/>
            <a:rect l="l" t="t" r="r" b="b"/>
            <a:pathLst>
              <a:path h="19050">
                <a:moveTo>
                  <a:pt x="0" y="19050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09193" y="1623529"/>
            <a:ext cx="3989704" cy="82550"/>
          </a:xfrm>
          <a:custGeom>
            <a:avLst/>
            <a:gdLst/>
            <a:ahLst/>
            <a:cxnLst/>
            <a:rect l="l" t="t" r="r" b="b"/>
            <a:pathLst>
              <a:path w="3989704" h="82550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3989652" y="82384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59994" y="2344559"/>
            <a:ext cx="101600" cy="101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235345" y="2331859"/>
            <a:ext cx="114251" cy="114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10794" y="2382660"/>
            <a:ext cx="3837250" cy="6349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298846" y="1674088"/>
            <a:ext cx="50751" cy="1016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298846" y="1724883"/>
            <a:ext cx="50751" cy="61967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09193" y="1667946"/>
            <a:ext cx="3989704" cy="727710"/>
          </a:xfrm>
          <a:custGeom>
            <a:avLst/>
            <a:gdLst/>
            <a:ahLst/>
            <a:cxnLst/>
            <a:rect l="l" t="t" r="r" b="b"/>
            <a:pathLst>
              <a:path w="3989704" h="727710">
                <a:moveTo>
                  <a:pt x="3989652" y="0"/>
                </a:moveTo>
                <a:lnTo>
                  <a:pt x="0" y="0"/>
                </a:lnTo>
                <a:lnTo>
                  <a:pt x="0" y="676613"/>
                </a:lnTo>
                <a:lnTo>
                  <a:pt x="4008" y="696338"/>
                </a:lnTo>
                <a:lnTo>
                  <a:pt x="14922" y="712491"/>
                </a:lnTo>
                <a:lnTo>
                  <a:pt x="31075" y="723405"/>
                </a:lnTo>
                <a:lnTo>
                  <a:pt x="50800" y="727413"/>
                </a:lnTo>
                <a:lnTo>
                  <a:pt x="3938852" y="727413"/>
                </a:lnTo>
                <a:lnTo>
                  <a:pt x="3958576" y="723405"/>
                </a:lnTo>
                <a:lnTo>
                  <a:pt x="3974729" y="712491"/>
                </a:lnTo>
                <a:lnTo>
                  <a:pt x="3985644" y="696338"/>
                </a:lnTo>
                <a:lnTo>
                  <a:pt x="3989652" y="676613"/>
                </a:lnTo>
                <a:lnTo>
                  <a:pt x="3989652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298846" y="1712183"/>
            <a:ext cx="0" cy="651510"/>
          </a:xfrm>
          <a:custGeom>
            <a:avLst/>
            <a:gdLst/>
            <a:ahLst/>
            <a:cxnLst/>
            <a:rect l="l" t="t" r="r" b="b"/>
            <a:pathLst>
              <a:path h="651510">
                <a:moveTo>
                  <a:pt x="0" y="651425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298846" y="169948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298846" y="168678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298846" y="167408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298846" y="1655033"/>
            <a:ext cx="0" cy="19050"/>
          </a:xfrm>
          <a:custGeom>
            <a:avLst/>
            <a:gdLst/>
            <a:ahLst/>
            <a:cxnLst/>
            <a:rect l="l" t="t" r="r" b="b"/>
            <a:pathLst>
              <a:path h="19050">
                <a:moveTo>
                  <a:pt x="0" y="19049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91007" y="1925154"/>
            <a:ext cx="76809" cy="7680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91007" y="2097227"/>
            <a:ext cx="76809" cy="7680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91007" y="2269299"/>
            <a:ext cx="76809" cy="7680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145948" y="637336"/>
            <a:ext cx="3530701" cy="1700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0" dirty="0">
                <a:solidFill>
                  <a:srgbClr val="FFFFFF"/>
                </a:solidFill>
                <a:latin typeface="Arial"/>
                <a:cs typeface="Arial"/>
              </a:rPr>
              <a:t>Buffering</a:t>
            </a:r>
            <a:endParaRPr sz="1400" dirty="0">
              <a:latin typeface="Arial"/>
              <a:cs typeface="Arial"/>
            </a:endParaRPr>
          </a:p>
          <a:p>
            <a:pPr marL="213995">
              <a:lnSpc>
                <a:spcPct val="100000"/>
              </a:lnSpc>
              <a:spcBef>
                <a:spcPts val="1510"/>
              </a:spcBef>
            </a:pPr>
            <a:r>
              <a:rPr sz="1050" spc="-5" dirty="0">
                <a:solidFill>
                  <a:srgbClr val="FFFFFF"/>
                </a:solidFill>
                <a:latin typeface="Arial"/>
                <a:cs typeface="Arial"/>
              </a:rPr>
              <a:t>Goal of</a:t>
            </a:r>
            <a:r>
              <a:rPr sz="105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50" spc="-10" dirty="0">
                <a:solidFill>
                  <a:srgbClr val="FFFFFF"/>
                </a:solidFill>
                <a:latin typeface="Arial"/>
                <a:cs typeface="Arial"/>
              </a:rPr>
              <a:t>buffering</a:t>
            </a:r>
            <a:endParaRPr sz="1050" dirty="0">
              <a:latin typeface="Arial"/>
              <a:cs typeface="Arial"/>
            </a:endParaRPr>
          </a:p>
          <a:p>
            <a:pPr marL="213995">
              <a:lnSpc>
                <a:spcPct val="100000"/>
              </a:lnSpc>
              <a:spcBef>
                <a:spcPts val="370"/>
              </a:spcBef>
            </a:pPr>
            <a:r>
              <a:rPr sz="1050" spc="-10" dirty="0">
                <a:latin typeface="Arial"/>
                <a:cs typeface="Arial"/>
              </a:rPr>
              <a:t>Minimize </a:t>
            </a:r>
            <a:r>
              <a:rPr sz="1050" spc="-5" dirty="0">
                <a:latin typeface="Arial"/>
                <a:cs typeface="Arial"/>
              </a:rPr>
              <a:t>the </a:t>
            </a:r>
            <a:r>
              <a:rPr sz="1050" spc="-10" dirty="0">
                <a:latin typeface="Arial"/>
                <a:cs typeface="Arial"/>
              </a:rPr>
              <a:t>number </a:t>
            </a:r>
            <a:r>
              <a:rPr sz="1050" spc="-5" dirty="0">
                <a:latin typeface="Arial"/>
                <a:cs typeface="Arial"/>
              </a:rPr>
              <a:t>of I/O system</a:t>
            </a:r>
            <a:r>
              <a:rPr sz="1050" spc="65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calls.</a:t>
            </a:r>
            <a:r>
              <a:rPr lang="en-US" sz="1050" spc="-10" dirty="0">
                <a:latin typeface="Arial"/>
                <a:cs typeface="Arial"/>
              </a:rPr>
              <a:t> </a:t>
            </a:r>
            <a:endParaRPr sz="10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50" dirty="0">
              <a:latin typeface="Times New Roman"/>
              <a:cs typeface="Times New Roman"/>
            </a:endParaRPr>
          </a:p>
          <a:p>
            <a:pPr marL="490855" marR="5080" indent="-277495">
              <a:lnSpc>
                <a:spcPct val="125299"/>
              </a:lnSpc>
            </a:pPr>
            <a:r>
              <a:rPr sz="1050" spc="-5" dirty="0">
                <a:latin typeface="Arial"/>
                <a:cs typeface="Arial"/>
              </a:rPr>
              <a:t>There are three types of </a:t>
            </a:r>
            <a:r>
              <a:rPr sz="1050" spc="-10" dirty="0">
                <a:latin typeface="Arial"/>
                <a:cs typeface="Arial"/>
              </a:rPr>
              <a:t>buffering provided: </a:t>
            </a:r>
            <a:endParaRPr lang="en-US" sz="1050" spc="-10" dirty="0">
              <a:latin typeface="Arial"/>
              <a:cs typeface="Arial"/>
            </a:endParaRPr>
          </a:p>
          <a:p>
            <a:pPr marL="490855" marR="5080" indent="-277495">
              <a:lnSpc>
                <a:spcPct val="125299"/>
              </a:lnSpc>
            </a:pPr>
            <a:r>
              <a:rPr lang="en-US" sz="1050" spc="-10" dirty="0">
                <a:latin typeface="Arial"/>
                <a:cs typeface="Arial"/>
              </a:rPr>
              <a:t>      </a:t>
            </a:r>
            <a:r>
              <a:rPr sz="1050" spc="-10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fully</a:t>
            </a:r>
            <a:r>
              <a:rPr sz="1050" spc="-45" dirty="0">
                <a:latin typeface="Arial"/>
                <a:cs typeface="Arial"/>
              </a:rPr>
              <a:t> </a:t>
            </a:r>
            <a:r>
              <a:rPr sz="1050" spc="-15" dirty="0">
                <a:latin typeface="Arial"/>
                <a:cs typeface="Arial"/>
              </a:rPr>
              <a:t>buffered,</a:t>
            </a:r>
            <a:endParaRPr sz="1050" dirty="0">
              <a:latin typeface="Arial"/>
              <a:cs typeface="Arial"/>
            </a:endParaRPr>
          </a:p>
          <a:p>
            <a:pPr marL="490855" marR="1591310">
              <a:lnSpc>
                <a:spcPct val="102699"/>
              </a:lnSpc>
            </a:pPr>
            <a:r>
              <a:rPr sz="1050" spc="-5" dirty="0">
                <a:latin typeface="Arial"/>
                <a:cs typeface="Arial"/>
              </a:rPr>
              <a:t>line </a:t>
            </a:r>
            <a:r>
              <a:rPr sz="1050" spc="-15" dirty="0">
                <a:latin typeface="Arial"/>
                <a:cs typeface="Arial"/>
              </a:rPr>
              <a:t>buffered,  </a:t>
            </a:r>
            <a:r>
              <a:rPr sz="1050" spc="-10" dirty="0">
                <a:latin typeface="Arial"/>
                <a:cs typeface="Arial"/>
              </a:rPr>
              <a:t>unbuffered.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392"/>
                </a:moveTo>
                <a:lnTo>
                  <a:pt x="2303995" y="146392"/>
                </a:lnTo>
                <a:lnTo>
                  <a:pt x="2303995" y="-12"/>
                </a:lnTo>
                <a:lnTo>
                  <a:pt x="0" y="-12"/>
                </a:lnTo>
                <a:lnTo>
                  <a:pt x="0" y="1463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303995" y="3309582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Slide Number Placeholder 49">
            <a:extLst>
              <a:ext uri="{FF2B5EF4-FFF2-40B4-BE49-F238E27FC236}">
                <a16:creationId xmlns:a16="http://schemas.microsoft.com/office/drawing/2014/main" id="{F16B1FB0-97CE-40F1-8025-C20CBFD1931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5</a:t>
            </a:fld>
            <a:endParaRPr lang="en-CA"/>
          </a:p>
        </p:txBody>
      </p:sp>
      <p:sp>
        <p:nvSpPr>
          <p:cNvPr id="51" name="Footer Placeholder 50">
            <a:extLst>
              <a:ext uri="{FF2B5EF4-FFF2-40B4-BE49-F238E27FC236}">
                <a16:creationId xmlns:a16="http://schemas.microsoft.com/office/drawing/2014/main" id="{F30FABF4-9C84-4783-89B5-24F76109287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2399296" y="3325823"/>
            <a:ext cx="1429754" cy="184666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 2560 System</a:t>
            </a:r>
            <a:r>
              <a:rPr lang="en-CA" spc="-35" dirty="0"/>
              <a:t> </a:t>
            </a:r>
            <a:r>
              <a:rPr lang="en-CA" spc="-5" dirty="0"/>
              <a:t>Programming</a:t>
            </a: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53434" y="32526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66134" y="32653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51033" y="3244989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3969" y="3218494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80">
                <a:moveTo>
                  <a:pt x="30366" y="15183"/>
                </a:moveTo>
                <a:lnTo>
                  <a:pt x="30366" y="6756"/>
                </a:lnTo>
                <a:lnTo>
                  <a:pt x="23609" y="0"/>
                </a:lnTo>
                <a:lnTo>
                  <a:pt x="15183" y="0"/>
                </a:lnTo>
                <a:lnTo>
                  <a:pt x="6756" y="0"/>
                </a:lnTo>
                <a:lnTo>
                  <a:pt x="0" y="6756"/>
                </a:lnTo>
                <a:lnTo>
                  <a:pt x="0" y="15183"/>
                </a:lnTo>
                <a:lnTo>
                  <a:pt x="0" y="23609"/>
                </a:lnTo>
                <a:lnTo>
                  <a:pt x="6756" y="30366"/>
                </a:lnTo>
                <a:lnTo>
                  <a:pt x="15183" y="30366"/>
                </a:lnTo>
                <a:lnTo>
                  <a:pt x="23609" y="30366"/>
                </a:lnTo>
                <a:lnTo>
                  <a:pt x="30366" y="23609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44352" y="321450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29112" y="3232289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96754" y="321450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32315" y="3232289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2304415" cy="636270"/>
          </a:xfrm>
          <a:custGeom>
            <a:avLst/>
            <a:gdLst/>
            <a:ahLst/>
            <a:cxnLst/>
            <a:rect l="l" t="t" r="r" b="b"/>
            <a:pathLst>
              <a:path w="2304415" h="636270">
                <a:moveTo>
                  <a:pt x="0" y="636079"/>
                </a:moveTo>
                <a:lnTo>
                  <a:pt x="2303995" y="636079"/>
                </a:lnTo>
                <a:lnTo>
                  <a:pt x="2303995" y="0"/>
                </a:lnTo>
                <a:lnTo>
                  <a:pt x="0" y="0"/>
                </a:lnTo>
                <a:lnTo>
                  <a:pt x="0" y="6360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124445" y="56852"/>
            <a:ext cx="1084580" cy="513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2875" marR="5080" indent="486409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Int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oduction  Streams and FILE</a:t>
            </a:r>
            <a:r>
              <a:rPr sz="600" b="1" spc="-3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objects</a:t>
            </a:r>
            <a:endParaRPr sz="600">
              <a:latin typeface="Arial"/>
              <a:cs typeface="Arial"/>
            </a:endParaRPr>
          </a:p>
          <a:p>
            <a:pPr marL="421640" marR="5080" indent="313055">
              <a:lnSpc>
                <a:spcPct val="107700"/>
              </a:lnSpc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Buf</a:t>
            </a:r>
            <a:r>
              <a:rPr sz="600" b="1" spc="-15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ering 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Opening a</a:t>
            </a:r>
            <a:r>
              <a:rPr sz="600" b="1" spc="-6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Stream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Reading and writing a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stream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303995" y="0"/>
            <a:ext cx="2304415" cy="636270"/>
          </a:xfrm>
          <a:custGeom>
            <a:avLst/>
            <a:gdLst/>
            <a:ahLst/>
            <a:cxnLst/>
            <a:rect l="l" t="t" r="r" b="b"/>
            <a:pathLst>
              <a:path w="2304415" h="636270">
                <a:moveTo>
                  <a:pt x="0" y="636079"/>
                </a:moveTo>
                <a:lnTo>
                  <a:pt x="2303995" y="636079"/>
                </a:lnTo>
                <a:lnTo>
                  <a:pt x="2303995" y="0"/>
                </a:lnTo>
                <a:lnTo>
                  <a:pt x="0" y="0"/>
                </a:lnTo>
                <a:lnTo>
                  <a:pt x="0" y="636079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399296" y="7627"/>
            <a:ext cx="1132840" cy="611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490855" algn="just">
              <a:lnSpc>
                <a:spcPct val="107700"/>
              </a:lnSpc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Fully buffered</a:t>
            </a:r>
            <a:r>
              <a:rPr sz="6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I/O  </a:t>
            </a:r>
            <a:r>
              <a:rPr sz="600" b="1" spc="-5" dirty="0">
                <a:solidFill>
                  <a:srgbClr val="9898D8"/>
                </a:solidFill>
                <a:latin typeface="Arial"/>
                <a:cs typeface="Arial"/>
              </a:rPr>
              <a:t>Line buffered I/O  Unbuffered</a:t>
            </a:r>
            <a:r>
              <a:rPr sz="600" b="1" spc="-80" dirty="0">
                <a:solidFill>
                  <a:srgbClr val="9898D8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9898D8"/>
                </a:solidFill>
                <a:latin typeface="Arial"/>
                <a:cs typeface="Arial"/>
              </a:rPr>
              <a:t>I/O</a:t>
            </a:r>
            <a:endParaRPr sz="600">
              <a:latin typeface="Arial"/>
              <a:cs typeface="Arial"/>
            </a:endParaRPr>
          </a:p>
          <a:p>
            <a:pPr marL="12700" marR="5080" algn="just">
              <a:lnSpc>
                <a:spcPct val="107700"/>
              </a:lnSpc>
            </a:pPr>
            <a:r>
              <a:rPr sz="600" b="1" spc="-5" dirty="0">
                <a:solidFill>
                  <a:srgbClr val="9898D8"/>
                </a:solidFill>
                <a:latin typeface="Arial"/>
                <a:cs typeface="Arial"/>
              </a:rPr>
              <a:t>ANSI C buffering</a:t>
            </a:r>
            <a:r>
              <a:rPr sz="600" b="1" spc="-35" dirty="0">
                <a:solidFill>
                  <a:srgbClr val="9898D8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9898D8"/>
                </a:solidFill>
                <a:latin typeface="Arial"/>
                <a:cs typeface="Arial"/>
              </a:rPr>
              <a:t>requirements  Changing the default buffering  Examples</a:t>
            </a:r>
            <a:endParaRPr sz="6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0" y="633552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633550"/>
            <a:ext cx="4608004" cy="2499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880935"/>
            <a:ext cx="4608004" cy="506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12749" y="1035052"/>
            <a:ext cx="3710940" cy="76835"/>
          </a:xfrm>
          <a:custGeom>
            <a:avLst/>
            <a:gdLst/>
            <a:ahLst/>
            <a:cxnLst/>
            <a:rect l="l" t="t" r="r" b="b"/>
            <a:pathLst>
              <a:path w="3710940" h="76834">
                <a:moveTo>
                  <a:pt x="3663171" y="0"/>
                </a:moveTo>
                <a:lnTo>
                  <a:pt x="47245" y="0"/>
                </a:lnTo>
                <a:lnTo>
                  <a:pt x="28900" y="3727"/>
                </a:lnTo>
                <a:lnTo>
                  <a:pt x="13878" y="13878"/>
                </a:lnTo>
                <a:lnTo>
                  <a:pt x="3727" y="28900"/>
                </a:lnTo>
                <a:lnTo>
                  <a:pt x="0" y="47244"/>
                </a:lnTo>
                <a:lnTo>
                  <a:pt x="0" y="76618"/>
                </a:lnTo>
                <a:lnTo>
                  <a:pt x="3710416" y="76618"/>
                </a:lnTo>
                <a:lnTo>
                  <a:pt x="3710416" y="47244"/>
                </a:lnTo>
                <a:lnTo>
                  <a:pt x="3706689" y="28900"/>
                </a:lnTo>
                <a:lnTo>
                  <a:pt x="3696538" y="13878"/>
                </a:lnTo>
                <a:lnTo>
                  <a:pt x="3681516" y="3727"/>
                </a:lnTo>
                <a:lnTo>
                  <a:pt x="3663171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59994" y="1855926"/>
            <a:ext cx="94489" cy="9448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964109" y="1844115"/>
            <a:ext cx="106255" cy="1063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07239" y="1891360"/>
            <a:ext cx="3568681" cy="5905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023166" y="1082073"/>
            <a:ext cx="47199" cy="9448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023166" y="1129311"/>
            <a:ext cx="47199" cy="72661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12749" y="1076359"/>
            <a:ext cx="3710940" cy="827405"/>
          </a:xfrm>
          <a:custGeom>
            <a:avLst/>
            <a:gdLst/>
            <a:ahLst/>
            <a:cxnLst/>
            <a:rect l="l" t="t" r="r" b="b"/>
            <a:pathLst>
              <a:path w="3710940" h="827405">
                <a:moveTo>
                  <a:pt x="3710416" y="0"/>
                </a:moveTo>
                <a:lnTo>
                  <a:pt x="0" y="0"/>
                </a:lnTo>
                <a:lnTo>
                  <a:pt x="0" y="779567"/>
                </a:lnTo>
                <a:lnTo>
                  <a:pt x="3727" y="797911"/>
                </a:lnTo>
                <a:lnTo>
                  <a:pt x="13878" y="812933"/>
                </a:lnTo>
                <a:lnTo>
                  <a:pt x="28900" y="823084"/>
                </a:lnTo>
                <a:lnTo>
                  <a:pt x="47245" y="826812"/>
                </a:lnTo>
                <a:lnTo>
                  <a:pt x="3663171" y="826812"/>
                </a:lnTo>
                <a:lnTo>
                  <a:pt x="3681516" y="823084"/>
                </a:lnTo>
                <a:lnTo>
                  <a:pt x="3696538" y="812933"/>
                </a:lnTo>
                <a:lnTo>
                  <a:pt x="3706689" y="797911"/>
                </a:lnTo>
                <a:lnTo>
                  <a:pt x="3710416" y="779567"/>
                </a:lnTo>
                <a:lnTo>
                  <a:pt x="3710416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023166" y="1117500"/>
            <a:ext cx="0" cy="756285"/>
          </a:xfrm>
          <a:custGeom>
            <a:avLst/>
            <a:gdLst/>
            <a:ahLst/>
            <a:cxnLst/>
            <a:rect l="l" t="t" r="r" b="b"/>
            <a:pathLst>
              <a:path h="756285">
                <a:moveTo>
                  <a:pt x="0" y="756142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023166" y="1105688"/>
            <a:ext cx="0" cy="12065"/>
          </a:xfrm>
          <a:custGeom>
            <a:avLst/>
            <a:gdLst/>
            <a:ahLst/>
            <a:cxnLst/>
            <a:rect l="l" t="t" r="r" b="b"/>
            <a:pathLst>
              <a:path h="12065">
                <a:moveTo>
                  <a:pt x="0" y="11811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023166" y="1093877"/>
            <a:ext cx="0" cy="12065"/>
          </a:xfrm>
          <a:custGeom>
            <a:avLst/>
            <a:gdLst/>
            <a:ahLst/>
            <a:cxnLst/>
            <a:rect l="l" t="t" r="r" b="b"/>
            <a:pathLst>
              <a:path h="12065">
                <a:moveTo>
                  <a:pt x="0" y="11811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023166" y="1082066"/>
            <a:ext cx="0" cy="12065"/>
          </a:xfrm>
          <a:custGeom>
            <a:avLst/>
            <a:gdLst/>
            <a:ahLst/>
            <a:cxnLst/>
            <a:rect l="l" t="t" r="r" b="b"/>
            <a:pathLst>
              <a:path h="12065">
                <a:moveTo>
                  <a:pt x="0" y="11811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023166" y="1064349"/>
            <a:ext cx="0" cy="17780"/>
          </a:xfrm>
          <a:custGeom>
            <a:avLst/>
            <a:gdLst/>
            <a:ahLst/>
            <a:cxnLst/>
            <a:rect l="l" t="t" r="r" b="b"/>
            <a:pathLst>
              <a:path h="17780">
                <a:moveTo>
                  <a:pt x="0" y="17716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81837" y="1121073"/>
            <a:ext cx="71433" cy="7143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81837" y="1441131"/>
            <a:ext cx="71433" cy="7143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81837" y="1601172"/>
            <a:ext cx="71433" cy="7143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12749" y="2044455"/>
            <a:ext cx="3710940" cy="182245"/>
          </a:xfrm>
          <a:custGeom>
            <a:avLst/>
            <a:gdLst/>
            <a:ahLst/>
            <a:cxnLst/>
            <a:rect l="l" t="t" r="r" b="b"/>
            <a:pathLst>
              <a:path w="3710940" h="182244">
                <a:moveTo>
                  <a:pt x="3663171" y="0"/>
                </a:moveTo>
                <a:lnTo>
                  <a:pt x="47245" y="0"/>
                </a:lnTo>
                <a:lnTo>
                  <a:pt x="28900" y="3727"/>
                </a:lnTo>
                <a:lnTo>
                  <a:pt x="13878" y="13878"/>
                </a:lnTo>
                <a:lnTo>
                  <a:pt x="3727" y="28900"/>
                </a:lnTo>
                <a:lnTo>
                  <a:pt x="0" y="47244"/>
                </a:lnTo>
                <a:lnTo>
                  <a:pt x="0" y="181760"/>
                </a:lnTo>
                <a:lnTo>
                  <a:pt x="3710416" y="181760"/>
                </a:lnTo>
                <a:lnTo>
                  <a:pt x="3710416" y="47244"/>
                </a:lnTo>
                <a:lnTo>
                  <a:pt x="3706689" y="28900"/>
                </a:lnTo>
                <a:lnTo>
                  <a:pt x="3696538" y="13878"/>
                </a:lnTo>
                <a:lnTo>
                  <a:pt x="3681516" y="3727"/>
                </a:lnTo>
                <a:lnTo>
                  <a:pt x="3663171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12749" y="2214453"/>
            <a:ext cx="3710416" cy="4706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59994" y="3169642"/>
            <a:ext cx="94489" cy="9448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964109" y="3157831"/>
            <a:ext cx="106255" cy="1063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07239" y="3205076"/>
            <a:ext cx="3568681" cy="5905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023166" y="2085593"/>
            <a:ext cx="47199" cy="9448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023166" y="2132827"/>
            <a:ext cx="47199" cy="103681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12749" y="2255620"/>
            <a:ext cx="3710940" cy="961390"/>
          </a:xfrm>
          <a:custGeom>
            <a:avLst/>
            <a:gdLst/>
            <a:ahLst/>
            <a:cxnLst/>
            <a:rect l="l" t="t" r="r" b="b"/>
            <a:pathLst>
              <a:path w="3710940" h="961389">
                <a:moveTo>
                  <a:pt x="3710416" y="0"/>
                </a:moveTo>
                <a:lnTo>
                  <a:pt x="0" y="0"/>
                </a:lnTo>
                <a:lnTo>
                  <a:pt x="0" y="914022"/>
                </a:lnTo>
                <a:lnTo>
                  <a:pt x="3727" y="932366"/>
                </a:lnTo>
                <a:lnTo>
                  <a:pt x="13878" y="947389"/>
                </a:lnTo>
                <a:lnTo>
                  <a:pt x="28900" y="957539"/>
                </a:lnTo>
                <a:lnTo>
                  <a:pt x="47245" y="961267"/>
                </a:lnTo>
                <a:lnTo>
                  <a:pt x="3663171" y="961267"/>
                </a:lnTo>
                <a:lnTo>
                  <a:pt x="3681516" y="957539"/>
                </a:lnTo>
                <a:lnTo>
                  <a:pt x="3696538" y="947389"/>
                </a:lnTo>
                <a:lnTo>
                  <a:pt x="3706689" y="932366"/>
                </a:lnTo>
                <a:lnTo>
                  <a:pt x="3710416" y="914022"/>
                </a:lnTo>
                <a:lnTo>
                  <a:pt x="3710416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023166" y="2121016"/>
            <a:ext cx="0" cy="1066800"/>
          </a:xfrm>
          <a:custGeom>
            <a:avLst/>
            <a:gdLst/>
            <a:ahLst/>
            <a:cxnLst/>
            <a:rect l="l" t="t" r="r" b="b"/>
            <a:pathLst>
              <a:path h="1066800">
                <a:moveTo>
                  <a:pt x="0" y="1066342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023166" y="2109204"/>
            <a:ext cx="0" cy="12065"/>
          </a:xfrm>
          <a:custGeom>
            <a:avLst/>
            <a:gdLst/>
            <a:ahLst/>
            <a:cxnLst/>
            <a:rect l="l" t="t" r="r" b="b"/>
            <a:pathLst>
              <a:path h="12064">
                <a:moveTo>
                  <a:pt x="0" y="11811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023166" y="2097393"/>
            <a:ext cx="0" cy="12065"/>
          </a:xfrm>
          <a:custGeom>
            <a:avLst/>
            <a:gdLst/>
            <a:ahLst/>
            <a:cxnLst/>
            <a:rect l="l" t="t" r="r" b="b"/>
            <a:pathLst>
              <a:path h="12064">
                <a:moveTo>
                  <a:pt x="0" y="11811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023166" y="2085582"/>
            <a:ext cx="0" cy="12065"/>
          </a:xfrm>
          <a:custGeom>
            <a:avLst/>
            <a:gdLst/>
            <a:ahLst/>
            <a:cxnLst/>
            <a:rect l="l" t="t" r="r" b="b"/>
            <a:pathLst>
              <a:path h="12064">
                <a:moveTo>
                  <a:pt x="0" y="11811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023166" y="2067866"/>
            <a:ext cx="0" cy="17780"/>
          </a:xfrm>
          <a:custGeom>
            <a:avLst/>
            <a:gdLst/>
            <a:ahLst/>
            <a:cxnLst/>
            <a:rect l="l" t="t" r="r" b="b"/>
            <a:pathLst>
              <a:path h="17780">
                <a:moveTo>
                  <a:pt x="0" y="17716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145948" y="637336"/>
            <a:ext cx="3816985" cy="2585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2395220" algn="ctr">
              <a:lnSpc>
                <a:spcPct val="100000"/>
              </a:lnSpc>
            </a:pPr>
            <a:r>
              <a:rPr sz="1400" spc="10" dirty="0">
                <a:solidFill>
                  <a:srgbClr val="FFFFFF"/>
                </a:solidFill>
                <a:latin typeface="Arial"/>
                <a:cs typeface="Arial"/>
              </a:rPr>
              <a:t>Fully </a:t>
            </a:r>
            <a:r>
              <a:rPr sz="1400" spc="5" dirty="0">
                <a:solidFill>
                  <a:srgbClr val="FFFFFF"/>
                </a:solidFill>
                <a:latin typeface="Arial"/>
                <a:cs typeface="Arial"/>
              </a:rPr>
              <a:t>buffered</a:t>
            </a:r>
            <a:r>
              <a:rPr sz="14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I/O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 dirty="0">
              <a:latin typeface="Times New Roman"/>
              <a:cs typeface="Times New Roman"/>
            </a:endParaRPr>
          </a:p>
          <a:p>
            <a:pPr marL="471170" marR="78105">
              <a:lnSpc>
                <a:spcPct val="105000"/>
              </a:lnSpc>
            </a:pPr>
            <a:r>
              <a:rPr sz="1000" spc="5" dirty="0">
                <a:latin typeface="Arial"/>
                <a:cs typeface="Arial"/>
              </a:rPr>
              <a:t>In the case of fully </a:t>
            </a:r>
            <a:r>
              <a:rPr sz="1000" spc="-5" dirty="0">
                <a:latin typeface="Arial"/>
                <a:cs typeface="Arial"/>
              </a:rPr>
              <a:t>buffered </a:t>
            </a:r>
            <a:r>
              <a:rPr sz="1000" spc="-10" dirty="0">
                <a:latin typeface="Arial"/>
                <a:cs typeface="Arial"/>
              </a:rPr>
              <a:t>I/O, </a:t>
            </a:r>
            <a:r>
              <a:rPr sz="1000" spc="5" dirty="0">
                <a:latin typeface="Arial"/>
                <a:cs typeface="Arial"/>
              </a:rPr>
              <a:t>actual I/O </a:t>
            </a:r>
            <a:r>
              <a:rPr sz="1000" dirty="0">
                <a:latin typeface="Arial"/>
                <a:cs typeface="Arial"/>
              </a:rPr>
              <a:t>take </a:t>
            </a:r>
            <a:r>
              <a:rPr sz="1000" spc="5" dirty="0">
                <a:latin typeface="Arial"/>
                <a:cs typeface="Arial"/>
              </a:rPr>
              <a:t>place only  when the I/O </a:t>
            </a:r>
            <a:r>
              <a:rPr sz="1000" spc="-5" dirty="0">
                <a:latin typeface="Arial"/>
                <a:cs typeface="Arial"/>
              </a:rPr>
              <a:t>buffer </a:t>
            </a:r>
            <a:r>
              <a:rPr sz="1000" spc="5" dirty="0">
                <a:latin typeface="Arial"/>
                <a:cs typeface="Arial"/>
              </a:rPr>
              <a:t>is</a:t>
            </a:r>
            <a:r>
              <a:rPr sz="1000" spc="-6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full.</a:t>
            </a:r>
          </a:p>
          <a:p>
            <a:pPr marL="471170" marR="144145">
              <a:lnSpc>
                <a:spcPct val="105000"/>
              </a:lnSpc>
            </a:pPr>
            <a:r>
              <a:rPr sz="1000" spc="5" dirty="0">
                <a:highlight>
                  <a:srgbClr val="FFFF00"/>
                </a:highlight>
                <a:latin typeface="Arial"/>
                <a:cs typeface="Arial"/>
              </a:rPr>
              <a:t>Disk files </a:t>
            </a:r>
            <a:r>
              <a:rPr sz="1000" spc="5" dirty="0">
                <a:latin typeface="Arial"/>
                <a:cs typeface="Arial"/>
              </a:rPr>
              <a:t>are </a:t>
            </a:r>
            <a:r>
              <a:rPr sz="1000" spc="5" dirty="0">
                <a:highlight>
                  <a:srgbClr val="FFFF00"/>
                </a:highlight>
                <a:latin typeface="Arial"/>
                <a:cs typeface="Arial"/>
              </a:rPr>
              <a:t>fully </a:t>
            </a:r>
            <a:r>
              <a:rPr sz="1000" spc="-5" dirty="0">
                <a:highlight>
                  <a:srgbClr val="FFFF00"/>
                </a:highlight>
                <a:latin typeface="Arial"/>
                <a:cs typeface="Arial"/>
              </a:rPr>
              <a:t>buffered </a:t>
            </a:r>
            <a:r>
              <a:rPr sz="1000" spc="-5" dirty="0">
                <a:latin typeface="Arial"/>
                <a:cs typeface="Arial"/>
              </a:rPr>
              <a:t>by </a:t>
            </a:r>
            <a:r>
              <a:rPr sz="1000" spc="5" dirty="0">
                <a:latin typeface="Arial"/>
                <a:cs typeface="Arial"/>
              </a:rPr>
              <a:t>the standard I/O </a:t>
            </a:r>
            <a:r>
              <a:rPr sz="1000" spc="-10" dirty="0">
                <a:latin typeface="Arial"/>
                <a:cs typeface="Arial"/>
              </a:rPr>
              <a:t>library.  </a:t>
            </a:r>
            <a:r>
              <a:rPr sz="1000" spc="5" dirty="0">
                <a:latin typeface="Arial"/>
                <a:cs typeface="Arial"/>
              </a:rPr>
              <a:t>The </a:t>
            </a:r>
            <a:r>
              <a:rPr sz="1000" spc="-5" dirty="0">
                <a:latin typeface="Arial"/>
                <a:cs typeface="Arial"/>
              </a:rPr>
              <a:t>buffer </a:t>
            </a:r>
            <a:r>
              <a:rPr sz="1000" spc="5" dirty="0">
                <a:latin typeface="Arial"/>
                <a:cs typeface="Arial"/>
              </a:rPr>
              <a:t>is usually created using </a:t>
            </a:r>
            <a:r>
              <a:rPr sz="1000" spc="5" dirty="0">
                <a:latin typeface="Courier New"/>
                <a:cs typeface="Courier New"/>
              </a:rPr>
              <a:t>malloc</a:t>
            </a:r>
            <a:r>
              <a:rPr sz="1000" spc="-340" dirty="0">
                <a:latin typeface="Courier New"/>
                <a:cs typeface="Courier New"/>
              </a:rPr>
              <a:t> </a:t>
            </a:r>
            <a:r>
              <a:rPr sz="1000" spc="5" dirty="0">
                <a:latin typeface="Arial"/>
                <a:cs typeface="Arial"/>
              </a:rPr>
              <a:t>the </a:t>
            </a:r>
            <a:r>
              <a:rPr sz="1000" dirty="0">
                <a:latin typeface="Arial"/>
                <a:cs typeface="Arial"/>
              </a:rPr>
              <a:t>first </a:t>
            </a:r>
            <a:r>
              <a:rPr sz="1000" spc="5" dirty="0">
                <a:latin typeface="Arial"/>
                <a:cs typeface="Arial"/>
              </a:rPr>
              <a:t>time  I/O is performed on a</a:t>
            </a:r>
            <a:r>
              <a:rPr sz="1000" spc="-8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stream.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50" dirty="0">
              <a:latin typeface="Times New Roman"/>
              <a:cs typeface="Times New Roman"/>
            </a:endParaRPr>
          </a:p>
          <a:p>
            <a:pPr marL="213995">
              <a:lnSpc>
                <a:spcPct val="100000"/>
              </a:lnSpc>
            </a:pPr>
            <a:r>
              <a:rPr sz="1000" spc="5" dirty="0">
                <a:solidFill>
                  <a:srgbClr val="FFFFFF"/>
                </a:solidFill>
                <a:latin typeface="Arial"/>
                <a:cs typeface="Arial"/>
              </a:rPr>
              <a:t>Flushing</a:t>
            </a:r>
            <a:r>
              <a:rPr sz="10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buffers</a:t>
            </a:r>
            <a:endParaRPr sz="1000" dirty="0">
              <a:latin typeface="Arial"/>
              <a:cs typeface="Arial"/>
            </a:endParaRPr>
          </a:p>
          <a:p>
            <a:pPr marL="213995" marR="5080">
              <a:lnSpc>
                <a:spcPct val="105000"/>
              </a:lnSpc>
              <a:spcBef>
                <a:spcPts val="305"/>
              </a:spcBef>
            </a:pPr>
            <a:r>
              <a:rPr sz="1000" spc="-10" dirty="0">
                <a:latin typeface="Arial"/>
                <a:cs typeface="Arial"/>
              </a:rPr>
              <a:t>We </a:t>
            </a:r>
            <a:r>
              <a:rPr sz="1000" spc="5" dirty="0">
                <a:latin typeface="Arial"/>
                <a:cs typeface="Arial"/>
              </a:rPr>
              <a:t>can call the function </a:t>
            </a:r>
            <a:r>
              <a:rPr sz="1000" spc="5" dirty="0">
                <a:latin typeface="Courier New"/>
                <a:cs typeface="Courier New"/>
              </a:rPr>
              <a:t>fflush()</a:t>
            </a:r>
            <a:r>
              <a:rPr sz="1000" spc="-345" dirty="0">
                <a:latin typeface="Courier New"/>
                <a:cs typeface="Courier New"/>
              </a:rPr>
              <a:t> </a:t>
            </a:r>
            <a:r>
              <a:rPr sz="1000" spc="5" dirty="0">
                <a:latin typeface="Arial"/>
                <a:cs typeface="Arial"/>
              </a:rPr>
              <a:t>to flush a stream </a:t>
            </a:r>
            <a:r>
              <a:rPr sz="1000" dirty="0">
                <a:latin typeface="Arial"/>
                <a:cs typeface="Arial"/>
              </a:rPr>
              <a:t>forcing its  </a:t>
            </a:r>
            <a:r>
              <a:rPr sz="1000" spc="5" dirty="0">
                <a:latin typeface="Arial"/>
                <a:cs typeface="Arial"/>
              </a:rPr>
              <a:t>associated </a:t>
            </a:r>
            <a:r>
              <a:rPr sz="1000" spc="-5" dirty="0">
                <a:latin typeface="Arial"/>
                <a:cs typeface="Arial"/>
              </a:rPr>
              <a:t>buffer </a:t>
            </a:r>
            <a:r>
              <a:rPr sz="1000" spc="5" dirty="0">
                <a:latin typeface="Arial"/>
                <a:cs typeface="Arial"/>
              </a:rPr>
              <a:t>to be written </a:t>
            </a:r>
            <a:r>
              <a:rPr sz="1000" spc="-10" dirty="0">
                <a:latin typeface="Arial"/>
                <a:cs typeface="Arial"/>
              </a:rPr>
              <a:t>even </a:t>
            </a:r>
            <a:r>
              <a:rPr sz="1000" spc="5" dirty="0">
                <a:latin typeface="Arial"/>
                <a:cs typeface="Arial"/>
              </a:rPr>
              <a:t>when </a:t>
            </a:r>
            <a:r>
              <a:rPr sz="1000" dirty="0">
                <a:latin typeface="Arial"/>
                <a:cs typeface="Arial"/>
              </a:rPr>
              <a:t>it </a:t>
            </a:r>
            <a:r>
              <a:rPr sz="1000" spc="5" dirty="0">
                <a:latin typeface="Arial"/>
                <a:cs typeface="Arial"/>
              </a:rPr>
              <a:t>is </a:t>
            </a:r>
            <a:r>
              <a:rPr sz="1000" spc="10" dirty="0">
                <a:latin typeface="Arial"/>
                <a:cs typeface="Arial"/>
              </a:rPr>
              <a:t>partially</a:t>
            </a:r>
            <a:r>
              <a:rPr sz="1000" dirty="0">
                <a:latin typeface="Arial"/>
                <a:cs typeface="Arial"/>
              </a:rPr>
              <a:t> filled.</a:t>
            </a:r>
          </a:p>
          <a:p>
            <a:pPr marL="213995">
              <a:lnSpc>
                <a:spcPct val="100000"/>
              </a:lnSpc>
              <a:spcBef>
                <a:spcPts val="55"/>
              </a:spcBef>
            </a:pPr>
            <a:r>
              <a:rPr sz="1000" spc="5" dirty="0">
                <a:solidFill>
                  <a:srgbClr val="FF0000"/>
                </a:solidFill>
                <a:latin typeface="Arial"/>
                <a:cs typeface="Arial"/>
              </a:rPr>
              <a:t>Syntax</a:t>
            </a:r>
            <a:r>
              <a:rPr sz="1000" spc="5" dirty="0">
                <a:latin typeface="Arial"/>
                <a:cs typeface="Arial"/>
              </a:rPr>
              <a:t>:</a:t>
            </a:r>
            <a:endParaRPr sz="1000" dirty="0">
              <a:latin typeface="Arial"/>
              <a:cs typeface="Arial"/>
            </a:endParaRPr>
          </a:p>
          <a:p>
            <a:pPr marL="213995">
              <a:lnSpc>
                <a:spcPct val="100000"/>
              </a:lnSpc>
              <a:spcBef>
                <a:spcPts val="55"/>
              </a:spcBef>
            </a:pPr>
            <a:r>
              <a:rPr sz="1000" spc="5" dirty="0">
                <a:latin typeface="Courier New"/>
                <a:cs typeface="Courier New"/>
              </a:rPr>
              <a:t>int fflush(FILE</a:t>
            </a:r>
            <a:r>
              <a:rPr sz="1000" spc="-30" dirty="0">
                <a:latin typeface="Courier New"/>
                <a:cs typeface="Courier New"/>
              </a:rPr>
              <a:t> </a:t>
            </a:r>
            <a:r>
              <a:rPr sz="1500" spc="7" baseline="-11111" dirty="0">
                <a:latin typeface="Courier New"/>
                <a:cs typeface="Courier New"/>
              </a:rPr>
              <a:t>*</a:t>
            </a:r>
            <a:r>
              <a:rPr sz="1000" spc="5" dirty="0">
                <a:latin typeface="Courier New"/>
                <a:cs typeface="Courier New"/>
              </a:rPr>
              <a:t>fp)</a:t>
            </a:r>
            <a:endParaRPr sz="1000" dirty="0">
              <a:latin typeface="Courier New"/>
              <a:cs typeface="Courier New"/>
            </a:endParaRPr>
          </a:p>
          <a:p>
            <a:pPr marL="213995" marR="84455">
              <a:lnSpc>
                <a:spcPct val="105000"/>
              </a:lnSpc>
            </a:pPr>
            <a:r>
              <a:rPr sz="1000" spc="5" dirty="0">
                <a:latin typeface="Arial"/>
                <a:cs typeface="Arial"/>
              </a:rPr>
              <a:t>When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5" dirty="0">
                <a:latin typeface="Courier New"/>
                <a:cs typeface="Courier New"/>
              </a:rPr>
              <a:t>fp</a:t>
            </a:r>
            <a:r>
              <a:rPr sz="1000" spc="-320" dirty="0">
                <a:latin typeface="Courier New"/>
                <a:cs typeface="Courier New"/>
              </a:rPr>
              <a:t> </a:t>
            </a:r>
            <a:r>
              <a:rPr sz="1000" spc="5" dirty="0">
                <a:latin typeface="Arial"/>
                <a:cs typeface="Arial"/>
              </a:rPr>
              <a:t>is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5" dirty="0">
                <a:latin typeface="Courier New"/>
                <a:cs typeface="Courier New"/>
              </a:rPr>
              <a:t>NULL</a:t>
            </a:r>
            <a:r>
              <a:rPr sz="1000" spc="5" dirty="0">
                <a:latin typeface="Arial"/>
                <a:cs typeface="Arial"/>
              </a:rPr>
              <a:t>,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5" dirty="0">
                <a:latin typeface="Courier New"/>
                <a:cs typeface="Courier New"/>
              </a:rPr>
              <a:t>fflush()</a:t>
            </a:r>
            <a:r>
              <a:rPr sz="1000" spc="-320" dirty="0">
                <a:latin typeface="Courier New"/>
                <a:cs typeface="Courier New"/>
              </a:rPr>
              <a:t> </a:t>
            </a:r>
            <a:r>
              <a:rPr sz="1000" spc="5" dirty="0">
                <a:latin typeface="Arial"/>
                <a:cs typeface="Arial"/>
              </a:rPr>
              <a:t>causes</a:t>
            </a:r>
            <a:r>
              <a:rPr sz="1000" dirty="0">
                <a:latin typeface="Arial"/>
                <a:cs typeface="Arial"/>
              </a:rPr>
              <a:t> all </a:t>
            </a:r>
            <a:r>
              <a:rPr sz="1000" spc="5" dirty="0">
                <a:latin typeface="Arial"/>
                <a:cs typeface="Arial"/>
              </a:rPr>
              <a:t>output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streams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to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be  flushed.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Slide Number Placeholder 49">
            <a:extLst>
              <a:ext uri="{FF2B5EF4-FFF2-40B4-BE49-F238E27FC236}">
                <a16:creationId xmlns:a16="http://schemas.microsoft.com/office/drawing/2014/main" id="{2195478F-EBDE-4E97-AE9B-3DDB822BC60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6</a:t>
            </a:fld>
            <a:endParaRPr lang="en-CA"/>
          </a:p>
        </p:txBody>
      </p:sp>
      <p:sp>
        <p:nvSpPr>
          <p:cNvPr id="51" name="Footer Placeholder 50">
            <a:extLst>
              <a:ext uri="{FF2B5EF4-FFF2-40B4-BE49-F238E27FC236}">
                <a16:creationId xmlns:a16="http://schemas.microsoft.com/office/drawing/2014/main" id="{E023248A-995C-4ECA-ACFF-FF21584481F2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2399296" y="3325823"/>
            <a:ext cx="1429754" cy="184666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 2560 System</a:t>
            </a:r>
            <a:r>
              <a:rPr lang="en-CA" spc="-35" dirty="0"/>
              <a:t> </a:t>
            </a:r>
            <a:r>
              <a:rPr lang="en-CA" spc="-5" dirty="0"/>
              <a:t>Programming</a:t>
            </a: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53434" y="32526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66134" y="32653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51033" y="3244989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3969" y="3218494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80">
                <a:moveTo>
                  <a:pt x="30366" y="15183"/>
                </a:moveTo>
                <a:lnTo>
                  <a:pt x="30366" y="6756"/>
                </a:lnTo>
                <a:lnTo>
                  <a:pt x="23609" y="0"/>
                </a:lnTo>
                <a:lnTo>
                  <a:pt x="15183" y="0"/>
                </a:lnTo>
                <a:lnTo>
                  <a:pt x="6756" y="0"/>
                </a:lnTo>
                <a:lnTo>
                  <a:pt x="0" y="6756"/>
                </a:lnTo>
                <a:lnTo>
                  <a:pt x="0" y="15183"/>
                </a:lnTo>
                <a:lnTo>
                  <a:pt x="0" y="23609"/>
                </a:lnTo>
                <a:lnTo>
                  <a:pt x="6756" y="30366"/>
                </a:lnTo>
                <a:lnTo>
                  <a:pt x="15183" y="30366"/>
                </a:lnTo>
                <a:lnTo>
                  <a:pt x="23609" y="30366"/>
                </a:lnTo>
                <a:lnTo>
                  <a:pt x="30366" y="23609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44352" y="321450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29112" y="3232289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96754" y="321450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32315" y="3232289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2304415" cy="636270"/>
          </a:xfrm>
          <a:custGeom>
            <a:avLst/>
            <a:gdLst/>
            <a:ahLst/>
            <a:cxnLst/>
            <a:rect l="l" t="t" r="r" b="b"/>
            <a:pathLst>
              <a:path w="2304415" h="636270">
                <a:moveTo>
                  <a:pt x="0" y="636079"/>
                </a:moveTo>
                <a:lnTo>
                  <a:pt x="2303995" y="636079"/>
                </a:lnTo>
                <a:lnTo>
                  <a:pt x="2303995" y="0"/>
                </a:lnTo>
                <a:lnTo>
                  <a:pt x="0" y="0"/>
                </a:lnTo>
                <a:lnTo>
                  <a:pt x="0" y="6360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124445" y="56852"/>
            <a:ext cx="1084580" cy="513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2875" marR="5080" indent="486409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Int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oduction  Streams and FILE</a:t>
            </a:r>
            <a:r>
              <a:rPr sz="600" b="1" spc="-3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objects</a:t>
            </a:r>
            <a:endParaRPr sz="600">
              <a:latin typeface="Arial"/>
              <a:cs typeface="Arial"/>
            </a:endParaRPr>
          </a:p>
          <a:p>
            <a:pPr marL="421640" marR="5080" indent="313055">
              <a:lnSpc>
                <a:spcPct val="107700"/>
              </a:lnSpc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Buf</a:t>
            </a:r>
            <a:r>
              <a:rPr sz="600" b="1" spc="-15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ering 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Opening a</a:t>
            </a:r>
            <a:r>
              <a:rPr sz="600" b="1" spc="-6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Stream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Reading and writing a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stream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303995" y="0"/>
            <a:ext cx="2304415" cy="636270"/>
          </a:xfrm>
          <a:custGeom>
            <a:avLst/>
            <a:gdLst/>
            <a:ahLst/>
            <a:cxnLst/>
            <a:rect l="l" t="t" r="r" b="b"/>
            <a:pathLst>
              <a:path w="2304415" h="636270">
                <a:moveTo>
                  <a:pt x="0" y="636079"/>
                </a:moveTo>
                <a:lnTo>
                  <a:pt x="2303995" y="636079"/>
                </a:lnTo>
                <a:lnTo>
                  <a:pt x="2303995" y="0"/>
                </a:lnTo>
                <a:lnTo>
                  <a:pt x="0" y="0"/>
                </a:lnTo>
                <a:lnTo>
                  <a:pt x="0" y="636079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399296" y="7627"/>
            <a:ext cx="1132840" cy="611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490855" algn="just">
              <a:lnSpc>
                <a:spcPct val="107700"/>
              </a:lnSpc>
            </a:pPr>
            <a:r>
              <a:rPr sz="600" b="1" spc="-5" dirty="0">
                <a:solidFill>
                  <a:srgbClr val="9898D8"/>
                </a:solidFill>
                <a:latin typeface="Arial"/>
                <a:cs typeface="Arial"/>
              </a:rPr>
              <a:t>Fully buffered</a:t>
            </a:r>
            <a:r>
              <a:rPr sz="600" b="1" spc="-75" dirty="0">
                <a:solidFill>
                  <a:srgbClr val="9898D8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9898D8"/>
                </a:solidFill>
                <a:latin typeface="Arial"/>
                <a:cs typeface="Arial"/>
              </a:rPr>
              <a:t>I/O 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Line buffered I/O  </a:t>
            </a:r>
            <a:r>
              <a:rPr sz="600" b="1" spc="-5" dirty="0">
                <a:solidFill>
                  <a:srgbClr val="9898D8"/>
                </a:solidFill>
                <a:latin typeface="Arial"/>
                <a:cs typeface="Arial"/>
              </a:rPr>
              <a:t>Unbuffered</a:t>
            </a:r>
            <a:r>
              <a:rPr sz="600" b="1" spc="-80" dirty="0">
                <a:solidFill>
                  <a:srgbClr val="9898D8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9898D8"/>
                </a:solidFill>
                <a:latin typeface="Arial"/>
                <a:cs typeface="Arial"/>
              </a:rPr>
              <a:t>I/O</a:t>
            </a:r>
            <a:endParaRPr sz="600">
              <a:latin typeface="Arial"/>
              <a:cs typeface="Arial"/>
            </a:endParaRPr>
          </a:p>
          <a:p>
            <a:pPr marL="12700" marR="5080" algn="just">
              <a:lnSpc>
                <a:spcPct val="107700"/>
              </a:lnSpc>
            </a:pPr>
            <a:r>
              <a:rPr sz="600" b="1" spc="-5" dirty="0">
                <a:solidFill>
                  <a:srgbClr val="9898D8"/>
                </a:solidFill>
                <a:latin typeface="Arial"/>
                <a:cs typeface="Arial"/>
              </a:rPr>
              <a:t>ANSI C buffering</a:t>
            </a:r>
            <a:r>
              <a:rPr sz="600" b="1" spc="-35" dirty="0">
                <a:solidFill>
                  <a:srgbClr val="9898D8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9898D8"/>
                </a:solidFill>
                <a:latin typeface="Arial"/>
                <a:cs typeface="Arial"/>
              </a:rPr>
              <a:t>requirements  Changing the default buffering  Examples</a:t>
            </a:r>
            <a:endParaRPr sz="6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0" y="633552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633550"/>
            <a:ext cx="4608004" cy="2499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45948" y="637336"/>
            <a:ext cx="1373505" cy="242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Line </a:t>
            </a:r>
            <a:r>
              <a:rPr sz="1400" spc="5" dirty="0">
                <a:solidFill>
                  <a:srgbClr val="FFFFFF"/>
                </a:solidFill>
                <a:latin typeface="Arial"/>
                <a:cs typeface="Arial"/>
              </a:rPr>
              <a:t>buffered</a:t>
            </a:r>
            <a:r>
              <a:rPr sz="14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I/O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0" y="880935"/>
            <a:ext cx="4608004" cy="506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09193" y="1377848"/>
            <a:ext cx="3989704" cy="82550"/>
          </a:xfrm>
          <a:custGeom>
            <a:avLst/>
            <a:gdLst/>
            <a:ahLst/>
            <a:cxnLst/>
            <a:rect l="l" t="t" r="r" b="b"/>
            <a:pathLst>
              <a:path w="3989704" h="82550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3989652" y="82384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59994" y="2653969"/>
            <a:ext cx="101600" cy="101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235345" y="2641269"/>
            <a:ext cx="114251" cy="1143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10794" y="2692070"/>
            <a:ext cx="3837250" cy="634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298846" y="1428419"/>
            <a:ext cx="50751" cy="1016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298846" y="1479203"/>
            <a:ext cx="50751" cy="117476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09193" y="1422265"/>
            <a:ext cx="3989704" cy="1282700"/>
          </a:xfrm>
          <a:custGeom>
            <a:avLst/>
            <a:gdLst/>
            <a:ahLst/>
            <a:cxnLst/>
            <a:rect l="l" t="t" r="r" b="b"/>
            <a:pathLst>
              <a:path w="3989704" h="1282700">
                <a:moveTo>
                  <a:pt x="3989652" y="0"/>
                </a:moveTo>
                <a:lnTo>
                  <a:pt x="0" y="0"/>
                </a:lnTo>
                <a:lnTo>
                  <a:pt x="0" y="1231704"/>
                </a:lnTo>
                <a:lnTo>
                  <a:pt x="4008" y="1251428"/>
                </a:lnTo>
                <a:lnTo>
                  <a:pt x="14922" y="1267581"/>
                </a:lnTo>
                <a:lnTo>
                  <a:pt x="31075" y="1278495"/>
                </a:lnTo>
                <a:lnTo>
                  <a:pt x="50800" y="1282504"/>
                </a:lnTo>
                <a:lnTo>
                  <a:pt x="3938852" y="1282504"/>
                </a:lnTo>
                <a:lnTo>
                  <a:pt x="3958576" y="1278495"/>
                </a:lnTo>
                <a:lnTo>
                  <a:pt x="3974729" y="1267581"/>
                </a:lnTo>
                <a:lnTo>
                  <a:pt x="3985644" y="1251428"/>
                </a:lnTo>
                <a:lnTo>
                  <a:pt x="3989652" y="1231704"/>
                </a:lnTo>
                <a:lnTo>
                  <a:pt x="3989652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298846" y="1466503"/>
            <a:ext cx="0" cy="1207135"/>
          </a:xfrm>
          <a:custGeom>
            <a:avLst/>
            <a:gdLst/>
            <a:ahLst/>
            <a:cxnLst/>
            <a:rect l="l" t="t" r="r" b="b"/>
            <a:pathLst>
              <a:path h="1207135">
                <a:moveTo>
                  <a:pt x="0" y="1206516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298846" y="145380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298846" y="144110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298846" y="142840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298846" y="1409352"/>
            <a:ext cx="0" cy="19050"/>
          </a:xfrm>
          <a:custGeom>
            <a:avLst/>
            <a:gdLst/>
            <a:ahLst/>
            <a:cxnLst/>
            <a:rect l="l" t="t" r="r" b="b"/>
            <a:pathLst>
              <a:path h="19050">
                <a:moveTo>
                  <a:pt x="0" y="19050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91007" y="1470355"/>
            <a:ext cx="76809" cy="7680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91007" y="2024532"/>
            <a:ext cx="76809" cy="7680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91007" y="2406637"/>
            <a:ext cx="76809" cy="7680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624395" y="1405633"/>
            <a:ext cx="3636645" cy="1064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2600"/>
              </a:lnSpc>
            </a:pPr>
            <a:r>
              <a:rPr sz="1050" spc="-5" dirty="0">
                <a:latin typeface="Arial"/>
                <a:cs typeface="Arial"/>
              </a:rPr>
              <a:t>In this case of Line </a:t>
            </a:r>
            <a:r>
              <a:rPr sz="1050" spc="-15" dirty="0">
                <a:latin typeface="Arial"/>
                <a:cs typeface="Arial"/>
              </a:rPr>
              <a:t>buffered I/O, </a:t>
            </a:r>
            <a:r>
              <a:rPr sz="1050" spc="-5" dirty="0">
                <a:latin typeface="Arial"/>
                <a:cs typeface="Arial"/>
              </a:rPr>
              <a:t>actual I/O </a:t>
            </a:r>
            <a:r>
              <a:rPr sz="1050" spc="-10" dirty="0">
                <a:latin typeface="Arial"/>
                <a:cs typeface="Arial"/>
              </a:rPr>
              <a:t>takes </a:t>
            </a:r>
            <a:r>
              <a:rPr sz="1050" spc="-5" dirty="0">
                <a:latin typeface="Arial"/>
                <a:cs typeface="Arial"/>
              </a:rPr>
              <a:t>place only  </a:t>
            </a:r>
            <a:r>
              <a:rPr sz="1050" spc="-10" dirty="0">
                <a:latin typeface="Arial"/>
                <a:cs typeface="Arial"/>
              </a:rPr>
              <a:t>when </a:t>
            </a:r>
            <a:r>
              <a:rPr sz="1050" spc="-5" dirty="0">
                <a:latin typeface="Arial"/>
                <a:cs typeface="Arial"/>
              </a:rPr>
              <a:t>a </a:t>
            </a:r>
            <a:r>
              <a:rPr sz="1050" spc="-15" dirty="0">
                <a:latin typeface="Arial"/>
                <a:cs typeface="Arial"/>
              </a:rPr>
              <a:t>new </a:t>
            </a:r>
            <a:r>
              <a:rPr sz="1050" spc="-5" dirty="0">
                <a:latin typeface="Arial"/>
                <a:cs typeface="Arial"/>
              </a:rPr>
              <a:t>line </a:t>
            </a:r>
            <a:r>
              <a:rPr sz="1050" spc="-10" dirty="0">
                <a:latin typeface="Arial"/>
                <a:cs typeface="Arial"/>
              </a:rPr>
              <a:t>character </a:t>
            </a:r>
            <a:r>
              <a:rPr sz="1050" spc="-5" dirty="0">
                <a:latin typeface="Arial"/>
                <a:cs typeface="Arial"/>
              </a:rPr>
              <a:t>is encountered on input or  output.</a:t>
            </a:r>
            <a:endParaRPr sz="1050" dirty="0">
              <a:latin typeface="Arial"/>
              <a:cs typeface="Arial"/>
            </a:endParaRPr>
          </a:p>
          <a:p>
            <a:pPr marL="12700" marR="159385">
              <a:lnSpc>
                <a:spcPct val="102699"/>
              </a:lnSpc>
              <a:spcBef>
                <a:spcPts val="295"/>
              </a:spcBef>
            </a:pPr>
            <a:r>
              <a:rPr sz="1050" spc="-5" dirty="0">
                <a:latin typeface="Arial"/>
                <a:cs typeface="Arial"/>
              </a:rPr>
              <a:t>Line </a:t>
            </a:r>
            <a:r>
              <a:rPr sz="1050" spc="-10" dirty="0">
                <a:latin typeface="Arial"/>
                <a:cs typeface="Arial"/>
              </a:rPr>
              <a:t>buffering </a:t>
            </a:r>
            <a:r>
              <a:rPr sz="1050" spc="-5" dirty="0">
                <a:latin typeface="Arial"/>
                <a:cs typeface="Arial"/>
              </a:rPr>
              <a:t>is typically used </a:t>
            </a:r>
            <a:r>
              <a:rPr sz="1050" spc="-15" dirty="0">
                <a:latin typeface="Arial"/>
                <a:cs typeface="Arial"/>
              </a:rPr>
              <a:t>for </a:t>
            </a:r>
            <a:r>
              <a:rPr sz="1050" spc="-5" dirty="0">
                <a:highlight>
                  <a:srgbClr val="FFFF00"/>
                </a:highlight>
                <a:latin typeface="Arial"/>
                <a:cs typeface="Arial"/>
              </a:rPr>
              <a:t>the standard input </a:t>
            </a:r>
            <a:r>
              <a:rPr sz="1050" spc="-5" dirty="0">
                <a:latin typeface="Arial"/>
                <a:cs typeface="Arial"/>
              </a:rPr>
              <a:t>and  </a:t>
            </a:r>
            <a:r>
              <a:rPr sz="1050" spc="-5" dirty="0">
                <a:highlight>
                  <a:srgbClr val="FFFF00"/>
                </a:highlight>
                <a:latin typeface="Arial"/>
                <a:cs typeface="Arial"/>
              </a:rPr>
              <a:t>standard output</a:t>
            </a:r>
            <a:r>
              <a:rPr sz="1050" spc="-40" dirty="0">
                <a:highlight>
                  <a:srgbClr val="FFFF00"/>
                </a:highlight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streams.</a:t>
            </a:r>
            <a:endParaRPr sz="1050" dirty="0">
              <a:latin typeface="Arial"/>
              <a:cs typeface="Arial"/>
            </a:endParaRPr>
          </a:p>
          <a:p>
            <a:pPr marL="12700" marR="152400">
              <a:lnSpc>
                <a:spcPct val="102600"/>
              </a:lnSpc>
              <a:spcBef>
                <a:spcPts val="295"/>
              </a:spcBef>
            </a:pPr>
            <a:r>
              <a:rPr sz="1050" spc="-5" dirty="0">
                <a:latin typeface="Arial"/>
                <a:cs typeface="Arial"/>
              </a:rPr>
              <a:t>Actual I/O will </a:t>
            </a:r>
            <a:r>
              <a:rPr sz="1050" spc="-5" dirty="0">
                <a:highlight>
                  <a:srgbClr val="FFFF00"/>
                </a:highlight>
                <a:latin typeface="Arial"/>
                <a:cs typeface="Arial"/>
              </a:rPr>
              <a:t>also</a:t>
            </a:r>
            <a:r>
              <a:rPr sz="1050" spc="-5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takes </a:t>
            </a:r>
            <a:r>
              <a:rPr sz="1050" spc="-5" dirty="0">
                <a:latin typeface="Arial"/>
                <a:cs typeface="Arial"/>
              </a:rPr>
              <a:t>place </a:t>
            </a:r>
            <a:r>
              <a:rPr sz="1050" spc="-10" dirty="0">
                <a:latin typeface="Arial"/>
                <a:cs typeface="Arial"/>
              </a:rPr>
              <a:t>when </a:t>
            </a:r>
            <a:r>
              <a:rPr sz="1050" spc="-5" dirty="0">
                <a:latin typeface="Arial"/>
                <a:cs typeface="Arial"/>
              </a:rPr>
              <a:t>the line </a:t>
            </a:r>
            <a:r>
              <a:rPr sz="1050" spc="-15" dirty="0">
                <a:latin typeface="Arial"/>
                <a:cs typeface="Arial"/>
              </a:rPr>
              <a:t>buffer </a:t>
            </a:r>
            <a:r>
              <a:rPr sz="1050" spc="-5" dirty="0">
                <a:latin typeface="Arial"/>
                <a:cs typeface="Arial"/>
              </a:rPr>
              <a:t>is full  </a:t>
            </a:r>
            <a:r>
              <a:rPr sz="1050" spc="-10" dirty="0">
                <a:latin typeface="Arial"/>
                <a:cs typeface="Arial"/>
              </a:rPr>
              <a:t>before </a:t>
            </a:r>
            <a:r>
              <a:rPr sz="1050" spc="-5" dirty="0">
                <a:latin typeface="Arial"/>
                <a:cs typeface="Arial"/>
              </a:rPr>
              <a:t>a </a:t>
            </a:r>
            <a:r>
              <a:rPr sz="1050" spc="-15" dirty="0">
                <a:latin typeface="Arial"/>
                <a:cs typeface="Arial"/>
              </a:rPr>
              <a:t>new </a:t>
            </a:r>
            <a:r>
              <a:rPr sz="1050" spc="-5" dirty="0">
                <a:latin typeface="Arial"/>
                <a:cs typeface="Arial"/>
              </a:rPr>
              <a:t>line is</a:t>
            </a:r>
            <a:r>
              <a:rPr sz="1050" spc="5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encountered.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1B0BA900-5AF9-460A-AEEA-076FD448C78C}"/>
                  </a:ext>
                </a:extLst>
              </p14:cNvPr>
              <p14:cNvContentPartPr/>
              <p14:nvPr/>
            </p14:nvContentPartPr>
            <p14:xfrm>
              <a:off x="1360800" y="1626480"/>
              <a:ext cx="772200" cy="3960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1B0BA900-5AF9-460A-AEEA-076FD448C78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344960" y="1563120"/>
                <a:ext cx="803520" cy="16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CA86180E-BFC2-4F63-B1EB-529E18BD6A41}"/>
                  </a:ext>
                </a:extLst>
              </p14:cNvPr>
              <p14:cNvContentPartPr/>
              <p14:nvPr/>
            </p14:nvContentPartPr>
            <p14:xfrm>
              <a:off x="1121040" y="1643760"/>
              <a:ext cx="257400" cy="468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CA86180E-BFC2-4F63-B1EB-529E18BD6A4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105200" y="1580400"/>
                <a:ext cx="288720" cy="131400"/>
              </a:xfrm>
              <a:prstGeom prst="rect">
                <a:avLst/>
              </a:prstGeom>
            </p:spPr>
          </p:pic>
        </mc:Fallback>
      </mc:AlternateContent>
      <p:sp>
        <p:nvSpPr>
          <p:cNvPr id="40" name="Slide Number Placeholder 39">
            <a:extLst>
              <a:ext uri="{FF2B5EF4-FFF2-40B4-BE49-F238E27FC236}">
                <a16:creationId xmlns:a16="http://schemas.microsoft.com/office/drawing/2014/main" id="{F9458DC6-9E2D-44F0-8852-70D364255D0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7</a:t>
            </a:fld>
            <a:endParaRPr lang="en-CA"/>
          </a:p>
        </p:txBody>
      </p:sp>
      <p:sp>
        <p:nvSpPr>
          <p:cNvPr id="41" name="Footer Placeholder 40">
            <a:extLst>
              <a:ext uri="{FF2B5EF4-FFF2-40B4-BE49-F238E27FC236}">
                <a16:creationId xmlns:a16="http://schemas.microsoft.com/office/drawing/2014/main" id="{6EE38B9B-528E-4A7B-8986-32EB9F2A40DF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2399296" y="3325823"/>
            <a:ext cx="1353554" cy="184666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 2560 System</a:t>
            </a:r>
            <a:r>
              <a:rPr lang="en-CA" spc="-35" dirty="0"/>
              <a:t> </a:t>
            </a:r>
            <a:r>
              <a:rPr lang="en-CA" spc="-5" dirty="0"/>
              <a:t>Programming</a:t>
            </a: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53434" y="32526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66134" y="32653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51033" y="3244989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3969" y="3218494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80">
                <a:moveTo>
                  <a:pt x="30366" y="15183"/>
                </a:moveTo>
                <a:lnTo>
                  <a:pt x="30366" y="6756"/>
                </a:lnTo>
                <a:lnTo>
                  <a:pt x="23609" y="0"/>
                </a:lnTo>
                <a:lnTo>
                  <a:pt x="15183" y="0"/>
                </a:lnTo>
                <a:lnTo>
                  <a:pt x="6756" y="0"/>
                </a:lnTo>
                <a:lnTo>
                  <a:pt x="0" y="6756"/>
                </a:lnTo>
                <a:lnTo>
                  <a:pt x="0" y="15183"/>
                </a:lnTo>
                <a:lnTo>
                  <a:pt x="0" y="23609"/>
                </a:lnTo>
                <a:lnTo>
                  <a:pt x="6756" y="30366"/>
                </a:lnTo>
                <a:lnTo>
                  <a:pt x="15183" y="30366"/>
                </a:lnTo>
                <a:lnTo>
                  <a:pt x="23609" y="30366"/>
                </a:lnTo>
                <a:lnTo>
                  <a:pt x="30366" y="23609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44352" y="321450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29112" y="3232289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96754" y="321450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32315" y="3232289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2304415" cy="636270"/>
          </a:xfrm>
          <a:custGeom>
            <a:avLst/>
            <a:gdLst/>
            <a:ahLst/>
            <a:cxnLst/>
            <a:rect l="l" t="t" r="r" b="b"/>
            <a:pathLst>
              <a:path w="2304415" h="636270">
                <a:moveTo>
                  <a:pt x="0" y="636079"/>
                </a:moveTo>
                <a:lnTo>
                  <a:pt x="2303995" y="636079"/>
                </a:lnTo>
                <a:lnTo>
                  <a:pt x="2303995" y="0"/>
                </a:lnTo>
                <a:lnTo>
                  <a:pt x="0" y="0"/>
                </a:lnTo>
                <a:lnTo>
                  <a:pt x="0" y="6360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124445" y="56852"/>
            <a:ext cx="1084580" cy="513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2875" marR="5080" indent="486409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Int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oduction  Streams and FILE</a:t>
            </a:r>
            <a:r>
              <a:rPr sz="600" b="1" spc="-3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objects</a:t>
            </a:r>
            <a:endParaRPr sz="600">
              <a:latin typeface="Arial"/>
              <a:cs typeface="Arial"/>
            </a:endParaRPr>
          </a:p>
          <a:p>
            <a:pPr marL="421640" marR="5080" indent="313055">
              <a:lnSpc>
                <a:spcPct val="107700"/>
              </a:lnSpc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Buf</a:t>
            </a:r>
            <a:r>
              <a:rPr sz="600" b="1" spc="-15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ering 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Opening a</a:t>
            </a:r>
            <a:r>
              <a:rPr sz="600" b="1" spc="-6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Stream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Reading and writing a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stream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303995" y="0"/>
            <a:ext cx="2304415" cy="636270"/>
          </a:xfrm>
          <a:custGeom>
            <a:avLst/>
            <a:gdLst/>
            <a:ahLst/>
            <a:cxnLst/>
            <a:rect l="l" t="t" r="r" b="b"/>
            <a:pathLst>
              <a:path w="2304415" h="636270">
                <a:moveTo>
                  <a:pt x="0" y="636079"/>
                </a:moveTo>
                <a:lnTo>
                  <a:pt x="2303995" y="636079"/>
                </a:lnTo>
                <a:lnTo>
                  <a:pt x="2303995" y="0"/>
                </a:lnTo>
                <a:lnTo>
                  <a:pt x="0" y="0"/>
                </a:lnTo>
                <a:lnTo>
                  <a:pt x="0" y="636079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399296" y="7627"/>
            <a:ext cx="1132840" cy="611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490855" algn="just">
              <a:lnSpc>
                <a:spcPct val="107700"/>
              </a:lnSpc>
            </a:pPr>
            <a:r>
              <a:rPr sz="600" b="1" spc="-5" dirty="0">
                <a:solidFill>
                  <a:srgbClr val="9898D8"/>
                </a:solidFill>
                <a:latin typeface="Arial"/>
                <a:cs typeface="Arial"/>
              </a:rPr>
              <a:t>Fully buffered</a:t>
            </a:r>
            <a:r>
              <a:rPr sz="600" b="1" spc="-75" dirty="0">
                <a:solidFill>
                  <a:srgbClr val="9898D8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9898D8"/>
                </a:solidFill>
                <a:latin typeface="Arial"/>
                <a:cs typeface="Arial"/>
              </a:rPr>
              <a:t>I/O  Line buffered I/O 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Unbuffered</a:t>
            </a:r>
            <a:r>
              <a:rPr sz="6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I/O</a:t>
            </a:r>
            <a:endParaRPr sz="600">
              <a:latin typeface="Arial"/>
              <a:cs typeface="Arial"/>
            </a:endParaRPr>
          </a:p>
          <a:p>
            <a:pPr marL="12700" marR="5080" algn="just">
              <a:lnSpc>
                <a:spcPct val="107700"/>
              </a:lnSpc>
            </a:pPr>
            <a:r>
              <a:rPr sz="600" b="1" spc="-5" dirty="0">
                <a:solidFill>
                  <a:srgbClr val="9898D8"/>
                </a:solidFill>
                <a:latin typeface="Arial"/>
                <a:cs typeface="Arial"/>
              </a:rPr>
              <a:t>ANSI C buffering</a:t>
            </a:r>
            <a:r>
              <a:rPr sz="600" b="1" spc="-35" dirty="0">
                <a:solidFill>
                  <a:srgbClr val="9898D8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9898D8"/>
                </a:solidFill>
                <a:latin typeface="Arial"/>
                <a:cs typeface="Arial"/>
              </a:rPr>
              <a:t>requirements  Changing the default buffering  Examples</a:t>
            </a:r>
            <a:endParaRPr sz="6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0" y="633552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633550"/>
            <a:ext cx="4608004" cy="2499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45948" y="637336"/>
            <a:ext cx="1211580" cy="242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5" dirty="0">
                <a:solidFill>
                  <a:srgbClr val="FFFFFF"/>
                </a:solidFill>
                <a:latin typeface="Arial"/>
                <a:cs typeface="Arial"/>
              </a:rPr>
              <a:t>Unbuffered</a:t>
            </a:r>
            <a:r>
              <a:rPr sz="14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I/O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0" y="880935"/>
            <a:ext cx="4608004" cy="506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09193" y="1534934"/>
            <a:ext cx="3989704" cy="82550"/>
          </a:xfrm>
          <a:custGeom>
            <a:avLst/>
            <a:gdLst/>
            <a:ahLst/>
            <a:cxnLst/>
            <a:rect l="l" t="t" r="r" b="b"/>
            <a:pathLst>
              <a:path w="3989704" h="82550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3989652" y="82384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59994" y="2418346"/>
            <a:ext cx="101600" cy="101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235345" y="2405646"/>
            <a:ext cx="114251" cy="1143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10794" y="2456447"/>
            <a:ext cx="3837250" cy="634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298846" y="1585493"/>
            <a:ext cx="50751" cy="1016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298846" y="1636287"/>
            <a:ext cx="50751" cy="78205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09193" y="1579350"/>
            <a:ext cx="3989704" cy="890269"/>
          </a:xfrm>
          <a:custGeom>
            <a:avLst/>
            <a:gdLst/>
            <a:ahLst/>
            <a:cxnLst/>
            <a:rect l="l" t="t" r="r" b="b"/>
            <a:pathLst>
              <a:path w="3989704" h="890269">
                <a:moveTo>
                  <a:pt x="3989652" y="0"/>
                </a:moveTo>
                <a:lnTo>
                  <a:pt x="0" y="0"/>
                </a:lnTo>
                <a:lnTo>
                  <a:pt x="0" y="838996"/>
                </a:lnTo>
                <a:lnTo>
                  <a:pt x="4008" y="858721"/>
                </a:lnTo>
                <a:lnTo>
                  <a:pt x="14922" y="874874"/>
                </a:lnTo>
                <a:lnTo>
                  <a:pt x="31075" y="885788"/>
                </a:lnTo>
                <a:lnTo>
                  <a:pt x="50800" y="889797"/>
                </a:lnTo>
                <a:lnTo>
                  <a:pt x="3938852" y="889797"/>
                </a:lnTo>
                <a:lnTo>
                  <a:pt x="3958576" y="885788"/>
                </a:lnTo>
                <a:lnTo>
                  <a:pt x="3974729" y="874874"/>
                </a:lnTo>
                <a:lnTo>
                  <a:pt x="3985644" y="858721"/>
                </a:lnTo>
                <a:lnTo>
                  <a:pt x="3989652" y="838996"/>
                </a:lnTo>
                <a:lnTo>
                  <a:pt x="3989652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298846" y="1623587"/>
            <a:ext cx="0" cy="814069"/>
          </a:xfrm>
          <a:custGeom>
            <a:avLst/>
            <a:gdLst/>
            <a:ahLst/>
            <a:cxnLst/>
            <a:rect l="l" t="t" r="r" b="b"/>
            <a:pathLst>
              <a:path h="814069">
                <a:moveTo>
                  <a:pt x="0" y="813809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298846" y="1610887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298846" y="1598187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298846" y="1585487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298846" y="1566437"/>
            <a:ext cx="0" cy="19050"/>
          </a:xfrm>
          <a:custGeom>
            <a:avLst/>
            <a:gdLst/>
            <a:ahLst/>
            <a:cxnLst/>
            <a:rect l="l" t="t" r="r" b="b"/>
            <a:pathLst>
              <a:path h="19050">
                <a:moveTo>
                  <a:pt x="0" y="19050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347294" y="1562719"/>
            <a:ext cx="3400425" cy="368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2600"/>
              </a:lnSpc>
            </a:pPr>
            <a:r>
              <a:rPr sz="1050" spc="-5" dirty="0">
                <a:latin typeface="Arial"/>
                <a:cs typeface="Arial"/>
              </a:rPr>
              <a:t>In this </a:t>
            </a:r>
            <a:r>
              <a:rPr sz="1050" spc="-10" dirty="0">
                <a:latin typeface="Arial"/>
                <a:cs typeface="Arial"/>
              </a:rPr>
              <a:t>case, </a:t>
            </a:r>
            <a:r>
              <a:rPr sz="1050" spc="-5" dirty="0">
                <a:latin typeface="Arial"/>
                <a:cs typeface="Arial"/>
              </a:rPr>
              <a:t>the standard I/O library does not </a:t>
            </a:r>
            <a:r>
              <a:rPr sz="1050" spc="-15" dirty="0">
                <a:latin typeface="Arial"/>
                <a:cs typeface="Arial"/>
              </a:rPr>
              <a:t>buffer </a:t>
            </a:r>
            <a:r>
              <a:rPr sz="1050" spc="-5" dirty="0">
                <a:latin typeface="Arial"/>
                <a:cs typeface="Arial"/>
              </a:rPr>
              <a:t>the  </a:t>
            </a:r>
            <a:r>
              <a:rPr sz="1050" spc="-10" dirty="0">
                <a:latin typeface="Arial"/>
                <a:cs typeface="Arial"/>
              </a:rPr>
              <a:t>characters.</a:t>
            </a:r>
            <a:endParaRPr sz="105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47294" y="1911223"/>
            <a:ext cx="3829685" cy="285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50" dirty="0">
                <a:latin typeface="Lucida Sans Unicode"/>
                <a:cs typeface="Lucida Sans Unicode"/>
              </a:rPr>
              <a:t>→ </a:t>
            </a:r>
            <a:r>
              <a:rPr sz="1050" spc="-5" dirty="0">
                <a:latin typeface="Arial"/>
                <a:cs typeface="Arial"/>
              </a:rPr>
              <a:t>each time </a:t>
            </a:r>
            <a:r>
              <a:rPr sz="1050" spc="-15" dirty="0">
                <a:latin typeface="Arial"/>
                <a:cs typeface="Arial"/>
              </a:rPr>
              <a:t>we </a:t>
            </a:r>
            <a:r>
              <a:rPr sz="1050" spc="-5" dirty="0">
                <a:latin typeface="Arial"/>
                <a:cs typeface="Arial"/>
              </a:rPr>
              <a:t>print or read a single </a:t>
            </a:r>
            <a:r>
              <a:rPr sz="1050" spc="-15" dirty="0">
                <a:latin typeface="Arial"/>
                <a:cs typeface="Arial"/>
              </a:rPr>
              <a:t>character, </a:t>
            </a:r>
            <a:r>
              <a:rPr sz="1050" spc="-5" dirty="0">
                <a:latin typeface="Arial"/>
                <a:cs typeface="Arial"/>
              </a:rPr>
              <a:t>the actual</a:t>
            </a:r>
            <a:r>
              <a:rPr sz="1050" spc="95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I/O</a:t>
            </a:r>
            <a:endParaRPr sz="105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47294" y="2083295"/>
            <a:ext cx="3861435" cy="364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-10" dirty="0">
                <a:latin typeface="Arial"/>
                <a:cs typeface="Arial"/>
              </a:rPr>
              <a:t>operation takes</a:t>
            </a:r>
            <a:r>
              <a:rPr sz="1050" spc="-15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place.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050" spc="-20" dirty="0">
                <a:latin typeface="Arial"/>
                <a:cs typeface="Arial"/>
              </a:rPr>
              <a:t>For </a:t>
            </a:r>
            <a:r>
              <a:rPr sz="1050" spc="-15" dirty="0">
                <a:latin typeface="Arial"/>
                <a:cs typeface="Arial"/>
              </a:rPr>
              <a:t>example, </a:t>
            </a:r>
            <a:r>
              <a:rPr sz="1050" spc="-5" dirty="0">
                <a:latin typeface="Arial"/>
                <a:cs typeface="Arial"/>
              </a:rPr>
              <a:t>the standard error stream is normally</a:t>
            </a:r>
            <a:r>
              <a:rPr sz="1050" spc="135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unbuffered.</a:t>
            </a:r>
            <a:endParaRPr sz="105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5B30A24D-844A-4FDD-BE53-CC849E8FB5A2}"/>
                  </a:ext>
                </a:extLst>
              </p14:cNvPr>
              <p14:cNvContentPartPr/>
              <p14:nvPr/>
            </p14:nvContentPartPr>
            <p14:xfrm>
              <a:off x="2486160" y="1617480"/>
              <a:ext cx="484200" cy="3528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5B30A24D-844A-4FDD-BE53-CC849E8FB5A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470320" y="1554120"/>
                <a:ext cx="515520" cy="1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69E5E50D-D1FF-4267-8549-37C9B8A9C6F4}"/>
                  </a:ext>
                </a:extLst>
              </p14:cNvPr>
              <p14:cNvContentPartPr/>
              <p14:nvPr/>
            </p14:nvContentPartPr>
            <p14:xfrm>
              <a:off x="1387080" y="2328120"/>
              <a:ext cx="855000" cy="309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69E5E50D-D1FF-4267-8549-37C9B8A9C6F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371240" y="2264760"/>
                <a:ext cx="886320" cy="157680"/>
              </a:xfrm>
              <a:prstGeom prst="rect">
                <a:avLst/>
              </a:prstGeom>
            </p:spPr>
          </p:pic>
        </mc:Fallback>
      </mc:AlternateContent>
      <p:sp>
        <p:nvSpPr>
          <p:cNvPr id="39" name="Slide Number Placeholder 38">
            <a:extLst>
              <a:ext uri="{FF2B5EF4-FFF2-40B4-BE49-F238E27FC236}">
                <a16:creationId xmlns:a16="http://schemas.microsoft.com/office/drawing/2014/main" id="{CC14C9ED-86B5-4C5F-9ED6-49DFA8E010C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8</a:t>
            </a:fld>
            <a:endParaRPr lang="en-CA"/>
          </a:p>
        </p:txBody>
      </p:sp>
      <p:sp>
        <p:nvSpPr>
          <p:cNvPr id="40" name="Footer Placeholder 39">
            <a:extLst>
              <a:ext uri="{FF2B5EF4-FFF2-40B4-BE49-F238E27FC236}">
                <a16:creationId xmlns:a16="http://schemas.microsoft.com/office/drawing/2014/main" id="{6271F9D4-C71E-4E8B-BD22-114A0AE13295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2399296" y="3325823"/>
            <a:ext cx="1277354" cy="184666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 2560 System</a:t>
            </a:r>
            <a:r>
              <a:rPr lang="en-CA" spc="-35" dirty="0"/>
              <a:t> </a:t>
            </a:r>
            <a:r>
              <a:rPr lang="en-CA" spc="-5" dirty="0"/>
              <a:t>Programming</a:t>
            </a: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53434" y="32526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66134" y="32653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51033" y="3244989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3969" y="3218494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80">
                <a:moveTo>
                  <a:pt x="30366" y="15183"/>
                </a:moveTo>
                <a:lnTo>
                  <a:pt x="30366" y="6756"/>
                </a:lnTo>
                <a:lnTo>
                  <a:pt x="23609" y="0"/>
                </a:lnTo>
                <a:lnTo>
                  <a:pt x="15183" y="0"/>
                </a:lnTo>
                <a:lnTo>
                  <a:pt x="6756" y="0"/>
                </a:lnTo>
                <a:lnTo>
                  <a:pt x="0" y="6756"/>
                </a:lnTo>
                <a:lnTo>
                  <a:pt x="0" y="15183"/>
                </a:lnTo>
                <a:lnTo>
                  <a:pt x="0" y="23609"/>
                </a:lnTo>
                <a:lnTo>
                  <a:pt x="6756" y="30366"/>
                </a:lnTo>
                <a:lnTo>
                  <a:pt x="15183" y="30366"/>
                </a:lnTo>
                <a:lnTo>
                  <a:pt x="23609" y="30366"/>
                </a:lnTo>
                <a:lnTo>
                  <a:pt x="30366" y="23609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44352" y="321450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29112" y="3232289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96754" y="321450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32315" y="3232289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2304415" cy="636270"/>
          </a:xfrm>
          <a:custGeom>
            <a:avLst/>
            <a:gdLst/>
            <a:ahLst/>
            <a:cxnLst/>
            <a:rect l="l" t="t" r="r" b="b"/>
            <a:pathLst>
              <a:path w="2304415" h="636270">
                <a:moveTo>
                  <a:pt x="0" y="636079"/>
                </a:moveTo>
                <a:lnTo>
                  <a:pt x="2303995" y="636079"/>
                </a:lnTo>
                <a:lnTo>
                  <a:pt x="2303995" y="0"/>
                </a:lnTo>
                <a:lnTo>
                  <a:pt x="0" y="0"/>
                </a:lnTo>
                <a:lnTo>
                  <a:pt x="0" y="6360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124445" y="56852"/>
            <a:ext cx="1084580" cy="513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2875" marR="5080" indent="486409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Int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oduction  Streams and FILE</a:t>
            </a:r>
            <a:r>
              <a:rPr sz="600" b="1" spc="-3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objects</a:t>
            </a:r>
            <a:endParaRPr sz="600">
              <a:latin typeface="Arial"/>
              <a:cs typeface="Arial"/>
            </a:endParaRPr>
          </a:p>
          <a:p>
            <a:pPr marL="421640" marR="5080" indent="313055">
              <a:lnSpc>
                <a:spcPct val="107700"/>
              </a:lnSpc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Buf</a:t>
            </a:r>
            <a:r>
              <a:rPr sz="600" b="1" spc="-15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ering 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Opening a</a:t>
            </a:r>
            <a:r>
              <a:rPr sz="600" b="1" spc="-6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Stream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Reading and writing a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stream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303995" y="0"/>
            <a:ext cx="2304415" cy="636270"/>
          </a:xfrm>
          <a:custGeom>
            <a:avLst/>
            <a:gdLst/>
            <a:ahLst/>
            <a:cxnLst/>
            <a:rect l="l" t="t" r="r" b="b"/>
            <a:pathLst>
              <a:path w="2304415" h="636270">
                <a:moveTo>
                  <a:pt x="0" y="636079"/>
                </a:moveTo>
                <a:lnTo>
                  <a:pt x="2303995" y="636079"/>
                </a:lnTo>
                <a:lnTo>
                  <a:pt x="2303995" y="0"/>
                </a:lnTo>
                <a:lnTo>
                  <a:pt x="0" y="0"/>
                </a:lnTo>
                <a:lnTo>
                  <a:pt x="0" y="636079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399296" y="7627"/>
            <a:ext cx="1132840" cy="611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490855" algn="just">
              <a:lnSpc>
                <a:spcPct val="107700"/>
              </a:lnSpc>
            </a:pPr>
            <a:r>
              <a:rPr sz="600" b="1" spc="-5" dirty="0">
                <a:solidFill>
                  <a:srgbClr val="9898D8"/>
                </a:solidFill>
                <a:latin typeface="Arial"/>
                <a:cs typeface="Arial"/>
              </a:rPr>
              <a:t>Fully buffered</a:t>
            </a:r>
            <a:r>
              <a:rPr sz="600" b="1" spc="-75" dirty="0">
                <a:solidFill>
                  <a:srgbClr val="9898D8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9898D8"/>
                </a:solidFill>
                <a:latin typeface="Arial"/>
                <a:cs typeface="Arial"/>
              </a:rPr>
              <a:t>I/O  Line buffered I/O  Unbuffered</a:t>
            </a:r>
            <a:r>
              <a:rPr sz="600" b="1" spc="-80" dirty="0">
                <a:solidFill>
                  <a:srgbClr val="9898D8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9898D8"/>
                </a:solidFill>
                <a:latin typeface="Arial"/>
                <a:cs typeface="Arial"/>
              </a:rPr>
              <a:t>I/O</a:t>
            </a:r>
            <a:endParaRPr sz="600">
              <a:latin typeface="Arial"/>
              <a:cs typeface="Arial"/>
            </a:endParaRPr>
          </a:p>
          <a:p>
            <a:pPr marL="12700" marR="5080" algn="just">
              <a:lnSpc>
                <a:spcPct val="107700"/>
              </a:lnSpc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ANSI C buffering</a:t>
            </a:r>
            <a:r>
              <a:rPr sz="6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requirements  </a:t>
            </a:r>
            <a:r>
              <a:rPr sz="600" b="1" spc="-5" dirty="0">
                <a:solidFill>
                  <a:srgbClr val="9898D8"/>
                </a:solidFill>
                <a:latin typeface="Arial"/>
                <a:cs typeface="Arial"/>
              </a:rPr>
              <a:t>Changing the default buffering  Examples</a:t>
            </a:r>
            <a:endParaRPr sz="6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0" y="633552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633550"/>
            <a:ext cx="4608004" cy="2499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45948" y="637336"/>
            <a:ext cx="249999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400" spc="20" dirty="0">
                <a:solidFill>
                  <a:srgbClr val="FFFFFF"/>
                </a:solidFill>
                <a:latin typeface="Arial"/>
                <a:cs typeface="Arial"/>
              </a:rPr>
              <a:t>ISO</a:t>
            </a:r>
            <a:r>
              <a:rPr sz="1400" spc="20" dirty="0">
                <a:solidFill>
                  <a:srgbClr val="FFFFFF"/>
                </a:solidFill>
                <a:latin typeface="Arial"/>
                <a:cs typeface="Arial"/>
              </a:rPr>
              <a:t> C </a:t>
            </a:r>
            <a:r>
              <a:rPr sz="1400" spc="5" dirty="0">
                <a:solidFill>
                  <a:srgbClr val="FFFFFF"/>
                </a:solidFill>
                <a:latin typeface="Arial"/>
                <a:cs typeface="Arial"/>
              </a:rPr>
              <a:t>buffering</a:t>
            </a:r>
            <a:r>
              <a:rPr sz="1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requirements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0" y="880935"/>
            <a:ext cx="4608004" cy="506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09193" y="1577009"/>
            <a:ext cx="3989704" cy="196850"/>
          </a:xfrm>
          <a:custGeom>
            <a:avLst/>
            <a:gdLst/>
            <a:ahLst/>
            <a:cxnLst/>
            <a:rect l="l" t="t" r="r" b="b"/>
            <a:pathLst>
              <a:path w="3989704" h="196850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96341"/>
                </a:lnTo>
                <a:lnTo>
                  <a:pt x="3989652" y="196341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47294" y="1577517"/>
            <a:ext cx="3364865" cy="161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050" spc="-5" dirty="0">
                <a:solidFill>
                  <a:srgbClr val="FFFFFF"/>
                </a:solidFill>
                <a:latin typeface="Arial"/>
                <a:cs typeface="Arial"/>
              </a:rPr>
              <a:t>ISO</a:t>
            </a:r>
            <a:r>
              <a:rPr sz="105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50" spc="-10" dirty="0">
                <a:solidFill>
                  <a:srgbClr val="FFFFFF"/>
                </a:solidFill>
                <a:latin typeface="Arial"/>
                <a:cs typeface="Arial"/>
              </a:rPr>
              <a:t>C </a:t>
            </a:r>
            <a:r>
              <a:rPr sz="1050" spc="-5" dirty="0">
                <a:solidFill>
                  <a:srgbClr val="FFFFFF"/>
                </a:solidFill>
                <a:latin typeface="Arial"/>
                <a:cs typeface="Arial"/>
              </a:rPr>
              <a:t>requires the </a:t>
            </a:r>
            <a:r>
              <a:rPr sz="1050" spc="-10" dirty="0">
                <a:solidFill>
                  <a:srgbClr val="FFFFFF"/>
                </a:solidFill>
                <a:latin typeface="Arial"/>
                <a:cs typeface="Arial"/>
              </a:rPr>
              <a:t>following buffering</a:t>
            </a:r>
            <a:r>
              <a:rPr sz="105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50" spc="-5" dirty="0">
                <a:solidFill>
                  <a:srgbClr val="FFFFFF"/>
                </a:solidFill>
                <a:latin typeface="Arial"/>
                <a:cs typeface="Arial"/>
              </a:rPr>
              <a:t>characteristics: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09194" y="1760702"/>
            <a:ext cx="3989651" cy="5060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59994" y="2355227"/>
            <a:ext cx="101600" cy="101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235345" y="2342527"/>
            <a:ext cx="114251" cy="114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10794" y="2393328"/>
            <a:ext cx="3837250" cy="6349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298846" y="1621243"/>
            <a:ext cx="50751" cy="1016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298846" y="1672042"/>
            <a:ext cx="50751" cy="68318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09193" y="1804978"/>
            <a:ext cx="3989704" cy="601345"/>
          </a:xfrm>
          <a:custGeom>
            <a:avLst/>
            <a:gdLst/>
            <a:ahLst/>
            <a:cxnLst/>
            <a:rect l="l" t="t" r="r" b="b"/>
            <a:pathLst>
              <a:path w="3989704" h="601344">
                <a:moveTo>
                  <a:pt x="3989652" y="0"/>
                </a:moveTo>
                <a:lnTo>
                  <a:pt x="0" y="0"/>
                </a:lnTo>
                <a:lnTo>
                  <a:pt x="0" y="550249"/>
                </a:lnTo>
                <a:lnTo>
                  <a:pt x="4008" y="569974"/>
                </a:lnTo>
                <a:lnTo>
                  <a:pt x="14922" y="586127"/>
                </a:lnTo>
                <a:lnTo>
                  <a:pt x="31075" y="597041"/>
                </a:lnTo>
                <a:lnTo>
                  <a:pt x="50800" y="601050"/>
                </a:lnTo>
                <a:lnTo>
                  <a:pt x="3938852" y="601050"/>
                </a:lnTo>
                <a:lnTo>
                  <a:pt x="3958576" y="597041"/>
                </a:lnTo>
                <a:lnTo>
                  <a:pt x="3974729" y="586127"/>
                </a:lnTo>
                <a:lnTo>
                  <a:pt x="3985644" y="569974"/>
                </a:lnTo>
                <a:lnTo>
                  <a:pt x="3989652" y="550249"/>
                </a:lnTo>
                <a:lnTo>
                  <a:pt x="3989652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298846" y="1659342"/>
            <a:ext cx="0" cy="715010"/>
          </a:xfrm>
          <a:custGeom>
            <a:avLst/>
            <a:gdLst/>
            <a:ahLst/>
            <a:cxnLst/>
            <a:rect l="l" t="t" r="r" b="b"/>
            <a:pathLst>
              <a:path h="715010">
                <a:moveTo>
                  <a:pt x="0" y="714935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298846" y="1646642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298846" y="1633942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298846" y="1621242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298846" y="1602192"/>
            <a:ext cx="0" cy="19050"/>
          </a:xfrm>
          <a:custGeom>
            <a:avLst/>
            <a:gdLst/>
            <a:ahLst/>
            <a:cxnLst/>
            <a:rect l="l" t="t" r="r" b="b"/>
            <a:pathLst>
              <a:path h="19050">
                <a:moveTo>
                  <a:pt x="0" y="19050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28155" y="1835531"/>
            <a:ext cx="134416" cy="13441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461556" y="1847392"/>
            <a:ext cx="67945" cy="112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28155" y="2217648"/>
            <a:ext cx="134416" cy="13441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461556" y="2229510"/>
            <a:ext cx="67945" cy="112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6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24395" y="1805785"/>
            <a:ext cx="3373754" cy="578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2600"/>
              </a:lnSpc>
            </a:pPr>
            <a:r>
              <a:rPr sz="1050" spc="-5" dirty="0">
                <a:latin typeface="Arial"/>
                <a:cs typeface="Arial"/>
              </a:rPr>
              <a:t>Standard I/O are fully </a:t>
            </a:r>
            <a:r>
              <a:rPr sz="1050" spc="-15" dirty="0">
                <a:latin typeface="Arial"/>
                <a:cs typeface="Arial"/>
              </a:rPr>
              <a:t>buffered </a:t>
            </a:r>
            <a:r>
              <a:rPr sz="1050" spc="-5" dirty="0">
                <a:latin typeface="Arial"/>
                <a:cs typeface="Arial"/>
              </a:rPr>
              <a:t>if and only if </a:t>
            </a:r>
            <a:r>
              <a:rPr sz="1050" spc="-15" dirty="0">
                <a:latin typeface="Arial"/>
                <a:cs typeface="Arial"/>
              </a:rPr>
              <a:t>they </a:t>
            </a:r>
            <a:r>
              <a:rPr sz="1050" spc="-5" dirty="0">
                <a:latin typeface="Arial"/>
                <a:cs typeface="Arial"/>
              </a:rPr>
              <a:t>do not  </a:t>
            </a:r>
            <a:r>
              <a:rPr sz="1050" spc="-15" dirty="0">
                <a:latin typeface="Arial"/>
                <a:cs typeface="Arial"/>
              </a:rPr>
              <a:t>refer </a:t>
            </a:r>
            <a:r>
              <a:rPr sz="1050" spc="-5" dirty="0">
                <a:latin typeface="Arial"/>
                <a:cs typeface="Arial"/>
              </a:rPr>
              <a:t>to an </a:t>
            </a:r>
            <a:r>
              <a:rPr sz="1050" spc="-10" dirty="0">
                <a:latin typeface="Arial"/>
                <a:cs typeface="Arial"/>
              </a:rPr>
              <a:t>interactive</a:t>
            </a:r>
            <a:r>
              <a:rPr sz="1050" spc="35" dirty="0">
                <a:latin typeface="Arial"/>
                <a:cs typeface="Arial"/>
              </a:rPr>
              <a:t> </a:t>
            </a:r>
            <a:r>
              <a:rPr sz="1050" spc="-15" dirty="0">
                <a:latin typeface="Arial"/>
                <a:cs typeface="Arial"/>
              </a:rPr>
              <a:t>device.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1050" spc="-5" dirty="0">
                <a:latin typeface="Arial"/>
                <a:cs typeface="Arial"/>
              </a:rPr>
              <a:t>Standard error is </a:t>
            </a:r>
            <a:r>
              <a:rPr sz="1050" spc="-20" dirty="0">
                <a:latin typeface="Arial"/>
                <a:cs typeface="Arial"/>
              </a:rPr>
              <a:t>never </a:t>
            </a:r>
            <a:r>
              <a:rPr sz="1050" spc="-5" dirty="0">
                <a:latin typeface="Arial"/>
                <a:cs typeface="Arial"/>
              </a:rPr>
              <a:t>fully</a:t>
            </a:r>
            <a:r>
              <a:rPr sz="1050" spc="60" dirty="0">
                <a:latin typeface="Arial"/>
                <a:cs typeface="Arial"/>
              </a:rPr>
              <a:t> </a:t>
            </a:r>
            <a:r>
              <a:rPr sz="1050" spc="-15" dirty="0">
                <a:latin typeface="Arial"/>
                <a:cs typeface="Arial"/>
              </a:rPr>
              <a:t>buffered.</a:t>
            </a:r>
            <a:endParaRPr sz="105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Slide Number Placeholder 40">
            <a:extLst>
              <a:ext uri="{FF2B5EF4-FFF2-40B4-BE49-F238E27FC236}">
                <a16:creationId xmlns:a16="http://schemas.microsoft.com/office/drawing/2014/main" id="{5CE705D1-89AD-44B4-A0A7-958FFD6EDC7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9</a:t>
            </a:fld>
            <a:endParaRPr lang="en-CA"/>
          </a:p>
        </p:txBody>
      </p:sp>
      <p:sp>
        <p:nvSpPr>
          <p:cNvPr id="42" name="Footer Placeholder 41">
            <a:extLst>
              <a:ext uri="{FF2B5EF4-FFF2-40B4-BE49-F238E27FC236}">
                <a16:creationId xmlns:a16="http://schemas.microsoft.com/office/drawing/2014/main" id="{3A21E28A-FCDE-41BD-A625-03CFB6C422A3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2399295" y="3325823"/>
            <a:ext cx="1312863" cy="184666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 2560 System</a:t>
            </a:r>
            <a:r>
              <a:rPr lang="en-CA" spc="-35" dirty="0"/>
              <a:t> </a:t>
            </a:r>
            <a:r>
              <a:rPr lang="en-CA" spc="-5" dirty="0"/>
              <a:t>Programming</a:t>
            </a: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20840</TotalTime>
  <Words>3245</Words>
  <Application>Microsoft Office PowerPoint</Application>
  <PresentationFormat>Custom</PresentationFormat>
  <Paragraphs>559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Calibri</vt:lpstr>
      <vt:lpstr>Courier New</vt:lpstr>
      <vt:lpstr>Georgia</vt:lpstr>
      <vt:lpstr>Lucida Sans Unicode</vt:lpstr>
      <vt:lpstr>Times New Roman</vt:lpstr>
      <vt:lpstr>Office Theme</vt:lpstr>
      <vt:lpstr>COMP 2560 System Programming:  Standard Input/Output Library</vt:lpstr>
      <vt:lpstr>Content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60-256 System Programming: Standard Input/Output Library</dc:title>
  <dc:subject>Standard Input/Output Library</dc:subject>
  <dc:creator>by Dr. B. Boufama</dc:creator>
  <cp:lastModifiedBy>Abedalrhman Alkhateeb</cp:lastModifiedBy>
  <cp:revision>126</cp:revision>
  <dcterms:created xsi:type="dcterms:W3CDTF">2019-09-06T21:24:30Z</dcterms:created>
  <dcterms:modified xsi:type="dcterms:W3CDTF">2021-01-24T01:22:42Z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2006-09-23T00:00:00Z</vt:filetime>
  </property>
  <property fmtid="{D5CDD505-2E9C-101B-9397-08002B2CF9AE}" pid="3" name="Creator">
    <vt:lpwstr>LaTeX with beamer class version 3.06</vt:lpwstr>
  </property>
  <property fmtid="{D5CDD505-2E9C-101B-9397-08002B2CF9AE}" pid="4" name="LastSaved">
    <vt:filetime>2006-09-23T00:00:00Z</vt:filetime>
  </property>
</Properties>
</file>