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78" r:id="rId4"/>
    <p:sldId id="280" r:id="rId5"/>
    <p:sldId id="281" r:id="rId6"/>
    <p:sldId id="282" r:id="rId7"/>
    <p:sldId id="257" r:id="rId8"/>
    <p:sldId id="258" r:id="rId9"/>
    <p:sldId id="259" r:id="rId10"/>
    <p:sldId id="260" r:id="rId11"/>
    <p:sldId id="261" r:id="rId12"/>
    <p:sldId id="262" r:id="rId13"/>
    <p:sldId id="27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72" r:id="rId25"/>
    <p:sldId id="273" r:id="rId26"/>
    <p:sldId id="274" r:id="rId27"/>
    <p:sldId id="275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8B7BD-56C3-4B93-8301-04538C1542DB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D645-01D3-4931-9F4E-F53320B969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7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4651" y="912779"/>
            <a:ext cx="3120796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96999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4143" y="3325823"/>
            <a:ext cx="141478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51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22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1.png"/><Relationship Id="rId10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33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33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85044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41565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1402956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453756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901001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51801"/>
            <a:ext cx="50751" cy="463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894864"/>
            <a:ext cx="3989704" cy="572135"/>
          </a:xfrm>
          <a:custGeom>
            <a:avLst/>
            <a:gdLst/>
            <a:ahLst/>
            <a:cxnLst/>
            <a:rect l="l" t="t" r="r" b="b"/>
            <a:pathLst>
              <a:path w="3989704" h="572135">
                <a:moveTo>
                  <a:pt x="3989652" y="0"/>
                </a:moveTo>
                <a:lnTo>
                  <a:pt x="0" y="0"/>
                </a:lnTo>
                <a:lnTo>
                  <a:pt x="0" y="520792"/>
                </a:lnTo>
                <a:lnTo>
                  <a:pt x="4008" y="540516"/>
                </a:lnTo>
                <a:lnTo>
                  <a:pt x="14922" y="556669"/>
                </a:lnTo>
                <a:lnTo>
                  <a:pt x="31075" y="567583"/>
                </a:lnTo>
                <a:lnTo>
                  <a:pt x="50800" y="571592"/>
                </a:lnTo>
                <a:lnTo>
                  <a:pt x="3938852" y="571592"/>
                </a:lnTo>
                <a:lnTo>
                  <a:pt x="3958576" y="567583"/>
                </a:lnTo>
                <a:lnTo>
                  <a:pt x="3974729" y="556669"/>
                </a:lnTo>
                <a:lnTo>
                  <a:pt x="3985644" y="540516"/>
                </a:lnTo>
                <a:lnTo>
                  <a:pt x="3989652" y="520792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39101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4">
                <a:moveTo>
                  <a:pt x="0" y="49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264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137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010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88195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4650" y="912779"/>
            <a:ext cx="3566891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8455" algn="l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 Programming:  </a:t>
            </a:r>
            <a:r>
              <a:rPr lang="en-US" spc="15" dirty="0"/>
              <a:t>   </a:t>
            </a:r>
            <a:br>
              <a:rPr lang="en-US" spc="15" dirty="0"/>
            </a:br>
            <a:r>
              <a:rPr lang="en-US" spc="15" dirty="0"/>
              <a:t>     </a:t>
            </a:r>
            <a:r>
              <a:rPr spc="15" dirty="0"/>
              <a:t>Standard Input/Output Library</a:t>
            </a:r>
            <a:r>
              <a:rPr spc="-55" dirty="0"/>
              <a:t> </a:t>
            </a:r>
            <a:r>
              <a:rPr spc="5" dirty="0"/>
              <a:t>(Cont’d)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696999"/>
            <a:ext cx="2235200" cy="79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900" dirty="0">
                <a:latin typeface="Times New Roman"/>
                <a:cs typeface="Times New Roman"/>
              </a:rPr>
              <a:t>Modified by Dan Wu</a:t>
            </a:r>
            <a:endParaRPr sz="9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6615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09C3168-6C4C-44FC-B2C4-CD87D134E2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900" y="922359"/>
            <a:ext cx="3148965" cy="145415"/>
          </a:xfrm>
          <a:custGeom>
            <a:avLst/>
            <a:gdLst/>
            <a:ahLst/>
            <a:cxnLst/>
            <a:rect l="l" t="t" r="r" b="b"/>
            <a:pathLst>
              <a:path w="3148965" h="145415">
                <a:moveTo>
                  <a:pt x="3108660" y="0"/>
                </a:moveTo>
                <a:lnTo>
                  <a:pt x="40093" y="0"/>
                </a:lnTo>
                <a:lnTo>
                  <a:pt x="24525" y="3163"/>
                </a:lnTo>
                <a:lnTo>
                  <a:pt x="11777" y="11777"/>
                </a:lnTo>
                <a:lnTo>
                  <a:pt x="3163" y="24525"/>
                </a:lnTo>
                <a:lnTo>
                  <a:pt x="0" y="40093"/>
                </a:lnTo>
                <a:lnTo>
                  <a:pt x="0" y="144896"/>
                </a:lnTo>
                <a:lnTo>
                  <a:pt x="3148753" y="144896"/>
                </a:lnTo>
                <a:lnTo>
                  <a:pt x="3148753" y="40093"/>
                </a:lnTo>
                <a:lnTo>
                  <a:pt x="3145589" y="24525"/>
                </a:lnTo>
                <a:lnTo>
                  <a:pt x="3136976" y="11777"/>
                </a:lnTo>
                <a:lnTo>
                  <a:pt x="3124227" y="3163"/>
                </a:lnTo>
                <a:lnTo>
                  <a:pt x="310866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901" y="1057262"/>
            <a:ext cx="3148752" cy="39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319456"/>
            <a:ext cx="80185" cy="80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8537" y="2309432"/>
            <a:ext cx="90171" cy="902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087" y="2349526"/>
            <a:ext cx="3028473" cy="50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8654" y="957270"/>
            <a:ext cx="40054" cy="801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654" y="997341"/>
            <a:ext cx="40054" cy="13221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900" y="1092195"/>
            <a:ext cx="3148965" cy="1267460"/>
          </a:xfrm>
          <a:custGeom>
            <a:avLst/>
            <a:gdLst/>
            <a:ahLst/>
            <a:cxnLst/>
            <a:rect l="l" t="t" r="r" b="b"/>
            <a:pathLst>
              <a:path w="3148965" h="1267460">
                <a:moveTo>
                  <a:pt x="3148753" y="0"/>
                </a:moveTo>
                <a:lnTo>
                  <a:pt x="0" y="0"/>
                </a:lnTo>
                <a:lnTo>
                  <a:pt x="0" y="1227260"/>
                </a:lnTo>
                <a:lnTo>
                  <a:pt x="3163" y="1242827"/>
                </a:lnTo>
                <a:lnTo>
                  <a:pt x="11777" y="1255575"/>
                </a:lnTo>
                <a:lnTo>
                  <a:pt x="24525" y="1264189"/>
                </a:lnTo>
                <a:lnTo>
                  <a:pt x="40093" y="1267353"/>
                </a:lnTo>
                <a:lnTo>
                  <a:pt x="3108660" y="1267353"/>
                </a:lnTo>
                <a:lnTo>
                  <a:pt x="3124227" y="1264189"/>
                </a:lnTo>
                <a:lnTo>
                  <a:pt x="3136976" y="1255575"/>
                </a:lnTo>
                <a:lnTo>
                  <a:pt x="3145589" y="1242827"/>
                </a:lnTo>
                <a:lnTo>
                  <a:pt x="3148753" y="1227260"/>
                </a:lnTo>
                <a:lnTo>
                  <a:pt x="314875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8654" y="987317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134717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8654" y="977294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54" y="967271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654" y="95724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8654" y="942213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1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987" y="118268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06" y="0"/>
                </a:lnTo>
              </a:path>
            </a:pathLst>
          </a:custGeom>
          <a:ln w="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6538" y="1182682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806" y="0"/>
                </a:lnTo>
              </a:path>
            </a:pathLst>
          </a:custGeom>
          <a:ln w="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987" y="131849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06" y="0"/>
                </a:lnTo>
              </a:path>
            </a:pathLst>
          </a:custGeom>
          <a:ln w="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393" y="1559445"/>
            <a:ext cx="60620" cy="60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3764" y="1891675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806" y="0"/>
                </a:lnTo>
              </a:path>
            </a:pathLst>
          </a:custGeom>
          <a:ln w="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393" y="1966859"/>
            <a:ext cx="60620" cy="60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393" y="2238478"/>
            <a:ext cx="60620" cy="60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900" y="2479456"/>
            <a:ext cx="3148965" cy="152400"/>
          </a:xfrm>
          <a:custGeom>
            <a:avLst/>
            <a:gdLst/>
            <a:ahLst/>
            <a:cxnLst/>
            <a:rect l="l" t="t" r="r" b="b"/>
            <a:pathLst>
              <a:path w="3148965" h="152400">
                <a:moveTo>
                  <a:pt x="3108660" y="0"/>
                </a:moveTo>
                <a:lnTo>
                  <a:pt x="40093" y="0"/>
                </a:lnTo>
                <a:lnTo>
                  <a:pt x="24525" y="3163"/>
                </a:lnTo>
                <a:lnTo>
                  <a:pt x="11777" y="11777"/>
                </a:lnTo>
                <a:lnTo>
                  <a:pt x="3163" y="24525"/>
                </a:lnTo>
                <a:lnTo>
                  <a:pt x="0" y="40093"/>
                </a:lnTo>
                <a:lnTo>
                  <a:pt x="0" y="151840"/>
                </a:lnTo>
                <a:lnTo>
                  <a:pt x="3148753" y="151840"/>
                </a:lnTo>
                <a:lnTo>
                  <a:pt x="3148753" y="40093"/>
                </a:lnTo>
                <a:lnTo>
                  <a:pt x="3145589" y="24525"/>
                </a:lnTo>
                <a:lnTo>
                  <a:pt x="3136976" y="11777"/>
                </a:lnTo>
                <a:lnTo>
                  <a:pt x="3124227" y="3163"/>
                </a:lnTo>
                <a:lnTo>
                  <a:pt x="310866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901" y="2621305"/>
            <a:ext cx="3148752" cy="399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3181894"/>
            <a:ext cx="80185" cy="80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8537" y="3171870"/>
            <a:ext cx="90171" cy="902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0087" y="3211964"/>
            <a:ext cx="3028473" cy="501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8654" y="2514367"/>
            <a:ext cx="40054" cy="801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8654" y="2554453"/>
            <a:ext cx="40054" cy="627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900" y="2656252"/>
            <a:ext cx="3148965" cy="565785"/>
          </a:xfrm>
          <a:custGeom>
            <a:avLst/>
            <a:gdLst/>
            <a:ahLst/>
            <a:cxnLst/>
            <a:rect l="l" t="t" r="r" b="b"/>
            <a:pathLst>
              <a:path w="3148965" h="565785">
                <a:moveTo>
                  <a:pt x="3148753" y="0"/>
                </a:moveTo>
                <a:lnTo>
                  <a:pt x="0" y="0"/>
                </a:lnTo>
                <a:lnTo>
                  <a:pt x="0" y="525641"/>
                </a:lnTo>
                <a:lnTo>
                  <a:pt x="3163" y="541208"/>
                </a:lnTo>
                <a:lnTo>
                  <a:pt x="11777" y="553957"/>
                </a:lnTo>
                <a:lnTo>
                  <a:pt x="24525" y="562571"/>
                </a:lnTo>
                <a:lnTo>
                  <a:pt x="40093" y="565734"/>
                </a:lnTo>
                <a:lnTo>
                  <a:pt x="3108660" y="565734"/>
                </a:lnTo>
                <a:lnTo>
                  <a:pt x="3124227" y="562571"/>
                </a:lnTo>
                <a:lnTo>
                  <a:pt x="3136976" y="553957"/>
                </a:lnTo>
                <a:lnTo>
                  <a:pt x="3145589" y="541208"/>
                </a:lnTo>
                <a:lnTo>
                  <a:pt x="3148753" y="525641"/>
                </a:lnTo>
                <a:lnTo>
                  <a:pt x="314875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68654" y="254443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65249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8654" y="2534407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68654" y="252438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68654" y="251436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1002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8654" y="2499325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03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5948" y="538899"/>
            <a:ext cx="3295650" cy="253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fwrite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 write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function in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Courier New"/>
                <a:cs typeface="Courier New"/>
              </a:rPr>
              <a:t>stdio</a:t>
            </a:r>
            <a:endParaRPr sz="850" dirty="0">
              <a:latin typeface="Courier New"/>
              <a:cs typeface="Courier New"/>
            </a:endParaRPr>
          </a:p>
          <a:p>
            <a:pPr marL="213995" marR="304800">
              <a:lnSpc>
                <a:spcPct val="104800"/>
              </a:lnSpc>
              <a:spcBef>
                <a:spcPts val="125"/>
              </a:spcBef>
            </a:pPr>
            <a:r>
              <a:rPr sz="850" spc="5" dirty="0">
                <a:latin typeface="Courier New"/>
                <a:cs typeface="Courier New"/>
              </a:rPr>
              <a:t>size</a:t>
            </a:r>
            <a:r>
              <a:rPr sz="850" spc="-210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t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fwrite(const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void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1275" spc="7" baseline="-9803" dirty="0">
                <a:latin typeface="Courier New"/>
                <a:cs typeface="Courier New"/>
              </a:rPr>
              <a:t>*</a:t>
            </a:r>
            <a:r>
              <a:rPr sz="850" spc="5" dirty="0">
                <a:latin typeface="Courier New"/>
                <a:cs typeface="Courier New"/>
              </a:rPr>
              <a:t>ptr,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size</a:t>
            </a:r>
            <a:r>
              <a:rPr sz="850" spc="-210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t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size,  size t nitems, FILE</a:t>
            </a:r>
            <a:r>
              <a:rPr sz="850" spc="-275" dirty="0">
                <a:latin typeface="Courier New"/>
                <a:cs typeface="Courier New"/>
              </a:rPr>
              <a:t> </a:t>
            </a:r>
            <a:r>
              <a:rPr sz="1275" spc="7" baseline="-9803" dirty="0">
                <a:latin typeface="Courier New"/>
                <a:cs typeface="Courier New"/>
              </a:rPr>
              <a:t>*</a:t>
            </a:r>
            <a:r>
              <a:rPr sz="850" spc="5" dirty="0">
                <a:latin typeface="Courier New"/>
                <a:cs typeface="Courier New"/>
              </a:rPr>
              <a:t>fp);</a:t>
            </a:r>
            <a:endParaRPr sz="8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45"/>
              </a:spcBef>
            </a:pPr>
            <a:r>
              <a:rPr sz="850" dirty="0">
                <a:latin typeface="Arial"/>
                <a:cs typeface="Arial"/>
              </a:rPr>
              <a:t>In particular,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5" dirty="0">
                <a:latin typeface="Courier New"/>
                <a:cs typeface="Courier New"/>
              </a:rPr>
              <a:t>fwrite()</a:t>
            </a:r>
            <a:endParaRPr sz="850" dirty="0">
              <a:latin typeface="Courier New"/>
              <a:cs typeface="Courier New"/>
            </a:endParaRPr>
          </a:p>
          <a:p>
            <a:pPr marL="432434" marR="133985">
              <a:lnSpc>
                <a:spcPct val="104800"/>
              </a:lnSpc>
              <a:spcBef>
                <a:spcPts val="235"/>
              </a:spcBef>
            </a:pPr>
            <a:r>
              <a:rPr sz="850" spc="5" dirty="0">
                <a:latin typeface="Arial"/>
                <a:cs typeface="Arial"/>
              </a:rPr>
              <a:t>writes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to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the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stream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Courier New"/>
                <a:cs typeface="Courier New"/>
              </a:rPr>
              <a:t>fp</a:t>
            </a:r>
            <a:r>
              <a:rPr sz="850" spc="-280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Arial"/>
                <a:cs typeface="Arial"/>
              </a:rPr>
              <a:t>up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to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Courier New"/>
                <a:cs typeface="Courier New"/>
              </a:rPr>
              <a:t>nitems</a:t>
            </a:r>
            <a:r>
              <a:rPr sz="850" spc="-280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Arial"/>
                <a:cs typeface="Arial"/>
              </a:rPr>
              <a:t>items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of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data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from  the </a:t>
            </a:r>
            <a:r>
              <a:rPr sz="850" spc="-20" dirty="0">
                <a:latin typeface="Arial"/>
                <a:cs typeface="Arial"/>
              </a:rPr>
              <a:t>array, </a:t>
            </a:r>
            <a:r>
              <a:rPr sz="850" spc="5" dirty="0">
                <a:latin typeface="Arial"/>
                <a:cs typeface="Arial"/>
              </a:rPr>
              <a:t>pointed </a:t>
            </a:r>
            <a:r>
              <a:rPr sz="850" dirty="0">
                <a:latin typeface="Arial"/>
                <a:cs typeface="Arial"/>
              </a:rPr>
              <a:t>to </a:t>
            </a:r>
            <a:r>
              <a:rPr sz="850" spc="-5" dirty="0">
                <a:latin typeface="Arial"/>
                <a:cs typeface="Arial"/>
              </a:rPr>
              <a:t>by </a:t>
            </a:r>
            <a:r>
              <a:rPr sz="850" spc="5" dirty="0">
                <a:latin typeface="Courier New"/>
                <a:cs typeface="Courier New"/>
              </a:rPr>
              <a:t>ptr</a:t>
            </a:r>
            <a:r>
              <a:rPr sz="850" spc="5" dirty="0">
                <a:latin typeface="Arial"/>
                <a:cs typeface="Arial"/>
              </a:rPr>
              <a:t>, where an item </a:t>
            </a:r>
            <a:r>
              <a:rPr sz="850" dirty="0">
                <a:latin typeface="Arial"/>
                <a:cs typeface="Arial"/>
              </a:rPr>
              <a:t>of </a:t>
            </a:r>
            <a:r>
              <a:rPr sz="850" spc="5" dirty="0">
                <a:latin typeface="Arial"/>
                <a:cs typeface="Arial"/>
              </a:rPr>
              <a:t>data </a:t>
            </a:r>
            <a:r>
              <a:rPr sz="850" dirty="0">
                <a:latin typeface="Arial"/>
                <a:cs typeface="Arial"/>
              </a:rPr>
              <a:t>is </a:t>
            </a:r>
            <a:r>
              <a:rPr sz="850" spc="5" dirty="0">
                <a:latin typeface="Arial"/>
                <a:cs typeface="Arial"/>
              </a:rPr>
              <a:t>a  sequence</a:t>
            </a:r>
            <a:r>
              <a:rPr sz="850" spc="-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of</a:t>
            </a:r>
            <a:r>
              <a:rPr sz="850" spc="-15" dirty="0">
                <a:latin typeface="Arial"/>
                <a:cs typeface="Arial"/>
              </a:rPr>
              <a:t> </a:t>
            </a:r>
            <a:r>
              <a:rPr sz="850" spc="5" dirty="0">
                <a:latin typeface="Courier New"/>
                <a:cs typeface="Courier New"/>
              </a:rPr>
              <a:t>size</a:t>
            </a:r>
            <a:r>
              <a:rPr sz="850" spc="-22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Courier New"/>
                <a:cs typeface="Courier New"/>
              </a:rPr>
              <a:t>t</a:t>
            </a:r>
            <a:r>
              <a:rPr sz="850" spc="-29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Arial"/>
                <a:cs typeface="Arial"/>
              </a:rPr>
              <a:t>bytes.</a:t>
            </a:r>
            <a:endParaRPr sz="850" dirty="0">
              <a:latin typeface="Arial"/>
              <a:cs typeface="Arial"/>
            </a:endParaRPr>
          </a:p>
          <a:p>
            <a:pPr marL="432434" marR="180975">
              <a:lnSpc>
                <a:spcPct val="104800"/>
              </a:lnSpc>
            </a:pPr>
            <a:r>
              <a:rPr sz="850" spc="5" dirty="0">
                <a:latin typeface="Arial"/>
                <a:cs typeface="Arial"/>
              </a:rPr>
              <a:t>stops writing </a:t>
            </a:r>
            <a:r>
              <a:rPr sz="850" dirty="0">
                <a:latin typeface="Arial"/>
                <a:cs typeface="Arial"/>
              </a:rPr>
              <a:t>bytes </a:t>
            </a:r>
            <a:r>
              <a:rPr sz="850" spc="5" dirty="0">
                <a:latin typeface="Arial"/>
                <a:cs typeface="Arial"/>
              </a:rPr>
              <a:t>when </a:t>
            </a:r>
            <a:r>
              <a:rPr sz="850" dirty="0">
                <a:latin typeface="Arial"/>
                <a:cs typeface="Arial"/>
              </a:rPr>
              <a:t>it </a:t>
            </a:r>
            <a:r>
              <a:rPr sz="850" spc="5" dirty="0">
                <a:latin typeface="Arial"/>
                <a:cs typeface="Arial"/>
              </a:rPr>
              <a:t>has written </a:t>
            </a:r>
            <a:r>
              <a:rPr sz="850" spc="5" dirty="0">
                <a:latin typeface="Courier New"/>
                <a:cs typeface="Courier New"/>
              </a:rPr>
              <a:t>nitems</a:t>
            </a:r>
            <a:r>
              <a:rPr sz="850" spc="-355" dirty="0">
                <a:latin typeface="Courier New"/>
                <a:cs typeface="Courier New"/>
              </a:rPr>
              <a:t> </a:t>
            </a:r>
            <a:r>
              <a:rPr sz="850" spc="5" dirty="0">
                <a:latin typeface="Arial"/>
                <a:cs typeface="Arial"/>
              </a:rPr>
              <a:t>items </a:t>
            </a:r>
            <a:r>
              <a:rPr sz="850" dirty="0">
                <a:latin typeface="Arial"/>
                <a:cs typeface="Arial"/>
              </a:rPr>
              <a:t>of  </a:t>
            </a:r>
            <a:r>
              <a:rPr sz="850" spc="5" dirty="0">
                <a:latin typeface="Arial"/>
                <a:cs typeface="Arial"/>
              </a:rPr>
              <a:t>data </a:t>
            </a:r>
            <a:r>
              <a:rPr sz="850" dirty="0">
                <a:latin typeface="Arial"/>
                <a:cs typeface="Arial"/>
              </a:rPr>
              <a:t>or if </a:t>
            </a:r>
            <a:r>
              <a:rPr sz="850" spc="5" dirty="0">
                <a:latin typeface="Arial"/>
                <a:cs typeface="Arial"/>
              </a:rPr>
              <a:t>an </a:t>
            </a:r>
            <a:r>
              <a:rPr sz="850" dirty="0">
                <a:latin typeface="Arial"/>
                <a:cs typeface="Arial"/>
              </a:rPr>
              <a:t>error </a:t>
            </a:r>
            <a:r>
              <a:rPr sz="850" spc="5" dirty="0">
                <a:latin typeface="Arial"/>
                <a:cs typeface="Arial"/>
              </a:rPr>
              <a:t>has</a:t>
            </a:r>
            <a:r>
              <a:rPr sz="850" spc="-7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occurred.</a:t>
            </a:r>
            <a:endParaRPr sz="85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50"/>
              </a:spcBef>
            </a:pPr>
            <a:r>
              <a:rPr sz="850" spc="5" dirty="0">
                <a:latin typeface="Arial"/>
                <a:cs typeface="Arial"/>
              </a:rPr>
              <a:t>returns </a:t>
            </a:r>
            <a:r>
              <a:rPr sz="850" dirty="0">
                <a:latin typeface="Arial"/>
                <a:cs typeface="Arial"/>
              </a:rPr>
              <a:t>number of </a:t>
            </a:r>
            <a:r>
              <a:rPr sz="850" spc="5" dirty="0">
                <a:latin typeface="Arial"/>
                <a:cs typeface="Arial"/>
              </a:rPr>
              <a:t>items(not </a:t>
            </a:r>
            <a:r>
              <a:rPr sz="850" dirty="0">
                <a:latin typeface="Arial"/>
                <a:cs typeface="Arial"/>
              </a:rPr>
              <a:t>bytes)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read.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 important issue about</a:t>
            </a:r>
            <a:r>
              <a:rPr sz="8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Courier New"/>
                <a:cs typeface="Courier New"/>
              </a:rPr>
              <a:t>fwrite()</a:t>
            </a:r>
            <a:endParaRPr sz="850" dirty="0">
              <a:latin typeface="Courier New"/>
              <a:cs typeface="Courier New"/>
            </a:endParaRPr>
          </a:p>
          <a:p>
            <a:pPr marL="213995" marR="5080">
              <a:lnSpc>
                <a:spcPct val="104800"/>
              </a:lnSpc>
              <a:spcBef>
                <a:spcPts val="245"/>
              </a:spcBef>
            </a:pPr>
            <a:r>
              <a:rPr sz="850" spc="5" dirty="0">
                <a:latin typeface="Arial"/>
                <a:cs typeface="Arial"/>
              </a:rPr>
              <a:t>A </a:t>
            </a:r>
            <a:r>
              <a:rPr sz="850" dirty="0">
                <a:latin typeface="Arial"/>
                <a:cs typeface="Arial"/>
              </a:rPr>
              <a:t>call to </a:t>
            </a:r>
            <a:r>
              <a:rPr sz="850" spc="5" dirty="0">
                <a:latin typeface="Courier New"/>
                <a:cs typeface="Courier New"/>
              </a:rPr>
              <a:t>fwrite() </a:t>
            </a:r>
            <a:r>
              <a:rPr sz="850" dirty="0">
                <a:latin typeface="Arial"/>
                <a:cs typeface="Arial"/>
              </a:rPr>
              <a:t>in </a:t>
            </a:r>
            <a:r>
              <a:rPr sz="850" spc="-5" dirty="0">
                <a:latin typeface="Arial"/>
                <a:cs typeface="Arial"/>
              </a:rPr>
              <a:t>buffered </a:t>
            </a:r>
            <a:r>
              <a:rPr sz="850" spc="5" dirty="0">
                <a:latin typeface="Arial"/>
                <a:cs typeface="Arial"/>
              </a:rPr>
              <a:t>mode </a:t>
            </a:r>
            <a:r>
              <a:rPr sz="850" spc="-5" dirty="0">
                <a:latin typeface="Arial"/>
                <a:cs typeface="Arial"/>
              </a:rPr>
              <a:t>may </a:t>
            </a:r>
            <a:r>
              <a:rPr sz="850" spc="5" dirty="0">
                <a:latin typeface="Arial"/>
                <a:cs typeface="Arial"/>
              </a:rPr>
              <a:t>return success </a:t>
            </a:r>
            <a:r>
              <a:rPr sz="850" spc="-10" dirty="0">
                <a:latin typeface="Arial"/>
                <a:cs typeface="Arial"/>
              </a:rPr>
              <a:t>even  </a:t>
            </a:r>
            <a:r>
              <a:rPr sz="850" spc="5" dirty="0">
                <a:latin typeface="Arial"/>
                <a:cs typeface="Arial"/>
              </a:rPr>
              <a:t>though the underlying system </a:t>
            </a:r>
            <a:r>
              <a:rPr sz="850" dirty="0">
                <a:latin typeface="Arial"/>
                <a:cs typeface="Arial"/>
              </a:rPr>
              <a:t>call </a:t>
            </a:r>
            <a:r>
              <a:rPr sz="850" spc="5" dirty="0">
                <a:latin typeface="Arial"/>
                <a:cs typeface="Arial"/>
              </a:rPr>
              <a:t>(</a:t>
            </a:r>
            <a:r>
              <a:rPr sz="850" spc="5" dirty="0">
                <a:latin typeface="Courier New"/>
                <a:cs typeface="Courier New"/>
              </a:rPr>
              <a:t>write()</a:t>
            </a:r>
            <a:r>
              <a:rPr sz="850" spc="5" dirty="0">
                <a:latin typeface="Arial"/>
                <a:cs typeface="Arial"/>
              </a:rPr>
              <a:t>) </a:t>
            </a:r>
            <a:r>
              <a:rPr sz="850" spc="-5" dirty="0">
                <a:latin typeface="Arial"/>
                <a:cs typeface="Arial"/>
              </a:rPr>
              <a:t>fails. </a:t>
            </a:r>
            <a:r>
              <a:rPr sz="850" spc="5" dirty="0">
                <a:latin typeface="Arial"/>
                <a:cs typeface="Arial"/>
              </a:rPr>
              <a:t>This can  cause </a:t>
            </a:r>
            <a:r>
              <a:rPr sz="850" dirty="0">
                <a:latin typeface="Arial"/>
                <a:cs typeface="Arial"/>
              </a:rPr>
              <a:t>unpredictable results. </a:t>
            </a:r>
            <a:r>
              <a:rPr sz="850" dirty="0">
                <a:highlight>
                  <a:srgbClr val="FFFF00"/>
                </a:highlight>
                <a:latin typeface="Arial"/>
                <a:cs typeface="Arial"/>
              </a:rPr>
              <a:t>Therefore, </a:t>
            </a:r>
            <a:r>
              <a:rPr sz="850" spc="5" dirty="0">
                <a:highlight>
                  <a:srgbClr val="FFFF00"/>
                </a:highlight>
                <a:latin typeface="Arial"/>
                <a:cs typeface="Arial"/>
              </a:rPr>
              <a:t>use </a:t>
            </a:r>
            <a:r>
              <a:rPr sz="850" spc="5" dirty="0">
                <a:highlight>
                  <a:srgbClr val="FFFF00"/>
                </a:highlight>
                <a:latin typeface="Courier New"/>
                <a:cs typeface="Courier New"/>
              </a:rPr>
              <a:t>fwrite()</a:t>
            </a:r>
            <a:r>
              <a:rPr sz="850" spc="-20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50" dirty="0">
                <a:highlight>
                  <a:srgbClr val="FFFF00"/>
                </a:highlight>
                <a:latin typeface="Arial"/>
                <a:cs typeface="Arial"/>
              </a:rPr>
              <a:t>function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3046617"/>
            <a:ext cx="1805356" cy="13978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50" spc="5" dirty="0">
                <a:highlight>
                  <a:srgbClr val="FFFF00"/>
                </a:highlight>
                <a:latin typeface="Arial"/>
                <a:cs typeface="Arial"/>
              </a:rPr>
              <a:t>only </a:t>
            </a:r>
            <a:r>
              <a:rPr sz="850" dirty="0">
                <a:highlight>
                  <a:srgbClr val="FFFF00"/>
                </a:highlight>
                <a:latin typeface="Arial"/>
                <a:cs typeface="Arial"/>
              </a:rPr>
              <a:t>in unbuffered</a:t>
            </a:r>
            <a:r>
              <a:rPr sz="850" spc="-8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850" dirty="0">
                <a:highlight>
                  <a:srgbClr val="FFFF00"/>
                </a:highlight>
                <a:latin typeface="Arial"/>
                <a:cs typeface="Arial"/>
              </a:rPr>
              <a:t>mode</a:t>
            </a:r>
            <a:r>
              <a:rPr lang="en-US" sz="850" dirty="0">
                <a:highlight>
                  <a:srgbClr val="FFFF00"/>
                </a:highlight>
                <a:latin typeface="Arial"/>
                <a:cs typeface="Arial"/>
              </a:rPr>
              <a:t> if needed</a:t>
            </a:r>
            <a:r>
              <a:rPr sz="850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4C74CE28-6B82-4FD3-908A-4D4727809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35979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speeding-up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fread()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62637"/>
            <a:ext cx="2795956" cy="2252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854" marR="1743710" indent="-224790">
              <a:lnSpc>
                <a:spcPct val="108900"/>
              </a:lnSpc>
            </a:pPr>
            <a:r>
              <a:rPr sz="700" spc="20" dirty="0">
                <a:latin typeface="Courier New"/>
                <a:cs typeface="Courier New"/>
              </a:rPr>
              <a:t>typedef struct{  char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name[30];  int id;  double x,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y;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spc="20" dirty="0">
                <a:latin typeface="Courier New"/>
                <a:cs typeface="Courier New"/>
              </a:rPr>
              <a:t>}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itemT;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4460" marR="1743710" indent="-112395">
              <a:lnSpc>
                <a:spcPct val="108900"/>
              </a:lnSpc>
            </a:pPr>
            <a:r>
              <a:rPr sz="700" spc="20" dirty="0">
                <a:latin typeface="Courier New"/>
                <a:cs typeface="Courier New"/>
              </a:rPr>
              <a:t>int main(void){  itemT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data[100];  FILE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1050" spc="30" baseline="-11904" dirty="0">
                <a:latin typeface="Courier New"/>
                <a:cs typeface="Courier New"/>
              </a:rPr>
              <a:t>*</a:t>
            </a:r>
            <a:r>
              <a:rPr sz="700" spc="20" dirty="0">
                <a:latin typeface="Courier New"/>
                <a:cs typeface="Courier New"/>
              </a:rPr>
              <a:t>fp;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4460" marR="116839">
              <a:lnSpc>
                <a:spcPct val="108900"/>
              </a:lnSpc>
              <a:spcBef>
                <a:spcPts val="5"/>
              </a:spcBef>
            </a:pPr>
            <a:r>
              <a:rPr sz="700" spc="20" dirty="0">
                <a:latin typeface="Courier New"/>
                <a:cs typeface="Courier New"/>
              </a:rPr>
              <a:t>fp = fopen(‘‘data.bin’’, ‘‘r’’);  if(</a:t>
            </a:r>
            <a:r>
              <a:rPr sz="700" spc="20" dirty="0">
                <a:highlight>
                  <a:srgbClr val="FFFF00"/>
                </a:highlight>
                <a:latin typeface="Courier New"/>
                <a:cs typeface="Courier New"/>
              </a:rPr>
              <a:t>fread(data, sizeof(itemT), 100,</a:t>
            </a:r>
            <a:r>
              <a:rPr sz="700" spc="-1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700" spc="20" dirty="0">
                <a:highlight>
                  <a:srgbClr val="FFFF00"/>
                </a:highlight>
                <a:latin typeface="Courier New"/>
                <a:cs typeface="Courier New"/>
              </a:rPr>
              <a:t>fp)</a:t>
            </a:r>
            <a:r>
              <a:rPr sz="700" spc="20" dirty="0">
                <a:latin typeface="Courier New"/>
                <a:cs typeface="Courier New"/>
              </a:rPr>
              <a:t>!=100){</a:t>
            </a:r>
            <a:endParaRPr sz="700" dirty="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75"/>
              </a:spcBef>
            </a:pPr>
            <a:r>
              <a:rPr sz="700" spc="20" dirty="0">
                <a:latin typeface="Courier New"/>
                <a:cs typeface="Courier New"/>
              </a:rPr>
              <a:t>if(feof(fp))</a:t>
            </a:r>
            <a:endParaRPr sz="700" dirty="0">
              <a:latin typeface="Courier New"/>
              <a:cs typeface="Courier New"/>
            </a:endParaRPr>
          </a:p>
          <a:p>
            <a:pPr marL="236854" marR="5080" indent="111760">
              <a:lnSpc>
                <a:spcPct val="108900"/>
              </a:lnSpc>
            </a:pPr>
            <a:r>
              <a:rPr sz="700" spc="20" dirty="0">
                <a:latin typeface="Courier New"/>
                <a:cs typeface="Courier New"/>
              </a:rPr>
              <a:t>printf(‘‘End of file before reading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all’’);  else</a:t>
            </a:r>
            <a:endParaRPr sz="700" dirty="0">
              <a:latin typeface="Courier New"/>
              <a:cs typeface="Courier New"/>
            </a:endParaRPr>
          </a:p>
          <a:p>
            <a:pPr marL="292735" marR="958215" indent="55880">
              <a:lnSpc>
                <a:spcPct val="108900"/>
              </a:lnSpc>
            </a:pPr>
            <a:r>
              <a:rPr sz="700" spc="20" dirty="0">
                <a:latin typeface="Courier New"/>
                <a:cs typeface="Courier New"/>
              </a:rPr>
              <a:t>printf(‘‘Error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20" dirty="0">
                <a:latin typeface="Courier New"/>
                <a:cs typeface="Courier New"/>
              </a:rPr>
              <a:t>occured’’);  exit(1);</a:t>
            </a:r>
            <a:endParaRPr sz="700" dirty="0">
              <a:latin typeface="Courier New"/>
              <a:cs typeface="Courier New"/>
            </a:endParaRPr>
          </a:p>
          <a:p>
            <a:pPr marL="124460">
              <a:lnSpc>
                <a:spcPct val="100000"/>
              </a:lnSpc>
              <a:spcBef>
                <a:spcPts val="75"/>
              </a:spcBef>
            </a:pPr>
            <a:r>
              <a:rPr sz="700" spc="20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spc="20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A752AA-6CC8-4FB9-9E49-9FF47A606E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381889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speeding-up output using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fwrite()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154257"/>
            <a:ext cx="3634156" cy="2044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 marR="2219960" indent="-147955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int main(void){  itemT</a:t>
            </a:r>
            <a:r>
              <a:rPr sz="950" spc="-7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data[100];  FILE</a:t>
            </a:r>
            <a:r>
              <a:rPr sz="950" spc="-80" dirty="0">
                <a:latin typeface="Courier New"/>
                <a:cs typeface="Courier New"/>
              </a:rPr>
              <a:t> </a:t>
            </a:r>
            <a:r>
              <a:rPr sz="1425" spc="15" baseline="-8771" dirty="0">
                <a:latin typeface="Courier New"/>
                <a:cs typeface="Courier New"/>
              </a:rPr>
              <a:t>*</a:t>
            </a:r>
            <a:r>
              <a:rPr sz="950" spc="10" dirty="0">
                <a:latin typeface="Courier New"/>
                <a:cs typeface="Courier New"/>
              </a:rPr>
              <a:t>fp;</a:t>
            </a:r>
            <a:endParaRPr sz="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R="2724150" algn="ctr">
              <a:lnSpc>
                <a:spcPct val="100000"/>
              </a:lnSpc>
            </a:pPr>
            <a:r>
              <a:rPr sz="950" spc="10" dirty="0">
                <a:latin typeface="Courier New"/>
                <a:cs typeface="Courier New"/>
              </a:rPr>
              <a:t>:</a:t>
            </a:r>
            <a:endParaRPr sz="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60020" marR="374015">
              <a:lnSpc>
                <a:spcPct val="105600"/>
              </a:lnSpc>
              <a:tabLst>
                <a:tab pos="1637030" algn="l"/>
              </a:tabLst>
            </a:pPr>
            <a:r>
              <a:rPr sz="950" spc="10" dirty="0">
                <a:latin typeface="Courier New"/>
                <a:cs typeface="Courier New"/>
              </a:rPr>
              <a:t>fp = fopen(‘‘result.bin’’, ‘‘w’’);  </a:t>
            </a:r>
            <a:r>
              <a:rPr sz="950" b="1" spc="10" dirty="0">
                <a:latin typeface="Courier New"/>
                <a:cs typeface="Courier New"/>
              </a:rPr>
              <a:t>setbuf(fp,</a:t>
            </a:r>
            <a:r>
              <a:rPr sz="950" b="1" spc="20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NULL);	// turn buffering</a:t>
            </a:r>
            <a:r>
              <a:rPr sz="950" b="1" spc="-70" dirty="0">
                <a:latin typeface="Courier New"/>
                <a:cs typeface="Courier New"/>
              </a:rPr>
              <a:t> </a:t>
            </a:r>
            <a:r>
              <a:rPr sz="950" b="1" spc="10" dirty="0">
                <a:latin typeface="Courier New"/>
                <a:cs typeface="Courier New"/>
              </a:rPr>
              <a:t>off</a:t>
            </a:r>
            <a:endParaRPr sz="950" b="1" dirty="0">
              <a:latin typeface="Courier New"/>
              <a:cs typeface="Courier New"/>
            </a:endParaRPr>
          </a:p>
          <a:p>
            <a:pPr marL="381635" marR="5080" indent="-221615">
              <a:lnSpc>
                <a:spcPct val="105600"/>
              </a:lnSpc>
            </a:pPr>
            <a:r>
              <a:rPr sz="950" spc="10" dirty="0">
                <a:latin typeface="Courier New"/>
                <a:cs typeface="Courier New"/>
              </a:rPr>
              <a:t>if(</a:t>
            </a:r>
            <a:r>
              <a:rPr sz="950" spc="10" dirty="0">
                <a:highlight>
                  <a:srgbClr val="FFFF00"/>
                </a:highlight>
                <a:latin typeface="Courier New"/>
                <a:cs typeface="Courier New"/>
              </a:rPr>
              <a:t>fwrite(data, sizeof(itemT), 100,</a:t>
            </a:r>
            <a:r>
              <a:rPr sz="950" spc="-3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950" spc="10" dirty="0">
                <a:highlight>
                  <a:srgbClr val="FFFF00"/>
                </a:highlight>
                <a:latin typeface="Courier New"/>
                <a:cs typeface="Courier New"/>
              </a:rPr>
              <a:t>fp)</a:t>
            </a:r>
            <a:r>
              <a:rPr sz="950" spc="10" dirty="0">
                <a:latin typeface="Courier New"/>
                <a:cs typeface="Courier New"/>
              </a:rPr>
              <a:t>!=100){  </a:t>
            </a:r>
            <a:endParaRPr lang="en-US" sz="950" spc="10" dirty="0">
              <a:latin typeface="Courier New"/>
              <a:cs typeface="Courier New"/>
            </a:endParaRPr>
          </a:p>
          <a:p>
            <a:pPr marL="381635" marR="5080" indent="-221615">
              <a:lnSpc>
                <a:spcPct val="105600"/>
              </a:lnSpc>
            </a:pPr>
            <a:r>
              <a:rPr lang="en-US" sz="950" spc="10" dirty="0">
                <a:latin typeface="Courier New"/>
                <a:cs typeface="Courier New"/>
              </a:rPr>
              <a:t>    </a:t>
            </a:r>
            <a:r>
              <a:rPr sz="950" spc="10" dirty="0" err="1">
                <a:latin typeface="Courier New"/>
                <a:cs typeface="Courier New"/>
              </a:rPr>
              <a:t>printf</a:t>
            </a:r>
            <a:r>
              <a:rPr sz="950" spc="10" dirty="0">
                <a:latin typeface="Courier New"/>
                <a:cs typeface="Courier New"/>
              </a:rPr>
              <a:t>(‘‘Error</a:t>
            </a:r>
            <a:r>
              <a:rPr sz="950" spc="-60" dirty="0">
                <a:latin typeface="Courier New"/>
                <a:cs typeface="Courier New"/>
              </a:rPr>
              <a:t> </a:t>
            </a:r>
            <a:r>
              <a:rPr sz="950" spc="10" dirty="0">
                <a:latin typeface="Courier New"/>
                <a:cs typeface="Courier New"/>
              </a:rPr>
              <a:t>occured’’);</a:t>
            </a:r>
            <a:endParaRPr sz="950" dirty="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65"/>
              </a:spcBef>
            </a:pPr>
            <a:r>
              <a:rPr lang="en-US" sz="950" spc="10" dirty="0">
                <a:latin typeface="Courier New"/>
                <a:cs typeface="Courier New"/>
              </a:rPr>
              <a:t>    </a:t>
            </a:r>
            <a:r>
              <a:rPr sz="950" spc="10" dirty="0">
                <a:latin typeface="Courier New"/>
                <a:cs typeface="Courier New"/>
              </a:rPr>
              <a:t>exit(1);</a:t>
            </a:r>
            <a:endParaRPr sz="950" dirty="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734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A6A97F-96CB-41E4-AA72-869ACCCCA4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797" y="1279990"/>
            <a:ext cx="133711" cy="133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797" y="1964679"/>
            <a:ext cx="133711" cy="133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0810" y="2683906"/>
            <a:ext cx="61549" cy="61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810" y="2985969"/>
            <a:ext cx="61549" cy="61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76186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08679-BF66-413F-930D-A1D6F2CBD907}"/>
              </a:ext>
            </a:extLst>
          </p:cNvPr>
          <p:cNvSpPr txBox="1"/>
          <p:nvPr/>
        </p:nvSpPr>
        <p:spPr>
          <a:xfrm>
            <a:off x="704850" y="1196975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 </a:t>
            </a:r>
            <a:r>
              <a:rPr lang="en-US" sz="1100" dirty="0" err="1"/>
              <a:t>pirate.c</a:t>
            </a:r>
            <a:r>
              <a:rPr lang="en-US" sz="1100" dirty="0"/>
              <a:t> and </a:t>
            </a:r>
            <a:r>
              <a:rPr lang="en-US" sz="1100" dirty="0" err="1"/>
              <a:t>dictionary.c</a:t>
            </a:r>
            <a:r>
              <a:rPr lang="en-US" sz="1100" dirty="0"/>
              <a:t> </a:t>
            </a:r>
            <a:r>
              <a:rPr lang="en-US" sz="1100"/>
              <a:t>for two  more examples.</a:t>
            </a:r>
            <a:endParaRPr lang="en-CA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EE86-01DD-46D9-B217-BAA33C3343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34247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538899"/>
            <a:ext cx="3773804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Problems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  <a:p>
            <a:pPr marL="213995" marR="5080">
              <a:lnSpc>
                <a:spcPct val="107000"/>
              </a:lnSpc>
              <a:spcBef>
                <a:spcPts val="920"/>
              </a:spcBef>
            </a:pPr>
            <a:r>
              <a:rPr sz="1050" spc="15" dirty="0">
                <a:latin typeface="Arial"/>
                <a:cs typeface="Arial"/>
              </a:rPr>
              <a:t>There are </a:t>
            </a:r>
            <a:r>
              <a:rPr sz="1050" spc="10" dirty="0">
                <a:latin typeface="Arial"/>
                <a:cs typeface="Arial"/>
              </a:rPr>
              <a:t>two </a:t>
            </a:r>
            <a:r>
              <a:rPr sz="1050" spc="15" dirty="0">
                <a:latin typeface="Arial"/>
                <a:cs typeface="Arial"/>
              </a:rPr>
              <a:t>fundamental </a:t>
            </a:r>
            <a:r>
              <a:rPr sz="1050" spc="10" dirty="0">
                <a:latin typeface="Arial"/>
                <a:cs typeface="Arial"/>
              </a:rPr>
              <a:t>problems </a:t>
            </a:r>
            <a:r>
              <a:rPr sz="1050" spc="15" dirty="0">
                <a:latin typeface="Arial"/>
                <a:cs typeface="Arial"/>
              </a:rPr>
              <a:t>with these </a:t>
            </a:r>
            <a:r>
              <a:rPr sz="1050" spc="20" dirty="0">
                <a:latin typeface="Arial"/>
                <a:cs typeface="Arial"/>
              </a:rPr>
              <a:t>binary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I/O  functions: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797" y="1279990"/>
            <a:ext cx="133711" cy="133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956" y="1291402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940" y="1249151"/>
            <a:ext cx="330263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1050" spc="20" dirty="0">
                <a:latin typeface="Arial"/>
                <a:cs typeface="Arial"/>
              </a:rPr>
              <a:t>The </a:t>
            </a:r>
            <a:r>
              <a:rPr sz="1050" spc="10" dirty="0">
                <a:latin typeface="Arial"/>
                <a:cs typeface="Arial"/>
              </a:rPr>
              <a:t>offset of </a:t>
            </a:r>
            <a:r>
              <a:rPr sz="1050" spc="15" dirty="0">
                <a:latin typeface="Arial"/>
                <a:cs typeface="Arial"/>
              </a:rPr>
              <a:t>a </a:t>
            </a:r>
            <a:r>
              <a:rPr sz="1050" spc="10" dirty="0">
                <a:latin typeface="Arial"/>
                <a:cs typeface="Arial"/>
              </a:rPr>
              <a:t>structure’s </a:t>
            </a:r>
            <a:r>
              <a:rPr sz="1050" spc="20" dirty="0">
                <a:latin typeface="Arial"/>
                <a:cs typeface="Arial"/>
              </a:rPr>
              <a:t>member </a:t>
            </a:r>
            <a:r>
              <a:rPr sz="1050" spc="15" dirty="0">
                <a:latin typeface="Arial"/>
                <a:cs typeface="Arial"/>
              </a:rPr>
              <a:t>can </a:t>
            </a:r>
            <a:r>
              <a:rPr sz="1050" spc="5" dirty="0">
                <a:latin typeface="Arial"/>
                <a:cs typeface="Arial"/>
              </a:rPr>
              <a:t>differ </a:t>
            </a:r>
            <a:r>
              <a:rPr sz="1050" spc="15" dirty="0">
                <a:latin typeface="Arial"/>
                <a:cs typeface="Arial"/>
              </a:rPr>
              <a:t>from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one  compiler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another.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40" y="1602703"/>
            <a:ext cx="357505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35" dirty="0">
                <a:latin typeface="Arial"/>
                <a:cs typeface="Arial"/>
              </a:rPr>
              <a:t>→ </a:t>
            </a:r>
            <a:r>
              <a:rPr sz="1050" spc="20" dirty="0">
                <a:latin typeface="Arial"/>
                <a:cs typeface="Arial"/>
              </a:rPr>
              <a:t>The binary </a:t>
            </a:r>
            <a:r>
              <a:rPr sz="1050" spc="5" dirty="0">
                <a:latin typeface="Arial"/>
                <a:cs typeface="Arial"/>
              </a:rPr>
              <a:t>layout </a:t>
            </a:r>
            <a:r>
              <a:rPr sz="1050" spc="10" dirty="0">
                <a:latin typeface="Arial"/>
                <a:cs typeface="Arial"/>
              </a:rPr>
              <a:t>of </a:t>
            </a:r>
            <a:r>
              <a:rPr sz="1050" spc="15" dirty="0">
                <a:latin typeface="Arial"/>
                <a:cs typeface="Arial"/>
              </a:rPr>
              <a:t>a structure can </a:t>
            </a:r>
            <a:r>
              <a:rPr sz="1050" spc="5" dirty="0">
                <a:latin typeface="Arial"/>
                <a:cs typeface="Arial"/>
              </a:rPr>
              <a:t>differ </a:t>
            </a:r>
            <a:r>
              <a:rPr sz="1050" spc="15" dirty="0">
                <a:latin typeface="Arial"/>
                <a:cs typeface="Arial"/>
              </a:rPr>
              <a:t>depending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797" y="1964679"/>
            <a:ext cx="133711" cy="133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956" y="1976078"/>
            <a:ext cx="6794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0810" y="2683906"/>
            <a:ext cx="61549" cy="61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810" y="2985969"/>
            <a:ext cx="61549" cy="61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2940" y="1773872"/>
            <a:ext cx="353822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Arial"/>
                <a:cs typeface="Arial"/>
              </a:rPr>
              <a:t>compiler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options.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</a:pPr>
            <a:r>
              <a:rPr sz="1050" spc="20" dirty="0">
                <a:latin typeface="Arial"/>
                <a:cs typeface="Arial"/>
              </a:rPr>
              <a:t>The binary </a:t>
            </a:r>
            <a:r>
              <a:rPr sz="1050" spc="15" dirty="0">
                <a:latin typeface="Arial"/>
                <a:cs typeface="Arial"/>
              </a:rPr>
              <a:t>format used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15" dirty="0">
                <a:latin typeface="Arial"/>
                <a:cs typeface="Arial"/>
              </a:rPr>
              <a:t>store a </a:t>
            </a:r>
            <a:r>
              <a:rPr sz="1050" spc="10" dirty="0">
                <a:latin typeface="Arial"/>
                <a:cs typeface="Arial"/>
              </a:rPr>
              <a:t>multibyte </a:t>
            </a:r>
            <a:r>
              <a:rPr sz="1050" spc="15" dirty="0">
                <a:latin typeface="Arial"/>
                <a:cs typeface="Arial"/>
              </a:rPr>
              <a:t>numeric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value  </a:t>
            </a:r>
            <a:r>
              <a:rPr sz="1050" spc="5" dirty="0">
                <a:latin typeface="Arial"/>
                <a:cs typeface="Arial"/>
              </a:rPr>
              <a:t>differs </a:t>
            </a:r>
            <a:r>
              <a:rPr sz="1050" spc="15" dirty="0">
                <a:latin typeface="Arial"/>
                <a:cs typeface="Arial"/>
              </a:rPr>
              <a:t>from one architecture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5" dirty="0">
                <a:latin typeface="Arial"/>
                <a:cs typeface="Arial"/>
              </a:rPr>
              <a:t>another, </a:t>
            </a:r>
            <a:r>
              <a:rPr sz="1050" spc="15" dirty="0">
                <a:latin typeface="Arial"/>
                <a:cs typeface="Arial"/>
              </a:rPr>
              <a:t>known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as</a:t>
            </a:r>
            <a:endParaRPr sz="1050" dirty="0">
              <a:latin typeface="Arial"/>
              <a:cs typeface="Arial"/>
            </a:endParaRPr>
          </a:p>
          <a:p>
            <a:pPr marL="12700" marR="1443990">
              <a:lnSpc>
                <a:spcPts val="1190"/>
              </a:lnSpc>
              <a:spcBef>
                <a:spcPts val="185"/>
              </a:spcBef>
            </a:pPr>
            <a:r>
              <a:rPr sz="1050" i="1" spc="10" dirty="0">
                <a:highlight>
                  <a:srgbClr val="FFFF00"/>
                </a:highlight>
                <a:latin typeface="Arial"/>
                <a:cs typeface="Arial"/>
              </a:rPr>
              <a:t>little-endian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vs. </a:t>
            </a:r>
            <a:r>
              <a:rPr sz="1050" i="1" spc="15" dirty="0">
                <a:highlight>
                  <a:srgbClr val="FFFF00"/>
                </a:highlight>
                <a:latin typeface="Arial"/>
                <a:cs typeface="Arial"/>
              </a:rPr>
              <a:t>big-endian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orders.  </a:t>
            </a:r>
            <a:r>
              <a:rPr sz="1050" spc="5" dirty="0">
                <a:latin typeface="Arial"/>
                <a:cs typeface="Arial"/>
              </a:rPr>
              <a:t>For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  <a:p>
            <a:pPr marL="288290" marR="241300">
              <a:lnSpc>
                <a:spcPts val="119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Sparc workstations are big-endian : </a:t>
            </a:r>
            <a:r>
              <a:rPr sz="1000" spc="-10" dirty="0">
                <a:latin typeface="Arial"/>
                <a:cs typeface="Arial"/>
              </a:rPr>
              <a:t>a 4-byte </a:t>
            </a:r>
            <a:r>
              <a:rPr sz="1000" spc="-5" dirty="0">
                <a:latin typeface="Arial"/>
                <a:cs typeface="Arial"/>
              </a:rPr>
              <a:t>integer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  stored with the left-most </a:t>
            </a:r>
            <a:r>
              <a:rPr sz="1000" spc="-10" dirty="0">
                <a:latin typeface="Arial"/>
                <a:cs typeface="Arial"/>
              </a:rPr>
              <a:t>byte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first.</a:t>
            </a:r>
            <a:endParaRPr sz="1000" dirty="0">
              <a:latin typeface="Arial"/>
              <a:cs typeface="Arial"/>
            </a:endParaRPr>
          </a:p>
          <a:p>
            <a:pPr marL="288290" marR="52705"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Intel machines are little-endian : </a:t>
            </a:r>
            <a:r>
              <a:rPr sz="1000" spc="-10" dirty="0">
                <a:latin typeface="Arial"/>
                <a:cs typeface="Arial"/>
              </a:rPr>
              <a:t>a 4-byte </a:t>
            </a:r>
            <a:r>
              <a:rPr sz="1000" spc="-5" dirty="0">
                <a:latin typeface="Arial"/>
                <a:cs typeface="Arial"/>
              </a:rPr>
              <a:t>integer is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stored  with the right-most </a:t>
            </a:r>
            <a:r>
              <a:rPr sz="1000" spc="-10" dirty="0">
                <a:latin typeface="Arial"/>
                <a:cs typeface="Arial"/>
              </a:rPr>
              <a:t>byte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first.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76186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975CE3-37A8-42FA-8925-7E74325A5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11849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67971"/>
            <a:ext cx="2428240" cy="235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5" dirty="0">
                <a:latin typeface="Arial"/>
                <a:cs typeface="Arial"/>
              </a:rPr>
              <a:t>1-Run </a:t>
            </a:r>
            <a:r>
              <a:rPr sz="650" spc="10" dirty="0">
                <a:latin typeface="Arial"/>
                <a:cs typeface="Arial"/>
              </a:rPr>
              <a:t>this </a:t>
            </a:r>
            <a:r>
              <a:rPr sz="650" spc="15" dirty="0">
                <a:latin typeface="Arial"/>
                <a:cs typeface="Arial"/>
              </a:rPr>
              <a:t>on </a:t>
            </a:r>
            <a:r>
              <a:rPr lang="en-CA" sz="650" spc="15" dirty="0">
                <a:latin typeface="Arial"/>
                <a:cs typeface="Arial"/>
              </a:rPr>
              <a:t>CS server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to </a:t>
            </a:r>
            <a:r>
              <a:rPr sz="650" spc="15" dirty="0">
                <a:latin typeface="Arial"/>
                <a:cs typeface="Arial"/>
              </a:rPr>
              <a:t>create the </a:t>
            </a:r>
            <a:r>
              <a:rPr sz="650" spc="10" dirty="0">
                <a:latin typeface="Arial"/>
                <a:cs typeface="Arial"/>
              </a:rPr>
              <a:t>file</a:t>
            </a:r>
            <a:r>
              <a:rPr sz="650" spc="-45" dirty="0">
                <a:latin typeface="Arial"/>
                <a:cs typeface="Arial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data.bin</a:t>
            </a:r>
            <a:r>
              <a:rPr sz="650" spc="20" dirty="0">
                <a:latin typeface="Arial"/>
                <a:cs typeface="Arial"/>
              </a:rPr>
              <a:t>.</a:t>
            </a:r>
            <a:endParaRPr sz="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50" spc="20" dirty="0">
                <a:latin typeface="Courier New"/>
                <a:cs typeface="Courier New"/>
              </a:rPr>
              <a:t>#include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20" dirty="0">
                <a:latin typeface="Courier New"/>
                <a:cs typeface="Courier New"/>
              </a:rPr>
              <a:t>#include</a:t>
            </a:r>
            <a:r>
              <a:rPr sz="650" spc="-6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16839" marR="683895" indent="-104775">
              <a:lnSpc>
                <a:spcPct val="109100"/>
              </a:lnSpc>
            </a:pPr>
            <a:r>
              <a:rPr sz="650" spc="20" dirty="0">
                <a:latin typeface="Courier New"/>
                <a:cs typeface="Courier New"/>
              </a:rPr>
              <a:t>int main(int argc, char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975" spc="30" baseline="-8547" dirty="0">
                <a:latin typeface="Courier New"/>
                <a:cs typeface="Courier New"/>
              </a:rPr>
              <a:t>*</a:t>
            </a:r>
            <a:r>
              <a:rPr sz="650" spc="20" dirty="0">
                <a:latin typeface="Courier New"/>
                <a:cs typeface="Courier New"/>
              </a:rPr>
              <a:t>argv[]){  FILE</a:t>
            </a:r>
            <a:r>
              <a:rPr sz="650" spc="-75" dirty="0">
                <a:latin typeface="Courier New"/>
                <a:cs typeface="Courier New"/>
              </a:rPr>
              <a:t> </a:t>
            </a:r>
            <a:r>
              <a:rPr sz="975" spc="30" baseline="-8547" dirty="0">
                <a:latin typeface="Courier New"/>
                <a:cs typeface="Courier New"/>
              </a:rPr>
              <a:t>*</a:t>
            </a:r>
            <a:r>
              <a:rPr sz="650" spc="20" dirty="0">
                <a:latin typeface="Courier New"/>
                <a:cs typeface="Courier New"/>
              </a:rPr>
              <a:t>f1;</a:t>
            </a:r>
            <a:endParaRPr sz="6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65"/>
              </a:spcBef>
            </a:pPr>
            <a:r>
              <a:rPr sz="650" spc="20" dirty="0">
                <a:latin typeface="Courier New"/>
                <a:cs typeface="Courier New"/>
              </a:rPr>
              <a:t>int data[10],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20979" marR="1310640" indent="-104775">
              <a:lnSpc>
                <a:spcPct val="109100"/>
              </a:lnSpc>
              <a:spcBef>
                <a:spcPts val="5"/>
              </a:spcBef>
            </a:pPr>
            <a:r>
              <a:rPr sz="650" spc="20" dirty="0">
                <a:latin typeface="Courier New"/>
                <a:cs typeface="Courier New"/>
              </a:rPr>
              <a:t>for(i=0; i&lt;10;</a:t>
            </a:r>
            <a:r>
              <a:rPr sz="650" spc="-6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i++)  data[i] =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10</a:t>
            </a:r>
            <a:r>
              <a:rPr sz="975" spc="30" baseline="-8547" dirty="0">
                <a:latin typeface="Courier New"/>
                <a:cs typeface="Courier New"/>
              </a:rPr>
              <a:t>*</a:t>
            </a:r>
            <a:r>
              <a:rPr sz="650" spc="20" dirty="0">
                <a:latin typeface="Courier New"/>
                <a:cs typeface="Courier New"/>
              </a:rPr>
              <a:t>i</a:t>
            </a:r>
            <a:r>
              <a:rPr sz="975" spc="30" baseline="-8547" dirty="0">
                <a:latin typeface="Courier New"/>
                <a:cs typeface="Courier New"/>
              </a:rPr>
              <a:t>*</a:t>
            </a:r>
            <a:r>
              <a:rPr sz="650" spc="20" dirty="0">
                <a:latin typeface="Courier New"/>
                <a:cs typeface="Courier New"/>
              </a:rPr>
              <a:t>i;</a:t>
            </a:r>
            <a:endParaRPr sz="650" dirty="0">
              <a:latin typeface="Courier New"/>
              <a:cs typeface="Courier New"/>
            </a:endParaRPr>
          </a:p>
          <a:p>
            <a:pPr marL="220979" marR="527050" indent="-104775">
              <a:lnSpc>
                <a:spcPct val="109100"/>
              </a:lnSpc>
            </a:pPr>
            <a:r>
              <a:rPr sz="650" spc="20" dirty="0">
                <a:latin typeface="Courier New"/>
                <a:cs typeface="Courier New"/>
              </a:rPr>
              <a:t>if(!(f1=fopen(argv[1], "w"))){  printf("could not create</a:t>
            </a:r>
            <a:r>
              <a:rPr sz="650" spc="-50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file");  exit(1);</a:t>
            </a:r>
            <a:endParaRPr sz="6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70"/>
              </a:spcBef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220979" marR="5080" indent="-104775">
              <a:lnSpc>
                <a:spcPct val="109100"/>
              </a:lnSpc>
            </a:pPr>
            <a:r>
              <a:rPr sz="650" spc="20" dirty="0">
                <a:latin typeface="Courier New"/>
                <a:cs typeface="Courier New"/>
              </a:rPr>
              <a:t>if(fwrite(data, sizeof(int), 10, f1) !=</a:t>
            </a:r>
            <a:r>
              <a:rPr sz="650" spc="-35" dirty="0">
                <a:latin typeface="Courier New"/>
                <a:cs typeface="Courier New"/>
              </a:rPr>
              <a:t> </a:t>
            </a:r>
            <a:r>
              <a:rPr sz="650" spc="20" dirty="0">
                <a:latin typeface="Courier New"/>
                <a:cs typeface="Courier New"/>
              </a:rPr>
              <a:t>10){  printf("Error on writing into file");  exit(2);</a:t>
            </a:r>
            <a:endParaRPr sz="6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70"/>
              </a:spcBef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70"/>
              </a:spcBef>
            </a:pPr>
            <a:r>
              <a:rPr sz="650" spc="20" dirty="0">
                <a:latin typeface="Courier New"/>
                <a:cs typeface="Courier New"/>
              </a:rPr>
              <a:t>fclose(f1);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spc="2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BEC905-0CAD-4AB3-AB9D-BCB1BA27A0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5994C-8799-4005-9230-55CE5BE338B1}"/>
              </a:ext>
            </a:extLst>
          </p:cNvPr>
          <p:cNvSpPr txBox="1"/>
          <p:nvPr/>
        </p:nvSpPr>
        <p:spPr>
          <a:xfrm>
            <a:off x="2533650" y="1066349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0x 12 34</a:t>
            </a:r>
          </a:p>
          <a:p>
            <a:endParaRPr lang="en-CA" sz="1200" dirty="0"/>
          </a:p>
          <a:p>
            <a:r>
              <a:rPr lang="en-CA" sz="1200" dirty="0" err="1"/>
              <a:t>Addr</a:t>
            </a:r>
            <a:r>
              <a:rPr lang="en-CA" sz="1200" dirty="0"/>
              <a:t>: value</a:t>
            </a:r>
          </a:p>
          <a:p>
            <a:pPr marL="228600" indent="-228600">
              <a:buAutoNum type="arabicPlain" startAt="1000"/>
            </a:pPr>
            <a:r>
              <a:rPr lang="en-CA" sz="1200" dirty="0"/>
              <a:t>: 12  </a:t>
            </a:r>
          </a:p>
          <a:p>
            <a:pPr marL="228600" indent="-228600">
              <a:buAutoNum type="arabicPlain" startAt="1000"/>
            </a:pPr>
            <a:r>
              <a:rPr lang="en-CA" sz="1200" dirty="0"/>
              <a:t>: 34</a:t>
            </a:r>
          </a:p>
          <a:p>
            <a:pPr marL="228600" indent="-228600">
              <a:buAutoNum type="arabicPlain" startAt="1000"/>
            </a:pPr>
            <a:endParaRPr lang="en-CA" sz="1200" dirty="0"/>
          </a:p>
          <a:p>
            <a:r>
              <a:rPr lang="en-CA" sz="1200" dirty="0" err="1"/>
              <a:t>Addr</a:t>
            </a:r>
            <a:r>
              <a:rPr lang="en-CA" sz="1200" dirty="0"/>
              <a:t>: value</a:t>
            </a:r>
          </a:p>
          <a:p>
            <a:r>
              <a:rPr lang="en-CA" sz="1200" dirty="0"/>
              <a:t>1000: 34</a:t>
            </a:r>
          </a:p>
          <a:p>
            <a:r>
              <a:rPr lang="en-CA" sz="1200" dirty="0"/>
              <a:t>1000:  12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-13390"/>
            <a:ext cx="2534285" cy="30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 marR="677545" indent="34925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 dirty="0">
              <a:latin typeface="Arial"/>
              <a:cs typeface="Arial"/>
            </a:endParaRPr>
          </a:p>
          <a:p>
            <a:pPr marL="161925" marR="677545" indent="119253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 dirty="0">
              <a:latin typeface="Courier New"/>
              <a:cs typeface="Courier New"/>
            </a:endParaRPr>
          </a:p>
          <a:p>
            <a:pPr marL="1501775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0650" indent="-107950">
              <a:lnSpc>
                <a:spcPct val="100000"/>
              </a:lnSpc>
              <a:buAutoNum type="arabicPlain" startAt="2"/>
              <a:tabLst>
                <a:tab pos="121285" algn="l"/>
              </a:tabLst>
            </a:pPr>
            <a:r>
              <a:rPr sz="700" spc="15" dirty="0">
                <a:latin typeface="Arial"/>
                <a:cs typeface="Arial"/>
              </a:rPr>
              <a:t>Run </a:t>
            </a:r>
            <a:r>
              <a:rPr sz="700" spc="10" dirty="0">
                <a:latin typeface="Arial"/>
                <a:cs typeface="Arial"/>
              </a:rPr>
              <a:t>this </a:t>
            </a:r>
            <a:r>
              <a:rPr sz="700" spc="15" dirty="0">
                <a:latin typeface="Arial"/>
                <a:cs typeface="Arial"/>
              </a:rPr>
              <a:t>on </a:t>
            </a:r>
            <a:r>
              <a:rPr lang="en-CA" sz="700" spc="15" dirty="0">
                <a:latin typeface="Arial"/>
                <a:cs typeface="Arial"/>
              </a:rPr>
              <a:t>CS server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with </a:t>
            </a:r>
            <a:r>
              <a:rPr sz="700" spc="15" dirty="0">
                <a:latin typeface="Courier New"/>
                <a:cs typeface="Courier New"/>
              </a:rPr>
              <a:t>data.bin</a:t>
            </a:r>
            <a:r>
              <a:rPr sz="700" spc="-26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Arial"/>
                <a:cs typeface="Arial"/>
              </a:rPr>
              <a:t>as </a:t>
            </a:r>
            <a:r>
              <a:rPr sz="700" spc="15" dirty="0">
                <a:latin typeface="Courier New"/>
                <a:cs typeface="Courier New"/>
              </a:rPr>
              <a:t>argv[1]</a:t>
            </a:r>
            <a:endParaRPr sz="700" dirty="0">
              <a:latin typeface="Courier New"/>
              <a:cs typeface="Courier New"/>
            </a:endParaRPr>
          </a:p>
          <a:p>
            <a:pPr marL="120650" indent="-107950">
              <a:lnSpc>
                <a:spcPct val="100000"/>
              </a:lnSpc>
              <a:spcBef>
                <a:spcPts val="65"/>
              </a:spcBef>
              <a:buAutoNum type="arabicPlain" startAt="2"/>
              <a:tabLst>
                <a:tab pos="121285" algn="l"/>
              </a:tabLst>
            </a:pPr>
            <a:r>
              <a:rPr sz="700" spc="10" dirty="0">
                <a:latin typeface="Arial"/>
                <a:cs typeface="Arial"/>
              </a:rPr>
              <a:t>ftp </a:t>
            </a:r>
            <a:r>
              <a:rPr sz="700" spc="15" dirty="0">
                <a:latin typeface="Courier New"/>
                <a:cs typeface="Courier New"/>
              </a:rPr>
              <a:t>data.bin</a:t>
            </a:r>
            <a:r>
              <a:rPr sz="700" spc="-29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Arial"/>
                <a:cs typeface="Arial"/>
              </a:rPr>
              <a:t>to </a:t>
            </a:r>
            <a:r>
              <a:rPr sz="700" spc="15" dirty="0">
                <a:latin typeface="Arial"/>
                <a:cs typeface="Arial"/>
              </a:rPr>
              <a:t>a </a:t>
            </a:r>
            <a:r>
              <a:rPr sz="700" spc="20" dirty="0">
                <a:latin typeface="Arial"/>
                <a:cs typeface="Arial"/>
              </a:rPr>
              <a:t>PC </a:t>
            </a:r>
            <a:r>
              <a:rPr sz="700" spc="15" dirty="0">
                <a:latin typeface="Arial"/>
                <a:cs typeface="Arial"/>
              </a:rPr>
              <a:t>machine</a:t>
            </a:r>
            <a:endParaRPr sz="7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65"/>
              </a:spcBef>
              <a:buAutoNum type="arabicPlain" startAt="2"/>
              <a:tabLst>
                <a:tab pos="121285" algn="l"/>
              </a:tabLst>
            </a:pPr>
            <a:r>
              <a:rPr sz="700" spc="15" dirty="0">
                <a:latin typeface="Arial"/>
                <a:cs typeface="Arial"/>
              </a:rPr>
              <a:t>Run </a:t>
            </a:r>
            <a:r>
              <a:rPr sz="700" spc="10" dirty="0">
                <a:latin typeface="Arial"/>
                <a:cs typeface="Arial"/>
              </a:rPr>
              <a:t>this </a:t>
            </a:r>
            <a:r>
              <a:rPr sz="700" spc="15" dirty="0">
                <a:latin typeface="Arial"/>
                <a:cs typeface="Arial"/>
              </a:rPr>
              <a:t>on a </a:t>
            </a:r>
            <a:r>
              <a:rPr sz="700" spc="20" dirty="0">
                <a:latin typeface="Arial"/>
                <a:cs typeface="Arial"/>
              </a:rPr>
              <a:t>PC </a:t>
            </a:r>
            <a:r>
              <a:rPr sz="700" spc="10" dirty="0">
                <a:latin typeface="Arial"/>
                <a:cs typeface="Arial"/>
              </a:rPr>
              <a:t>with </a:t>
            </a:r>
            <a:r>
              <a:rPr sz="700" spc="15" dirty="0">
                <a:latin typeface="Courier New"/>
                <a:cs typeface="Courier New"/>
              </a:rPr>
              <a:t>data.bin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Arial"/>
                <a:cs typeface="Arial"/>
              </a:rPr>
              <a:t>as </a:t>
            </a:r>
            <a:r>
              <a:rPr sz="700" spc="15" dirty="0">
                <a:latin typeface="Courier New"/>
                <a:cs typeface="Courier New"/>
              </a:rPr>
              <a:t>argv[1]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700" spc="15" dirty="0">
                <a:latin typeface="Courier New"/>
                <a:cs typeface="Courier New"/>
              </a:rPr>
              <a:t>#include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&lt;stdio.h&gt;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#include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&lt;stdlib.h&gt;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3825" marR="673735" indent="-11176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int main(int argc, char </a:t>
            </a:r>
            <a:r>
              <a:rPr sz="1050" spc="22" baseline="-11904" dirty="0">
                <a:latin typeface="Courier New"/>
                <a:cs typeface="Courier New"/>
              </a:rPr>
              <a:t>*</a:t>
            </a:r>
            <a:r>
              <a:rPr sz="700" spc="15" dirty="0">
                <a:latin typeface="Courier New"/>
                <a:cs typeface="Courier New"/>
              </a:rPr>
              <a:t>argv[]){  FILE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1050" spc="22" baseline="-11904" dirty="0">
                <a:latin typeface="Courier New"/>
                <a:cs typeface="Courier New"/>
              </a:rPr>
              <a:t>*</a:t>
            </a:r>
            <a:r>
              <a:rPr sz="700" spc="15" dirty="0">
                <a:latin typeface="Courier New"/>
                <a:cs typeface="Courier New"/>
              </a:rPr>
              <a:t>f1;</a:t>
            </a:r>
            <a:endParaRPr sz="700" dirty="0">
              <a:latin typeface="Courier New"/>
              <a:cs typeface="Courier New"/>
            </a:endParaRPr>
          </a:p>
          <a:p>
            <a:pPr marL="123825">
              <a:lnSpc>
                <a:spcPct val="100000"/>
              </a:lnSpc>
              <a:spcBef>
                <a:spcPts val="65"/>
              </a:spcBef>
            </a:pPr>
            <a:r>
              <a:rPr sz="700" spc="15" dirty="0">
                <a:latin typeface="Courier New"/>
                <a:cs typeface="Courier New"/>
              </a:rPr>
              <a:t>int data[10],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35585" marR="729615" indent="-11176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if(!(f1=fopen(argv[1], "r"))){  printf("could open file");  exit(1);</a:t>
            </a:r>
            <a:endParaRPr sz="700" dirty="0">
              <a:latin typeface="Courier New"/>
              <a:cs typeface="Courier New"/>
            </a:endParaRPr>
          </a:p>
          <a:p>
            <a:pPr marL="123825">
              <a:lnSpc>
                <a:spcPct val="100000"/>
              </a:lnSpc>
              <a:spcBef>
                <a:spcPts val="65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235585" marR="5080" indent="-11176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if(fread(data, sizeof(int), 10, f1) != 10){  printf("Could not read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data");</a:t>
            </a:r>
            <a:endParaRPr sz="700" dirty="0">
              <a:latin typeface="Courier New"/>
              <a:cs typeface="Courier New"/>
            </a:endParaRPr>
          </a:p>
          <a:p>
            <a:pPr marR="1609090" algn="ctr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urier New"/>
                <a:cs typeface="Courier New"/>
              </a:rPr>
              <a:t>exit(2);</a:t>
            </a:r>
            <a:endParaRPr sz="700" dirty="0">
              <a:latin typeface="Courier New"/>
              <a:cs typeface="Courier New"/>
            </a:endParaRPr>
          </a:p>
          <a:p>
            <a:pPr marL="123825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 marL="123825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urier New"/>
                <a:cs typeface="Courier New"/>
              </a:rPr>
              <a:t>for(i=0; i&lt;10;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i++)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309" y="2972352"/>
            <a:ext cx="13639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5" dirty="0">
                <a:latin typeface="Courier New"/>
                <a:cs typeface="Courier New"/>
              </a:rPr>
              <a:t>printf("%d\n",</a:t>
            </a:r>
            <a:r>
              <a:rPr sz="700" spc="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data[i]);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3087761"/>
            <a:ext cx="812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88E7DC-6CA0-4F1C-B323-B24190C68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410146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access: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ftell, rewind</a:t>
            </a:r>
            <a:r>
              <a:rPr sz="1400" spc="-4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fseek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679" y="928767"/>
            <a:ext cx="3402329" cy="70485"/>
          </a:xfrm>
          <a:custGeom>
            <a:avLst/>
            <a:gdLst/>
            <a:ahLst/>
            <a:cxnLst/>
            <a:rect l="l" t="t" r="r" b="b"/>
            <a:pathLst>
              <a:path w="3402329" h="70484">
                <a:moveTo>
                  <a:pt x="3358462" y="0"/>
                </a:moveTo>
                <a:lnTo>
                  <a:pt x="43315" y="0"/>
                </a:lnTo>
                <a:lnTo>
                  <a:pt x="26496" y="3417"/>
                </a:lnTo>
                <a:lnTo>
                  <a:pt x="12723" y="12723"/>
                </a:lnTo>
                <a:lnTo>
                  <a:pt x="3417" y="26496"/>
                </a:lnTo>
                <a:lnTo>
                  <a:pt x="0" y="43314"/>
                </a:lnTo>
                <a:lnTo>
                  <a:pt x="0" y="70245"/>
                </a:lnTo>
                <a:lnTo>
                  <a:pt x="3401777" y="70245"/>
                </a:lnTo>
                <a:lnTo>
                  <a:pt x="3401777" y="43314"/>
                </a:lnTo>
                <a:lnTo>
                  <a:pt x="3398359" y="26496"/>
                </a:lnTo>
                <a:lnTo>
                  <a:pt x="3389053" y="12723"/>
                </a:lnTo>
                <a:lnTo>
                  <a:pt x="3375280" y="3417"/>
                </a:lnTo>
                <a:lnTo>
                  <a:pt x="335846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3173656"/>
            <a:ext cx="86629" cy="86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4312" y="3162827"/>
            <a:ext cx="97417" cy="97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309" y="3206142"/>
            <a:ext cx="3271831" cy="541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8456" y="971876"/>
            <a:ext cx="43273" cy="86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8456" y="1015167"/>
            <a:ext cx="43273" cy="2158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679" y="966619"/>
            <a:ext cx="3402329" cy="2250440"/>
          </a:xfrm>
          <a:custGeom>
            <a:avLst/>
            <a:gdLst/>
            <a:ahLst/>
            <a:cxnLst/>
            <a:rect l="l" t="t" r="r" b="b"/>
            <a:pathLst>
              <a:path w="3402329" h="2250440">
                <a:moveTo>
                  <a:pt x="3401777" y="0"/>
                </a:moveTo>
                <a:lnTo>
                  <a:pt x="0" y="0"/>
                </a:lnTo>
                <a:lnTo>
                  <a:pt x="0" y="2207036"/>
                </a:lnTo>
                <a:lnTo>
                  <a:pt x="3417" y="2223854"/>
                </a:lnTo>
                <a:lnTo>
                  <a:pt x="12723" y="2237627"/>
                </a:lnTo>
                <a:lnTo>
                  <a:pt x="26496" y="2246933"/>
                </a:lnTo>
                <a:lnTo>
                  <a:pt x="43315" y="2250351"/>
                </a:lnTo>
                <a:lnTo>
                  <a:pt x="3358462" y="2250351"/>
                </a:lnTo>
                <a:lnTo>
                  <a:pt x="3375280" y="2246933"/>
                </a:lnTo>
                <a:lnTo>
                  <a:pt x="3389053" y="2237627"/>
                </a:lnTo>
                <a:lnTo>
                  <a:pt x="3398359" y="2223854"/>
                </a:lnTo>
                <a:lnTo>
                  <a:pt x="3401777" y="2207036"/>
                </a:lnTo>
                <a:lnTo>
                  <a:pt x="340177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8456" y="1004338"/>
            <a:ext cx="0" cy="2185670"/>
          </a:xfrm>
          <a:custGeom>
            <a:avLst/>
            <a:gdLst/>
            <a:ahLst/>
            <a:cxnLst/>
            <a:rect l="l" t="t" r="r" b="b"/>
            <a:pathLst>
              <a:path h="2185670">
                <a:moveTo>
                  <a:pt x="0" y="218556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8456" y="99351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82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8456" y="982681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82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8456" y="97185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082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8456" y="955609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24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702" y="1186717"/>
            <a:ext cx="65491" cy="65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702" y="2067032"/>
            <a:ext cx="65491" cy="65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702" y="2653913"/>
            <a:ext cx="65491" cy="65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960990"/>
            <a:ext cx="3308350" cy="2094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16940" algn="ctr">
              <a:lnSpc>
                <a:spcPct val="100000"/>
              </a:lnSpc>
            </a:pP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standard I/O library provides functions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to</a:t>
            </a:r>
            <a:endParaRPr sz="900" dirty="0">
              <a:latin typeface="Arial"/>
              <a:cs typeface="Arial"/>
            </a:endParaRPr>
          </a:p>
          <a:p>
            <a:pPr marL="248920" marR="309245">
              <a:lnSpc>
                <a:spcPct val="107000"/>
              </a:lnSpc>
              <a:spcBef>
                <a:spcPts val="254"/>
              </a:spcBef>
            </a:pPr>
            <a:r>
              <a:rPr sz="900" spc="10" dirty="0">
                <a:latin typeface="Arial"/>
                <a:cs typeface="Arial"/>
              </a:rPr>
              <a:t>get the current </a:t>
            </a:r>
            <a:r>
              <a:rPr sz="900" spc="5" dirty="0">
                <a:latin typeface="Arial"/>
                <a:cs typeface="Arial"/>
              </a:rPr>
              <a:t>value </a:t>
            </a:r>
            <a:r>
              <a:rPr sz="900" spc="10" dirty="0">
                <a:latin typeface="Arial"/>
                <a:cs typeface="Arial"/>
              </a:rPr>
              <a:t>of the file-position indicator of </a:t>
            </a:r>
            <a:r>
              <a:rPr sz="900" spc="15" dirty="0">
                <a:latin typeface="Arial"/>
                <a:cs typeface="Arial"/>
              </a:rPr>
              <a:t>a  </a:t>
            </a:r>
            <a:r>
              <a:rPr sz="900" spc="10" dirty="0">
                <a:latin typeface="Arial"/>
                <a:cs typeface="Arial"/>
              </a:rPr>
              <a:t>stream.</a:t>
            </a:r>
            <a:endParaRPr sz="90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75"/>
              </a:spcBef>
            </a:pPr>
            <a:r>
              <a:rPr sz="900" spc="15" dirty="0">
                <a:latin typeface="Courier New"/>
                <a:cs typeface="Courier New"/>
              </a:rPr>
              <a:t>long </a:t>
            </a:r>
            <a:r>
              <a:rPr sz="900" b="1" spc="15" dirty="0">
                <a:highlight>
                  <a:srgbClr val="FFFF00"/>
                </a:highlight>
                <a:latin typeface="Courier New"/>
                <a:cs typeface="Courier New"/>
              </a:rPr>
              <a:t>ftell</a:t>
            </a:r>
            <a:r>
              <a:rPr sz="900" spc="15" dirty="0">
                <a:latin typeface="Courier New"/>
                <a:cs typeface="Courier New"/>
              </a:rPr>
              <a:t>(FILE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1350" spc="22" baseline="-9259" dirty="0">
                <a:latin typeface="Courier New"/>
                <a:cs typeface="Courier New"/>
              </a:rPr>
              <a:t>*</a:t>
            </a:r>
            <a:r>
              <a:rPr sz="900" spc="15" dirty="0">
                <a:latin typeface="Courier New"/>
                <a:cs typeface="Courier New"/>
              </a:rPr>
              <a:t>stream);</a:t>
            </a:r>
            <a:endParaRPr sz="900" dirty="0">
              <a:latin typeface="Courier New"/>
              <a:cs typeface="Courier New"/>
            </a:endParaRPr>
          </a:p>
          <a:p>
            <a:pPr marL="248920" marR="5080">
              <a:lnSpc>
                <a:spcPct val="107000"/>
              </a:lnSpc>
            </a:pPr>
            <a:r>
              <a:rPr sz="900" spc="5" dirty="0">
                <a:latin typeface="Arial"/>
                <a:cs typeface="Arial"/>
              </a:rPr>
              <a:t>If </a:t>
            </a:r>
            <a:r>
              <a:rPr sz="900" spc="10" dirty="0">
                <a:latin typeface="Arial"/>
                <a:cs typeface="Arial"/>
              </a:rPr>
              <a:t>successful, </a:t>
            </a:r>
            <a:r>
              <a:rPr sz="900" spc="5" dirty="0">
                <a:latin typeface="Arial"/>
                <a:cs typeface="Arial"/>
              </a:rPr>
              <a:t>it </a:t>
            </a:r>
            <a:r>
              <a:rPr sz="900" spc="15" dirty="0">
                <a:latin typeface="Arial"/>
                <a:cs typeface="Arial"/>
              </a:rPr>
              <a:t>returns </a:t>
            </a:r>
            <a:r>
              <a:rPr sz="900" spc="10" dirty="0">
                <a:latin typeface="Arial"/>
                <a:cs typeface="Arial"/>
              </a:rPr>
              <a:t>the current </a:t>
            </a:r>
            <a:r>
              <a:rPr sz="900" spc="5" dirty="0">
                <a:latin typeface="Arial"/>
                <a:cs typeface="Arial"/>
              </a:rPr>
              <a:t>value </a:t>
            </a:r>
            <a:r>
              <a:rPr sz="900" spc="10" dirty="0">
                <a:latin typeface="Arial"/>
                <a:cs typeface="Arial"/>
              </a:rPr>
              <a:t>of the file-position  </a:t>
            </a:r>
            <a:r>
              <a:rPr sz="900" spc="5" dirty="0">
                <a:latin typeface="Arial"/>
                <a:cs typeface="Arial"/>
              </a:rPr>
              <a:t>indicator, </a:t>
            </a:r>
            <a:r>
              <a:rPr sz="900" spc="15" dirty="0">
                <a:latin typeface="Arial"/>
                <a:cs typeface="Arial"/>
              </a:rPr>
              <a:t>measured </a:t>
            </a:r>
            <a:r>
              <a:rPr sz="900" spc="10" dirty="0">
                <a:latin typeface="Arial"/>
                <a:cs typeface="Arial"/>
              </a:rPr>
              <a:t>in bytes </a:t>
            </a:r>
            <a:r>
              <a:rPr sz="900" spc="15" dirty="0">
                <a:latin typeface="Arial"/>
                <a:cs typeface="Arial"/>
              </a:rPr>
              <a:t>from </a:t>
            </a:r>
            <a:r>
              <a:rPr sz="900" spc="10" dirty="0">
                <a:latin typeface="Arial"/>
                <a:cs typeface="Arial"/>
              </a:rPr>
              <a:t>the beginning of 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file,</a:t>
            </a:r>
            <a:endParaRPr sz="90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75"/>
              </a:spcBef>
            </a:pPr>
            <a:r>
              <a:rPr sz="900" spc="10" dirty="0">
                <a:latin typeface="Arial"/>
                <a:cs typeface="Arial"/>
              </a:rPr>
              <a:t>-1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otherwise.</a:t>
            </a:r>
            <a:endParaRPr sz="90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70"/>
              </a:spcBef>
            </a:pPr>
            <a:r>
              <a:rPr sz="900" spc="10" dirty="0">
                <a:latin typeface="Arial"/>
                <a:cs typeface="Arial"/>
              </a:rPr>
              <a:t>reset </a:t>
            </a:r>
            <a:r>
              <a:rPr sz="900" spc="5" dirty="0">
                <a:latin typeface="Arial"/>
                <a:cs typeface="Arial"/>
              </a:rPr>
              <a:t>file </a:t>
            </a:r>
            <a:r>
              <a:rPr sz="900" spc="10" dirty="0">
                <a:latin typeface="Arial"/>
                <a:cs typeface="Arial"/>
              </a:rPr>
              <a:t>position indicator in </a:t>
            </a:r>
            <a:r>
              <a:rPr sz="900" spc="15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stream</a:t>
            </a:r>
            <a:endParaRPr sz="90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Courier New"/>
                <a:cs typeface="Courier New"/>
              </a:rPr>
              <a:t>void </a:t>
            </a:r>
            <a:r>
              <a:rPr sz="900" b="1" spc="15" dirty="0">
                <a:highlight>
                  <a:srgbClr val="FFFF00"/>
                </a:highlight>
                <a:latin typeface="Courier New"/>
                <a:cs typeface="Courier New"/>
              </a:rPr>
              <a:t>rewind</a:t>
            </a:r>
            <a:r>
              <a:rPr sz="900" spc="15" dirty="0">
                <a:latin typeface="Courier New"/>
                <a:cs typeface="Courier New"/>
              </a:rPr>
              <a:t>(FILE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1350" spc="22" baseline="-9259" dirty="0">
                <a:latin typeface="Courier New"/>
                <a:cs typeface="Courier New"/>
              </a:rPr>
              <a:t>*</a:t>
            </a:r>
            <a:r>
              <a:rPr sz="900" spc="15" dirty="0">
                <a:latin typeface="Courier New"/>
                <a:cs typeface="Courier New"/>
              </a:rPr>
              <a:t>stream);</a:t>
            </a:r>
            <a:endParaRPr sz="900" dirty="0">
              <a:latin typeface="Courier New"/>
              <a:cs typeface="Courier New"/>
            </a:endParaRPr>
          </a:p>
          <a:p>
            <a:pPr marL="248920" marR="280035">
              <a:lnSpc>
                <a:spcPct val="107000"/>
              </a:lnSpc>
            </a:pPr>
            <a:r>
              <a:rPr sz="900" spc="15" dirty="0">
                <a:latin typeface="Arial"/>
                <a:cs typeface="Arial"/>
              </a:rPr>
              <a:t>Sets </a:t>
            </a:r>
            <a:r>
              <a:rPr sz="900" spc="10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value </a:t>
            </a:r>
            <a:r>
              <a:rPr sz="900" spc="10" dirty="0">
                <a:latin typeface="Arial"/>
                <a:cs typeface="Arial"/>
              </a:rPr>
              <a:t>of the file-position indicator to 0.  </a:t>
            </a:r>
            <a:r>
              <a:rPr sz="900" spc="15" dirty="0">
                <a:latin typeface="Courier New"/>
                <a:cs typeface="Courier New"/>
              </a:rPr>
              <a:t>rewind()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Arial"/>
                <a:cs typeface="Arial"/>
              </a:rPr>
              <a:t>also clears the error/end-of-file indicators.  redefine </a:t>
            </a:r>
            <a:r>
              <a:rPr sz="900" spc="15" dirty="0">
                <a:latin typeface="Arial"/>
                <a:cs typeface="Arial"/>
              </a:rPr>
              <a:t>a </a:t>
            </a:r>
            <a:r>
              <a:rPr sz="900" spc="10" dirty="0">
                <a:latin typeface="Arial"/>
                <a:cs typeface="Arial"/>
              </a:rPr>
              <a:t>file-position indicator in </a:t>
            </a:r>
            <a:r>
              <a:rPr sz="900" spc="15" dirty="0">
                <a:latin typeface="Arial"/>
                <a:cs typeface="Arial"/>
              </a:rPr>
              <a:t>a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stream</a:t>
            </a:r>
            <a:endParaRPr sz="900" dirty="0">
              <a:latin typeface="Arial"/>
              <a:cs typeface="Arial"/>
            </a:endParaRPr>
          </a:p>
          <a:p>
            <a:pPr marL="248920" marR="499745">
              <a:lnSpc>
                <a:spcPct val="107000"/>
              </a:lnSpc>
            </a:pPr>
            <a:r>
              <a:rPr sz="900" spc="15" dirty="0">
                <a:latin typeface="Courier New"/>
                <a:cs typeface="Courier New"/>
              </a:rPr>
              <a:t>int </a:t>
            </a:r>
            <a:r>
              <a:rPr sz="900" b="1" spc="15" dirty="0">
                <a:highlight>
                  <a:srgbClr val="FFFF00"/>
                </a:highlight>
                <a:latin typeface="Courier New"/>
                <a:cs typeface="Courier New"/>
              </a:rPr>
              <a:t>fseek</a:t>
            </a:r>
            <a:r>
              <a:rPr sz="900" spc="15" dirty="0">
                <a:latin typeface="Courier New"/>
                <a:cs typeface="Courier New"/>
              </a:rPr>
              <a:t>(FILE </a:t>
            </a:r>
            <a:r>
              <a:rPr sz="1350" spc="22" baseline="-9259" dirty="0">
                <a:latin typeface="Courier New"/>
                <a:cs typeface="Courier New"/>
              </a:rPr>
              <a:t>*</a:t>
            </a:r>
            <a:r>
              <a:rPr sz="900" spc="15" dirty="0">
                <a:latin typeface="Courier New"/>
                <a:cs typeface="Courier New"/>
              </a:rPr>
              <a:t>fp, long offset, int  whence);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3564" y="3036445"/>
            <a:ext cx="1837055" cy="172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00" spc="15" dirty="0">
                <a:latin typeface="Arial"/>
                <a:cs typeface="Arial"/>
              </a:rPr>
              <a:t>Return 0 </a:t>
            </a:r>
            <a:r>
              <a:rPr sz="900" spc="5" dirty="0">
                <a:latin typeface="Arial"/>
                <a:cs typeface="Arial"/>
              </a:rPr>
              <a:t>if </a:t>
            </a:r>
            <a:r>
              <a:rPr sz="900" spc="15" dirty="0">
                <a:latin typeface="Arial"/>
                <a:cs typeface="Arial"/>
              </a:rPr>
              <a:t>OK, </a:t>
            </a:r>
            <a:r>
              <a:rPr sz="900" spc="10" dirty="0">
                <a:latin typeface="Arial"/>
                <a:cs typeface="Arial"/>
              </a:rPr>
              <a:t>nonzero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otherwise.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6B634E-33E2-4CF9-AE56-E11B7A2267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79121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fseek()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191" y="913812"/>
            <a:ext cx="2811780" cy="58419"/>
          </a:xfrm>
          <a:custGeom>
            <a:avLst/>
            <a:gdLst/>
            <a:ahLst/>
            <a:cxnLst/>
            <a:rect l="l" t="t" r="r" b="b"/>
            <a:pathLst>
              <a:path w="2811780" h="58419">
                <a:moveTo>
                  <a:pt x="2775984" y="0"/>
                </a:moveTo>
                <a:lnTo>
                  <a:pt x="35802" y="0"/>
                </a:lnTo>
                <a:lnTo>
                  <a:pt x="21901" y="2825"/>
                </a:lnTo>
                <a:lnTo>
                  <a:pt x="10517" y="10517"/>
                </a:lnTo>
                <a:lnTo>
                  <a:pt x="2825" y="21901"/>
                </a:lnTo>
                <a:lnTo>
                  <a:pt x="0" y="35802"/>
                </a:lnTo>
                <a:lnTo>
                  <a:pt x="0" y="58062"/>
                </a:lnTo>
                <a:lnTo>
                  <a:pt x="2811787" y="58062"/>
                </a:lnTo>
                <a:lnTo>
                  <a:pt x="2811787" y="35802"/>
                </a:lnTo>
                <a:lnTo>
                  <a:pt x="2808962" y="21901"/>
                </a:lnTo>
                <a:lnTo>
                  <a:pt x="2801270" y="10517"/>
                </a:lnTo>
                <a:lnTo>
                  <a:pt x="2789886" y="2825"/>
                </a:lnTo>
                <a:lnTo>
                  <a:pt x="277598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304759"/>
            <a:ext cx="71604" cy="7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225" y="2295809"/>
            <a:ext cx="80521" cy="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96" y="2331611"/>
            <a:ext cx="2704379" cy="44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5979" y="949445"/>
            <a:ext cx="35767" cy="7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5979" y="985227"/>
            <a:ext cx="35767" cy="1319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191" y="945099"/>
            <a:ext cx="2811780" cy="1395730"/>
          </a:xfrm>
          <a:custGeom>
            <a:avLst/>
            <a:gdLst/>
            <a:ahLst/>
            <a:cxnLst/>
            <a:rect l="l" t="t" r="r" b="b"/>
            <a:pathLst>
              <a:path w="2811780" h="1395730">
                <a:moveTo>
                  <a:pt x="2811787" y="0"/>
                </a:moveTo>
                <a:lnTo>
                  <a:pt x="0" y="0"/>
                </a:lnTo>
                <a:lnTo>
                  <a:pt x="0" y="1359660"/>
                </a:lnTo>
                <a:lnTo>
                  <a:pt x="2825" y="1373561"/>
                </a:lnTo>
                <a:lnTo>
                  <a:pt x="10517" y="1384945"/>
                </a:lnTo>
                <a:lnTo>
                  <a:pt x="21901" y="1392637"/>
                </a:lnTo>
                <a:lnTo>
                  <a:pt x="35802" y="1395462"/>
                </a:lnTo>
                <a:lnTo>
                  <a:pt x="2775984" y="1395462"/>
                </a:lnTo>
                <a:lnTo>
                  <a:pt x="2789886" y="1392637"/>
                </a:lnTo>
                <a:lnTo>
                  <a:pt x="2801270" y="1384945"/>
                </a:lnTo>
                <a:lnTo>
                  <a:pt x="2808962" y="1373561"/>
                </a:lnTo>
                <a:lnTo>
                  <a:pt x="2811787" y="1359660"/>
                </a:lnTo>
                <a:lnTo>
                  <a:pt x="281178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5979" y="976276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134190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5979" y="96732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5979" y="95837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5979" y="94942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5979" y="935999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42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328" y="1726167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5484" y="1780300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295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328" y="1847438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5484" y="190157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295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328" y="1968710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484" y="2022843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295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3781" y="217086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295" y="0"/>
                </a:lnTo>
              </a:path>
            </a:pathLst>
          </a:custGeom>
          <a:ln w="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191" y="2447637"/>
            <a:ext cx="2811780" cy="128905"/>
          </a:xfrm>
          <a:custGeom>
            <a:avLst/>
            <a:gdLst/>
            <a:ahLst/>
            <a:cxnLst/>
            <a:rect l="l" t="t" r="r" b="b"/>
            <a:pathLst>
              <a:path w="2811780" h="128905">
                <a:moveTo>
                  <a:pt x="2775984" y="0"/>
                </a:moveTo>
                <a:lnTo>
                  <a:pt x="35802" y="0"/>
                </a:lnTo>
                <a:lnTo>
                  <a:pt x="21901" y="2825"/>
                </a:lnTo>
                <a:lnTo>
                  <a:pt x="10517" y="10517"/>
                </a:lnTo>
                <a:lnTo>
                  <a:pt x="2825" y="21901"/>
                </a:lnTo>
                <a:lnTo>
                  <a:pt x="0" y="35802"/>
                </a:lnTo>
                <a:lnTo>
                  <a:pt x="0" y="128609"/>
                </a:lnTo>
                <a:lnTo>
                  <a:pt x="2811787" y="128609"/>
                </a:lnTo>
                <a:lnTo>
                  <a:pt x="2811787" y="35802"/>
                </a:lnTo>
                <a:lnTo>
                  <a:pt x="2808962" y="21901"/>
                </a:lnTo>
                <a:lnTo>
                  <a:pt x="2801270" y="10517"/>
                </a:lnTo>
                <a:lnTo>
                  <a:pt x="2789886" y="2825"/>
                </a:lnTo>
                <a:lnTo>
                  <a:pt x="2775984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191" y="2567325"/>
            <a:ext cx="2811787" cy="35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3189193"/>
            <a:ext cx="71604" cy="7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225" y="3180242"/>
            <a:ext cx="80521" cy="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796" y="3216045"/>
            <a:ext cx="2704379" cy="44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5979" y="2478812"/>
            <a:ext cx="35767" cy="7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5979" y="2514606"/>
            <a:ext cx="35767" cy="6745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191" y="2598529"/>
            <a:ext cx="2811780" cy="626745"/>
          </a:xfrm>
          <a:custGeom>
            <a:avLst/>
            <a:gdLst/>
            <a:ahLst/>
            <a:cxnLst/>
            <a:rect l="l" t="t" r="r" b="b"/>
            <a:pathLst>
              <a:path w="2811780" h="626744">
                <a:moveTo>
                  <a:pt x="2811787" y="0"/>
                </a:moveTo>
                <a:lnTo>
                  <a:pt x="0" y="0"/>
                </a:lnTo>
                <a:lnTo>
                  <a:pt x="0" y="590664"/>
                </a:lnTo>
                <a:lnTo>
                  <a:pt x="2825" y="604565"/>
                </a:lnTo>
                <a:lnTo>
                  <a:pt x="10517" y="615949"/>
                </a:lnTo>
                <a:lnTo>
                  <a:pt x="21901" y="623641"/>
                </a:lnTo>
                <a:lnTo>
                  <a:pt x="35802" y="626466"/>
                </a:lnTo>
                <a:lnTo>
                  <a:pt x="2775984" y="626466"/>
                </a:lnTo>
                <a:lnTo>
                  <a:pt x="2789886" y="623641"/>
                </a:lnTo>
                <a:lnTo>
                  <a:pt x="2801270" y="615949"/>
                </a:lnTo>
                <a:lnTo>
                  <a:pt x="2808962" y="604565"/>
                </a:lnTo>
                <a:lnTo>
                  <a:pt x="2811787" y="590664"/>
                </a:lnTo>
                <a:lnTo>
                  <a:pt x="2811787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5979" y="2505655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69696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35979" y="249670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5979" y="248775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35979" y="247880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5979" y="246537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42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328" y="2631787"/>
            <a:ext cx="54133" cy="541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7294" y="925468"/>
            <a:ext cx="2747010" cy="216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750" spc="10" dirty="0">
                <a:latin typeface="Courier New"/>
                <a:cs typeface="Courier New"/>
              </a:rPr>
              <a:t>int fseek(FILE </a:t>
            </a:r>
            <a:r>
              <a:rPr sz="1125" spc="15" baseline="-11111" dirty="0">
                <a:latin typeface="Courier New"/>
                <a:cs typeface="Courier New"/>
              </a:rPr>
              <a:t>*</a:t>
            </a:r>
            <a:r>
              <a:rPr sz="750" spc="10" dirty="0">
                <a:latin typeface="Courier New"/>
                <a:cs typeface="Courier New"/>
              </a:rPr>
              <a:t>fp, long offset, int whence);  fseek() </a:t>
            </a:r>
            <a:r>
              <a:rPr sz="750" spc="5" dirty="0">
                <a:latin typeface="Arial"/>
                <a:cs typeface="Arial"/>
              </a:rPr>
              <a:t>redefines the position of the </a:t>
            </a:r>
            <a:r>
              <a:rPr sz="750" dirty="0">
                <a:latin typeface="Arial"/>
                <a:cs typeface="Arial"/>
              </a:rPr>
              <a:t>next </a:t>
            </a:r>
            <a:r>
              <a:rPr sz="750" spc="5" dirty="0">
                <a:latin typeface="Arial"/>
                <a:cs typeface="Arial"/>
              </a:rPr>
              <a:t>input or output  operation. </a:t>
            </a:r>
            <a:r>
              <a:rPr sz="750" spc="10" dirty="0">
                <a:latin typeface="Arial"/>
                <a:cs typeface="Arial"/>
              </a:rPr>
              <a:t>The </a:t>
            </a:r>
            <a:r>
              <a:rPr sz="750" dirty="0">
                <a:latin typeface="Arial"/>
                <a:cs typeface="Arial"/>
              </a:rPr>
              <a:t>new </a:t>
            </a:r>
            <a:r>
              <a:rPr sz="750" spc="5" dirty="0">
                <a:latin typeface="Arial"/>
                <a:cs typeface="Arial"/>
              </a:rPr>
              <a:t>position, </a:t>
            </a:r>
            <a:r>
              <a:rPr sz="750" spc="10" dirty="0">
                <a:latin typeface="Arial"/>
                <a:cs typeface="Arial"/>
              </a:rPr>
              <a:t>measured </a:t>
            </a:r>
            <a:r>
              <a:rPr sz="750" spc="5" dirty="0">
                <a:latin typeface="Arial"/>
                <a:cs typeface="Arial"/>
              </a:rPr>
              <a:t>in bytes from the  beginning of the </a:t>
            </a:r>
            <a:r>
              <a:rPr sz="750" dirty="0">
                <a:latin typeface="Arial"/>
                <a:cs typeface="Arial"/>
              </a:rPr>
              <a:t>file, </a:t>
            </a:r>
            <a:r>
              <a:rPr sz="750" spc="5" dirty="0">
                <a:latin typeface="Arial"/>
                <a:cs typeface="Arial"/>
              </a:rPr>
              <a:t>is obtained </a:t>
            </a:r>
            <a:r>
              <a:rPr sz="750" spc="-5" dirty="0">
                <a:latin typeface="Arial"/>
                <a:cs typeface="Arial"/>
              </a:rPr>
              <a:t>by </a:t>
            </a:r>
            <a:r>
              <a:rPr sz="750" spc="5" dirty="0">
                <a:latin typeface="Arial"/>
                <a:cs typeface="Arial"/>
              </a:rPr>
              <a:t>adding offset to the position  specified </a:t>
            </a:r>
            <a:r>
              <a:rPr sz="750" spc="-5" dirty="0">
                <a:latin typeface="Arial"/>
                <a:cs typeface="Arial"/>
              </a:rPr>
              <a:t>by </a:t>
            </a:r>
            <a:r>
              <a:rPr sz="750" spc="10" dirty="0">
                <a:latin typeface="Courier New"/>
                <a:cs typeface="Courier New"/>
              </a:rPr>
              <a:t>whence</a:t>
            </a:r>
            <a:r>
              <a:rPr sz="750" spc="10" dirty="0">
                <a:latin typeface="Arial"/>
                <a:cs typeface="Arial"/>
              </a:rPr>
              <a:t>, whose </a:t>
            </a:r>
            <a:r>
              <a:rPr sz="750" spc="5" dirty="0">
                <a:latin typeface="Arial"/>
                <a:cs typeface="Arial"/>
              </a:rPr>
              <a:t>values are defined in </a:t>
            </a:r>
            <a:r>
              <a:rPr sz="750" spc="10" dirty="0">
                <a:latin typeface="Courier New"/>
                <a:cs typeface="Courier New"/>
              </a:rPr>
              <a:t>&lt;stdio.h&gt;  </a:t>
            </a:r>
            <a:r>
              <a:rPr sz="750" spc="5" dirty="0">
                <a:latin typeface="Arial"/>
                <a:cs typeface="Arial"/>
              </a:rPr>
              <a:t>as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follows:</a:t>
            </a:r>
          </a:p>
          <a:p>
            <a:pPr marL="207645">
              <a:lnSpc>
                <a:spcPct val="100000"/>
              </a:lnSpc>
              <a:spcBef>
                <a:spcPts val="265"/>
              </a:spcBef>
            </a:pPr>
            <a:r>
              <a:rPr sz="750" spc="10" dirty="0">
                <a:latin typeface="Courier New"/>
                <a:cs typeface="Courier New"/>
              </a:rPr>
              <a:t>SEEK</a:t>
            </a:r>
            <a:r>
              <a:rPr sz="750" spc="-16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SET</a:t>
            </a:r>
            <a:r>
              <a:rPr sz="750" spc="5" dirty="0">
                <a:latin typeface="Arial"/>
                <a:cs typeface="Arial"/>
              </a:rPr>
              <a:t>: set position equal to offset </a:t>
            </a:r>
            <a:r>
              <a:rPr sz="750" dirty="0">
                <a:latin typeface="Arial"/>
                <a:cs typeface="Arial"/>
              </a:rPr>
              <a:t>bytes.</a:t>
            </a:r>
          </a:p>
          <a:p>
            <a:pPr marL="207645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SEEK</a:t>
            </a:r>
            <a:r>
              <a:rPr sz="750" spc="-13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CUR</a:t>
            </a:r>
            <a:r>
              <a:rPr sz="750" spc="5" dirty="0">
                <a:latin typeface="Arial"/>
                <a:cs typeface="Arial"/>
              </a:rPr>
              <a:t>: set position to current location plus offset.</a:t>
            </a:r>
            <a:endParaRPr sz="75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SEEK</a:t>
            </a:r>
            <a:r>
              <a:rPr sz="750" spc="-18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END</a:t>
            </a:r>
            <a:r>
              <a:rPr sz="750" spc="5" dirty="0">
                <a:latin typeface="Arial"/>
                <a:cs typeface="Arial"/>
              </a:rPr>
              <a:t>: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set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position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to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EOF</a:t>
            </a:r>
            <a:r>
              <a:rPr sz="750" spc="-24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plus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offset.</a:t>
            </a:r>
            <a:endParaRPr sz="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750" spc="5" dirty="0">
                <a:latin typeface="Arial"/>
                <a:cs typeface="Arial"/>
              </a:rPr>
              <a:t>In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particular,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fseek(fp,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0L,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SEEK</a:t>
            </a:r>
            <a:r>
              <a:rPr sz="750" spc="-18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SET)</a:t>
            </a:r>
            <a:r>
              <a:rPr sz="750" spc="-24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is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equivalent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to</a:t>
            </a:r>
            <a:endParaRPr sz="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50" spc="10" dirty="0">
                <a:latin typeface="Courier New"/>
                <a:cs typeface="Courier New"/>
              </a:rPr>
              <a:t>rewind(fp)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750" dirty="0">
              <a:latin typeface="Arial"/>
              <a:cs typeface="Arial"/>
            </a:endParaRPr>
          </a:p>
          <a:p>
            <a:pPr marL="207645" marR="116839">
              <a:lnSpc>
                <a:spcPct val="106100"/>
              </a:lnSpc>
              <a:spcBef>
                <a:spcPts val="165"/>
              </a:spcBef>
            </a:pPr>
            <a:r>
              <a:rPr sz="750" spc="5" dirty="0">
                <a:latin typeface="Arial"/>
                <a:cs typeface="Arial"/>
              </a:rPr>
              <a:t>Note that the </a:t>
            </a:r>
            <a:r>
              <a:rPr sz="750" spc="10" dirty="0">
                <a:latin typeface="Courier New"/>
                <a:cs typeface="Courier New"/>
              </a:rPr>
              <a:t>fseek() </a:t>
            </a:r>
            <a:r>
              <a:rPr sz="750" spc="5" dirty="0">
                <a:latin typeface="Arial"/>
                <a:cs typeface="Arial"/>
              </a:rPr>
              <a:t>function allows the file-position  indicator to </a:t>
            </a:r>
            <a:r>
              <a:rPr sz="750" spc="10" dirty="0">
                <a:latin typeface="Arial"/>
                <a:cs typeface="Arial"/>
              </a:rPr>
              <a:t>be </a:t>
            </a:r>
            <a:r>
              <a:rPr sz="750" spc="5" dirty="0">
                <a:latin typeface="Arial"/>
                <a:cs typeface="Arial"/>
              </a:rPr>
              <a:t>set </a:t>
            </a:r>
            <a:r>
              <a:rPr sz="750" dirty="0">
                <a:latin typeface="Arial"/>
                <a:cs typeface="Arial"/>
              </a:rPr>
              <a:t>beyond </a:t>
            </a:r>
            <a:r>
              <a:rPr sz="750" spc="5" dirty="0">
                <a:latin typeface="Arial"/>
                <a:cs typeface="Arial"/>
              </a:rPr>
              <a:t>the </a:t>
            </a:r>
            <a:r>
              <a:rPr sz="750" spc="10" dirty="0">
                <a:latin typeface="Arial"/>
                <a:cs typeface="Arial"/>
              </a:rPr>
              <a:t>end </a:t>
            </a:r>
            <a:r>
              <a:rPr sz="750" spc="5" dirty="0">
                <a:latin typeface="Arial"/>
                <a:cs typeface="Arial"/>
              </a:rPr>
              <a:t>of </a:t>
            </a:r>
            <a:r>
              <a:rPr sz="750" dirty="0">
                <a:latin typeface="Arial"/>
                <a:cs typeface="Arial"/>
              </a:rPr>
              <a:t>existing </a:t>
            </a:r>
            <a:r>
              <a:rPr sz="750" spc="5" dirty="0">
                <a:latin typeface="Arial"/>
                <a:cs typeface="Arial"/>
              </a:rPr>
              <a:t>data in the  </a:t>
            </a:r>
            <a:r>
              <a:rPr sz="750" dirty="0">
                <a:latin typeface="Arial"/>
                <a:cs typeface="Arial"/>
              </a:rPr>
              <a:t>file. </a:t>
            </a:r>
            <a:r>
              <a:rPr sz="750" spc="10" dirty="0">
                <a:latin typeface="Arial"/>
                <a:cs typeface="Arial"/>
              </a:rPr>
              <a:t>Reads </a:t>
            </a:r>
            <a:r>
              <a:rPr sz="750" spc="5" dirty="0">
                <a:latin typeface="Arial"/>
                <a:cs typeface="Arial"/>
              </a:rPr>
              <a:t>of data in the </a:t>
            </a:r>
            <a:r>
              <a:rPr sz="750" spc="10" dirty="0">
                <a:latin typeface="Arial"/>
                <a:cs typeface="Arial"/>
              </a:rPr>
              <a:t>gap </a:t>
            </a:r>
            <a:r>
              <a:rPr sz="750" spc="5" dirty="0">
                <a:latin typeface="Arial"/>
                <a:cs typeface="Arial"/>
              </a:rPr>
              <a:t>will </a:t>
            </a:r>
            <a:r>
              <a:rPr sz="750" spc="10" dirty="0">
                <a:latin typeface="Arial"/>
                <a:cs typeface="Arial"/>
              </a:rPr>
              <a:t>return </a:t>
            </a:r>
            <a:r>
              <a:rPr sz="750" spc="5" dirty="0">
                <a:latin typeface="Arial"/>
                <a:cs typeface="Arial"/>
              </a:rPr>
              <a:t>bytes with the  value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0.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2328" y="3116872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2586" y="3067043"/>
            <a:ext cx="2530475" cy="146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10" dirty="0">
                <a:latin typeface="Arial"/>
                <a:cs typeface="Arial"/>
              </a:rPr>
              <a:t>These </a:t>
            </a:r>
            <a:r>
              <a:rPr sz="750" spc="5" dirty="0">
                <a:latin typeface="Arial"/>
                <a:cs typeface="Arial"/>
              </a:rPr>
              <a:t>functions </a:t>
            </a:r>
            <a:r>
              <a:rPr sz="750" spc="10" dirty="0">
                <a:latin typeface="Arial"/>
                <a:cs typeface="Arial"/>
              </a:rPr>
              <a:t>can </a:t>
            </a:r>
            <a:r>
              <a:rPr sz="750" spc="5" dirty="0">
                <a:latin typeface="Arial"/>
                <a:cs typeface="Arial"/>
              </a:rPr>
              <a:t>only </a:t>
            </a:r>
            <a:r>
              <a:rPr sz="750" spc="10" dirty="0">
                <a:latin typeface="Arial"/>
                <a:cs typeface="Arial"/>
              </a:rPr>
              <a:t>be used on </a:t>
            </a:r>
            <a:r>
              <a:rPr sz="750" spc="5" dirty="0">
                <a:latin typeface="Arial"/>
                <a:cs typeface="Arial"/>
              </a:rPr>
              <a:t>random access</a:t>
            </a:r>
            <a:r>
              <a:rPr sz="750" dirty="0">
                <a:latin typeface="Arial"/>
                <a:cs typeface="Arial"/>
              </a:rPr>
              <a:t> files.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15ADA8A9-E13D-4958-B4FB-5F9D6B26F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141224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252" y="927631"/>
            <a:ext cx="3357245" cy="69850"/>
          </a:xfrm>
          <a:custGeom>
            <a:avLst/>
            <a:gdLst/>
            <a:ahLst/>
            <a:cxnLst/>
            <a:rect l="l" t="t" r="r" b="b"/>
            <a:pathLst>
              <a:path w="3357245" h="69850">
                <a:moveTo>
                  <a:pt x="3314031" y="0"/>
                </a:moveTo>
                <a:lnTo>
                  <a:pt x="42742" y="0"/>
                </a:lnTo>
                <a:lnTo>
                  <a:pt x="26146" y="3372"/>
                </a:lnTo>
                <a:lnTo>
                  <a:pt x="12555" y="12555"/>
                </a:lnTo>
                <a:lnTo>
                  <a:pt x="3372" y="26146"/>
                </a:lnTo>
                <a:lnTo>
                  <a:pt x="0" y="42741"/>
                </a:lnTo>
                <a:lnTo>
                  <a:pt x="0" y="69316"/>
                </a:lnTo>
                <a:lnTo>
                  <a:pt x="3356774" y="69316"/>
                </a:lnTo>
                <a:lnTo>
                  <a:pt x="3356774" y="42741"/>
                </a:lnTo>
                <a:lnTo>
                  <a:pt x="3353401" y="26146"/>
                </a:lnTo>
                <a:lnTo>
                  <a:pt x="3344218" y="12555"/>
                </a:lnTo>
                <a:lnTo>
                  <a:pt x="3330627" y="3372"/>
                </a:lnTo>
                <a:lnTo>
                  <a:pt x="331403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1835506"/>
            <a:ext cx="85483" cy="85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0598" y="1824820"/>
            <a:ext cx="96128" cy="96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736" y="1867562"/>
            <a:ext cx="3228547" cy="53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4026" y="970181"/>
            <a:ext cx="42700" cy="85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4026" y="1012910"/>
            <a:ext cx="42700" cy="822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252" y="965004"/>
            <a:ext cx="3357245" cy="913765"/>
          </a:xfrm>
          <a:custGeom>
            <a:avLst/>
            <a:gdLst/>
            <a:ahLst/>
            <a:cxnLst/>
            <a:rect l="l" t="t" r="r" b="b"/>
            <a:pathLst>
              <a:path w="3357245" h="913764">
                <a:moveTo>
                  <a:pt x="3356774" y="0"/>
                </a:moveTo>
                <a:lnTo>
                  <a:pt x="0" y="0"/>
                </a:lnTo>
                <a:lnTo>
                  <a:pt x="0" y="870501"/>
                </a:lnTo>
                <a:lnTo>
                  <a:pt x="3372" y="887097"/>
                </a:lnTo>
                <a:lnTo>
                  <a:pt x="12555" y="900687"/>
                </a:lnTo>
                <a:lnTo>
                  <a:pt x="26146" y="909870"/>
                </a:lnTo>
                <a:lnTo>
                  <a:pt x="42742" y="913243"/>
                </a:lnTo>
                <a:lnTo>
                  <a:pt x="3314031" y="913243"/>
                </a:lnTo>
                <a:lnTo>
                  <a:pt x="3330627" y="909870"/>
                </a:lnTo>
                <a:lnTo>
                  <a:pt x="3344218" y="900687"/>
                </a:lnTo>
                <a:lnTo>
                  <a:pt x="3353401" y="887097"/>
                </a:lnTo>
                <a:lnTo>
                  <a:pt x="3356774" y="870501"/>
                </a:lnTo>
                <a:lnTo>
                  <a:pt x="335677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4026" y="1002224"/>
            <a:ext cx="0" cy="849630"/>
          </a:xfrm>
          <a:custGeom>
            <a:avLst/>
            <a:gdLst/>
            <a:ahLst/>
            <a:cxnLst/>
            <a:rect l="l" t="t" r="r" b="b"/>
            <a:pathLst>
              <a:path h="849630">
                <a:moveTo>
                  <a:pt x="0" y="84930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4026" y="99153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4026" y="98085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4026" y="97016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4026" y="95414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224" y="1182179"/>
            <a:ext cx="64625" cy="64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224" y="1326956"/>
            <a:ext cx="64625" cy="64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224" y="1616509"/>
            <a:ext cx="64625" cy="64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252" y="2006066"/>
            <a:ext cx="3357245" cy="69850"/>
          </a:xfrm>
          <a:custGeom>
            <a:avLst/>
            <a:gdLst/>
            <a:ahLst/>
            <a:cxnLst/>
            <a:rect l="l" t="t" r="r" b="b"/>
            <a:pathLst>
              <a:path w="3357245" h="69850">
                <a:moveTo>
                  <a:pt x="3314031" y="0"/>
                </a:moveTo>
                <a:lnTo>
                  <a:pt x="42742" y="0"/>
                </a:lnTo>
                <a:lnTo>
                  <a:pt x="26146" y="3372"/>
                </a:lnTo>
                <a:lnTo>
                  <a:pt x="12555" y="12555"/>
                </a:lnTo>
                <a:lnTo>
                  <a:pt x="3372" y="26146"/>
                </a:lnTo>
                <a:lnTo>
                  <a:pt x="0" y="42741"/>
                </a:lnTo>
                <a:lnTo>
                  <a:pt x="0" y="69316"/>
                </a:lnTo>
                <a:lnTo>
                  <a:pt x="3356774" y="69316"/>
                </a:lnTo>
                <a:lnTo>
                  <a:pt x="3356774" y="42741"/>
                </a:lnTo>
                <a:lnTo>
                  <a:pt x="3353401" y="26146"/>
                </a:lnTo>
                <a:lnTo>
                  <a:pt x="3344218" y="12555"/>
                </a:lnTo>
                <a:lnTo>
                  <a:pt x="3330627" y="3372"/>
                </a:lnTo>
                <a:lnTo>
                  <a:pt x="331403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3181353"/>
            <a:ext cx="85483" cy="85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0598" y="3170668"/>
            <a:ext cx="96128" cy="96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736" y="3213410"/>
            <a:ext cx="3228547" cy="53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4026" y="2048616"/>
            <a:ext cx="42700" cy="85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4026" y="2091343"/>
            <a:ext cx="42700" cy="1090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252" y="2043437"/>
            <a:ext cx="3357245" cy="1181100"/>
          </a:xfrm>
          <a:custGeom>
            <a:avLst/>
            <a:gdLst/>
            <a:ahLst/>
            <a:cxnLst/>
            <a:rect l="l" t="t" r="r" b="b"/>
            <a:pathLst>
              <a:path w="3357245" h="1181100">
                <a:moveTo>
                  <a:pt x="3356774" y="0"/>
                </a:moveTo>
                <a:lnTo>
                  <a:pt x="0" y="0"/>
                </a:lnTo>
                <a:lnTo>
                  <a:pt x="0" y="1137916"/>
                </a:lnTo>
                <a:lnTo>
                  <a:pt x="3372" y="1154511"/>
                </a:lnTo>
                <a:lnTo>
                  <a:pt x="12555" y="1168102"/>
                </a:lnTo>
                <a:lnTo>
                  <a:pt x="26146" y="1177285"/>
                </a:lnTo>
                <a:lnTo>
                  <a:pt x="42742" y="1180657"/>
                </a:lnTo>
                <a:lnTo>
                  <a:pt x="3314031" y="1180657"/>
                </a:lnTo>
                <a:lnTo>
                  <a:pt x="3330627" y="1177285"/>
                </a:lnTo>
                <a:lnTo>
                  <a:pt x="3344218" y="1168102"/>
                </a:lnTo>
                <a:lnTo>
                  <a:pt x="3353401" y="1154511"/>
                </a:lnTo>
                <a:lnTo>
                  <a:pt x="3356774" y="1137916"/>
                </a:lnTo>
                <a:lnTo>
                  <a:pt x="335677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4026" y="2080657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111672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4026" y="206997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74026" y="205928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4026" y="204860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8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4026" y="2032573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24" y="2082210"/>
            <a:ext cx="64625" cy="64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0224" y="2516540"/>
            <a:ext cx="64625" cy="64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7294" y="957916"/>
            <a:ext cx="3278504" cy="213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standard I/O library provides the </a:t>
            </a:r>
            <a:r>
              <a:rPr sz="900" dirty="0">
                <a:latin typeface="Arial"/>
                <a:cs typeface="Arial"/>
              </a:rPr>
              <a:t>following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functions:</a:t>
            </a:r>
            <a:endParaRPr sz="900" dirty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310"/>
              </a:spcBef>
            </a:pPr>
            <a:r>
              <a:rPr sz="900" spc="10" dirty="0">
                <a:latin typeface="Courier New"/>
                <a:cs typeface="Courier New"/>
              </a:rPr>
              <a:t>int printf(const char </a:t>
            </a:r>
            <a:r>
              <a:rPr sz="1350" spc="15" baseline="-9259" dirty="0">
                <a:latin typeface="Courier New"/>
                <a:cs typeface="Courier New"/>
              </a:rPr>
              <a:t>*</a:t>
            </a:r>
            <a:r>
              <a:rPr sz="900" spc="10" dirty="0">
                <a:latin typeface="Courier New"/>
                <a:cs typeface="Courier New"/>
              </a:rPr>
              <a:t>format,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...);</a:t>
            </a:r>
            <a:endParaRPr sz="900" dirty="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55"/>
              </a:spcBef>
            </a:pPr>
            <a:r>
              <a:rPr sz="900" spc="10" dirty="0">
                <a:latin typeface="Courier New"/>
                <a:cs typeface="Courier New"/>
              </a:rPr>
              <a:t>int fprintf(FILE </a:t>
            </a:r>
            <a:r>
              <a:rPr sz="1350" spc="15" baseline="-9259" dirty="0">
                <a:latin typeface="Courier New"/>
                <a:cs typeface="Courier New"/>
              </a:rPr>
              <a:t>*</a:t>
            </a:r>
            <a:r>
              <a:rPr sz="900" spc="10" dirty="0">
                <a:latin typeface="Courier New"/>
                <a:cs typeface="Courier New"/>
              </a:rPr>
              <a:t>fp, const char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1350" spc="15" baseline="-9259" dirty="0">
                <a:latin typeface="Courier New"/>
                <a:cs typeface="Courier New"/>
              </a:rPr>
              <a:t>*</a:t>
            </a:r>
            <a:r>
              <a:rPr sz="900" spc="10" dirty="0">
                <a:latin typeface="Courier New"/>
                <a:cs typeface="Courier New"/>
              </a:rPr>
              <a:t>format,</a:t>
            </a:r>
            <a:endParaRPr sz="900" dirty="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55"/>
              </a:spcBef>
            </a:pPr>
            <a:r>
              <a:rPr sz="900" spc="10" dirty="0">
                <a:latin typeface="Courier New"/>
                <a:cs typeface="Courier New"/>
              </a:rPr>
              <a:t>...);</a:t>
            </a:r>
            <a:endParaRPr sz="900" dirty="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55"/>
              </a:spcBef>
            </a:pPr>
            <a:r>
              <a:rPr sz="900" spc="10" dirty="0">
                <a:latin typeface="Courier New"/>
                <a:cs typeface="Courier New"/>
              </a:rPr>
              <a:t>int sprintf(char </a:t>
            </a:r>
            <a:r>
              <a:rPr sz="1350" spc="15" baseline="-9259" dirty="0">
                <a:latin typeface="Courier New"/>
                <a:cs typeface="Courier New"/>
              </a:rPr>
              <a:t>*</a:t>
            </a:r>
            <a:r>
              <a:rPr sz="900" spc="10" dirty="0">
                <a:latin typeface="Courier New"/>
                <a:cs typeface="Courier New"/>
              </a:rPr>
              <a:t>ar, const char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1350" spc="15" baseline="-9259" dirty="0">
                <a:latin typeface="Courier New"/>
                <a:cs typeface="Courier New"/>
              </a:rPr>
              <a:t>*</a:t>
            </a:r>
            <a:r>
              <a:rPr sz="900" spc="10" dirty="0">
                <a:latin typeface="Courier New"/>
                <a:cs typeface="Courier New"/>
              </a:rPr>
              <a:t>format,</a:t>
            </a:r>
            <a:endParaRPr sz="900" dirty="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55"/>
              </a:spcBef>
            </a:pPr>
            <a:r>
              <a:rPr sz="900" spc="10" dirty="0">
                <a:latin typeface="Courier New"/>
                <a:cs typeface="Courier New"/>
              </a:rPr>
              <a:t>...);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5745" marR="5080">
              <a:lnSpc>
                <a:spcPct val="105600"/>
              </a:lnSpc>
            </a:pPr>
            <a:r>
              <a:rPr sz="900" spc="10" dirty="0">
                <a:highlight>
                  <a:srgbClr val="FFFF00"/>
                </a:highlight>
                <a:latin typeface="Courier New"/>
                <a:cs typeface="Courier New"/>
              </a:rPr>
              <a:t>sprintf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is similar to </a:t>
            </a:r>
            <a:r>
              <a:rPr sz="900" spc="5" dirty="0">
                <a:latin typeface="Courier New"/>
                <a:cs typeface="Courier New"/>
              </a:rPr>
              <a:t>printf</a:t>
            </a:r>
            <a:r>
              <a:rPr sz="900" spc="5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except </a:t>
            </a:r>
            <a:r>
              <a:rPr sz="900" spc="5" dirty="0">
                <a:latin typeface="Arial"/>
                <a:cs typeface="Arial"/>
              </a:rPr>
              <a:t>that </a:t>
            </a:r>
            <a:r>
              <a:rPr sz="900" dirty="0">
                <a:latin typeface="Arial"/>
                <a:cs typeface="Arial"/>
              </a:rPr>
              <a:t>it </a:t>
            </a:r>
            <a:r>
              <a:rPr sz="900" spc="5" dirty="0">
                <a:latin typeface="Arial"/>
                <a:cs typeface="Arial"/>
              </a:rPr>
              <a:t>writes to the  </a:t>
            </a:r>
            <a:r>
              <a:rPr sz="900" dirty="0">
                <a:latin typeface="Arial"/>
                <a:cs typeface="Arial"/>
              </a:rPr>
              <a:t>array </a:t>
            </a:r>
            <a:r>
              <a:rPr sz="900" spc="10" dirty="0">
                <a:latin typeface="Courier New"/>
                <a:cs typeface="Courier New"/>
              </a:rPr>
              <a:t>ar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instead of the standard output and </a:t>
            </a:r>
            <a:r>
              <a:rPr sz="900" dirty="0">
                <a:latin typeface="Arial"/>
                <a:cs typeface="Arial"/>
              </a:rPr>
              <a:t>it </a:t>
            </a:r>
            <a:r>
              <a:rPr sz="900" spc="5" dirty="0">
                <a:latin typeface="Arial"/>
                <a:cs typeface="Arial"/>
              </a:rPr>
              <a:t>adds a </a:t>
            </a:r>
            <a:r>
              <a:rPr sz="900" spc="10" dirty="0">
                <a:latin typeface="Courier New"/>
                <a:cs typeface="Courier New"/>
              </a:rPr>
              <a:t>NULL  </a:t>
            </a:r>
            <a:r>
              <a:rPr sz="900" spc="5" dirty="0">
                <a:latin typeface="Arial"/>
                <a:cs typeface="Arial"/>
              </a:rPr>
              <a:t>character at the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end.</a:t>
            </a:r>
            <a:endParaRPr sz="900" dirty="0">
              <a:latin typeface="Arial"/>
              <a:cs typeface="Arial"/>
            </a:endParaRPr>
          </a:p>
          <a:p>
            <a:pPr marL="245745" marR="93980">
              <a:lnSpc>
                <a:spcPct val="105600"/>
              </a:lnSpc>
            </a:pPr>
            <a:r>
              <a:rPr sz="900" spc="5" dirty="0">
                <a:latin typeface="Arial"/>
                <a:cs typeface="Arial"/>
              </a:rPr>
              <a:t>All these function </a:t>
            </a:r>
            <a:r>
              <a:rPr sz="900" spc="10" dirty="0">
                <a:latin typeface="Arial"/>
                <a:cs typeface="Arial"/>
              </a:rPr>
              <a:t>return </a:t>
            </a:r>
            <a:r>
              <a:rPr sz="900" spc="5" dirty="0">
                <a:latin typeface="Arial"/>
                <a:cs typeface="Arial"/>
              </a:rPr>
              <a:t>the number of written characters  (excluding the terminating </a:t>
            </a:r>
            <a:r>
              <a:rPr sz="900" spc="10" dirty="0">
                <a:latin typeface="Courier New"/>
                <a:cs typeface="Courier New"/>
              </a:rPr>
              <a:t>NULL </a:t>
            </a:r>
            <a:r>
              <a:rPr sz="900" spc="5" dirty="0">
                <a:latin typeface="Arial"/>
                <a:cs typeface="Arial"/>
              </a:rPr>
              <a:t>character in the case of  </a:t>
            </a:r>
            <a:r>
              <a:rPr sz="900" spc="10" dirty="0">
                <a:latin typeface="Courier New"/>
                <a:cs typeface="Courier New"/>
              </a:rPr>
              <a:t>sprintf</a:t>
            </a:r>
            <a:r>
              <a:rPr sz="900" spc="10" dirty="0">
                <a:latin typeface="Arial"/>
                <a:cs typeface="Arial"/>
              </a:rPr>
              <a:t>) </a:t>
            </a:r>
            <a:r>
              <a:rPr sz="900" spc="5" dirty="0">
                <a:latin typeface="Arial"/>
                <a:cs typeface="Arial"/>
              </a:rPr>
              <a:t>and a negative </a:t>
            </a:r>
            <a:r>
              <a:rPr sz="900" dirty="0">
                <a:latin typeface="Arial"/>
                <a:cs typeface="Arial"/>
              </a:rPr>
              <a:t>value </a:t>
            </a:r>
            <a:r>
              <a:rPr sz="900" spc="5" dirty="0">
                <a:latin typeface="Arial"/>
                <a:cs typeface="Arial"/>
              </a:rPr>
              <a:t>in case 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error.</a:t>
            </a:r>
            <a:endParaRPr sz="900" dirty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60"/>
              </a:spcBef>
            </a:pPr>
            <a:r>
              <a:rPr sz="900" spc="5" dirty="0">
                <a:latin typeface="Arial"/>
                <a:cs typeface="Arial"/>
              </a:rPr>
              <a:t>Example: </a:t>
            </a:r>
            <a:r>
              <a:rPr sz="900" spc="10" dirty="0">
                <a:latin typeface="Courier New"/>
                <a:cs typeface="Courier New"/>
              </a:rPr>
              <a:t>sprintf(result, ‘‘%f’’,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speed);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0438" y="3038620"/>
            <a:ext cx="2956560" cy="170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spc="5" dirty="0">
                <a:latin typeface="Arial"/>
                <a:cs typeface="Arial"/>
              </a:rPr>
              <a:t>This converts a </a:t>
            </a:r>
            <a:r>
              <a:rPr sz="900" spc="5" dirty="0">
                <a:latin typeface="Courier New"/>
                <a:cs typeface="Courier New"/>
              </a:rPr>
              <a:t>float</a:t>
            </a:r>
            <a:r>
              <a:rPr sz="900" spc="5" dirty="0">
                <a:latin typeface="Arial"/>
                <a:cs typeface="Arial"/>
              </a:rPr>
              <a:t>(</a:t>
            </a:r>
            <a:r>
              <a:rPr sz="900" spc="5" dirty="0">
                <a:latin typeface="Courier New"/>
                <a:cs typeface="Courier New"/>
              </a:rPr>
              <a:t>speed</a:t>
            </a:r>
            <a:r>
              <a:rPr sz="900" spc="5" dirty="0">
                <a:latin typeface="Arial"/>
                <a:cs typeface="Arial"/>
              </a:rPr>
              <a:t>) into a </a:t>
            </a:r>
            <a:r>
              <a:rPr sz="900" spc="10" dirty="0">
                <a:latin typeface="Courier New"/>
                <a:cs typeface="Courier New"/>
              </a:rPr>
              <a:t>string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Arial"/>
                <a:cs typeface="Arial"/>
              </a:rPr>
              <a:t>(</a:t>
            </a:r>
            <a:r>
              <a:rPr sz="900" spc="5" dirty="0">
                <a:latin typeface="Courier New"/>
                <a:cs typeface="Courier New"/>
              </a:rPr>
              <a:t>result</a:t>
            </a:r>
            <a:r>
              <a:rPr sz="900" spc="5" dirty="0">
                <a:latin typeface="Arial"/>
                <a:cs typeface="Arial"/>
              </a:rPr>
              <a:t>).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89F7FDF-5AF6-414B-9085-4A5FDFF3E8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20D8D-4A60-4975-BBA2-60CD67040C61}"/>
              </a:ext>
            </a:extLst>
          </p:cNvPr>
          <p:cNvSpPr txBox="1"/>
          <p:nvPr/>
        </p:nvSpPr>
        <p:spPr>
          <a:xfrm>
            <a:off x="628650" y="127317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hello.c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xxd</a:t>
            </a:r>
            <a:r>
              <a:rPr lang="en-CA" dirty="0"/>
              <a:t> example.txt</a:t>
            </a:r>
          </a:p>
          <a:p>
            <a:r>
              <a:rPr lang="en-CA" dirty="0"/>
              <a:t>filesize1.c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3103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130048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41" y="917706"/>
            <a:ext cx="2965450" cy="61594"/>
          </a:xfrm>
          <a:custGeom>
            <a:avLst/>
            <a:gdLst/>
            <a:ahLst/>
            <a:cxnLst/>
            <a:rect l="l" t="t" r="r" b="b"/>
            <a:pathLst>
              <a:path w="2965450" h="61594">
                <a:moveTo>
                  <a:pt x="2927197" y="0"/>
                </a:moveTo>
                <a:lnTo>
                  <a:pt x="37753" y="0"/>
                </a:lnTo>
                <a:lnTo>
                  <a:pt x="23094" y="2978"/>
                </a:lnTo>
                <a:lnTo>
                  <a:pt x="11090" y="11089"/>
                </a:lnTo>
                <a:lnTo>
                  <a:pt x="2978" y="23094"/>
                </a:lnTo>
                <a:lnTo>
                  <a:pt x="0" y="37752"/>
                </a:lnTo>
                <a:lnTo>
                  <a:pt x="0" y="61225"/>
                </a:lnTo>
                <a:lnTo>
                  <a:pt x="2964950" y="61225"/>
                </a:lnTo>
                <a:lnTo>
                  <a:pt x="2964950" y="37752"/>
                </a:lnTo>
                <a:lnTo>
                  <a:pt x="2961971" y="23094"/>
                </a:lnTo>
                <a:lnTo>
                  <a:pt x="2953860" y="11089"/>
                </a:lnTo>
                <a:lnTo>
                  <a:pt x="2941856" y="2978"/>
                </a:lnTo>
                <a:lnTo>
                  <a:pt x="292719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1719598"/>
            <a:ext cx="75505" cy="75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0000" y="1710160"/>
            <a:ext cx="84907" cy="84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47" y="1747913"/>
            <a:ext cx="2851691" cy="47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7191" y="955279"/>
            <a:ext cx="37716" cy="75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7191" y="993020"/>
            <a:ext cx="37716" cy="726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241" y="950707"/>
            <a:ext cx="2965450" cy="807085"/>
          </a:xfrm>
          <a:custGeom>
            <a:avLst/>
            <a:gdLst/>
            <a:ahLst/>
            <a:cxnLst/>
            <a:rect l="l" t="t" r="r" b="b"/>
            <a:pathLst>
              <a:path w="2965450" h="807085">
                <a:moveTo>
                  <a:pt x="2964950" y="0"/>
                </a:moveTo>
                <a:lnTo>
                  <a:pt x="0" y="0"/>
                </a:lnTo>
                <a:lnTo>
                  <a:pt x="0" y="768891"/>
                </a:lnTo>
                <a:lnTo>
                  <a:pt x="2978" y="783549"/>
                </a:lnTo>
                <a:lnTo>
                  <a:pt x="11090" y="795553"/>
                </a:lnTo>
                <a:lnTo>
                  <a:pt x="23094" y="803664"/>
                </a:lnTo>
                <a:lnTo>
                  <a:pt x="37753" y="806643"/>
                </a:lnTo>
                <a:lnTo>
                  <a:pt x="2927197" y="806643"/>
                </a:lnTo>
                <a:lnTo>
                  <a:pt x="2941856" y="803664"/>
                </a:lnTo>
                <a:lnTo>
                  <a:pt x="2953860" y="795553"/>
                </a:lnTo>
                <a:lnTo>
                  <a:pt x="2961971" y="783549"/>
                </a:lnTo>
                <a:lnTo>
                  <a:pt x="2964950" y="768891"/>
                </a:lnTo>
                <a:lnTo>
                  <a:pt x="296495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7191" y="983582"/>
            <a:ext cx="0" cy="750570"/>
          </a:xfrm>
          <a:custGeom>
            <a:avLst/>
            <a:gdLst/>
            <a:ahLst/>
            <a:cxnLst/>
            <a:rect l="l" t="t" r="r" b="b"/>
            <a:pathLst>
              <a:path h="750569">
                <a:moveTo>
                  <a:pt x="0" y="75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7191" y="97414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7191" y="96470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7191" y="95526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7191" y="941110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15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357" y="1142532"/>
            <a:ext cx="57081" cy="5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357" y="1270409"/>
            <a:ext cx="57081" cy="5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357" y="1526173"/>
            <a:ext cx="57081" cy="5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241" y="1870259"/>
            <a:ext cx="2965450" cy="61594"/>
          </a:xfrm>
          <a:custGeom>
            <a:avLst/>
            <a:gdLst/>
            <a:ahLst/>
            <a:cxnLst/>
            <a:rect l="l" t="t" r="r" b="b"/>
            <a:pathLst>
              <a:path w="2965450" h="61594">
                <a:moveTo>
                  <a:pt x="2927197" y="0"/>
                </a:moveTo>
                <a:lnTo>
                  <a:pt x="37753" y="0"/>
                </a:lnTo>
                <a:lnTo>
                  <a:pt x="23094" y="2978"/>
                </a:lnTo>
                <a:lnTo>
                  <a:pt x="11090" y="11089"/>
                </a:lnTo>
                <a:lnTo>
                  <a:pt x="2978" y="23094"/>
                </a:lnTo>
                <a:lnTo>
                  <a:pt x="0" y="37752"/>
                </a:lnTo>
                <a:lnTo>
                  <a:pt x="0" y="61225"/>
                </a:lnTo>
                <a:lnTo>
                  <a:pt x="2964950" y="61225"/>
                </a:lnTo>
                <a:lnTo>
                  <a:pt x="2964950" y="37752"/>
                </a:lnTo>
                <a:lnTo>
                  <a:pt x="2961971" y="23094"/>
                </a:lnTo>
                <a:lnTo>
                  <a:pt x="2953860" y="11089"/>
                </a:lnTo>
                <a:lnTo>
                  <a:pt x="2941856" y="2978"/>
                </a:lnTo>
                <a:lnTo>
                  <a:pt x="292719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2504945"/>
            <a:ext cx="75505" cy="755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0000" y="2495507"/>
            <a:ext cx="84907" cy="84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747" y="2533260"/>
            <a:ext cx="2851691" cy="47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7191" y="1907832"/>
            <a:ext cx="37716" cy="75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7191" y="1945579"/>
            <a:ext cx="37716" cy="5593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241" y="1903265"/>
            <a:ext cx="2965450" cy="639445"/>
          </a:xfrm>
          <a:custGeom>
            <a:avLst/>
            <a:gdLst/>
            <a:ahLst/>
            <a:cxnLst/>
            <a:rect l="l" t="t" r="r" b="b"/>
            <a:pathLst>
              <a:path w="2965450" h="639444">
                <a:moveTo>
                  <a:pt x="2964950" y="0"/>
                </a:moveTo>
                <a:lnTo>
                  <a:pt x="0" y="0"/>
                </a:lnTo>
                <a:lnTo>
                  <a:pt x="0" y="601679"/>
                </a:lnTo>
                <a:lnTo>
                  <a:pt x="2978" y="616338"/>
                </a:lnTo>
                <a:lnTo>
                  <a:pt x="11090" y="628342"/>
                </a:lnTo>
                <a:lnTo>
                  <a:pt x="23094" y="636453"/>
                </a:lnTo>
                <a:lnTo>
                  <a:pt x="37753" y="639432"/>
                </a:lnTo>
                <a:lnTo>
                  <a:pt x="2927197" y="639432"/>
                </a:lnTo>
                <a:lnTo>
                  <a:pt x="2941856" y="636453"/>
                </a:lnTo>
                <a:lnTo>
                  <a:pt x="2953860" y="628342"/>
                </a:lnTo>
                <a:lnTo>
                  <a:pt x="2961971" y="616338"/>
                </a:lnTo>
                <a:lnTo>
                  <a:pt x="2964950" y="601679"/>
                </a:lnTo>
                <a:lnTo>
                  <a:pt x="296495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7191" y="1936140"/>
            <a:ext cx="0" cy="583565"/>
          </a:xfrm>
          <a:custGeom>
            <a:avLst/>
            <a:gdLst/>
            <a:ahLst/>
            <a:cxnLst/>
            <a:rect l="l" t="t" r="r" b="b"/>
            <a:pathLst>
              <a:path h="583564">
                <a:moveTo>
                  <a:pt x="0" y="58296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7191" y="192670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7191" y="191726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7191" y="190782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7191" y="189366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15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357" y="1937506"/>
            <a:ext cx="57081" cy="5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357" y="2321147"/>
            <a:ext cx="57081" cy="57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241" y="2655606"/>
            <a:ext cx="2965450" cy="143510"/>
          </a:xfrm>
          <a:custGeom>
            <a:avLst/>
            <a:gdLst/>
            <a:ahLst/>
            <a:cxnLst/>
            <a:rect l="l" t="t" r="r" b="b"/>
            <a:pathLst>
              <a:path w="2965450" h="143510">
                <a:moveTo>
                  <a:pt x="2927197" y="0"/>
                </a:moveTo>
                <a:lnTo>
                  <a:pt x="37753" y="0"/>
                </a:lnTo>
                <a:lnTo>
                  <a:pt x="23094" y="2978"/>
                </a:lnTo>
                <a:lnTo>
                  <a:pt x="11090" y="11089"/>
                </a:lnTo>
                <a:lnTo>
                  <a:pt x="2978" y="23094"/>
                </a:lnTo>
                <a:lnTo>
                  <a:pt x="0" y="37752"/>
                </a:lnTo>
                <a:lnTo>
                  <a:pt x="0" y="142977"/>
                </a:lnTo>
                <a:lnTo>
                  <a:pt x="2964950" y="142977"/>
                </a:lnTo>
                <a:lnTo>
                  <a:pt x="2964950" y="37752"/>
                </a:lnTo>
                <a:lnTo>
                  <a:pt x="2961971" y="23094"/>
                </a:lnTo>
                <a:lnTo>
                  <a:pt x="2953860" y="11089"/>
                </a:lnTo>
                <a:lnTo>
                  <a:pt x="2941856" y="2978"/>
                </a:lnTo>
                <a:lnTo>
                  <a:pt x="2927197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241" y="2789174"/>
            <a:ext cx="2964949" cy="376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994" y="3189209"/>
            <a:ext cx="75505" cy="755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0000" y="3179771"/>
            <a:ext cx="84907" cy="849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747" y="3217524"/>
            <a:ext cx="2851691" cy="471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7191" y="2688479"/>
            <a:ext cx="37716" cy="75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7191" y="2726223"/>
            <a:ext cx="37716" cy="4629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241" y="2822080"/>
            <a:ext cx="2965450" cy="405130"/>
          </a:xfrm>
          <a:custGeom>
            <a:avLst/>
            <a:gdLst/>
            <a:ahLst/>
            <a:cxnLst/>
            <a:rect l="l" t="t" r="r" b="b"/>
            <a:pathLst>
              <a:path w="2965450" h="405130">
                <a:moveTo>
                  <a:pt x="2964950" y="0"/>
                </a:moveTo>
                <a:lnTo>
                  <a:pt x="0" y="0"/>
                </a:lnTo>
                <a:lnTo>
                  <a:pt x="0" y="367129"/>
                </a:lnTo>
                <a:lnTo>
                  <a:pt x="2978" y="381787"/>
                </a:lnTo>
                <a:lnTo>
                  <a:pt x="11090" y="393792"/>
                </a:lnTo>
                <a:lnTo>
                  <a:pt x="23094" y="401903"/>
                </a:lnTo>
                <a:lnTo>
                  <a:pt x="37753" y="404882"/>
                </a:lnTo>
                <a:lnTo>
                  <a:pt x="2927197" y="404882"/>
                </a:lnTo>
                <a:lnTo>
                  <a:pt x="2941856" y="401903"/>
                </a:lnTo>
                <a:lnTo>
                  <a:pt x="2953860" y="393792"/>
                </a:lnTo>
                <a:lnTo>
                  <a:pt x="2961971" y="381787"/>
                </a:lnTo>
                <a:lnTo>
                  <a:pt x="2964950" y="367129"/>
                </a:lnTo>
                <a:lnTo>
                  <a:pt x="2964950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7191" y="271678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4">
                <a:moveTo>
                  <a:pt x="0" y="48658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7191" y="270734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87191" y="269790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87191" y="268847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3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87191" y="2674314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15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47294" y="943804"/>
            <a:ext cx="2888615" cy="226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indent="-206375">
              <a:lnSpc>
                <a:spcPct val="100000"/>
              </a:lnSpc>
            </a:pPr>
            <a:r>
              <a:rPr sz="800" spc="5" dirty="0">
                <a:latin typeface="Arial"/>
                <a:cs typeface="Arial"/>
              </a:rPr>
              <a:t>The standard </a:t>
            </a:r>
            <a:r>
              <a:rPr sz="800" dirty="0">
                <a:latin typeface="Arial"/>
                <a:cs typeface="Arial"/>
              </a:rPr>
              <a:t>I/O </a:t>
            </a:r>
            <a:r>
              <a:rPr sz="800" spc="5" dirty="0">
                <a:latin typeface="Arial"/>
                <a:cs typeface="Arial"/>
              </a:rPr>
              <a:t>library </a:t>
            </a:r>
            <a:r>
              <a:rPr sz="800" dirty="0">
                <a:latin typeface="Arial"/>
                <a:cs typeface="Arial"/>
              </a:rPr>
              <a:t>provides </a:t>
            </a:r>
            <a:r>
              <a:rPr sz="800" spc="5" dirty="0">
                <a:latin typeface="Arial"/>
                <a:cs typeface="Arial"/>
              </a:rPr>
              <a:t>the </a:t>
            </a:r>
            <a:r>
              <a:rPr sz="800" dirty="0">
                <a:latin typeface="Arial"/>
                <a:cs typeface="Arial"/>
              </a:rPr>
              <a:t>following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functions:</a:t>
            </a:r>
          </a:p>
          <a:p>
            <a:pPr marL="218440" algn="just">
              <a:lnSpc>
                <a:spcPct val="100000"/>
              </a:lnSpc>
              <a:spcBef>
                <a:spcPts val="270"/>
              </a:spcBef>
            </a:pPr>
            <a:r>
              <a:rPr sz="800" spc="5" dirty="0">
                <a:latin typeface="Courier New"/>
                <a:cs typeface="Courier New"/>
              </a:rPr>
              <a:t>int scanf(const char </a:t>
            </a: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>
                <a:latin typeface="Courier New"/>
                <a:cs typeface="Courier New"/>
              </a:rPr>
              <a:t>format,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...);</a:t>
            </a:r>
            <a:endParaRPr sz="800" dirty="0">
              <a:latin typeface="Courier New"/>
              <a:cs typeface="Courier New"/>
            </a:endParaRPr>
          </a:p>
          <a:p>
            <a:pPr marL="218440" algn="just">
              <a:lnSpc>
                <a:spcPct val="100000"/>
              </a:lnSpc>
              <a:spcBef>
                <a:spcPts val="45"/>
              </a:spcBef>
            </a:pPr>
            <a:r>
              <a:rPr sz="800" spc="5" dirty="0">
                <a:latin typeface="Courier New"/>
                <a:cs typeface="Courier New"/>
              </a:rPr>
              <a:t>int fscanf(FILE </a:t>
            </a: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>
                <a:latin typeface="Courier New"/>
                <a:cs typeface="Courier New"/>
              </a:rPr>
              <a:t>fp, const char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>
                <a:latin typeface="Courier New"/>
                <a:cs typeface="Courier New"/>
              </a:rPr>
              <a:t>format,</a:t>
            </a:r>
            <a:endParaRPr sz="800" dirty="0">
              <a:latin typeface="Courier New"/>
              <a:cs typeface="Courier New"/>
            </a:endParaRPr>
          </a:p>
          <a:p>
            <a:pPr marL="218440" algn="just">
              <a:lnSpc>
                <a:spcPct val="100000"/>
              </a:lnSpc>
              <a:spcBef>
                <a:spcPts val="45"/>
              </a:spcBef>
            </a:pPr>
            <a:r>
              <a:rPr sz="800" spc="5" dirty="0">
                <a:latin typeface="Courier New"/>
                <a:cs typeface="Courier New"/>
              </a:rPr>
              <a:t>...);</a:t>
            </a:r>
            <a:endParaRPr sz="800" dirty="0">
              <a:latin typeface="Courier New"/>
              <a:cs typeface="Courier New"/>
            </a:endParaRPr>
          </a:p>
          <a:p>
            <a:pPr marL="218440" algn="just">
              <a:lnSpc>
                <a:spcPct val="100000"/>
              </a:lnSpc>
              <a:spcBef>
                <a:spcPts val="45"/>
              </a:spcBef>
            </a:pPr>
            <a:r>
              <a:rPr sz="800" spc="5" dirty="0">
                <a:latin typeface="Courier New"/>
                <a:cs typeface="Courier New"/>
              </a:rPr>
              <a:t>int sscanf(const char </a:t>
            </a: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>
                <a:latin typeface="Courier New"/>
                <a:cs typeface="Courier New"/>
              </a:rPr>
              <a:t>ar, const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char</a:t>
            </a:r>
            <a:endParaRPr sz="800" dirty="0">
              <a:latin typeface="Courier New"/>
              <a:cs typeface="Courier New"/>
            </a:endParaRPr>
          </a:p>
          <a:p>
            <a:pPr marL="218440" algn="just">
              <a:lnSpc>
                <a:spcPct val="100000"/>
              </a:lnSpc>
              <a:spcBef>
                <a:spcPts val="45"/>
              </a:spcBef>
            </a:pP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>
                <a:latin typeface="Courier New"/>
                <a:cs typeface="Courier New"/>
              </a:rPr>
              <a:t>format,...);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18440" marR="180340" algn="just">
              <a:lnSpc>
                <a:spcPct val="104900"/>
              </a:lnSpc>
            </a:pPr>
            <a:r>
              <a:rPr sz="800" spc="5" dirty="0">
                <a:highlight>
                  <a:srgbClr val="FFFF00"/>
                </a:highlight>
                <a:latin typeface="Courier New"/>
                <a:cs typeface="Courier New"/>
              </a:rPr>
              <a:t>sscanf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is similar to </a:t>
            </a:r>
            <a:r>
              <a:rPr sz="800" spc="5" dirty="0">
                <a:latin typeface="Courier New"/>
                <a:cs typeface="Courier New"/>
              </a:rPr>
              <a:t>scanf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except that it </a:t>
            </a:r>
            <a:r>
              <a:rPr sz="800" spc="5" dirty="0">
                <a:latin typeface="Arial"/>
                <a:cs typeface="Arial"/>
              </a:rPr>
              <a:t>reads </a:t>
            </a:r>
            <a:r>
              <a:rPr sz="800" dirty="0">
                <a:latin typeface="Arial"/>
                <a:cs typeface="Arial"/>
              </a:rPr>
              <a:t>inputs  </a:t>
            </a:r>
            <a:r>
              <a:rPr sz="800" spc="5" dirty="0">
                <a:latin typeface="Arial"/>
                <a:cs typeface="Arial"/>
              </a:rPr>
              <a:t>from the </a:t>
            </a:r>
            <a:r>
              <a:rPr sz="800" spc="-5" dirty="0">
                <a:latin typeface="Arial"/>
                <a:cs typeface="Arial"/>
              </a:rPr>
              <a:t>array </a:t>
            </a:r>
            <a:r>
              <a:rPr sz="800" spc="5" dirty="0">
                <a:latin typeface="Arial"/>
                <a:cs typeface="Arial"/>
              </a:rPr>
              <a:t>pointed </a:t>
            </a:r>
            <a:r>
              <a:rPr sz="800" dirty="0">
                <a:latin typeface="Arial"/>
                <a:cs typeface="Arial"/>
              </a:rPr>
              <a:t>to </a:t>
            </a:r>
            <a:r>
              <a:rPr sz="800" spc="-5" dirty="0">
                <a:latin typeface="Arial"/>
                <a:cs typeface="Arial"/>
              </a:rPr>
              <a:t>by </a:t>
            </a:r>
            <a:r>
              <a:rPr sz="800" spc="5" dirty="0">
                <a:latin typeface="Courier New"/>
                <a:cs typeface="Courier New"/>
              </a:rPr>
              <a:t>ar</a:t>
            </a:r>
            <a:r>
              <a:rPr sz="800" spc="-295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instead of </a:t>
            </a:r>
            <a:r>
              <a:rPr sz="800" spc="5" dirty="0">
                <a:latin typeface="Arial"/>
                <a:cs typeface="Arial"/>
              </a:rPr>
              <a:t>the standard  </a:t>
            </a:r>
            <a:r>
              <a:rPr sz="800" dirty="0">
                <a:latin typeface="Arial"/>
                <a:cs typeface="Arial"/>
              </a:rPr>
              <a:t>input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5" dirty="0">
                <a:latin typeface="Courier New"/>
                <a:cs typeface="Courier New"/>
              </a:rPr>
              <a:t>stdin</a:t>
            </a:r>
            <a:r>
              <a:rPr sz="800" spc="5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 marL="218440" marR="5080">
              <a:lnSpc>
                <a:spcPct val="104900"/>
              </a:lnSpc>
            </a:pPr>
            <a:r>
              <a:rPr sz="800" dirty="0">
                <a:latin typeface="Arial"/>
                <a:cs typeface="Arial"/>
              </a:rPr>
              <a:t>All </a:t>
            </a:r>
            <a:r>
              <a:rPr sz="800" spc="5" dirty="0">
                <a:latin typeface="Arial"/>
                <a:cs typeface="Arial"/>
              </a:rPr>
              <a:t>these </a:t>
            </a:r>
            <a:r>
              <a:rPr sz="800" dirty="0">
                <a:latin typeface="Arial"/>
                <a:cs typeface="Arial"/>
              </a:rPr>
              <a:t>functions </a:t>
            </a:r>
            <a:r>
              <a:rPr sz="800" spc="5" dirty="0">
                <a:latin typeface="Arial"/>
                <a:cs typeface="Arial"/>
              </a:rPr>
              <a:t>return the </a:t>
            </a:r>
            <a:r>
              <a:rPr sz="800" dirty="0">
                <a:latin typeface="Arial"/>
                <a:cs typeface="Arial"/>
              </a:rPr>
              <a:t>number of </a:t>
            </a:r>
            <a:r>
              <a:rPr sz="800" spc="5" dirty="0">
                <a:latin typeface="Arial"/>
                <a:cs typeface="Arial"/>
              </a:rPr>
              <a:t>items </a:t>
            </a:r>
            <a:r>
              <a:rPr sz="800" dirty="0">
                <a:latin typeface="Arial"/>
                <a:cs typeface="Arial"/>
              </a:rPr>
              <a:t>successfully  </a:t>
            </a:r>
            <a:r>
              <a:rPr sz="800" spc="5" dirty="0">
                <a:latin typeface="Arial"/>
                <a:cs typeface="Arial"/>
              </a:rPr>
              <a:t>read and </a:t>
            </a:r>
            <a:r>
              <a:rPr sz="800" dirty="0">
                <a:latin typeface="Arial"/>
                <a:cs typeface="Arial"/>
              </a:rPr>
              <a:t>-1 in </a:t>
            </a:r>
            <a:r>
              <a:rPr sz="800" spc="5" dirty="0">
                <a:latin typeface="Arial"/>
                <a:cs typeface="Arial"/>
              </a:rPr>
              <a:t>case </a:t>
            </a:r>
            <a:r>
              <a:rPr sz="800" dirty="0">
                <a:latin typeface="Arial"/>
                <a:cs typeface="Arial"/>
              </a:rPr>
              <a:t>of end-of-file or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error.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800" b="1" u="sng" spc="5" dirty="0">
                <a:latin typeface="Arial"/>
                <a:cs typeface="Arial"/>
              </a:rPr>
              <a:t>Example1</a:t>
            </a:r>
            <a:r>
              <a:rPr sz="800" spc="5" dirty="0">
                <a:latin typeface="Arial"/>
                <a:cs typeface="Arial"/>
              </a:rPr>
              <a:t>: </a:t>
            </a:r>
            <a:r>
              <a:rPr sz="800" spc="5" dirty="0">
                <a:latin typeface="Courier New"/>
                <a:cs typeface="Courier New"/>
              </a:rPr>
              <a:t>sscanf(argv[1], ‘‘%d’’,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&amp;n);</a:t>
            </a:r>
            <a:endParaRPr sz="800" dirty="0">
              <a:latin typeface="Courier New"/>
              <a:cs typeface="Courier New"/>
            </a:endParaRPr>
          </a:p>
          <a:p>
            <a:pPr marL="12700" marR="26670">
              <a:lnSpc>
                <a:spcPct val="104900"/>
              </a:lnSpc>
            </a:pPr>
            <a:r>
              <a:rPr sz="800" dirty="0">
                <a:latin typeface="Arial"/>
                <a:cs typeface="Arial"/>
              </a:rPr>
              <a:t>Converts </a:t>
            </a:r>
            <a:r>
              <a:rPr sz="800" spc="5" dirty="0">
                <a:latin typeface="Arial"/>
                <a:cs typeface="Arial"/>
              </a:rPr>
              <a:t>the </a:t>
            </a:r>
            <a:r>
              <a:rPr sz="800" dirty="0">
                <a:latin typeface="Arial"/>
                <a:cs typeface="Arial"/>
              </a:rPr>
              <a:t>first </a:t>
            </a:r>
            <a:r>
              <a:rPr sz="800" spc="5" dirty="0">
                <a:latin typeface="Arial"/>
                <a:cs typeface="Arial"/>
              </a:rPr>
              <a:t>command argument </a:t>
            </a:r>
            <a:r>
              <a:rPr sz="800" spc="5" dirty="0">
                <a:latin typeface="Courier New"/>
                <a:cs typeface="Courier New"/>
              </a:rPr>
              <a:t>argv[1]</a:t>
            </a:r>
            <a:r>
              <a:rPr sz="800" spc="5" dirty="0">
                <a:latin typeface="Arial"/>
                <a:cs typeface="Arial"/>
              </a:rPr>
              <a:t>, which </a:t>
            </a:r>
            <a:r>
              <a:rPr sz="800" dirty="0">
                <a:latin typeface="Arial"/>
                <a:cs typeface="Arial"/>
              </a:rPr>
              <a:t>is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read  as a string, </a:t>
            </a:r>
            <a:r>
              <a:rPr sz="800" dirty="0">
                <a:latin typeface="Arial"/>
                <a:cs typeface="Arial"/>
              </a:rPr>
              <a:t>into </a:t>
            </a:r>
            <a:r>
              <a:rPr sz="800" spc="5" dirty="0">
                <a:latin typeface="Arial"/>
                <a:cs typeface="Arial"/>
              </a:rPr>
              <a:t>an </a:t>
            </a:r>
            <a:r>
              <a:rPr sz="800" dirty="0">
                <a:latin typeface="Arial"/>
                <a:cs typeface="Arial"/>
              </a:rPr>
              <a:t>integer </a:t>
            </a:r>
            <a:r>
              <a:rPr sz="800" spc="5" dirty="0">
                <a:latin typeface="Arial"/>
                <a:cs typeface="Arial"/>
              </a:rPr>
              <a:t>and </a:t>
            </a:r>
            <a:r>
              <a:rPr sz="800" dirty="0">
                <a:latin typeface="Arial"/>
                <a:cs typeface="Arial"/>
              </a:rPr>
              <a:t>stores it in </a:t>
            </a:r>
            <a:r>
              <a:rPr sz="800" spc="5" dirty="0">
                <a:latin typeface="Arial"/>
                <a:cs typeface="Arial"/>
              </a:rPr>
              <a:t>the </a:t>
            </a:r>
            <a:r>
              <a:rPr sz="800" dirty="0">
                <a:latin typeface="Arial"/>
                <a:cs typeface="Arial"/>
              </a:rPr>
              <a:t>variable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Arial"/>
                <a:cs typeface="Arial"/>
              </a:rPr>
              <a:t>.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362C3D5E-34DB-41DC-8476-A458476933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7627"/>
            <a:ext cx="2971572" cy="3536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 marR="733425" indent="34925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 dirty="0">
              <a:latin typeface="Arial"/>
              <a:cs typeface="Arial"/>
            </a:endParaRPr>
          </a:p>
          <a:p>
            <a:pPr marL="161925" marR="733425" indent="119316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 dirty="0">
              <a:latin typeface="Courier New"/>
              <a:cs typeface="Courier New"/>
            </a:endParaRPr>
          </a:p>
          <a:p>
            <a:pPr marL="1501775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15" dirty="0">
                <a:latin typeface="Arial"/>
                <a:cs typeface="Arial"/>
              </a:rPr>
              <a:t>Example2: </a:t>
            </a:r>
            <a:r>
              <a:rPr sz="700" spc="10" dirty="0">
                <a:latin typeface="Arial"/>
                <a:cs typeface="Arial"/>
              </a:rPr>
              <a:t>run-time-error-free input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functions.</a:t>
            </a:r>
            <a:r>
              <a:rPr lang="en-US" sz="700" spc="10" dirty="0">
                <a:latin typeface="Arial"/>
                <a:cs typeface="Arial"/>
              </a:rPr>
              <a:t> (see </a:t>
            </a:r>
            <a:r>
              <a:rPr lang="en-US" sz="700" spc="10" dirty="0" err="1">
                <a:latin typeface="Arial"/>
                <a:cs typeface="Arial"/>
              </a:rPr>
              <a:t>readInt.c</a:t>
            </a:r>
            <a:r>
              <a:rPr lang="en-US" sz="700" spc="10" dirty="0"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  <a:p>
            <a:pPr marL="123825" marR="1565910" indent="-111760" algn="just">
              <a:lnSpc>
                <a:spcPct val="108200"/>
              </a:lnSpc>
              <a:spcBef>
                <a:spcPts val="595"/>
              </a:spcBef>
            </a:pPr>
            <a:r>
              <a:rPr sz="700" spc="15" dirty="0">
                <a:latin typeface="Courier New"/>
                <a:cs typeface="Courier New"/>
              </a:rPr>
              <a:t>int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readInt(void){  </a:t>
            </a:r>
            <a:endParaRPr lang="en-CA" sz="700" spc="15" dirty="0">
              <a:latin typeface="Courier New"/>
              <a:cs typeface="Courier New"/>
            </a:endParaRPr>
          </a:p>
          <a:p>
            <a:pPr marL="123825" marR="1565910" indent="-111760" algn="just">
              <a:lnSpc>
                <a:spcPct val="108200"/>
              </a:lnSpc>
              <a:spcBef>
                <a:spcPts val="595"/>
              </a:spcBef>
            </a:pPr>
            <a:r>
              <a:rPr lang="en-US" sz="700" spc="15" dirty="0">
                <a:latin typeface="Courier New"/>
                <a:cs typeface="Courier New"/>
              </a:rPr>
              <a:t>  </a:t>
            </a:r>
            <a:r>
              <a:rPr sz="700" spc="15" dirty="0">
                <a:latin typeface="Courier New"/>
                <a:cs typeface="Courier New"/>
              </a:rPr>
              <a:t>char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input[100];  </a:t>
            </a:r>
            <a:endParaRPr lang="en-CA" sz="700" spc="15" dirty="0">
              <a:latin typeface="Courier New"/>
              <a:cs typeface="Courier New"/>
            </a:endParaRPr>
          </a:p>
          <a:p>
            <a:pPr marL="123825" marR="1565910" indent="-111760" algn="just">
              <a:lnSpc>
                <a:spcPct val="108200"/>
              </a:lnSpc>
              <a:spcBef>
                <a:spcPts val="595"/>
              </a:spcBef>
            </a:pPr>
            <a:r>
              <a:rPr lang="en-US" sz="700" spc="15" dirty="0">
                <a:latin typeface="Courier New"/>
                <a:cs typeface="Courier New"/>
              </a:rPr>
              <a:t>  </a:t>
            </a:r>
            <a:r>
              <a:rPr sz="700" spc="15" dirty="0">
                <a:latin typeface="Courier New"/>
                <a:cs typeface="Courier New"/>
              </a:rPr>
              <a:t>int</a:t>
            </a:r>
            <a:r>
              <a:rPr sz="700" spc="-5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value;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sz="700" spc="15" dirty="0">
                <a:latin typeface="Courier New"/>
                <a:cs typeface="Courier New"/>
              </a:rPr>
              <a:t>do{</a:t>
            </a:r>
            <a:endParaRPr sz="700" dirty="0">
              <a:latin typeface="Courier New"/>
              <a:cs typeface="Courier New"/>
            </a:endParaRPr>
          </a:p>
          <a:p>
            <a:pPr marL="291465" marR="172085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printf(‘‘Please enter an integer&gt; ‘‘);  scanf(‘‘%s’’,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input);</a:t>
            </a:r>
            <a:endParaRPr sz="700" dirty="0">
              <a:latin typeface="Courier New"/>
              <a:cs typeface="Courier New"/>
            </a:endParaRPr>
          </a:p>
          <a:p>
            <a:pPr marL="123825" marR="60325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}while (sscanf(input, ‘‘%d’’, &amp;value)!= 1);  return(value);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750" dirty="0">
              <a:latin typeface="Times New Roman"/>
              <a:cs typeface="Times New Roman"/>
            </a:endParaRPr>
          </a:p>
          <a:p>
            <a:pPr marL="123825" marR="1231265" indent="-111760">
              <a:lnSpc>
                <a:spcPct val="108200"/>
              </a:lnSpc>
            </a:pPr>
            <a:r>
              <a:rPr lang="en-US" sz="750" spc="15" dirty="0">
                <a:latin typeface="Times New Roman"/>
                <a:cs typeface="Times New Roman"/>
              </a:rPr>
              <a:t>//DIY</a:t>
            </a:r>
          </a:p>
          <a:p>
            <a:pPr marL="123825" marR="1231265" indent="-11176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double readDouble(void){ </a:t>
            </a:r>
            <a:r>
              <a:rPr lang="en-US" sz="700" spc="1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 char input[100];  </a:t>
            </a:r>
            <a:endParaRPr lang="en-CA" sz="700" spc="15" dirty="0">
              <a:latin typeface="Courier New"/>
              <a:cs typeface="Courier New"/>
            </a:endParaRPr>
          </a:p>
          <a:p>
            <a:pPr marL="123825" marR="1231265" indent="-111760">
              <a:lnSpc>
                <a:spcPct val="108200"/>
              </a:lnSpc>
            </a:pPr>
            <a:r>
              <a:rPr lang="en-US" sz="700" spc="15" dirty="0">
                <a:latin typeface="Courier New"/>
                <a:cs typeface="Courier New"/>
              </a:rPr>
              <a:t>  </a:t>
            </a:r>
            <a:r>
              <a:rPr sz="700" spc="15" dirty="0">
                <a:latin typeface="Courier New"/>
                <a:cs typeface="Courier New"/>
              </a:rPr>
              <a:t>double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value;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do{</a:t>
            </a:r>
            <a:endParaRPr sz="700" dirty="0">
              <a:latin typeface="Courier New"/>
              <a:cs typeface="Courier New"/>
            </a:endParaRPr>
          </a:p>
          <a:p>
            <a:pPr marL="291465" marR="508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printf(‘‘Please enter a real number&gt; ‘‘);  scanf(‘‘%s’’,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input);</a:t>
            </a:r>
            <a:endParaRPr sz="700" dirty="0">
              <a:latin typeface="Courier New"/>
              <a:cs typeface="Courier New"/>
            </a:endParaRPr>
          </a:p>
          <a:p>
            <a:pPr marL="123825" marR="5080">
              <a:lnSpc>
                <a:spcPct val="108200"/>
              </a:lnSpc>
            </a:pPr>
            <a:r>
              <a:rPr sz="700" spc="15" dirty="0">
                <a:latin typeface="Courier New"/>
                <a:cs typeface="Courier New"/>
              </a:rPr>
              <a:t>}while (sscanf(input, ‘‘%lf’’, &amp;value)!= 1);  return(value);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spc="1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52749-7609-47DA-BF23-ACD8EBB734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94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99038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977681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2028482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9425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45043"/>
            <a:ext cx="50751" cy="9453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988106"/>
            <a:ext cx="3989704" cy="1053465"/>
          </a:xfrm>
          <a:custGeom>
            <a:avLst/>
            <a:gdLst/>
            <a:ahLst/>
            <a:cxnLst/>
            <a:rect l="l" t="t" r="r" b="b"/>
            <a:pathLst>
              <a:path w="3989704" h="1053464">
                <a:moveTo>
                  <a:pt x="3989652" y="0"/>
                </a:moveTo>
                <a:lnTo>
                  <a:pt x="0" y="0"/>
                </a:lnTo>
                <a:lnTo>
                  <a:pt x="0" y="1002275"/>
                </a:lnTo>
                <a:lnTo>
                  <a:pt x="4008" y="1022000"/>
                </a:lnTo>
                <a:lnTo>
                  <a:pt x="14922" y="1038153"/>
                </a:lnTo>
                <a:lnTo>
                  <a:pt x="31075" y="1049067"/>
                </a:lnTo>
                <a:lnTo>
                  <a:pt x="50800" y="1053075"/>
                </a:lnTo>
                <a:lnTo>
                  <a:pt x="3938852" y="1053075"/>
                </a:lnTo>
                <a:lnTo>
                  <a:pt x="3958576" y="1049067"/>
                </a:lnTo>
                <a:lnTo>
                  <a:pt x="3974729" y="1038153"/>
                </a:lnTo>
                <a:lnTo>
                  <a:pt x="3985644" y="1022000"/>
                </a:lnTo>
                <a:lnTo>
                  <a:pt x="3989652" y="100227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032343"/>
            <a:ext cx="0" cy="977265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97708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019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0069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942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97519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219311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308061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5" y="3067913"/>
            <a:ext cx="114251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3118714"/>
            <a:ext cx="3837250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243670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294466"/>
            <a:ext cx="50751" cy="7861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2237529"/>
            <a:ext cx="3989704" cy="894080"/>
          </a:xfrm>
          <a:custGeom>
            <a:avLst/>
            <a:gdLst/>
            <a:ahLst/>
            <a:cxnLst/>
            <a:rect l="l" t="t" r="r" b="b"/>
            <a:pathLst>
              <a:path w="3989704" h="894080">
                <a:moveTo>
                  <a:pt x="3989652" y="0"/>
                </a:moveTo>
                <a:lnTo>
                  <a:pt x="0" y="0"/>
                </a:lnTo>
                <a:lnTo>
                  <a:pt x="0" y="843084"/>
                </a:lnTo>
                <a:lnTo>
                  <a:pt x="4008" y="862808"/>
                </a:lnTo>
                <a:lnTo>
                  <a:pt x="14922" y="878961"/>
                </a:lnTo>
                <a:lnTo>
                  <a:pt x="31075" y="889875"/>
                </a:lnTo>
                <a:lnTo>
                  <a:pt x="50800" y="893884"/>
                </a:lnTo>
                <a:lnTo>
                  <a:pt x="3938852" y="893884"/>
                </a:lnTo>
                <a:lnTo>
                  <a:pt x="3958576" y="889875"/>
                </a:lnTo>
                <a:lnTo>
                  <a:pt x="3974729" y="878961"/>
                </a:lnTo>
                <a:lnTo>
                  <a:pt x="3985644" y="862808"/>
                </a:lnTo>
                <a:lnTo>
                  <a:pt x="3989652" y="843084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2281766"/>
            <a:ext cx="0" cy="818515"/>
          </a:xfrm>
          <a:custGeom>
            <a:avLst/>
            <a:gdLst/>
            <a:ahLst/>
            <a:cxnLst/>
            <a:rect l="l" t="t" r="r" b="b"/>
            <a:pathLst>
              <a:path h="818514">
                <a:moveTo>
                  <a:pt x="0" y="81789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2269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22563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22436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222461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948" y="538899"/>
            <a:ext cx="4100829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14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13398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All function calls </a:t>
            </a:r>
            <a:r>
              <a:rPr sz="1050" spc="-20" dirty="0">
                <a:latin typeface="Arial"/>
                <a:cs typeface="Arial"/>
              </a:rPr>
              <a:t>may </a:t>
            </a:r>
            <a:r>
              <a:rPr sz="1050" spc="-15" dirty="0">
                <a:latin typeface="Arial"/>
                <a:cs typeface="Arial"/>
              </a:rPr>
              <a:t>fail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an error occurs and returns -1  as 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consequence.</a:t>
            </a:r>
            <a:endParaRPr sz="1050" dirty="0">
              <a:latin typeface="Arial"/>
              <a:cs typeface="Arial"/>
            </a:endParaRPr>
          </a:p>
          <a:p>
            <a:pPr marL="213995" marR="17653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standard I/O library functions will </a:t>
            </a:r>
            <a:r>
              <a:rPr sz="1050" spc="-15" dirty="0">
                <a:latin typeface="Arial"/>
                <a:cs typeface="Arial"/>
              </a:rPr>
              <a:t>fail whenever </a:t>
            </a:r>
            <a:r>
              <a:rPr sz="1050" spc="-5" dirty="0">
                <a:latin typeface="Arial"/>
                <a:cs typeface="Arial"/>
              </a:rPr>
              <a:t>a related  system call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fails.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E.g,. </a:t>
            </a:r>
            <a:r>
              <a:rPr sz="1050" spc="-10" dirty="0">
                <a:latin typeface="Courier New"/>
                <a:cs typeface="Courier New"/>
              </a:rPr>
              <a:t>fopen()</a:t>
            </a:r>
            <a:r>
              <a:rPr sz="1050" spc="-2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depends on the system call </a:t>
            </a:r>
            <a:r>
              <a:rPr sz="1050" spc="-5" dirty="0">
                <a:latin typeface="Courier New"/>
                <a:cs typeface="Courier New"/>
              </a:rPr>
              <a:t>open()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i="1" spc="-10" dirty="0">
                <a:latin typeface="Arial"/>
                <a:cs typeface="Arial"/>
              </a:rPr>
              <a:t>→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fopen()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will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return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NULL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if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open()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sz="1050" spc="-15" dirty="0">
                <a:latin typeface="Arial"/>
                <a:cs typeface="Arial"/>
              </a:rPr>
              <a:t>fails.</a:t>
            </a:r>
            <a:endParaRPr sz="1050" dirty="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  <a:spcBef>
                <a:spcPts val="1705"/>
              </a:spcBef>
            </a:pPr>
            <a:r>
              <a:rPr sz="1050" spc="-75" dirty="0">
                <a:latin typeface="Arial"/>
                <a:cs typeface="Arial"/>
              </a:rPr>
              <a:t>To </a:t>
            </a:r>
            <a:r>
              <a:rPr sz="1050" spc="-5" dirty="0">
                <a:latin typeface="Arial"/>
                <a:cs typeface="Arial"/>
              </a:rPr>
              <a:t>gain more information about system call </a:t>
            </a:r>
            <a:r>
              <a:rPr sz="1050" spc="-10" dirty="0">
                <a:latin typeface="Arial"/>
                <a:cs typeface="Arial"/>
              </a:rPr>
              <a:t>failures, </a:t>
            </a:r>
            <a:r>
              <a:rPr sz="1050" spc="-5" dirty="0">
                <a:latin typeface="Arial"/>
                <a:cs typeface="Arial"/>
              </a:rPr>
              <a:t>Unix  </a:t>
            </a:r>
            <a:r>
              <a:rPr sz="1050" spc="-10" dirty="0">
                <a:latin typeface="Arial"/>
                <a:cs typeface="Arial"/>
              </a:rPr>
              <a:t>provide two things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 globally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accessible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integer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variable,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called 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errno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, and a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subroutine,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called</a:t>
            </a:r>
            <a:r>
              <a:rPr sz="1050" spc="2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perror()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  <a:endParaRPr sz="105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In order to use these </a:t>
            </a:r>
            <a:r>
              <a:rPr sz="1050" spc="-10" dirty="0">
                <a:latin typeface="Arial"/>
                <a:cs typeface="Arial"/>
              </a:rPr>
              <a:t>two tools, </a:t>
            </a:r>
            <a:r>
              <a:rPr sz="1050" spc="-15" dirty="0">
                <a:latin typeface="Arial"/>
                <a:cs typeface="Arial"/>
              </a:rPr>
              <a:t>you </a:t>
            </a:r>
            <a:r>
              <a:rPr sz="1050" spc="-5" dirty="0">
                <a:latin typeface="Arial"/>
                <a:cs typeface="Arial"/>
              </a:rPr>
              <a:t>should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include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i="1" spc="-50" dirty="0">
                <a:latin typeface="Verdana"/>
                <a:cs typeface="Verdana"/>
              </a:rPr>
              <a:t>&lt; </a:t>
            </a:r>
            <a:r>
              <a:rPr sz="1050" i="1" spc="-5" dirty="0">
                <a:latin typeface="Arial"/>
                <a:cs typeface="Arial"/>
              </a:rPr>
              <a:t>sys</a:t>
            </a:r>
            <a:r>
              <a:rPr sz="1050" i="1" spc="-5" dirty="0">
                <a:latin typeface="Verdana"/>
                <a:cs typeface="Verdana"/>
              </a:rPr>
              <a:t>/</a:t>
            </a:r>
            <a:r>
              <a:rPr sz="1050" i="1" spc="-5" dirty="0">
                <a:latin typeface="Arial"/>
                <a:cs typeface="Arial"/>
              </a:rPr>
              <a:t>errno</a:t>
            </a:r>
            <a:r>
              <a:rPr sz="1050" i="1" spc="-5" dirty="0">
                <a:latin typeface="Verdana"/>
                <a:cs typeface="Verdana"/>
              </a:rPr>
              <a:t>.</a:t>
            </a:r>
            <a:r>
              <a:rPr sz="1050" i="1" spc="-5" dirty="0">
                <a:latin typeface="Arial"/>
                <a:cs typeface="Arial"/>
              </a:rPr>
              <a:t>h </a:t>
            </a:r>
            <a:r>
              <a:rPr sz="1050" i="1" spc="-50" dirty="0">
                <a:latin typeface="Verdana"/>
                <a:cs typeface="Verdana"/>
              </a:rPr>
              <a:t>&gt; </a:t>
            </a:r>
            <a:r>
              <a:rPr sz="1050" spc="-5" dirty="0">
                <a:latin typeface="Arial"/>
                <a:cs typeface="Arial"/>
              </a:rPr>
              <a:t>in </a:t>
            </a:r>
            <a:r>
              <a:rPr sz="1050" spc="-15" dirty="0">
                <a:latin typeface="Arial"/>
                <a:cs typeface="Arial"/>
              </a:rPr>
              <a:t>your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B1645A0D-DBDD-45FB-B34C-974B5F9011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295783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details: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1400" spc="-40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352" y="925450"/>
            <a:ext cx="3270885" cy="67945"/>
          </a:xfrm>
          <a:custGeom>
            <a:avLst/>
            <a:gdLst/>
            <a:ahLst/>
            <a:cxnLst/>
            <a:rect l="l" t="t" r="r" b="b"/>
            <a:pathLst>
              <a:path w="3270885" h="67944">
                <a:moveTo>
                  <a:pt x="3228677" y="0"/>
                </a:moveTo>
                <a:lnTo>
                  <a:pt x="41641" y="0"/>
                </a:lnTo>
                <a:lnTo>
                  <a:pt x="25472" y="3285"/>
                </a:lnTo>
                <a:lnTo>
                  <a:pt x="12232" y="12232"/>
                </a:lnTo>
                <a:lnTo>
                  <a:pt x="3285" y="25472"/>
                </a:lnTo>
                <a:lnTo>
                  <a:pt x="0" y="41641"/>
                </a:lnTo>
                <a:lnTo>
                  <a:pt x="0" y="67530"/>
                </a:lnTo>
                <a:lnTo>
                  <a:pt x="3270318" y="67530"/>
                </a:lnTo>
                <a:lnTo>
                  <a:pt x="3270318" y="41641"/>
                </a:lnTo>
                <a:lnTo>
                  <a:pt x="3267032" y="25472"/>
                </a:lnTo>
                <a:lnTo>
                  <a:pt x="3258086" y="12232"/>
                </a:lnTo>
                <a:lnTo>
                  <a:pt x="3244845" y="3285"/>
                </a:lnTo>
                <a:lnTo>
                  <a:pt x="322867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3177050"/>
            <a:ext cx="83281" cy="83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6619" y="3166639"/>
            <a:ext cx="93652" cy="9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635" y="3208280"/>
            <a:ext cx="3145394" cy="52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671" y="966893"/>
            <a:ext cx="41600" cy="832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671" y="1008506"/>
            <a:ext cx="41600" cy="2168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352" y="961834"/>
            <a:ext cx="3270885" cy="2257425"/>
          </a:xfrm>
          <a:custGeom>
            <a:avLst/>
            <a:gdLst/>
            <a:ahLst/>
            <a:cxnLst/>
            <a:rect l="l" t="t" r="r" b="b"/>
            <a:pathLst>
              <a:path w="3270885" h="2257425">
                <a:moveTo>
                  <a:pt x="3270318" y="0"/>
                </a:moveTo>
                <a:lnTo>
                  <a:pt x="0" y="0"/>
                </a:lnTo>
                <a:lnTo>
                  <a:pt x="0" y="2215215"/>
                </a:lnTo>
                <a:lnTo>
                  <a:pt x="3285" y="2231383"/>
                </a:lnTo>
                <a:lnTo>
                  <a:pt x="12232" y="2244624"/>
                </a:lnTo>
                <a:lnTo>
                  <a:pt x="25472" y="2253570"/>
                </a:lnTo>
                <a:lnTo>
                  <a:pt x="41641" y="2256856"/>
                </a:lnTo>
                <a:lnTo>
                  <a:pt x="3228677" y="2256856"/>
                </a:lnTo>
                <a:lnTo>
                  <a:pt x="3244845" y="2253570"/>
                </a:lnTo>
                <a:lnTo>
                  <a:pt x="3258086" y="2244624"/>
                </a:lnTo>
                <a:lnTo>
                  <a:pt x="3267032" y="2231383"/>
                </a:lnTo>
                <a:lnTo>
                  <a:pt x="3270318" y="2215215"/>
                </a:lnTo>
                <a:lnTo>
                  <a:pt x="327031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8671" y="998096"/>
            <a:ext cx="0" cy="2194560"/>
          </a:xfrm>
          <a:custGeom>
            <a:avLst/>
            <a:gdLst/>
            <a:ahLst/>
            <a:cxnLst/>
            <a:rect l="l" t="t" r="r" b="b"/>
            <a:pathLst>
              <a:path h="2194560">
                <a:moveTo>
                  <a:pt x="0" y="219456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8671" y="9876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8671" y="97727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8671" y="96686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8671" y="9512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1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385" y="999623"/>
            <a:ext cx="62960" cy="6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85" y="2410120"/>
            <a:ext cx="62960" cy="6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4434" y="946515"/>
            <a:ext cx="2985770" cy="1976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900" b="1" spc="-5" dirty="0">
                <a:highlight>
                  <a:srgbClr val="FFFF00"/>
                </a:highlight>
                <a:latin typeface="Courier New"/>
                <a:cs typeface="Courier New"/>
              </a:rPr>
              <a:t>errno</a:t>
            </a:r>
            <a:r>
              <a:rPr sz="900" spc="-5" dirty="0">
                <a:latin typeface="Arial"/>
                <a:cs typeface="Arial"/>
              </a:rPr>
              <a:t>: Every process contains a global </a:t>
            </a:r>
            <a:r>
              <a:rPr sz="900" spc="-10" dirty="0">
                <a:latin typeface="Arial"/>
                <a:cs typeface="Arial"/>
              </a:rPr>
              <a:t>variable, </a:t>
            </a:r>
            <a:r>
              <a:rPr sz="900" spc="-5" dirty="0">
                <a:latin typeface="Arial"/>
                <a:cs typeface="Arial"/>
              </a:rPr>
              <a:t>called,  </a:t>
            </a:r>
            <a:r>
              <a:rPr sz="900" spc="-5" dirty="0">
                <a:latin typeface="Courier New"/>
                <a:cs typeface="Courier New"/>
              </a:rPr>
              <a:t>errno</a:t>
            </a:r>
            <a:r>
              <a:rPr sz="900" spc="-5" dirty="0">
                <a:latin typeface="Arial"/>
                <a:cs typeface="Arial"/>
              </a:rPr>
              <a:t>, initialized to 0 when the process is first created.  </a:t>
            </a:r>
            <a:endParaRPr lang="en-US" sz="900" spc="-5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</a:pPr>
            <a:endParaRPr lang="en-US" sz="900" spc="-5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</a:pPr>
            <a:r>
              <a:rPr sz="900" spc="-5" dirty="0">
                <a:latin typeface="Arial"/>
                <a:cs typeface="Arial"/>
              </a:rPr>
              <a:t>When a system call error occurs, </a:t>
            </a:r>
            <a:r>
              <a:rPr sz="900" spc="-5" dirty="0">
                <a:latin typeface="Courier New"/>
                <a:cs typeface="Courier New"/>
              </a:rPr>
              <a:t>errno </a:t>
            </a:r>
            <a:r>
              <a:rPr sz="900" spc="-5" dirty="0">
                <a:latin typeface="Arial"/>
                <a:cs typeface="Arial"/>
              </a:rPr>
              <a:t>is set to a  numerical code corresponding to the </a:t>
            </a:r>
            <a:r>
              <a:rPr sz="900" spc="-10" dirty="0">
                <a:latin typeface="Arial"/>
                <a:cs typeface="Arial"/>
              </a:rPr>
              <a:t>error. </a:t>
            </a:r>
            <a:endParaRPr lang="en-US" sz="900" spc="-10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</a:pPr>
            <a:endParaRPr lang="en-US" sz="900" spc="-10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</a:pPr>
            <a:r>
              <a:rPr sz="900" spc="-15" dirty="0">
                <a:latin typeface="Arial"/>
                <a:cs typeface="Arial"/>
              </a:rPr>
              <a:t>For </a:t>
            </a:r>
            <a:r>
              <a:rPr sz="900" spc="-10" dirty="0">
                <a:latin typeface="Arial"/>
                <a:cs typeface="Arial"/>
              </a:rPr>
              <a:t>example, </a:t>
            </a:r>
            <a:r>
              <a:rPr sz="900" spc="-5" dirty="0">
                <a:latin typeface="Arial"/>
                <a:cs typeface="Arial"/>
              </a:rPr>
              <a:t>if  </a:t>
            </a:r>
            <a:r>
              <a:rPr sz="900" spc="-5" dirty="0">
                <a:latin typeface="Courier New"/>
                <a:cs typeface="Courier New"/>
              </a:rPr>
              <a:t>open()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Arial"/>
                <a:cs typeface="Arial"/>
              </a:rPr>
              <a:t>fails</a:t>
            </a:r>
            <a:r>
              <a:rPr sz="900" spc="-5" dirty="0">
                <a:latin typeface="Arial"/>
                <a:cs typeface="Arial"/>
              </a:rPr>
              <a:t> because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the file does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not </a:t>
            </a:r>
            <a:r>
              <a:rPr sz="900" spc="-10" dirty="0">
                <a:latin typeface="Arial"/>
                <a:cs typeface="Arial"/>
              </a:rPr>
              <a:t>exist,</a:t>
            </a:r>
            <a:r>
              <a:rPr sz="900" spc="-5" dirty="0">
                <a:latin typeface="Arial"/>
                <a:cs typeface="Arial"/>
              </a:rPr>
              <a:t> then </a:t>
            </a:r>
            <a:r>
              <a:rPr sz="900" spc="-5" dirty="0">
                <a:latin typeface="Courier New"/>
                <a:cs typeface="Courier New"/>
              </a:rPr>
              <a:t>errno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Arial"/>
                <a:cs typeface="Arial"/>
              </a:rPr>
              <a:t>is  set to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2.</a:t>
            </a:r>
            <a:endParaRPr lang="en-US" sz="900" spc="-5" dirty="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</a:pP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-5" dirty="0">
                <a:latin typeface="Arial"/>
                <a:cs typeface="Arial"/>
              </a:rPr>
              <a:t>On the other hand, if a system call </a:t>
            </a:r>
            <a:r>
              <a:rPr sz="900" spc="-10" dirty="0">
                <a:latin typeface="Arial"/>
                <a:cs typeface="Arial"/>
              </a:rPr>
              <a:t>was </a:t>
            </a:r>
            <a:r>
              <a:rPr sz="900" spc="-5" dirty="0">
                <a:latin typeface="Arial"/>
                <a:cs typeface="Arial"/>
              </a:rPr>
              <a:t>successful, </a:t>
            </a:r>
            <a:r>
              <a:rPr sz="900" b="1" spc="-5" dirty="0">
                <a:highlight>
                  <a:srgbClr val="FFFF00"/>
                </a:highlight>
                <a:latin typeface="Courier New"/>
                <a:cs typeface="Courier New"/>
              </a:rPr>
              <a:t>errno</a:t>
            </a:r>
            <a:endParaRPr sz="900" b="1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b="1" spc="-5" dirty="0">
                <a:highlight>
                  <a:srgbClr val="FFFF00"/>
                </a:highlight>
                <a:latin typeface="Arial"/>
                <a:cs typeface="Arial"/>
              </a:rPr>
              <a:t>will not be</a:t>
            </a:r>
            <a:r>
              <a:rPr sz="900" b="1" spc="-7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b="1" spc="-5" dirty="0">
                <a:highlight>
                  <a:srgbClr val="FFFF00"/>
                </a:highlight>
                <a:latin typeface="Arial"/>
                <a:cs typeface="Arial"/>
              </a:rPr>
              <a:t>updated.</a:t>
            </a:r>
            <a:endParaRPr sz="900" b="1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lang="en-US" sz="9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-5" dirty="0">
                <a:latin typeface="Arial"/>
                <a:cs typeface="Arial"/>
              </a:rPr>
              <a:t>Note that the list of error codes can be </a:t>
            </a:r>
            <a:r>
              <a:rPr sz="900" spc="-10" dirty="0">
                <a:latin typeface="Arial"/>
                <a:cs typeface="Arial"/>
              </a:rPr>
              <a:t>found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in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i="1" spc="-45" dirty="0">
                <a:latin typeface="Verdana"/>
                <a:cs typeface="Verdana"/>
              </a:rPr>
              <a:t>&lt; </a:t>
            </a:r>
            <a:r>
              <a:rPr lang="en-US" sz="900" i="1" spc="-5" dirty="0" err="1">
                <a:latin typeface="Arial"/>
                <a:cs typeface="Arial"/>
              </a:rPr>
              <a:t>usr</a:t>
            </a:r>
            <a:r>
              <a:rPr lang="en-US" sz="900" i="1" spc="-5" dirty="0">
                <a:latin typeface="Arial"/>
                <a:cs typeface="Arial"/>
              </a:rPr>
              <a:t>/include</a:t>
            </a:r>
            <a:r>
              <a:rPr sz="900" i="1" spc="-5" dirty="0">
                <a:latin typeface="Verdana"/>
                <a:cs typeface="Verdana"/>
              </a:rPr>
              <a:t>/</a:t>
            </a:r>
            <a:r>
              <a:rPr sz="900" i="1" spc="-5" dirty="0" err="1">
                <a:latin typeface="Arial"/>
                <a:cs typeface="Arial"/>
              </a:rPr>
              <a:t>errno</a:t>
            </a:r>
            <a:r>
              <a:rPr sz="900" i="1" spc="-5" dirty="0" err="1">
                <a:latin typeface="Verdana"/>
                <a:cs typeface="Verdana"/>
              </a:rPr>
              <a:t>.</a:t>
            </a:r>
            <a:r>
              <a:rPr sz="900" i="1" spc="-5" dirty="0" err="1">
                <a:latin typeface="Arial"/>
                <a:cs typeface="Arial"/>
              </a:rPr>
              <a:t>h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i="1" spc="-25" dirty="0">
                <a:latin typeface="Verdana"/>
                <a:cs typeface="Verdana"/>
              </a:rPr>
              <a:t>&gt;</a:t>
            </a:r>
            <a:r>
              <a:rPr sz="900" spc="-2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CF5C423-F104-4E96-BFEA-457C50333B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15376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295783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details: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1400" spc="-40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352" y="925450"/>
            <a:ext cx="3270885" cy="67945"/>
          </a:xfrm>
          <a:custGeom>
            <a:avLst/>
            <a:gdLst/>
            <a:ahLst/>
            <a:cxnLst/>
            <a:rect l="l" t="t" r="r" b="b"/>
            <a:pathLst>
              <a:path w="3270885" h="67944">
                <a:moveTo>
                  <a:pt x="3228677" y="0"/>
                </a:moveTo>
                <a:lnTo>
                  <a:pt x="41641" y="0"/>
                </a:lnTo>
                <a:lnTo>
                  <a:pt x="25472" y="3285"/>
                </a:lnTo>
                <a:lnTo>
                  <a:pt x="12232" y="12232"/>
                </a:lnTo>
                <a:lnTo>
                  <a:pt x="3285" y="25472"/>
                </a:lnTo>
                <a:lnTo>
                  <a:pt x="0" y="41641"/>
                </a:lnTo>
                <a:lnTo>
                  <a:pt x="0" y="67530"/>
                </a:lnTo>
                <a:lnTo>
                  <a:pt x="3270318" y="67530"/>
                </a:lnTo>
                <a:lnTo>
                  <a:pt x="3270318" y="41641"/>
                </a:lnTo>
                <a:lnTo>
                  <a:pt x="3267032" y="25472"/>
                </a:lnTo>
                <a:lnTo>
                  <a:pt x="3258086" y="12232"/>
                </a:lnTo>
                <a:lnTo>
                  <a:pt x="3244845" y="3285"/>
                </a:lnTo>
                <a:lnTo>
                  <a:pt x="322867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3177050"/>
            <a:ext cx="83281" cy="83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6619" y="3166639"/>
            <a:ext cx="93652" cy="9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635" y="3208280"/>
            <a:ext cx="3145394" cy="52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671" y="966893"/>
            <a:ext cx="41600" cy="832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671" y="1008506"/>
            <a:ext cx="41600" cy="2168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352" y="961834"/>
            <a:ext cx="3270885" cy="2257425"/>
          </a:xfrm>
          <a:custGeom>
            <a:avLst/>
            <a:gdLst/>
            <a:ahLst/>
            <a:cxnLst/>
            <a:rect l="l" t="t" r="r" b="b"/>
            <a:pathLst>
              <a:path w="3270885" h="2257425">
                <a:moveTo>
                  <a:pt x="3270318" y="0"/>
                </a:moveTo>
                <a:lnTo>
                  <a:pt x="0" y="0"/>
                </a:lnTo>
                <a:lnTo>
                  <a:pt x="0" y="2215215"/>
                </a:lnTo>
                <a:lnTo>
                  <a:pt x="3285" y="2231383"/>
                </a:lnTo>
                <a:lnTo>
                  <a:pt x="12232" y="2244624"/>
                </a:lnTo>
                <a:lnTo>
                  <a:pt x="25472" y="2253570"/>
                </a:lnTo>
                <a:lnTo>
                  <a:pt x="41641" y="2256856"/>
                </a:lnTo>
                <a:lnTo>
                  <a:pt x="3228677" y="2256856"/>
                </a:lnTo>
                <a:lnTo>
                  <a:pt x="3244845" y="2253570"/>
                </a:lnTo>
                <a:lnTo>
                  <a:pt x="3258086" y="2244624"/>
                </a:lnTo>
                <a:lnTo>
                  <a:pt x="3267032" y="2231383"/>
                </a:lnTo>
                <a:lnTo>
                  <a:pt x="3270318" y="2215215"/>
                </a:lnTo>
                <a:lnTo>
                  <a:pt x="327031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8671" y="998096"/>
            <a:ext cx="0" cy="2194560"/>
          </a:xfrm>
          <a:custGeom>
            <a:avLst/>
            <a:gdLst/>
            <a:ahLst/>
            <a:cxnLst/>
            <a:rect l="l" t="t" r="r" b="b"/>
            <a:pathLst>
              <a:path h="2194560">
                <a:moveTo>
                  <a:pt x="0" y="219456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8671" y="9876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8671" y="97727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8671" y="96686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8671" y="9512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1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385" y="999623"/>
            <a:ext cx="62960" cy="6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85" y="2410120"/>
            <a:ext cx="62960" cy="6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4434" y="946515"/>
            <a:ext cx="2985770" cy="1282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2905">
              <a:lnSpc>
                <a:spcPct val="102800"/>
              </a:lnSpc>
            </a:pPr>
            <a:r>
              <a:rPr sz="900" b="1" spc="-5" dirty="0">
                <a:highlight>
                  <a:srgbClr val="FFFF00"/>
                </a:highlight>
                <a:latin typeface="Courier New"/>
                <a:cs typeface="Courier New"/>
              </a:rPr>
              <a:t>void perror(char </a:t>
            </a:r>
            <a:r>
              <a:rPr sz="1350" b="1" spc="-7" baseline="-9259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900" b="1" spc="-5" dirty="0">
                <a:highlight>
                  <a:srgbClr val="FFFF00"/>
                </a:highlight>
                <a:latin typeface="Courier New"/>
                <a:cs typeface="Courier New"/>
              </a:rPr>
              <a:t>str)</a:t>
            </a:r>
            <a:r>
              <a:rPr sz="900" b="1" spc="-5" dirty="0">
                <a:highlight>
                  <a:srgbClr val="FFFF00"/>
                </a:highlight>
                <a:latin typeface="Arial"/>
                <a:cs typeface="Arial"/>
              </a:rPr>
              <a:t>:</a:t>
            </a:r>
            <a:r>
              <a:rPr sz="900" spc="-5" dirty="0">
                <a:latin typeface="Arial"/>
                <a:cs typeface="Arial"/>
              </a:rPr>
              <a:t> </a:t>
            </a:r>
            <a:endParaRPr lang="en-US" sz="900" spc="-5" dirty="0">
              <a:latin typeface="Arial"/>
              <a:cs typeface="Arial"/>
            </a:endParaRPr>
          </a:p>
          <a:p>
            <a:pPr marL="12700" marR="382905">
              <a:lnSpc>
                <a:spcPct val="102800"/>
              </a:lnSpc>
            </a:pPr>
            <a:endParaRPr lang="en-US" sz="900" spc="-5" dirty="0">
              <a:latin typeface="Arial"/>
              <a:cs typeface="Arial"/>
            </a:endParaRPr>
          </a:p>
          <a:p>
            <a:pPr marL="12700" marR="382905">
              <a:lnSpc>
                <a:spcPct val="102800"/>
              </a:lnSpc>
            </a:pPr>
            <a:r>
              <a:rPr sz="900" spc="-5" dirty="0">
                <a:latin typeface="Arial"/>
                <a:cs typeface="Arial"/>
              </a:rPr>
              <a:t>this library routine is  provided </a:t>
            </a:r>
            <a:r>
              <a:rPr sz="900" spc="-15" dirty="0">
                <a:latin typeface="Arial"/>
                <a:cs typeface="Arial"/>
              </a:rPr>
              <a:t>by </a:t>
            </a:r>
            <a:r>
              <a:rPr sz="900" spc="-5" dirty="0">
                <a:latin typeface="Arial"/>
                <a:cs typeface="Arial"/>
              </a:rPr>
              <a:t>Unix </a:t>
            </a:r>
            <a:r>
              <a:rPr sz="900" spc="-15" dirty="0">
                <a:latin typeface="Arial"/>
                <a:cs typeface="Arial"/>
              </a:rPr>
              <a:t>for </a:t>
            </a:r>
            <a:r>
              <a:rPr sz="900" dirty="0">
                <a:latin typeface="Arial"/>
                <a:cs typeface="Arial"/>
              </a:rPr>
              <a:t>reporting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errors.</a:t>
            </a:r>
            <a:endParaRPr sz="900" dirty="0">
              <a:latin typeface="Arial"/>
              <a:cs typeface="Arial"/>
            </a:endParaRPr>
          </a:p>
          <a:p>
            <a:pPr marL="12700" marR="168275">
              <a:lnSpc>
                <a:spcPct val="102800"/>
              </a:lnSpc>
            </a:pPr>
            <a:endParaRPr lang="en-US" sz="900" spc="-5" dirty="0">
              <a:latin typeface="Arial"/>
              <a:cs typeface="Arial"/>
            </a:endParaRPr>
          </a:p>
          <a:p>
            <a:pPr marL="12700" marR="168275">
              <a:lnSpc>
                <a:spcPct val="102800"/>
              </a:lnSpc>
            </a:pPr>
            <a:r>
              <a:rPr sz="900" spc="-5" dirty="0">
                <a:latin typeface="Arial"/>
                <a:cs typeface="Arial"/>
              </a:rPr>
              <a:t>When called, it will produce a message on the standard  error that consists of the string parameter passed to the  routine, a colon(</a:t>
            </a:r>
            <a:r>
              <a:rPr sz="900" spc="-5" dirty="0">
                <a:latin typeface="Courier New"/>
                <a:cs typeface="Courier New"/>
              </a:rPr>
              <a:t>:</a:t>
            </a:r>
            <a:r>
              <a:rPr sz="900" spc="-5" dirty="0">
                <a:latin typeface="Arial"/>
                <a:cs typeface="Arial"/>
              </a:rPr>
              <a:t>) and, an additional english message  associated with the current </a:t>
            </a:r>
            <a:r>
              <a:rPr sz="900" spc="-10" dirty="0">
                <a:latin typeface="Arial"/>
                <a:cs typeface="Arial"/>
              </a:rPr>
              <a:t>value </a:t>
            </a:r>
            <a:r>
              <a:rPr sz="900" spc="-5" dirty="0">
                <a:latin typeface="Arial"/>
                <a:cs typeface="Arial"/>
              </a:rPr>
              <a:t>of the </a:t>
            </a:r>
            <a:r>
              <a:rPr sz="900" spc="-10" dirty="0">
                <a:latin typeface="Arial"/>
                <a:cs typeface="Arial"/>
              </a:rPr>
              <a:t>variable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errno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41666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84B87D3-CCAE-44AF-91B6-8605B42F68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7627"/>
            <a:ext cx="1995805" cy="316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 marR="13843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61925" marR="138430" indent="1193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13843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#include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&lt;stdio.h&gt;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216200"/>
              </a:lnSpc>
            </a:pPr>
            <a:r>
              <a:rPr sz="750" spc="20" dirty="0">
                <a:latin typeface="Courier New"/>
                <a:cs typeface="Courier New"/>
              </a:rPr>
              <a:t>void copyFiles(FILE </a:t>
            </a:r>
            <a:r>
              <a:rPr sz="1125" spc="30" baseline="-11111" dirty="0">
                <a:latin typeface="Courier New"/>
                <a:cs typeface="Courier New"/>
              </a:rPr>
              <a:t>*</a:t>
            </a:r>
            <a:r>
              <a:rPr sz="750" spc="20" dirty="0">
                <a:latin typeface="Courier New"/>
                <a:cs typeface="Courier New"/>
              </a:rPr>
              <a:t>, FILE </a:t>
            </a:r>
            <a:r>
              <a:rPr sz="1125" spc="30" baseline="-11111" dirty="0">
                <a:latin typeface="Courier New"/>
                <a:cs typeface="Courier New"/>
              </a:rPr>
              <a:t>*</a:t>
            </a:r>
            <a:r>
              <a:rPr sz="750" spc="20" dirty="0">
                <a:latin typeface="Courier New"/>
                <a:cs typeface="Courier New"/>
              </a:rPr>
              <a:t>);  int main(int argc, char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1125" spc="30" baseline="-11111" dirty="0">
                <a:latin typeface="Courier New"/>
                <a:cs typeface="Courier New"/>
              </a:rPr>
              <a:t>*</a:t>
            </a:r>
            <a:r>
              <a:rPr sz="750" spc="20" dirty="0">
                <a:latin typeface="Courier New"/>
                <a:cs typeface="Courier New"/>
              </a:rPr>
              <a:t>argv[]){</a:t>
            </a:r>
            <a:endParaRPr sz="750">
              <a:latin typeface="Courier New"/>
              <a:cs typeface="Courier New"/>
            </a:endParaRPr>
          </a:p>
          <a:p>
            <a:pPr marL="132080">
              <a:lnSpc>
                <a:spcPct val="100000"/>
              </a:lnSpc>
              <a:spcBef>
                <a:spcPts val="70"/>
              </a:spcBef>
            </a:pPr>
            <a:r>
              <a:rPr sz="750" spc="20" dirty="0">
                <a:latin typeface="Courier New"/>
                <a:cs typeface="Courier New"/>
              </a:rPr>
              <a:t>FILE </a:t>
            </a:r>
            <a:r>
              <a:rPr sz="1125" spc="30" baseline="-11111" dirty="0">
                <a:latin typeface="Courier New"/>
                <a:cs typeface="Courier New"/>
              </a:rPr>
              <a:t>*</a:t>
            </a:r>
            <a:r>
              <a:rPr sz="750" spc="20" dirty="0">
                <a:latin typeface="Courier New"/>
                <a:cs typeface="Courier New"/>
              </a:rPr>
              <a:t>f1,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1125" spc="30" baseline="-11111" dirty="0">
                <a:latin typeface="Courier New"/>
                <a:cs typeface="Courier New"/>
              </a:rPr>
              <a:t>*</a:t>
            </a:r>
            <a:r>
              <a:rPr sz="750" spc="20" dirty="0">
                <a:latin typeface="Courier New"/>
                <a:cs typeface="Courier New"/>
              </a:rPr>
              <a:t>f2;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32080" marR="482600">
              <a:lnSpc>
                <a:spcPct val="108100"/>
              </a:lnSpc>
              <a:spcBef>
                <a:spcPts val="5"/>
              </a:spcBef>
            </a:pPr>
            <a:r>
              <a:rPr sz="750" spc="20" dirty="0">
                <a:latin typeface="Courier New"/>
                <a:cs typeface="Courier New"/>
              </a:rPr>
              <a:t>f1=fopen(argv[1],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"r");  if( f1 ==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NULL){</a:t>
            </a:r>
            <a:endParaRPr sz="750">
              <a:latin typeface="Courier New"/>
              <a:cs typeface="Courier New"/>
            </a:endParaRPr>
          </a:p>
          <a:p>
            <a:pPr marL="251460" marR="303530">
              <a:lnSpc>
                <a:spcPct val="108100"/>
              </a:lnSpc>
            </a:pPr>
            <a:r>
              <a:rPr sz="750" spc="20" dirty="0">
                <a:latin typeface="Courier New"/>
                <a:cs typeface="Courier New"/>
              </a:rPr>
              <a:t>perror("main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function");  exit(1);</a:t>
            </a:r>
            <a:endParaRPr sz="750">
              <a:latin typeface="Courier New"/>
              <a:cs typeface="Courier New"/>
            </a:endParaRPr>
          </a:p>
          <a:p>
            <a:pPr marL="132080">
              <a:lnSpc>
                <a:spcPct val="100000"/>
              </a:lnSpc>
              <a:spcBef>
                <a:spcPts val="7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32080" marR="482600">
              <a:lnSpc>
                <a:spcPct val="108100"/>
              </a:lnSpc>
            </a:pPr>
            <a:r>
              <a:rPr sz="750" spc="20" dirty="0">
                <a:latin typeface="Courier New"/>
                <a:cs typeface="Courier New"/>
              </a:rPr>
              <a:t>f2=fopen(argv[2],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"w");  if( f2 ==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NULL){</a:t>
            </a:r>
            <a:endParaRPr sz="750">
              <a:latin typeface="Courier New"/>
              <a:cs typeface="Courier New"/>
            </a:endParaRPr>
          </a:p>
          <a:p>
            <a:pPr marL="251460" marR="303530">
              <a:lnSpc>
                <a:spcPct val="108100"/>
              </a:lnSpc>
            </a:pPr>
            <a:r>
              <a:rPr sz="750" spc="20" dirty="0">
                <a:latin typeface="Courier New"/>
                <a:cs typeface="Courier New"/>
              </a:rPr>
              <a:t>perror("main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function");  exit(2);</a:t>
            </a:r>
            <a:endParaRPr sz="750">
              <a:latin typeface="Courier New"/>
              <a:cs typeface="Courier New"/>
            </a:endParaRPr>
          </a:p>
          <a:p>
            <a:pPr marL="132080">
              <a:lnSpc>
                <a:spcPct val="100000"/>
              </a:lnSpc>
              <a:spcBef>
                <a:spcPts val="7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32080" marR="781050">
              <a:lnSpc>
                <a:spcPct val="108100"/>
              </a:lnSpc>
            </a:pPr>
            <a:r>
              <a:rPr sz="750" spc="20" dirty="0">
                <a:latin typeface="Courier New"/>
                <a:cs typeface="Courier New"/>
              </a:rPr>
              <a:t>copyFiles(f1,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f2);  exit(0);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F1DD8-B450-4087-A86B-054DA80C3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316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7876"/>
            <a:ext cx="2747010" cy="258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marR="5080" indent="-155575">
              <a:lnSpc>
                <a:spcPct val="105600"/>
              </a:lnSpc>
            </a:pPr>
            <a:r>
              <a:rPr sz="1000" spc="10" dirty="0">
                <a:latin typeface="Courier New"/>
                <a:cs typeface="Courier New"/>
              </a:rPr>
              <a:t>void copyFiles(FILE </a:t>
            </a:r>
            <a:r>
              <a:rPr sz="1500" spc="15" baseline="-11111" dirty="0">
                <a:latin typeface="Courier New"/>
                <a:cs typeface="Courier New"/>
              </a:rPr>
              <a:t>*</a:t>
            </a:r>
            <a:r>
              <a:rPr sz="1000" spc="10" dirty="0">
                <a:latin typeface="Courier New"/>
                <a:cs typeface="Courier New"/>
              </a:rPr>
              <a:t>f1, FILE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500" spc="15" baseline="-11111" dirty="0">
                <a:latin typeface="Courier New"/>
                <a:cs typeface="Courier New"/>
              </a:rPr>
              <a:t>*</a:t>
            </a:r>
            <a:r>
              <a:rPr sz="1000" spc="10" dirty="0">
                <a:latin typeface="Courier New"/>
                <a:cs typeface="Courier New"/>
              </a:rPr>
              <a:t>f2){  int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c;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3215" marR="471170" indent="-155575">
              <a:lnSpc>
                <a:spcPct val="105600"/>
              </a:lnSpc>
            </a:pPr>
            <a:r>
              <a:rPr sz="1000" spc="10" dirty="0">
                <a:latin typeface="Courier New"/>
                <a:cs typeface="Courier New"/>
              </a:rPr>
              <a:t>while((c=fgetc(f1)) !=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EOF)  if (fputc(c, f2) ==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EOF){</a:t>
            </a:r>
            <a:endParaRPr sz="1000">
              <a:latin typeface="Courier New"/>
              <a:cs typeface="Courier New"/>
            </a:endParaRPr>
          </a:p>
          <a:p>
            <a:pPr marL="478790" marR="393700">
              <a:lnSpc>
                <a:spcPct val="105600"/>
              </a:lnSpc>
            </a:pPr>
            <a:r>
              <a:rPr sz="1000" spc="10" dirty="0">
                <a:latin typeface="Courier New"/>
                <a:cs typeface="Courier New"/>
              </a:rPr>
              <a:t>perror("copy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function");  exit(3);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ct val="100000"/>
              </a:lnSpc>
              <a:spcBef>
                <a:spcPts val="70"/>
              </a:spcBef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3215" marR="549275" indent="-155575">
              <a:lnSpc>
                <a:spcPct val="105600"/>
              </a:lnSpc>
            </a:pPr>
            <a:r>
              <a:rPr sz="1000" spc="10" dirty="0">
                <a:latin typeface="Courier New"/>
                <a:cs typeface="Courier New"/>
              </a:rPr>
              <a:t>if(ferror(f1)){  perror("copy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function");  exit(4);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65"/>
              </a:spcBef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Note </a:t>
            </a:r>
            <a:r>
              <a:rPr sz="1000" spc="5" dirty="0">
                <a:latin typeface="Arial"/>
                <a:cs typeface="Arial"/>
              </a:rPr>
              <a:t>that </a:t>
            </a:r>
            <a:r>
              <a:rPr sz="1000" i="1" spc="5" dirty="0">
                <a:latin typeface="Arial"/>
                <a:cs typeface="Arial"/>
              </a:rPr>
              <a:t>perror() </a:t>
            </a:r>
            <a:r>
              <a:rPr sz="1000" spc="5" dirty="0">
                <a:latin typeface="Arial"/>
                <a:cs typeface="Arial"/>
              </a:rPr>
              <a:t>is not </a:t>
            </a:r>
            <a:r>
              <a:rPr sz="1000" spc="10" dirty="0">
                <a:latin typeface="Arial"/>
                <a:cs typeface="Arial"/>
              </a:rPr>
              <a:t>a system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call.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CED62F-B824-4AC4-9981-007856C614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66168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44370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2431008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481808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712241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763028"/>
            <a:ext cx="50751" cy="1680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06091"/>
            <a:ext cx="3989704" cy="1788795"/>
          </a:xfrm>
          <a:custGeom>
            <a:avLst/>
            <a:gdLst/>
            <a:ahLst/>
            <a:cxnLst/>
            <a:rect l="l" t="t" r="r" b="b"/>
            <a:pathLst>
              <a:path w="3989704" h="1788795">
                <a:moveTo>
                  <a:pt x="3989652" y="0"/>
                </a:moveTo>
                <a:lnTo>
                  <a:pt x="0" y="0"/>
                </a:lnTo>
                <a:lnTo>
                  <a:pt x="0" y="1737617"/>
                </a:lnTo>
                <a:lnTo>
                  <a:pt x="4008" y="1757341"/>
                </a:lnTo>
                <a:lnTo>
                  <a:pt x="14922" y="1773494"/>
                </a:lnTo>
                <a:lnTo>
                  <a:pt x="31075" y="1784408"/>
                </a:lnTo>
                <a:lnTo>
                  <a:pt x="50800" y="1788417"/>
                </a:lnTo>
                <a:lnTo>
                  <a:pt x="3938852" y="1788417"/>
                </a:lnTo>
                <a:lnTo>
                  <a:pt x="3958576" y="1784408"/>
                </a:lnTo>
                <a:lnTo>
                  <a:pt x="3974729" y="1773494"/>
                </a:lnTo>
                <a:lnTo>
                  <a:pt x="3985644" y="1757341"/>
                </a:lnTo>
                <a:lnTo>
                  <a:pt x="3989652" y="1737617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50328"/>
            <a:ext cx="0" cy="1712595"/>
          </a:xfrm>
          <a:custGeom>
            <a:avLst/>
            <a:gdLst/>
            <a:ahLst/>
            <a:cxnLst/>
            <a:rect l="l" t="t" r="r" b="b"/>
            <a:pathLst>
              <a:path h="1712595">
                <a:moveTo>
                  <a:pt x="0" y="171242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376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7249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7122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69317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07" y="1479537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1823694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995766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167839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688566"/>
            <a:ext cx="3902710" cy="178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0545">
              <a:lnSpc>
                <a:spcPct val="102600"/>
              </a:lnSpc>
            </a:pPr>
            <a:r>
              <a:rPr sz="1050" spc="-25" dirty="0">
                <a:latin typeface="Arial"/>
                <a:cs typeface="Arial"/>
              </a:rPr>
              <a:t>We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10" dirty="0">
                <a:latin typeface="Arial"/>
                <a:cs typeface="Arial"/>
              </a:rPr>
              <a:t>looked </a:t>
            </a:r>
            <a:r>
              <a:rPr sz="1050" spc="-5" dirty="0">
                <a:latin typeface="Arial"/>
                <a:cs typeface="Arial"/>
              </a:rPr>
              <a:t>at almost all functions </a:t>
            </a:r>
            <a:r>
              <a:rPr sz="1050" spc="-10" dirty="0">
                <a:latin typeface="Arial"/>
                <a:cs typeface="Arial"/>
              </a:rPr>
              <a:t>provided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 standard I/O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library.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This library is used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most Unix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applications.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In particular, </a:t>
            </a:r>
            <a:r>
              <a:rPr sz="1050" spc="-15" dirty="0">
                <a:latin typeface="Arial"/>
                <a:cs typeface="Arial"/>
              </a:rPr>
              <a:t>you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to be </a:t>
            </a:r>
            <a:r>
              <a:rPr sz="1050" spc="-15" dirty="0">
                <a:latin typeface="Arial"/>
                <a:cs typeface="Arial"/>
              </a:rPr>
              <a:t>aware </a:t>
            </a:r>
            <a:r>
              <a:rPr sz="1050" spc="-5" dirty="0">
                <a:latin typeface="Arial"/>
                <a:cs typeface="Arial"/>
              </a:rPr>
              <a:t>of the </a:t>
            </a:r>
            <a:r>
              <a:rPr sz="1050" spc="-10" dirty="0">
                <a:latin typeface="Arial"/>
                <a:cs typeface="Arial"/>
              </a:rPr>
              <a:t>followings</a:t>
            </a:r>
            <a:r>
              <a:rPr sz="1050" spc="-5" dirty="0">
                <a:latin typeface="Arial"/>
                <a:cs typeface="Arial"/>
              </a:rPr>
              <a:t> :</a:t>
            </a:r>
            <a:endParaRPr sz="105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Calling a standard I/O function does not necessarily trigger  an actual I/O </a:t>
            </a:r>
            <a:r>
              <a:rPr sz="1050" spc="-10" dirty="0">
                <a:latin typeface="Arial"/>
                <a:cs typeface="Arial"/>
              </a:rPr>
              <a:t>operation.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Arial"/>
                <a:cs typeface="Arial"/>
              </a:rPr>
              <a:t>buffering generates </a:t>
            </a:r>
            <a:r>
              <a:rPr sz="1050" spc="-5" dirty="0">
                <a:latin typeface="Arial"/>
                <a:cs typeface="Arial"/>
              </a:rPr>
              <a:t>confusion and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problems.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I/O are main sources of serious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bugs</a:t>
            </a:r>
            <a:endParaRPr sz="1050">
              <a:latin typeface="Arial"/>
              <a:cs typeface="Arial"/>
            </a:endParaRPr>
          </a:p>
          <a:p>
            <a:pPr marL="289560" marR="7620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it is very </a:t>
            </a:r>
            <a:r>
              <a:rPr sz="1050" dirty="0">
                <a:latin typeface="Arial"/>
                <a:cs typeface="Arial"/>
              </a:rPr>
              <a:t>important </a:t>
            </a:r>
            <a:r>
              <a:rPr sz="1050" spc="-5" dirty="0">
                <a:latin typeface="Arial"/>
                <a:cs typeface="Arial"/>
              </a:rPr>
              <a:t>to understand each I/O function </a:t>
            </a:r>
            <a:r>
              <a:rPr sz="1050" spc="-10" dirty="0">
                <a:latin typeface="Arial"/>
                <a:cs typeface="Arial"/>
              </a:rPr>
              <a:t>before  </a:t>
            </a:r>
            <a:r>
              <a:rPr sz="1050" spc="-5" dirty="0">
                <a:latin typeface="Arial"/>
                <a:cs typeface="Arial"/>
              </a:rPr>
              <a:t>using it in order to get a </a:t>
            </a:r>
            <a:r>
              <a:rPr sz="1050" spc="-10" dirty="0">
                <a:latin typeface="Arial"/>
                <a:cs typeface="Arial"/>
              </a:rPr>
              <a:t>robust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software.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545D304-A44E-4A74-877C-6D17C6E029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20D8D-4A60-4975-BBA2-60CD67040C61}"/>
              </a:ext>
            </a:extLst>
          </p:cNvPr>
          <p:cNvSpPr txBox="1"/>
          <p:nvPr/>
        </p:nvSpPr>
        <p:spPr>
          <a:xfrm>
            <a:off x="628650" y="1273175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963DC3-44E0-4574-B82E-4FC133FD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" y="849323"/>
            <a:ext cx="4610100" cy="15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366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20D8D-4A60-4975-BBA2-60CD67040C61}"/>
              </a:ext>
            </a:extLst>
          </p:cNvPr>
          <p:cNvSpPr txBox="1"/>
          <p:nvPr/>
        </p:nvSpPr>
        <p:spPr>
          <a:xfrm>
            <a:off x="2306468" y="492496"/>
            <a:ext cx="1217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800" dirty="0"/>
          </a:p>
          <a:p>
            <a:endParaRPr lang="en-CA" dirty="0"/>
          </a:p>
          <a:p>
            <a:r>
              <a:rPr lang="en-CA" dirty="0" err="1"/>
              <a:t>char_int.c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C6474-F864-4C30-9422-30FF2736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856770"/>
            <a:ext cx="1879597" cy="79740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E3AD903-8A27-4B67-97C3-B213C6D3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5" y="1622654"/>
            <a:ext cx="4801604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assume that within the file we are reading from is a byte with value 0xff.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0000"/>
              </a:solidFill>
              <a:latin typeface="Verdana" panose="020B0604030504040204" pitchFamily="34" charset="0"/>
              <a:ea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returns this value within an int, so it looks like this: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0x00ff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(again, assuming 2 byte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store this value in a char, it must be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demoted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the char value becomes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0xff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Next, the char c is compared with the int EOF.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Promotion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rules apply, and c must be promoted to an int. However, in the sample code, the sign of c isn't explicitly declared, so we don't know if it's signed or unsigned, so the int value could become either 0xff ff or 0x00 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Therefore, the code is not guaranteed to work in the way we require.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344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3E31DA-292A-4FF8-9E36-B2E1ABE9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1" y="2168487"/>
            <a:ext cx="438237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scenario to consider is where the char is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unsigned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case, the process of demoting and promoting the returned value from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have the affect of “corrupting” the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"/>
              </a:rPr>
              <a:t>EOF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value, and the program will get stuck in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infinite loop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905C333-1226-4AAC-B1C0-AE03AA6D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1" y="906363"/>
            <a:ext cx="2008446" cy="11387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80"/>
                </a:solidFill>
                <a:latin typeface="Arial Unicode MS"/>
                <a:ea typeface="Courier"/>
              </a:rPr>
              <a:t>unsigned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Courier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c;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6600"/>
              </a:solidFill>
              <a:latin typeface="Arial Unicode MS"/>
              <a:ea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Courier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((c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)) != EOF) {               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putchar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(c);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} 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4126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905C333-1226-4AAC-B1C0-AE03AA6D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2" y="831323"/>
            <a:ext cx="1852236" cy="83099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000080"/>
                </a:solidFill>
                <a:latin typeface="Arial Unicode MS"/>
                <a:ea typeface="Courier"/>
              </a:rPr>
              <a:t>unsigned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Courier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c;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rgbClr val="006600"/>
              </a:solidFill>
              <a:latin typeface="Arial Unicode MS"/>
              <a:ea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Courier"/>
              </a:rPr>
              <a:t>while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((c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)) != EOF) {               	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putchar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(c);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}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39092F-B717-4B85-BA00-8167C3F9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5" y="1525082"/>
            <a:ext cx="4819650" cy="163121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EOF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0xff 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) is returned by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() due to end of input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 Unicode MS"/>
              <a:ea typeface="Couri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Value demoted to </a:t>
            </a:r>
            <a:r>
              <a:rPr lang="en-US" altLang="en-US" sz="1000" b="1" dirty="0">
                <a:solidFill>
                  <a:srgbClr val="006600"/>
                </a:solidFill>
                <a:latin typeface="Arial Unicode MS"/>
              </a:rPr>
              <a:t>0xff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to be stored in unsigned char c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 Unicode MS"/>
              <a:ea typeface="Couri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unsigned char c promoted to an int, value goes from </a:t>
            </a:r>
            <a:r>
              <a:rPr lang="en-US" altLang="en-US" sz="1000" b="1" dirty="0">
                <a:solidFill>
                  <a:srgbClr val="006600"/>
                </a:solidFill>
                <a:latin typeface="Arial Unicode MS"/>
              </a:rPr>
              <a:t>0xff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 to </a:t>
            </a:r>
            <a:r>
              <a:rPr lang="en-US" altLang="en-US" sz="1000" b="1" dirty="0">
                <a:solidFill>
                  <a:srgbClr val="006600"/>
                </a:solidFill>
                <a:latin typeface="Arial Unicode MS"/>
              </a:rPr>
              <a:t>0x00 ff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 Unicode MS"/>
              <a:ea typeface="Couri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EOF is compared with c, meaning comparison is between </a:t>
            </a:r>
            <a:r>
              <a:rPr lang="en-US" altLang="en-US" sz="1000" b="1" dirty="0">
                <a:solidFill>
                  <a:srgbClr val="006600"/>
                </a:solidFill>
                <a:latin typeface="Arial Unicode MS"/>
              </a:rPr>
              <a:t>0xff ff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and </a:t>
            </a:r>
            <a:r>
              <a:rPr lang="en-US" altLang="en-US" sz="1000" b="1" dirty="0">
                <a:solidFill>
                  <a:srgbClr val="006600"/>
                </a:solidFill>
                <a:latin typeface="Arial Unicode MS"/>
              </a:rPr>
              <a:t>0x00 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 Unicode MS"/>
              <a:ea typeface="Couri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The result is FALSE (the values are different), which is undesirable.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fgetc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ea typeface="Courier"/>
              </a:rPr>
              <a:t>() is called again, and still returns EOF. The endless loop begins.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5382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211556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538899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75804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0463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181023"/>
            <a:ext cx="64579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Binary</a:t>
            </a:r>
            <a:r>
              <a:rPr sz="1050" spc="-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I/O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535620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56444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540840"/>
            <a:ext cx="123444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Random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file</a:t>
            </a:r>
            <a:r>
              <a:rPr sz="105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access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1895437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1923338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1900656"/>
            <a:ext cx="87947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Formatted</a:t>
            </a:r>
            <a:r>
              <a:rPr sz="105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I/O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255253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284082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557" y="2260473"/>
            <a:ext cx="296608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The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errno</a:t>
            </a:r>
            <a:r>
              <a:rPr sz="1050" spc="-270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variable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and the function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perror()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2031" y="261506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5384" y="264205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557" y="2620289"/>
            <a:ext cx="62230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Summary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B6EEC27-A900-475C-845B-2C1890A93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538899"/>
            <a:ext cx="8413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191" y="913810"/>
            <a:ext cx="2811780" cy="58419"/>
          </a:xfrm>
          <a:custGeom>
            <a:avLst/>
            <a:gdLst/>
            <a:ahLst/>
            <a:cxnLst/>
            <a:rect l="l" t="t" r="r" b="b"/>
            <a:pathLst>
              <a:path w="2811780" h="58419">
                <a:moveTo>
                  <a:pt x="2775984" y="0"/>
                </a:moveTo>
                <a:lnTo>
                  <a:pt x="35802" y="0"/>
                </a:lnTo>
                <a:lnTo>
                  <a:pt x="21901" y="2825"/>
                </a:lnTo>
                <a:lnTo>
                  <a:pt x="10517" y="10517"/>
                </a:lnTo>
                <a:lnTo>
                  <a:pt x="2825" y="21901"/>
                </a:lnTo>
                <a:lnTo>
                  <a:pt x="0" y="35802"/>
                </a:lnTo>
                <a:lnTo>
                  <a:pt x="0" y="58062"/>
                </a:lnTo>
                <a:lnTo>
                  <a:pt x="2811787" y="58062"/>
                </a:lnTo>
                <a:lnTo>
                  <a:pt x="2811787" y="35802"/>
                </a:lnTo>
                <a:lnTo>
                  <a:pt x="2808962" y="21901"/>
                </a:lnTo>
                <a:lnTo>
                  <a:pt x="2801270" y="10517"/>
                </a:lnTo>
                <a:lnTo>
                  <a:pt x="2789886" y="2825"/>
                </a:lnTo>
                <a:lnTo>
                  <a:pt x="277598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298268"/>
            <a:ext cx="71604" cy="7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225" y="2289318"/>
            <a:ext cx="80521" cy="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96" y="2325120"/>
            <a:ext cx="2704379" cy="44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5979" y="949443"/>
            <a:ext cx="35767" cy="7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5979" y="985229"/>
            <a:ext cx="35767" cy="1313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191" y="945101"/>
            <a:ext cx="2811780" cy="1389380"/>
          </a:xfrm>
          <a:custGeom>
            <a:avLst/>
            <a:gdLst/>
            <a:ahLst/>
            <a:cxnLst/>
            <a:rect l="l" t="t" r="r" b="b"/>
            <a:pathLst>
              <a:path w="2811780" h="1389380">
                <a:moveTo>
                  <a:pt x="2811787" y="0"/>
                </a:moveTo>
                <a:lnTo>
                  <a:pt x="0" y="0"/>
                </a:lnTo>
                <a:lnTo>
                  <a:pt x="0" y="1353166"/>
                </a:lnTo>
                <a:lnTo>
                  <a:pt x="2825" y="1367068"/>
                </a:lnTo>
                <a:lnTo>
                  <a:pt x="10517" y="1378452"/>
                </a:lnTo>
                <a:lnTo>
                  <a:pt x="21901" y="1386144"/>
                </a:lnTo>
                <a:lnTo>
                  <a:pt x="35802" y="1388969"/>
                </a:lnTo>
                <a:lnTo>
                  <a:pt x="2775984" y="1388969"/>
                </a:lnTo>
                <a:lnTo>
                  <a:pt x="2789886" y="1386144"/>
                </a:lnTo>
                <a:lnTo>
                  <a:pt x="2801270" y="1378452"/>
                </a:lnTo>
                <a:lnTo>
                  <a:pt x="2808962" y="1367068"/>
                </a:lnTo>
                <a:lnTo>
                  <a:pt x="2811787" y="1353166"/>
                </a:lnTo>
                <a:lnTo>
                  <a:pt x="281178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5979" y="976278"/>
            <a:ext cx="0" cy="1335405"/>
          </a:xfrm>
          <a:custGeom>
            <a:avLst/>
            <a:gdLst/>
            <a:ahLst/>
            <a:cxnLst/>
            <a:rect l="l" t="t" r="r" b="b"/>
            <a:pathLst>
              <a:path h="1335405">
                <a:moveTo>
                  <a:pt x="0" y="133541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5979" y="96732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5979" y="95837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5979" y="94942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5979" y="93600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425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328" y="1127022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328" y="1369574"/>
            <a:ext cx="54133" cy="5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328" y="1733388"/>
            <a:ext cx="54133" cy="541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191" y="2441146"/>
            <a:ext cx="2811780" cy="137795"/>
          </a:xfrm>
          <a:custGeom>
            <a:avLst/>
            <a:gdLst/>
            <a:ahLst/>
            <a:cxnLst/>
            <a:rect l="l" t="t" r="r" b="b"/>
            <a:pathLst>
              <a:path w="2811780" h="137794">
                <a:moveTo>
                  <a:pt x="2775984" y="0"/>
                </a:moveTo>
                <a:lnTo>
                  <a:pt x="35802" y="0"/>
                </a:lnTo>
                <a:lnTo>
                  <a:pt x="21901" y="2825"/>
                </a:lnTo>
                <a:lnTo>
                  <a:pt x="10517" y="10517"/>
                </a:lnTo>
                <a:lnTo>
                  <a:pt x="2825" y="21901"/>
                </a:lnTo>
                <a:lnTo>
                  <a:pt x="0" y="35802"/>
                </a:lnTo>
                <a:lnTo>
                  <a:pt x="0" y="137544"/>
                </a:lnTo>
                <a:lnTo>
                  <a:pt x="2811787" y="137544"/>
                </a:lnTo>
                <a:lnTo>
                  <a:pt x="2811787" y="35802"/>
                </a:lnTo>
                <a:lnTo>
                  <a:pt x="2808962" y="21901"/>
                </a:lnTo>
                <a:lnTo>
                  <a:pt x="2801270" y="10517"/>
                </a:lnTo>
                <a:lnTo>
                  <a:pt x="2789886" y="2825"/>
                </a:lnTo>
                <a:lnTo>
                  <a:pt x="2775984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191" y="2569775"/>
            <a:ext cx="2811787" cy="35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4" y="3191733"/>
            <a:ext cx="71604" cy="7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225" y="3182782"/>
            <a:ext cx="80521" cy="8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796" y="3218585"/>
            <a:ext cx="2704379" cy="44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5979" y="2472321"/>
            <a:ext cx="35767" cy="7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5979" y="2508112"/>
            <a:ext cx="35767" cy="6836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91" y="2600970"/>
            <a:ext cx="2811780" cy="626745"/>
          </a:xfrm>
          <a:custGeom>
            <a:avLst/>
            <a:gdLst/>
            <a:ahLst/>
            <a:cxnLst/>
            <a:rect l="l" t="t" r="r" b="b"/>
            <a:pathLst>
              <a:path w="2811780" h="626744">
                <a:moveTo>
                  <a:pt x="2811787" y="0"/>
                </a:moveTo>
                <a:lnTo>
                  <a:pt x="0" y="0"/>
                </a:lnTo>
                <a:lnTo>
                  <a:pt x="0" y="590763"/>
                </a:lnTo>
                <a:lnTo>
                  <a:pt x="2825" y="604664"/>
                </a:lnTo>
                <a:lnTo>
                  <a:pt x="10517" y="616048"/>
                </a:lnTo>
                <a:lnTo>
                  <a:pt x="21901" y="623740"/>
                </a:lnTo>
                <a:lnTo>
                  <a:pt x="35802" y="626565"/>
                </a:lnTo>
                <a:lnTo>
                  <a:pt x="2775984" y="626565"/>
                </a:lnTo>
                <a:lnTo>
                  <a:pt x="2789886" y="623740"/>
                </a:lnTo>
                <a:lnTo>
                  <a:pt x="2801270" y="616048"/>
                </a:lnTo>
                <a:lnTo>
                  <a:pt x="2808962" y="604664"/>
                </a:lnTo>
                <a:lnTo>
                  <a:pt x="2811787" y="590763"/>
                </a:lnTo>
                <a:lnTo>
                  <a:pt x="2811787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5979" y="2499161"/>
            <a:ext cx="0" cy="706120"/>
          </a:xfrm>
          <a:custGeom>
            <a:avLst/>
            <a:gdLst/>
            <a:ahLst/>
            <a:cxnLst/>
            <a:rect l="l" t="t" r="r" b="b"/>
            <a:pathLst>
              <a:path h="706119">
                <a:moveTo>
                  <a:pt x="0" y="70599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5979" y="249021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5979" y="248126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5979" y="247230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5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5979" y="245888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42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328" y="2634864"/>
            <a:ext cx="54133" cy="541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328" y="2877407"/>
            <a:ext cx="54133" cy="541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7294" y="939671"/>
            <a:ext cx="2655570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The </a:t>
            </a:r>
            <a:r>
              <a:rPr sz="750" dirty="0">
                <a:latin typeface="Arial"/>
                <a:cs typeface="Arial"/>
              </a:rPr>
              <a:t>following </a:t>
            </a:r>
            <a:r>
              <a:rPr sz="750" spc="5" dirty="0">
                <a:latin typeface="Arial"/>
                <a:cs typeface="Arial"/>
              </a:rPr>
              <a:t>I/O functions </a:t>
            </a:r>
            <a:r>
              <a:rPr sz="750" spc="5" dirty="0">
                <a:highlight>
                  <a:srgbClr val="FFFF00"/>
                </a:highlight>
                <a:latin typeface="Arial"/>
                <a:cs typeface="Arial"/>
              </a:rPr>
              <a:t>are not well suited </a:t>
            </a:r>
            <a:r>
              <a:rPr sz="750" spc="-5" dirty="0">
                <a:latin typeface="Arial"/>
                <a:cs typeface="Arial"/>
              </a:rPr>
              <a:t>for </a:t>
            </a:r>
            <a:r>
              <a:rPr sz="750" spc="10" dirty="0">
                <a:latin typeface="Arial"/>
                <a:cs typeface="Arial"/>
              </a:rPr>
              <a:t>binary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I/O:</a:t>
            </a:r>
            <a:endParaRPr sz="750" dirty="0">
              <a:latin typeface="Arial"/>
              <a:cs typeface="Arial"/>
            </a:endParaRPr>
          </a:p>
          <a:p>
            <a:pPr marL="207645" marR="118745">
              <a:lnSpc>
                <a:spcPct val="106100"/>
              </a:lnSpc>
              <a:spcBef>
                <a:spcPts val="210"/>
              </a:spcBef>
            </a:pPr>
            <a:r>
              <a:rPr sz="750" spc="10" dirty="0">
                <a:latin typeface="Courier New"/>
                <a:cs typeface="Courier New"/>
              </a:rPr>
              <a:t>fgetc()/fputc()</a:t>
            </a:r>
            <a:r>
              <a:rPr sz="750" spc="-24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are too slow to handle millions of  </a:t>
            </a:r>
            <a:r>
              <a:rPr sz="750" dirty="0">
                <a:latin typeface="Arial"/>
                <a:cs typeface="Arial"/>
              </a:rPr>
              <a:t>bytes.</a:t>
            </a:r>
          </a:p>
          <a:p>
            <a:pPr marL="207645" marR="5080">
              <a:lnSpc>
                <a:spcPct val="106100"/>
              </a:lnSpc>
            </a:pPr>
            <a:r>
              <a:rPr sz="750" spc="10" dirty="0">
                <a:latin typeface="Courier New"/>
                <a:cs typeface="Courier New"/>
              </a:rPr>
              <a:t>fgets()</a:t>
            </a:r>
            <a:r>
              <a:rPr sz="750" spc="-26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cannot </a:t>
            </a:r>
            <a:r>
              <a:rPr sz="750" spc="10" dirty="0">
                <a:latin typeface="Arial"/>
                <a:cs typeface="Arial"/>
              </a:rPr>
              <a:t>be used because </a:t>
            </a:r>
            <a:r>
              <a:rPr sz="750" dirty="0">
                <a:latin typeface="Arial"/>
                <a:cs typeface="Arial"/>
              </a:rPr>
              <a:t>it </a:t>
            </a:r>
            <a:r>
              <a:rPr sz="750" spc="5" dirty="0">
                <a:latin typeface="Arial"/>
                <a:cs typeface="Arial"/>
              </a:rPr>
              <a:t>stops </a:t>
            </a:r>
            <a:r>
              <a:rPr sz="750" spc="10" dirty="0">
                <a:latin typeface="Arial"/>
                <a:cs typeface="Arial"/>
              </a:rPr>
              <a:t>when </a:t>
            </a:r>
            <a:r>
              <a:rPr sz="750" dirty="0">
                <a:latin typeface="Arial"/>
                <a:cs typeface="Arial"/>
              </a:rPr>
              <a:t>it </a:t>
            </a:r>
            <a:r>
              <a:rPr sz="750" spc="5" dirty="0">
                <a:latin typeface="Arial"/>
                <a:cs typeface="Arial"/>
              </a:rPr>
              <a:t>hits </a:t>
            </a:r>
            <a:r>
              <a:rPr sz="750" spc="10" dirty="0">
                <a:latin typeface="Arial"/>
                <a:cs typeface="Arial"/>
              </a:rPr>
              <a:t>a  </a:t>
            </a:r>
            <a:r>
              <a:rPr sz="750" spc="5" dirty="0">
                <a:latin typeface="Arial"/>
                <a:cs typeface="Arial"/>
              </a:rPr>
              <a:t>newline character which is usually </a:t>
            </a:r>
            <a:r>
              <a:rPr sz="750" spc="15" dirty="0">
                <a:latin typeface="Arial"/>
                <a:cs typeface="Arial"/>
              </a:rPr>
              <a:t>part </a:t>
            </a:r>
            <a:r>
              <a:rPr sz="750" spc="5" dirty="0">
                <a:latin typeface="Arial"/>
                <a:cs typeface="Arial"/>
              </a:rPr>
              <a:t>of the </a:t>
            </a:r>
            <a:r>
              <a:rPr sz="750" spc="10" dirty="0">
                <a:latin typeface="Arial"/>
                <a:cs typeface="Arial"/>
              </a:rPr>
              <a:t>binary  </a:t>
            </a:r>
            <a:r>
              <a:rPr sz="750" spc="5" dirty="0">
                <a:latin typeface="Arial"/>
                <a:cs typeface="Arial"/>
              </a:rPr>
              <a:t>information.</a:t>
            </a:r>
            <a:endParaRPr sz="750" dirty="0">
              <a:latin typeface="Arial"/>
              <a:cs typeface="Arial"/>
            </a:endParaRPr>
          </a:p>
          <a:p>
            <a:pPr marL="207645" marR="5080">
              <a:lnSpc>
                <a:spcPct val="106100"/>
              </a:lnSpc>
            </a:pPr>
            <a:r>
              <a:rPr sz="750" spc="10" dirty="0">
                <a:latin typeface="Courier New"/>
                <a:cs typeface="Courier New"/>
              </a:rPr>
              <a:t>fputs()</a:t>
            </a:r>
            <a:r>
              <a:rPr sz="750" spc="-26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cannot </a:t>
            </a:r>
            <a:r>
              <a:rPr sz="750" spc="10" dirty="0">
                <a:latin typeface="Arial"/>
                <a:cs typeface="Arial"/>
              </a:rPr>
              <a:t>be used because </a:t>
            </a:r>
            <a:r>
              <a:rPr sz="750" dirty="0">
                <a:latin typeface="Arial"/>
                <a:cs typeface="Arial"/>
              </a:rPr>
              <a:t>it </a:t>
            </a:r>
            <a:r>
              <a:rPr sz="750" spc="5" dirty="0">
                <a:latin typeface="Arial"/>
                <a:cs typeface="Arial"/>
              </a:rPr>
              <a:t>stops </a:t>
            </a:r>
            <a:r>
              <a:rPr sz="750" spc="10" dirty="0">
                <a:latin typeface="Arial"/>
                <a:cs typeface="Arial"/>
              </a:rPr>
              <a:t>when </a:t>
            </a:r>
            <a:r>
              <a:rPr sz="750" dirty="0">
                <a:latin typeface="Arial"/>
                <a:cs typeface="Arial"/>
              </a:rPr>
              <a:t>it </a:t>
            </a:r>
            <a:r>
              <a:rPr sz="750" spc="5" dirty="0">
                <a:latin typeface="Arial"/>
                <a:cs typeface="Arial"/>
              </a:rPr>
              <a:t>hits </a:t>
            </a:r>
            <a:r>
              <a:rPr sz="750" spc="10" dirty="0">
                <a:latin typeface="Arial"/>
                <a:cs typeface="Arial"/>
              </a:rPr>
              <a:t>a  </a:t>
            </a:r>
            <a:r>
              <a:rPr sz="750" spc="10" dirty="0">
                <a:latin typeface="Courier New"/>
                <a:cs typeface="Courier New"/>
              </a:rPr>
              <a:t>NULL </a:t>
            </a:r>
            <a:r>
              <a:rPr sz="750" spc="5" dirty="0">
                <a:latin typeface="Arial"/>
                <a:cs typeface="Arial"/>
              </a:rPr>
              <a:t>character which is usually </a:t>
            </a:r>
            <a:r>
              <a:rPr sz="750" spc="15" dirty="0">
                <a:latin typeface="Arial"/>
                <a:cs typeface="Arial"/>
              </a:rPr>
              <a:t>part </a:t>
            </a:r>
            <a:r>
              <a:rPr sz="750" spc="5" dirty="0">
                <a:latin typeface="Arial"/>
                <a:cs typeface="Arial"/>
              </a:rPr>
              <a:t>of the </a:t>
            </a:r>
            <a:r>
              <a:rPr sz="750" spc="10" dirty="0">
                <a:latin typeface="Arial"/>
                <a:cs typeface="Arial"/>
              </a:rPr>
              <a:t>binary  </a:t>
            </a:r>
            <a:r>
              <a:rPr sz="750" spc="5" dirty="0">
                <a:latin typeface="Arial"/>
                <a:cs typeface="Arial"/>
              </a:rPr>
              <a:t>information.</a:t>
            </a:r>
            <a:endParaRPr sz="750" dirty="0">
              <a:latin typeface="Arial"/>
              <a:cs typeface="Arial"/>
            </a:endParaRPr>
          </a:p>
          <a:p>
            <a:pPr marL="12700" marR="31115">
              <a:lnSpc>
                <a:spcPct val="106100"/>
              </a:lnSpc>
              <a:spcBef>
                <a:spcPts val="209"/>
              </a:spcBef>
            </a:pPr>
            <a:r>
              <a:rPr sz="750" spc="5" dirty="0">
                <a:latin typeface="Arial"/>
                <a:cs typeface="Arial"/>
              </a:rPr>
              <a:t>This makes the </a:t>
            </a:r>
            <a:r>
              <a:rPr sz="750" dirty="0">
                <a:latin typeface="Arial"/>
                <a:cs typeface="Arial"/>
              </a:rPr>
              <a:t>above </a:t>
            </a:r>
            <a:r>
              <a:rPr sz="750" spc="5" dirty="0">
                <a:latin typeface="Arial"/>
                <a:cs typeface="Arial"/>
              </a:rPr>
              <a:t>I/O functions </a:t>
            </a:r>
            <a:r>
              <a:rPr sz="750" spc="5" dirty="0">
                <a:highlight>
                  <a:srgbClr val="FFFF00"/>
                </a:highlight>
                <a:latin typeface="Arial"/>
                <a:cs typeface="Arial"/>
              </a:rPr>
              <a:t>not well suited </a:t>
            </a:r>
            <a:r>
              <a:rPr sz="750" spc="-5" dirty="0">
                <a:latin typeface="Arial"/>
                <a:cs typeface="Arial"/>
              </a:rPr>
              <a:t>for </a:t>
            </a:r>
            <a:r>
              <a:rPr sz="750" spc="10" dirty="0">
                <a:latin typeface="Arial"/>
                <a:cs typeface="Arial"/>
              </a:rPr>
              <a:t>binary  </a:t>
            </a:r>
            <a:r>
              <a:rPr sz="750" spc="-5" dirty="0">
                <a:latin typeface="Arial"/>
                <a:cs typeface="Arial"/>
              </a:rPr>
              <a:t>I/O.</a:t>
            </a:r>
            <a:endParaRPr sz="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750" dirty="0">
              <a:latin typeface="Arial"/>
              <a:cs typeface="Arial"/>
            </a:endParaRPr>
          </a:p>
          <a:p>
            <a:pPr marL="207645" marR="466725">
              <a:lnSpc>
                <a:spcPct val="106100"/>
              </a:lnSpc>
              <a:spcBef>
                <a:spcPts val="229"/>
              </a:spcBef>
            </a:pPr>
            <a:r>
              <a:rPr sz="750" spc="10" dirty="0">
                <a:latin typeface="Arial"/>
                <a:cs typeface="Arial"/>
              </a:rPr>
              <a:t>Binary </a:t>
            </a:r>
            <a:r>
              <a:rPr sz="750" spc="5" dirty="0">
                <a:latin typeface="Arial"/>
                <a:cs typeface="Arial"/>
              </a:rPr>
              <a:t>I/O functions are specially useful </a:t>
            </a:r>
            <a:r>
              <a:rPr sz="750" spc="10" dirty="0">
                <a:latin typeface="Arial"/>
                <a:cs typeface="Arial"/>
              </a:rPr>
              <a:t>when  </a:t>
            </a:r>
            <a:r>
              <a:rPr sz="750" spc="5" dirty="0">
                <a:latin typeface="Arial"/>
                <a:cs typeface="Arial"/>
              </a:rPr>
              <a:t>reading/writing whole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structures.</a:t>
            </a:r>
            <a:endParaRPr sz="750" dirty="0">
              <a:latin typeface="Arial"/>
              <a:cs typeface="Arial"/>
            </a:endParaRPr>
          </a:p>
          <a:p>
            <a:pPr marL="207645" marR="31750">
              <a:lnSpc>
                <a:spcPct val="106100"/>
              </a:lnSpc>
            </a:pPr>
            <a:r>
              <a:rPr sz="750" spc="5" dirty="0">
                <a:latin typeface="Arial"/>
                <a:cs typeface="Arial"/>
              </a:rPr>
              <a:t>Instead of reading/writing </a:t>
            </a:r>
            <a:r>
              <a:rPr sz="750" dirty="0">
                <a:latin typeface="Arial"/>
                <a:cs typeface="Arial"/>
              </a:rPr>
              <a:t>fields, </a:t>
            </a:r>
            <a:r>
              <a:rPr sz="750" spc="5" dirty="0">
                <a:latin typeface="Arial"/>
                <a:cs typeface="Arial"/>
              </a:rPr>
              <a:t>we </a:t>
            </a:r>
            <a:r>
              <a:rPr sz="750" spc="10" dirty="0">
                <a:latin typeface="Arial"/>
                <a:cs typeface="Arial"/>
              </a:rPr>
              <a:t>can </a:t>
            </a:r>
            <a:r>
              <a:rPr sz="750" spc="5" dirty="0">
                <a:latin typeface="Arial"/>
                <a:cs typeface="Arial"/>
              </a:rPr>
              <a:t>read/write </a:t>
            </a:r>
            <a:r>
              <a:rPr sz="750" spc="10" dirty="0">
                <a:latin typeface="Arial"/>
                <a:cs typeface="Arial"/>
              </a:rPr>
              <a:t>a  </a:t>
            </a:r>
            <a:r>
              <a:rPr sz="750" spc="5" dirty="0">
                <a:latin typeface="Arial"/>
                <a:cs typeface="Arial"/>
              </a:rPr>
              <a:t>number of bytes(the </a:t>
            </a:r>
            <a:r>
              <a:rPr sz="750" dirty="0">
                <a:latin typeface="Arial"/>
                <a:cs typeface="Arial"/>
              </a:rPr>
              <a:t>size </a:t>
            </a:r>
            <a:r>
              <a:rPr sz="750" spc="5" dirty="0">
                <a:latin typeface="Arial"/>
                <a:cs typeface="Arial"/>
              </a:rPr>
              <a:t>of the structure) </a:t>
            </a:r>
            <a:r>
              <a:rPr sz="750" spc="10" dirty="0">
                <a:latin typeface="Arial"/>
                <a:cs typeface="Arial"/>
              </a:rPr>
              <a:t>and </a:t>
            </a:r>
            <a:r>
              <a:rPr sz="750" dirty="0">
                <a:latin typeface="Arial"/>
                <a:cs typeface="Arial"/>
              </a:rPr>
              <a:t>therefore,  achieve fast </a:t>
            </a:r>
            <a:r>
              <a:rPr sz="750" spc="5" dirty="0">
                <a:latin typeface="Arial"/>
                <a:cs typeface="Arial"/>
              </a:rPr>
              <a:t>input/output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operations.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32639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29652CB-F800-4D7A-974A-12184DD911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33" y="7627"/>
            <a:ext cx="171259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 marR="5080" indent="34925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Random file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600">
              <a:latin typeface="Arial"/>
              <a:cs typeface="Arial"/>
            </a:endParaRPr>
          </a:p>
          <a:p>
            <a:pPr marL="12700" marR="5080" indent="119253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Formatted</a:t>
            </a:r>
            <a:r>
              <a:rPr sz="600" b="1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I/O  The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errno</a:t>
            </a:r>
            <a:r>
              <a:rPr sz="600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variable and the function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perror()</a:t>
            </a:r>
            <a:endParaRPr sz="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sz="6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7845"/>
          </a:xfrm>
          <a:custGeom>
            <a:avLst/>
            <a:gdLst/>
            <a:ahLst/>
            <a:cxnLst/>
            <a:rect l="l" t="t" r="r" b="b"/>
            <a:pathLst>
              <a:path w="2304415" h="537845">
                <a:moveTo>
                  <a:pt x="0" y="537641"/>
                </a:moveTo>
                <a:lnTo>
                  <a:pt x="2303995" y="537641"/>
                </a:lnTo>
                <a:lnTo>
                  <a:pt x="2303995" y="0"/>
                </a:lnTo>
                <a:lnTo>
                  <a:pt x="0" y="0"/>
                </a:lnTo>
                <a:lnTo>
                  <a:pt x="0" y="53764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511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511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2485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481" y="939124"/>
            <a:ext cx="3810000" cy="175895"/>
          </a:xfrm>
          <a:custGeom>
            <a:avLst/>
            <a:gdLst/>
            <a:ahLst/>
            <a:cxnLst/>
            <a:rect l="l" t="t" r="r" b="b"/>
            <a:pathLst>
              <a:path w="3810000" h="175894">
                <a:moveTo>
                  <a:pt x="3761446" y="0"/>
                </a:moveTo>
                <a:lnTo>
                  <a:pt x="48512" y="0"/>
                </a:lnTo>
                <a:lnTo>
                  <a:pt x="29676" y="3827"/>
                </a:lnTo>
                <a:lnTo>
                  <a:pt x="14250" y="14250"/>
                </a:lnTo>
                <a:lnTo>
                  <a:pt x="3827" y="29675"/>
                </a:lnTo>
                <a:lnTo>
                  <a:pt x="0" y="48512"/>
                </a:lnTo>
                <a:lnTo>
                  <a:pt x="0" y="175323"/>
                </a:lnTo>
                <a:lnTo>
                  <a:pt x="3809958" y="175323"/>
                </a:lnTo>
                <a:lnTo>
                  <a:pt x="3809958" y="48512"/>
                </a:lnTo>
                <a:lnTo>
                  <a:pt x="3806130" y="29675"/>
                </a:lnTo>
                <a:lnTo>
                  <a:pt x="3795708" y="14250"/>
                </a:lnTo>
                <a:lnTo>
                  <a:pt x="3780282" y="3827"/>
                </a:lnTo>
                <a:lnTo>
                  <a:pt x="376144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482" y="1102367"/>
            <a:ext cx="3809957" cy="48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629609"/>
            <a:ext cx="97023" cy="97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0799" y="2617481"/>
            <a:ext cx="109106" cy="109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506" y="2665993"/>
            <a:ext cx="3664420" cy="60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1440" y="981366"/>
            <a:ext cx="48465" cy="97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1440" y="1029863"/>
            <a:ext cx="48465" cy="15997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481" y="1144637"/>
            <a:ext cx="3810000" cy="1533525"/>
          </a:xfrm>
          <a:custGeom>
            <a:avLst/>
            <a:gdLst/>
            <a:ahLst/>
            <a:cxnLst/>
            <a:rect l="l" t="t" r="r" b="b"/>
            <a:pathLst>
              <a:path w="3810000" h="1533525">
                <a:moveTo>
                  <a:pt x="3809958" y="0"/>
                </a:moveTo>
                <a:lnTo>
                  <a:pt x="0" y="0"/>
                </a:lnTo>
                <a:lnTo>
                  <a:pt x="0" y="1484971"/>
                </a:lnTo>
                <a:lnTo>
                  <a:pt x="3827" y="1503808"/>
                </a:lnTo>
                <a:lnTo>
                  <a:pt x="14250" y="1519233"/>
                </a:lnTo>
                <a:lnTo>
                  <a:pt x="29676" y="1529656"/>
                </a:lnTo>
                <a:lnTo>
                  <a:pt x="48512" y="1533484"/>
                </a:lnTo>
                <a:lnTo>
                  <a:pt x="3761446" y="1533484"/>
                </a:lnTo>
                <a:lnTo>
                  <a:pt x="3780282" y="1529656"/>
                </a:lnTo>
                <a:lnTo>
                  <a:pt x="3795708" y="1519233"/>
                </a:lnTo>
                <a:lnTo>
                  <a:pt x="3806130" y="1503808"/>
                </a:lnTo>
                <a:lnTo>
                  <a:pt x="3809958" y="1484971"/>
                </a:lnTo>
                <a:lnTo>
                  <a:pt x="380995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1440" y="1017735"/>
            <a:ext cx="0" cy="1630680"/>
          </a:xfrm>
          <a:custGeom>
            <a:avLst/>
            <a:gdLst/>
            <a:ahLst/>
            <a:cxnLst/>
            <a:rect l="l" t="t" r="r" b="b"/>
            <a:pathLst>
              <a:path h="1630680">
                <a:moveTo>
                  <a:pt x="0" y="163006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1440" y="10056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1440" y="9934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1440" y="9813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1440" y="963159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473" y="125412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94" y="0"/>
                </a:lnTo>
              </a:path>
            </a:pathLst>
          </a:custGeom>
          <a:ln w="4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8908" y="1254125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94" y="0"/>
                </a:lnTo>
              </a:path>
            </a:pathLst>
          </a:custGeom>
          <a:ln w="4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140" y="125412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94" y="0"/>
                </a:lnTo>
              </a:path>
            </a:pathLst>
          </a:custGeom>
          <a:ln w="4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106" y="1709992"/>
            <a:ext cx="73350" cy="73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7644" y="2111998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94" y="0"/>
                </a:lnTo>
              </a:path>
            </a:pathLst>
          </a:custGeom>
          <a:ln w="4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106" y="2202970"/>
            <a:ext cx="73350" cy="73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106" y="2531615"/>
            <a:ext cx="73350" cy="73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481" y="2823207"/>
            <a:ext cx="3810000" cy="78740"/>
          </a:xfrm>
          <a:custGeom>
            <a:avLst/>
            <a:gdLst/>
            <a:ahLst/>
            <a:cxnLst/>
            <a:rect l="l" t="t" r="r" b="b"/>
            <a:pathLst>
              <a:path w="3810000" h="78739">
                <a:moveTo>
                  <a:pt x="3761446" y="0"/>
                </a:moveTo>
                <a:lnTo>
                  <a:pt x="48512" y="0"/>
                </a:lnTo>
                <a:lnTo>
                  <a:pt x="29676" y="3827"/>
                </a:lnTo>
                <a:lnTo>
                  <a:pt x="14250" y="14250"/>
                </a:lnTo>
                <a:lnTo>
                  <a:pt x="3827" y="29675"/>
                </a:lnTo>
                <a:lnTo>
                  <a:pt x="0" y="48512"/>
                </a:lnTo>
                <a:lnTo>
                  <a:pt x="0" y="78674"/>
                </a:lnTo>
                <a:lnTo>
                  <a:pt x="3809958" y="78674"/>
                </a:lnTo>
                <a:lnTo>
                  <a:pt x="3809958" y="48512"/>
                </a:lnTo>
                <a:lnTo>
                  <a:pt x="3806130" y="29675"/>
                </a:lnTo>
                <a:lnTo>
                  <a:pt x="3795708" y="14250"/>
                </a:lnTo>
                <a:lnTo>
                  <a:pt x="3780282" y="3827"/>
                </a:lnTo>
                <a:lnTo>
                  <a:pt x="3761446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3171936"/>
            <a:ext cx="97023" cy="97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0799" y="3159808"/>
            <a:ext cx="109106" cy="109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8506" y="3208320"/>
            <a:ext cx="3664420" cy="60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21440" y="2871489"/>
            <a:ext cx="48465" cy="97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1440" y="2920000"/>
            <a:ext cx="48465" cy="2519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1481" y="2865627"/>
            <a:ext cx="3810000" cy="354965"/>
          </a:xfrm>
          <a:custGeom>
            <a:avLst/>
            <a:gdLst/>
            <a:ahLst/>
            <a:cxnLst/>
            <a:rect l="l" t="t" r="r" b="b"/>
            <a:pathLst>
              <a:path w="3810000" h="354964">
                <a:moveTo>
                  <a:pt x="3809958" y="0"/>
                </a:moveTo>
                <a:lnTo>
                  <a:pt x="0" y="0"/>
                </a:lnTo>
                <a:lnTo>
                  <a:pt x="0" y="306308"/>
                </a:lnTo>
                <a:lnTo>
                  <a:pt x="3827" y="325144"/>
                </a:lnTo>
                <a:lnTo>
                  <a:pt x="14250" y="340570"/>
                </a:lnTo>
                <a:lnTo>
                  <a:pt x="29676" y="350992"/>
                </a:lnTo>
                <a:lnTo>
                  <a:pt x="48512" y="354820"/>
                </a:lnTo>
                <a:lnTo>
                  <a:pt x="3761446" y="354820"/>
                </a:lnTo>
                <a:lnTo>
                  <a:pt x="3780282" y="350992"/>
                </a:lnTo>
                <a:lnTo>
                  <a:pt x="3795708" y="340570"/>
                </a:lnTo>
                <a:lnTo>
                  <a:pt x="3806130" y="325144"/>
                </a:lnTo>
                <a:lnTo>
                  <a:pt x="3809958" y="306308"/>
                </a:lnTo>
                <a:lnTo>
                  <a:pt x="3809958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1440" y="290787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25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21440" y="28957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21440" y="2883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1440" y="28714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2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1440" y="2853296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19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5948" y="538899"/>
            <a:ext cx="3853179" cy="249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fread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The read function in the</a:t>
            </a:r>
            <a:r>
              <a:rPr sz="10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stdio</a:t>
            </a:r>
            <a:endParaRPr sz="1050" dirty="0">
              <a:latin typeface="Courier New"/>
              <a:cs typeface="Courier New"/>
            </a:endParaRPr>
          </a:p>
          <a:p>
            <a:pPr marL="213995" marR="312420">
              <a:lnSpc>
                <a:spcPct val="102699"/>
              </a:lnSpc>
              <a:spcBef>
                <a:spcPts val="155"/>
              </a:spcBef>
            </a:pPr>
            <a:r>
              <a:rPr sz="1050" spc="-5" dirty="0">
                <a:latin typeface="Courier New"/>
                <a:cs typeface="Courier New"/>
              </a:rPr>
              <a:t>size</a:t>
            </a:r>
            <a:r>
              <a:rPr sz="1050" spc="-26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fread(void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575" spc="-7" baseline="-10582" dirty="0">
                <a:latin typeface="Courier New"/>
                <a:cs typeface="Courier New"/>
              </a:rPr>
              <a:t>*</a:t>
            </a:r>
            <a:r>
              <a:rPr sz="1050" spc="-5" dirty="0">
                <a:latin typeface="Courier New"/>
                <a:cs typeface="Courier New"/>
              </a:rPr>
              <a:t>ptr,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size</a:t>
            </a:r>
            <a:r>
              <a:rPr sz="1050" spc="-26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size,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size</a:t>
            </a:r>
            <a:r>
              <a:rPr sz="1050" spc="-26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  nitems, FILE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575" spc="-7" baseline="-10582" dirty="0">
                <a:latin typeface="Courier New"/>
                <a:cs typeface="Courier New"/>
              </a:rPr>
              <a:t>*</a:t>
            </a:r>
            <a:r>
              <a:rPr sz="1050" spc="-5" dirty="0">
                <a:latin typeface="Courier New"/>
                <a:cs typeface="Courier New"/>
              </a:rPr>
              <a:t>fp);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In particular,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fread()</a:t>
            </a:r>
            <a:endParaRPr sz="1050" dirty="0">
              <a:latin typeface="Courier New"/>
              <a:cs typeface="Courier New"/>
            </a:endParaRPr>
          </a:p>
          <a:p>
            <a:pPr marL="478155" marR="5080">
              <a:lnSpc>
                <a:spcPct val="102699"/>
              </a:lnSpc>
              <a:spcBef>
                <a:spcPts val="280"/>
              </a:spcBef>
            </a:pPr>
            <a:r>
              <a:rPr sz="1050" spc="-5" dirty="0">
                <a:latin typeface="Arial"/>
                <a:cs typeface="Arial"/>
              </a:rPr>
              <a:t>reads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into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an</a:t>
            </a:r>
            <a:r>
              <a:rPr sz="1050" spc="-15" dirty="0">
                <a:latin typeface="Arial"/>
                <a:cs typeface="Arial"/>
              </a:rPr>
              <a:t> array </a:t>
            </a:r>
            <a:r>
              <a:rPr sz="1050" spc="-5" dirty="0">
                <a:latin typeface="Arial"/>
                <a:cs typeface="Arial"/>
              </a:rPr>
              <a:t>pointed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by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ptr</a:t>
            </a:r>
            <a:r>
              <a:rPr sz="1050" spc="-3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up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nitems</a:t>
            </a:r>
            <a:r>
              <a:rPr sz="1050" spc="-3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items  of data from the stream </a:t>
            </a:r>
            <a:r>
              <a:rPr sz="1050" spc="-5" dirty="0">
                <a:latin typeface="Courier New"/>
                <a:cs typeface="Courier New"/>
              </a:rPr>
              <a:t>fp</a:t>
            </a:r>
            <a:r>
              <a:rPr sz="1050" spc="-5" dirty="0">
                <a:latin typeface="Arial"/>
                <a:cs typeface="Arial"/>
              </a:rPr>
              <a:t>, where an item of data is a  sequence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size</a:t>
            </a:r>
            <a:r>
              <a:rPr sz="1050" spc="-28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365" dirty="0">
                <a:latin typeface="Courier New"/>
                <a:cs typeface="Courier New"/>
              </a:rPr>
              <a:t> </a:t>
            </a:r>
            <a:r>
              <a:rPr sz="1050" spc="-15" dirty="0">
                <a:latin typeface="Arial"/>
                <a:cs typeface="Arial"/>
              </a:rPr>
              <a:t>bytes.</a:t>
            </a:r>
            <a:endParaRPr sz="1050" dirty="0">
              <a:latin typeface="Arial"/>
              <a:cs typeface="Arial"/>
            </a:endParaRPr>
          </a:p>
          <a:p>
            <a:pPr marL="478155" marR="27305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stops reading </a:t>
            </a:r>
            <a:r>
              <a:rPr sz="1050" spc="-10" dirty="0">
                <a:latin typeface="Arial"/>
                <a:cs typeface="Arial"/>
              </a:rPr>
              <a:t>bytes </a:t>
            </a:r>
            <a:r>
              <a:rPr sz="1050" spc="-5" dirty="0">
                <a:latin typeface="Arial"/>
                <a:cs typeface="Arial"/>
              </a:rPr>
              <a:t>if an end-of-file or error condition  </a:t>
            </a:r>
            <a:r>
              <a:rPr sz="1050" spc="-10" dirty="0">
                <a:latin typeface="Arial"/>
                <a:cs typeface="Arial"/>
              </a:rPr>
              <a:t>occurs, </a:t>
            </a:r>
            <a:r>
              <a:rPr sz="1050" spc="-5" dirty="0">
                <a:latin typeface="Arial"/>
                <a:cs typeface="Arial"/>
              </a:rPr>
              <a:t>or if </a:t>
            </a:r>
            <a:r>
              <a:rPr sz="1050" spc="-5" dirty="0">
                <a:latin typeface="Courier New"/>
                <a:cs typeface="Courier New"/>
              </a:rPr>
              <a:t>nitems</a:t>
            </a:r>
            <a:r>
              <a:rPr sz="1050" spc="-3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items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been read.</a:t>
            </a:r>
            <a:endParaRPr sz="1050" dirty="0">
              <a:latin typeface="Arial"/>
              <a:cs typeface="Arial"/>
            </a:endParaRPr>
          </a:p>
          <a:p>
            <a:pPr marL="4781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returns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items (not </a:t>
            </a:r>
            <a:r>
              <a:rPr sz="1050" spc="-10" dirty="0">
                <a:latin typeface="Arial"/>
                <a:cs typeface="Arial"/>
              </a:rPr>
              <a:t>bytes)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read.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the returned </a:t>
            </a:r>
            <a:r>
              <a:rPr sz="1050" spc="-10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is less than </a:t>
            </a:r>
            <a:r>
              <a:rPr sz="1050" spc="-5" dirty="0">
                <a:latin typeface="Courier New"/>
                <a:cs typeface="Courier New"/>
              </a:rPr>
              <a:t>nitems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feof()</a:t>
            </a:r>
            <a:r>
              <a:rPr sz="1050" spc="-36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or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3010920"/>
            <a:ext cx="3176956" cy="16671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50" spc="-5" dirty="0" err="1">
                <a:highlight>
                  <a:srgbClr val="FFFF00"/>
                </a:highlight>
                <a:latin typeface="Courier New"/>
                <a:cs typeface="Courier New"/>
              </a:rPr>
              <a:t>ferr</a:t>
            </a:r>
            <a:r>
              <a:rPr lang="en-US" sz="1050" spc="-5" dirty="0" err="1">
                <a:highlight>
                  <a:srgbClr val="FFFF00"/>
                </a:highlight>
                <a:latin typeface="Courier New"/>
                <a:cs typeface="Courier New"/>
              </a:rPr>
              <a:t>or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()</a:t>
            </a:r>
            <a:r>
              <a:rPr sz="1050" spc="-39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should be called to </a:t>
            </a:r>
            <a:r>
              <a:rPr sz="1050" spc="-10" dirty="0">
                <a:latin typeface="Arial"/>
                <a:cs typeface="Arial"/>
              </a:rPr>
              <a:t>verify </a:t>
            </a:r>
            <a:r>
              <a:rPr sz="1050" spc="-5" dirty="0">
                <a:latin typeface="Arial"/>
                <a:cs typeface="Arial"/>
              </a:rPr>
              <a:t>the reason.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Standard Input/Output Library (Cont’d)</a:t>
            </a:r>
            <a:endParaRPr spc="-10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5998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A6B131F9-60AA-4867-8BF1-9B30754B17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2747</Words>
  <Application>Microsoft Office PowerPoint</Application>
  <PresentationFormat>Custom</PresentationFormat>
  <Paragraphs>450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Courier</vt:lpstr>
      <vt:lpstr>Courier New</vt:lpstr>
      <vt:lpstr>Times New Roman</vt:lpstr>
      <vt:lpstr>Verdana</vt:lpstr>
      <vt:lpstr>Office Theme</vt:lpstr>
      <vt:lpstr>COMP 2560 System Programming:           Standard Input/Output Library (Cont’d)</vt:lpstr>
      <vt:lpstr>Content</vt:lpstr>
      <vt:lpstr>Content</vt:lpstr>
      <vt:lpstr>Content</vt:lpstr>
      <vt:lpstr>Content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Standard Input/Output Library (Cont'd)</dc:title>
  <dc:subject>Standard Input/Output Library (Cont'd)</dc:subject>
  <dc:creator>by Dr. B. Boufama</dc:creator>
  <cp:lastModifiedBy>Abedalrhman Alkhateeb</cp:lastModifiedBy>
  <cp:revision>49</cp:revision>
  <dcterms:created xsi:type="dcterms:W3CDTF">2019-09-06T21:25:12Z</dcterms:created>
  <dcterms:modified xsi:type="dcterms:W3CDTF">2021-01-24T21:18:25Z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2006-09-26T00:00:00Z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2006-09-26T00:00:00Z</vt:filetime>
  </property>
</Properties>
</file>