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75" r:id="rId8"/>
    <p:sldId id="261" r:id="rId9"/>
    <p:sldId id="273" r:id="rId10"/>
    <p:sldId id="274" r:id="rId11"/>
    <p:sldId id="262" r:id="rId12"/>
    <p:sldId id="263" r:id="rId13"/>
    <p:sldId id="264" r:id="rId14"/>
    <p:sldId id="265" r:id="rId15"/>
    <p:sldId id="276" r:id="rId16"/>
    <p:sldId id="266" r:id="rId17"/>
    <p:sldId id="267" r:id="rId18"/>
    <p:sldId id="268" r:id="rId19"/>
    <p:sldId id="269" r:id="rId20"/>
    <p:sldId id="270" r:id="rId21"/>
    <p:sldId id="271" r:id="rId22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90" d="100"/>
          <a:sy n="290" d="100"/>
        </p:scale>
        <p:origin x="-90" y="-14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24T14:54:25.0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11035 4083 209 0,'0'0'12'0,"0"0"-11"15,0 1 1-15,0-1-2 0,2 1-6 16,0-1 4-16,0 1-6 16,0 0 1-16,-2-1-9 15,0 0-4-15,0 0-8 16,0-1-61-16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Unix file</a:t>
            </a:r>
            <a:r>
              <a:rPr spc="-30" dirty="0"/>
              <a:t> </a:t>
            </a:r>
            <a:r>
              <a:rPr spc="-5" dirty="0"/>
              <a:t>Input/Output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Unix file</a:t>
            </a:r>
            <a:r>
              <a:rPr spc="-30" dirty="0"/>
              <a:t> </a:t>
            </a:r>
            <a:r>
              <a:rPr spc="-5" dirty="0"/>
              <a:t>Input/Output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Unix file</a:t>
            </a:r>
            <a:r>
              <a:rPr spc="-30" dirty="0"/>
              <a:t> </a:t>
            </a:r>
            <a:r>
              <a:rPr spc="-5" dirty="0"/>
              <a:t>Input/Output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Unix file</a:t>
            </a:r>
            <a:r>
              <a:rPr spc="-30" dirty="0"/>
              <a:t> </a:t>
            </a:r>
            <a:r>
              <a:rPr spc="-5" dirty="0"/>
              <a:t>Input/Output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Unix file</a:t>
            </a:r>
            <a:r>
              <a:rPr spc="-30" dirty="0"/>
              <a:t> </a:t>
            </a:r>
            <a:r>
              <a:rPr spc="-5" dirty="0"/>
              <a:t>Input/Output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88361" y="3224821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0874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186546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39032" y="32349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49524" y="322466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359684" y="321450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5863" y="322085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631883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42982" y="322085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19183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631883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19183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63188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86315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99015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99015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10114" y="322085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86315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899015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53434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66134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66134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5343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16613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49675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4532315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0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3170" y="858537"/>
            <a:ext cx="2443759" cy="484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6662" y="1641754"/>
            <a:ext cx="2236774" cy="1154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99296" y="3325823"/>
            <a:ext cx="106616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411477" y="3325823"/>
            <a:ext cx="797560" cy="121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Unix file</a:t>
            </a:r>
            <a:r>
              <a:rPr spc="-30" dirty="0"/>
              <a:t> </a:t>
            </a:r>
            <a:r>
              <a:rPr spc="-5" dirty="0"/>
              <a:t>Input/Output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7.png"/><Relationship Id="rId3" Type="http://schemas.openxmlformats.org/officeDocument/2006/relationships/image" Target="../media/image8.png"/><Relationship Id="rId7" Type="http://schemas.openxmlformats.org/officeDocument/2006/relationships/image" Target="../media/image32.png"/><Relationship Id="rId12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5" Type="http://schemas.openxmlformats.org/officeDocument/2006/relationships/image" Target="../media/image39.png"/><Relationship Id="rId10" Type="http://schemas.openxmlformats.org/officeDocument/2006/relationships/image" Target="../media/image35.png"/><Relationship Id="rId4" Type="http://schemas.openxmlformats.org/officeDocument/2006/relationships/image" Target="../media/image9.png"/><Relationship Id="rId9" Type="http://schemas.openxmlformats.org/officeDocument/2006/relationships/image" Target="../media/image34.png"/><Relationship Id="rId1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24.png"/><Relationship Id="rId3" Type="http://schemas.openxmlformats.org/officeDocument/2006/relationships/image" Target="../media/image8.png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11" Type="http://schemas.openxmlformats.org/officeDocument/2006/relationships/image" Target="../media/image3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9.png"/><Relationship Id="rId9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12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50.png"/><Relationship Id="rId5" Type="http://schemas.openxmlformats.org/officeDocument/2006/relationships/image" Target="../media/image48.png"/><Relationship Id="rId10" Type="http://schemas.openxmlformats.org/officeDocument/2006/relationships/image" Target="../media/image49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48.png"/><Relationship Id="rId10" Type="http://schemas.openxmlformats.org/officeDocument/2006/relationships/image" Target="../media/image49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52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52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52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17.png"/><Relationship Id="rId5" Type="http://schemas.openxmlformats.org/officeDocument/2006/relationships/image" Target="../media/image3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1.xml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12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17.png"/><Relationship Id="rId5" Type="http://schemas.openxmlformats.org/officeDocument/2006/relationships/image" Target="../media/image3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Relationship Id="rId14" Type="http://schemas.openxmlformats.org/officeDocument/2006/relationships/image" Target="../media/image1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12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6567" y="162331"/>
            <a:ext cx="31242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Content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7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3" y="79620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4" y="1360411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5345" y="1347711"/>
            <a:ext cx="114251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794" y="1398511"/>
            <a:ext cx="3837250" cy="6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6" y="846759"/>
            <a:ext cx="50751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897557"/>
            <a:ext cx="50751" cy="4628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3" y="840620"/>
            <a:ext cx="3989704" cy="570865"/>
          </a:xfrm>
          <a:custGeom>
            <a:avLst/>
            <a:gdLst/>
            <a:ahLst/>
            <a:cxnLst/>
            <a:rect l="l" t="t" r="r" b="b"/>
            <a:pathLst>
              <a:path w="3989704" h="570865">
                <a:moveTo>
                  <a:pt x="3989652" y="0"/>
                </a:moveTo>
                <a:lnTo>
                  <a:pt x="0" y="0"/>
                </a:lnTo>
                <a:lnTo>
                  <a:pt x="0" y="519791"/>
                </a:lnTo>
                <a:lnTo>
                  <a:pt x="4008" y="539515"/>
                </a:lnTo>
                <a:lnTo>
                  <a:pt x="14922" y="555668"/>
                </a:lnTo>
                <a:lnTo>
                  <a:pt x="31075" y="566583"/>
                </a:lnTo>
                <a:lnTo>
                  <a:pt x="50800" y="570591"/>
                </a:lnTo>
                <a:lnTo>
                  <a:pt x="3938852" y="570591"/>
                </a:lnTo>
                <a:lnTo>
                  <a:pt x="3958576" y="566583"/>
                </a:lnTo>
                <a:lnTo>
                  <a:pt x="3974729" y="555668"/>
                </a:lnTo>
                <a:lnTo>
                  <a:pt x="3985644" y="539515"/>
                </a:lnTo>
                <a:lnTo>
                  <a:pt x="3989652" y="519791"/>
                </a:lnTo>
                <a:lnTo>
                  <a:pt x="39896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884857"/>
            <a:ext cx="0" cy="494665"/>
          </a:xfrm>
          <a:custGeom>
            <a:avLst/>
            <a:gdLst/>
            <a:ahLst/>
            <a:cxnLst/>
            <a:rect l="l" t="t" r="r" b="b"/>
            <a:pathLst>
              <a:path h="494665">
                <a:moveTo>
                  <a:pt x="0" y="494603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87215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6" y="85945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6" y="84675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846" y="827707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83170" y="858537"/>
            <a:ext cx="2974480" cy="444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9570" marR="5080" indent="-357505">
              <a:lnSpc>
                <a:spcPct val="106700"/>
              </a:lnSpc>
            </a:pPr>
            <a:r>
              <a:rPr lang="en-CA" spc="15" dirty="0"/>
              <a:t>COMP-2560</a:t>
            </a:r>
            <a:r>
              <a:rPr spc="15" dirty="0"/>
              <a:t> System</a:t>
            </a:r>
            <a:r>
              <a:rPr spc="-55" dirty="0"/>
              <a:t> </a:t>
            </a:r>
            <a:r>
              <a:rPr spc="15" dirty="0"/>
              <a:t>Programming:  Unix </a:t>
            </a:r>
            <a:r>
              <a:rPr spc="10" dirty="0"/>
              <a:t>file</a:t>
            </a:r>
            <a:r>
              <a:rPr spc="-85" dirty="0"/>
              <a:t> </a:t>
            </a:r>
            <a:r>
              <a:rPr spc="15" dirty="0"/>
              <a:t>Input/Output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86662" y="1641754"/>
            <a:ext cx="2235200" cy="8061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spc="-15" dirty="0">
                <a:latin typeface="Arial"/>
                <a:cs typeface="Arial"/>
              </a:rPr>
              <a:t>Courtesy of 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Dr. </a:t>
            </a:r>
            <a:r>
              <a:rPr sz="1000" spc="-15" dirty="0">
                <a:latin typeface="Arial"/>
                <a:cs typeface="Arial"/>
              </a:rPr>
              <a:t>B.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Boufama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sz="1000" spc="-10" dirty="0">
                <a:latin typeface="Arial"/>
                <a:cs typeface="Arial"/>
              </a:rPr>
              <a:t>                   </a:t>
            </a:r>
            <a:r>
              <a:rPr lang="en-US" sz="800" spc="-10" dirty="0">
                <a:latin typeface="Arial"/>
                <a:cs typeface="Arial"/>
              </a:rPr>
              <a:t>Modified by Dan Wu</a:t>
            </a:r>
            <a:endParaRPr sz="1000" spc="-10" dirty="0">
              <a:latin typeface="Arial"/>
              <a:cs typeface="Arial"/>
            </a:endParaRPr>
          </a:p>
          <a:p>
            <a:pPr marL="475615" marR="467995" algn="ctr">
              <a:lnSpc>
                <a:spcPts val="950"/>
              </a:lnSpc>
              <a:spcBef>
                <a:spcPts val="5"/>
              </a:spcBef>
            </a:pPr>
            <a:r>
              <a:rPr sz="800" spc="-5" dirty="0">
                <a:latin typeface="Arial"/>
                <a:cs typeface="Arial"/>
              </a:rPr>
              <a:t>School of Computer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Science  University of</a:t>
            </a:r>
            <a:r>
              <a:rPr sz="800" spc="-6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Windsor</a:t>
            </a:r>
            <a:endParaRPr sz="800" dirty="0">
              <a:latin typeface="Arial"/>
              <a:cs typeface="Arial"/>
            </a:endParaRPr>
          </a:p>
          <a:p>
            <a:pPr algn="ctr">
              <a:lnSpc>
                <a:spcPts val="910"/>
              </a:lnSpc>
            </a:pPr>
            <a:endParaRPr sz="800" dirty="0">
              <a:latin typeface="Arial"/>
              <a:cs typeface="Arial"/>
            </a:endParaRPr>
          </a:p>
          <a:p>
            <a:pPr marL="12065" marR="5080" algn="ctr">
              <a:lnSpc>
                <a:spcPts val="950"/>
              </a:lnSpc>
              <a:spcBef>
                <a:spcPts val="30"/>
              </a:spcBef>
            </a:pPr>
            <a:r>
              <a:rPr sz="800" dirty="0">
                <a:latin typeface="Arial"/>
                <a:cs typeface="Arial"/>
              </a:rPr>
              <a:t>Instructor: </a:t>
            </a:r>
            <a:r>
              <a:rPr sz="800" spc="-15" dirty="0">
                <a:latin typeface="Arial"/>
                <a:cs typeface="Arial"/>
              </a:rPr>
              <a:t>Dr. </a:t>
            </a:r>
            <a:r>
              <a:rPr lang="en-US" sz="800" spc="-5" dirty="0">
                <a:latin typeface="Arial"/>
                <a:cs typeface="Arial"/>
              </a:rPr>
              <a:t>Dan Wu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Unix file</a:t>
            </a:r>
            <a:r>
              <a:rPr spc="-30" dirty="0"/>
              <a:t> </a:t>
            </a:r>
            <a:r>
              <a:rPr spc="-5" dirty="0"/>
              <a:t>Input/Output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7345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336" y="14668"/>
            <a:ext cx="1267460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0545" indent="-5588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Unix I/O system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calls</a:t>
            </a:r>
            <a:endParaRPr sz="600">
              <a:latin typeface="Arial"/>
              <a:cs typeface="Arial"/>
            </a:endParaRPr>
          </a:p>
          <a:p>
            <a:pPr marL="550545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open()</a:t>
            </a:r>
            <a:r>
              <a:rPr sz="600" spc="-2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system call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read()</a:t>
            </a:r>
            <a:r>
              <a:rPr sz="600" spc="-19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write()</a:t>
            </a:r>
            <a:r>
              <a:rPr sz="600" spc="-19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calls</a:t>
            </a:r>
            <a:endParaRPr sz="600">
              <a:latin typeface="Arial"/>
              <a:cs typeface="Arial"/>
            </a:endParaRPr>
          </a:p>
          <a:p>
            <a:pPr marL="504825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lseek()</a:t>
            </a:r>
            <a:r>
              <a:rPr sz="600" spc="-2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call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7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440448"/>
            <a:ext cx="82550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Unix file</a:t>
            </a:r>
            <a:r>
              <a:rPr spc="-30" dirty="0"/>
              <a:t> </a:t>
            </a:r>
            <a:r>
              <a:rPr spc="-5" dirty="0"/>
              <a:t>Input/Output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CD2D0E-2FD1-44D1-BCB8-B3531D939C80}"/>
              </a:ext>
            </a:extLst>
          </p:cNvPr>
          <p:cNvSpPr/>
          <p:nvPr/>
        </p:nvSpPr>
        <p:spPr>
          <a:xfrm>
            <a:off x="246594" y="685897"/>
            <a:ext cx="42682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>
                <a:latin typeface="NewBaskervilleEF-Roman"/>
              </a:rPr>
              <a:t>if </a:t>
            </a:r>
            <a:r>
              <a:rPr lang="en-CA" sz="1000" dirty="0">
                <a:latin typeface="NewBaskervilleEF-RomanIta"/>
              </a:rPr>
              <a:t>open() </a:t>
            </a:r>
            <a:r>
              <a:rPr lang="en-CA" sz="1000" dirty="0">
                <a:latin typeface="NewBaskervilleEF-Roman"/>
              </a:rPr>
              <a:t>succeeds, it is guaranteed to use the lowest-numbered</a:t>
            </a:r>
          </a:p>
          <a:p>
            <a:r>
              <a:rPr lang="en-CA" sz="1000" dirty="0">
                <a:latin typeface="NewBaskervilleEF-Roman"/>
              </a:rPr>
              <a:t>unused file descriptor for the process. </a:t>
            </a:r>
          </a:p>
          <a:p>
            <a:endParaRPr lang="en-CA" sz="1000" dirty="0">
              <a:latin typeface="NewBaskervilleEF-Roman"/>
            </a:endParaRPr>
          </a:p>
          <a:p>
            <a:r>
              <a:rPr lang="en-CA" sz="1000" dirty="0">
                <a:latin typeface="NewBaskervilleEF-Roman"/>
              </a:rPr>
              <a:t>We can use this feature to ensure that a file is opened using a particular file descriptor. </a:t>
            </a:r>
          </a:p>
          <a:p>
            <a:endParaRPr lang="en-CA" sz="1000" dirty="0">
              <a:latin typeface="NewBaskervilleEF-Roman"/>
            </a:endParaRPr>
          </a:p>
          <a:p>
            <a:r>
              <a:rPr lang="en-CA" sz="1000" dirty="0">
                <a:latin typeface="NewBaskervilleEF-Roman"/>
              </a:rPr>
              <a:t>For example, the following sequence</a:t>
            </a:r>
          </a:p>
          <a:p>
            <a:r>
              <a:rPr lang="en-CA" sz="1000" dirty="0">
                <a:latin typeface="NewBaskervilleEF-Roman"/>
              </a:rPr>
              <a:t>ensures that a file is opened using standard input (file descriptor 0).</a:t>
            </a:r>
            <a:endParaRPr lang="en-CA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CCF7FA-6C1B-4194-9E03-892DAA5A7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76548"/>
            <a:ext cx="46101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48323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336" y="14668"/>
            <a:ext cx="1267460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0545" indent="-5588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Unix I/O system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calls</a:t>
            </a:r>
            <a:endParaRPr sz="600">
              <a:latin typeface="Arial"/>
              <a:cs typeface="Arial"/>
            </a:endParaRPr>
          </a:p>
          <a:p>
            <a:pPr marL="550545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open()</a:t>
            </a:r>
            <a:r>
              <a:rPr sz="600" spc="-2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call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read()</a:t>
            </a:r>
            <a:r>
              <a:rPr sz="600" spc="-1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write()</a:t>
            </a:r>
            <a:r>
              <a:rPr sz="600" spc="-1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system calls</a:t>
            </a:r>
            <a:endParaRPr sz="600">
              <a:latin typeface="Arial"/>
              <a:cs typeface="Arial"/>
            </a:endParaRPr>
          </a:p>
          <a:p>
            <a:pPr marL="504825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lseek()</a:t>
            </a:r>
            <a:r>
              <a:rPr sz="600" spc="-2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call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440448"/>
            <a:ext cx="289496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read()</a:t>
            </a:r>
            <a:r>
              <a:rPr sz="1400" spc="-45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write()</a:t>
            </a:r>
            <a:r>
              <a:rPr sz="1400" spc="-45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calls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2316" y="819111"/>
            <a:ext cx="2959100" cy="143510"/>
          </a:xfrm>
          <a:custGeom>
            <a:avLst/>
            <a:gdLst/>
            <a:ahLst/>
            <a:cxnLst/>
            <a:rect l="l" t="t" r="r" b="b"/>
            <a:pathLst>
              <a:path w="2959100" h="143509">
                <a:moveTo>
                  <a:pt x="2921367" y="0"/>
                </a:moveTo>
                <a:lnTo>
                  <a:pt x="37677" y="0"/>
                </a:lnTo>
                <a:lnTo>
                  <a:pt x="23048" y="2973"/>
                </a:lnTo>
                <a:lnTo>
                  <a:pt x="11067" y="11067"/>
                </a:lnTo>
                <a:lnTo>
                  <a:pt x="2973" y="23048"/>
                </a:lnTo>
                <a:lnTo>
                  <a:pt x="0" y="37677"/>
                </a:lnTo>
                <a:lnTo>
                  <a:pt x="0" y="143257"/>
                </a:lnTo>
                <a:lnTo>
                  <a:pt x="2959045" y="143257"/>
                </a:lnTo>
                <a:lnTo>
                  <a:pt x="2959045" y="37677"/>
                </a:lnTo>
                <a:lnTo>
                  <a:pt x="2956072" y="23048"/>
                </a:lnTo>
                <a:lnTo>
                  <a:pt x="2947977" y="11067"/>
                </a:lnTo>
                <a:lnTo>
                  <a:pt x="2935997" y="2973"/>
                </a:lnTo>
                <a:lnTo>
                  <a:pt x="292136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316" y="952979"/>
            <a:ext cx="2959045" cy="37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994" y="2522004"/>
            <a:ext cx="75354" cy="753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4264" y="2512585"/>
            <a:ext cx="84738" cy="847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7672" y="2550263"/>
            <a:ext cx="2846012" cy="47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81362" y="851919"/>
            <a:ext cx="37641" cy="753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81362" y="889576"/>
            <a:ext cx="37641" cy="16324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316" y="985807"/>
            <a:ext cx="2959100" cy="1574165"/>
          </a:xfrm>
          <a:custGeom>
            <a:avLst/>
            <a:gdLst/>
            <a:ahLst/>
            <a:cxnLst/>
            <a:rect l="l" t="t" r="r" b="b"/>
            <a:pathLst>
              <a:path w="2959100" h="1574164">
                <a:moveTo>
                  <a:pt x="2959045" y="0"/>
                </a:moveTo>
                <a:lnTo>
                  <a:pt x="0" y="0"/>
                </a:lnTo>
                <a:lnTo>
                  <a:pt x="0" y="1536197"/>
                </a:lnTo>
                <a:lnTo>
                  <a:pt x="2973" y="1550827"/>
                </a:lnTo>
                <a:lnTo>
                  <a:pt x="11067" y="1562807"/>
                </a:lnTo>
                <a:lnTo>
                  <a:pt x="23048" y="1570902"/>
                </a:lnTo>
                <a:lnTo>
                  <a:pt x="37677" y="1573875"/>
                </a:lnTo>
                <a:lnTo>
                  <a:pt x="2921367" y="1573875"/>
                </a:lnTo>
                <a:lnTo>
                  <a:pt x="2935997" y="1570902"/>
                </a:lnTo>
                <a:lnTo>
                  <a:pt x="2947977" y="1562807"/>
                </a:lnTo>
                <a:lnTo>
                  <a:pt x="2956072" y="1550827"/>
                </a:lnTo>
                <a:lnTo>
                  <a:pt x="2959045" y="1536197"/>
                </a:lnTo>
                <a:lnTo>
                  <a:pt x="2959045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81362" y="880157"/>
            <a:ext cx="0" cy="1656080"/>
          </a:xfrm>
          <a:custGeom>
            <a:avLst/>
            <a:gdLst/>
            <a:ahLst/>
            <a:cxnLst/>
            <a:rect l="l" t="t" r="r" b="b"/>
            <a:pathLst>
              <a:path h="1656080">
                <a:moveTo>
                  <a:pt x="0" y="1655976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81362" y="870738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41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81362" y="861318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41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81362" y="851899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41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81362" y="837770"/>
            <a:ext cx="0" cy="14604"/>
          </a:xfrm>
          <a:custGeom>
            <a:avLst/>
            <a:gdLst/>
            <a:ahLst/>
            <a:cxnLst/>
            <a:rect l="l" t="t" r="r" b="b"/>
            <a:pathLst>
              <a:path h="14605">
                <a:moveTo>
                  <a:pt x="0" y="1412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4430" y="1070843"/>
            <a:ext cx="31115" cy="0"/>
          </a:xfrm>
          <a:custGeom>
            <a:avLst/>
            <a:gdLst/>
            <a:ahLst/>
            <a:cxnLst/>
            <a:rect l="l" t="t" r="r" b="b"/>
            <a:pathLst>
              <a:path w="31115">
                <a:moveTo>
                  <a:pt x="0" y="0"/>
                </a:moveTo>
                <a:lnTo>
                  <a:pt x="30829" y="0"/>
                </a:lnTo>
              </a:path>
            </a:pathLst>
          </a:custGeom>
          <a:ln w="37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61038" y="1070843"/>
            <a:ext cx="31115" cy="0"/>
          </a:xfrm>
          <a:custGeom>
            <a:avLst/>
            <a:gdLst/>
            <a:ahLst/>
            <a:cxnLst/>
            <a:rect l="l" t="t" r="r" b="b"/>
            <a:pathLst>
              <a:path w="31114">
                <a:moveTo>
                  <a:pt x="0" y="0"/>
                </a:moveTo>
                <a:lnTo>
                  <a:pt x="30829" y="0"/>
                </a:lnTo>
              </a:path>
            </a:pathLst>
          </a:custGeom>
          <a:ln w="37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430" y="1453720"/>
            <a:ext cx="31115" cy="0"/>
          </a:xfrm>
          <a:custGeom>
            <a:avLst/>
            <a:gdLst/>
            <a:ahLst/>
            <a:cxnLst/>
            <a:rect l="l" t="t" r="r" b="b"/>
            <a:pathLst>
              <a:path w="31115">
                <a:moveTo>
                  <a:pt x="0" y="0"/>
                </a:moveTo>
                <a:lnTo>
                  <a:pt x="30829" y="0"/>
                </a:lnTo>
              </a:path>
            </a:pathLst>
          </a:custGeom>
          <a:ln w="37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48218" y="1453720"/>
            <a:ext cx="31115" cy="0"/>
          </a:xfrm>
          <a:custGeom>
            <a:avLst/>
            <a:gdLst/>
            <a:ahLst/>
            <a:cxnLst/>
            <a:rect l="l" t="t" r="r" b="b"/>
            <a:pathLst>
              <a:path w="31115">
                <a:moveTo>
                  <a:pt x="0" y="0"/>
                </a:moveTo>
                <a:lnTo>
                  <a:pt x="30829" y="0"/>
                </a:lnTo>
              </a:path>
            </a:pathLst>
          </a:custGeom>
          <a:ln w="37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7164" y="1807774"/>
            <a:ext cx="56968" cy="569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164" y="1935397"/>
            <a:ext cx="56968" cy="569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7164" y="2445896"/>
            <a:ext cx="56968" cy="569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2316" y="2672365"/>
            <a:ext cx="2959100" cy="143510"/>
          </a:xfrm>
          <a:custGeom>
            <a:avLst/>
            <a:gdLst/>
            <a:ahLst/>
            <a:cxnLst/>
            <a:rect l="l" t="t" r="r" b="b"/>
            <a:pathLst>
              <a:path w="2959100" h="143510">
                <a:moveTo>
                  <a:pt x="2921367" y="0"/>
                </a:moveTo>
                <a:lnTo>
                  <a:pt x="37677" y="0"/>
                </a:lnTo>
                <a:lnTo>
                  <a:pt x="23048" y="2973"/>
                </a:lnTo>
                <a:lnTo>
                  <a:pt x="11067" y="11067"/>
                </a:lnTo>
                <a:lnTo>
                  <a:pt x="2973" y="23048"/>
                </a:lnTo>
                <a:lnTo>
                  <a:pt x="0" y="37677"/>
                </a:lnTo>
                <a:lnTo>
                  <a:pt x="0" y="143257"/>
                </a:lnTo>
                <a:lnTo>
                  <a:pt x="2959045" y="143257"/>
                </a:lnTo>
                <a:lnTo>
                  <a:pt x="2959045" y="37677"/>
                </a:lnTo>
                <a:lnTo>
                  <a:pt x="2956072" y="23048"/>
                </a:lnTo>
                <a:lnTo>
                  <a:pt x="2947977" y="11067"/>
                </a:lnTo>
                <a:lnTo>
                  <a:pt x="2935997" y="2973"/>
                </a:lnTo>
                <a:lnTo>
                  <a:pt x="292136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2316" y="2806233"/>
            <a:ext cx="2959045" cy="37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9994" y="3192624"/>
            <a:ext cx="75354" cy="7535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34264" y="3183204"/>
            <a:ext cx="84738" cy="847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7672" y="3220882"/>
            <a:ext cx="2846012" cy="470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81362" y="2705173"/>
            <a:ext cx="37641" cy="753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81362" y="2742840"/>
            <a:ext cx="37641" cy="4497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2316" y="2839070"/>
            <a:ext cx="2959100" cy="391795"/>
          </a:xfrm>
          <a:custGeom>
            <a:avLst/>
            <a:gdLst/>
            <a:ahLst/>
            <a:cxnLst/>
            <a:rect l="l" t="t" r="r" b="b"/>
            <a:pathLst>
              <a:path w="2959100" h="391794">
                <a:moveTo>
                  <a:pt x="2959045" y="0"/>
                </a:moveTo>
                <a:lnTo>
                  <a:pt x="0" y="0"/>
                </a:lnTo>
                <a:lnTo>
                  <a:pt x="0" y="353553"/>
                </a:lnTo>
                <a:lnTo>
                  <a:pt x="2973" y="368183"/>
                </a:lnTo>
                <a:lnTo>
                  <a:pt x="11067" y="380163"/>
                </a:lnTo>
                <a:lnTo>
                  <a:pt x="23048" y="388258"/>
                </a:lnTo>
                <a:lnTo>
                  <a:pt x="37677" y="391231"/>
                </a:lnTo>
                <a:lnTo>
                  <a:pt x="2921367" y="391231"/>
                </a:lnTo>
                <a:lnTo>
                  <a:pt x="2935997" y="388258"/>
                </a:lnTo>
                <a:lnTo>
                  <a:pt x="2947977" y="380163"/>
                </a:lnTo>
                <a:lnTo>
                  <a:pt x="2956072" y="368183"/>
                </a:lnTo>
                <a:lnTo>
                  <a:pt x="2959045" y="353553"/>
                </a:lnTo>
                <a:lnTo>
                  <a:pt x="2959045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81362" y="2733420"/>
            <a:ext cx="0" cy="473709"/>
          </a:xfrm>
          <a:custGeom>
            <a:avLst/>
            <a:gdLst/>
            <a:ahLst/>
            <a:cxnLst/>
            <a:rect l="l" t="t" r="r" b="b"/>
            <a:pathLst>
              <a:path h="473710">
                <a:moveTo>
                  <a:pt x="0" y="473332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81362" y="2724001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41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81362" y="2714581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41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81362" y="2705162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41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81362" y="2691033"/>
            <a:ext cx="0" cy="14604"/>
          </a:xfrm>
          <a:custGeom>
            <a:avLst/>
            <a:gdLst/>
            <a:ahLst/>
            <a:cxnLst/>
            <a:rect l="l" t="t" r="r" b="b"/>
            <a:pathLst>
              <a:path h="14605">
                <a:moveTo>
                  <a:pt x="0" y="1412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4430" y="2924097"/>
            <a:ext cx="31115" cy="0"/>
          </a:xfrm>
          <a:custGeom>
            <a:avLst/>
            <a:gdLst/>
            <a:ahLst/>
            <a:cxnLst/>
            <a:rect l="l" t="t" r="r" b="b"/>
            <a:pathLst>
              <a:path w="31115">
                <a:moveTo>
                  <a:pt x="0" y="0"/>
                </a:moveTo>
                <a:lnTo>
                  <a:pt x="30829" y="0"/>
                </a:lnTo>
              </a:path>
            </a:pathLst>
          </a:custGeom>
          <a:ln w="37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92613" y="2924097"/>
            <a:ext cx="31115" cy="0"/>
          </a:xfrm>
          <a:custGeom>
            <a:avLst/>
            <a:gdLst/>
            <a:ahLst/>
            <a:cxnLst/>
            <a:rect l="l" t="t" r="r" b="b"/>
            <a:pathLst>
              <a:path w="31114">
                <a:moveTo>
                  <a:pt x="0" y="0"/>
                </a:moveTo>
                <a:lnTo>
                  <a:pt x="30829" y="0"/>
                </a:lnTo>
              </a:path>
            </a:pathLst>
          </a:custGeom>
          <a:ln w="37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47294" y="820012"/>
            <a:ext cx="2896870" cy="2403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read()</a:t>
            </a:r>
            <a:r>
              <a:rPr sz="800" spc="-3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synopsis</a:t>
            </a:r>
            <a:endParaRPr sz="800" dirty="0">
              <a:latin typeface="Arial"/>
              <a:cs typeface="Arial"/>
            </a:endParaRPr>
          </a:p>
          <a:p>
            <a:pPr marL="12700" marR="88900" algn="just">
              <a:lnSpc>
                <a:spcPct val="104700"/>
              </a:lnSpc>
              <a:spcBef>
                <a:spcPts val="185"/>
              </a:spcBef>
            </a:pPr>
            <a:r>
              <a:rPr sz="800" b="1" spc="5" dirty="0">
                <a:highlight>
                  <a:srgbClr val="FFFF00"/>
                </a:highlight>
                <a:latin typeface="Courier New"/>
                <a:cs typeface="Courier New"/>
              </a:rPr>
              <a:t>ssize</a:t>
            </a:r>
            <a:r>
              <a:rPr sz="800" b="1" spc="-200" dirty="0"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800" b="1" spc="5" dirty="0">
                <a:highlight>
                  <a:srgbClr val="FFFF00"/>
                </a:highlight>
                <a:latin typeface="Courier New"/>
                <a:cs typeface="Courier New"/>
              </a:rPr>
              <a:t>t</a:t>
            </a:r>
            <a:r>
              <a:rPr sz="800" b="1" spc="-10" dirty="0"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800" b="1" spc="5" dirty="0">
                <a:highlight>
                  <a:srgbClr val="FFFF00"/>
                </a:highlight>
                <a:latin typeface="Courier New"/>
                <a:cs typeface="Courier New"/>
              </a:rPr>
              <a:t>read(int</a:t>
            </a:r>
            <a:r>
              <a:rPr sz="800" b="1" spc="-10" dirty="0"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800" b="1" spc="5" dirty="0">
                <a:highlight>
                  <a:srgbClr val="FFFF00"/>
                </a:highlight>
                <a:latin typeface="Courier New"/>
                <a:cs typeface="Courier New"/>
              </a:rPr>
              <a:t>fd,</a:t>
            </a:r>
            <a:r>
              <a:rPr sz="800" b="1" spc="-10" dirty="0"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800" b="1" spc="5" dirty="0">
                <a:highlight>
                  <a:srgbClr val="FFFF00"/>
                </a:highlight>
                <a:latin typeface="Courier New"/>
                <a:cs typeface="Courier New"/>
              </a:rPr>
              <a:t>void</a:t>
            </a:r>
            <a:r>
              <a:rPr sz="800" b="1" spc="-10" dirty="0"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1200" b="1" spc="7" baseline="-10416" dirty="0">
                <a:highlight>
                  <a:srgbClr val="FFFF00"/>
                </a:highlight>
                <a:latin typeface="Courier New"/>
                <a:cs typeface="Courier New"/>
              </a:rPr>
              <a:t>*</a:t>
            </a:r>
            <a:r>
              <a:rPr sz="800" b="1" spc="5" dirty="0">
                <a:highlight>
                  <a:srgbClr val="FFFF00"/>
                </a:highlight>
                <a:latin typeface="Courier New"/>
                <a:cs typeface="Courier New"/>
              </a:rPr>
              <a:t>buf,</a:t>
            </a:r>
            <a:r>
              <a:rPr sz="800" b="1" spc="-10" dirty="0"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800" b="1" spc="5" dirty="0">
                <a:highlight>
                  <a:srgbClr val="FFFF00"/>
                </a:highlight>
                <a:latin typeface="Courier New"/>
                <a:cs typeface="Courier New"/>
              </a:rPr>
              <a:t>size</a:t>
            </a:r>
            <a:r>
              <a:rPr sz="800" b="1" spc="-200" dirty="0"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800" b="1" spc="5" dirty="0">
                <a:highlight>
                  <a:srgbClr val="FFFF00"/>
                </a:highlight>
                <a:latin typeface="Courier New"/>
                <a:cs typeface="Courier New"/>
              </a:rPr>
              <a:t>t</a:t>
            </a:r>
            <a:r>
              <a:rPr sz="800" b="1" spc="-10" dirty="0"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800" b="1" spc="5" dirty="0">
                <a:highlight>
                  <a:srgbClr val="FFFF00"/>
                </a:highlight>
                <a:latin typeface="Courier New"/>
                <a:cs typeface="Courier New"/>
              </a:rPr>
              <a:t>nbyte);  </a:t>
            </a:r>
            <a:r>
              <a:rPr sz="800" spc="5" dirty="0">
                <a:latin typeface="Arial"/>
                <a:cs typeface="Arial"/>
              </a:rPr>
              <a:t>Reads </a:t>
            </a:r>
            <a:r>
              <a:rPr sz="800" dirty="0">
                <a:latin typeface="Arial"/>
                <a:cs typeface="Arial"/>
              </a:rPr>
              <a:t>as many bytes as it can, </a:t>
            </a:r>
            <a:r>
              <a:rPr sz="800" spc="5" dirty="0">
                <a:latin typeface="Arial"/>
                <a:cs typeface="Arial"/>
              </a:rPr>
              <a:t>up </a:t>
            </a:r>
            <a:r>
              <a:rPr sz="800" dirty="0">
                <a:latin typeface="Arial"/>
                <a:cs typeface="Arial"/>
              </a:rPr>
              <a:t>to </a:t>
            </a:r>
            <a:r>
              <a:rPr sz="800" spc="5" dirty="0">
                <a:latin typeface="Courier New"/>
                <a:cs typeface="Courier New"/>
              </a:rPr>
              <a:t>nbyte</a:t>
            </a:r>
            <a:r>
              <a:rPr sz="800" spc="5" dirty="0">
                <a:latin typeface="Arial"/>
                <a:cs typeface="Arial"/>
              </a:rPr>
              <a:t>, and returns </a:t>
            </a:r>
            <a:r>
              <a:rPr sz="800" dirty="0">
                <a:latin typeface="Arial"/>
                <a:cs typeface="Arial"/>
              </a:rPr>
              <a:t>the  number of bytes actually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read.</a:t>
            </a:r>
          </a:p>
          <a:p>
            <a:pPr marL="12700" marR="5080">
              <a:lnSpc>
                <a:spcPct val="104700"/>
              </a:lnSpc>
            </a:pPr>
            <a:r>
              <a:rPr sz="800" spc="5" dirty="0">
                <a:latin typeface="Courier New"/>
                <a:cs typeface="Courier New"/>
              </a:rPr>
              <a:t>ssize</a:t>
            </a:r>
            <a:r>
              <a:rPr sz="800" spc="-185" dirty="0">
                <a:latin typeface="Courier New"/>
                <a:cs typeface="Courier New"/>
              </a:rPr>
              <a:t> </a:t>
            </a:r>
            <a:r>
              <a:rPr sz="800" spc="5" dirty="0">
                <a:latin typeface="Courier New"/>
                <a:cs typeface="Courier New"/>
              </a:rPr>
              <a:t>t</a:t>
            </a:r>
            <a:r>
              <a:rPr sz="800" spc="-254" dirty="0">
                <a:latin typeface="Courier New"/>
                <a:cs typeface="Courier New"/>
              </a:rPr>
              <a:t> </a:t>
            </a:r>
            <a:r>
              <a:rPr sz="800" spc="5" dirty="0">
                <a:latin typeface="Arial"/>
                <a:cs typeface="Arial"/>
              </a:rPr>
              <a:t>and </a:t>
            </a:r>
            <a:r>
              <a:rPr sz="800" spc="5" dirty="0">
                <a:latin typeface="Courier New"/>
                <a:cs typeface="Courier New"/>
              </a:rPr>
              <a:t>size</a:t>
            </a:r>
            <a:r>
              <a:rPr sz="800" spc="-185" dirty="0">
                <a:latin typeface="Courier New"/>
                <a:cs typeface="Courier New"/>
              </a:rPr>
              <a:t> </a:t>
            </a:r>
            <a:r>
              <a:rPr sz="800" spc="5" dirty="0">
                <a:latin typeface="Courier New"/>
                <a:cs typeface="Courier New"/>
              </a:rPr>
              <a:t>t</a:t>
            </a:r>
            <a:r>
              <a:rPr sz="800" spc="-254" dirty="0">
                <a:latin typeface="Courier New"/>
                <a:cs typeface="Courier New"/>
              </a:rPr>
              <a:t> </a:t>
            </a:r>
            <a:r>
              <a:rPr sz="800" dirty="0">
                <a:latin typeface="Arial"/>
                <a:cs typeface="Arial"/>
              </a:rPr>
              <a:t>are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usually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defined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as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long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integer(larger  than </a:t>
            </a:r>
            <a:r>
              <a:rPr sz="800" spc="5" dirty="0">
                <a:latin typeface="Arial"/>
                <a:cs typeface="Arial"/>
              </a:rPr>
              <a:t>an</a:t>
            </a:r>
            <a:r>
              <a:rPr sz="800" spc="-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integer).</a:t>
            </a:r>
          </a:p>
          <a:p>
            <a:pPr marL="12700" algn="just">
              <a:lnSpc>
                <a:spcPct val="100000"/>
              </a:lnSpc>
              <a:spcBef>
                <a:spcPts val="45"/>
              </a:spcBef>
            </a:pPr>
            <a:r>
              <a:rPr sz="800" spc="5" dirty="0">
                <a:latin typeface="Arial"/>
                <a:cs typeface="Arial"/>
              </a:rPr>
              <a:t>The </a:t>
            </a:r>
            <a:r>
              <a:rPr sz="800" spc="-5" dirty="0">
                <a:latin typeface="Arial"/>
                <a:cs typeface="Arial"/>
              </a:rPr>
              <a:t>value </a:t>
            </a:r>
            <a:r>
              <a:rPr sz="800" spc="5" dirty="0">
                <a:latin typeface="Arial"/>
                <a:cs typeface="Arial"/>
              </a:rPr>
              <a:t>returned </a:t>
            </a:r>
            <a:r>
              <a:rPr sz="800" spc="-10" dirty="0">
                <a:latin typeface="Arial"/>
                <a:cs typeface="Arial"/>
              </a:rPr>
              <a:t>by </a:t>
            </a:r>
            <a:r>
              <a:rPr sz="800" spc="5" dirty="0">
                <a:latin typeface="Courier New"/>
                <a:cs typeface="Courier New"/>
              </a:rPr>
              <a:t>read()</a:t>
            </a:r>
            <a:r>
              <a:rPr sz="800" spc="-285" dirty="0">
                <a:latin typeface="Courier New"/>
                <a:cs typeface="Courier New"/>
              </a:rPr>
              <a:t> </a:t>
            </a:r>
            <a:r>
              <a:rPr sz="800" dirty="0">
                <a:latin typeface="Arial"/>
                <a:cs typeface="Arial"/>
              </a:rPr>
              <a:t>can be:</a:t>
            </a:r>
          </a:p>
          <a:p>
            <a:pPr marL="217804">
              <a:lnSpc>
                <a:spcPct val="100000"/>
              </a:lnSpc>
              <a:spcBef>
                <a:spcPts val="265"/>
              </a:spcBef>
            </a:pPr>
            <a:r>
              <a:rPr sz="800" dirty="0">
                <a:highlight>
                  <a:srgbClr val="00FFFF"/>
                </a:highlight>
                <a:latin typeface="Arial"/>
                <a:cs typeface="Arial"/>
              </a:rPr>
              <a:t>-1: </a:t>
            </a:r>
            <a:r>
              <a:rPr sz="800" dirty="0">
                <a:latin typeface="Arial"/>
                <a:cs typeface="Arial"/>
              </a:rPr>
              <a:t>in case of </a:t>
            </a:r>
            <a:r>
              <a:rPr sz="800" spc="5" dirty="0">
                <a:latin typeface="Arial"/>
                <a:cs typeface="Arial"/>
              </a:rPr>
              <a:t>an</a:t>
            </a:r>
            <a:r>
              <a:rPr sz="800" spc="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error</a:t>
            </a:r>
          </a:p>
          <a:p>
            <a:pPr marL="217804" marR="130175">
              <a:lnSpc>
                <a:spcPct val="104700"/>
              </a:lnSpc>
            </a:pPr>
            <a:r>
              <a:rPr sz="800" dirty="0">
                <a:highlight>
                  <a:srgbClr val="00FFFF"/>
                </a:highlight>
                <a:latin typeface="Arial"/>
                <a:cs typeface="Arial"/>
              </a:rPr>
              <a:t>smaller than </a:t>
            </a:r>
            <a:r>
              <a:rPr sz="800" spc="5" dirty="0">
                <a:highlight>
                  <a:srgbClr val="00FFFF"/>
                </a:highlight>
                <a:latin typeface="Courier New"/>
                <a:cs typeface="Courier New"/>
              </a:rPr>
              <a:t>nbyte</a:t>
            </a:r>
            <a:r>
              <a:rPr sz="800" spc="5" dirty="0">
                <a:highlight>
                  <a:srgbClr val="00FFFF"/>
                </a:highlight>
                <a:latin typeface="Arial"/>
                <a:cs typeface="Arial"/>
              </a:rPr>
              <a:t>: </a:t>
            </a:r>
            <a:r>
              <a:rPr sz="800" dirty="0">
                <a:latin typeface="Arial"/>
                <a:cs typeface="Arial"/>
              </a:rPr>
              <a:t>the number of bytes left before the  </a:t>
            </a:r>
            <a:r>
              <a:rPr sz="800" spc="5" dirty="0">
                <a:latin typeface="Arial"/>
                <a:cs typeface="Arial"/>
              </a:rPr>
              <a:t>end </a:t>
            </a:r>
            <a:r>
              <a:rPr sz="800" dirty="0">
                <a:latin typeface="Arial"/>
                <a:cs typeface="Arial"/>
              </a:rPr>
              <a:t>of file was less than </a:t>
            </a:r>
            <a:r>
              <a:rPr sz="800" spc="5" dirty="0">
                <a:latin typeface="Courier New"/>
                <a:cs typeface="Courier New"/>
              </a:rPr>
              <a:t>nbyte</a:t>
            </a:r>
            <a:r>
              <a:rPr sz="800" spc="-245" dirty="0">
                <a:latin typeface="Courier New"/>
                <a:cs typeface="Courier New"/>
              </a:rPr>
              <a:t> </a:t>
            </a:r>
            <a:r>
              <a:rPr sz="800" spc="-15" dirty="0">
                <a:latin typeface="Arial"/>
                <a:cs typeface="Arial"/>
              </a:rPr>
              <a:t>or, </a:t>
            </a:r>
            <a:r>
              <a:rPr sz="800" spc="5" dirty="0">
                <a:latin typeface="Arial"/>
                <a:cs typeface="Arial"/>
              </a:rPr>
              <a:t>when </a:t>
            </a:r>
            <a:r>
              <a:rPr sz="800" dirty="0">
                <a:latin typeface="Arial"/>
                <a:cs typeface="Arial"/>
              </a:rPr>
              <a:t>reading from </a:t>
            </a:r>
            <a:r>
              <a:rPr sz="800" spc="5" dirty="0">
                <a:latin typeface="Arial"/>
                <a:cs typeface="Arial"/>
              </a:rPr>
              <a:t>a  </a:t>
            </a:r>
            <a:r>
              <a:rPr sz="800" spc="-5" dirty="0">
                <a:latin typeface="Arial"/>
                <a:cs typeface="Arial"/>
              </a:rPr>
              <a:t>keyboard </a:t>
            </a:r>
            <a:r>
              <a:rPr sz="800" dirty="0">
                <a:latin typeface="Arial"/>
                <a:cs typeface="Arial"/>
              </a:rPr>
              <a:t>where </a:t>
            </a:r>
            <a:r>
              <a:rPr sz="800" spc="5" dirty="0">
                <a:latin typeface="Arial"/>
                <a:cs typeface="Arial"/>
              </a:rPr>
              <a:t>up </a:t>
            </a:r>
            <a:r>
              <a:rPr sz="800" dirty="0">
                <a:latin typeface="Arial"/>
                <a:cs typeface="Arial"/>
              </a:rPr>
              <a:t>to </a:t>
            </a:r>
            <a:r>
              <a:rPr sz="800" spc="5" dirty="0">
                <a:latin typeface="Arial"/>
                <a:cs typeface="Arial"/>
              </a:rPr>
              <a:t>a </a:t>
            </a:r>
            <a:r>
              <a:rPr sz="800" dirty="0">
                <a:latin typeface="Arial"/>
                <a:cs typeface="Arial"/>
              </a:rPr>
              <a:t>line is </a:t>
            </a:r>
            <a:r>
              <a:rPr sz="800" spc="5" dirty="0">
                <a:latin typeface="Arial"/>
                <a:cs typeface="Arial"/>
              </a:rPr>
              <a:t>normally </a:t>
            </a:r>
            <a:r>
              <a:rPr sz="800" dirty="0">
                <a:latin typeface="Arial"/>
                <a:cs typeface="Arial"/>
              </a:rPr>
              <a:t>read </a:t>
            </a:r>
            <a:r>
              <a:rPr sz="800" spc="-15" dirty="0">
                <a:latin typeface="Arial"/>
                <a:cs typeface="Arial"/>
              </a:rPr>
              <a:t>or, </a:t>
            </a:r>
            <a:r>
              <a:rPr sz="800" spc="5" dirty="0">
                <a:latin typeface="Arial"/>
                <a:cs typeface="Arial"/>
              </a:rPr>
              <a:t>when  </a:t>
            </a:r>
            <a:r>
              <a:rPr sz="800" dirty="0">
                <a:latin typeface="Arial"/>
                <a:cs typeface="Arial"/>
              </a:rPr>
              <a:t>reading from </a:t>
            </a:r>
            <a:r>
              <a:rPr sz="800" spc="5" dirty="0">
                <a:latin typeface="Arial"/>
                <a:cs typeface="Arial"/>
              </a:rPr>
              <a:t>a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network.</a:t>
            </a:r>
          </a:p>
          <a:p>
            <a:pPr marL="217804">
              <a:lnSpc>
                <a:spcPct val="100000"/>
              </a:lnSpc>
              <a:spcBef>
                <a:spcPts val="45"/>
              </a:spcBef>
            </a:pPr>
            <a:r>
              <a:rPr sz="800" dirty="0">
                <a:highlight>
                  <a:srgbClr val="FFFF00"/>
                </a:highlight>
                <a:latin typeface="Arial"/>
                <a:cs typeface="Arial"/>
              </a:rPr>
              <a:t>0: </a:t>
            </a:r>
            <a:r>
              <a:rPr sz="800" dirty="0">
                <a:latin typeface="Arial"/>
                <a:cs typeface="Arial"/>
              </a:rPr>
              <a:t>the </a:t>
            </a:r>
            <a:r>
              <a:rPr sz="800" spc="5" dirty="0">
                <a:latin typeface="Arial"/>
                <a:cs typeface="Arial"/>
              </a:rPr>
              <a:t>end </a:t>
            </a:r>
            <a:r>
              <a:rPr sz="800" dirty="0">
                <a:latin typeface="Arial"/>
                <a:cs typeface="Arial"/>
              </a:rPr>
              <a:t>of file has </a:t>
            </a:r>
            <a:r>
              <a:rPr sz="800" spc="5" dirty="0">
                <a:latin typeface="Arial"/>
                <a:cs typeface="Arial"/>
              </a:rPr>
              <a:t>been </a:t>
            </a:r>
            <a:r>
              <a:rPr sz="800" dirty="0">
                <a:latin typeface="Arial"/>
                <a:cs typeface="Arial"/>
              </a:rPr>
              <a:t>already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reached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800" spc="5" dirty="0">
                <a:solidFill>
                  <a:srgbClr val="FFFFFF"/>
                </a:solidFill>
                <a:latin typeface="Courier New"/>
                <a:cs typeface="Courier New"/>
              </a:rPr>
              <a:t>write()</a:t>
            </a:r>
            <a:r>
              <a:rPr sz="800" spc="-3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synopsis</a:t>
            </a:r>
            <a:endParaRPr sz="800" dirty="0">
              <a:latin typeface="Arial"/>
              <a:cs typeface="Arial"/>
            </a:endParaRPr>
          </a:p>
          <a:p>
            <a:pPr marL="12700" marR="150495">
              <a:lnSpc>
                <a:spcPct val="104700"/>
              </a:lnSpc>
              <a:spcBef>
                <a:spcPts val="185"/>
              </a:spcBef>
            </a:pPr>
            <a:r>
              <a:rPr sz="800" spc="5" dirty="0">
                <a:latin typeface="Courier New"/>
                <a:cs typeface="Courier New"/>
              </a:rPr>
              <a:t>ssize</a:t>
            </a:r>
            <a:r>
              <a:rPr sz="800" spc="-200" dirty="0">
                <a:latin typeface="Courier New"/>
                <a:cs typeface="Courier New"/>
              </a:rPr>
              <a:t> </a:t>
            </a:r>
            <a:r>
              <a:rPr sz="800" spc="5" dirty="0">
                <a:latin typeface="Courier New"/>
                <a:cs typeface="Courier New"/>
              </a:rPr>
              <a:t>t</a:t>
            </a:r>
            <a:r>
              <a:rPr sz="800" spc="-10" dirty="0">
                <a:latin typeface="Courier New"/>
                <a:cs typeface="Courier New"/>
              </a:rPr>
              <a:t> </a:t>
            </a:r>
            <a:r>
              <a:rPr sz="800" spc="5" dirty="0">
                <a:latin typeface="Courier New"/>
                <a:cs typeface="Courier New"/>
              </a:rPr>
              <a:t>write(int</a:t>
            </a:r>
            <a:r>
              <a:rPr sz="800" spc="-10" dirty="0">
                <a:latin typeface="Courier New"/>
                <a:cs typeface="Courier New"/>
              </a:rPr>
              <a:t> </a:t>
            </a:r>
            <a:r>
              <a:rPr sz="800" spc="5" dirty="0">
                <a:latin typeface="Courier New"/>
                <a:cs typeface="Courier New"/>
              </a:rPr>
              <a:t>fd,</a:t>
            </a:r>
            <a:r>
              <a:rPr sz="800" spc="-10" dirty="0">
                <a:latin typeface="Courier New"/>
                <a:cs typeface="Courier New"/>
              </a:rPr>
              <a:t> </a:t>
            </a:r>
            <a:r>
              <a:rPr sz="800" spc="5" dirty="0">
                <a:latin typeface="Courier New"/>
                <a:cs typeface="Courier New"/>
              </a:rPr>
              <a:t>const</a:t>
            </a:r>
            <a:r>
              <a:rPr sz="800" spc="-10" dirty="0">
                <a:latin typeface="Courier New"/>
                <a:cs typeface="Courier New"/>
              </a:rPr>
              <a:t> </a:t>
            </a:r>
            <a:r>
              <a:rPr sz="800" spc="5" dirty="0">
                <a:latin typeface="Courier New"/>
                <a:cs typeface="Courier New"/>
              </a:rPr>
              <a:t>void</a:t>
            </a:r>
            <a:r>
              <a:rPr sz="800" spc="-10" dirty="0">
                <a:latin typeface="Courier New"/>
                <a:cs typeface="Courier New"/>
              </a:rPr>
              <a:t> </a:t>
            </a:r>
            <a:r>
              <a:rPr sz="1200" spc="7" baseline="-10416" dirty="0">
                <a:latin typeface="Courier New"/>
                <a:cs typeface="Courier New"/>
              </a:rPr>
              <a:t>*</a:t>
            </a:r>
            <a:r>
              <a:rPr sz="800" spc="5" dirty="0" err="1">
                <a:latin typeface="Courier New"/>
                <a:cs typeface="Courier New"/>
              </a:rPr>
              <a:t>buf</a:t>
            </a:r>
            <a:r>
              <a:rPr sz="800" spc="5" dirty="0">
                <a:latin typeface="Courier New"/>
                <a:cs typeface="Courier New"/>
              </a:rPr>
              <a:t>,</a:t>
            </a:r>
            <a:r>
              <a:rPr sz="800" spc="-10" dirty="0">
                <a:latin typeface="Courier New"/>
                <a:cs typeface="Courier New"/>
              </a:rPr>
              <a:t> </a:t>
            </a:r>
            <a:r>
              <a:rPr sz="800" spc="5" dirty="0">
                <a:latin typeface="Courier New"/>
                <a:cs typeface="Courier New"/>
              </a:rPr>
              <a:t>size</a:t>
            </a:r>
            <a:r>
              <a:rPr sz="800" spc="-200" dirty="0">
                <a:latin typeface="Courier New"/>
                <a:cs typeface="Courier New"/>
              </a:rPr>
              <a:t> </a:t>
            </a:r>
            <a:r>
              <a:rPr sz="800" spc="5" dirty="0">
                <a:latin typeface="Courier New"/>
                <a:cs typeface="Courier New"/>
              </a:rPr>
              <a:t>t  </a:t>
            </a:r>
            <a:r>
              <a:rPr sz="800" spc="5" dirty="0" err="1">
                <a:latin typeface="Courier New"/>
                <a:cs typeface="Courier New"/>
              </a:rPr>
              <a:t>nbyte</a:t>
            </a:r>
            <a:r>
              <a:rPr sz="800" spc="5" dirty="0">
                <a:latin typeface="Courier New"/>
                <a:cs typeface="Courier New"/>
              </a:rPr>
              <a:t>);</a:t>
            </a:r>
            <a:endParaRPr sz="800" dirty="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  <a:spcBef>
                <a:spcPts val="45"/>
              </a:spcBef>
            </a:pPr>
            <a:r>
              <a:rPr sz="800" spc="5" dirty="0">
                <a:latin typeface="Courier New"/>
                <a:cs typeface="Courier New"/>
              </a:rPr>
              <a:t>write</a:t>
            </a:r>
            <a:r>
              <a:rPr sz="800" spc="-270" dirty="0">
                <a:latin typeface="Courier New"/>
                <a:cs typeface="Courier New"/>
              </a:rPr>
              <a:t> </a:t>
            </a:r>
            <a:r>
              <a:rPr sz="800" spc="5" dirty="0">
                <a:latin typeface="Arial"/>
                <a:cs typeface="Arial"/>
              </a:rPr>
              <a:t>returns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5" dirty="0">
                <a:latin typeface="Courier New"/>
                <a:cs typeface="Courier New"/>
              </a:rPr>
              <a:t>nbyte</a:t>
            </a:r>
            <a:r>
              <a:rPr sz="800" spc="-270" dirty="0">
                <a:latin typeface="Courier New"/>
                <a:cs typeface="Courier New"/>
              </a:rPr>
              <a:t> </a:t>
            </a:r>
            <a:r>
              <a:rPr sz="800" dirty="0">
                <a:latin typeface="Arial"/>
                <a:cs typeface="Arial"/>
              </a:rPr>
              <a:t>if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OK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and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-1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otherwise.</a:t>
            </a:r>
          </a:p>
        </p:txBody>
      </p:sp>
      <p:sp>
        <p:nvSpPr>
          <p:cNvPr id="44" name="object 44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Unix file</a:t>
            </a:r>
            <a:r>
              <a:rPr spc="-30" dirty="0"/>
              <a:t> </a:t>
            </a:r>
            <a:r>
              <a:rPr spc="-5" dirty="0"/>
              <a:t>Input/Output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658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336" y="14668"/>
            <a:ext cx="1267460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0545" indent="-5588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Unix I/O system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calls</a:t>
            </a:r>
            <a:endParaRPr sz="600">
              <a:latin typeface="Arial"/>
              <a:cs typeface="Arial"/>
            </a:endParaRPr>
          </a:p>
          <a:p>
            <a:pPr marL="550545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open()</a:t>
            </a:r>
            <a:r>
              <a:rPr sz="600" spc="-2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call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read()</a:t>
            </a:r>
            <a:r>
              <a:rPr sz="600" spc="-1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write()</a:t>
            </a:r>
            <a:r>
              <a:rPr sz="600" spc="-1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system calls</a:t>
            </a:r>
            <a:endParaRPr sz="600">
              <a:latin typeface="Arial"/>
              <a:cs typeface="Arial"/>
            </a:endParaRPr>
          </a:p>
          <a:p>
            <a:pPr marL="504825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lseek()</a:t>
            </a:r>
            <a:r>
              <a:rPr sz="600" spc="-2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call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440448"/>
            <a:ext cx="307350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copy</a:t>
            </a:r>
            <a:r>
              <a:rPr sz="1400" spc="-5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utility</a:t>
            </a:r>
            <a:r>
              <a:rPr lang="en-US" sz="1400" spc="1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lang="en-US" sz="900" spc="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n-US" sz="900" spc="10" dirty="0" err="1">
                <a:solidFill>
                  <a:srgbClr val="FFFFFF"/>
                </a:solidFill>
                <a:latin typeface="Arial"/>
                <a:cs typeface="Arial"/>
              </a:rPr>
              <a:t>copy.c</a:t>
            </a:r>
            <a:r>
              <a:rPr lang="en-US" sz="900" spc="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3" y="827129"/>
            <a:ext cx="1956701" cy="233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spc="10" dirty="0">
                <a:latin typeface="Courier New"/>
                <a:cs typeface="Courier New"/>
              </a:rPr>
              <a:t>#include &lt;unistd.h&gt; #include</a:t>
            </a:r>
            <a:r>
              <a:rPr sz="450" spc="25" dirty="0">
                <a:latin typeface="Courier New"/>
                <a:cs typeface="Courier New"/>
              </a:rPr>
              <a:t> </a:t>
            </a:r>
            <a:r>
              <a:rPr sz="450" spc="10" dirty="0">
                <a:latin typeface="Courier New"/>
                <a:cs typeface="Courier New"/>
              </a:rPr>
              <a:t>&lt;fcntl.h&gt;</a:t>
            </a:r>
            <a:endParaRPr sz="4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50" dirty="0">
              <a:latin typeface="Times New Roman"/>
              <a:cs typeface="Times New Roman"/>
            </a:endParaRPr>
          </a:p>
          <a:p>
            <a:pPr marL="48260" marR="652780" indent="-36195">
              <a:lnSpc>
                <a:spcPts val="500"/>
              </a:lnSpc>
            </a:pPr>
            <a:r>
              <a:rPr sz="675" spc="15" baseline="12345" dirty="0">
                <a:latin typeface="Courier New"/>
                <a:cs typeface="Courier New"/>
              </a:rPr>
              <a:t>int main(int argc, char </a:t>
            </a:r>
            <a:r>
              <a:rPr sz="450" spc="10" dirty="0">
                <a:latin typeface="Courier New"/>
                <a:cs typeface="Courier New"/>
              </a:rPr>
              <a:t>*</a:t>
            </a:r>
            <a:r>
              <a:rPr sz="675" spc="15" baseline="12345" dirty="0">
                <a:latin typeface="Courier New"/>
                <a:cs typeface="Courier New"/>
              </a:rPr>
              <a:t>argv[]){  </a:t>
            </a:r>
            <a:r>
              <a:rPr sz="450" spc="10" dirty="0">
                <a:latin typeface="Courier New"/>
                <a:cs typeface="Courier New"/>
              </a:rPr>
              <a:t>int fd1,</a:t>
            </a:r>
            <a:r>
              <a:rPr sz="450" spc="-55" dirty="0">
                <a:latin typeface="Courier New"/>
                <a:cs typeface="Courier New"/>
              </a:rPr>
              <a:t> </a:t>
            </a:r>
            <a:r>
              <a:rPr sz="450" spc="10" dirty="0">
                <a:latin typeface="Courier New"/>
                <a:cs typeface="Courier New"/>
              </a:rPr>
              <a:t>fd2;</a:t>
            </a:r>
            <a:endParaRPr sz="450" dirty="0">
              <a:latin typeface="Courier New"/>
              <a:cs typeface="Courier New"/>
            </a:endParaRPr>
          </a:p>
          <a:p>
            <a:pPr marL="48260" marR="1192530">
              <a:lnSpc>
                <a:spcPts val="590"/>
              </a:lnSpc>
              <a:spcBef>
                <a:spcPts val="10"/>
              </a:spcBef>
            </a:pPr>
            <a:r>
              <a:rPr sz="450" spc="10" dirty="0">
                <a:latin typeface="Courier New"/>
                <a:cs typeface="Courier New"/>
              </a:rPr>
              <a:t>char</a:t>
            </a:r>
            <a:r>
              <a:rPr sz="450" spc="-35" dirty="0">
                <a:latin typeface="Courier New"/>
                <a:cs typeface="Courier New"/>
              </a:rPr>
              <a:t> </a:t>
            </a:r>
            <a:r>
              <a:rPr sz="450" spc="10" dirty="0">
                <a:latin typeface="Courier New"/>
                <a:cs typeface="Courier New"/>
              </a:rPr>
              <a:t>buffer[100];  long int</a:t>
            </a:r>
            <a:r>
              <a:rPr sz="450" spc="-60" dirty="0">
                <a:latin typeface="Courier New"/>
                <a:cs typeface="Courier New"/>
              </a:rPr>
              <a:t> </a:t>
            </a:r>
            <a:r>
              <a:rPr sz="450" spc="10" dirty="0">
                <a:latin typeface="Courier New"/>
                <a:cs typeface="Courier New"/>
              </a:rPr>
              <a:t>n1;</a:t>
            </a:r>
            <a:endParaRPr sz="4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156210" marR="5080" indent="-108585">
              <a:lnSpc>
                <a:spcPct val="108700"/>
              </a:lnSpc>
            </a:pPr>
            <a:r>
              <a:rPr sz="450" spc="10" dirty="0">
                <a:latin typeface="Courier New"/>
                <a:cs typeface="Courier New"/>
              </a:rPr>
              <a:t>if(((fd1 = open(argv[1], O_RDONLY)) == -1) ||  ((fd2 = open(argv[2],</a:t>
            </a:r>
            <a:r>
              <a:rPr sz="450" spc="55" dirty="0">
                <a:latin typeface="Courier New"/>
                <a:cs typeface="Courier New"/>
              </a:rPr>
              <a:t> </a:t>
            </a:r>
            <a:r>
              <a:rPr sz="450" spc="10" dirty="0">
                <a:latin typeface="Courier New"/>
                <a:cs typeface="Courier New"/>
              </a:rPr>
              <a:t>O_CREAT|O_WRONLY|O_TRUNC,</a:t>
            </a:r>
            <a:endParaRPr sz="450" dirty="0">
              <a:latin typeface="Courier New"/>
              <a:cs typeface="Courier New"/>
            </a:endParaRPr>
          </a:p>
          <a:p>
            <a:pPr marR="64135" algn="ctr">
              <a:lnSpc>
                <a:spcPct val="100000"/>
              </a:lnSpc>
              <a:spcBef>
                <a:spcPts val="45"/>
              </a:spcBef>
            </a:pPr>
            <a:r>
              <a:rPr sz="450" spc="10" dirty="0">
                <a:latin typeface="Courier New"/>
                <a:cs typeface="Courier New"/>
              </a:rPr>
              <a:t>0700)) ==</a:t>
            </a:r>
            <a:r>
              <a:rPr sz="450" spc="-50" dirty="0">
                <a:latin typeface="Courier New"/>
                <a:cs typeface="Courier New"/>
              </a:rPr>
              <a:t> </a:t>
            </a:r>
            <a:r>
              <a:rPr sz="450" spc="10" dirty="0">
                <a:latin typeface="Courier New"/>
                <a:cs typeface="Courier New"/>
              </a:rPr>
              <a:t>-1)){</a:t>
            </a:r>
            <a:endParaRPr sz="450" dirty="0">
              <a:latin typeface="Courier New"/>
              <a:cs typeface="Courier New"/>
            </a:endParaRPr>
          </a:p>
          <a:p>
            <a:pPr marL="156210" marR="832485">
              <a:lnSpc>
                <a:spcPct val="108700"/>
              </a:lnSpc>
            </a:pPr>
            <a:r>
              <a:rPr sz="450" spc="10" dirty="0">
                <a:latin typeface="Courier New"/>
                <a:cs typeface="Courier New"/>
              </a:rPr>
              <a:t>perror("file problem</a:t>
            </a:r>
            <a:r>
              <a:rPr sz="450" spc="-15" dirty="0">
                <a:latin typeface="Courier New"/>
                <a:cs typeface="Courier New"/>
              </a:rPr>
              <a:t> </a:t>
            </a:r>
            <a:r>
              <a:rPr sz="450" spc="10" dirty="0">
                <a:latin typeface="Courier New"/>
                <a:cs typeface="Courier New"/>
              </a:rPr>
              <a:t>");  exit(1);</a:t>
            </a:r>
            <a:endParaRPr sz="450" dirty="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45"/>
              </a:spcBef>
            </a:pPr>
            <a:r>
              <a:rPr sz="450" spc="10" dirty="0">
                <a:latin typeface="Courier New"/>
                <a:cs typeface="Courier New"/>
              </a:rPr>
              <a:t>}</a:t>
            </a:r>
            <a:endParaRPr sz="4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120650" marR="436880" indent="-72390">
              <a:lnSpc>
                <a:spcPct val="108700"/>
              </a:lnSpc>
            </a:pPr>
            <a:r>
              <a:rPr sz="450" spc="10" dirty="0">
                <a:latin typeface="Courier New"/>
                <a:cs typeface="Courier New"/>
              </a:rPr>
              <a:t>while((n1=read(fd1, buffer, 100)) &gt; 0)  if(write(fd2, buffer, n1) !=</a:t>
            </a:r>
            <a:r>
              <a:rPr sz="450" spc="5" dirty="0">
                <a:latin typeface="Courier New"/>
                <a:cs typeface="Courier New"/>
              </a:rPr>
              <a:t> </a:t>
            </a:r>
            <a:r>
              <a:rPr sz="450" spc="10" dirty="0">
                <a:latin typeface="Courier New"/>
                <a:cs typeface="Courier New"/>
              </a:rPr>
              <a:t>n1){</a:t>
            </a:r>
            <a:endParaRPr sz="450" dirty="0">
              <a:latin typeface="Courier New"/>
              <a:cs typeface="Courier New"/>
            </a:endParaRPr>
          </a:p>
          <a:p>
            <a:pPr marL="228600" marR="652780">
              <a:lnSpc>
                <a:spcPct val="108700"/>
              </a:lnSpc>
            </a:pPr>
            <a:r>
              <a:rPr sz="450" spc="10" dirty="0">
                <a:latin typeface="Courier New"/>
                <a:cs typeface="Courier New"/>
              </a:rPr>
              <a:t>perror("writing problem</a:t>
            </a:r>
            <a:r>
              <a:rPr sz="450" spc="-5" dirty="0">
                <a:latin typeface="Courier New"/>
                <a:cs typeface="Courier New"/>
              </a:rPr>
              <a:t> </a:t>
            </a:r>
            <a:r>
              <a:rPr sz="450" spc="10" dirty="0">
                <a:latin typeface="Courier New"/>
                <a:cs typeface="Courier New"/>
              </a:rPr>
              <a:t>");  exit(3);</a:t>
            </a:r>
            <a:endParaRPr sz="450" dirty="0">
              <a:latin typeface="Courier New"/>
              <a:cs typeface="Courier New"/>
            </a:endParaRPr>
          </a:p>
          <a:p>
            <a:pPr marL="120650">
              <a:lnSpc>
                <a:spcPct val="100000"/>
              </a:lnSpc>
              <a:spcBef>
                <a:spcPts val="50"/>
              </a:spcBef>
            </a:pPr>
            <a:r>
              <a:rPr sz="450" spc="10" dirty="0">
                <a:latin typeface="Courier New"/>
                <a:cs typeface="Courier New"/>
              </a:rPr>
              <a:t>}</a:t>
            </a:r>
            <a:endParaRPr sz="4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48260" marR="472440" indent="-36195">
              <a:lnSpc>
                <a:spcPct val="217300"/>
              </a:lnSpc>
            </a:pPr>
            <a:r>
              <a:rPr sz="450" spc="10" dirty="0">
                <a:latin typeface="Courier New"/>
                <a:cs typeface="Courier New"/>
              </a:rPr>
              <a:t>// Case of an error exit from the loop  if(n1 ==</a:t>
            </a:r>
            <a:r>
              <a:rPr sz="450" spc="-55" dirty="0">
                <a:latin typeface="Courier New"/>
                <a:cs typeface="Courier New"/>
              </a:rPr>
              <a:t> </a:t>
            </a:r>
            <a:r>
              <a:rPr sz="450" spc="10" dirty="0">
                <a:latin typeface="Courier New"/>
                <a:cs typeface="Courier New"/>
              </a:rPr>
              <a:t>-1){</a:t>
            </a:r>
            <a:endParaRPr sz="450" dirty="0">
              <a:latin typeface="Courier New"/>
              <a:cs typeface="Courier New"/>
            </a:endParaRPr>
          </a:p>
          <a:p>
            <a:pPr marL="120650" marR="760730">
              <a:lnSpc>
                <a:spcPct val="108700"/>
              </a:lnSpc>
            </a:pPr>
            <a:r>
              <a:rPr sz="450" spc="10" dirty="0">
                <a:latin typeface="Courier New"/>
                <a:cs typeface="Courier New"/>
              </a:rPr>
              <a:t>perror("Reading problem</a:t>
            </a:r>
            <a:r>
              <a:rPr sz="450" spc="-5" dirty="0">
                <a:latin typeface="Courier New"/>
                <a:cs typeface="Courier New"/>
              </a:rPr>
              <a:t> </a:t>
            </a:r>
            <a:r>
              <a:rPr sz="450" spc="10" dirty="0">
                <a:latin typeface="Courier New"/>
                <a:cs typeface="Courier New"/>
              </a:rPr>
              <a:t>");  exit(2);</a:t>
            </a:r>
            <a:endParaRPr sz="450" dirty="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50"/>
              </a:spcBef>
            </a:pPr>
            <a:r>
              <a:rPr sz="450" spc="10" dirty="0">
                <a:latin typeface="Courier New"/>
                <a:cs typeface="Courier New"/>
              </a:rPr>
              <a:t>}</a:t>
            </a:r>
            <a:endParaRPr lang="en-US" sz="450" spc="10" dirty="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50"/>
              </a:spcBef>
            </a:pPr>
            <a:r>
              <a:rPr lang="en-US" sz="450" spc="10" dirty="0">
                <a:latin typeface="Courier New"/>
                <a:cs typeface="Courier New"/>
              </a:rPr>
              <a:t>Close(fd1);</a:t>
            </a:r>
            <a:endParaRPr sz="450" dirty="0">
              <a:latin typeface="Courier New"/>
              <a:cs typeface="Courier New"/>
            </a:endParaRPr>
          </a:p>
          <a:p>
            <a:pPr marL="48260" marR="1408430">
              <a:lnSpc>
                <a:spcPct val="108700"/>
              </a:lnSpc>
            </a:pPr>
            <a:r>
              <a:rPr sz="450" spc="10" dirty="0">
                <a:latin typeface="Courier New"/>
                <a:cs typeface="Courier New"/>
              </a:rPr>
              <a:t>close(fd2);  exit(0);</a:t>
            </a:r>
            <a:endParaRPr sz="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450" spc="10" dirty="0">
                <a:latin typeface="Courier New"/>
                <a:cs typeface="Courier New"/>
              </a:rPr>
              <a:t>}</a:t>
            </a:r>
            <a:endParaRPr sz="4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Unix file</a:t>
            </a:r>
            <a:r>
              <a:rPr spc="-30" dirty="0"/>
              <a:t> </a:t>
            </a:r>
            <a:r>
              <a:rPr spc="-5" dirty="0"/>
              <a:t>Input/Output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336" y="14668"/>
            <a:ext cx="1267460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0545" indent="-5588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Unix I/O system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calls</a:t>
            </a:r>
            <a:endParaRPr sz="600">
              <a:latin typeface="Arial"/>
              <a:cs typeface="Arial"/>
            </a:endParaRPr>
          </a:p>
          <a:p>
            <a:pPr marL="550545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open()</a:t>
            </a:r>
            <a:r>
              <a:rPr sz="600" spc="-2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call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read()</a:t>
            </a:r>
            <a:r>
              <a:rPr sz="600" spc="-1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write()</a:t>
            </a:r>
            <a:r>
              <a:rPr sz="600" spc="-1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system calls</a:t>
            </a:r>
            <a:endParaRPr sz="600">
              <a:latin typeface="Arial"/>
              <a:cs typeface="Arial"/>
            </a:endParaRPr>
          </a:p>
          <a:p>
            <a:pPr marL="504825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lseek()</a:t>
            </a:r>
            <a:r>
              <a:rPr sz="600" spc="-2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call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440448"/>
            <a:ext cx="1884045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int close(int</a:t>
            </a:r>
            <a:r>
              <a:rPr sz="14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fd)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3" y="1317967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4" y="2448471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5345" y="2435771"/>
            <a:ext cx="114251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794" y="2486571"/>
            <a:ext cx="3837250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368526"/>
            <a:ext cx="50751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1419320"/>
            <a:ext cx="50751" cy="10291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3" y="1362382"/>
            <a:ext cx="3989704" cy="1137285"/>
          </a:xfrm>
          <a:custGeom>
            <a:avLst/>
            <a:gdLst/>
            <a:ahLst/>
            <a:cxnLst/>
            <a:rect l="l" t="t" r="r" b="b"/>
            <a:pathLst>
              <a:path w="3989704" h="1137285">
                <a:moveTo>
                  <a:pt x="3989652" y="0"/>
                </a:moveTo>
                <a:lnTo>
                  <a:pt x="0" y="0"/>
                </a:lnTo>
                <a:lnTo>
                  <a:pt x="0" y="1086088"/>
                </a:lnTo>
                <a:lnTo>
                  <a:pt x="4008" y="1105813"/>
                </a:lnTo>
                <a:lnTo>
                  <a:pt x="14922" y="1121966"/>
                </a:lnTo>
                <a:lnTo>
                  <a:pt x="31075" y="1132880"/>
                </a:lnTo>
                <a:lnTo>
                  <a:pt x="50800" y="1136888"/>
                </a:lnTo>
                <a:lnTo>
                  <a:pt x="3938852" y="1136888"/>
                </a:lnTo>
                <a:lnTo>
                  <a:pt x="3958576" y="1132880"/>
                </a:lnTo>
                <a:lnTo>
                  <a:pt x="3974729" y="1121966"/>
                </a:lnTo>
                <a:lnTo>
                  <a:pt x="3985644" y="1105813"/>
                </a:lnTo>
                <a:lnTo>
                  <a:pt x="3989652" y="1086088"/>
                </a:lnTo>
                <a:lnTo>
                  <a:pt x="3989652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6" y="1406620"/>
            <a:ext cx="0" cy="1061085"/>
          </a:xfrm>
          <a:custGeom>
            <a:avLst/>
            <a:gdLst/>
            <a:ahLst/>
            <a:cxnLst/>
            <a:rect l="l" t="t" r="r" b="b"/>
            <a:pathLst>
              <a:path h="1061085">
                <a:moveTo>
                  <a:pt x="0" y="1060900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846" y="13939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846" y="13812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846" y="13685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1349469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1409560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1007" y="1619593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1007" y="2173782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24395" y="1349209"/>
            <a:ext cx="3545840" cy="112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0" dirty="0">
                <a:latin typeface="Courier New"/>
                <a:cs typeface="Courier New"/>
              </a:rPr>
              <a:t>int close(int fd) </a:t>
            </a:r>
            <a:r>
              <a:rPr sz="1050" spc="-5" dirty="0">
                <a:latin typeface="Arial"/>
                <a:cs typeface="Arial"/>
              </a:rPr>
              <a:t>frees the file descriptor</a:t>
            </a:r>
            <a:r>
              <a:rPr sz="1050" spc="-19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fd.</a:t>
            </a: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050" spc="-5" dirty="0">
                <a:latin typeface="Arial"/>
                <a:cs typeface="Arial"/>
              </a:rPr>
              <a:t>If no other file descriptor is associated with a </a:t>
            </a:r>
            <a:r>
              <a:rPr sz="1050" dirty="0">
                <a:latin typeface="Arial"/>
                <a:cs typeface="Arial"/>
              </a:rPr>
              <a:t>particular  </a:t>
            </a:r>
            <a:r>
              <a:rPr sz="1050" spc="-5" dirty="0">
                <a:latin typeface="Arial"/>
                <a:cs typeface="Arial"/>
              </a:rPr>
              <a:t>open </a:t>
            </a:r>
            <a:r>
              <a:rPr sz="1050" spc="-10" dirty="0">
                <a:latin typeface="Arial"/>
                <a:cs typeface="Arial"/>
              </a:rPr>
              <a:t>file, </a:t>
            </a:r>
            <a:r>
              <a:rPr sz="1050" spc="-5" dirty="0">
                <a:latin typeface="Arial"/>
                <a:cs typeface="Arial"/>
              </a:rPr>
              <a:t>the kernel frees all resources that </a:t>
            </a:r>
            <a:r>
              <a:rPr sz="1050" spc="-10" dirty="0">
                <a:latin typeface="Arial"/>
                <a:cs typeface="Arial"/>
              </a:rPr>
              <a:t>were </a:t>
            </a:r>
            <a:r>
              <a:rPr sz="1050" spc="-5" dirty="0">
                <a:latin typeface="Arial"/>
                <a:cs typeface="Arial"/>
              </a:rPr>
              <a:t>used </a:t>
            </a:r>
            <a:r>
              <a:rPr sz="1050" spc="-15" dirty="0">
                <a:latin typeface="Arial"/>
                <a:cs typeface="Arial"/>
              </a:rPr>
              <a:t>for  </a:t>
            </a:r>
            <a:r>
              <a:rPr sz="1050" spc="-5" dirty="0">
                <a:latin typeface="Arial"/>
                <a:cs typeface="Arial"/>
              </a:rPr>
              <a:t>that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file.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050" spc="-10" dirty="0">
                <a:latin typeface="Courier New"/>
                <a:cs typeface="Courier New"/>
              </a:rPr>
              <a:t>close()</a:t>
            </a:r>
            <a:r>
              <a:rPr sz="1050" spc="-20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returns 0 </a:t>
            </a:r>
            <a:r>
              <a:rPr sz="1050" spc="-10" dirty="0">
                <a:latin typeface="Arial"/>
                <a:cs typeface="Arial"/>
              </a:rPr>
              <a:t>when OK </a:t>
            </a:r>
            <a:r>
              <a:rPr sz="1050" spc="-5" dirty="0">
                <a:latin typeface="Arial"/>
                <a:cs typeface="Arial"/>
              </a:rPr>
              <a:t>and -1 </a:t>
            </a:r>
            <a:r>
              <a:rPr sz="1050" spc="-10" dirty="0">
                <a:latin typeface="Arial"/>
                <a:cs typeface="Arial"/>
              </a:rPr>
              <a:t>otherwise.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spc="-20" dirty="0">
                <a:latin typeface="Arial"/>
                <a:cs typeface="Arial"/>
              </a:rPr>
              <a:t>For </a:t>
            </a:r>
            <a:r>
              <a:rPr sz="1050" spc="-15" dirty="0">
                <a:latin typeface="Arial"/>
                <a:cs typeface="Arial"/>
              </a:rPr>
              <a:t>example, </a:t>
            </a:r>
            <a:r>
              <a:rPr sz="1050" spc="-5" dirty="0">
                <a:latin typeface="Arial"/>
                <a:cs typeface="Arial"/>
              </a:rPr>
              <a:t>-1 will be returned if </a:t>
            </a:r>
            <a:r>
              <a:rPr sz="1050" spc="-10" dirty="0">
                <a:latin typeface="Courier New"/>
                <a:cs typeface="Courier New"/>
              </a:rPr>
              <a:t>fd </a:t>
            </a:r>
            <a:r>
              <a:rPr sz="1050" spc="-15" dirty="0">
                <a:latin typeface="Arial"/>
                <a:cs typeface="Arial"/>
              </a:rPr>
              <a:t>was </a:t>
            </a:r>
            <a:r>
              <a:rPr sz="1050" spc="-5" dirty="0">
                <a:latin typeface="Arial"/>
                <a:cs typeface="Arial"/>
              </a:rPr>
              <a:t>already</a:t>
            </a:r>
            <a:r>
              <a:rPr sz="1050" spc="-14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closed.</a:t>
            </a:r>
            <a:endParaRPr sz="10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Unix file</a:t>
            </a:r>
            <a:r>
              <a:rPr spc="-30" dirty="0"/>
              <a:t> </a:t>
            </a:r>
            <a:r>
              <a:rPr spc="-5" dirty="0"/>
              <a:t>Input/Output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336" y="14668"/>
            <a:ext cx="1267460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0545" indent="-5588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Unix I/O system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calls</a:t>
            </a:r>
            <a:endParaRPr sz="600">
              <a:latin typeface="Arial"/>
              <a:cs typeface="Arial"/>
            </a:endParaRPr>
          </a:p>
          <a:p>
            <a:pPr marL="550545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open()</a:t>
            </a:r>
            <a:r>
              <a:rPr sz="600" spc="-2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call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read()</a:t>
            </a:r>
            <a:r>
              <a:rPr sz="600" spc="-19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write()</a:t>
            </a:r>
            <a:r>
              <a:rPr sz="600" spc="-19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calls</a:t>
            </a:r>
            <a:endParaRPr sz="600">
              <a:latin typeface="Arial"/>
              <a:cs typeface="Arial"/>
            </a:endParaRPr>
          </a:p>
          <a:p>
            <a:pPr marL="504825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lseek()</a:t>
            </a:r>
            <a:r>
              <a:rPr sz="600" spc="-2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system call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245" y="837186"/>
            <a:ext cx="3671570" cy="177800"/>
          </a:xfrm>
          <a:custGeom>
            <a:avLst/>
            <a:gdLst/>
            <a:ahLst/>
            <a:cxnLst/>
            <a:rect l="l" t="t" r="r" b="b"/>
            <a:pathLst>
              <a:path w="3671570" h="177800">
                <a:moveTo>
                  <a:pt x="3624689" y="0"/>
                </a:moveTo>
                <a:lnTo>
                  <a:pt x="46748" y="0"/>
                </a:lnTo>
                <a:lnTo>
                  <a:pt x="28597" y="3688"/>
                </a:lnTo>
                <a:lnTo>
                  <a:pt x="13732" y="13732"/>
                </a:lnTo>
                <a:lnTo>
                  <a:pt x="3688" y="28597"/>
                </a:lnTo>
                <a:lnTo>
                  <a:pt x="0" y="46748"/>
                </a:lnTo>
                <a:lnTo>
                  <a:pt x="0" y="177746"/>
                </a:lnTo>
                <a:lnTo>
                  <a:pt x="3671437" y="177746"/>
                </a:lnTo>
                <a:lnTo>
                  <a:pt x="3671437" y="46748"/>
                </a:lnTo>
                <a:lnTo>
                  <a:pt x="3667749" y="28597"/>
                </a:lnTo>
                <a:lnTo>
                  <a:pt x="3657705" y="13732"/>
                </a:lnTo>
                <a:lnTo>
                  <a:pt x="3642840" y="3688"/>
                </a:lnTo>
                <a:lnTo>
                  <a:pt x="3624689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3245" y="1003283"/>
            <a:ext cx="3671437" cy="46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4" y="1491053"/>
            <a:ext cx="93496" cy="934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26247" y="1479366"/>
            <a:ext cx="105139" cy="1051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6742" y="1526115"/>
            <a:ext cx="3531191" cy="584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4683" y="877892"/>
            <a:ext cx="46703" cy="934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4683" y="924632"/>
            <a:ext cx="46703" cy="56642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3245" y="1044030"/>
            <a:ext cx="3671570" cy="494030"/>
          </a:xfrm>
          <a:custGeom>
            <a:avLst/>
            <a:gdLst/>
            <a:ahLst/>
            <a:cxnLst/>
            <a:rect l="l" t="t" r="r" b="b"/>
            <a:pathLst>
              <a:path w="3671570" h="494030">
                <a:moveTo>
                  <a:pt x="3671437" y="0"/>
                </a:moveTo>
                <a:lnTo>
                  <a:pt x="0" y="0"/>
                </a:lnTo>
                <a:lnTo>
                  <a:pt x="0" y="447023"/>
                </a:lnTo>
                <a:lnTo>
                  <a:pt x="3688" y="465174"/>
                </a:lnTo>
                <a:lnTo>
                  <a:pt x="13732" y="480039"/>
                </a:lnTo>
                <a:lnTo>
                  <a:pt x="28597" y="490082"/>
                </a:lnTo>
                <a:lnTo>
                  <a:pt x="46748" y="493771"/>
                </a:lnTo>
                <a:lnTo>
                  <a:pt x="3624689" y="493771"/>
                </a:lnTo>
                <a:lnTo>
                  <a:pt x="3642840" y="490082"/>
                </a:lnTo>
                <a:lnTo>
                  <a:pt x="3657705" y="480039"/>
                </a:lnTo>
                <a:lnTo>
                  <a:pt x="3667749" y="465174"/>
                </a:lnTo>
                <a:lnTo>
                  <a:pt x="3671437" y="447023"/>
                </a:lnTo>
                <a:lnTo>
                  <a:pt x="3671437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84683" y="912945"/>
            <a:ext cx="0" cy="595630"/>
          </a:xfrm>
          <a:custGeom>
            <a:avLst/>
            <a:gdLst/>
            <a:ahLst/>
            <a:cxnLst/>
            <a:rect l="l" t="t" r="r" b="b"/>
            <a:pathLst>
              <a:path h="595630">
                <a:moveTo>
                  <a:pt x="0" y="595638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84683" y="901258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11687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84683" y="889571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11687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84683" y="877884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11687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84683" y="860353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53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7136" y="1149523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>
                <a:moveTo>
                  <a:pt x="0" y="0"/>
                </a:moveTo>
                <a:lnTo>
                  <a:pt x="38251" y="0"/>
                </a:lnTo>
              </a:path>
            </a:pathLst>
          </a:custGeom>
          <a:ln w="4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96479" y="1149523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>
                <a:moveTo>
                  <a:pt x="0" y="0"/>
                </a:moveTo>
                <a:lnTo>
                  <a:pt x="38251" y="0"/>
                </a:lnTo>
              </a:path>
            </a:pathLst>
          </a:custGeom>
          <a:ln w="4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00299" y="1466230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>
                <a:moveTo>
                  <a:pt x="0" y="0"/>
                </a:moveTo>
                <a:lnTo>
                  <a:pt x="38251" y="0"/>
                </a:lnTo>
              </a:path>
            </a:pathLst>
          </a:custGeom>
          <a:ln w="4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3245" y="1677613"/>
            <a:ext cx="3671570" cy="76200"/>
          </a:xfrm>
          <a:custGeom>
            <a:avLst/>
            <a:gdLst/>
            <a:ahLst/>
            <a:cxnLst/>
            <a:rect l="l" t="t" r="r" b="b"/>
            <a:pathLst>
              <a:path w="3671570" h="76200">
                <a:moveTo>
                  <a:pt x="3624689" y="0"/>
                </a:moveTo>
                <a:lnTo>
                  <a:pt x="46748" y="0"/>
                </a:lnTo>
                <a:lnTo>
                  <a:pt x="28597" y="3688"/>
                </a:lnTo>
                <a:lnTo>
                  <a:pt x="13732" y="13732"/>
                </a:lnTo>
                <a:lnTo>
                  <a:pt x="3688" y="28597"/>
                </a:lnTo>
                <a:lnTo>
                  <a:pt x="0" y="46748"/>
                </a:lnTo>
                <a:lnTo>
                  <a:pt x="0" y="75813"/>
                </a:lnTo>
                <a:lnTo>
                  <a:pt x="3671437" y="75813"/>
                </a:lnTo>
                <a:lnTo>
                  <a:pt x="3671437" y="46748"/>
                </a:lnTo>
                <a:lnTo>
                  <a:pt x="3667749" y="28597"/>
                </a:lnTo>
                <a:lnTo>
                  <a:pt x="3657705" y="13732"/>
                </a:lnTo>
                <a:lnTo>
                  <a:pt x="3642840" y="3688"/>
                </a:lnTo>
                <a:lnTo>
                  <a:pt x="362468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9994" y="3171522"/>
            <a:ext cx="93496" cy="934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26247" y="3159835"/>
            <a:ext cx="105139" cy="1051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6742" y="3206584"/>
            <a:ext cx="3531191" cy="584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84683" y="1724140"/>
            <a:ext cx="46703" cy="934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84683" y="1770868"/>
            <a:ext cx="46703" cy="140065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3245" y="1718472"/>
            <a:ext cx="3671570" cy="1499870"/>
          </a:xfrm>
          <a:custGeom>
            <a:avLst/>
            <a:gdLst/>
            <a:ahLst/>
            <a:cxnLst/>
            <a:rect l="l" t="t" r="r" b="b"/>
            <a:pathLst>
              <a:path w="3671570" h="1499870">
                <a:moveTo>
                  <a:pt x="3671437" y="0"/>
                </a:moveTo>
                <a:lnTo>
                  <a:pt x="0" y="0"/>
                </a:lnTo>
                <a:lnTo>
                  <a:pt x="0" y="1453049"/>
                </a:lnTo>
                <a:lnTo>
                  <a:pt x="3688" y="1471201"/>
                </a:lnTo>
                <a:lnTo>
                  <a:pt x="13732" y="1486066"/>
                </a:lnTo>
                <a:lnTo>
                  <a:pt x="28597" y="1496109"/>
                </a:lnTo>
                <a:lnTo>
                  <a:pt x="46748" y="1499798"/>
                </a:lnTo>
                <a:lnTo>
                  <a:pt x="3624689" y="1499798"/>
                </a:lnTo>
                <a:lnTo>
                  <a:pt x="3642840" y="1496109"/>
                </a:lnTo>
                <a:lnTo>
                  <a:pt x="3657705" y="1486066"/>
                </a:lnTo>
                <a:lnTo>
                  <a:pt x="3667749" y="1471201"/>
                </a:lnTo>
                <a:lnTo>
                  <a:pt x="3671437" y="1453049"/>
                </a:lnTo>
                <a:lnTo>
                  <a:pt x="3671437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84683" y="1759181"/>
            <a:ext cx="0" cy="1430020"/>
          </a:xfrm>
          <a:custGeom>
            <a:avLst/>
            <a:gdLst/>
            <a:ahLst/>
            <a:cxnLst/>
            <a:rect l="l" t="t" r="r" b="b"/>
            <a:pathLst>
              <a:path h="1430020">
                <a:moveTo>
                  <a:pt x="0" y="1429871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84683" y="1747494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11687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84683" y="1735807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11687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84683" y="1724120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11687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84683" y="170658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53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0557" y="2272718"/>
            <a:ext cx="70683" cy="7068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71397" y="2343401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>
                <a:moveTo>
                  <a:pt x="0" y="0"/>
                </a:moveTo>
                <a:lnTo>
                  <a:pt x="38251" y="0"/>
                </a:lnTo>
              </a:path>
            </a:pathLst>
          </a:custGeom>
          <a:ln w="4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0557" y="2431066"/>
            <a:ext cx="70683" cy="7068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71397" y="2501749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>
                <a:moveTo>
                  <a:pt x="0" y="0"/>
                </a:moveTo>
                <a:lnTo>
                  <a:pt x="38251" y="0"/>
                </a:lnTo>
              </a:path>
            </a:pathLst>
          </a:custGeom>
          <a:ln w="4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0557" y="2747762"/>
            <a:ext cx="70683" cy="7068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69563" y="2818445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>
                <a:moveTo>
                  <a:pt x="0" y="0"/>
                </a:moveTo>
                <a:lnTo>
                  <a:pt x="38251" y="0"/>
                </a:lnTo>
              </a:path>
            </a:pathLst>
          </a:custGeom>
          <a:ln w="4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45948" y="440448"/>
            <a:ext cx="3804920" cy="278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lseek()</a:t>
            </a:r>
            <a:r>
              <a:rPr sz="1400" spc="-5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call</a:t>
            </a:r>
            <a:endParaRPr sz="140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1445"/>
              </a:spcBef>
            </a:pP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lseek()</a:t>
            </a:r>
            <a:r>
              <a:rPr sz="1000" spc="-3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synopsis</a:t>
            </a:r>
            <a:endParaRPr sz="100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275"/>
              </a:spcBef>
            </a:pPr>
            <a:r>
              <a:rPr sz="1000" dirty="0">
                <a:latin typeface="Courier New"/>
                <a:cs typeface="Courier New"/>
              </a:rPr>
              <a:t>off</a:t>
            </a:r>
            <a:r>
              <a:rPr sz="1000" spc="-24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lseek(int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fd,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off</a:t>
            </a:r>
            <a:r>
              <a:rPr sz="1000" spc="-24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offset,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int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whence);</a:t>
            </a:r>
            <a:endParaRPr sz="1000">
              <a:latin typeface="Courier New"/>
              <a:cs typeface="Courier New"/>
            </a:endParaRPr>
          </a:p>
          <a:p>
            <a:pPr marL="213995" marR="1002030">
              <a:lnSpc>
                <a:spcPct val="103899"/>
              </a:lnSpc>
            </a:pPr>
            <a:r>
              <a:rPr sz="1000" spc="5" dirty="0">
                <a:latin typeface="Arial"/>
                <a:cs typeface="Arial"/>
              </a:rPr>
              <a:t>Return </a:t>
            </a:r>
            <a:r>
              <a:rPr sz="1000" dirty="0">
                <a:latin typeface="Arial"/>
                <a:cs typeface="Arial"/>
              </a:rPr>
              <a:t>the resulting offset if OK, -1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otherwise.  The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return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type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Courier New"/>
                <a:cs typeface="Courier New"/>
              </a:rPr>
              <a:t>off</a:t>
            </a:r>
            <a:r>
              <a:rPr sz="1000" spc="-24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330" dirty="0">
                <a:latin typeface="Courier New"/>
                <a:cs typeface="Courier New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long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integer.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13995" marR="71120">
              <a:lnSpc>
                <a:spcPct val="103899"/>
              </a:lnSpc>
            </a:pPr>
            <a:r>
              <a:rPr sz="1000" dirty="0">
                <a:latin typeface="Arial"/>
                <a:cs typeface="Arial"/>
              </a:rPr>
              <a:t>Similar to </a:t>
            </a:r>
            <a:r>
              <a:rPr sz="1000" dirty="0">
                <a:latin typeface="Courier New"/>
                <a:cs typeface="Courier New"/>
              </a:rPr>
              <a:t>fseek()</a:t>
            </a:r>
            <a:r>
              <a:rPr sz="1000" dirty="0">
                <a:latin typeface="Arial"/>
                <a:cs typeface="Arial"/>
              </a:rPr>
              <a:t>, it sets the file pointer(position) associated  with the open file descriptor specified </a:t>
            </a:r>
            <a:r>
              <a:rPr sz="1000" spc="-10" dirty="0">
                <a:latin typeface="Arial"/>
                <a:cs typeface="Arial"/>
              </a:rPr>
              <a:t>by </a:t>
            </a:r>
            <a:r>
              <a:rPr sz="1000" dirty="0">
                <a:latin typeface="Arial"/>
                <a:cs typeface="Arial"/>
              </a:rPr>
              <a:t>the file descriptor </a:t>
            </a:r>
            <a:r>
              <a:rPr sz="1000" dirty="0">
                <a:latin typeface="Courier New"/>
                <a:cs typeface="Courier New"/>
              </a:rPr>
              <a:t>fd  </a:t>
            </a:r>
            <a:r>
              <a:rPr sz="1000" dirty="0">
                <a:latin typeface="Arial"/>
                <a:cs typeface="Arial"/>
              </a:rPr>
              <a:t>as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follows:</a:t>
            </a:r>
            <a:endParaRPr sz="1000">
              <a:latin typeface="Arial"/>
              <a:cs typeface="Arial"/>
            </a:endParaRPr>
          </a:p>
          <a:p>
            <a:pPr marL="468630" marR="133985">
              <a:lnSpc>
                <a:spcPct val="103899"/>
              </a:lnSpc>
              <a:spcBef>
                <a:spcPts val="275"/>
              </a:spcBef>
            </a:pPr>
            <a:r>
              <a:rPr sz="1000" dirty="0">
                <a:latin typeface="Arial"/>
                <a:cs typeface="Arial"/>
              </a:rPr>
              <a:t>If whence is SEEK </a:t>
            </a:r>
            <a:r>
              <a:rPr sz="1000" spc="-30" dirty="0">
                <a:latin typeface="Arial"/>
                <a:cs typeface="Arial"/>
              </a:rPr>
              <a:t>SET, </a:t>
            </a:r>
            <a:r>
              <a:rPr sz="1000" dirty="0">
                <a:latin typeface="Arial"/>
                <a:cs typeface="Arial"/>
              </a:rPr>
              <a:t>the pointer is set to offset </a:t>
            </a:r>
            <a:r>
              <a:rPr sz="1000" spc="-5" dirty="0">
                <a:latin typeface="Arial"/>
                <a:cs typeface="Arial"/>
              </a:rPr>
              <a:t>bytes.  </a:t>
            </a:r>
            <a:r>
              <a:rPr sz="1000" dirty="0">
                <a:latin typeface="Arial"/>
                <a:cs typeface="Arial"/>
              </a:rPr>
              <a:t>If whence is SEEK CUR, the pointer is set to its current  location plus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offset.</a:t>
            </a:r>
            <a:endParaRPr sz="1000">
              <a:latin typeface="Arial"/>
              <a:cs typeface="Arial"/>
            </a:endParaRPr>
          </a:p>
          <a:p>
            <a:pPr marL="468630" marR="5080">
              <a:lnSpc>
                <a:spcPct val="103899"/>
              </a:lnSpc>
            </a:pPr>
            <a:r>
              <a:rPr sz="1000" dirty="0">
                <a:latin typeface="Arial"/>
                <a:cs typeface="Arial"/>
              </a:rPr>
              <a:t>If whence is SEEK </a:t>
            </a:r>
            <a:r>
              <a:rPr sz="1000" spc="-20" dirty="0">
                <a:latin typeface="Arial"/>
                <a:cs typeface="Arial"/>
              </a:rPr>
              <a:t>END, </a:t>
            </a:r>
            <a:r>
              <a:rPr sz="1000" dirty="0">
                <a:latin typeface="Arial"/>
                <a:cs typeface="Arial"/>
              </a:rPr>
              <a:t>the pointer is set to the </a:t>
            </a:r>
            <a:r>
              <a:rPr sz="1000" spc="-5" dirty="0">
                <a:latin typeface="Arial"/>
                <a:cs typeface="Arial"/>
              </a:rPr>
              <a:t>size </a:t>
            </a:r>
            <a:r>
              <a:rPr sz="1000" dirty="0">
                <a:latin typeface="Arial"/>
                <a:cs typeface="Arial"/>
              </a:rPr>
              <a:t>of the  file plus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offset.</a:t>
            </a:r>
            <a:endParaRPr sz="100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320"/>
              </a:spcBef>
            </a:pPr>
            <a:r>
              <a:rPr sz="1000" dirty="0">
                <a:latin typeface="Arial"/>
                <a:cs typeface="Arial"/>
              </a:rPr>
              <a:t>These three constant are defined in </a:t>
            </a:r>
            <a:r>
              <a:rPr sz="1000" i="1" spc="-40" dirty="0">
                <a:latin typeface="Verdana"/>
                <a:cs typeface="Verdana"/>
              </a:rPr>
              <a:t>&lt; </a:t>
            </a:r>
            <a:r>
              <a:rPr sz="1000" i="1" dirty="0">
                <a:latin typeface="Arial"/>
                <a:cs typeface="Arial"/>
              </a:rPr>
              <a:t>unistd</a:t>
            </a:r>
            <a:r>
              <a:rPr sz="1000" i="1" dirty="0">
                <a:latin typeface="Verdana"/>
                <a:cs typeface="Verdana"/>
              </a:rPr>
              <a:t>.</a:t>
            </a:r>
            <a:r>
              <a:rPr sz="1000" i="1" dirty="0">
                <a:latin typeface="Arial"/>
                <a:cs typeface="Arial"/>
              </a:rPr>
              <a:t>h</a:t>
            </a:r>
            <a:r>
              <a:rPr sz="1000" i="1" spc="-40" dirty="0">
                <a:latin typeface="Arial"/>
                <a:cs typeface="Arial"/>
              </a:rPr>
              <a:t> </a:t>
            </a:r>
            <a:r>
              <a:rPr sz="1000" i="1" spc="-25" dirty="0">
                <a:latin typeface="Verdana"/>
                <a:cs typeface="Verdana"/>
              </a:rPr>
              <a:t>&gt;</a:t>
            </a:r>
            <a:r>
              <a:rPr sz="1000" spc="-2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Unix file</a:t>
            </a:r>
            <a:r>
              <a:rPr spc="-30" dirty="0"/>
              <a:t> </a:t>
            </a:r>
            <a:r>
              <a:rPr spc="-5" dirty="0"/>
              <a:t>Input/Output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23"/>
            <a:ext cx="1526951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336" y="14668"/>
            <a:ext cx="1267460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0545" indent="-5588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Unix I/O system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calls</a:t>
            </a:r>
            <a:endParaRPr sz="600">
              <a:latin typeface="Arial"/>
              <a:cs typeface="Arial"/>
            </a:endParaRPr>
          </a:p>
          <a:p>
            <a:pPr marL="550545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open()</a:t>
            </a:r>
            <a:r>
              <a:rPr sz="600" spc="-2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call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read()</a:t>
            </a:r>
            <a:r>
              <a:rPr sz="600" spc="-19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write()</a:t>
            </a:r>
            <a:r>
              <a:rPr sz="600" spc="-19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calls</a:t>
            </a:r>
            <a:endParaRPr sz="600">
              <a:latin typeface="Arial"/>
              <a:cs typeface="Arial"/>
            </a:endParaRPr>
          </a:p>
          <a:p>
            <a:pPr marL="504825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lseek()</a:t>
            </a:r>
            <a:r>
              <a:rPr sz="600" spc="-2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system call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3" y="845260"/>
            <a:ext cx="3989704" cy="182880"/>
          </a:xfrm>
          <a:custGeom>
            <a:avLst/>
            <a:gdLst/>
            <a:ahLst/>
            <a:cxnLst/>
            <a:rect l="l" t="t" r="r" b="b"/>
            <a:pathLst>
              <a:path w="3989704" h="18288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2483"/>
                </a:lnTo>
                <a:lnTo>
                  <a:pt x="3989652" y="18248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1015085"/>
            <a:ext cx="3989651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4" y="1898637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5345" y="1885937"/>
            <a:ext cx="114251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794" y="1936737"/>
            <a:ext cx="3837250" cy="634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889495"/>
            <a:ext cx="50751" cy="10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940285"/>
            <a:ext cx="50751" cy="9583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3" y="1059363"/>
            <a:ext cx="3624066" cy="737267"/>
          </a:xfrm>
          <a:custGeom>
            <a:avLst/>
            <a:gdLst/>
            <a:ahLst/>
            <a:cxnLst/>
            <a:rect l="l" t="t" r="r" b="b"/>
            <a:pathLst>
              <a:path w="3989704" h="890269">
                <a:moveTo>
                  <a:pt x="3989652" y="0"/>
                </a:moveTo>
                <a:lnTo>
                  <a:pt x="0" y="0"/>
                </a:lnTo>
                <a:lnTo>
                  <a:pt x="0" y="839273"/>
                </a:lnTo>
                <a:lnTo>
                  <a:pt x="4008" y="858998"/>
                </a:lnTo>
                <a:lnTo>
                  <a:pt x="14922" y="875151"/>
                </a:lnTo>
                <a:lnTo>
                  <a:pt x="31075" y="886065"/>
                </a:lnTo>
                <a:lnTo>
                  <a:pt x="50800" y="890074"/>
                </a:lnTo>
                <a:lnTo>
                  <a:pt x="3938852" y="890074"/>
                </a:lnTo>
                <a:lnTo>
                  <a:pt x="3958576" y="886065"/>
                </a:lnTo>
                <a:lnTo>
                  <a:pt x="3974729" y="875151"/>
                </a:lnTo>
                <a:lnTo>
                  <a:pt x="3985644" y="858998"/>
                </a:lnTo>
                <a:lnTo>
                  <a:pt x="3989652" y="839273"/>
                </a:lnTo>
                <a:lnTo>
                  <a:pt x="3989652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6" y="927585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990101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846" y="91488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846" y="90218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846" y="88948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870435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5266" y="472440"/>
            <a:ext cx="414516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r>
              <a:rPr sz="1400" spc="15" dirty="0" err="1">
                <a:solidFill>
                  <a:srgbClr val="FFFFFF"/>
                </a:solidFill>
                <a:latin typeface="Courier New"/>
                <a:cs typeface="Courier New"/>
              </a:rPr>
              <a:t>lseek</a:t>
            </a:r>
            <a:r>
              <a:rPr sz="1400" spc="1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Unix file</a:t>
            </a:r>
            <a:r>
              <a:rPr spc="-30" dirty="0"/>
              <a:t> </a:t>
            </a:r>
            <a:r>
              <a:rPr spc="-5" dirty="0"/>
              <a:t>Input/Output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C63573E-F46A-438E-8863-1B077A47FD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152" y="815038"/>
            <a:ext cx="4311131" cy="14325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5FBDA57-5D66-48D4-B4DF-3802D8630D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045" y="2292714"/>
            <a:ext cx="4361926" cy="81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65048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336" y="14668"/>
            <a:ext cx="1267460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0545" indent="-5588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Unix I/O system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calls</a:t>
            </a:r>
            <a:endParaRPr sz="600">
              <a:latin typeface="Arial"/>
              <a:cs typeface="Arial"/>
            </a:endParaRPr>
          </a:p>
          <a:p>
            <a:pPr marL="550545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open()</a:t>
            </a:r>
            <a:r>
              <a:rPr sz="600" spc="-2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call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read()</a:t>
            </a:r>
            <a:r>
              <a:rPr sz="600" spc="-19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write()</a:t>
            </a:r>
            <a:r>
              <a:rPr sz="600" spc="-19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calls</a:t>
            </a:r>
            <a:endParaRPr sz="600">
              <a:latin typeface="Arial"/>
              <a:cs typeface="Arial"/>
            </a:endParaRPr>
          </a:p>
          <a:p>
            <a:pPr marL="504825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lseek()</a:t>
            </a:r>
            <a:r>
              <a:rPr sz="600" spc="-2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system call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3" y="845260"/>
            <a:ext cx="3989704" cy="182880"/>
          </a:xfrm>
          <a:custGeom>
            <a:avLst/>
            <a:gdLst/>
            <a:ahLst/>
            <a:cxnLst/>
            <a:rect l="l" t="t" r="r" b="b"/>
            <a:pathLst>
              <a:path w="3989704" h="18288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2483"/>
                </a:lnTo>
                <a:lnTo>
                  <a:pt x="3989652" y="18248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1015085"/>
            <a:ext cx="3989651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4" y="1898637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5345" y="1885937"/>
            <a:ext cx="114251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794" y="1936737"/>
            <a:ext cx="3837250" cy="634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889495"/>
            <a:ext cx="50751" cy="10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940285"/>
            <a:ext cx="50751" cy="9583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3" y="1059363"/>
            <a:ext cx="3624066" cy="737267"/>
          </a:xfrm>
          <a:custGeom>
            <a:avLst/>
            <a:gdLst/>
            <a:ahLst/>
            <a:cxnLst/>
            <a:rect l="l" t="t" r="r" b="b"/>
            <a:pathLst>
              <a:path w="3989704" h="890269">
                <a:moveTo>
                  <a:pt x="3989652" y="0"/>
                </a:moveTo>
                <a:lnTo>
                  <a:pt x="0" y="0"/>
                </a:lnTo>
                <a:lnTo>
                  <a:pt x="0" y="839273"/>
                </a:lnTo>
                <a:lnTo>
                  <a:pt x="4008" y="858998"/>
                </a:lnTo>
                <a:lnTo>
                  <a:pt x="14922" y="875151"/>
                </a:lnTo>
                <a:lnTo>
                  <a:pt x="31075" y="886065"/>
                </a:lnTo>
                <a:lnTo>
                  <a:pt x="50800" y="890074"/>
                </a:lnTo>
                <a:lnTo>
                  <a:pt x="3938852" y="890074"/>
                </a:lnTo>
                <a:lnTo>
                  <a:pt x="3958576" y="886065"/>
                </a:lnTo>
                <a:lnTo>
                  <a:pt x="3974729" y="875151"/>
                </a:lnTo>
                <a:lnTo>
                  <a:pt x="3985644" y="858998"/>
                </a:lnTo>
                <a:lnTo>
                  <a:pt x="3989652" y="839273"/>
                </a:lnTo>
                <a:lnTo>
                  <a:pt x="3989652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6" y="927585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990101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846" y="91488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846" y="90218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846" y="88948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870435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5266" y="472440"/>
            <a:ext cx="4145162" cy="1249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r>
              <a:rPr sz="1400" spc="15" dirty="0">
                <a:solidFill>
                  <a:srgbClr val="FFFFFF"/>
                </a:solidFill>
                <a:latin typeface="Courier New"/>
                <a:cs typeface="Courier New"/>
              </a:rPr>
              <a:t>lseek()</a:t>
            </a:r>
            <a:endParaRPr sz="1400" dirty="0">
              <a:latin typeface="Courier New"/>
              <a:cs typeface="Courier New"/>
            </a:endParaRPr>
          </a:p>
          <a:p>
            <a:pPr marL="213995">
              <a:lnSpc>
                <a:spcPct val="100000"/>
              </a:lnSpc>
              <a:spcBef>
                <a:spcPts val="1495"/>
              </a:spcBef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Note</a:t>
            </a:r>
            <a:endParaRPr sz="1050" dirty="0">
              <a:latin typeface="Arial"/>
              <a:cs typeface="Arial"/>
            </a:endParaRPr>
          </a:p>
          <a:p>
            <a:pPr marL="213995" marR="5080">
              <a:lnSpc>
                <a:spcPct val="102600"/>
              </a:lnSpc>
              <a:spcBef>
                <a:spcPts val="240"/>
              </a:spcBef>
            </a:pPr>
            <a:r>
              <a:rPr sz="1050" spc="-10" dirty="0">
                <a:latin typeface="Courier New"/>
                <a:cs typeface="Courier New"/>
              </a:rPr>
              <a:t>lseek() </a:t>
            </a:r>
            <a:r>
              <a:rPr sz="1050" spc="-10" dirty="0">
                <a:latin typeface="Arial"/>
                <a:cs typeface="Arial"/>
              </a:rPr>
              <a:t>allows </a:t>
            </a:r>
            <a:r>
              <a:rPr sz="1050" spc="-5" dirty="0">
                <a:latin typeface="Arial"/>
                <a:cs typeface="Arial"/>
              </a:rPr>
              <a:t>the file pointer to be set </a:t>
            </a:r>
            <a:r>
              <a:rPr sz="1050" spc="-15" dirty="0">
                <a:latin typeface="Arial"/>
                <a:cs typeface="Arial"/>
              </a:rPr>
              <a:t>beyond </a:t>
            </a: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10" dirty="0">
                <a:latin typeface="Arial"/>
                <a:cs typeface="Arial"/>
              </a:rPr>
              <a:t>existing  </a:t>
            </a:r>
            <a:r>
              <a:rPr sz="1050" spc="-5" dirty="0">
                <a:latin typeface="Arial"/>
                <a:cs typeface="Arial"/>
              </a:rPr>
              <a:t>data in the </a:t>
            </a:r>
            <a:r>
              <a:rPr sz="1050" spc="-10" dirty="0">
                <a:latin typeface="Arial"/>
                <a:cs typeface="Arial"/>
              </a:rPr>
              <a:t>file. </a:t>
            </a:r>
            <a:r>
              <a:rPr sz="1050" spc="-5" dirty="0">
                <a:latin typeface="Arial"/>
                <a:cs typeface="Arial"/>
              </a:rPr>
              <a:t>If data are later written at this point, subsequent  reads in the gap </a:t>
            </a:r>
            <a:r>
              <a:rPr sz="1050" spc="-10" dirty="0">
                <a:latin typeface="Arial"/>
                <a:cs typeface="Arial"/>
              </a:rPr>
              <a:t>between </a:t>
            </a: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10" dirty="0">
                <a:latin typeface="Arial"/>
                <a:cs typeface="Arial"/>
              </a:rPr>
              <a:t>previous </a:t>
            </a:r>
            <a:r>
              <a:rPr sz="1050" spc="-5" dirty="0">
                <a:latin typeface="Arial"/>
                <a:cs typeface="Arial"/>
              </a:rPr>
              <a:t>end of data and the  </a:t>
            </a:r>
            <a:r>
              <a:rPr sz="1050" spc="-10" dirty="0">
                <a:latin typeface="Arial"/>
                <a:cs typeface="Arial"/>
              </a:rPr>
              <a:t>newly </a:t>
            </a:r>
            <a:r>
              <a:rPr sz="1050" spc="-5" dirty="0">
                <a:latin typeface="Arial"/>
                <a:cs typeface="Arial"/>
              </a:rPr>
              <a:t>written data will </a:t>
            </a:r>
            <a:r>
              <a:rPr sz="1050" dirty="0">
                <a:latin typeface="Arial"/>
                <a:cs typeface="Arial"/>
              </a:rPr>
              <a:t>return </a:t>
            </a:r>
            <a:r>
              <a:rPr sz="1050" spc="-10" dirty="0">
                <a:latin typeface="Arial"/>
                <a:cs typeface="Arial"/>
              </a:rPr>
              <a:t>bytes </a:t>
            </a:r>
            <a:r>
              <a:rPr sz="1050" spc="-5" dirty="0">
                <a:latin typeface="Arial"/>
                <a:cs typeface="Arial"/>
              </a:rPr>
              <a:t>of </a:t>
            </a:r>
            <a:r>
              <a:rPr sz="1050" spc="-15" dirty="0">
                <a:latin typeface="Arial"/>
                <a:cs typeface="Arial"/>
              </a:rPr>
              <a:t>value </a:t>
            </a:r>
            <a:r>
              <a:rPr sz="1050" spc="-5" dirty="0">
                <a:latin typeface="Arial"/>
                <a:cs typeface="Arial"/>
              </a:rPr>
              <a:t>0 until data are  written into the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gap.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Unix file</a:t>
            </a:r>
            <a:r>
              <a:rPr spc="-30" dirty="0"/>
              <a:t> </a:t>
            </a:r>
            <a:r>
              <a:rPr spc="-5" dirty="0"/>
              <a:t>Input/Output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336" y="14668"/>
            <a:ext cx="1267460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0545" indent="-5588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Unix I/O system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calls</a:t>
            </a:r>
            <a:endParaRPr sz="600">
              <a:latin typeface="Arial"/>
              <a:cs typeface="Arial"/>
            </a:endParaRPr>
          </a:p>
          <a:p>
            <a:pPr marL="550545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open()</a:t>
            </a:r>
            <a:r>
              <a:rPr sz="600" spc="-2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call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read()</a:t>
            </a:r>
            <a:r>
              <a:rPr sz="600" spc="-19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write()</a:t>
            </a:r>
            <a:r>
              <a:rPr sz="600" spc="-19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calls</a:t>
            </a:r>
            <a:endParaRPr sz="600">
              <a:latin typeface="Arial"/>
              <a:cs typeface="Arial"/>
            </a:endParaRPr>
          </a:p>
          <a:p>
            <a:pPr marL="504825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lseek()</a:t>
            </a:r>
            <a:r>
              <a:rPr sz="600" spc="-2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system call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3" y="845260"/>
            <a:ext cx="3989704" cy="195580"/>
          </a:xfrm>
          <a:custGeom>
            <a:avLst/>
            <a:gdLst/>
            <a:ahLst/>
            <a:cxnLst/>
            <a:rect l="l" t="t" r="r" b="b"/>
            <a:pathLst>
              <a:path w="3989704" h="19558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5439"/>
                </a:lnTo>
                <a:lnTo>
                  <a:pt x="3989652" y="195439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1028039"/>
            <a:ext cx="3989651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4" y="2980956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5345" y="2968256"/>
            <a:ext cx="114251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794" y="3019057"/>
            <a:ext cx="3837250" cy="634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889495"/>
            <a:ext cx="50751" cy="10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940267"/>
            <a:ext cx="50751" cy="20406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3" y="1072301"/>
            <a:ext cx="3989704" cy="1959610"/>
          </a:xfrm>
          <a:custGeom>
            <a:avLst/>
            <a:gdLst/>
            <a:ahLst/>
            <a:cxnLst/>
            <a:rect l="l" t="t" r="r" b="b"/>
            <a:pathLst>
              <a:path w="3989704" h="1959610">
                <a:moveTo>
                  <a:pt x="3989652" y="0"/>
                </a:moveTo>
                <a:lnTo>
                  <a:pt x="0" y="0"/>
                </a:lnTo>
                <a:lnTo>
                  <a:pt x="0" y="1908655"/>
                </a:lnTo>
                <a:lnTo>
                  <a:pt x="4008" y="1928380"/>
                </a:lnTo>
                <a:lnTo>
                  <a:pt x="14922" y="1944533"/>
                </a:lnTo>
                <a:lnTo>
                  <a:pt x="31075" y="1955447"/>
                </a:lnTo>
                <a:lnTo>
                  <a:pt x="50800" y="1959455"/>
                </a:lnTo>
                <a:lnTo>
                  <a:pt x="3938852" y="1959455"/>
                </a:lnTo>
                <a:lnTo>
                  <a:pt x="3958576" y="1955447"/>
                </a:lnTo>
                <a:lnTo>
                  <a:pt x="3974729" y="1944533"/>
                </a:lnTo>
                <a:lnTo>
                  <a:pt x="3985644" y="1928380"/>
                </a:lnTo>
                <a:lnTo>
                  <a:pt x="3989652" y="1908655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6" y="927567"/>
            <a:ext cx="0" cy="2072639"/>
          </a:xfrm>
          <a:custGeom>
            <a:avLst/>
            <a:gdLst/>
            <a:ahLst/>
            <a:cxnLst/>
            <a:rect l="l" t="t" r="r" b="b"/>
            <a:pathLst>
              <a:path h="2072639">
                <a:moveTo>
                  <a:pt x="0" y="2072439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846" y="91486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846" y="90216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846" y="88946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870417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2362885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1007" y="2707030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5948" y="440448"/>
            <a:ext cx="4052570" cy="2632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40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1505"/>
              </a:spcBef>
            </a:pPr>
            <a:r>
              <a:rPr sz="1050" spc="-15" dirty="0">
                <a:solidFill>
                  <a:srgbClr val="FFFFFF"/>
                </a:solidFill>
                <a:latin typeface="Arial"/>
                <a:cs typeface="Arial"/>
              </a:rPr>
              <a:t>Reversing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1050" dirty="0">
              <a:latin typeface="Arial"/>
              <a:cs typeface="Arial"/>
            </a:endParaRPr>
          </a:p>
          <a:p>
            <a:pPr marL="213995" marR="116205">
              <a:lnSpc>
                <a:spcPct val="102600"/>
              </a:lnSpc>
              <a:spcBef>
                <a:spcPts val="340"/>
              </a:spcBef>
            </a:pPr>
            <a:r>
              <a:rPr sz="1050" spc="-5" dirty="0">
                <a:latin typeface="Arial"/>
                <a:cs typeface="Arial"/>
              </a:rPr>
              <a:t>Write a </a:t>
            </a:r>
            <a:r>
              <a:rPr sz="1050" spc="-10" dirty="0">
                <a:latin typeface="Arial"/>
                <a:cs typeface="Arial"/>
              </a:rPr>
              <a:t>C program, </a:t>
            </a:r>
            <a:r>
              <a:rPr sz="1050" spc="-5" dirty="0">
                <a:latin typeface="Arial"/>
                <a:cs typeface="Arial"/>
              </a:rPr>
              <a:t>called </a:t>
            </a:r>
            <a:r>
              <a:rPr sz="1050" spc="-15" dirty="0">
                <a:latin typeface="Arial"/>
                <a:cs typeface="Arial"/>
              </a:rPr>
              <a:t>reverse, </a:t>
            </a:r>
            <a:r>
              <a:rPr sz="1050" spc="-5" dirty="0">
                <a:latin typeface="Arial"/>
                <a:cs typeface="Arial"/>
              </a:rPr>
              <a:t>to </a:t>
            </a:r>
            <a:r>
              <a:rPr sz="1050" spc="-15" dirty="0">
                <a:latin typeface="Arial"/>
                <a:cs typeface="Arial"/>
              </a:rPr>
              <a:t>take </a:t>
            </a:r>
            <a:r>
              <a:rPr sz="1050" spc="-5" dirty="0">
                <a:latin typeface="Arial"/>
                <a:cs typeface="Arial"/>
              </a:rPr>
              <a:t>a file as input then  copies it to another file in </a:t>
            </a:r>
            <a:r>
              <a:rPr sz="1050" spc="-15" dirty="0">
                <a:latin typeface="Arial"/>
                <a:cs typeface="Arial"/>
              </a:rPr>
              <a:t>reverse order. </a:t>
            </a:r>
            <a:r>
              <a:rPr sz="1050" spc="-5" dirty="0">
                <a:latin typeface="Arial"/>
                <a:cs typeface="Arial"/>
              </a:rPr>
              <a:t>That </a:t>
            </a:r>
            <a:r>
              <a:rPr sz="1050" spc="-10" dirty="0">
                <a:latin typeface="Arial"/>
                <a:cs typeface="Arial"/>
              </a:rPr>
              <a:t>is, </a:t>
            </a:r>
            <a:r>
              <a:rPr sz="1050" spc="-5" dirty="0">
                <a:latin typeface="Arial"/>
                <a:cs typeface="Arial"/>
              </a:rPr>
              <a:t>the last </a:t>
            </a:r>
            <a:r>
              <a:rPr sz="1050" spc="-15" dirty="0">
                <a:latin typeface="Arial"/>
                <a:cs typeface="Arial"/>
              </a:rPr>
              <a:t>byte  </a:t>
            </a:r>
            <a:r>
              <a:rPr sz="1050" spc="-10" dirty="0">
                <a:latin typeface="Arial"/>
                <a:cs typeface="Arial"/>
              </a:rPr>
              <a:t>becomes </a:t>
            </a:r>
            <a:r>
              <a:rPr sz="1050" spc="-5" dirty="0">
                <a:latin typeface="Arial"/>
                <a:cs typeface="Arial"/>
              </a:rPr>
              <a:t>the first, the </a:t>
            </a:r>
            <a:r>
              <a:rPr sz="1050" spc="-15" dirty="0">
                <a:latin typeface="Arial"/>
                <a:cs typeface="Arial"/>
              </a:rPr>
              <a:t>byte </a:t>
            </a:r>
            <a:r>
              <a:rPr sz="1050" spc="-5" dirty="0">
                <a:latin typeface="Arial"/>
                <a:cs typeface="Arial"/>
              </a:rPr>
              <a:t>just just </a:t>
            </a:r>
            <a:r>
              <a:rPr sz="1050" spc="-10" dirty="0">
                <a:latin typeface="Arial"/>
                <a:cs typeface="Arial"/>
              </a:rPr>
              <a:t>before </a:t>
            </a:r>
            <a:r>
              <a:rPr sz="1050" spc="-5" dirty="0">
                <a:latin typeface="Arial"/>
                <a:cs typeface="Arial"/>
              </a:rPr>
              <a:t>the last one  </a:t>
            </a:r>
            <a:r>
              <a:rPr sz="1050" spc="-10" dirty="0">
                <a:latin typeface="Arial"/>
                <a:cs typeface="Arial"/>
              </a:rPr>
              <a:t>becomes </a:t>
            </a:r>
            <a:r>
              <a:rPr sz="1050" spc="-5" dirty="0">
                <a:latin typeface="Arial"/>
                <a:cs typeface="Arial"/>
              </a:rPr>
              <a:t>the second,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etc.</a:t>
            </a:r>
            <a:endParaRPr sz="1050" dirty="0">
              <a:latin typeface="Arial"/>
              <a:cs typeface="Arial"/>
            </a:endParaRPr>
          </a:p>
          <a:p>
            <a:pPr marL="213995" marR="1772285">
              <a:lnSpc>
                <a:spcPct val="102600"/>
              </a:lnSpc>
            </a:pPr>
            <a:endParaRPr lang="en-US" sz="1050" spc="-5" dirty="0">
              <a:latin typeface="Arial"/>
              <a:cs typeface="Arial"/>
            </a:endParaRPr>
          </a:p>
          <a:p>
            <a:pPr marL="213995" marR="1772285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10" dirty="0">
                <a:latin typeface="Arial"/>
                <a:cs typeface="Arial"/>
              </a:rPr>
              <a:t>program </a:t>
            </a:r>
            <a:r>
              <a:rPr sz="1050" spc="-5" dirty="0">
                <a:latin typeface="Arial"/>
                <a:cs typeface="Arial"/>
              </a:rPr>
              <a:t>call should look </a:t>
            </a:r>
            <a:r>
              <a:rPr sz="1050" spc="-10" dirty="0">
                <a:latin typeface="Arial"/>
                <a:cs typeface="Arial"/>
              </a:rPr>
              <a:t>like:  </a:t>
            </a:r>
            <a:r>
              <a:rPr sz="1050" spc="-10" dirty="0">
                <a:latin typeface="Courier New"/>
                <a:cs typeface="Courier New"/>
              </a:rPr>
              <a:t>reverse fileIn fileOut  </a:t>
            </a:r>
            <a:r>
              <a:rPr sz="1050" spc="-5" dirty="0">
                <a:latin typeface="Arial"/>
                <a:cs typeface="Arial"/>
              </a:rPr>
              <a:t>There are </a:t>
            </a:r>
            <a:r>
              <a:rPr sz="1050" spc="-10" dirty="0">
                <a:latin typeface="Arial"/>
                <a:cs typeface="Arial"/>
              </a:rPr>
              <a:t>two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solutions,</a:t>
            </a:r>
            <a:endParaRPr sz="1050" dirty="0">
              <a:latin typeface="Arial"/>
              <a:cs typeface="Arial"/>
            </a:endParaRPr>
          </a:p>
          <a:p>
            <a:pPr marL="490855" marR="104775">
              <a:lnSpc>
                <a:spcPct val="102600"/>
              </a:lnSpc>
              <a:spcBef>
                <a:spcPts val="300"/>
              </a:spcBef>
            </a:pPr>
            <a:r>
              <a:rPr sz="1050" spc="-5" dirty="0">
                <a:latin typeface="Arial"/>
                <a:cs typeface="Arial"/>
              </a:rPr>
              <a:t>either </a:t>
            </a:r>
            <a:r>
              <a:rPr sz="1050" spc="-15" dirty="0">
                <a:latin typeface="Arial"/>
                <a:cs typeface="Arial"/>
              </a:rPr>
              <a:t>we </a:t>
            </a:r>
            <a:r>
              <a:rPr sz="1050" spc="-5" dirty="0">
                <a:latin typeface="Arial"/>
                <a:cs typeface="Arial"/>
              </a:rPr>
              <a:t>use </a:t>
            </a:r>
            <a:r>
              <a:rPr sz="1050" spc="-10" dirty="0">
                <a:latin typeface="Courier New"/>
                <a:cs typeface="Courier New"/>
              </a:rPr>
              <a:t>lseek() </a:t>
            </a:r>
            <a:r>
              <a:rPr sz="1050" spc="-5" dirty="0">
                <a:latin typeface="Arial"/>
                <a:cs typeface="Arial"/>
              </a:rPr>
              <a:t>on </a:t>
            </a:r>
            <a:r>
              <a:rPr sz="1050" spc="-10" dirty="0">
                <a:latin typeface="Courier New"/>
                <a:cs typeface="Courier New"/>
              </a:rPr>
              <a:t>fileIn </a:t>
            </a:r>
            <a:r>
              <a:rPr sz="1050" spc="-5" dirty="0">
                <a:latin typeface="Arial"/>
                <a:cs typeface="Arial"/>
              </a:rPr>
              <a:t>(read </a:t>
            </a:r>
            <a:r>
              <a:rPr sz="1050" spc="-10" dirty="0">
                <a:latin typeface="Arial"/>
                <a:cs typeface="Arial"/>
              </a:rPr>
              <a:t>bytes </a:t>
            </a:r>
            <a:r>
              <a:rPr sz="1050" spc="-5" dirty="0">
                <a:latin typeface="Arial"/>
                <a:cs typeface="Arial"/>
              </a:rPr>
              <a:t>from the  end),</a:t>
            </a:r>
            <a:r>
              <a:rPr sz="1050" spc="-8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or</a:t>
            </a:r>
            <a:endParaRPr sz="1050" dirty="0">
              <a:latin typeface="Arial"/>
              <a:cs typeface="Arial"/>
            </a:endParaRPr>
          </a:p>
          <a:p>
            <a:pPr marL="490855" marR="5080">
              <a:lnSpc>
                <a:spcPct val="102600"/>
              </a:lnSpc>
            </a:pPr>
            <a:r>
              <a:rPr sz="1050" spc="-15" dirty="0">
                <a:latin typeface="Arial"/>
                <a:cs typeface="Arial"/>
              </a:rPr>
              <a:t>we </a:t>
            </a:r>
            <a:r>
              <a:rPr sz="1050" spc="-5" dirty="0">
                <a:latin typeface="Arial"/>
                <a:cs typeface="Arial"/>
              </a:rPr>
              <a:t>use </a:t>
            </a:r>
            <a:r>
              <a:rPr sz="1050" spc="-10" dirty="0">
                <a:latin typeface="Courier New"/>
                <a:cs typeface="Courier New"/>
              </a:rPr>
              <a:t>lseek() </a:t>
            </a:r>
            <a:r>
              <a:rPr sz="1050" spc="-5" dirty="0">
                <a:latin typeface="Arial"/>
                <a:cs typeface="Arial"/>
              </a:rPr>
              <a:t>on </a:t>
            </a:r>
            <a:r>
              <a:rPr sz="1050" spc="-5" dirty="0">
                <a:latin typeface="Courier New"/>
                <a:cs typeface="Courier New"/>
              </a:rPr>
              <a:t>fileOut</a:t>
            </a:r>
            <a:r>
              <a:rPr sz="1050" spc="-5" dirty="0">
                <a:latin typeface="Arial"/>
                <a:cs typeface="Arial"/>
              </a:rPr>
              <a:t>. (write </a:t>
            </a:r>
            <a:r>
              <a:rPr sz="1050" spc="-10" dirty="0">
                <a:latin typeface="Arial"/>
                <a:cs typeface="Arial"/>
              </a:rPr>
              <a:t>bytes </a:t>
            </a:r>
            <a:r>
              <a:rPr sz="1050" dirty="0">
                <a:latin typeface="Arial"/>
                <a:cs typeface="Arial"/>
              </a:rPr>
              <a:t>starting </a:t>
            </a:r>
            <a:r>
              <a:rPr sz="1050" spc="-5" dirty="0">
                <a:latin typeface="Arial"/>
                <a:cs typeface="Arial"/>
              </a:rPr>
              <a:t>at the  end)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Unix file</a:t>
            </a:r>
            <a:r>
              <a:rPr spc="-30" dirty="0"/>
              <a:t> </a:t>
            </a:r>
            <a:r>
              <a:rPr spc="-5" dirty="0"/>
              <a:t>Input/Output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14668"/>
            <a:ext cx="2918460" cy="3203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4905" indent="-5588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Unix I/O system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calls</a:t>
            </a:r>
            <a:endParaRPr sz="600" dirty="0">
              <a:latin typeface="Arial"/>
              <a:cs typeface="Arial"/>
            </a:endParaRPr>
          </a:p>
          <a:p>
            <a:pPr marL="75565" algn="ctr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open()</a:t>
            </a:r>
            <a:r>
              <a:rPr sz="600" spc="-2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call</a:t>
            </a:r>
            <a:endParaRPr sz="600" dirty="0">
              <a:latin typeface="Arial"/>
              <a:cs typeface="Arial"/>
            </a:endParaRPr>
          </a:p>
          <a:p>
            <a:pPr marL="606425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read()</a:t>
            </a:r>
            <a:r>
              <a:rPr sz="600" spc="-19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write()</a:t>
            </a:r>
            <a:r>
              <a:rPr sz="600" spc="-19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calls</a:t>
            </a:r>
            <a:endParaRPr sz="600" dirty="0">
              <a:latin typeface="Arial"/>
              <a:cs typeface="Arial"/>
            </a:endParaRPr>
          </a:p>
          <a:p>
            <a:pPr marL="29845" algn="ctr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lseek()</a:t>
            </a:r>
            <a:r>
              <a:rPr sz="600" spc="-2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system call</a:t>
            </a:r>
            <a:endParaRPr sz="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50" spc="-5" dirty="0">
                <a:latin typeface="Courier New"/>
                <a:cs typeface="Courier New"/>
              </a:rPr>
              <a:t>#include &lt;unistd.h&gt; #include</a:t>
            </a:r>
            <a:r>
              <a:rPr sz="750" spc="-55" dirty="0">
                <a:latin typeface="Courier New"/>
                <a:cs typeface="Courier New"/>
              </a:rPr>
              <a:t> </a:t>
            </a:r>
            <a:r>
              <a:rPr sz="750" spc="-5" dirty="0">
                <a:latin typeface="Courier New"/>
                <a:cs typeface="Courier New"/>
              </a:rPr>
              <a:t>&lt;fcntl.h&gt;</a:t>
            </a:r>
            <a:endParaRPr sz="7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en-US" sz="800" dirty="0">
                <a:latin typeface="Times New Roman"/>
                <a:cs typeface="Times New Roman"/>
              </a:rPr>
              <a:t>   // reverse1.c</a:t>
            </a:r>
            <a:endParaRPr sz="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50" b="1" spc="-5" dirty="0">
                <a:latin typeface="Courier New"/>
                <a:cs typeface="Courier New"/>
              </a:rPr>
              <a:t>// solution 1: Start reading  at the</a:t>
            </a:r>
            <a:r>
              <a:rPr sz="750" b="1" spc="-60" dirty="0">
                <a:latin typeface="Courier New"/>
                <a:cs typeface="Courier New"/>
              </a:rPr>
              <a:t> </a:t>
            </a:r>
            <a:r>
              <a:rPr sz="750" b="1" spc="-5" dirty="0">
                <a:latin typeface="Courier New"/>
                <a:cs typeface="Courier New"/>
              </a:rPr>
              <a:t>end</a:t>
            </a:r>
            <a:endParaRPr sz="750" b="1" dirty="0">
              <a:latin typeface="Courier New"/>
              <a:cs typeface="Courier New"/>
            </a:endParaRPr>
          </a:p>
          <a:p>
            <a:pPr marL="12700" marR="855344">
              <a:lnSpc>
                <a:spcPct val="102699"/>
              </a:lnSpc>
              <a:tabLst>
                <a:tab pos="862965" algn="l"/>
              </a:tabLst>
            </a:pPr>
            <a:r>
              <a:rPr sz="750" spc="-5" dirty="0">
                <a:latin typeface="Courier New"/>
                <a:cs typeface="Courier New"/>
              </a:rPr>
              <a:t>//	Use lseek()</a:t>
            </a:r>
            <a:r>
              <a:rPr sz="750" spc="-55" dirty="0">
                <a:latin typeface="Courier New"/>
                <a:cs typeface="Courier New"/>
              </a:rPr>
              <a:t> </a:t>
            </a:r>
            <a:r>
              <a:rPr sz="750" spc="-5" dirty="0">
                <a:latin typeface="Courier New"/>
                <a:cs typeface="Courier New"/>
              </a:rPr>
              <a:t>on</a:t>
            </a:r>
            <a:r>
              <a:rPr sz="750" spc="-30" dirty="0">
                <a:latin typeface="Courier New"/>
                <a:cs typeface="Courier New"/>
              </a:rPr>
              <a:t> </a:t>
            </a:r>
            <a:r>
              <a:rPr sz="750" spc="-5" dirty="0">
                <a:latin typeface="Courier New"/>
                <a:cs typeface="Courier New"/>
              </a:rPr>
              <a:t>fileIn  int main(int argc, char </a:t>
            </a:r>
            <a:r>
              <a:rPr sz="1125" spc="-7" baseline="-11111" dirty="0">
                <a:latin typeface="Courier New"/>
                <a:cs typeface="Courier New"/>
              </a:rPr>
              <a:t>*</a:t>
            </a:r>
            <a:r>
              <a:rPr sz="750" spc="-5" dirty="0">
                <a:latin typeface="Courier New"/>
                <a:cs typeface="Courier New"/>
              </a:rPr>
              <a:t>argv[]){  int fd1,</a:t>
            </a:r>
            <a:r>
              <a:rPr sz="750" spc="-90" dirty="0">
                <a:latin typeface="Courier New"/>
                <a:cs typeface="Courier New"/>
              </a:rPr>
              <a:t> </a:t>
            </a:r>
            <a:r>
              <a:rPr sz="750" spc="-5" dirty="0">
                <a:latin typeface="Courier New"/>
                <a:cs typeface="Courier New"/>
              </a:rPr>
              <a:t>fd2;</a:t>
            </a:r>
            <a:endParaRPr sz="750" dirty="0">
              <a:latin typeface="Courier New"/>
              <a:cs typeface="Courier New"/>
            </a:endParaRPr>
          </a:p>
          <a:p>
            <a:pPr marL="69215" marR="912494">
              <a:lnSpc>
                <a:spcPct val="102699"/>
              </a:lnSpc>
            </a:pPr>
            <a:r>
              <a:rPr sz="750" spc="-5" dirty="0">
                <a:latin typeface="Courier New"/>
                <a:cs typeface="Courier New"/>
              </a:rPr>
              <a:t>char buffer; // 1 character</a:t>
            </a:r>
            <a:r>
              <a:rPr sz="750" spc="-65" dirty="0">
                <a:latin typeface="Courier New"/>
                <a:cs typeface="Courier New"/>
              </a:rPr>
              <a:t> </a:t>
            </a:r>
            <a:r>
              <a:rPr sz="750" spc="-5" dirty="0">
                <a:latin typeface="Courier New"/>
                <a:cs typeface="Courier New"/>
              </a:rPr>
              <a:t>buffer  long int i=0,</a:t>
            </a:r>
            <a:r>
              <a:rPr sz="750" spc="-75" dirty="0">
                <a:latin typeface="Courier New"/>
                <a:cs typeface="Courier New"/>
              </a:rPr>
              <a:t> </a:t>
            </a:r>
            <a:r>
              <a:rPr sz="750" spc="-5" dirty="0">
                <a:latin typeface="Courier New"/>
                <a:cs typeface="Courier New"/>
              </a:rPr>
              <a:t>fileSize=0;</a:t>
            </a:r>
            <a:endParaRPr sz="7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69215">
              <a:lnSpc>
                <a:spcPct val="100000"/>
              </a:lnSpc>
              <a:spcBef>
                <a:spcPts val="5"/>
              </a:spcBef>
            </a:pPr>
            <a:r>
              <a:rPr sz="750" spc="-5" dirty="0">
                <a:latin typeface="Courier New"/>
                <a:cs typeface="Courier New"/>
              </a:rPr>
              <a:t>fd1=open(argv[1],</a:t>
            </a:r>
            <a:r>
              <a:rPr sz="750" spc="-65" dirty="0">
                <a:latin typeface="Courier New"/>
                <a:cs typeface="Courier New"/>
              </a:rPr>
              <a:t> </a:t>
            </a:r>
            <a:r>
              <a:rPr sz="750" spc="-5" dirty="0">
                <a:latin typeface="Courier New"/>
                <a:cs typeface="Courier New"/>
              </a:rPr>
              <a:t>O_RDONLY);</a:t>
            </a:r>
            <a:endParaRPr sz="750" dirty="0">
              <a:latin typeface="Courier New"/>
              <a:cs typeface="Courier New"/>
            </a:endParaRPr>
          </a:p>
          <a:p>
            <a:pPr marL="69215">
              <a:lnSpc>
                <a:spcPct val="100000"/>
              </a:lnSpc>
              <a:spcBef>
                <a:spcPts val="25"/>
              </a:spcBef>
            </a:pPr>
            <a:r>
              <a:rPr sz="750" spc="-5" dirty="0">
                <a:latin typeface="Courier New"/>
                <a:cs typeface="Courier New"/>
              </a:rPr>
              <a:t>fd2=open(argv[2], O_CREAT|O_WRONLY|O_TRUNC,</a:t>
            </a:r>
            <a:r>
              <a:rPr sz="750" spc="-35" dirty="0">
                <a:latin typeface="Courier New"/>
                <a:cs typeface="Courier New"/>
              </a:rPr>
              <a:t> </a:t>
            </a:r>
            <a:r>
              <a:rPr sz="750" spc="-5" dirty="0">
                <a:latin typeface="Courier New"/>
                <a:cs typeface="Courier New"/>
              </a:rPr>
              <a:t>0755);</a:t>
            </a:r>
            <a:endParaRPr sz="7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 marL="182245" marR="1139190" indent="-113664">
              <a:lnSpc>
                <a:spcPct val="102699"/>
              </a:lnSpc>
              <a:spcBef>
                <a:spcPts val="5"/>
              </a:spcBef>
            </a:pPr>
            <a:r>
              <a:rPr sz="750" spc="-5" dirty="0">
                <a:latin typeface="Courier New"/>
                <a:cs typeface="Courier New"/>
              </a:rPr>
              <a:t>while(read(fd1, &amp;buffer,</a:t>
            </a:r>
            <a:r>
              <a:rPr sz="750" spc="-65" dirty="0">
                <a:latin typeface="Courier New"/>
                <a:cs typeface="Courier New"/>
              </a:rPr>
              <a:t> </a:t>
            </a:r>
            <a:r>
              <a:rPr sz="750" spc="-5" dirty="0">
                <a:latin typeface="Courier New"/>
                <a:cs typeface="Courier New"/>
              </a:rPr>
              <a:t>1)&gt;0)  fileSize</a:t>
            </a:r>
            <a:r>
              <a:rPr sz="750" i="1" spc="-5" dirty="0">
                <a:latin typeface="Courier New"/>
                <a:cs typeface="Courier New"/>
              </a:rPr>
              <a:t>++;</a:t>
            </a:r>
            <a:endParaRPr sz="750" i="1" dirty="0">
              <a:latin typeface="Courier New"/>
              <a:cs typeface="Courier New"/>
            </a:endParaRPr>
          </a:p>
          <a:p>
            <a:pPr marL="182245" marR="1309370" indent="-113664">
              <a:lnSpc>
                <a:spcPct val="102699"/>
              </a:lnSpc>
            </a:pPr>
            <a:r>
              <a:rPr sz="750" spc="-5" dirty="0">
                <a:latin typeface="Courier New"/>
                <a:cs typeface="Courier New"/>
              </a:rPr>
              <a:t>while(++i &lt;= fileSize){  lseek(fd1, -i,</a:t>
            </a:r>
            <a:r>
              <a:rPr sz="750" spc="-70" dirty="0">
                <a:latin typeface="Courier New"/>
                <a:cs typeface="Courier New"/>
              </a:rPr>
              <a:t> </a:t>
            </a:r>
            <a:r>
              <a:rPr sz="750" spc="-5" dirty="0">
                <a:latin typeface="Courier New"/>
                <a:cs typeface="Courier New"/>
              </a:rPr>
              <a:t>SEEK_END);  read(fd1, &amp;buffer,</a:t>
            </a:r>
            <a:r>
              <a:rPr sz="750" spc="-75" dirty="0">
                <a:latin typeface="Courier New"/>
                <a:cs typeface="Courier New"/>
              </a:rPr>
              <a:t> </a:t>
            </a:r>
            <a:r>
              <a:rPr sz="750" spc="-5" dirty="0">
                <a:latin typeface="Courier New"/>
                <a:cs typeface="Courier New"/>
              </a:rPr>
              <a:t>1);</a:t>
            </a:r>
            <a:endParaRPr sz="750" dirty="0">
              <a:latin typeface="Courier New"/>
              <a:cs typeface="Courier New"/>
            </a:endParaRPr>
          </a:p>
          <a:p>
            <a:pPr marR="1239520" algn="ctr">
              <a:lnSpc>
                <a:spcPct val="100000"/>
              </a:lnSpc>
              <a:spcBef>
                <a:spcPts val="25"/>
              </a:spcBef>
            </a:pPr>
            <a:r>
              <a:rPr sz="750" spc="-5" dirty="0">
                <a:latin typeface="Courier New"/>
                <a:cs typeface="Courier New"/>
              </a:rPr>
              <a:t>write(fd2, &amp;buffer,</a:t>
            </a:r>
            <a:r>
              <a:rPr sz="750" spc="-75" dirty="0">
                <a:latin typeface="Courier New"/>
                <a:cs typeface="Courier New"/>
              </a:rPr>
              <a:t> </a:t>
            </a:r>
            <a:r>
              <a:rPr sz="750" spc="-5" dirty="0">
                <a:latin typeface="Courier New"/>
                <a:cs typeface="Courier New"/>
              </a:rPr>
              <a:t>1);</a:t>
            </a:r>
            <a:endParaRPr sz="750" dirty="0">
              <a:latin typeface="Courier New"/>
              <a:cs typeface="Courier New"/>
            </a:endParaRPr>
          </a:p>
          <a:p>
            <a:pPr marL="69215">
              <a:lnSpc>
                <a:spcPct val="100000"/>
              </a:lnSpc>
              <a:spcBef>
                <a:spcPts val="25"/>
              </a:spcBef>
            </a:pPr>
            <a:r>
              <a:rPr sz="750" spc="-5" dirty="0">
                <a:latin typeface="Courier New"/>
                <a:cs typeface="Courier New"/>
              </a:rPr>
              <a:t>}</a:t>
            </a:r>
            <a:endParaRPr sz="750" dirty="0">
              <a:latin typeface="Courier New"/>
              <a:cs typeface="Courier New"/>
            </a:endParaRPr>
          </a:p>
          <a:p>
            <a:pPr marL="69215" marR="2216785">
              <a:lnSpc>
                <a:spcPct val="102699"/>
              </a:lnSpc>
            </a:pPr>
            <a:r>
              <a:rPr sz="750" spc="-5" dirty="0">
                <a:latin typeface="Courier New"/>
                <a:cs typeface="Courier New"/>
              </a:rPr>
              <a:t>close(fd1);  close(fd2);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750" spc="-5" dirty="0">
                <a:latin typeface="Courier New"/>
                <a:cs typeface="Courier New"/>
              </a:rPr>
              <a:t>}</a:t>
            </a:r>
            <a:endParaRPr sz="7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Unix file</a:t>
            </a:r>
            <a:r>
              <a:rPr spc="-30" dirty="0"/>
              <a:t> </a:t>
            </a:r>
            <a:r>
              <a:rPr spc="-5" dirty="0"/>
              <a:t>Input/Output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7345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14668"/>
            <a:ext cx="3048635" cy="2108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4905" indent="-5588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Unix I/O system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calls</a:t>
            </a:r>
            <a:endParaRPr sz="600" dirty="0">
              <a:latin typeface="Arial"/>
              <a:cs typeface="Arial"/>
            </a:endParaRPr>
          </a:p>
          <a:p>
            <a:pPr marR="46990" algn="ctr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open()</a:t>
            </a:r>
            <a:r>
              <a:rPr sz="600" spc="-2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call</a:t>
            </a:r>
            <a:endParaRPr sz="600" dirty="0">
              <a:latin typeface="Arial"/>
              <a:cs typeface="Arial"/>
            </a:endParaRPr>
          </a:p>
          <a:p>
            <a:pPr marL="606425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read()</a:t>
            </a:r>
            <a:r>
              <a:rPr sz="600" spc="-19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write()</a:t>
            </a:r>
            <a:r>
              <a:rPr sz="600" spc="-19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calls</a:t>
            </a:r>
            <a:endParaRPr sz="600" dirty="0">
              <a:latin typeface="Arial"/>
              <a:cs typeface="Arial"/>
            </a:endParaRPr>
          </a:p>
          <a:p>
            <a:pPr marR="92710" algn="ctr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lseek()</a:t>
            </a:r>
            <a:r>
              <a:rPr sz="600" spc="-2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system call</a:t>
            </a:r>
            <a:endParaRPr sz="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550" dirty="0">
                <a:latin typeface="Times New Roman"/>
                <a:cs typeface="Times New Roman"/>
              </a:rPr>
              <a:t>//reverse2.c</a:t>
            </a:r>
            <a:endParaRPr sz="550" dirty="0">
              <a:latin typeface="Times New Roman"/>
              <a:cs typeface="Times New Roman"/>
            </a:endParaRPr>
          </a:p>
          <a:p>
            <a:pPr marL="12700" marR="1012190">
              <a:lnSpc>
                <a:spcPct val="107400"/>
              </a:lnSpc>
            </a:pPr>
            <a:r>
              <a:rPr sz="750" b="1" spc="15" dirty="0">
                <a:latin typeface="Courier New"/>
                <a:cs typeface="Courier New"/>
              </a:rPr>
              <a:t>//solution 2: start writing at</a:t>
            </a:r>
            <a:r>
              <a:rPr sz="750" b="1" spc="-40" dirty="0">
                <a:latin typeface="Courier New"/>
                <a:cs typeface="Courier New"/>
              </a:rPr>
              <a:t> </a:t>
            </a:r>
            <a:r>
              <a:rPr sz="750" b="1" spc="15" dirty="0">
                <a:latin typeface="Courier New"/>
                <a:cs typeface="Courier New"/>
              </a:rPr>
              <a:t>end  </a:t>
            </a:r>
            <a:r>
              <a:rPr sz="750" spc="15" dirty="0">
                <a:latin typeface="Courier New"/>
                <a:cs typeface="Courier New"/>
              </a:rPr>
              <a:t>int main(int argc, char</a:t>
            </a:r>
            <a:r>
              <a:rPr sz="750" spc="-40" dirty="0">
                <a:latin typeface="Courier New"/>
                <a:cs typeface="Courier New"/>
              </a:rPr>
              <a:t> </a:t>
            </a:r>
            <a:r>
              <a:rPr sz="1125" spc="22" baseline="-11111" dirty="0">
                <a:latin typeface="Courier New"/>
                <a:cs typeface="Courier New"/>
              </a:rPr>
              <a:t>*</a:t>
            </a:r>
            <a:r>
              <a:rPr sz="750" spc="15" dirty="0">
                <a:latin typeface="Courier New"/>
                <a:cs typeface="Courier New"/>
              </a:rPr>
              <a:t>argv[]){</a:t>
            </a:r>
            <a:endParaRPr sz="750" dirty="0">
              <a:latin typeface="Courier New"/>
              <a:cs typeface="Courier New"/>
            </a:endParaRPr>
          </a:p>
          <a:p>
            <a:pPr marL="71755">
              <a:lnSpc>
                <a:spcPct val="100000"/>
              </a:lnSpc>
              <a:spcBef>
                <a:spcPts val="65"/>
              </a:spcBef>
            </a:pPr>
            <a:r>
              <a:rPr sz="750" spc="15" dirty="0">
                <a:latin typeface="Courier New"/>
                <a:cs typeface="Courier New"/>
              </a:rPr>
              <a:t>int fd1,</a:t>
            </a:r>
            <a:r>
              <a:rPr sz="750" spc="-70" dirty="0">
                <a:latin typeface="Courier New"/>
                <a:cs typeface="Courier New"/>
              </a:rPr>
              <a:t> </a:t>
            </a:r>
            <a:r>
              <a:rPr sz="750" spc="15" dirty="0">
                <a:latin typeface="Courier New"/>
                <a:cs typeface="Courier New"/>
              </a:rPr>
              <a:t>fd2;</a:t>
            </a:r>
            <a:endParaRPr sz="750" dirty="0">
              <a:latin typeface="Courier New"/>
              <a:cs typeface="Courier New"/>
            </a:endParaRPr>
          </a:p>
          <a:p>
            <a:pPr marL="71755" marR="953135">
              <a:lnSpc>
                <a:spcPct val="107400"/>
              </a:lnSpc>
            </a:pPr>
            <a:r>
              <a:rPr sz="750" spc="15" dirty="0">
                <a:latin typeface="Courier New"/>
                <a:cs typeface="Courier New"/>
              </a:rPr>
              <a:t>char buffer; // 1 character</a:t>
            </a:r>
            <a:r>
              <a:rPr sz="750" spc="-40" dirty="0">
                <a:latin typeface="Courier New"/>
                <a:cs typeface="Courier New"/>
              </a:rPr>
              <a:t> </a:t>
            </a:r>
            <a:r>
              <a:rPr sz="750" spc="15" dirty="0">
                <a:latin typeface="Courier New"/>
                <a:cs typeface="Courier New"/>
              </a:rPr>
              <a:t>buffer  long int i=0,</a:t>
            </a:r>
            <a:r>
              <a:rPr sz="750" spc="-50" dirty="0">
                <a:latin typeface="Courier New"/>
                <a:cs typeface="Courier New"/>
              </a:rPr>
              <a:t> </a:t>
            </a:r>
            <a:r>
              <a:rPr sz="750" spc="15" dirty="0">
                <a:latin typeface="Courier New"/>
                <a:cs typeface="Courier New"/>
              </a:rPr>
              <a:t>fileSize=0;</a:t>
            </a:r>
            <a:endParaRPr sz="7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</a:pPr>
            <a:r>
              <a:rPr sz="750" spc="15" dirty="0">
                <a:latin typeface="Courier New"/>
                <a:cs typeface="Courier New"/>
              </a:rPr>
              <a:t>fd1=open(argv[1],</a:t>
            </a:r>
            <a:r>
              <a:rPr sz="750" spc="-40" dirty="0">
                <a:latin typeface="Courier New"/>
                <a:cs typeface="Courier New"/>
              </a:rPr>
              <a:t> </a:t>
            </a:r>
            <a:r>
              <a:rPr sz="750" spc="15" dirty="0">
                <a:latin typeface="Courier New"/>
                <a:cs typeface="Courier New"/>
              </a:rPr>
              <a:t>O_RDONLY);</a:t>
            </a:r>
            <a:endParaRPr sz="750" dirty="0">
              <a:latin typeface="Courier New"/>
              <a:cs typeface="Courier New"/>
            </a:endParaRPr>
          </a:p>
          <a:p>
            <a:pPr marL="71755">
              <a:lnSpc>
                <a:spcPct val="100000"/>
              </a:lnSpc>
              <a:spcBef>
                <a:spcPts val="65"/>
              </a:spcBef>
            </a:pPr>
            <a:r>
              <a:rPr sz="750" spc="15" dirty="0">
                <a:latin typeface="Courier New"/>
                <a:cs typeface="Courier New"/>
              </a:rPr>
              <a:t>fd2=open(argv[2], O_CREAT|O_WRONLY|O_TRUNC,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15" dirty="0">
                <a:latin typeface="Courier New"/>
                <a:cs typeface="Courier New"/>
              </a:rPr>
              <a:t>0755);</a:t>
            </a:r>
            <a:endParaRPr sz="7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190500" marR="1190625" indent="-118745">
              <a:lnSpc>
                <a:spcPct val="107400"/>
              </a:lnSpc>
              <a:spcBef>
                <a:spcPts val="5"/>
              </a:spcBef>
            </a:pPr>
            <a:r>
              <a:rPr sz="750" spc="15" dirty="0">
                <a:latin typeface="Courier New"/>
                <a:cs typeface="Courier New"/>
              </a:rPr>
              <a:t>while(read(fd1, &amp;buffer,</a:t>
            </a:r>
            <a:r>
              <a:rPr sz="750" spc="-40" dirty="0">
                <a:latin typeface="Courier New"/>
                <a:cs typeface="Courier New"/>
              </a:rPr>
              <a:t> </a:t>
            </a:r>
            <a:r>
              <a:rPr sz="750" spc="15" dirty="0">
                <a:latin typeface="Courier New"/>
                <a:cs typeface="Courier New"/>
              </a:rPr>
              <a:t>1)&gt;0)  fileSize++;</a:t>
            </a:r>
            <a:endParaRPr sz="750" dirty="0">
              <a:latin typeface="Courier New"/>
              <a:cs typeface="Courier New"/>
            </a:endParaRPr>
          </a:p>
          <a:p>
            <a:pPr marL="71755">
              <a:lnSpc>
                <a:spcPct val="100000"/>
              </a:lnSpc>
              <a:spcBef>
                <a:spcPts val="65"/>
              </a:spcBef>
            </a:pPr>
            <a:r>
              <a:rPr sz="750" spc="15" dirty="0">
                <a:latin typeface="Courier New"/>
                <a:cs typeface="Courier New"/>
              </a:rPr>
              <a:t>lseek(fd2, fileSize-1, SEEK_SET);//pointer to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spc="15" dirty="0">
                <a:latin typeface="Courier New"/>
                <a:cs typeface="Courier New"/>
              </a:rPr>
              <a:t>end</a:t>
            </a:r>
            <a:endParaRPr sz="7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7071" y="2070194"/>
            <a:ext cx="915035" cy="131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5" dirty="0">
                <a:latin typeface="Courier New"/>
                <a:cs typeface="Courier New"/>
              </a:rPr>
              <a:t>// rewind</a:t>
            </a:r>
            <a:r>
              <a:rPr sz="750" spc="-65" dirty="0">
                <a:latin typeface="Courier New"/>
                <a:cs typeface="Courier New"/>
              </a:rPr>
              <a:t> </a:t>
            </a:r>
            <a:r>
              <a:rPr sz="750" spc="15" dirty="0">
                <a:latin typeface="Courier New"/>
                <a:cs typeface="Courier New"/>
              </a:rPr>
              <a:t>fd1!!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577" y="2061735"/>
            <a:ext cx="1448435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400"/>
              </a:lnSpc>
            </a:pPr>
            <a:r>
              <a:rPr sz="750" spc="15" dirty="0">
                <a:latin typeface="Courier New"/>
                <a:cs typeface="Courier New"/>
              </a:rPr>
              <a:t>lseek(fd1, 0,</a:t>
            </a:r>
            <a:r>
              <a:rPr sz="750" spc="-50" dirty="0">
                <a:latin typeface="Courier New"/>
                <a:cs typeface="Courier New"/>
              </a:rPr>
              <a:t> </a:t>
            </a:r>
            <a:r>
              <a:rPr sz="750" spc="15" dirty="0">
                <a:latin typeface="Courier New"/>
                <a:cs typeface="Courier New"/>
              </a:rPr>
              <a:t>SEEK_SET);  while(++i &lt;=</a:t>
            </a:r>
            <a:r>
              <a:rPr sz="750" spc="-50" dirty="0">
                <a:latin typeface="Courier New"/>
                <a:cs typeface="Courier New"/>
              </a:rPr>
              <a:t> </a:t>
            </a:r>
            <a:r>
              <a:rPr sz="750" spc="15" dirty="0">
                <a:latin typeface="Courier New"/>
                <a:cs typeface="Courier New"/>
              </a:rPr>
              <a:t>fileSize){</a:t>
            </a:r>
            <a:endParaRPr sz="750" dirty="0">
              <a:latin typeface="Courier New"/>
              <a:cs typeface="Courier New"/>
            </a:endParaRPr>
          </a:p>
          <a:p>
            <a:pPr marL="130810">
              <a:lnSpc>
                <a:spcPct val="100000"/>
              </a:lnSpc>
              <a:spcBef>
                <a:spcPts val="65"/>
              </a:spcBef>
            </a:pPr>
            <a:r>
              <a:rPr sz="750" spc="15" dirty="0">
                <a:latin typeface="Courier New"/>
                <a:cs typeface="Courier New"/>
              </a:rPr>
              <a:t>read(fd1, &amp;buffer,</a:t>
            </a:r>
            <a:r>
              <a:rPr sz="750" spc="-55" dirty="0">
                <a:latin typeface="Courier New"/>
                <a:cs typeface="Courier New"/>
              </a:rPr>
              <a:t> </a:t>
            </a:r>
            <a:r>
              <a:rPr sz="750" spc="15" dirty="0">
                <a:latin typeface="Courier New"/>
                <a:cs typeface="Courier New"/>
              </a:rPr>
              <a:t>1);</a:t>
            </a:r>
            <a:endParaRPr sz="7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5134" y="2440744"/>
            <a:ext cx="1507490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750" spc="15" dirty="0">
                <a:latin typeface="Courier New"/>
                <a:cs typeface="Courier New"/>
              </a:rPr>
              <a:t>lseek(fd2, -i,</a:t>
            </a:r>
            <a:r>
              <a:rPr sz="750" spc="-50" dirty="0">
                <a:latin typeface="Courier New"/>
                <a:cs typeface="Courier New"/>
              </a:rPr>
              <a:t> </a:t>
            </a:r>
            <a:r>
              <a:rPr sz="750" spc="15" dirty="0">
                <a:latin typeface="Courier New"/>
                <a:cs typeface="Courier New"/>
              </a:rPr>
              <a:t>SEEK_END);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750" spc="15" dirty="0">
                <a:latin typeface="Courier New"/>
                <a:cs typeface="Courier New"/>
              </a:rPr>
              <a:t>write(fd2, &amp;buffer,</a:t>
            </a:r>
            <a:r>
              <a:rPr sz="750" spc="-50" dirty="0">
                <a:latin typeface="Courier New"/>
                <a:cs typeface="Courier New"/>
              </a:rPr>
              <a:t> </a:t>
            </a:r>
            <a:r>
              <a:rPr sz="750" spc="15" dirty="0">
                <a:latin typeface="Courier New"/>
                <a:cs typeface="Courier New"/>
              </a:rPr>
              <a:t>1);</a:t>
            </a:r>
            <a:endParaRPr sz="75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577" y="2686153"/>
            <a:ext cx="677545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750" spc="15" dirty="0">
                <a:latin typeface="Courier New"/>
                <a:cs typeface="Courier New"/>
              </a:rPr>
              <a:t>}</a:t>
            </a:r>
            <a:endParaRPr sz="750" dirty="0">
              <a:latin typeface="Courier New"/>
              <a:cs typeface="Courier New"/>
            </a:endParaRPr>
          </a:p>
          <a:p>
            <a:pPr marL="12700" marR="5080">
              <a:lnSpc>
                <a:spcPct val="107400"/>
              </a:lnSpc>
            </a:pPr>
            <a:r>
              <a:rPr sz="750" spc="15" dirty="0">
                <a:latin typeface="Courier New"/>
                <a:cs typeface="Courier New"/>
              </a:rPr>
              <a:t>close(fd1);  close(fd2);</a:t>
            </a:r>
            <a:endParaRPr sz="75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3054276"/>
            <a:ext cx="85090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750" spc="15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Unix file</a:t>
            </a:r>
            <a:r>
              <a:rPr spc="-30" dirty="0"/>
              <a:t> </a:t>
            </a:r>
            <a:r>
              <a:rPr spc="-5" dirty="0"/>
              <a:t>Input/Output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6567" y="162331"/>
            <a:ext cx="31242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948" y="440448"/>
            <a:ext cx="66357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Content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2031" y="1199565"/>
            <a:ext cx="188391" cy="188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5384" y="1228394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557" y="1204772"/>
            <a:ext cx="1318895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Unix I/O system</a:t>
            </a:r>
            <a:r>
              <a:rPr sz="105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calls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2031" y="1620481"/>
            <a:ext cx="188391" cy="188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5384" y="1649310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556" y="1625701"/>
            <a:ext cx="1987093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50" spc="-10" dirty="0">
                <a:solidFill>
                  <a:srgbClr val="3333B2"/>
                </a:solidFill>
                <a:latin typeface="Courier New"/>
                <a:cs typeface="Courier New"/>
              </a:rPr>
              <a:t>o</a:t>
            </a:r>
            <a:r>
              <a:rPr sz="1050" spc="-10" dirty="0">
                <a:solidFill>
                  <a:srgbClr val="3333B2"/>
                </a:solidFill>
                <a:latin typeface="Courier New"/>
                <a:cs typeface="Courier New"/>
              </a:rPr>
              <a:t>pen()</a:t>
            </a:r>
            <a:r>
              <a:rPr lang="en-US" sz="1050" spc="-10">
                <a:solidFill>
                  <a:srgbClr val="3333B2"/>
                </a:solidFill>
                <a:latin typeface="Courier New"/>
                <a:cs typeface="Courier New"/>
              </a:rPr>
              <a:t>/close() </a:t>
            </a:r>
            <a:r>
              <a:rPr sz="1050" spc="-5">
                <a:solidFill>
                  <a:srgbClr val="3333B2"/>
                </a:solidFill>
                <a:latin typeface="Arial"/>
                <a:cs typeface="Arial"/>
              </a:rPr>
              <a:t>system </a:t>
            </a: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call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2031" y="2041398"/>
            <a:ext cx="188391" cy="188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5384" y="2069300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6557" y="2046617"/>
            <a:ext cx="2207260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3333B2"/>
                </a:solidFill>
                <a:latin typeface="Courier New"/>
                <a:cs typeface="Courier New"/>
              </a:rPr>
              <a:t>read()</a:t>
            </a:r>
            <a:r>
              <a:rPr sz="1050" spc="-340" dirty="0">
                <a:solidFill>
                  <a:srgbClr val="3333B2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and</a:t>
            </a:r>
            <a:r>
              <a:rPr sz="105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333B2"/>
                </a:solidFill>
                <a:latin typeface="Courier New"/>
                <a:cs typeface="Courier New"/>
              </a:rPr>
              <a:t>write()</a:t>
            </a:r>
            <a:r>
              <a:rPr sz="1050" spc="-340" dirty="0">
                <a:solidFill>
                  <a:srgbClr val="3333B2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system</a:t>
            </a:r>
            <a:r>
              <a:rPr sz="105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calls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2031" y="2462314"/>
            <a:ext cx="188391" cy="188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5384" y="2491143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6557" y="2467533"/>
            <a:ext cx="1330960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3333B2"/>
                </a:solidFill>
                <a:latin typeface="Courier New"/>
                <a:cs typeface="Courier New"/>
              </a:rPr>
              <a:t>lseek()</a:t>
            </a:r>
            <a:r>
              <a:rPr sz="1050" spc="-375" dirty="0">
                <a:solidFill>
                  <a:srgbClr val="3333B2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system call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Unix file</a:t>
            </a:r>
            <a:r>
              <a:rPr spc="-30" dirty="0"/>
              <a:t> </a:t>
            </a:r>
            <a:r>
              <a:rPr spc="-5" dirty="0"/>
              <a:t>Input/Output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336" y="14668"/>
            <a:ext cx="1267460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0545" indent="-5588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Unix I/O system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calls</a:t>
            </a:r>
            <a:endParaRPr sz="600">
              <a:latin typeface="Arial"/>
              <a:cs typeface="Arial"/>
            </a:endParaRPr>
          </a:p>
          <a:p>
            <a:pPr marL="550545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open()</a:t>
            </a:r>
            <a:r>
              <a:rPr sz="600" spc="-2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call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read()</a:t>
            </a:r>
            <a:r>
              <a:rPr sz="600" spc="-19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write()</a:t>
            </a:r>
            <a:r>
              <a:rPr sz="600" spc="-19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calls</a:t>
            </a:r>
            <a:endParaRPr sz="600">
              <a:latin typeface="Arial"/>
              <a:cs typeface="Arial"/>
            </a:endParaRPr>
          </a:p>
          <a:p>
            <a:pPr marL="504825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lseek()</a:t>
            </a:r>
            <a:r>
              <a:rPr sz="600" spc="-2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system call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1028039"/>
            <a:ext cx="3989651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4" y="2980956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5345" y="2968256"/>
            <a:ext cx="114251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794" y="3019057"/>
            <a:ext cx="3837250" cy="634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889495"/>
            <a:ext cx="50751" cy="10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940267"/>
            <a:ext cx="50751" cy="20406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3" y="734656"/>
            <a:ext cx="3989704" cy="2297255"/>
          </a:xfrm>
          <a:custGeom>
            <a:avLst/>
            <a:gdLst/>
            <a:ahLst/>
            <a:cxnLst/>
            <a:rect l="l" t="t" r="r" b="b"/>
            <a:pathLst>
              <a:path w="3989704" h="1959610">
                <a:moveTo>
                  <a:pt x="3989652" y="0"/>
                </a:moveTo>
                <a:lnTo>
                  <a:pt x="0" y="0"/>
                </a:lnTo>
                <a:lnTo>
                  <a:pt x="0" y="1908655"/>
                </a:lnTo>
                <a:lnTo>
                  <a:pt x="4008" y="1928380"/>
                </a:lnTo>
                <a:lnTo>
                  <a:pt x="14922" y="1944533"/>
                </a:lnTo>
                <a:lnTo>
                  <a:pt x="31075" y="1955447"/>
                </a:lnTo>
                <a:lnTo>
                  <a:pt x="50800" y="1959455"/>
                </a:lnTo>
                <a:lnTo>
                  <a:pt x="3938852" y="1959455"/>
                </a:lnTo>
                <a:lnTo>
                  <a:pt x="3958576" y="1955447"/>
                </a:lnTo>
                <a:lnTo>
                  <a:pt x="3974729" y="1944533"/>
                </a:lnTo>
                <a:lnTo>
                  <a:pt x="3985644" y="1928380"/>
                </a:lnTo>
                <a:lnTo>
                  <a:pt x="3989652" y="1908655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r>
              <a:rPr lang="en-CA" sz="1100" dirty="0">
                <a:highlight>
                  <a:srgbClr val="FFFF00"/>
                </a:highlight>
              </a:rPr>
              <a:t>The file’s offset can be greater than the file’s current size</a:t>
            </a:r>
            <a:r>
              <a:rPr lang="en-CA" sz="1100" dirty="0"/>
              <a:t>, in which case the next write to the file will extend the file. This is referred to as </a:t>
            </a:r>
            <a:r>
              <a:rPr lang="en-CA" sz="1100" dirty="0">
                <a:highlight>
                  <a:srgbClr val="FFFF00"/>
                </a:highlight>
              </a:rPr>
              <a:t>creating a hole </a:t>
            </a:r>
            <a:r>
              <a:rPr lang="en-CA" sz="1100" dirty="0"/>
              <a:t>in a file and is </a:t>
            </a:r>
            <a:r>
              <a:rPr lang="en-CA" sz="1100" dirty="0">
                <a:highlight>
                  <a:srgbClr val="FFFF00"/>
                </a:highlight>
              </a:rPr>
              <a:t>allowed.</a:t>
            </a:r>
            <a:r>
              <a:rPr lang="en-CA" sz="1100" dirty="0"/>
              <a:t> </a:t>
            </a:r>
          </a:p>
          <a:p>
            <a:endParaRPr lang="en-CA" sz="1100" dirty="0"/>
          </a:p>
          <a:p>
            <a:r>
              <a:rPr lang="en-CA" sz="1100" dirty="0"/>
              <a:t>Any bytes in a file that have not been written are read back as 0.</a:t>
            </a:r>
          </a:p>
          <a:p>
            <a:endParaRPr lang="en-CA" sz="1100" dirty="0"/>
          </a:p>
          <a:p>
            <a:r>
              <a:rPr lang="en-CA" sz="1100" dirty="0"/>
              <a:t>See the example code “</a:t>
            </a:r>
            <a:r>
              <a:rPr lang="en-CA" sz="1100" dirty="0" err="1"/>
              <a:t>hole.c</a:t>
            </a:r>
            <a:r>
              <a:rPr lang="en-CA" sz="1100" dirty="0"/>
              <a:t>”</a:t>
            </a:r>
          </a:p>
          <a:p>
            <a:r>
              <a:rPr lang="en-CA" sz="1100" dirty="0"/>
              <a:t>Run it and inspect its contents using od –c  </a:t>
            </a:r>
            <a:r>
              <a:rPr lang="en-CA" sz="1100" dirty="0" err="1"/>
              <a:t>file.hole</a:t>
            </a:r>
            <a:endParaRPr sz="1100" dirty="0"/>
          </a:p>
        </p:txBody>
      </p:sp>
      <p:sp>
        <p:nvSpPr>
          <p:cNvPr id="15" name="object 15"/>
          <p:cNvSpPr/>
          <p:nvPr/>
        </p:nvSpPr>
        <p:spPr>
          <a:xfrm>
            <a:off x="4298846" y="927567"/>
            <a:ext cx="0" cy="2072639"/>
          </a:xfrm>
          <a:custGeom>
            <a:avLst/>
            <a:gdLst/>
            <a:ahLst/>
            <a:cxnLst/>
            <a:rect l="l" t="t" r="r" b="b"/>
            <a:pathLst>
              <a:path h="2072639">
                <a:moveTo>
                  <a:pt x="0" y="2072439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846" y="91486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846" y="90216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846" y="88946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870417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2362885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1007" y="2707030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5948" y="440448"/>
            <a:ext cx="405257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spc="15" dirty="0" err="1">
                <a:solidFill>
                  <a:srgbClr val="FFFFFF"/>
                </a:solidFill>
                <a:latin typeface="Arial"/>
                <a:cs typeface="Arial"/>
              </a:rPr>
              <a:t>lseek</a:t>
            </a:r>
            <a:r>
              <a:rPr lang="en-US" sz="1400" spc="15" dirty="0">
                <a:solidFill>
                  <a:srgbClr val="FFFFFF"/>
                </a:solidFill>
                <a:latin typeface="Arial"/>
                <a:cs typeface="Arial"/>
              </a:rPr>
              <a:t>() again.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Unix file</a:t>
            </a:r>
            <a:r>
              <a:rPr spc="-30" dirty="0"/>
              <a:t> </a:t>
            </a:r>
            <a:r>
              <a:rPr spc="-5" dirty="0"/>
              <a:t>Input/Output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909159206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336" y="14668"/>
            <a:ext cx="1267460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0545" indent="-5588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Unix I/O system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calls</a:t>
            </a:r>
            <a:endParaRPr sz="600">
              <a:latin typeface="Arial"/>
              <a:cs typeface="Arial"/>
            </a:endParaRPr>
          </a:p>
          <a:p>
            <a:pPr marL="550545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open()</a:t>
            </a:r>
            <a:r>
              <a:rPr sz="600" spc="-2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call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read()</a:t>
            </a:r>
            <a:r>
              <a:rPr sz="600" spc="-19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write()</a:t>
            </a:r>
            <a:r>
              <a:rPr sz="600" spc="-19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calls</a:t>
            </a:r>
            <a:endParaRPr sz="600">
              <a:latin typeface="Arial"/>
              <a:cs typeface="Arial"/>
            </a:endParaRPr>
          </a:p>
          <a:p>
            <a:pPr marL="504825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lseek()</a:t>
            </a:r>
            <a:r>
              <a:rPr sz="600" spc="-2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system call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1028039"/>
            <a:ext cx="3989651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4" y="2980956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5345" y="2968256"/>
            <a:ext cx="114251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794" y="3019057"/>
            <a:ext cx="3837250" cy="634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889495"/>
            <a:ext cx="50751" cy="10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940267"/>
            <a:ext cx="50751" cy="20406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2766" y="859000"/>
            <a:ext cx="3989704" cy="2297255"/>
          </a:xfrm>
          <a:custGeom>
            <a:avLst/>
            <a:gdLst/>
            <a:ahLst/>
            <a:cxnLst/>
            <a:rect l="l" t="t" r="r" b="b"/>
            <a:pathLst>
              <a:path w="3989704" h="1959610">
                <a:moveTo>
                  <a:pt x="3989652" y="0"/>
                </a:moveTo>
                <a:lnTo>
                  <a:pt x="0" y="0"/>
                </a:lnTo>
                <a:lnTo>
                  <a:pt x="0" y="1908655"/>
                </a:lnTo>
                <a:lnTo>
                  <a:pt x="4008" y="1928380"/>
                </a:lnTo>
                <a:lnTo>
                  <a:pt x="14922" y="1944533"/>
                </a:lnTo>
                <a:lnTo>
                  <a:pt x="31075" y="1955447"/>
                </a:lnTo>
                <a:lnTo>
                  <a:pt x="50800" y="1959455"/>
                </a:lnTo>
                <a:lnTo>
                  <a:pt x="3938852" y="1959455"/>
                </a:lnTo>
                <a:lnTo>
                  <a:pt x="3958576" y="1955447"/>
                </a:lnTo>
                <a:lnTo>
                  <a:pt x="3974729" y="1944533"/>
                </a:lnTo>
                <a:lnTo>
                  <a:pt x="3985644" y="1928380"/>
                </a:lnTo>
                <a:lnTo>
                  <a:pt x="3989652" y="1908655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r>
              <a:rPr lang="en-US" sz="1100" dirty="0"/>
              <a:t>Unix/Linux provides a globally accessible integer variable which contains an error code number……</a:t>
            </a:r>
          </a:p>
          <a:p>
            <a:r>
              <a:rPr lang="en-US" sz="1100" dirty="0"/>
              <a:t>Remember to include </a:t>
            </a:r>
            <a:r>
              <a:rPr lang="en-US" sz="1100" dirty="0" err="1"/>
              <a:t>errno.h</a:t>
            </a:r>
            <a:r>
              <a:rPr lang="en-US" sz="1100" dirty="0"/>
              <a:t> before using it.</a:t>
            </a:r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 err="1"/>
              <a:t>perror</a:t>
            </a:r>
            <a:r>
              <a:rPr lang="en-US" sz="1100" dirty="0"/>
              <a:t>(char *) is a library routine to output error message related to </a:t>
            </a:r>
            <a:r>
              <a:rPr lang="en-US" sz="1100" dirty="0" err="1"/>
              <a:t>errno</a:t>
            </a:r>
            <a:r>
              <a:rPr lang="en-US" sz="1100" dirty="0"/>
              <a:t>…..</a:t>
            </a:r>
          </a:p>
          <a:p>
            <a:endParaRPr sz="1100" dirty="0"/>
          </a:p>
        </p:txBody>
      </p:sp>
      <p:sp>
        <p:nvSpPr>
          <p:cNvPr id="15" name="object 15"/>
          <p:cNvSpPr/>
          <p:nvPr/>
        </p:nvSpPr>
        <p:spPr>
          <a:xfrm>
            <a:off x="4298846" y="927567"/>
            <a:ext cx="0" cy="2072639"/>
          </a:xfrm>
          <a:custGeom>
            <a:avLst/>
            <a:gdLst/>
            <a:ahLst/>
            <a:cxnLst/>
            <a:rect l="l" t="t" r="r" b="b"/>
            <a:pathLst>
              <a:path h="2072639">
                <a:moveTo>
                  <a:pt x="0" y="2072439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846" y="91486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846" y="90216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846" y="88946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870417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2362885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1007" y="2707030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5948" y="440448"/>
            <a:ext cx="405257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spc="15" dirty="0" err="1">
                <a:solidFill>
                  <a:srgbClr val="FFFFFF"/>
                </a:solidFill>
                <a:latin typeface="Arial"/>
                <a:cs typeface="Arial"/>
              </a:rPr>
              <a:t>errno</a:t>
            </a:r>
            <a:r>
              <a:rPr lang="en-US" sz="1400" spc="15" dirty="0">
                <a:solidFill>
                  <a:srgbClr val="FFFFFF"/>
                </a:solidFill>
                <a:latin typeface="Arial"/>
                <a:cs typeface="Arial"/>
              </a:rPr>
              <a:t> and </a:t>
            </a:r>
            <a:r>
              <a:rPr lang="en-US" sz="1400" spc="15" dirty="0" err="1">
                <a:solidFill>
                  <a:srgbClr val="FFFFFF"/>
                </a:solidFill>
                <a:latin typeface="Arial"/>
                <a:cs typeface="Arial"/>
              </a:rPr>
              <a:t>perror</a:t>
            </a:r>
            <a:r>
              <a:rPr lang="en-US" sz="1400" spc="15" dirty="0">
                <a:solidFill>
                  <a:srgbClr val="FFFFFF"/>
                </a:solidFill>
                <a:latin typeface="Arial"/>
                <a:cs typeface="Arial"/>
              </a:rPr>
              <a:t>(char *) library function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Unix file</a:t>
            </a:r>
            <a:r>
              <a:rPr spc="-30" dirty="0"/>
              <a:t> </a:t>
            </a:r>
            <a:r>
              <a:rPr spc="-5" dirty="0"/>
              <a:t>Input/Output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1831281379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336" y="14668"/>
            <a:ext cx="1267460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0545" indent="-5588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Unix I/O system</a:t>
            </a:r>
            <a:r>
              <a:rPr sz="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calls</a:t>
            </a:r>
            <a:endParaRPr sz="600">
              <a:latin typeface="Arial"/>
              <a:cs typeface="Arial"/>
            </a:endParaRPr>
          </a:p>
          <a:p>
            <a:pPr marL="550545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open()</a:t>
            </a:r>
            <a:r>
              <a:rPr sz="600" spc="-2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call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read()</a:t>
            </a:r>
            <a:r>
              <a:rPr sz="600" spc="-19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write()</a:t>
            </a:r>
            <a:r>
              <a:rPr sz="600" spc="-19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calls</a:t>
            </a:r>
            <a:endParaRPr sz="600">
              <a:latin typeface="Arial"/>
              <a:cs typeface="Arial"/>
            </a:endParaRPr>
          </a:p>
          <a:p>
            <a:pPr marL="504825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lseek()</a:t>
            </a:r>
            <a:r>
              <a:rPr sz="600" spc="-2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call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3" y="845260"/>
            <a:ext cx="3989704" cy="195580"/>
          </a:xfrm>
          <a:custGeom>
            <a:avLst/>
            <a:gdLst/>
            <a:ahLst/>
            <a:cxnLst/>
            <a:rect l="l" t="t" r="r" b="b"/>
            <a:pathLst>
              <a:path w="3989704" h="19558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5162"/>
                </a:lnTo>
                <a:lnTo>
                  <a:pt x="3989652" y="195162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1027760"/>
            <a:ext cx="3989651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4" y="2265781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5345" y="2253081"/>
            <a:ext cx="114251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794" y="2303882"/>
            <a:ext cx="3837250" cy="634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889495"/>
            <a:ext cx="50751" cy="10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940278"/>
            <a:ext cx="50751" cy="132550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3" y="1072035"/>
            <a:ext cx="3989704" cy="1244600"/>
          </a:xfrm>
          <a:custGeom>
            <a:avLst/>
            <a:gdLst/>
            <a:ahLst/>
            <a:cxnLst/>
            <a:rect l="l" t="t" r="r" b="b"/>
            <a:pathLst>
              <a:path w="3989704" h="1244600">
                <a:moveTo>
                  <a:pt x="3989652" y="0"/>
                </a:moveTo>
                <a:lnTo>
                  <a:pt x="0" y="0"/>
                </a:lnTo>
                <a:lnTo>
                  <a:pt x="0" y="1193745"/>
                </a:lnTo>
                <a:lnTo>
                  <a:pt x="4008" y="1213470"/>
                </a:lnTo>
                <a:lnTo>
                  <a:pt x="14922" y="1229623"/>
                </a:lnTo>
                <a:lnTo>
                  <a:pt x="31075" y="1240537"/>
                </a:lnTo>
                <a:lnTo>
                  <a:pt x="50800" y="1244546"/>
                </a:lnTo>
                <a:lnTo>
                  <a:pt x="3938852" y="1244546"/>
                </a:lnTo>
                <a:lnTo>
                  <a:pt x="3958576" y="1240537"/>
                </a:lnTo>
                <a:lnTo>
                  <a:pt x="3974729" y="1229623"/>
                </a:lnTo>
                <a:lnTo>
                  <a:pt x="3985644" y="1213470"/>
                </a:lnTo>
                <a:lnTo>
                  <a:pt x="3989652" y="1193745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6" y="927578"/>
            <a:ext cx="0" cy="1357630"/>
          </a:xfrm>
          <a:custGeom>
            <a:avLst/>
            <a:gdLst/>
            <a:ahLst/>
            <a:cxnLst/>
            <a:rect l="l" t="t" r="r" b="b"/>
            <a:pathLst>
              <a:path h="1357630">
                <a:moveTo>
                  <a:pt x="0" y="1357252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846" y="91487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846" y="90217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846" y="88947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870428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1330159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1007" y="1502232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1007" y="1674304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1007" y="1846376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1007" y="2018449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1007" y="2190534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9193" y="2468511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9994" y="2808325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35345" y="2795625"/>
            <a:ext cx="114251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0794" y="2846426"/>
            <a:ext cx="3837250" cy="634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8846" y="2519070"/>
            <a:ext cx="50751" cy="10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8846" y="2569860"/>
            <a:ext cx="50751" cy="23846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9193" y="2512922"/>
            <a:ext cx="3989704" cy="346710"/>
          </a:xfrm>
          <a:custGeom>
            <a:avLst/>
            <a:gdLst/>
            <a:ahLst/>
            <a:cxnLst/>
            <a:rect l="l" t="t" r="r" b="b"/>
            <a:pathLst>
              <a:path w="3989704" h="346710">
                <a:moveTo>
                  <a:pt x="3989652" y="0"/>
                </a:moveTo>
                <a:lnTo>
                  <a:pt x="0" y="0"/>
                </a:lnTo>
                <a:lnTo>
                  <a:pt x="0" y="295402"/>
                </a:lnTo>
                <a:lnTo>
                  <a:pt x="4008" y="315127"/>
                </a:lnTo>
                <a:lnTo>
                  <a:pt x="14922" y="331280"/>
                </a:lnTo>
                <a:lnTo>
                  <a:pt x="31075" y="342194"/>
                </a:lnTo>
                <a:lnTo>
                  <a:pt x="50800" y="346203"/>
                </a:lnTo>
                <a:lnTo>
                  <a:pt x="3938852" y="346203"/>
                </a:lnTo>
                <a:lnTo>
                  <a:pt x="3958576" y="342194"/>
                </a:lnTo>
                <a:lnTo>
                  <a:pt x="3974729" y="331280"/>
                </a:lnTo>
                <a:lnTo>
                  <a:pt x="3985644" y="315127"/>
                </a:lnTo>
                <a:lnTo>
                  <a:pt x="3989652" y="295402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98846" y="2557160"/>
            <a:ext cx="0" cy="270510"/>
          </a:xfrm>
          <a:custGeom>
            <a:avLst/>
            <a:gdLst/>
            <a:ahLst/>
            <a:cxnLst/>
            <a:rect l="l" t="t" r="r" b="b"/>
            <a:pathLst>
              <a:path h="270510">
                <a:moveTo>
                  <a:pt x="0" y="270215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98846" y="25444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98846" y="25317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98846" y="25190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98846" y="2500009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45948" y="440448"/>
            <a:ext cx="3935095" cy="2424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200910" algn="ctr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Unix I/O system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calls</a:t>
            </a:r>
            <a:endParaRPr sz="140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1510"/>
              </a:spcBef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Unix I/O system</a:t>
            </a:r>
            <a:r>
              <a:rPr sz="10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calls</a:t>
            </a:r>
            <a:endParaRPr sz="105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360"/>
              </a:spcBef>
            </a:pPr>
            <a:r>
              <a:rPr sz="1050" spc="-5" dirty="0">
                <a:latin typeface="Arial"/>
                <a:cs typeface="Arial"/>
              </a:rPr>
              <a:t>Most Unix I/O can be </a:t>
            </a:r>
            <a:r>
              <a:rPr sz="1050" spc="-10" dirty="0">
                <a:latin typeface="Arial"/>
                <a:cs typeface="Arial"/>
              </a:rPr>
              <a:t>performed </a:t>
            </a:r>
            <a:r>
              <a:rPr sz="1050" spc="-5" dirty="0">
                <a:latin typeface="Arial"/>
                <a:cs typeface="Arial"/>
              </a:rPr>
              <a:t>using the system</a:t>
            </a:r>
            <a:r>
              <a:rPr sz="1050" spc="10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calls:</a:t>
            </a:r>
            <a:endParaRPr sz="1050" dirty="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330"/>
              </a:spcBef>
            </a:pPr>
            <a:r>
              <a:rPr sz="1050" spc="-5" dirty="0">
                <a:latin typeface="Courier New"/>
                <a:cs typeface="Courier New"/>
              </a:rPr>
              <a:t>open</a:t>
            </a:r>
            <a:r>
              <a:rPr sz="1050" spc="-5" dirty="0">
                <a:latin typeface="Arial"/>
                <a:cs typeface="Arial"/>
              </a:rPr>
              <a:t>: to open a</a:t>
            </a:r>
            <a:r>
              <a:rPr sz="1050" spc="3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file</a:t>
            </a:r>
            <a:endParaRPr sz="1050" dirty="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35"/>
              </a:spcBef>
            </a:pPr>
            <a:r>
              <a:rPr lang="en-CA" sz="1050" spc="-5" dirty="0">
                <a:highlight>
                  <a:srgbClr val="FFFF00"/>
                </a:highlight>
                <a:latin typeface="Courier New"/>
                <a:cs typeface="Courier New"/>
              </a:rPr>
              <a:t>Create</a:t>
            </a:r>
            <a:r>
              <a:rPr lang="en-US" sz="1050" spc="-5" baseline="30000" dirty="0">
                <a:highlight>
                  <a:srgbClr val="FFFF00"/>
                </a:highlight>
                <a:latin typeface="Courier New"/>
                <a:cs typeface="Courier New"/>
              </a:rPr>
              <a:t>?</a:t>
            </a:r>
            <a:r>
              <a:rPr sz="1050" spc="-5" dirty="0">
                <a:latin typeface="Arial"/>
                <a:cs typeface="Arial"/>
              </a:rPr>
              <a:t>: to create a </a:t>
            </a:r>
            <a:r>
              <a:rPr sz="1050" spc="-15" dirty="0">
                <a:latin typeface="Arial"/>
                <a:cs typeface="Arial"/>
              </a:rPr>
              <a:t>new </a:t>
            </a:r>
            <a:r>
              <a:rPr sz="1050" spc="-5" dirty="0">
                <a:latin typeface="Arial"/>
                <a:cs typeface="Arial"/>
              </a:rPr>
              <a:t>file or </a:t>
            </a:r>
            <a:r>
              <a:rPr sz="1050" spc="-10" dirty="0">
                <a:latin typeface="Arial"/>
                <a:cs typeface="Arial"/>
              </a:rPr>
              <a:t>rewrite </a:t>
            </a:r>
            <a:r>
              <a:rPr sz="1050" spc="-5" dirty="0">
                <a:latin typeface="Arial"/>
                <a:cs typeface="Arial"/>
              </a:rPr>
              <a:t>an </a:t>
            </a:r>
            <a:r>
              <a:rPr sz="1050" spc="-10" dirty="0">
                <a:latin typeface="Arial"/>
                <a:cs typeface="Arial"/>
              </a:rPr>
              <a:t>existing</a:t>
            </a:r>
            <a:r>
              <a:rPr sz="1050" spc="20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one</a:t>
            </a:r>
            <a:endParaRPr sz="1050" dirty="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35"/>
              </a:spcBef>
            </a:pPr>
            <a:r>
              <a:rPr sz="1050" spc="-5" dirty="0">
                <a:latin typeface="Courier New"/>
                <a:cs typeface="Courier New"/>
              </a:rPr>
              <a:t>read</a:t>
            </a:r>
            <a:r>
              <a:rPr sz="1050" spc="-5" dirty="0">
                <a:latin typeface="Arial"/>
                <a:cs typeface="Arial"/>
              </a:rPr>
              <a:t>: to read a </a:t>
            </a:r>
            <a:r>
              <a:rPr sz="1050" spc="-10" dirty="0">
                <a:latin typeface="Arial"/>
                <a:cs typeface="Arial"/>
              </a:rPr>
              <a:t>number </a:t>
            </a:r>
            <a:r>
              <a:rPr sz="1050" spc="-5" dirty="0">
                <a:latin typeface="Arial"/>
                <a:cs typeface="Arial"/>
              </a:rPr>
              <a:t>of</a:t>
            </a:r>
            <a:r>
              <a:rPr sz="1050" spc="8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bytes</a:t>
            </a:r>
            <a:endParaRPr sz="1050" dirty="0">
              <a:latin typeface="Arial"/>
              <a:cs typeface="Arial"/>
            </a:endParaRPr>
          </a:p>
          <a:p>
            <a:pPr marL="490855" marR="920750">
              <a:lnSpc>
                <a:spcPct val="102600"/>
              </a:lnSpc>
            </a:pPr>
            <a:r>
              <a:rPr sz="1050" spc="-5" dirty="0">
                <a:latin typeface="Courier New"/>
                <a:cs typeface="Courier New"/>
              </a:rPr>
              <a:t>write</a:t>
            </a:r>
            <a:r>
              <a:rPr sz="1050" spc="-5" dirty="0">
                <a:latin typeface="Arial"/>
                <a:cs typeface="Arial"/>
              </a:rPr>
              <a:t>: to write a </a:t>
            </a:r>
            <a:r>
              <a:rPr sz="1050" spc="-10" dirty="0">
                <a:latin typeface="Arial"/>
                <a:cs typeface="Arial"/>
              </a:rPr>
              <a:t>number </a:t>
            </a:r>
            <a:r>
              <a:rPr sz="1050" spc="-5" dirty="0">
                <a:latin typeface="Arial"/>
                <a:cs typeface="Arial"/>
              </a:rPr>
              <a:t>of </a:t>
            </a:r>
            <a:r>
              <a:rPr sz="1050" spc="-10" dirty="0">
                <a:latin typeface="Arial"/>
                <a:cs typeface="Arial"/>
              </a:rPr>
              <a:t>bytes  </a:t>
            </a:r>
            <a:endParaRPr lang="en-US" sz="1050" spc="-10" dirty="0">
              <a:latin typeface="Arial"/>
              <a:cs typeface="Arial"/>
            </a:endParaRPr>
          </a:p>
          <a:p>
            <a:pPr marL="490855" marR="920750">
              <a:lnSpc>
                <a:spcPct val="102600"/>
              </a:lnSpc>
            </a:pPr>
            <a:r>
              <a:rPr sz="1050" spc="-5" dirty="0" err="1">
                <a:latin typeface="Courier New"/>
                <a:cs typeface="Courier New"/>
              </a:rPr>
              <a:t>lseek</a:t>
            </a:r>
            <a:r>
              <a:rPr sz="1050" spc="-5" dirty="0">
                <a:latin typeface="Arial"/>
                <a:cs typeface="Arial"/>
              </a:rPr>
              <a:t>: to </a:t>
            </a:r>
            <a:r>
              <a:rPr sz="1050" spc="-10" dirty="0">
                <a:latin typeface="Arial"/>
                <a:cs typeface="Arial"/>
              </a:rPr>
              <a:t>explicitly </a:t>
            </a:r>
            <a:r>
              <a:rPr sz="1050" spc="-5" dirty="0">
                <a:latin typeface="Arial"/>
                <a:cs typeface="Arial"/>
              </a:rPr>
              <a:t>position the file offset  </a:t>
            </a:r>
            <a:r>
              <a:rPr sz="1050" spc="-5" dirty="0">
                <a:latin typeface="Courier New"/>
                <a:cs typeface="Courier New"/>
              </a:rPr>
              <a:t>close</a:t>
            </a:r>
            <a:r>
              <a:rPr sz="1050" spc="-5" dirty="0">
                <a:latin typeface="Arial"/>
                <a:cs typeface="Arial"/>
              </a:rPr>
              <a:t>: to close a</a:t>
            </a:r>
            <a:r>
              <a:rPr sz="1050" spc="4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file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213995" marR="508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In </a:t>
            </a:r>
            <a:r>
              <a:rPr sz="1050" spc="-10" dirty="0">
                <a:latin typeface="Arial"/>
                <a:cs typeface="Arial"/>
              </a:rPr>
              <a:t>contrast </a:t>
            </a:r>
            <a:r>
              <a:rPr sz="1050" spc="-5" dirty="0">
                <a:latin typeface="Arial"/>
                <a:cs typeface="Arial"/>
              </a:rPr>
              <a:t>to the standard I/O </a:t>
            </a:r>
            <a:r>
              <a:rPr sz="1050" spc="-10" dirty="0">
                <a:latin typeface="Arial"/>
                <a:cs typeface="Arial"/>
              </a:rPr>
              <a:t>functions, </a:t>
            </a:r>
            <a:r>
              <a:rPr sz="1050" spc="-5" dirty="0">
                <a:latin typeface="Arial"/>
                <a:cs typeface="Arial"/>
              </a:rPr>
              <a:t>the Unix I/O system  calls are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b="1" i="1" u="sng" spc="-10" dirty="0">
                <a:latin typeface="Arial"/>
                <a:cs typeface="Arial"/>
              </a:rPr>
              <a:t>unbuffered</a:t>
            </a:r>
            <a:r>
              <a:rPr lang="en-US" sz="1050" b="1" i="1" u="sng" spc="-10" dirty="0">
                <a:latin typeface="Arial"/>
                <a:cs typeface="Arial"/>
              </a:rPr>
              <a:t> </a:t>
            </a:r>
            <a:r>
              <a:rPr lang="en-US" sz="600" spc="-10" dirty="0">
                <a:latin typeface="Arial"/>
                <a:cs typeface="Arial"/>
              </a:rPr>
              <a:t>(what doe it mean?)</a:t>
            </a:r>
            <a:r>
              <a:rPr sz="1050" spc="-10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Unix file</a:t>
            </a:r>
            <a:r>
              <a:rPr spc="-30" dirty="0"/>
              <a:t> </a:t>
            </a:r>
            <a:r>
              <a:rPr spc="-5" dirty="0"/>
              <a:t>Input/Output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336" y="14668"/>
            <a:ext cx="1267460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0545" indent="-5588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Unix I/O system</a:t>
            </a:r>
            <a:r>
              <a:rPr sz="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calls</a:t>
            </a:r>
            <a:endParaRPr sz="600">
              <a:latin typeface="Arial"/>
              <a:cs typeface="Arial"/>
            </a:endParaRPr>
          </a:p>
          <a:p>
            <a:pPr marL="550545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open()</a:t>
            </a:r>
            <a:r>
              <a:rPr sz="600" spc="-2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call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read()</a:t>
            </a:r>
            <a:r>
              <a:rPr sz="600" spc="-19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write()</a:t>
            </a:r>
            <a:r>
              <a:rPr sz="600" spc="-19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calls</a:t>
            </a:r>
            <a:endParaRPr sz="600">
              <a:latin typeface="Arial"/>
              <a:cs typeface="Arial"/>
            </a:endParaRPr>
          </a:p>
          <a:p>
            <a:pPr marL="504825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lseek()</a:t>
            </a:r>
            <a:r>
              <a:rPr sz="600" spc="-2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call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3" y="84526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994" y="1212723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5345" y="1200022"/>
            <a:ext cx="114251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794" y="1250823"/>
            <a:ext cx="3837250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895820"/>
            <a:ext cx="50751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946617"/>
            <a:ext cx="50751" cy="2661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193" y="889680"/>
            <a:ext cx="3989704" cy="374015"/>
          </a:xfrm>
          <a:custGeom>
            <a:avLst/>
            <a:gdLst/>
            <a:ahLst/>
            <a:cxnLst/>
            <a:rect l="l" t="t" r="r" b="b"/>
            <a:pathLst>
              <a:path w="3989704" h="374015">
                <a:moveTo>
                  <a:pt x="3989652" y="0"/>
                </a:moveTo>
                <a:lnTo>
                  <a:pt x="0" y="0"/>
                </a:lnTo>
                <a:lnTo>
                  <a:pt x="0" y="323042"/>
                </a:lnTo>
                <a:lnTo>
                  <a:pt x="4008" y="342767"/>
                </a:lnTo>
                <a:lnTo>
                  <a:pt x="14922" y="358920"/>
                </a:lnTo>
                <a:lnTo>
                  <a:pt x="31075" y="369834"/>
                </a:lnTo>
                <a:lnTo>
                  <a:pt x="50800" y="373843"/>
                </a:lnTo>
                <a:lnTo>
                  <a:pt x="3938852" y="373843"/>
                </a:lnTo>
                <a:lnTo>
                  <a:pt x="3958576" y="369834"/>
                </a:lnTo>
                <a:lnTo>
                  <a:pt x="3974729" y="358920"/>
                </a:lnTo>
                <a:lnTo>
                  <a:pt x="3985644" y="342767"/>
                </a:lnTo>
                <a:lnTo>
                  <a:pt x="3989652" y="323042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6" y="933917"/>
            <a:ext cx="0" cy="298450"/>
          </a:xfrm>
          <a:custGeom>
            <a:avLst/>
            <a:gdLst/>
            <a:ahLst/>
            <a:cxnLst/>
            <a:rect l="l" t="t" r="r" b="b"/>
            <a:pathLst>
              <a:path h="298450">
                <a:moveTo>
                  <a:pt x="0" y="297855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6" y="92121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846" y="90851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846" y="89581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846" y="876767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9193" y="1415452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9994" y="1780971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35345" y="1768271"/>
            <a:ext cx="114251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0794" y="1819072"/>
            <a:ext cx="3837250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1466011"/>
            <a:ext cx="50751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1516806"/>
            <a:ext cx="50751" cy="2641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9193" y="1459869"/>
            <a:ext cx="3989704" cy="372110"/>
          </a:xfrm>
          <a:custGeom>
            <a:avLst/>
            <a:gdLst/>
            <a:ahLst/>
            <a:cxnLst/>
            <a:rect l="l" t="t" r="r" b="b"/>
            <a:pathLst>
              <a:path w="3989704" h="372110">
                <a:moveTo>
                  <a:pt x="3989652" y="0"/>
                </a:moveTo>
                <a:lnTo>
                  <a:pt x="0" y="0"/>
                </a:lnTo>
                <a:lnTo>
                  <a:pt x="0" y="321102"/>
                </a:lnTo>
                <a:lnTo>
                  <a:pt x="4008" y="340827"/>
                </a:lnTo>
                <a:lnTo>
                  <a:pt x="14922" y="356980"/>
                </a:lnTo>
                <a:lnTo>
                  <a:pt x="31075" y="367894"/>
                </a:lnTo>
                <a:lnTo>
                  <a:pt x="50800" y="371903"/>
                </a:lnTo>
                <a:lnTo>
                  <a:pt x="3938852" y="371903"/>
                </a:lnTo>
                <a:lnTo>
                  <a:pt x="3958576" y="367894"/>
                </a:lnTo>
                <a:lnTo>
                  <a:pt x="3974729" y="356980"/>
                </a:lnTo>
                <a:lnTo>
                  <a:pt x="3985644" y="340827"/>
                </a:lnTo>
                <a:lnTo>
                  <a:pt x="3989652" y="321102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6" y="1504106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295915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6" y="14914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846" y="1478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8846" y="14660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8846" y="1446956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11449" y="1583855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9193" y="1983701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9994" y="3011271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35345" y="2998571"/>
            <a:ext cx="114251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0794" y="3049372"/>
            <a:ext cx="3837250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98846" y="2034260"/>
            <a:ext cx="50751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98846" y="2085053"/>
            <a:ext cx="50751" cy="9262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9193" y="2028115"/>
            <a:ext cx="3989704" cy="1034415"/>
          </a:xfrm>
          <a:custGeom>
            <a:avLst/>
            <a:gdLst/>
            <a:ahLst/>
            <a:cxnLst/>
            <a:rect l="l" t="t" r="r" b="b"/>
            <a:pathLst>
              <a:path w="3989704" h="1034414">
                <a:moveTo>
                  <a:pt x="3989652" y="0"/>
                </a:moveTo>
                <a:lnTo>
                  <a:pt x="0" y="0"/>
                </a:lnTo>
                <a:lnTo>
                  <a:pt x="0" y="983155"/>
                </a:lnTo>
                <a:lnTo>
                  <a:pt x="4008" y="1002880"/>
                </a:lnTo>
                <a:lnTo>
                  <a:pt x="14922" y="1019033"/>
                </a:lnTo>
                <a:lnTo>
                  <a:pt x="31075" y="1029947"/>
                </a:lnTo>
                <a:lnTo>
                  <a:pt x="50800" y="1033956"/>
                </a:lnTo>
                <a:lnTo>
                  <a:pt x="3938852" y="1033956"/>
                </a:lnTo>
                <a:lnTo>
                  <a:pt x="3958576" y="1029947"/>
                </a:lnTo>
                <a:lnTo>
                  <a:pt x="3974729" y="1019033"/>
                </a:lnTo>
                <a:lnTo>
                  <a:pt x="3985644" y="1002880"/>
                </a:lnTo>
                <a:lnTo>
                  <a:pt x="3989652" y="983155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98846" y="2072353"/>
            <a:ext cx="0" cy="958215"/>
          </a:xfrm>
          <a:custGeom>
            <a:avLst/>
            <a:gdLst/>
            <a:ahLst/>
            <a:cxnLst/>
            <a:rect l="l" t="t" r="r" b="b"/>
            <a:pathLst>
              <a:path h="958214">
                <a:moveTo>
                  <a:pt x="0" y="957968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98846" y="205965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98846" y="204695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98846" y="203425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98846" y="2015202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58099" y="2840405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82532" y="2840405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67067" y="3012478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45948" y="440448"/>
            <a:ext cx="4152491" cy="2255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descriptors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213995" marR="316230">
              <a:lnSpc>
                <a:spcPct val="102699"/>
              </a:lnSpc>
            </a:pPr>
            <a:r>
              <a:rPr sz="1050" spc="-5" dirty="0">
                <a:latin typeface="Arial"/>
                <a:cs typeface="Arial"/>
              </a:rPr>
              <a:t>The kernel </a:t>
            </a:r>
            <a:r>
              <a:rPr sz="1050" spc="-10" dirty="0">
                <a:latin typeface="Arial"/>
                <a:cs typeface="Arial"/>
              </a:rPr>
              <a:t>refers </a:t>
            </a:r>
            <a:r>
              <a:rPr sz="1050" spc="-5" dirty="0">
                <a:latin typeface="Arial"/>
                <a:cs typeface="Arial"/>
              </a:rPr>
              <a:t>to </a:t>
            </a:r>
            <a:r>
              <a:rPr sz="1050" spc="-15" dirty="0">
                <a:latin typeface="Arial"/>
                <a:cs typeface="Arial"/>
              </a:rPr>
              <a:t>any </a:t>
            </a:r>
            <a:r>
              <a:rPr sz="1050" spc="-5" dirty="0">
                <a:latin typeface="Arial"/>
                <a:cs typeface="Arial"/>
              </a:rPr>
              <a:t>open file </a:t>
            </a:r>
            <a:r>
              <a:rPr sz="1050" spc="-20" dirty="0">
                <a:latin typeface="Arial"/>
                <a:cs typeface="Arial"/>
              </a:rPr>
              <a:t>by </a:t>
            </a:r>
            <a:r>
              <a:rPr sz="1050" spc="-5" dirty="0">
                <a:latin typeface="Arial"/>
                <a:cs typeface="Arial"/>
              </a:rPr>
              <a:t>a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file </a:t>
            </a:r>
            <a:r>
              <a:rPr sz="1050" spc="-10" dirty="0">
                <a:highlight>
                  <a:srgbClr val="FFFF00"/>
                </a:highlight>
                <a:latin typeface="Arial"/>
                <a:cs typeface="Arial"/>
              </a:rPr>
              <a:t>descriptor</a:t>
            </a:r>
            <a:r>
              <a:rPr sz="1050" spc="-10" dirty="0">
                <a:latin typeface="Arial"/>
                <a:cs typeface="Arial"/>
              </a:rPr>
              <a:t>, </a:t>
            </a:r>
            <a:r>
              <a:rPr sz="1050" spc="-5" dirty="0">
                <a:latin typeface="Arial"/>
                <a:cs typeface="Arial"/>
              </a:rPr>
              <a:t>a  </a:t>
            </a:r>
            <a:r>
              <a:rPr sz="1050" b="1" spc="-10" dirty="0">
                <a:latin typeface="Arial"/>
                <a:cs typeface="Arial"/>
              </a:rPr>
              <a:t>nonnegative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integers</a:t>
            </a:r>
            <a:r>
              <a:rPr sz="1050" spc="-10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213995" marR="132715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File descriptors </a:t>
            </a:r>
            <a:r>
              <a:rPr sz="1050" spc="-10" dirty="0">
                <a:latin typeface="Arial"/>
                <a:cs typeface="Arial"/>
              </a:rPr>
              <a:t>range </a:t>
            </a:r>
            <a:r>
              <a:rPr sz="1050" spc="-5" dirty="0">
                <a:latin typeface="Arial"/>
                <a:cs typeface="Arial"/>
              </a:rPr>
              <a:t>from 0 through </a:t>
            </a:r>
            <a:r>
              <a:rPr sz="1050" spc="-10" dirty="0">
                <a:latin typeface="Courier New"/>
                <a:cs typeface="Courier New"/>
              </a:rPr>
              <a:t>OPEN </a:t>
            </a:r>
            <a:r>
              <a:rPr sz="1050" spc="-5" dirty="0">
                <a:latin typeface="Courier New"/>
                <a:cs typeface="Courier New"/>
              </a:rPr>
              <a:t>MAX</a:t>
            </a:r>
            <a:r>
              <a:rPr sz="1050" spc="-5" dirty="0">
                <a:latin typeface="Arial"/>
                <a:cs typeface="Arial"/>
              </a:rPr>
              <a:t>, the total  </a:t>
            </a:r>
            <a:r>
              <a:rPr sz="1050" spc="-10" dirty="0">
                <a:latin typeface="Arial"/>
                <a:cs typeface="Arial"/>
              </a:rPr>
              <a:t>number </a:t>
            </a:r>
            <a:r>
              <a:rPr sz="1050" spc="-5" dirty="0">
                <a:latin typeface="Arial"/>
                <a:cs typeface="Arial"/>
              </a:rPr>
              <a:t>of files a process can</a:t>
            </a:r>
            <a:r>
              <a:rPr sz="1050" spc="2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open.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213995" marR="508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The standard input (</a:t>
            </a:r>
            <a:r>
              <a:rPr sz="1050" spc="-5" dirty="0">
                <a:highlight>
                  <a:srgbClr val="FFFF00"/>
                </a:highlight>
                <a:latin typeface="Courier New"/>
                <a:cs typeface="Courier New"/>
              </a:rPr>
              <a:t>stdin</a:t>
            </a:r>
            <a:r>
              <a:rPr sz="1050" spc="-5" dirty="0">
                <a:latin typeface="Arial"/>
                <a:cs typeface="Arial"/>
              </a:rPr>
              <a:t>), standard output (</a:t>
            </a:r>
            <a:r>
              <a:rPr sz="1050" spc="-5" dirty="0">
                <a:highlight>
                  <a:srgbClr val="FFFF00"/>
                </a:highlight>
                <a:latin typeface="Courier New"/>
                <a:cs typeface="Courier New"/>
              </a:rPr>
              <a:t>stdout</a:t>
            </a:r>
            <a:r>
              <a:rPr sz="1050" spc="-5" dirty="0">
                <a:latin typeface="Arial"/>
                <a:cs typeface="Arial"/>
              </a:rPr>
              <a:t>) and  standard error (</a:t>
            </a:r>
            <a:r>
              <a:rPr sz="1050" spc="-5" dirty="0">
                <a:highlight>
                  <a:srgbClr val="FFFF00"/>
                </a:highlight>
                <a:latin typeface="Courier New"/>
                <a:cs typeface="Courier New"/>
              </a:rPr>
              <a:t>std</a:t>
            </a:r>
            <a:r>
              <a:rPr lang="en-US" sz="1050" spc="-5" dirty="0">
                <a:highlight>
                  <a:srgbClr val="FFFF00"/>
                </a:highlight>
                <a:latin typeface="Courier New"/>
                <a:cs typeface="Courier New"/>
              </a:rPr>
              <a:t>err</a:t>
            </a:r>
            <a:r>
              <a:rPr sz="1050" spc="-5" dirty="0">
                <a:latin typeface="Arial"/>
                <a:cs typeface="Arial"/>
              </a:rPr>
              <a:t>) </a:t>
            </a:r>
            <a:r>
              <a:rPr sz="1050" spc="-20" dirty="0">
                <a:latin typeface="Arial"/>
                <a:cs typeface="Arial"/>
              </a:rPr>
              <a:t>have </a:t>
            </a:r>
            <a:r>
              <a:rPr sz="1050" spc="-5" dirty="0">
                <a:latin typeface="Arial"/>
                <a:cs typeface="Arial"/>
              </a:rPr>
              <a:t>descriptors </a:t>
            </a:r>
            <a:r>
              <a:rPr sz="1050" spc="-5" dirty="0">
                <a:highlight>
                  <a:srgbClr val="FFFF00"/>
                </a:highlight>
                <a:latin typeface="Courier New"/>
                <a:cs typeface="Courier New"/>
              </a:rPr>
              <a:t>0</a:t>
            </a:r>
            <a:r>
              <a:rPr sz="1050" spc="-5" dirty="0">
                <a:latin typeface="Arial"/>
                <a:cs typeface="Arial"/>
              </a:rPr>
              <a:t>, </a:t>
            </a:r>
            <a:r>
              <a:rPr sz="1050" spc="-5" dirty="0">
                <a:highlight>
                  <a:srgbClr val="FFFF00"/>
                </a:highlight>
                <a:latin typeface="Courier New"/>
                <a:cs typeface="Courier New"/>
              </a:rPr>
              <a:t>1</a:t>
            </a:r>
            <a:r>
              <a:rPr sz="1050" spc="-5" dirty="0">
                <a:latin typeface="Arial"/>
                <a:cs typeface="Arial"/>
              </a:rPr>
              <a:t> and </a:t>
            </a:r>
            <a:r>
              <a:rPr sz="1050" spc="-5" dirty="0">
                <a:highlight>
                  <a:srgbClr val="FFFF00"/>
                </a:highlight>
                <a:latin typeface="Courier New"/>
                <a:cs typeface="Courier New"/>
              </a:rPr>
              <a:t>2 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respectively.</a:t>
            </a:r>
            <a:endParaRPr sz="1050" dirty="0">
              <a:latin typeface="Arial"/>
              <a:cs typeface="Arial"/>
            </a:endParaRPr>
          </a:p>
          <a:p>
            <a:pPr marL="213995" marR="4064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The symbolic </a:t>
            </a:r>
            <a:r>
              <a:rPr sz="1050" spc="-10" dirty="0">
                <a:latin typeface="Arial"/>
                <a:cs typeface="Arial"/>
              </a:rPr>
              <a:t>constants, </a:t>
            </a:r>
            <a:r>
              <a:rPr sz="1050" spc="-5" dirty="0">
                <a:latin typeface="Arial"/>
                <a:cs typeface="Arial"/>
              </a:rPr>
              <a:t>defined in </a:t>
            </a:r>
            <a:r>
              <a:rPr sz="1050" spc="-5" dirty="0">
                <a:latin typeface="Courier New"/>
                <a:cs typeface="Courier New"/>
              </a:rPr>
              <a:t>&lt;unistd.h&gt;</a:t>
            </a:r>
            <a:r>
              <a:rPr sz="1050" spc="-5" dirty="0">
                <a:latin typeface="Arial"/>
                <a:cs typeface="Arial"/>
              </a:rPr>
              <a:t>, </a:t>
            </a:r>
            <a:r>
              <a:rPr sz="1050" spc="-15" dirty="0">
                <a:latin typeface="Arial"/>
                <a:cs typeface="Arial"/>
              </a:rPr>
              <a:t>for </a:t>
            </a:r>
            <a:r>
              <a:rPr sz="1050" spc="-5" dirty="0">
                <a:latin typeface="Arial"/>
                <a:cs typeface="Arial"/>
              </a:rPr>
              <a:t>these  </a:t>
            </a:r>
            <a:r>
              <a:rPr sz="1050" spc="-10" dirty="0">
                <a:latin typeface="Arial"/>
                <a:cs typeface="Arial"/>
              </a:rPr>
              <a:t>values</a:t>
            </a:r>
            <a:r>
              <a:rPr sz="1050" spc="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are</a:t>
            </a:r>
            <a:r>
              <a:rPr sz="1050" spc="5" dirty="0">
                <a:latin typeface="Arial"/>
                <a:cs typeface="Arial"/>
              </a:rPr>
              <a:t> </a:t>
            </a:r>
            <a:r>
              <a:rPr sz="1050" spc="-10" dirty="0">
                <a:highlight>
                  <a:srgbClr val="FFFF00"/>
                </a:highlight>
                <a:latin typeface="Courier New"/>
                <a:cs typeface="Courier New"/>
              </a:rPr>
              <a:t>STDIN</a:t>
            </a:r>
            <a:r>
              <a:rPr sz="1050" spc="-245" dirty="0"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1050" spc="-5" dirty="0">
                <a:highlight>
                  <a:srgbClr val="FFFF00"/>
                </a:highlight>
                <a:latin typeface="Courier New"/>
                <a:cs typeface="Courier New"/>
              </a:rPr>
              <a:t>FILENO</a:t>
            </a:r>
            <a:r>
              <a:rPr sz="1050" spc="-5" dirty="0">
                <a:latin typeface="Arial"/>
                <a:cs typeface="Arial"/>
              </a:rPr>
              <a:t>,</a:t>
            </a:r>
            <a:r>
              <a:rPr sz="1050" spc="5" dirty="0">
                <a:latin typeface="Arial"/>
                <a:cs typeface="Arial"/>
              </a:rPr>
              <a:t> </a:t>
            </a:r>
            <a:r>
              <a:rPr sz="1050" spc="-10" dirty="0">
                <a:highlight>
                  <a:srgbClr val="FFFF00"/>
                </a:highlight>
                <a:latin typeface="Courier New"/>
                <a:cs typeface="Courier New"/>
              </a:rPr>
              <a:t>STDOUT</a:t>
            </a:r>
            <a:r>
              <a:rPr sz="1050" spc="-245" dirty="0"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1050" spc="-10" dirty="0">
                <a:highlight>
                  <a:srgbClr val="FFFF00"/>
                </a:highlight>
                <a:latin typeface="Courier New"/>
                <a:cs typeface="Courier New"/>
              </a:rPr>
              <a:t>FILENO</a:t>
            </a:r>
            <a:r>
              <a:rPr sz="1050" spc="-335" dirty="0"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and</a:t>
            </a:r>
            <a:r>
              <a:rPr lang="en-US" sz="1050" spc="-5" dirty="0">
                <a:latin typeface="Arial"/>
                <a:cs typeface="Arial"/>
              </a:rPr>
              <a:t> </a:t>
            </a:r>
            <a:r>
              <a:rPr sz="1050" spc="-10" dirty="0">
                <a:highlight>
                  <a:srgbClr val="FFFF00"/>
                </a:highlight>
                <a:latin typeface="Courier New"/>
                <a:cs typeface="Courier New"/>
              </a:rPr>
              <a:t>STDERR</a:t>
            </a:r>
            <a:r>
              <a:rPr sz="1050" spc="-315" dirty="0"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1050" spc="-5" dirty="0">
                <a:highlight>
                  <a:srgbClr val="FFFF00"/>
                </a:highlight>
                <a:latin typeface="Courier New"/>
                <a:cs typeface="Courier New"/>
              </a:rPr>
              <a:t>FILENO</a:t>
            </a:r>
            <a:r>
              <a:rPr sz="1050" spc="-5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Unix file</a:t>
            </a:r>
            <a:r>
              <a:rPr spc="-30" dirty="0"/>
              <a:t> </a:t>
            </a:r>
            <a:r>
              <a:rPr spc="-5" dirty="0"/>
              <a:t>Input/Output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3535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336" y="14668"/>
            <a:ext cx="1267460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0545" indent="-5588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Unix I/O system</a:t>
            </a:r>
            <a:r>
              <a:rPr sz="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calls</a:t>
            </a:r>
            <a:endParaRPr sz="600">
              <a:latin typeface="Arial"/>
              <a:cs typeface="Arial"/>
            </a:endParaRPr>
          </a:p>
          <a:p>
            <a:pPr marL="550545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open()</a:t>
            </a:r>
            <a:r>
              <a:rPr sz="600" spc="-2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call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read()</a:t>
            </a:r>
            <a:r>
              <a:rPr sz="600" spc="-19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write()</a:t>
            </a:r>
            <a:r>
              <a:rPr sz="600" spc="-19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calls</a:t>
            </a:r>
            <a:endParaRPr sz="600">
              <a:latin typeface="Arial"/>
              <a:cs typeface="Arial"/>
            </a:endParaRPr>
          </a:p>
          <a:p>
            <a:pPr marL="504825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lseek()</a:t>
            </a:r>
            <a:r>
              <a:rPr sz="600" spc="-2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call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3" y="84526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994" y="1212723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5345" y="1200022"/>
            <a:ext cx="114251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794" y="1250823"/>
            <a:ext cx="3837250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895820"/>
            <a:ext cx="50751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946617"/>
            <a:ext cx="50751" cy="2661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193" y="889680"/>
            <a:ext cx="3989704" cy="374015"/>
          </a:xfrm>
          <a:custGeom>
            <a:avLst/>
            <a:gdLst/>
            <a:ahLst/>
            <a:cxnLst/>
            <a:rect l="l" t="t" r="r" b="b"/>
            <a:pathLst>
              <a:path w="3989704" h="374015">
                <a:moveTo>
                  <a:pt x="3989652" y="0"/>
                </a:moveTo>
                <a:lnTo>
                  <a:pt x="0" y="0"/>
                </a:lnTo>
                <a:lnTo>
                  <a:pt x="0" y="323042"/>
                </a:lnTo>
                <a:lnTo>
                  <a:pt x="4008" y="342767"/>
                </a:lnTo>
                <a:lnTo>
                  <a:pt x="14922" y="358920"/>
                </a:lnTo>
                <a:lnTo>
                  <a:pt x="31075" y="369834"/>
                </a:lnTo>
                <a:lnTo>
                  <a:pt x="50800" y="373843"/>
                </a:lnTo>
                <a:lnTo>
                  <a:pt x="3938852" y="373843"/>
                </a:lnTo>
                <a:lnTo>
                  <a:pt x="3958576" y="369834"/>
                </a:lnTo>
                <a:lnTo>
                  <a:pt x="3974729" y="358920"/>
                </a:lnTo>
                <a:lnTo>
                  <a:pt x="3985644" y="342767"/>
                </a:lnTo>
                <a:lnTo>
                  <a:pt x="3989652" y="323042"/>
                </a:lnTo>
                <a:lnTo>
                  <a:pt x="39896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6" y="933917"/>
            <a:ext cx="0" cy="298450"/>
          </a:xfrm>
          <a:custGeom>
            <a:avLst/>
            <a:gdLst/>
            <a:ahLst/>
            <a:cxnLst/>
            <a:rect l="l" t="t" r="r" b="b"/>
            <a:pathLst>
              <a:path h="298450">
                <a:moveTo>
                  <a:pt x="0" y="297855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6" y="92121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846" y="90851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846" y="89581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846" y="876767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9193" y="1415452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9994" y="1780971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35345" y="1768271"/>
            <a:ext cx="114251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0794" y="1819072"/>
            <a:ext cx="3837250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1466011"/>
            <a:ext cx="50751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1516806"/>
            <a:ext cx="50751" cy="2641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6" y="1504106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295915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6" y="14914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846" y="14787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8846" y="14660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8846" y="1446956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9193" y="1983701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9994" y="3011271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35345" y="2998571"/>
            <a:ext cx="114251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0794" y="3049372"/>
            <a:ext cx="3837250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98846" y="2034260"/>
            <a:ext cx="50751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98846" y="2085053"/>
            <a:ext cx="50751" cy="9262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98846" y="2072353"/>
            <a:ext cx="0" cy="958215"/>
          </a:xfrm>
          <a:custGeom>
            <a:avLst/>
            <a:gdLst/>
            <a:ahLst/>
            <a:cxnLst/>
            <a:rect l="l" t="t" r="r" b="b"/>
            <a:pathLst>
              <a:path h="958214">
                <a:moveTo>
                  <a:pt x="0" y="957968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98846" y="205965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98846" y="204695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98846" y="203425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98846" y="2015202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45948" y="440448"/>
            <a:ext cx="4152491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descriptors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Unix file</a:t>
            </a:r>
            <a:r>
              <a:rPr spc="-30" dirty="0"/>
              <a:t> </a:t>
            </a:r>
            <a:r>
              <a:rPr spc="-5" dirty="0"/>
              <a:t>Input/Output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3535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46C1D0E-6F93-4A75-AA30-42D03D5A99F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5997" y="1392028"/>
            <a:ext cx="3829043" cy="9491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B886A96-245A-494F-90A1-059BB2D5CE93}"/>
                  </a:ext>
                </a:extLst>
              </p14:cNvPr>
              <p14:cNvContentPartPr/>
              <p14:nvPr/>
            </p14:nvContentPartPr>
            <p14:xfrm>
              <a:off x="3972600" y="1469880"/>
              <a:ext cx="3240" cy="18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B886A96-245A-494F-90A1-059BB2D5CE9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63240" y="1460520"/>
                <a:ext cx="21960" cy="2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5888244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336" y="14668"/>
            <a:ext cx="1267460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0545" indent="-5588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Unix I/O system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calls</a:t>
            </a:r>
            <a:endParaRPr sz="600">
              <a:latin typeface="Arial"/>
              <a:cs typeface="Arial"/>
            </a:endParaRPr>
          </a:p>
          <a:p>
            <a:pPr marL="550545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open()</a:t>
            </a:r>
            <a:r>
              <a:rPr sz="600" spc="-2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system call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read()</a:t>
            </a:r>
            <a:r>
              <a:rPr sz="600" spc="-19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write()</a:t>
            </a:r>
            <a:r>
              <a:rPr sz="600" spc="-19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calls</a:t>
            </a:r>
            <a:endParaRPr sz="600">
              <a:latin typeface="Arial"/>
              <a:cs typeface="Arial"/>
            </a:endParaRPr>
          </a:p>
          <a:p>
            <a:pPr marL="504825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lseek()</a:t>
            </a:r>
            <a:r>
              <a:rPr sz="600" spc="-2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call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7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250" y="739775"/>
            <a:ext cx="3758565" cy="182245"/>
          </a:xfrm>
          <a:custGeom>
            <a:avLst/>
            <a:gdLst/>
            <a:ahLst/>
            <a:cxnLst/>
            <a:rect l="l" t="t" r="r" b="b"/>
            <a:pathLst>
              <a:path w="3758565" h="182244">
                <a:moveTo>
                  <a:pt x="3710595" y="0"/>
                </a:moveTo>
                <a:lnTo>
                  <a:pt x="47856" y="0"/>
                </a:lnTo>
                <a:lnTo>
                  <a:pt x="29274" y="3776"/>
                </a:lnTo>
                <a:lnTo>
                  <a:pt x="14057" y="14057"/>
                </a:lnTo>
                <a:lnTo>
                  <a:pt x="3776" y="29274"/>
                </a:lnTo>
                <a:lnTo>
                  <a:pt x="0" y="47856"/>
                </a:lnTo>
                <a:lnTo>
                  <a:pt x="0" y="181959"/>
                </a:lnTo>
                <a:lnTo>
                  <a:pt x="3758452" y="181959"/>
                </a:lnTo>
                <a:lnTo>
                  <a:pt x="3758452" y="47856"/>
                </a:lnTo>
                <a:lnTo>
                  <a:pt x="3754676" y="29274"/>
                </a:lnTo>
                <a:lnTo>
                  <a:pt x="3744394" y="14057"/>
                </a:lnTo>
                <a:lnTo>
                  <a:pt x="3729177" y="3776"/>
                </a:lnTo>
                <a:lnTo>
                  <a:pt x="3710595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2138" y="1009414"/>
            <a:ext cx="3758451" cy="476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4" y="3174402"/>
            <a:ext cx="95712" cy="957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10768" y="3162438"/>
            <a:ext cx="107631" cy="1076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7850" y="3210295"/>
            <a:ext cx="3614881" cy="598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70589" y="881052"/>
            <a:ext cx="47810" cy="957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70589" y="928876"/>
            <a:ext cx="47810" cy="224552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250" y="951498"/>
            <a:ext cx="3758565" cy="2171700"/>
          </a:xfrm>
          <a:custGeom>
            <a:avLst/>
            <a:gdLst/>
            <a:ahLst/>
            <a:cxnLst/>
            <a:rect l="l" t="t" r="r" b="b"/>
            <a:pathLst>
              <a:path w="3758565" h="2171700">
                <a:moveTo>
                  <a:pt x="3758452" y="0"/>
                </a:moveTo>
                <a:lnTo>
                  <a:pt x="0" y="0"/>
                </a:lnTo>
                <a:lnTo>
                  <a:pt x="0" y="2123298"/>
                </a:lnTo>
                <a:lnTo>
                  <a:pt x="3776" y="2141880"/>
                </a:lnTo>
                <a:lnTo>
                  <a:pt x="14057" y="2157097"/>
                </a:lnTo>
                <a:lnTo>
                  <a:pt x="29274" y="2167378"/>
                </a:lnTo>
                <a:lnTo>
                  <a:pt x="47856" y="2171155"/>
                </a:lnTo>
                <a:lnTo>
                  <a:pt x="3710595" y="2171155"/>
                </a:lnTo>
                <a:lnTo>
                  <a:pt x="3729177" y="2167378"/>
                </a:lnTo>
                <a:lnTo>
                  <a:pt x="3744394" y="2157097"/>
                </a:lnTo>
                <a:lnTo>
                  <a:pt x="3754676" y="2141880"/>
                </a:lnTo>
                <a:lnTo>
                  <a:pt x="3758452" y="2123298"/>
                </a:lnTo>
                <a:lnTo>
                  <a:pt x="375845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70589" y="916912"/>
            <a:ext cx="0" cy="2275840"/>
          </a:xfrm>
          <a:custGeom>
            <a:avLst/>
            <a:gdLst/>
            <a:ahLst/>
            <a:cxnLst/>
            <a:rect l="l" t="t" r="r" b="b"/>
            <a:pathLst>
              <a:path h="2275840">
                <a:moveTo>
                  <a:pt x="0" y="2275436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70589" y="904948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11964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70589" y="892984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11964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70589" y="881019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11964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70589" y="863073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7946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3415" y="1933038"/>
            <a:ext cx="72358" cy="7235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7178" y="2005396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158" y="0"/>
                </a:lnTo>
              </a:path>
            </a:pathLst>
          </a:custGeom>
          <a:ln w="4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3415" y="2095139"/>
            <a:ext cx="72358" cy="7235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7178" y="2167497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158" y="0"/>
                </a:lnTo>
              </a:path>
            </a:pathLst>
          </a:custGeom>
          <a:ln w="4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3415" y="2257239"/>
            <a:ext cx="72358" cy="7235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7178" y="2329610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158" y="0"/>
                </a:lnTo>
              </a:path>
            </a:pathLst>
          </a:custGeom>
          <a:ln w="4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3415" y="2419352"/>
            <a:ext cx="72358" cy="7235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7178" y="2491710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158" y="0"/>
                </a:lnTo>
              </a:path>
            </a:pathLst>
          </a:custGeom>
          <a:ln w="4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3415" y="2581453"/>
            <a:ext cx="72358" cy="7235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7178" y="2653811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158" y="0"/>
                </a:lnTo>
              </a:path>
            </a:pathLst>
          </a:custGeom>
          <a:ln w="4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-406" y="381053"/>
            <a:ext cx="3857625" cy="2948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open()</a:t>
            </a:r>
            <a:r>
              <a:rPr sz="1400" spc="-5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call</a:t>
            </a:r>
            <a:endParaRPr sz="140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1485"/>
              </a:spcBef>
            </a:pPr>
            <a:r>
              <a:rPr sz="1000" spc="15" dirty="0">
                <a:solidFill>
                  <a:srgbClr val="FFFFFF"/>
                </a:solidFill>
                <a:latin typeface="Courier New"/>
                <a:cs typeface="Courier New"/>
              </a:rPr>
              <a:t>open()</a:t>
            </a:r>
            <a:r>
              <a:rPr sz="1000" spc="-3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synopsis</a:t>
            </a:r>
            <a:endParaRPr sz="1000" dirty="0">
              <a:latin typeface="Arial"/>
              <a:cs typeface="Arial"/>
            </a:endParaRPr>
          </a:p>
          <a:p>
            <a:pPr marL="213995" marR="267970">
              <a:lnSpc>
                <a:spcPct val="106400"/>
              </a:lnSpc>
              <a:spcBef>
                <a:spcPts val="229"/>
              </a:spcBef>
            </a:pPr>
            <a:r>
              <a:rPr sz="1000" spc="15" dirty="0">
                <a:latin typeface="Courier New"/>
                <a:cs typeface="Courier New"/>
              </a:rPr>
              <a:t>int open(const char </a:t>
            </a:r>
            <a:r>
              <a:rPr sz="1500" spc="22" baseline="-11111" dirty="0">
                <a:latin typeface="Courier New"/>
                <a:cs typeface="Courier New"/>
              </a:rPr>
              <a:t>*</a:t>
            </a:r>
            <a:r>
              <a:rPr sz="1000" spc="15" dirty="0">
                <a:latin typeface="Courier New"/>
                <a:cs typeface="Courier New"/>
              </a:rPr>
              <a:t>fName, int oflag[,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15" dirty="0">
                <a:latin typeface="Courier New"/>
                <a:cs typeface="Courier New"/>
              </a:rPr>
              <a:t>int  mode])</a:t>
            </a:r>
            <a:endParaRPr sz="1000" dirty="0">
              <a:latin typeface="Courier New"/>
              <a:cs typeface="Courier New"/>
            </a:endParaRPr>
          </a:p>
          <a:p>
            <a:pPr marL="213995">
              <a:lnSpc>
                <a:spcPct val="100000"/>
              </a:lnSpc>
              <a:spcBef>
                <a:spcPts val="70"/>
              </a:spcBef>
            </a:pPr>
            <a:r>
              <a:rPr sz="1000" spc="15" dirty="0">
                <a:latin typeface="Arial"/>
                <a:cs typeface="Arial"/>
              </a:rPr>
              <a:t>Returns </a:t>
            </a:r>
            <a:r>
              <a:rPr sz="1000" spc="5" dirty="0">
                <a:latin typeface="Arial"/>
                <a:cs typeface="Arial"/>
              </a:rPr>
              <a:t>file </a:t>
            </a:r>
            <a:r>
              <a:rPr sz="1000" spc="10" dirty="0">
                <a:latin typeface="Arial"/>
                <a:cs typeface="Arial"/>
              </a:rPr>
              <a:t>descriptor </a:t>
            </a:r>
            <a:r>
              <a:rPr sz="1000" spc="5" dirty="0">
                <a:latin typeface="Arial"/>
                <a:cs typeface="Arial"/>
              </a:rPr>
              <a:t>if </a:t>
            </a:r>
            <a:r>
              <a:rPr sz="1000" spc="15" dirty="0">
                <a:latin typeface="Arial"/>
                <a:cs typeface="Arial"/>
              </a:rPr>
              <a:t>OK, </a:t>
            </a:r>
            <a:r>
              <a:rPr sz="1000" spc="10" dirty="0">
                <a:latin typeface="Arial"/>
                <a:cs typeface="Arial"/>
              </a:rPr>
              <a:t>-1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otherwise.</a:t>
            </a:r>
            <a:endParaRPr sz="1000" dirty="0">
              <a:latin typeface="Arial"/>
              <a:cs typeface="Arial"/>
            </a:endParaRPr>
          </a:p>
          <a:p>
            <a:pPr marL="213995" marR="5080">
              <a:lnSpc>
                <a:spcPct val="106400"/>
              </a:lnSpc>
            </a:pPr>
            <a:r>
              <a:rPr sz="1000" spc="15" dirty="0">
                <a:latin typeface="Arial"/>
                <a:cs typeface="Arial"/>
              </a:rPr>
              <a:t>The </a:t>
            </a:r>
            <a:r>
              <a:rPr sz="1000" spc="10" dirty="0">
                <a:latin typeface="Arial"/>
                <a:cs typeface="Arial"/>
              </a:rPr>
              <a:t>argument </a:t>
            </a:r>
            <a:r>
              <a:rPr sz="1000" spc="15" dirty="0">
                <a:latin typeface="Courier New"/>
                <a:cs typeface="Courier New"/>
              </a:rPr>
              <a:t>oflag</a:t>
            </a:r>
            <a:r>
              <a:rPr sz="1000" spc="-335" dirty="0">
                <a:latin typeface="Courier New"/>
                <a:cs typeface="Courier New"/>
              </a:rPr>
              <a:t> </a:t>
            </a:r>
            <a:r>
              <a:rPr sz="1000" spc="10" dirty="0">
                <a:latin typeface="Arial"/>
                <a:cs typeface="Arial"/>
              </a:rPr>
              <a:t>is formed </a:t>
            </a:r>
            <a:r>
              <a:rPr sz="1000" dirty="0">
                <a:latin typeface="Arial"/>
                <a:cs typeface="Arial"/>
              </a:rPr>
              <a:t>by </a:t>
            </a:r>
            <a:r>
              <a:rPr sz="1000" spc="10" dirty="0">
                <a:latin typeface="Arial"/>
                <a:cs typeface="Arial"/>
              </a:rPr>
              <a:t>bitwise </a:t>
            </a:r>
            <a:r>
              <a:rPr sz="1000" b="1" spc="10" dirty="0">
                <a:latin typeface="Arial"/>
                <a:cs typeface="Arial"/>
              </a:rPr>
              <a:t>OR</a:t>
            </a:r>
            <a:r>
              <a:rPr sz="1000" spc="10" dirty="0">
                <a:latin typeface="Arial"/>
                <a:cs typeface="Arial"/>
              </a:rPr>
              <a:t>’ing together </a:t>
            </a:r>
            <a:r>
              <a:rPr sz="1000" spc="15" dirty="0">
                <a:latin typeface="Arial"/>
                <a:cs typeface="Arial"/>
              </a:rPr>
              <a:t>1 </a:t>
            </a:r>
            <a:r>
              <a:rPr sz="1000" spc="10" dirty="0">
                <a:latin typeface="Arial"/>
                <a:cs typeface="Arial"/>
              </a:rPr>
              <a:t>or  </a:t>
            </a:r>
            <a:r>
              <a:rPr sz="1000" spc="15" dirty="0">
                <a:latin typeface="Arial"/>
                <a:cs typeface="Arial"/>
              </a:rPr>
              <a:t>more </a:t>
            </a:r>
            <a:r>
              <a:rPr sz="1000" spc="10" dirty="0">
                <a:latin typeface="Arial"/>
                <a:cs typeface="Arial"/>
              </a:rPr>
              <a:t>of the </a:t>
            </a:r>
            <a:r>
              <a:rPr sz="1000" spc="5" dirty="0">
                <a:latin typeface="Arial"/>
                <a:cs typeface="Arial"/>
              </a:rPr>
              <a:t>following </a:t>
            </a:r>
            <a:r>
              <a:rPr sz="1000" spc="10" dirty="0">
                <a:latin typeface="Arial"/>
                <a:cs typeface="Arial"/>
              </a:rPr>
              <a:t>constants (in </a:t>
            </a:r>
            <a:r>
              <a:rPr sz="1000" i="1" spc="-20" dirty="0">
                <a:latin typeface="Verdana"/>
                <a:cs typeface="Verdana"/>
              </a:rPr>
              <a:t>&lt; </a:t>
            </a:r>
            <a:r>
              <a:rPr sz="1000" i="1" spc="5" dirty="0">
                <a:latin typeface="Arial"/>
                <a:cs typeface="Arial"/>
              </a:rPr>
              <a:t>fcntl</a:t>
            </a:r>
            <a:r>
              <a:rPr sz="1000" i="1" spc="5" dirty="0">
                <a:latin typeface="Verdana"/>
                <a:cs typeface="Verdana"/>
              </a:rPr>
              <a:t>.</a:t>
            </a:r>
            <a:r>
              <a:rPr sz="1000" i="1" spc="5" dirty="0">
                <a:latin typeface="Arial"/>
                <a:cs typeface="Arial"/>
              </a:rPr>
              <a:t>h</a:t>
            </a:r>
            <a:r>
              <a:rPr sz="1000" i="1" spc="-75" dirty="0">
                <a:latin typeface="Arial"/>
                <a:cs typeface="Arial"/>
              </a:rPr>
              <a:t> </a:t>
            </a:r>
            <a:r>
              <a:rPr sz="1000" i="1" spc="-10" dirty="0">
                <a:latin typeface="Verdana"/>
                <a:cs typeface="Verdana"/>
              </a:rPr>
              <a:t>&gt;</a:t>
            </a:r>
            <a:r>
              <a:rPr sz="1000" spc="-10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  <a:p>
            <a:pPr marL="474980">
              <a:lnSpc>
                <a:spcPct val="100000"/>
              </a:lnSpc>
              <a:spcBef>
                <a:spcPts val="360"/>
              </a:spcBef>
            </a:pPr>
            <a:r>
              <a:rPr sz="1000" spc="15" dirty="0">
                <a:latin typeface="Courier New"/>
                <a:cs typeface="Courier New"/>
              </a:rPr>
              <a:t>O</a:t>
            </a:r>
            <a:r>
              <a:rPr sz="1000" spc="-245" dirty="0">
                <a:latin typeface="Courier New"/>
                <a:cs typeface="Courier New"/>
              </a:rPr>
              <a:t> </a:t>
            </a:r>
            <a:r>
              <a:rPr sz="1000" spc="15" dirty="0">
                <a:latin typeface="Courier New"/>
                <a:cs typeface="Courier New"/>
              </a:rPr>
              <a:t>RDONLY</a:t>
            </a:r>
            <a:r>
              <a:rPr sz="1000" spc="-434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Arial"/>
                <a:cs typeface="Arial"/>
              </a:rPr>
              <a:t>: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Open</a:t>
            </a:r>
            <a:r>
              <a:rPr sz="1000" spc="-5" dirty="0">
                <a:latin typeface="Arial"/>
                <a:cs typeface="Arial"/>
              </a:rPr>
              <a:t> for </a:t>
            </a:r>
            <a:r>
              <a:rPr sz="1000" spc="10" dirty="0">
                <a:latin typeface="Arial"/>
                <a:cs typeface="Arial"/>
              </a:rPr>
              <a:t>reading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only</a:t>
            </a:r>
            <a:endParaRPr sz="1000" dirty="0">
              <a:latin typeface="Arial"/>
              <a:cs typeface="Arial"/>
            </a:endParaRPr>
          </a:p>
          <a:p>
            <a:pPr marL="474980">
              <a:lnSpc>
                <a:spcPct val="100000"/>
              </a:lnSpc>
              <a:spcBef>
                <a:spcPts val="75"/>
              </a:spcBef>
            </a:pPr>
            <a:r>
              <a:rPr sz="1000" spc="15" dirty="0">
                <a:latin typeface="Courier New"/>
                <a:cs typeface="Courier New"/>
              </a:rPr>
              <a:t>O</a:t>
            </a:r>
            <a:r>
              <a:rPr sz="1000" spc="-245" dirty="0">
                <a:latin typeface="Courier New"/>
                <a:cs typeface="Courier New"/>
              </a:rPr>
              <a:t> </a:t>
            </a:r>
            <a:r>
              <a:rPr sz="1000" spc="15" dirty="0">
                <a:latin typeface="Courier New"/>
                <a:cs typeface="Courier New"/>
              </a:rPr>
              <a:t>WRONLY</a:t>
            </a:r>
            <a:r>
              <a:rPr sz="1000" spc="-434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Arial"/>
                <a:cs typeface="Arial"/>
              </a:rPr>
              <a:t>: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Open</a:t>
            </a:r>
            <a:r>
              <a:rPr sz="1000" spc="-5" dirty="0">
                <a:latin typeface="Arial"/>
                <a:cs typeface="Arial"/>
              </a:rPr>
              <a:t> for </a:t>
            </a:r>
            <a:r>
              <a:rPr sz="1000" spc="10" dirty="0">
                <a:latin typeface="Arial"/>
                <a:cs typeface="Arial"/>
              </a:rPr>
              <a:t>writing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only</a:t>
            </a:r>
            <a:endParaRPr sz="1000" dirty="0">
              <a:latin typeface="Arial"/>
              <a:cs typeface="Arial"/>
            </a:endParaRPr>
          </a:p>
          <a:p>
            <a:pPr marL="474980">
              <a:lnSpc>
                <a:spcPct val="100000"/>
              </a:lnSpc>
              <a:spcBef>
                <a:spcPts val="75"/>
              </a:spcBef>
            </a:pPr>
            <a:r>
              <a:rPr sz="1000" spc="15" dirty="0">
                <a:latin typeface="Courier New"/>
                <a:cs typeface="Courier New"/>
              </a:rPr>
              <a:t>O</a:t>
            </a:r>
            <a:r>
              <a:rPr sz="1000" spc="-240" dirty="0">
                <a:latin typeface="Courier New"/>
                <a:cs typeface="Courier New"/>
              </a:rPr>
              <a:t> </a:t>
            </a:r>
            <a:r>
              <a:rPr sz="1000" spc="15" dirty="0">
                <a:latin typeface="Courier New"/>
                <a:cs typeface="Courier New"/>
              </a:rPr>
              <a:t>RDWR</a:t>
            </a:r>
            <a:r>
              <a:rPr sz="1000" spc="-434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Arial"/>
                <a:cs typeface="Arial"/>
              </a:rPr>
              <a:t>: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Open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for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reading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and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writing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only</a:t>
            </a:r>
            <a:endParaRPr sz="1000" dirty="0">
              <a:latin typeface="Arial"/>
              <a:cs typeface="Arial"/>
            </a:endParaRPr>
          </a:p>
          <a:p>
            <a:pPr marL="474980">
              <a:lnSpc>
                <a:spcPct val="100000"/>
              </a:lnSpc>
              <a:spcBef>
                <a:spcPts val="75"/>
              </a:spcBef>
            </a:pPr>
            <a:r>
              <a:rPr sz="1000" spc="15" dirty="0">
                <a:latin typeface="Courier New"/>
                <a:cs typeface="Courier New"/>
              </a:rPr>
              <a:t>O</a:t>
            </a:r>
            <a:r>
              <a:rPr sz="1000" spc="-240" dirty="0">
                <a:latin typeface="Courier New"/>
                <a:cs typeface="Courier New"/>
              </a:rPr>
              <a:t> </a:t>
            </a:r>
            <a:r>
              <a:rPr sz="1000" spc="15" dirty="0">
                <a:latin typeface="Courier New"/>
                <a:cs typeface="Courier New"/>
              </a:rPr>
              <a:t>APPEND</a:t>
            </a:r>
            <a:r>
              <a:rPr sz="1000" spc="-434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Arial"/>
                <a:cs typeface="Arial"/>
              </a:rPr>
              <a:t>: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Open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for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writing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after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end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of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file</a:t>
            </a:r>
            <a:endParaRPr sz="1000" dirty="0">
              <a:latin typeface="Arial"/>
              <a:cs typeface="Arial"/>
            </a:endParaRPr>
          </a:p>
          <a:p>
            <a:pPr marL="474980">
              <a:lnSpc>
                <a:spcPct val="100000"/>
              </a:lnSpc>
              <a:spcBef>
                <a:spcPts val="75"/>
              </a:spcBef>
            </a:pPr>
            <a:r>
              <a:rPr sz="1000" spc="15" dirty="0">
                <a:latin typeface="Courier New"/>
                <a:cs typeface="Courier New"/>
              </a:rPr>
              <a:t>O</a:t>
            </a:r>
            <a:r>
              <a:rPr sz="1000" spc="-250" dirty="0">
                <a:latin typeface="Courier New"/>
                <a:cs typeface="Courier New"/>
              </a:rPr>
              <a:t> </a:t>
            </a:r>
            <a:r>
              <a:rPr sz="1000" spc="15" dirty="0">
                <a:latin typeface="Courier New"/>
                <a:cs typeface="Courier New"/>
              </a:rPr>
              <a:t>CREAT</a:t>
            </a:r>
            <a:r>
              <a:rPr sz="1000" spc="-440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Arial"/>
                <a:cs typeface="Arial"/>
              </a:rPr>
              <a:t>: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Create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file</a:t>
            </a:r>
            <a:endParaRPr lang="en-US" sz="1000" spc="5" dirty="0">
              <a:latin typeface="Arial"/>
              <a:cs typeface="Arial"/>
            </a:endParaRPr>
          </a:p>
          <a:p>
            <a:pPr marL="474980">
              <a:lnSpc>
                <a:spcPct val="100000"/>
              </a:lnSpc>
              <a:spcBef>
                <a:spcPts val="75"/>
              </a:spcBef>
            </a:pPr>
            <a:r>
              <a:rPr lang="en-US" sz="1000" spc="15" dirty="0">
                <a:latin typeface="Courier New"/>
                <a:cs typeface="Courier New"/>
              </a:rPr>
              <a:t>O_EXCL: do your research in lab 1</a:t>
            </a:r>
          </a:p>
          <a:p>
            <a:pPr marL="474980">
              <a:lnSpc>
                <a:spcPct val="100000"/>
              </a:lnSpc>
              <a:spcBef>
                <a:spcPts val="75"/>
              </a:spcBef>
            </a:pPr>
            <a:r>
              <a:rPr lang="en-US" sz="1000" spc="5" dirty="0">
                <a:latin typeface="Arial"/>
                <a:cs typeface="Arial"/>
              </a:rPr>
              <a:t>……</a:t>
            </a:r>
            <a:endParaRPr sz="1000" dirty="0">
              <a:latin typeface="Arial"/>
              <a:cs typeface="Arial"/>
            </a:endParaRPr>
          </a:p>
          <a:p>
            <a:pPr marL="213995" marR="80645">
              <a:lnSpc>
                <a:spcPct val="106400"/>
              </a:lnSpc>
              <a:spcBef>
                <a:spcPts val="280"/>
              </a:spcBef>
            </a:pPr>
            <a:r>
              <a:rPr sz="900" spc="10" dirty="0">
                <a:latin typeface="Arial"/>
                <a:cs typeface="Arial"/>
              </a:rPr>
              <a:t>Note that the third argument, only used </a:t>
            </a:r>
            <a:r>
              <a:rPr sz="900" spc="15" dirty="0">
                <a:latin typeface="Arial"/>
                <a:cs typeface="Arial"/>
              </a:rPr>
              <a:t>when a </a:t>
            </a:r>
            <a:r>
              <a:rPr sz="900" spc="5" dirty="0">
                <a:latin typeface="Arial"/>
                <a:cs typeface="Arial"/>
              </a:rPr>
              <a:t>file </a:t>
            </a:r>
            <a:r>
              <a:rPr sz="900" spc="10" dirty="0">
                <a:latin typeface="Arial"/>
                <a:cs typeface="Arial"/>
              </a:rPr>
              <a:t>is created,  supplies the </a:t>
            </a:r>
            <a:r>
              <a:rPr sz="900" spc="5" dirty="0">
                <a:latin typeface="Arial"/>
                <a:cs typeface="Arial"/>
              </a:rPr>
              <a:t>initial </a:t>
            </a:r>
            <a:r>
              <a:rPr sz="900" i="1" u="sng" spc="-5" dirty="0">
                <a:latin typeface="Arial"/>
                <a:cs typeface="Arial"/>
              </a:rPr>
              <a:t>file’s </a:t>
            </a:r>
            <a:r>
              <a:rPr sz="900" i="1" u="sng" spc="15" dirty="0">
                <a:latin typeface="Arial"/>
                <a:cs typeface="Arial"/>
              </a:rPr>
              <a:t>permission </a:t>
            </a:r>
            <a:r>
              <a:rPr sz="900" i="1" u="sng" spc="10" dirty="0">
                <a:latin typeface="Arial"/>
                <a:cs typeface="Arial"/>
              </a:rPr>
              <a:t>flag </a:t>
            </a:r>
            <a:r>
              <a:rPr sz="900" spc="5" dirty="0">
                <a:latin typeface="Arial"/>
                <a:cs typeface="Arial"/>
              </a:rPr>
              <a:t>settings, </a:t>
            </a:r>
            <a:r>
              <a:rPr sz="900" spc="10" dirty="0">
                <a:latin typeface="Arial"/>
                <a:cs typeface="Arial"/>
              </a:rPr>
              <a:t>as </a:t>
            </a:r>
            <a:r>
              <a:rPr sz="900" spc="15" dirty="0">
                <a:latin typeface="Arial"/>
                <a:cs typeface="Arial"/>
              </a:rPr>
              <a:t>an </a:t>
            </a:r>
            <a:r>
              <a:rPr sz="900" spc="10" dirty="0">
                <a:latin typeface="Arial"/>
                <a:cs typeface="Arial"/>
              </a:rPr>
              <a:t>octal  </a:t>
            </a:r>
            <a:r>
              <a:rPr sz="900" dirty="0">
                <a:latin typeface="Arial"/>
                <a:cs typeface="Arial"/>
              </a:rPr>
              <a:t>value</a:t>
            </a:r>
            <a:r>
              <a:rPr sz="1000" dirty="0">
                <a:latin typeface="Arial"/>
                <a:cs typeface="Arial"/>
              </a:rPr>
              <a:t>.</a:t>
            </a:r>
          </a:p>
        </p:txBody>
      </p:sp>
      <p:sp>
        <p:nvSpPr>
          <p:cNvPr id="31" name="object 31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Unix file</a:t>
            </a:r>
            <a:r>
              <a:rPr spc="-30" dirty="0"/>
              <a:t> </a:t>
            </a:r>
            <a:r>
              <a:rPr spc="-5" dirty="0"/>
              <a:t>Input/Output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4297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336" y="14668"/>
            <a:ext cx="1267460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0545" indent="-5588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Unix I/O system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calls</a:t>
            </a:r>
            <a:endParaRPr sz="600">
              <a:latin typeface="Arial"/>
              <a:cs typeface="Arial"/>
            </a:endParaRPr>
          </a:p>
          <a:p>
            <a:pPr marL="550545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open()</a:t>
            </a:r>
            <a:r>
              <a:rPr sz="600" spc="-2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system call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read()</a:t>
            </a:r>
            <a:r>
              <a:rPr sz="600" spc="-19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write()</a:t>
            </a:r>
            <a:r>
              <a:rPr sz="600" spc="-19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calls</a:t>
            </a:r>
            <a:endParaRPr sz="600">
              <a:latin typeface="Arial"/>
              <a:cs typeface="Arial"/>
            </a:endParaRPr>
          </a:p>
          <a:p>
            <a:pPr marL="504825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lseek()</a:t>
            </a:r>
            <a:r>
              <a:rPr sz="600" spc="-2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call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7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440448"/>
            <a:ext cx="82550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Unix file</a:t>
            </a:r>
            <a:r>
              <a:rPr spc="-30" dirty="0"/>
              <a:t> </a:t>
            </a:r>
            <a:r>
              <a:rPr spc="-5" dirty="0"/>
              <a:t>Input/Output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B8F93-1B31-4BC9-A2C0-B8695D453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565" y="661157"/>
            <a:ext cx="3059902" cy="26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86940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336" y="14668"/>
            <a:ext cx="1267460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0545" indent="-5588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Unix I/O system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calls</a:t>
            </a:r>
            <a:endParaRPr sz="600">
              <a:latin typeface="Arial"/>
              <a:cs typeface="Arial"/>
            </a:endParaRPr>
          </a:p>
          <a:p>
            <a:pPr marL="550545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open()</a:t>
            </a:r>
            <a:r>
              <a:rPr sz="600" spc="-2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system call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read()</a:t>
            </a:r>
            <a:r>
              <a:rPr sz="600" spc="-19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write()</a:t>
            </a:r>
            <a:r>
              <a:rPr sz="600" spc="-19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calls</a:t>
            </a:r>
            <a:endParaRPr sz="600">
              <a:latin typeface="Arial"/>
              <a:cs typeface="Arial"/>
            </a:endParaRPr>
          </a:p>
          <a:p>
            <a:pPr marL="504825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lseek()</a:t>
            </a:r>
            <a:r>
              <a:rPr sz="600" spc="-2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call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7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440448"/>
            <a:ext cx="82550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1007" y="912634"/>
            <a:ext cx="76809" cy="76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9834" y="989457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4395" y="847925"/>
            <a:ext cx="34004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5590" marR="5080" indent="-263525">
              <a:lnSpc>
                <a:spcPct val="102600"/>
              </a:lnSpc>
            </a:pPr>
            <a:r>
              <a:rPr sz="1050" spc="-10" dirty="0">
                <a:latin typeface="Courier New"/>
                <a:cs typeface="Courier New"/>
              </a:rPr>
              <a:t>if ((d=open(‘‘data.txt’’, O RDONLY))==-1)  fatalError();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1007" y="1256792"/>
            <a:ext cx="76809" cy="76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6057" y="1333601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13177" y="1333601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4395" y="1196428"/>
            <a:ext cx="3516629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0" dirty="0">
                <a:latin typeface="Courier New"/>
                <a:cs typeface="Courier New"/>
              </a:rPr>
              <a:t>d=open(name,O</a:t>
            </a:r>
            <a:r>
              <a:rPr sz="1050" spc="-229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CREAT</a:t>
            </a:r>
            <a:r>
              <a:rPr sz="1050" i="1" spc="-5" dirty="0">
                <a:latin typeface="Arial"/>
                <a:cs typeface="Arial"/>
              </a:rPr>
              <a:t>|</a:t>
            </a:r>
            <a:r>
              <a:rPr sz="1050" spc="-5" dirty="0">
                <a:latin typeface="Courier New"/>
                <a:cs typeface="Courier New"/>
              </a:rPr>
              <a:t>O</a:t>
            </a:r>
            <a:r>
              <a:rPr sz="1050" spc="-229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WRONLY,0700)</a:t>
            </a:r>
            <a:r>
              <a:rPr sz="1050" spc="-3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In</a:t>
            </a:r>
            <a:r>
              <a:rPr sz="1050" spc="1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this</a:t>
            </a:r>
            <a:r>
              <a:rPr sz="1050" spc="1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case,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83031" y="1944840"/>
            <a:ext cx="61874" cy="61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3031" y="2096668"/>
            <a:ext cx="61874" cy="61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3031" y="2248497"/>
            <a:ext cx="61874" cy="61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3031" y="2400338"/>
            <a:ext cx="61874" cy="618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3031" y="2552166"/>
            <a:ext cx="61874" cy="618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3031" y="2703995"/>
            <a:ext cx="61874" cy="618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4395" y="1364142"/>
            <a:ext cx="3518535" cy="1435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0700 </a:t>
            </a:r>
            <a:r>
              <a:rPr sz="1050" spc="-10" dirty="0">
                <a:latin typeface="Arial"/>
                <a:cs typeface="Arial"/>
              </a:rPr>
              <a:t>means </a:t>
            </a:r>
            <a:r>
              <a:rPr sz="1050" spc="-15" dirty="0">
                <a:latin typeface="Arial"/>
                <a:cs typeface="Arial"/>
              </a:rPr>
              <a:t>give </a:t>
            </a:r>
            <a:r>
              <a:rPr sz="1050" spc="-5" dirty="0">
                <a:latin typeface="Arial"/>
                <a:cs typeface="Arial"/>
              </a:rPr>
              <a:t>all rights to the </a:t>
            </a:r>
            <a:r>
              <a:rPr sz="1050" spc="-10" dirty="0">
                <a:latin typeface="Arial"/>
                <a:cs typeface="Arial"/>
              </a:rPr>
              <a:t>owner </a:t>
            </a:r>
            <a:r>
              <a:rPr sz="1050" spc="-5" dirty="0">
                <a:latin typeface="Arial"/>
                <a:cs typeface="Arial"/>
              </a:rPr>
              <a:t>of this file and no  permission to </a:t>
            </a:r>
            <a:r>
              <a:rPr sz="1050" spc="-15" dirty="0">
                <a:latin typeface="Arial"/>
                <a:cs typeface="Arial"/>
              </a:rPr>
              <a:t>any </a:t>
            </a:r>
            <a:r>
              <a:rPr sz="1050" spc="-5" dirty="0">
                <a:latin typeface="Arial"/>
                <a:cs typeface="Arial"/>
              </a:rPr>
              <a:t>other</a:t>
            </a:r>
            <a:r>
              <a:rPr sz="1050" spc="15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user.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sz="1050" spc="-5" dirty="0">
                <a:latin typeface="Arial"/>
                <a:cs typeface="Arial"/>
              </a:rPr>
              <a:t>Example </a:t>
            </a:r>
            <a:r>
              <a:rPr sz="1050" spc="-10" dirty="0">
                <a:latin typeface="Arial"/>
                <a:cs typeface="Arial"/>
              </a:rPr>
              <a:t>values </a:t>
            </a:r>
            <a:r>
              <a:rPr sz="1050" spc="-15" dirty="0">
                <a:latin typeface="Arial"/>
                <a:cs typeface="Arial"/>
              </a:rPr>
              <a:t>for </a:t>
            </a:r>
            <a:r>
              <a:rPr sz="1050" spc="-10" dirty="0">
                <a:latin typeface="Arial"/>
                <a:cs typeface="Arial"/>
              </a:rPr>
              <a:t>mode</a:t>
            </a:r>
            <a:r>
              <a:rPr sz="1050" spc="-12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:</a:t>
            </a:r>
            <a:endParaRPr sz="1050" dirty="0">
              <a:latin typeface="Arial"/>
              <a:cs typeface="Arial"/>
            </a:endParaRPr>
          </a:p>
          <a:p>
            <a:pPr marL="289560" marR="1711960" algn="just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Arial"/>
                <a:cs typeface="Arial"/>
              </a:rPr>
              <a:t>0400: Allow read </a:t>
            </a:r>
            <a:r>
              <a:rPr sz="1000" spc="-15" dirty="0">
                <a:latin typeface="Arial"/>
                <a:cs typeface="Arial"/>
              </a:rPr>
              <a:t>by </a:t>
            </a:r>
            <a:r>
              <a:rPr sz="1000" spc="-10" dirty="0">
                <a:latin typeface="Arial"/>
                <a:cs typeface="Arial"/>
              </a:rPr>
              <a:t>owner  </a:t>
            </a:r>
            <a:r>
              <a:rPr sz="1000" spc="-5" dirty="0">
                <a:latin typeface="Arial"/>
                <a:cs typeface="Arial"/>
              </a:rPr>
              <a:t>0200: Allow </a:t>
            </a:r>
            <a:r>
              <a:rPr sz="1000" dirty="0">
                <a:latin typeface="Arial"/>
                <a:cs typeface="Arial"/>
              </a:rPr>
              <a:t>write </a:t>
            </a:r>
            <a:r>
              <a:rPr sz="1000" spc="-15" dirty="0">
                <a:latin typeface="Arial"/>
                <a:cs typeface="Arial"/>
              </a:rPr>
              <a:t>by </a:t>
            </a:r>
            <a:r>
              <a:rPr sz="1000" spc="-10" dirty="0">
                <a:latin typeface="Arial"/>
                <a:cs typeface="Arial"/>
              </a:rPr>
              <a:t>owner  </a:t>
            </a:r>
            <a:r>
              <a:rPr sz="1000" spc="-5" dirty="0">
                <a:latin typeface="Arial"/>
                <a:cs typeface="Arial"/>
              </a:rPr>
              <a:t>0100: Allow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execute</a:t>
            </a:r>
            <a:endParaRPr sz="1000" dirty="0">
              <a:latin typeface="Arial"/>
              <a:cs typeface="Arial"/>
            </a:endParaRPr>
          </a:p>
          <a:p>
            <a:pPr marL="289560" marR="1718310" algn="just">
              <a:lnSpc>
                <a:spcPts val="1200"/>
              </a:lnSpc>
              <a:spcBef>
                <a:spcPts val="35"/>
              </a:spcBef>
            </a:pPr>
            <a:r>
              <a:rPr sz="1000" spc="-5" dirty="0">
                <a:latin typeface="Arial"/>
                <a:cs typeface="Arial"/>
              </a:rPr>
              <a:t>0040: Allow read </a:t>
            </a:r>
            <a:r>
              <a:rPr sz="1000" spc="-15" dirty="0">
                <a:latin typeface="Arial"/>
                <a:cs typeface="Arial"/>
              </a:rPr>
              <a:t>by </a:t>
            </a:r>
            <a:r>
              <a:rPr sz="1000" spc="-5" dirty="0">
                <a:latin typeface="Arial"/>
                <a:cs typeface="Arial"/>
              </a:rPr>
              <a:t>group  0004: Allow read </a:t>
            </a:r>
            <a:r>
              <a:rPr sz="1000" spc="-15" dirty="0">
                <a:latin typeface="Arial"/>
                <a:cs typeface="Arial"/>
              </a:rPr>
              <a:t>by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others</a:t>
            </a:r>
            <a:endParaRPr sz="1000" dirty="0">
              <a:latin typeface="Arial"/>
              <a:cs typeface="Arial"/>
            </a:endParaRPr>
          </a:p>
          <a:p>
            <a:pPr marL="289560" algn="just">
              <a:lnSpc>
                <a:spcPts val="1155"/>
              </a:lnSpc>
            </a:pPr>
            <a:r>
              <a:rPr sz="1000" spc="-5" dirty="0">
                <a:latin typeface="Arial"/>
                <a:cs typeface="Arial"/>
              </a:rPr>
              <a:t>0777: Allow read/write/execute </a:t>
            </a:r>
            <a:r>
              <a:rPr sz="1000" spc="-15" dirty="0">
                <a:latin typeface="Arial"/>
                <a:cs typeface="Arial"/>
              </a:rPr>
              <a:t>by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all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Unix file</a:t>
            </a:r>
            <a:r>
              <a:rPr spc="-30" dirty="0"/>
              <a:t> </a:t>
            </a:r>
            <a:r>
              <a:rPr spc="-5" dirty="0"/>
              <a:t>Input/Output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91D5D-DBA4-4B32-8124-6FA469EFC7A7}"/>
              </a:ext>
            </a:extLst>
          </p:cNvPr>
          <p:cNvSpPr txBox="1"/>
          <p:nvPr/>
        </p:nvSpPr>
        <p:spPr>
          <a:xfrm>
            <a:off x="247650" y="2839408"/>
            <a:ext cx="3992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XXX  </a:t>
            </a:r>
            <a:r>
              <a:rPr lang="en-US" sz="1000" dirty="0" err="1"/>
              <a:t>XXX</a:t>
            </a:r>
            <a:r>
              <a:rPr lang="en-US" sz="1000" dirty="0"/>
              <a:t>  </a:t>
            </a:r>
            <a:r>
              <a:rPr lang="en-US" sz="1000" dirty="0" err="1"/>
              <a:t>XXX</a:t>
            </a:r>
            <a:r>
              <a:rPr lang="en-US" sz="1000" dirty="0"/>
              <a:t>: </a:t>
            </a:r>
          </a:p>
          <a:p>
            <a:r>
              <a:rPr lang="en-US" sz="1000" dirty="0"/>
              <a:t>we discussed this in class, </a:t>
            </a:r>
            <a:r>
              <a:rPr lang="en-US" sz="1000" dirty="0" err="1"/>
              <a:t>ie.file</a:t>
            </a:r>
            <a:r>
              <a:rPr lang="en-US" sz="1000" dirty="0"/>
              <a:t> permission for self, group, others</a:t>
            </a:r>
            <a:endParaRPr lang="en-CA" sz="1000" dirty="0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336" y="14668"/>
            <a:ext cx="1267460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0545" indent="-5588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Unix I/O system</a:t>
            </a:r>
            <a:r>
              <a:rPr sz="600" b="1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calls</a:t>
            </a:r>
            <a:endParaRPr sz="600">
              <a:latin typeface="Arial"/>
              <a:cs typeface="Arial"/>
            </a:endParaRPr>
          </a:p>
          <a:p>
            <a:pPr marL="550545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open()</a:t>
            </a:r>
            <a:r>
              <a:rPr sz="600" spc="-2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system call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read()</a:t>
            </a:r>
            <a:r>
              <a:rPr sz="600" spc="-19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write()</a:t>
            </a:r>
            <a:r>
              <a:rPr sz="600" spc="-19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calls</a:t>
            </a:r>
            <a:endParaRPr sz="600">
              <a:latin typeface="Arial"/>
              <a:cs typeface="Arial"/>
            </a:endParaRPr>
          </a:p>
          <a:p>
            <a:pPr marL="504825">
              <a:lnSpc>
                <a:spcPct val="100000"/>
              </a:lnSpc>
              <a:spcBef>
                <a:spcPts val="55"/>
              </a:spcBef>
            </a:pP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lseek()</a:t>
            </a:r>
            <a:r>
              <a:rPr sz="600" spc="-2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call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7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2"/>
            <a:ext cx="4608004" cy="24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440448"/>
            <a:ext cx="82550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Unix file</a:t>
            </a:r>
            <a:r>
              <a:rPr spc="-30" dirty="0"/>
              <a:t> </a:t>
            </a:r>
            <a:r>
              <a:rPr spc="-5" dirty="0"/>
              <a:t>Input/Output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23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39B4924-C2DC-4A3B-9151-8FD402D58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83018"/>
            <a:ext cx="4610100" cy="256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78371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2033</TotalTime>
  <Words>2291</Words>
  <Application>Microsoft Office PowerPoint</Application>
  <PresentationFormat>Custom</PresentationFormat>
  <Paragraphs>294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NewBaskervilleEF-Roman</vt:lpstr>
      <vt:lpstr>NewBaskervilleEF-RomanIta</vt:lpstr>
      <vt:lpstr>Arial</vt:lpstr>
      <vt:lpstr>Calibri</vt:lpstr>
      <vt:lpstr>Courier New</vt:lpstr>
      <vt:lpstr>Times New Roman</vt:lpstr>
      <vt:lpstr>Verdana</vt:lpstr>
      <vt:lpstr>Office Theme</vt:lpstr>
      <vt:lpstr>COMP-2560 System Programming:  Unix file Input/Output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60-256 System Programming: Unix file Input/Output</dc:title>
  <dc:subject>Unix file Input/Output</dc:subject>
  <dc:creator>by Dr. B. Boufama</dc:creator>
  <cp:lastModifiedBy>dan wu</cp:lastModifiedBy>
  <cp:revision>51</cp:revision>
  <dcterms:created xsi:type="dcterms:W3CDTF">2019-09-06T21:26:06Z</dcterms:created>
  <dcterms:modified xsi:type="dcterms:W3CDTF">2020-09-21T20:02:03Z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2006-09-27T00:00:00Z</vt:filetime>
  </property>
  <property fmtid="{D5CDD505-2E9C-101B-9397-08002B2CF9AE}" pid="3" name="Creator">
    <vt:lpwstr>LaTeX with beamer class version 3.06</vt:lpwstr>
  </property>
  <property fmtid="{D5CDD505-2E9C-101B-9397-08002B2CF9AE}" pid="4" name="LastSaved">
    <vt:filetime>2006-09-27T00:00:00Z</vt:filetime>
  </property>
</Properties>
</file>