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837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3.91586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9-30T02:31:34.6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3614 7682 0,'0'0'0,"133"0"109,-106 0-93,-9-9-16,9 9 0,-10-9 15,-8 9-15,9-9 16,-9 9-16,0 0 15,0 0 1,0 0 15,-9-9-15,9 9 0,0 0 15,-1 0-16,1 0-15,9 0 16,-9 0-16,9 0 16,0 0-16,8-9 15,1 9 1,-9 0-16,9 0 16,-1 0-16,1 0 0,0 0 15,8 0-15,-8 0 16,0 0-1,-1 9-15,-8-9 0,0 0 16,0 9-16,8-9 16,1 9-16,9 0 15,8 0-15,1 0 16,8-1 0,-17 1-16,-1 0 15,28 9-15,-19-18 16,-26 9-1,-9-9-15,18 0 16,-10 9 0,10-9-16,0 9 15,-9-9-15,8 0 0,10 0 16,-27 0 0,0 9-16,9-9 15,-10 0 1,1 0-16,0 0 15,0 0-15,0 0 16,0 0-16,0 0 0,0 0 16,0-9-1,0 9-15,-1 0 16,1-9-16,0 9 16,0-9-16,9 9 0,-9-9 15,18 0-15,-10 0 16,1 0-1,0 0-15,-9 1 16,0-1-16,0 0 16,0 0-16,0 0 15,8 0 1,-17 0-16,9 9 47,0 0 109,9 0-140,-9 0-1,0 0-15,0 0 16,0 0 0,-1 0-16,1 0 15,0 0 1,0 0-1,0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3.91586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9-30T02:31:36.4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5919 7628 0,'9'0'15,"0"0"32,0 0-31,0 0-1,0 0-15,17-9 16,10 0-16,0 9 16,17 0-16,1 0 15,-1 0-15,-9 9 16,10 0-16,26 9 16,-27-18-1,-44 0 1,0 0-16,0 0 62,0 0-30,0 0-32,0 0 15,0 0 1,0 0-1,-1 0 48,10-9-47,-9 9-16,0 0 15,0 0-15,0-9 31,0 9-15,0 0 0,0 0-1,-1 0 1,1 0 0,0 0-16,0 0 15,0 0-15,0 0 16,0 0-16,0 0 15,0 0-15,8 0 16,1 0-16,-9 0 16,0 0-16,0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F801-1CFC-4336-9590-F8D1FDF4DBDE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A621-8DA8-4495-9651-506E4511D8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9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http://www.csl.mtu.edu/cs4411.ck/www/NOTES/process/fork/create.html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0A621-8DA8-4495-9651-506E4511D84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6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1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6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2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4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4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3188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42982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1918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3188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3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6315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15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99015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10114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6315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99015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343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6613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928768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677009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10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57769" y="3325810"/>
            <a:ext cx="6515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36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.png"/><Relationship Id="rId10" Type="http://schemas.openxmlformats.org/officeDocument/2006/relationships/image" Target="../media/image41.png"/><Relationship Id="rId4" Type="http://schemas.openxmlformats.org/officeDocument/2006/relationships/image" Target="../media/image20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19.png"/><Relationship Id="rId10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1.xml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customXml" Target="../ink/ink2.xml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3" y="86643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395666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5" y="1382966"/>
            <a:ext cx="114251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433766"/>
            <a:ext cx="3837250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917003"/>
            <a:ext cx="50751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967795"/>
            <a:ext cx="50751" cy="427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910858"/>
            <a:ext cx="3989704" cy="535940"/>
          </a:xfrm>
          <a:custGeom>
            <a:avLst/>
            <a:gdLst/>
            <a:ahLst/>
            <a:cxnLst/>
            <a:rect l="l" t="t" r="r" b="b"/>
            <a:pathLst>
              <a:path w="3989704" h="535940">
                <a:moveTo>
                  <a:pt x="3989652" y="0"/>
                </a:moveTo>
                <a:lnTo>
                  <a:pt x="0" y="0"/>
                </a:lnTo>
                <a:lnTo>
                  <a:pt x="0" y="484808"/>
                </a:lnTo>
                <a:lnTo>
                  <a:pt x="4008" y="504532"/>
                </a:lnTo>
                <a:lnTo>
                  <a:pt x="14922" y="520685"/>
                </a:lnTo>
                <a:lnTo>
                  <a:pt x="31075" y="531599"/>
                </a:lnTo>
                <a:lnTo>
                  <a:pt x="50800" y="535608"/>
                </a:lnTo>
                <a:lnTo>
                  <a:pt x="3938852" y="535608"/>
                </a:lnTo>
                <a:lnTo>
                  <a:pt x="3958576" y="531599"/>
                </a:lnTo>
                <a:lnTo>
                  <a:pt x="3974729" y="520685"/>
                </a:lnTo>
                <a:lnTo>
                  <a:pt x="3985644" y="504532"/>
                </a:lnTo>
                <a:lnTo>
                  <a:pt x="3989652" y="484808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55095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45962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423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9296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9169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89794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170" y="928768"/>
            <a:ext cx="3215625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 marR="5080" indent="-509905">
              <a:lnSpc>
                <a:spcPct val="106700"/>
              </a:lnSpc>
            </a:pPr>
            <a:r>
              <a:rPr lang="en-CA" spc="15" dirty="0"/>
              <a:t>COMP 2560</a:t>
            </a:r>
            <a:r>
              <a:rPr spc="15" dirty="0"/>
              <a:t> System</a:t>
            </a:r>
            <a:r>
              <a:rPr spc="-55" dirty="0"/>
              <a:t> </a:t>
            </a:r>
            <a:r>
              <a:rPr spc="15" dirty="0"/>
              <a:t>Programming:  Process Control</a:t>
            </a:r>
            <a:r>
              <a:rPr spc="-75" dirty="0"/>
              <a:t> </a:t>
            </a:r>
            <a:r>
              <a:rPr spc="5" dirty="0"/>
              <a:t>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6662" y="1677009"/>
            <a:ext cx="2235200" cy="81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 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1000" dirty="0">
                <a:latin typeface="Times New Roman"/>
                <a:cs typeface="Times New Roman"/>
              </a:rPr>
              <a:t>                  </a:t>
            </a:r>
            <a:r>
              <a:rPr lang="en-US" sz="900" dirty="0">
                <a:latin typeface="Times New Roman"/>
                <a:cs typeface="Times New Roman"/>
              </a:rPr>
              <a:t>modified by Dan Wu</a:t>
            </a:r>
            <a:endParaRPr sz="9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r>
              <a:rPr lang="en-US" sz="800" spc="-5" dirty="0">
                <a:latin typeface="Arial"/>
                <a:cs typeface="Arial"/>
              </a:rPr>
              <a:t> 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–</a:t>
            </a:r>
            <a:endParaRPr sz="800" dirty="0">
              <a:latin typeface="Arial"/>
              <a:cs typeface="Arial"/>
            </a:endParaRPr>
          </a:p>
          <a:p>
            <a:pPr marL="12065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15" dirty="0">
                <a:latin typeface="Arial"/>
                <a:cs typeface="Arial"/>
              </a:rPr>
              <a:t>Dan Wu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F441061-FBA3-442D-82F4-136EB075E0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9436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199946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345" y="1986762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4" y="2037563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94257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45049"/>
            <a:ext cx="50751" cy="9544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3" y="988112"/>
            <a:ext cx="3989704" cy="1062355"/>
          </a:xfrm>
          <a:custGeom>
            <a:avLst/>
            <a:gdLst/>
            <a:ahLst/>
            <a:cxnLst/>
            <a:rect l="l" t="t" r="r" b="b"/>
            <a:pathLst>
              <a:path w="3989704" h="1062355">
                <a:moveTo>
                  <a:pt x="3989652" y="0"/>
                </a:moveTo>
                <a:lnTo>
                  <a:pt x="0" y="0"/>
                </a:lnTo>
                <a:lnTo>
                  <a:pt x="0" y="1011350"/>
                </a:lnTo>
                <a:lnTo>
                  <a:pt x="4008" y="1031075"/>
                </a:lnTo>
                <a:lnTo>
                  <a:pt x="14922" y="1047228"/>
                </a:lnTo>
                <a:lnTo>
                  <a:pt x="31075" y="1058142"/>
                </a:lnTo>
                <a:lnTo>
                  <a:pt x="50800" y="1062151"/>
                </a:lnTo>
                <a:lnTo>
                  <a:pt x="3938852" y="1062151"/>
                </a:lnTo>
                <a:lnTo>
                  <a:pt x="3958576" y="1058142"/>
                </a:lnTo>
                <a:lnTo>
                  <a:pt x="3974729" y="1047228"/>
                </a:lnTo>
                <a:lnTo>
                  <a:pt x="3985644" y="1031075"/>
                </a:lnTo>
                <a:lnTo>
                  <a:pt x="3989652" y="1011350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032349"/>
            <a:ext cx="0" cy="986155"/>
          </a:xfrm>
          <a:custGeom>
            <a:avLst/>
            <a:gdLst/>
            <a:ahLst/>
            <a:cxnLst/>
            <a:rect l="l" t="t" r="r" b="b"/>
            <a:pathLst>
              <a:path h="986155">
                <a:moveTo>
                  <a:pt x="0" y="98616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0196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10069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942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97519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03529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207376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72359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538899"/>
            <a:ext cx="408876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Handling 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init</a:t>
            </a:r>
            <a:r>
              <a:rPr sz="1050" spc="-29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fork</a:t>
            </a:r>
            <a:r>
              <a:rPr sz="1050" spc="-10" dirty="0">
                <a:latin typeface="Arial"/>
                <a:cs typeface="Arial"/>
              </a:rPr>
              <a:t>s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copy </a:t>
            </a:r>
            <a:r>
              <a:rPr sz="1050" spc="-5" dirty="0">
                <a:latin typeface="Arial"/>
                <a:cs typeface="Arial"/>
              </a:rPr>
              <a:t>of </a:t>
            </a:r>
            <a:r>
              <a:rPr sz="1050" spc="-10" dirty="0">
                <a:latin typeface="Arial"/>
                <a:cs typeface="Arial"/>
              </a:rPr>
              <a:t>itself.</a:t>
            </a:r>
            <a:endParaRPr sz="1050">
              <a:latin typeface="Arial"/>
              <a:cs typeface="Arial"/>
            </a:endParaRPr>
          </a:p>
          <a:p>
            <a:pPr marL="490855" marR="4699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child process </a:t>
            </a:r>
            <a:r>
              <a:rPr sz="1050" spc="-10" dirty="0">
                <a:latin typeface="Courier New"/>
                <a:cs typeface="Courier New"/>
              </a:rPr>
              <a:t>exec</a:t>
            </a:r>
            <a:r>
              <a:rPr sz="1050" spc="-10" dirty="0">
                <a:latin typeface="Arial"/>
                <a:cs typeface="Arial"/>
              </a:rPr>
              <a:t>s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getty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latin typeface="Arial"/>
                <a:cs typeface="Arial"/>
              </a:rPr>
              <a:t>which prints  the login prompt, </a:t>
            </a:r>
            <a:r>
              <a:rPr sz="1050" spc="-10" dirty="0">
                <a:latin typeface="Arial"/>
                <a:cs typeface="Arial"/>
              </a:rPr>
              <a:t>waits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user’s </a:t>
            </a:r>
            <a:r>
              <a:rPr sz="1050" spc="-5" dirty="0">
                <a:latin typeface="Arial"/>
                <a:cs typeface="Arial"/>
              </a:rPr>
              <a:t>login </a:t>
            </a:r>
            <a:r>
              <a:rPr sz="1050" spc="-10" dirty="0">
                <a:latin typeface="Arial"/>
                <a:cs typeface="Arial"/>
              </a:rPr>
              <a:t>name, </a:t>
            </a:r>
            <a:r>
              <a:rPr sz="1050" spc="-5" dirty="0">
                <a:latin typeface="Arial"/>
                <a:cs typeface="Arial"/>
              </a:rPr>
              <a:t>and then  </a:t>
            </a:r>
            <a:r>
              <a:rPr sz="1050" spc="-10" dirty="0">
                <a:latin typeface="Courier New"/>
                <a:cs typeface="Courier New"/>
              </a:rPr>
              <a:t>exec</a:t>
            </a:r>
            <a:r>
              <a:rPr sz="1050" spc="-10" dirty="0">
                <a:latin typeface="Arial"/>
                <a:cs typeface="Arial"/>
              </a:rPr>
              <a:t>s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login</a:t>
            </a:r>
            <a:r>
              <a:rPr sz="1050" spc="-3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Arial"/>
                <a:cs typeface="Arial"/>
              </a:rPr>
              <a:t>program.</a:t>
            </a:r>
            <a:endParaRPr sz="1050">
              <a:latin typeface="Arial"/>
              <a:cs typeface="Arial"/>
            </a:endParaRPr>
          </a:p>
          <a:p>
            <a:pPr marL="490855" marR="5080">
              <a:lnSpc>
                <a:spcPct val="102699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login </a:t>
            </a:r>
            <a:r>
              <a:rPr sz="1050" spc="-10" dirty="0">
                <a:latin typeface="Arial"/>
                <a:cs typeface="Arial"/>
              </a:rPr>
              <a:t>process, </a:t>
            </a:r>
            <a:r>
              <a:rPr sz="1050" spc="-5" dirty="0">
                <a:latin typeface="Arial"/>
                <a:cs typeface="Arial"/>
              </a:rPr>
              <a:t>if successful, </a:t>
            </a:r>
            <a:r>
              <a:rPr sz="1050" spc="-10" dirty="0">
                <a:latin typeface="Courier New"/>
                <a:cs typeface="Courier New"/>
              </a:rPr>
              <a:t>exec</a:t>
            </a:r>
            <a:r>
              <a:rPr sz="1050" spc="-10" dirty="0">
                <a:latin typeface="Arial"/>
                <a:cs typeface="Arial"/>
              </a:rPr>
              <a:t>s </a:t>
            </a:r>
            <a:r>
              <a:rPr sz="1050" spc="-5" dirty="0">
                <a:latin typeface="Arial"/>
                <a:cs typeface="Arial"/>
              </a:rPr>
              <a:t>the shell </a:t>
            </a:r>
            <a:r>
              <a:rPr sz="1050" spc="-10" dirty="0">
                <a:latin typeface="Arial"/>
                <a:cs typeface="Arial"/>
              </a:rPr>
              <a:t>program  (e.g.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csh</a:t>
            </a:r>
            <a:r>
              <a:rPr sz="1050" spc="-5" dirty="0">
                <a:latin typeface="Arial"/>
                <a:cs typeface="Arial"/>
              </a:rPr>
              <a:t>).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A408706-8DA9-4659-9931-A769492363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9436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248714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345" y="2474442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4" y="2525243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94257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45039"/>
            <a:ext cx="50751" cy="14421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3" y="988102"/>
            <a:ext cx="3989704" cy="1550035"/>
          </a:xfrm>
          <a:custGeom>
            <a:avLst/>
            <a:gdLst/>
            <a:ahLst/>
            <a:cxnLst/>
            <a:rect l="l" t="t" r="r" b="b"/>
            <a:pathLst>
              <a:path w="3989704" h="1550035">
                <a:moveTo>
                  <a:pt x="3989652" y="0"/>
                </a:moveTo>
                <a:lnTo>
                  <a:pt x="0" y="0"/>
                </a:lnTo>
                <a:lnTo>
                  <a:pt x="0" y="1499040"/>
                </a:lnTo>
                <a:lnTo>
                  <a:pt x="4008" y="1518765"/>
                </a:lnTo>
                <a:lnTo>
                  <a:pt x="14922" y="1534917"/>
                </a:lnTo>
                <a:lnTo>
                  <a:pt x="31075" y="1545832"/>
                </a:lnTo>
                <a:lnTo>
                  <a:pt x="50800" y="1549840"/>
                </a:lnTo>
                <a:lnTo>
                  <a:pt x="3938852" y="1549840"/>
                </a:lnTo>
                <a:lnTo>
                  <a:pt x="3958576" y="1545832"/>
                </a:lnTo>
                <a:lnTo>
                  <a:pt x="3974729" y="1534917"/>
                </a:lnTo>
                <a:lnTo>
                  <a:pt x="3985644" y="1518765"/>
                </a:lnTo>
                <a:lnTo>
                  <a:pt x="3989652" y="1499040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032339"/>
            <a:ext cx="0" cy="1474470"/>
          </a:xfrm>
          <a:custGeom>
            <a:avLst/>
            <a:gdLst/>
            <a:ahLst/>
            <a:cxnLst/>
            <a:rect l="l" t="t" r="r" b="b"/>
            <a:pathLst>
              <a:path h="1474470">
                <a:moveTo>
                  <a:pt x="0" y="147385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019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1006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942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97518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03529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207376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55152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89566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6595" y="538899"/>
            <a:ext cx="3927475" cy="1752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2: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Running 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utility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from 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shell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csh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csh</a:t>
            </a:r>
            <a:r>
              <a:rPr sz="1050" spc="-29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fork</a:t>
            </a:r>
            <a:r>
              <a:rPr sz="1050" spc="-10" dirty="0">
                <a:latin typeface="Arial"/>
                <a:cs typeface="Arial"/>
              </a:rPr>
              <a:t>s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copy </a:t>
            </a:r>
            <a:r>
              <a:rPr sz="1050" spc="-5" dirty="0">
                <a:latin typeface="Arial"/>
                <a:cs typeface="Arial"/>
              </a:rPr>
              <a:t>of </a:t>
            </a:r>
            <a:r>
              <a:rPr sz="1050" spc="-10" dirty="0">
                <a:latin typeface="Arial"/>
                <a:cs typeface="Arial"/>
              </a:rPr>
              <a:t>itself.</a:t>
            </a:r>
            <a:endParaRPr sz="1050" dirty="0">
              <a:latin typeface="Arial"/>
              <a:cs typeface="Arial"/>
            </a:endParaRPr>
          </a:p>
          <a:p>
            <a:pPr marL="44005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the child process </a:t>
            </a:r>
            <a:r>
              <a:rPr sz="1050" spc="-10" dirty="0">
                <a:latin typeface="Courier New"/>
                <a:cs typeface="Courier New"/>
              </a:rPr>
              <a:t>exec</a:t>
            </a:r>
            <a:r>
              <a:rPr sz="1050" spc="-10" dirty="0">
                <a:latin typeface="Arial"/>
                <a:cs typeface="Arial"/>
              </a:rPr>
              <a:t>s </a:t>
            </a:r>
            <a:r>
              <a:rPr sz="1050" spc="-5" dirty="0">
                <a:latin typeface="Arial"/>
                <a:cs typeface="Arial"/>
              </a:rPr>
              <a:t>the utility </a:t>
            </a:r>
            <a:r>
              <a:rPr sz="1050" spc="-10" dirty="0">
                <a:latin typeface="Arial"/>
                <a:cs typeface="Arial"/>
              </a:rPr>
              <a:t>program, </a:t>
            </a:r>
            <a:r>
              <a:rPr sz="1050" spc="-15" dirty="0">
                <a:latin typeface="Arial"/>
                <a:cs typeface="Arial"/>
              </a:rPr>
              <a:t>for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example</a:t>
            </a:r>
            <a:endParaRPr sz="1050" dirty="0">
              <a:latin typeface="Arial"/>
              <a:cs typeface="Arial"/>
            </a:endParaRPr>
          </a:p>
          <a:p>
            <a:pPr marL="440055">
              <a:lnSpc>
                <a:spcPct val="100000"/>
              </a:lnSpc>
              <a:spcBef>
                <a:spcPts val="30"/>
              </a:spcBef>
            </a:pPr>
            <a:r>
              <a:rPr lang="en-US" sz="1050" spc="-5" dirty="0" err="1">
                <a:latin typeface="Courier New"/>
                <a:cs typeface="Courier New"/>
              </a:rPr>
              <a:t>gedit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440055" marR="69215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parent process </a:t>
            </a:r>
            <a:r>
              <a:rPr sz="1050" spc="-10" dirty="0">
                <a:latin typeface="Arial"/>
                <a:cs typeface="Arial"/>
              </a:rPr>
              <a:t>waits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the termination(</a:t>
            </a:r>
            <a:r>
              <a:rPr sz="1050" spc="-5" dirty="0">
                <a:latin typeface="Courier New"/>
                <a:cs typeface="Courier New"/>
              </a:rPr>
              <a:t>exit</a:t>
            </a:r>
            <a:r>
              <a:rPr sz="1050" spc="-5" dirty="0">
                <a:latin typeface="Arial"/>
                <a:cs typeface="Arial"/>
              </a:rPr>
              <a:t>) of its  child process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going</a:t>
            </a:r>
            <a:r>
              <a:rPr sz="1050" spc="-10" dirty="0">
                <a:latin typeface="Arial"/>
                <a:cs typeface="Arial"/>
              </a:rPr>
              <a:t> asleep.</a:t>
            </a:r>
            <a:endParaRPr sz="1050" dirty="0">
              <a:latin typeface="Arial"/>
              <a:cs typeface="Arial"/>
            </a:endParaRPr>
          </a:p>
          <a:p>
            <a:pPr marL="440055" marR="50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the child process terminates,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 signal </a:t>
            </a:r>
            <a:r>
              <a:rPr sz="1050" spc="-5" dirty="0">
                <a:latin typeface="Arial"/>
                <a:cs typeface="Arial"/>
              </a:rPr>
              <a:t>is sent to the  parent process (the shell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latin typeface="Courier New"/>
                <a:cs typeface="Courier New"/>
              </a:rPr>
              <a:t>csh</a:t>
            </a:r>
            <a:r>
              <a:rPr sz="1050" spc="-5" dirty="0">
                <a:latin typeface="Arial"/>
                <a:cs typeface="Arial"/>
              </a:rPr>
              <a:t>). The latter  </a:t>
            </a:r>
            <a:r>
              <a:rPr sz="1050" spc="-15" dirty="0">
                <a:latin typeface="Arial"/>
                <a:cs typeface="Arial"/>
              </a:rPr>
              <a:t>wakes-up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becomes </a:t>
            </a:r>
            <a:r>
              <a:rPr sz="1050" spc="-5" dirty="0">
                <a:latin typeface="Arial"/>
                <a:cs typeface="Arial"/>
              </a:rPr>
              <a:t>ready to accept the </a:t>
            </a:r>
            <a:r>
              <a:rPr sz="1050" spc="-15" dirty="0">
                <a:latin typeface="Arial"/>
                <a:cs typeface="Arial"/>
              </a:rPr>
              <a:t>next  </a:t>
            </a:r>
            <a:r>
              <a:rPr sz="1050" spc="-10" dirty="0">
                <a:latin typeface="Arial"/>
                <a:cs typeface="Arial"/>
              </a:rPr>
              <a:t>command.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9BED0A3-5B2C-4CFA-AF6E-E1D5DF390C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Unix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272542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Creating 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fork()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3" y="943698"/>
            <a:ext cx="3989704" cy="170180"/>
          </a:xfrm>
          <a:custGeom>
            <a:avLst/>
            <a:gdLst/>
            <a:ahLst/>
            <a:cxnLst/>
            <a:rect l="l" t="t" r="r" b="b"/>
            <a:pathLst>
              <a:path w="3989704" h="17018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083"/>
                </a:lnTo>
                <a:lnTo>
                  <a:pt x="3989652" y="1700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1101128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2223109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345" y="2210409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4" y="2261210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87933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038723"/>
            <a:ext cx="50751" cy="11843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3" y="1145401"/>
            <a:ext cx="3989704" cy="1129030"/>
          </a:xfrm>
          <a:custGeom>
            <a:avLst/>
            <a:gdLst/>
            <a:ahLst/>
            <a:cxnLst/>
            <a:rect l="l" t="t" r="r" b="b"/>
            <a:pathLst>
              <a:path w="3989704" h="1129030">
                <a:moveTo>
                  <a:pt x="3989652" y="0"/>
                </a:moveTo>
                <a:lnTo>
                  <a:pt x="0" y="0"/>
                </a:lnTo>
                <a:lnTo>
                  <a:pt x="0" y="1077708"/>
                </a:lnTo>
                <a:lnTo>
                  <a:pt x="4008" y="1097433"/>
                </a:lnTo>
                <a:lnTo>
                  <a:pt x="14922" y="1113586"/>
                </a:lnTo>
                <a:lnTo>
                  <a:pt x="31075" y="1124500"/>
                </a:lnTo>
                <a:lnTo>
                  <a:pt x="50800" y="1128508"/>
                </a:lnTo>
                <a:lnTo>
                  <a:pt x="3938852" y="1128508"/>
                </a:lnTo>
                <a:lnTo>
                  <a:pt x="3958576" y="1124500"/>
                </a:lnTo>
                <a:lnTo>
                  <a:pt x="3974729" y="1113586"/>
                </a:lnTo>
                <a:lnTo>
                  <a:pt x="3985644" y="1097433"/>
                </a:lnTo>
                <a:lnTo>
                  <a:pt x="3989652" y="1077708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1026023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121613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10133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0006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9879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96887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65936" y="127029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294" y="929792"/>
            <a:ext cx="2053589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fork()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050" spc="-5" dirty="0">
                <a:latin typeface="Arial"/>
                <a:cs typeface="Arial"/>
              </a:rPr>
              <a:t>Synopsis: </a:t>
            </a:r>
            <a:r>
              <a:rPr sz="1050" spc="-10" dirty="0">
                <a:latin typeface="Courier New"/>
                <a:cs typeface="Courier New"/>
              </a:rPr>
              <a:t>pid t</a:t>
            </a:r>
            <a:r>
              <a:rPr sz="1050" spc="-1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fork(void);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007" y="1575587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07" y="1747672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007" y="1919744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262791"/>
            <a:ext cx="3872229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838835" indent="-277495">
              <a:lnSpc>
                <a:spcPct val="125299"/>
              </a:lnSpc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successful, the </a:t>
            </a:r>
            <a:r>
              <a:rPr sz="1050" spc="-10" dirty="0">
                <a:latin typeface="Courier New"/>
                <a:cs typeface="Courier New"/>
              </a:rPr>
              <a:t>fork() </a:t>
            </a:r>
            <a:r>
              <a:rPr sz="1050" spc="-5" dirty="0">
                <a:latin typeface="Arial"/>
                <a:cs typeface="Arial"/>
              </a:rPr>
              <a:t>system call:  creates a </a:t>
            </a:r>
            <a:r>
              <a:rPr sz="1050" spc="-15" dirty="0">
                <a:latin typeface="Arial"/>
                <a:cs typeface="Arial"/>
              </a:rPr>
              <a:t>copy </a:t>
            </a:r>
            <a:r>
              <a:rPr sz="1050" spc="-5" dirty="0">
                <a:latin typeface="Arial"/>
                <a:cs typeface="Arial"/>
              </a:rPr>
              <a:t>of the caller (parent)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process.</a:t>
            </a:r>
            <a:endParaRPr sz="105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returns the </a:t>
            </a:r>
            <a:r>
              <a:rPr sz="1050" spc="-10" dirty="0">
                <a:latin typeface="Courier New"/>
                <a:cs typeface="Courier New"/>
              </a:rPr>
              <a:t>PID </a:t>
            </a:r>
            <a:r>
              <a:rPr sz="1050" spc="-5" dirty="0">
                <a:latin typeface="Arial"/>
                <a:cs typeface="Arial"/>
              </a:rPr>
              <a:t>of the </a:t>
            </a:r>
            <a:r>
              <a:rPr sz="1050" spc="-10" dirty="0">
                <a:latin typeface="Arial"/>
                <a:cs typeface="Arial"/>
              </a:rPr>
              <a:t>newly </a:t>
            </a:r>
            <a:r>
              <a:rPr sz="1050" spc="-5" dirty="0">
                <a:latin typeface="Arial"/>
                <a:cs typeface="Arial"/>
              </a:rPr>
              <a:t>created process to the parent  returns 0 to the </a:t>
            </a:r>
            <a:r>
              <a:rPr sz="1050" spc="-15" dirty="0">
                <a:latin typeface="Arial"/>
                <a:cs typeface="Arial"/>
              </a:rPr>
              <a:t>new </a:t>
            </a:r>
            <a:r>
              <a:rPr sz="1050" spc="-5" dirty="0">
                <a:latin typeface="Arial"/>
                <a:cs typeface="Arial"/>
              </a:rPr>
              <a:t>process (the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child).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5" dirty="0">
                <a:latin typeface="Arial"/>
                <a:cs typeface="Arial"/>
              </a:rPr>
              <a:t>If not successful, the </a:t>
            </a:r>
            <a:r>
              <a:rPr sz="1050" spc="-10" dirty="0">
                <a:latin typeface="Courier New"/>
                <a:cs typeface="Courier New"/>
              </a:rPr>
              <a:t>fork()</a:t>
            </a:r>
            <a:r>
              <a:rPr sz="1050" spc="-27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returns -1.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9193" y="242582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994" y="2790253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5345" y="2777553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794" y="2828353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6" y="247639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2527196"/>
            <a:ext cx="50751" cy="263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193" y="2470259"/>
            <a:ext cx="3989704" cy="370840"/>
          </a:xfrm>
          <a:custGeom>
            <a:avLst/>
            <a:gdLst/>
            <a:ahLst/>
            <a:cxnLst/>
            <a:rect l="l" t="t" r="r" b="b"/>
            <a:pathLst>
              <a:path w="3989704" h="370839">
                <a:moveTo>
                  <a:pt x="3989652" y="0"/>
                </a:moveTo>
                <a:lnTo>
                  <a:pt x="0" y="0"/>
                </a:lnTo>
                <a:lnTo>
                  <a:pt x="0" y="319994"/>
                </a:lnTo>
                <a:lnTo>
                  <a:pt x="4008" y="339719"/>
                </a:lnTo>
                <a:lnTo>
                  <a:pt x="14922" y="355871"/>
                </a:lnTo>
                <a:lnTo>
                  <a:pt x="31075" y="366786"/>
                </a:lnTo>
                <a:lnTo>
                  <a:pt x="50800" y="370794"/>
                </a:lnTo>
                <a:lnTo>
                  <a:pt x="3938852" y="370794"/>
                </a:lnTo>
                <a:lnTo>
                  <a:pt x="3958576" y="366786"/>
                </a:lnTo>
                <a:lnTo>
                  <a:pt x="3974729" y="355871"/>
                </a:lnTo>
                <a:lnTo>
                  <a:pt x="3985644" y="339719"/>
                </a:lnTo>
                <a:lnTo>
                  <a:pt x="3989652" y="319994"/>
                </a:lnTo>
                <a:lnTo>
                  <a:pt x="39896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2514496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29480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25017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24890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24763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6" y="245734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7294" y="2451605"/>
            <a:ext cx="3899535" cy="321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fork()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is a </a:t>
            </a:r>
            <a:r>
              <a:rPr lang="en-US" sz="1050" b="1" spc="-5" dirty="0">
                <a:highlight>
                  <a:srgbClr val="FFFF00"/>
                </a:highlight>
                <a:latin typeface="Arial"/>
                <a:cs typeface="Arial"/>
              </a:rPr>
              <a:t>"</a:t>
            </a:r>
            <a:r>
              <a:rPr sz="1050" b="1" spc="-10" dirty="0">
                <a:highlight>
                  <a:srgbClr val="FFFF00"/>
                </a:highlight>
                <a:latin typeface="Arial"/>
                <a:cs typeface="Arial"/>
              </a:rPr>
              <a:t>strange</a:t>
            </a:r>
            <a:r>
              <a:rPr lang="en-US" sz="1050" b="1" spc="-10" dirty="0">
                <a:highlight>
                  <a:srgbClr val="FFFF00"/>
                </a:highlight>
                <a:latin typeface="Arial"/>
                <a:cs typeface="Arial"/>
              </a:rPr>
              <a:t>"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system call: called </a:t>
            </a:r>
            <a:r>
              <a:rPr sz="1050" spc="-20" dirty="0">
                <a:highlight>
                  <a:srgbClr val="FFFF00"/>
                </a:highlight>
                <a:latin typeface="Arial"/>
                <a:cs typeface="Arial"/>
              </a:rPr>
              <a:t>by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 single process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but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returns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twice,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to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two different</a:t>
            </a:r>
            <a:r>
              <a:rPr sz="1050" spc="9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processes</a:t>
            </a:r>
            <a:r>
              <a:rPr sz="1050" spc="-1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928ACAC9-63E0-42F7-93E1-345EE05A2F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Unix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121" y="935863"/>
            <a:ext cx="3681729" cy="76200"/>
          </a:xfrm>
          <a:custGeom>
            <a:avLst/>
            <a:gdLst/>
            <a:ahLst/>
            <a:cxnLst/>
            <a:rect l="l" t="t" r="r" b="b"/>
            <a:pathLst>
              <a:path w="3681729" h="76200">
                <a:moveTo>
                  <a:pt x="3634260" y="0"/>
                </a:moveTo>
                <a:lnTo>
                  <a:pt x="46872" y="0"/>
                </a:lnTo>
                <a:lnTo>
                  <a:pt x="28672" y="3698"/>
                </a:lnTo>
                <a:lnTo>
                  <a:pt x="13768" y="13768"/>
                </a:lnTo>
                <a:lnTo>
                  <a:pt x="3698" y="28672"/>
                </a:lnTo>
                <a:lnTo>
                  <a:pt x="0" y="46871"/>
                </a:lnTo>
                <a:lnTo>
                  <a:pt x="0" y="76014"/>
                </a:lnTo>
                <a:lnTo>
                  <a:pt x="3681132" y="76014"/>
                </a:lnTo>
                <a:lnTo>
                  <a:pt x="3681132" y="46871"/>
                </a:lnTo>
                <a:lnTo>
                  <a:pt x="3677434" y="28672"/>
                </a:lnTo>
                <a:lnTo>
                  <a:pt x="3667364" y="13768"/>
                </a:lnTo>
                <a:lnTo>
                  <a:pt x="3652460" y="3698"/>
                </a:lnTo>
                <a:lnTo>
                  <a:pt x="363426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1783431"/>
            <a:ext cx="93743" cy="93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5664" y="1771713"/>
            <a:ext cx="105416" cy="105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866" y="1818585"/>
            <a:ext cx="3540516" cy="58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4255" y="982512"/>
            <a:ext cx="46826" cy="93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4255" y="1029383"/>
            <a:ext cx="46826" cy="75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121" y="976848"/>
            <a:ext cx="3681729" cy="854075"/>
          </a:xfrm>
          <a:custGeom>
            <a:avLst/>
            <a:gdLst/>
            <a:ahLst/>
            <a:cxnLst/>
            <a:rect l="l" t="t" r="r" b="b"/>
            <a:pathLst>
              <a:path w="3681729" h="854075">
                <a:moveTo>
                  <a:pt x="3681132" y="0"/>
                </a:moveTo>
                <a:lnTo>
                  <a:pt x="0" y="0"/>
                </a:lnTo>
                <a:lnTo>
                  <a:pt x="0" y="806582"/>
                </a:lnTo>
                <a:lnTo>
                  <a:pt x="3698" y="824782"/>
                </a:lnTo>
                <a:lnTo>
                  <a:pt x="13768" y="839685"/>
                </a:lnTo>
                <a:lnTo>
                  <a:pt x="28672" y="849756"/>
                </a:lnTo>
                <a:lnTo>
                  <a:pt x="46872" y="853454"/>
                </a:lnTo>
                <a:lnTo>
                  <a:pt x="3634260" y="853454"/>
                </a:lnTo>
                <a:lnTo>
                  <a:pt x="3652460" y="849756"/>
                </a:lnTo>
                <a:lnTo>
                  <a:pt x="3667364" y="839685"/>
                </a:lnTo>
                <a:lnTo>
                  <a:pt x="3677434" y="824782"/>
                </a:lnTo>
                <a:lnTo>
                  <a:pt x="3681132" y="806582"/>
                </a:lnTo>
                <a:lnTo>
                  <a:pt x="368113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94255" y="1017664"/>
            <a:ext cx="0" cy="783590"/>
          </a:xfrm>
          <a:custGeom>
            <a:avLst/>
            <a:gdLst/>
            <a:ahLst/>
            <a:cxnLst/>
            <a:rect l="l" t="t" r="r" b="b"/>
            <a:pathLst>
              <a:path h="783589">
                <a:moveTo>
                  <a:pt x="0" y="78334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4255" y="100594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71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94255" y="994229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71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4255" y="982511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71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4255" y="964934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57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876" y="1213144"/>
            <a:ext cx="70869" cy="708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0876" y="1371910"/>
            <a:ext cx="70869" cy="708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876" y="1530687"/>
            <a:ext cx="70869" cy="708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121" y="1970472"/>
            <a:ext cx="3681729" cy="76200"/>
          </a:xfrm>
          <a:custGeom>
            <a:avLst/>
            <a:gdLst/>
            <a:ahLst/>
            <a:cxnLst/>
            <a:rect l="l" t="t" r="r" b="b"/>
            <a:pathLst>
              <a:path w="3681729" h="76200">
                <a:moveTo>
                  <a:pt x="3634260" y="0"/>
                </a:moveTo>
                <a:lnTo>
                  <a:pt x="46872" y="0"/>
                </a:lnTo>
                <a:lnTo>
                  <a:pt x="28672" y="3698"/>
                </a:lnTo>
                <a:lnTo>
                  <a:pt x="13768" y="13768"/>
                </a:lnTo>
                <a:lnTo>
                  <a:pt x="3698" y="28672"/>
                </a:lnTo>
                <a:lnTo>
                  <a:pt x="0" y="46871"/>
                </a:lnTo>
                <a:lnTo>
                  <a:pt x="0" y="76014"/>
                </a:lnTo>
                <a:lnTo>
                  <a:pt x="3681132" y="76014"/>
                </a:lnTo>
                <a:lnTo>
                  <a:pt x="3681132" y="46871"/>
                </a:lnTo>
                <a:lnTo>
                  <a:pt x="3677434" y="28672"/>
                </a:lnTo>
                <a:lnTo>
                  <a:pt x="3667364" y="13768"/>
                </a:lnTo>
                <a:lnTo>
                  <a:pt x="3652460" y="3698"/>
                </a:lnTo>
                <a:lnTo>
                  <a:pt x="3634260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994" y="2295140"/>
            <a:ext cx="93743" cy="93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5664" y="2283422"/>
            <a:ext cx="105416" cy="105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6866" y="2330294"/>
            <a:ext cx="3540516" cy="58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94255" y="2017133"/>
            <a:ext cx="46826" cy="93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94255" y="2063994"/>
            <a:ext cx="46826" cy="2311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3121" y="2011460"/>
            <a:ext cx="3681729" cy="330835"/>
          </a:xfrm>
          <a:custGeom>
            <a:avLst/>
            <a:gdLst/>
            <a:ahLst/>
            <a:cxnLst/>
            <a:rect l="l" t="t" r="r" b="b"/>
            <a:pathLst>
              <a:path w="3681729" h="330835">
                <a:moveTo>
                  <a:pt x="3681132" y="0"/>
                </a:moveTo>
                <a:lnTo>
                  <a:pt x="0" y="0"/>
                </a:lnTo>
                <a:lnTo>
                  <a:pt x="0" y="283680"/>
                </a:lnTo>
                <a:lnTo>
                  <a:pt x="3698" y="301879"/>
                </a:lnTo>
                <a:lnTo>
                  <a:pt x="13768" y="316783"/>
                </a:lnTo>
                <a:lnTo>
                  <a:pt x="28672" y="326853"/>
                </a:lnTo>
                <a:lnTo>
                  <a:pt x="46872" y="330552"/>
                </a:lnTo>
                <a:lnTo>
                  <a:pt x="3634260" y="330552"/>
                </a:lnTo>
                <a:lnTo>
                  <a:pt x="3652460" y="326853"/>
                </a:lnTo>
                <a:lnTo>
                  <a:pt x="3667364" y="316783"/>
                </a:lnTo>
                <a:lnTo>
                  <a:pt x="3677434" y="301879"/>
                </a:lnTo>
                <a:lnTo>
                  <a:pt x="3681132" y="283680"/>
                </a:lnTo>
                <a:lnTo>
                  <a:pt x="368113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94255" y="2052276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26044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94255" y="2040558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71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4255" y="2028840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71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94255" y="2017122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71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94255" y="1999545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57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3121" y="2482193"/>
            <a:ext cx="3681729" cy="76200"/>
          </a:xfrm>
          <a:custGeom>
            <a:avLst/>
            <a:gdLst/>
            <a:ahLst/>
            <a:cxnLst/>
            <a:rect l="l" t="t" r="r" b="b"/>
            <a:pathLst>
              <a:path w="3681729" h="76200">
                <a:moveTo>
                  <a:pt x="3634260" y="0"/>
                </a:moveTo>
                <a:lnTo>
                  <a:pt x="46872" y="0"/>
                </a:lnTo>
                <a:lnTo>
                  <a:pt x="28672" y="3698"/>
                </a:lnTo>
                <a:lnTo>
                  <a:pt x="13768" y="13768"/>
                </a:lnTo>
                <a:lnTo>
                  <a:pt x="3698" y="28672"/>
                </a:lnTo>
                <a:lnTo>
                  <a:pt x="0" y="46871"/>
                </a:lnTo>
                <a:lnTo>
                  <a:pt x="0" y="76014"/>
                </a:lnTo>
                <a:lnTo>
                  <a:pt x="3681132" y="76014"/>
                </a:lnTo>
                <a:lnTo>
                  <a:pt x="3681132" y="46871"/>
                </a:lnTo>
                <a:lnTo>
                  <a:pt x="3677434" y="28672"/>
                </a:lnTo>
                <a:lnTo>
                  <a:pt x="3667364" y="13768"/>
                </a:lnTo>
                <a:lnTo>
                  <a:pt x="3652460" y="3698"/>
                </a:lnTo>
                <a:lnTo>
                  <a:pt x="363426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94" y="3170984"/>
            <a:ext cx="93743" cy="93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35664" y="3159266"/>
            <a:ext cx="105416" cy="105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866" y="3206138"/>
            <a:ext cx="3540516" cy="58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94255" y="2528842"/>
            <a:ext cx="46826" cy="93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94255" y="2575705"/>
            <a:ext cx="46826" cy="5952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121" y="2523171"/>
            <a:ext cx="3681729" cy="694690"/>
          </a:xfrm>
          <a:custGeom>
            <a:avLst/>
            <a:gdLst/>
            <a:ahLst/>
            <a:cxnLst/>
            <a:rect l="l" t="t" r="r" b="b"/>
            <a:pathLst>
              <a:path w="3681729" h="694689">
                <a:moveTo>
                  <a:pt x="3681132" y="0"/>
                </a:moveTo>
                <a:lnTo>
                  <a:pt x="0" y="0"/>
                </a:lnTo>
                <a:lnTo>
                  <a:pt x="0" y="647812"/>
                </a:lnTo>
                <a:lnTo>
                  <a:pt x="3698" y="666011"/>
                </a:lnTo>
                <a:lnTo>
                  <a:pt x="13768" y="680915"/>
                </a:lnTo>
                <a:lnTo>
                  <a:pt x="28672" y="690986"/>
                </a:lnTo>
                <a:lnTo>
                  <a:pt x="46872" y="694684"/>
                </a:lnTo>
                <a:lnTo>
                  <a:pt x="3634260" y="694684"/>
                </a:lnTo>
                <a:lnTo>
                  <a:pt x="3652460" y="690986"/>
                </a:lnTo>
                <a:lnTo>
                  <a:pt x="3667364" y="680915"/>
                </a:lnTo>
                <a:lnTo>
                  <a:pt x="3677434" y="666011"/>
                </a:lnTo>
                <a:lnTo>
                  <a:pt x="3681132" y="647812"/>
                </a:lnTo>
                <a:lnTo>
                  <a:pt x="368113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94255" y="2563988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62457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94255" y="2552270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71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94255" y="2540552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71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94255" y="25288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71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94255" y="251125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57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45947" y="538899"/>
            <a:ext cx="3847707" cy="2176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82190" algn="ctr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A child process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has:</a:t>
            </a:r>
          </a:p>
          <a:p>
            <a:pPr marL="469265" marR="2149475">
              <a:lnSpc>
                <a:spcPct val="104200"/>
              </a:lnSpc>
              <a:spcBef>
                <a:spcPts val="270"/>
              </a:spcBef>
            </a:pPr>
            <a:r>
              <a:rPr sz="1000" dirty="0">
                <a:latin typeface="Arial"/>
                <a:cs typeface="Arial"/>
              </a:rPr>
              <a:t>its </a:t>
            </a:r>
            <a:r>
              <a:rPr sz="1000" spc="-5" dirty="0">
                <a:latin typeface="Arial"/>
                <a:cs typeface="Arial"/>
              </a:rPr>
              <a:t>own </a:t>
            </a:r>
            <a:r>
              <a:rPr sz="1000" dirty="0">
                <a:latin typeface="Arial"/>
                <a:cs typeface="Arial"/>
              </a:rPr>
              <a:t>unique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PID</a:t>
            </a:r>
            <a:r>
              <a:rPr sz="1000" dirty="0">
                <a:latin typeface="Arial"/>
                <a:cs typeface="Arial"/>
              </a:rPr>
              <a:t>,  a </a:t>
            </a:r>
            <a:r>
              <a:rPr sz="1000" spc="-5" dirty="0">
                <a:latin typeface="Arial"/>
                <a:cs typeface="Arial"/>
              </a:rPr>
              <a:t>different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PPID</a:t>
            </a:r>
            <a:r>
              <a:rPr sz="1000" dirty="0">
                <a:latin typeface="Arial"/>
                <a:cs typeface="Arial"/>
              </a:rPr>
              <a:t>,</a:t>
            </a:r>
          </a:p>
          <a:p>
            <a:pPr marL="469265" marR="471170">
              <a:lnSpc>
                <a:spcPct val="104200"/>
              </a:lnSpc>
            </a:pPr>
            <a:r>
              <a:rPr sz="1000" dirty="0">
                <a:latin typeface="Arial"/>
                <a:cs typeface="Arial"/>
              </a:rPr>
              <a:t>its </a:t>
            </a:r>
            <a:r>
              <a:rPr sz="1000" spc="-5" dirty="0">
                <a:latin typeface="Arial"/>
                <a:cs typeface="Arial"/>
              </a:rPr>
              <a:t>own </a:t>
            </a:r>
            <a:r>
              <a:rPr sz="1000" spc="-10" dirty="0">
                <a:latin typeface="Arial"/>
                <a:cs typeface="Arial"/>
              </a:rPr>
              <a:t>copy </a:t>
            </a:r>
            <a:r>
              <a:rPr sz="1000" dirty="0">
                <a:latin typeface="Arial"/>
                <a:cs typeface="Arial"/>
              </a:rPr>
              <a:t>of the </a:t>
            </a:r>
            <a:r>
              <a:rPr sz="1000" spc="-5" dirty="0">
                <a:latin typeface="Arial"/>
                <a:cs typeface="Arial"/>
              </a:rPr>
              <a:t>parent’s </a:t>
            </a:r>
            <a:r>
              <a:rPr sz="1000" dirty="0">
                <a:latin typeface="Arial"/>
                <a:cs typeface="Arial"/>
              </a:rPr>
              <a:t>data segment and </a:t>
            </a:r>
            <a:r>
              <a:rPr sz="1000" dirty="0">
                <a:highlight>
                  <a:srgbClr val="FFFF00"/>
                </a:highlight>
                <a:latin typeface="Arial"/>
                <a:cs typeface="Arial"/>
              </a:rPr>
              <a:t>file  descriptors.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highlight>
                  <a:srgbClr val="FFFF00"/>
                </a:highlight>
                <a:latin typeface="Arial"/>
                <a:cs typeface="Arial"/>
              </a:rPr>
              <a:t>Both parent and children resume the </a:t>
            </a:r>
            <a:r>
              <a:rPr sz="1000" spc="-5" dirty="0">
                <a:highlight>
                  <a:srgbClr val="FFFF00"/>
                </a:highlight>
                <a:latin typeface="Arial"/>
                <a:cs typeface="Arial"/>
              </a:rPr>
              <a:t>execution </a:t>
            </a:r>
            <a:r>
              <a:rPr sz="1000" dirty="0">
                <a:highlight>
                  <a:srgbClr val="FFFF00"/>
                </a:highlight>
                <a:latin typeface="Arial"/>
                <a:cs typeface="Arial"/>
              </a:rPr>
              <a:t>after the call</a:t>
            </a:r>
            <a:r>
              <a:rPr sz="1000" spc="3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00" dirty="0">
                <a:highlight>
                  <a:srgbClr val="FFFF00"/>
                </a:highlight>
                <a:latin typeface="Arial"/>
                <a:cs typeface="Arial"/>
              </a:rPr>
              <a:t>to</a:t>
            </a:r>
          </a:p>
          <a:p>
            <a:pPr marL="213995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highlight>
                  <a:srgbClr val="FFFF00"/>
                </a:highlight>
                <a:latin typeface="Courier New"/>
                <a:cs typeface="Courier New"/>
              </a:rPr>
              <a:t>fork()</a:t>
            </a:r>
            <a:r>
              <a:rPr sz="1000" dirty="0">
                <a:highlight>
                  <a:srgbClr val="FFFF00"/>
                </a:highlight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fork()</a:t>
            </a:r>
            <a:r>
              <a:rPr sz="1000" spc="-350" dirty="0">
                <a:latin typeface="Courier New"/>
                <a:cs typeface="Courier New"/>
              </a:rPr>
              <a:t> </a:t>
            </a:r>
            <a:r>
              <a:rPr sz="1000" dirty="0">
                <a:latin typeface="Arial"/>
                <a:cs typeface="Arial"/>
              </a:rPr>
              <a:t>is </a:t>
            </a:r>
            <a:r>
              <a:rPr sz="1000" spc="5" dirty="0">
                <a:latin typeface="Arial"/>
                <a:cs typeface="Arial"/>
              </a:rPr>
              <a:t>primarily </a:t>
            </a:r>
            <a:r>
              <a:rPr sz="1000" dirty="0">
                <a:latin typeface="Arial"/>
                <a:cs typeface="Arial"/>
              </a:rPr>
              <a:t>used in two situations:</a:t>
            </a:r>
          </a:p>
        </p:txBody>
      </p:sp>
      <p:sp>
        <p:nvSpPr>
          <p:cNvPr id="47" name="object 47"/>
          <p:cNvSpPr/>
          <p:nvPr/>
        </p:nvSpPr>
        <p:spPr>
          <a:xfrm>
            <a:off x="422884" y="2727203"/>
            <a:ext cx="124022" cy="1240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2884" y="2885981"/>
            <a:ext cx="124022" cy="1240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49481" y="2779554"/>
            <a:ext cx="71246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highlight>
                  <a:srgbClr val="000080"/>
                </a:highlight>
                <a:latin typeface="Arial"/>
                <a:cs typeface="Arial"/>
              </a:rPr>
              <a:t>1</a:t>
            </a:r>
            <a:endParaRPr sz="550" dirty="0">
              <a:highlight>
                <a:srgbClr val="000080"/>
              </a:highlight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550" b="1" dirty="0">
                <a:solidFill>
                  <a:srgbClr val="FFFFFF"/>
                </a:solidFill>
                <a:highlight>
                  <a:srgbClr val="000080"/>
                </a:highlight>
                <a:latin typeface="Arial"/>
                <a:cs typeface="Arial"/>
              </a:rPr>
              <a:t>2</a:t>
            </a:r>
            <a:endParaRPr sz="550" dirty="0">
              <a:highlight>
                <a:srgbClr val="000080"/>
              </a:highlight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2955" y="2705676"/>
            <a:ext cx="3297554" cy="46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A process wants to </a:t>
            </a:r>
            <a:r>
              <a:rPr sz="1000" spc="-10" dirty="0">
                <a:latin typeface="Arial"/>
                <a:cs typeface="Arial"/>
              </a:rPr>
              <a:t>execute </a:t>
            </a:r>
            <a:r>
              <a:rPr sz="1000" dirty="0">
                <a:latin typeface="Arial"/>
                <a:cs typeface="Arial"/>
              </a:rPr>
              <a:t>another program.</a:t>
            </a:r>
          </a:p>
          <a:p>
            <a:pPr marL="12700" marR="5080">
              <a:lnSpc>
                <a:spcPct val="104200"/>
              </a:lnSpc>
            </a:pPr>
            <a:r>
              <a:rPr sz="1000" dirty="0">
                <a:latin typeface="Arial"/>
                <a:cs typeface="Arial"/>
              </a:rPr>
              <a:t>A process has a main task and when </a:t>
            </a:r>
            <a:r>
              <a:rPr sz="1000" spc="5" dirty="0">
                <a:latin typeface="Arial"/>
                <a:cs typeface="Arial"/>
              </a:rPr>
              <a:t>necessary </a:t>
            </a:r>
            <a:r>
              <a:rPr sz="1000" dirty="0">
                <a:latin typeface="Arial"/>
                <a:cs typeface="Arial"/>
              </a:rPr>
              <a:t>creates a  child to handle an operation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(Servers).</a:t>
            </a:r>
          </a:p>
        </p:txBody>
      </p:sp>
      <p:sp>
        <p:nvSpPr>
          <p:cNvPr id="51" name="object 5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xfrm>
            <a:off x="2399130" y="3325810"/>
            <a:ext cx="1367917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DB651767-1BF8-4F01-BA67-9CE160DF80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Unix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89699"/>
            <a:ext cx="3982720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both parent and children resume the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execution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after the call to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fork()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61813"/>
            <a:ext cx="2872156" cy="233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b="1" dirty="0">
                <a:highlight>
                  <a:srgbClr val="FFFF00"/>
                </a:highlight>
                <a:latin typeface="Courier New"/>
                <a:cs typeface="Courier New"/>
              </a:rPr>
              <a:t>//fork1.c</a:t>
            </a:r>
          </a:p>
          <a:p>
            <a:pPr marL="12700">
              <a:lnSpc>
                <a:spcPct val="100000"/>
              </a:lnSpc>
            </a:pPr>
            <a:r>
              <a:rPr sz="700" dirty="0">
                <a:latin typeface="Courier New"/>
                <a:cs typeface="Courier New"/>
              </a:rPr>
              <a:t>#include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&lt;unistd.h&gt;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9380" marR="967105" indent="-107314">
              <a:lnSpc>
                <a:spcPct val="103699"/>
              </a:lnSpc>
              <a:spcBef>
                <a:spcPts val="5"/>
              </a:spcBef>
            </a:pPr>
            <a:r>
              <a:rPr sz="700" dirty="0">
                <a:latin typeface="Courier New"/>
                <a:cs typeface="Courier New"/>
              </a:rPr>
              <a:t>int main(int argc, char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1050" baseline="-7936" dirty="0">
                <a:latin typeface="Courier New"/>
                <a:cs typeface="Courier New"/>
              </a:rPr>
              <a:t>*</a:t>
            </a:r>
            <a:r>
              <a:rPr sz="700" dirty="0">
                <a:latin typeface="Courier New"/>
                <a:cs typeface="Courier New"/>
              </a:rPr>
              <a:t>argv[]){  int</a:t>
            </a:r>
            <a:r>
              <a:rPr sz="700" spc="-9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pid;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9380" marR="1073785">
              <a:lnSpc>
                <a:spcPct val="103699"/>
              </a:lnSpc>
            </a:pPr>
            <a:r>
              <a:rPr sz="700" dirty="0">
                <a:latin typeface="Courier New"/>
                <a:cs typeface="Courier New"/>
              </a:rPr>
              <a:t>printf("Only one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process\n");  pid =</a:t>
            </a:r>
            <a:r>
              <a:rPr sz="700" spc="-9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fork();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226060" marR="967105" indent="-107314">
              <a:lnSpc>
                <a:spcPct val="103699"/>
              </a:lnSpc>
              <a:spcBef>
                <a:spcPts val="5"/>
              </a:spcBef>
            </a:pPr>
            <a:r>
              <a:rPr sz="700" dirty="0">
                <a:latin typeface="Courier New"/>
                <a:cs typeface="Courier New"/>
              </a:rPr>
              <a:t>if(pid == -1){  perror("impossible to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fork");  exit(1);</a:t>
            </a:r>
          </a:p>
          <a:p>
            <a:pPr marL="11938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latin typeface="Courier New"/>
                <a:cs typeface="Courier New"/>
              </a:rPr>
              <a:t>}</a:t>
            </a:r>
          </a:p>
          <a:p>
            <a:pPr marL="11938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latin typeface="Courier New"/>
                <a:cs typeface="Courier New"/>
              </a:rPr>
              <a:t>if(pid &gt;</a:t>
            </a:r>
            <a:r>
              <a:rPr sz="700" spc="-9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0)</a:t>
            </a:r>
          </a:p>
          <a:p>
            <a:pPr marL="119380" marR="58419" indent="106680">
              <a:lnSpc>
                <a:spcPct val="103699"/>
              </a:lnSpc>
            </a:pPr>
            <a:r>
              <a:rPr sz="700" dirty="0">
                <a:latin typeface="Courier New"/>
                <a:cs typeface="Courier New"/>
              </a:rPr>
              <a:t>printf("I am the parent, pid=%d\n",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getpid());  else</a:t>
            </a:r>
          </a:p>
          <a:p>
            <a:pPr marL="22606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latin typeface="Courier New"/>
                <a:cs typeface="Courier New"/>
              </a:rPr>
              <a:t>if(pid ==</a:t>
            </a:r>
            <a:r>
              <a:rPr sz="700" spc="-9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0)</a:t>
            </a:r>
          </a:p>
          <a:p>
            <a:pPr marL="333375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latin typeface="Courier New"/>
                <a:cs typeface="Courier New"/>
              </a:rPr>
              <a:t>printf("I am the child, pid=%d\n",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getpid());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sz="700" dirty="0">
                <a:latin typeface="Courier New"/>
                <a:cs typeface="Courier New"/>
              </a:rPr>
              <a:t>exit(0);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A4BD323-1D08-4222-A65D-10569A7A99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Unix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89699"/>
            <a:ext cx="31362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The child has its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own copy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parent’s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segment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49272"/>
            <a:ext cx="3079115" cy="2094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" spc="5" dirty="0">
                <a:highlight>
                  <a:srgbClr val="FFFF00"/>
                </a:highlight>
                <a:latin typeface="Courier New"/>
                <a:cs typeface="Courier New"/>
              </a:rPr>
              <a:t>//fork2.c</a:t>
            </a:r>
          </a:p>
          <a:p>
            <a:pPr marL="12700">
              <a:lnSpc>
                <a:spcPct val="100000"/>
              </a:lnSpc>
            </a:pPr>
            <a:r>
              <a:rPr sz="600" spc="5" dirty="0">
                <a:latin typeface="Courier New"/>
                <a:cs typeface="Courier New"/>
              </a:rPr>
              <a:t>#include</a:t>
            </a:r>
            <a:r>
              <a:rPr sz="600" spc="-10" dirty="0">
                <a:latin typeface="Courier New"/>
                <a:cs typeface="Courier New"/>
              </a:rPr>
              <a:t> </a:t>
            </a:r>
            <a:r>
              <a:rPr sz="600" spc="5" dirty="0">
                <a:latin typeface="Courier New"/>
                <a:cs typeface="Courier New"/>
              </a:rPr>
              <a:t>&lt;unistd.h&gt;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5" dirty="0">
                <a:latin typeface="Courier New"/>
                <a:cs typeface="Courier New"/>
              </a:rPr>
              <a:t>#include</a:t>
            </a:r>
            <a:r>
              <a:rPr sz="600" spc="-15" dirty="0">
                <a:latin typeface="Courier New"/>
                <a:cs typeface="Courier New"/>
              </a:rPr>
              <a:t> </a:t>
            </a:r>
            <a:r>
              <a:rPr sz="600" spc="5" dirty="0">
                <a:latin typeface="Courier New"/>
                <a:cs typeface="Courier New"/>
              </a:rPr>
              <a:t>&lt;stdio.h&gt;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5" dirty="0">
                <a:latin typeface="Courier New"/>
                <a:cs typeface="Courier New"/>
              </a:rPr>
              <a:t>#include</a:t>
            </a:r>
            <a:r>
              <a:rPr sz="600" spc="-10" dirty="0">
                <a:latin typeface="Courier New"/>
                <a:cs typeface="Courier New"/>
              </a:rPr>
              <a:t> </a:t>
            </a:r>
            <a:r>
              <a:rPr sz="600" spc="5" dirty="0">
                <a:latin typeface="Courier New"/>
                <a:cs typeface="Courier New"/>
              </a:rPr>
              <a:t>&lt;stdlib.h&gt;</a:t>
            </a:r>
            <a:endParaRPr sz="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12700" marR="1508125">
              <a:lnSpc>
                <a:spcPct val="106300"/>
              </a:lnSpc>
            </a:pPr>
            <a:r>
              <a:rPr sz="600" spc="5" dirty="0">
                <a:latin typeface="Courier New"/>
                <a:cs typeface="Courier New"/>
              </a:rPr>
              <a:t>int glb = 100; // global variable  int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5" dirty="0">
                <a:latin typeface="Courier New"/>
                <a:cs typeface="Courier New"/>
              </a:rPr>
              <a:t>main(){</a:t>
            </a:r>
            <a:endParaRPr sz="600" dirty="0">
              <a:latin typeface="Courier New"/>
              <a:cs typeface="Courier New"/>
            </a:endParaRPr>
          </a:p>
          <a:p>
            <a:pPr marL="153035">
              <a:lnSpc>
                <a:spcPct val="100000"/>
              </a:lnSpc>
              <a:spcBef>
                <a:spcPts val="40"/>
              </a:spcBef>
            </a:pPr>
            <a:r>
              <a:rPr sz="600" spc="5" dirty="0">
                <a:latin typeface="Courier New"/>
                <a:cs typeface="Courier New"/>
              </a:rPr>
              <a:t>int</a:t>
            </a:r>
            <a:r>
              <a:rPr sz="600" spc="-65" dirty="0">
                <a:latin typeface="Courier New"/>
                <a:cs typeface="Courier New"/>
              </a:rPr>
              <a:t> </a:t>
            </a:r>
            <a:r>
              <a:rPr sz="600" spc="5" dirty="0">
                <a:latin typeface="Courier New"/>
                <a:cs typeface="Courier New"/>
              </a:rPr>
              <a:t>pid;</a:t>
            </a:r>
            <a:endParaRPr sz="600" dirty="0">
              <a:latin typeface="Courier New"/>
              <a:cs typeface="Courier New"/>
            </a:endParaRPr>
          </a:p>
          <a:p>
            <a:pPr marL="153035" marR="1789430">
              <a:lnSpc>
                <a:spcPct val="106300"/>
              </a:lnSpc>
            </a:pPr>
            <a:r>
              <a:rPr sz="600" spc="5" dirty="0">
                <a:latin typeface="Courier New"/>
                <a:cs typeface="Courier New"/>
              </a:rPr>
              <a:t>int var = 88;  printf("Before fork\n");  </a:t>
            </a:r>
            <a:r>
              <a:rPr sz="600" spc="5" dirty="0" err="1">
                <a:latin typeface="Courier New"/>
                <a:cs typeface="Courier New"/>
              </a:rPr>
              <a:t>pid</a:t>
            </a:r>
            <a:r>
              <a:rPr sz="600" spc="5" dirty="0">
                <a:latin typeface="Courier New"/>
                <a:cs typeface="Courier New"/>
              </a:rPr>
              <a:t> =</a:t>
            </a:r>
            <a:r>
              <a:rPr sz="600" spc="-45" dirty="0">
                <a:latin typeface="Courier New"/>
                <a:cs typeface="Courier New"/>
              </a:rPr>
              <a:t> </a:t>
            </a:r>
            <a:r>
              <a:rPr sz="600" spc="5" dirty="0">
                <a:latin typeface="Courier New"/>
                <a:cs typeface="Courier New"/>
              </a:rPr>
              <a:t>fork();</a:t>
            </a:r>
            <a:endParaRPr sz="600" dirty="0">
              <a:latin typeface="Courier New"/>
              <a:cs typeface="Courier New"/>
            </a:endParaRPr>
          </a:p>
          <a:p>
            <a:pPr marL="294005" marR="2071370" indent="-140970">
              <a:lnSpc>
                <a:spcPct val="106300"/>
              </a:lnSpc>
            </a:pPr>
            <a:r>
              <a:rPr sz="600" spc="5" dirty="0">
                <a:latin typeface="Courier New"/>
                <a:cs typeface="Courier New"/>
              </a:rPr>
              <a:t>if( pid &lt; 0 ){  perror("fork");  exit(1);</a:t>
            </a:r>
            <a:endParaRPr sz="600" dirty="0">
              <a:latin typeface="Courier New"/>
              <a:cs typeface="Courier New"/>
            </a:endParaRPr>
          </a:p>
          <a:p>
            <a:pPr marL="153035">
              <a:lnSpc>
                <a:spcPct val="100000"/>
              </a:lnSpc>
              <a:spcBef>
                <a:spcPts val="40"/>
              </a:spcBef>
            </a:pPr>
            <a:r>
              <a:rPr sz="600" spc="5" dirty="0">
                <a:latin typeface="Courier New"/>
                <a:cs typeface="Courier New"/>
              </a:rPr>
              <a:t>}</a:t>
            </a:r>
            <a:endParaRPr sz="600" dirty="0">
              <a:latin typeface="Courier New"/>
              <a:cs typeface="Courier New"/>
            </a:endParaRPr>
          </a:p>
          <a:p>
            <a:pPr marL="294005" marR="1930400" indent="-140970">
              <a:lnSpc>
                <a:spcPct val="106300"/>
              </a:lnSpc>
            </a:pPr>
            <a:r>
              <a:rPr sz="600" spc="5" dirty="0">
                <a:latin typeface="Courier New"/>
                <a:cs typeface="Courier New"/>
              </a:rPr>
              <a:t>if(pid == 0){ //child  glb++;</a:t>
            </a:r>
            <a:r>
              <a:rPr sz="600" spc="-40" dirty="0">
                <a:latin typeface="Courier New"/>
                <a:cs typeface="Courier New"/>
              </a:rPr>
              <a:t> </a:t>
            </a:r>
            <a:r>
              <a:rPr sz="600" spc="5" dirty="0">
                <a:latin typeface="Courier New"/>
                <a:cs typeface="Courier New"/>
              </a:rPr>
              <a:t>var++;</a:t>
            </a:r>
            <a:endParaRPr sz="600" dirty="0">
              <a:latin typeface="Courier New"/>
              <a:cs typeface="Courier New"/>
            </a:endParaRPr>
          </a:p>
          <a:p>
            <a:pPr marL="153035">
              <a:lnSpc>
                <a:spcPct val="100000"/>
              </a:lnSpc>
              <a:spcBef>
                <a:spcPts val="45"/>
              </a:spcBef>
            </a:pPr>
            <a:r>
              <a:rPr sz="600" spc="5" dirty="0">
                <a:latin typeface="Courier New"/>
                <a:cs typeface="Courier New"/>
              </a:rPr>
              <a:t>}</a:t>
            </a:r>
            <a:endParaRPr sz="600" dirty="0">
              <a:latin typeface="Courier New"/>
              <a:cs typeface="Courier New"/>
            </a:endParaRPr>
          </a:p>
          <a:p>
            <a:pPr marL="153035">
              <a:lnSpc>
                <a:spcPct val="100000"/>
              </a:lnSpc>
              <a:spcBef>
                <a:spcPts val="40"/>
              </a:spcBef>
            </a:pPr>
            <a:r>
              <a:rPr sz="600" spc="5" dirty="0">
                <a:latin typeface="Courier New"/>
                <a:cs typeface="Courier New"/>
              </a:rPr>
              <a:t>else{ //</a:t>
            </a:r>
            <a:r>
              <a:rPr sz="600" spc="-35" dirty="0">
                <a:latin typeface="Courier New"/>
                <a:cs typeface="Courier New"/>
              </a:rPr>
              <a:t> </a:t>
            </a:r>
            <a:r>
              <a:rPr sz="600" spc="5" dirty="0">
                <a:latin typeface="Courier New"/>
                <a:cs typeface="Courier New"/>
              </a:rPr>
              <a:t>parent</a:t>
            </a:r>
            <a:endParaRPr sz="600" dirty="0">
              <a:latin typeface="Courier New"/>
              <a:cs typeface="Courier New"/>
            </a:endParaRPr>
          </a:p>
          <a:p>
            <a:pPr marL="387985">
              <a:lnSpc>
                <a:spcPct val="100000"/>
              </a:lnSpc>
              <a:spcBef>
                <a:spcPts val="40"/>
              </a:spcBef>
            </a:pPr>
            <a:r>
              <a:rPr sz="600" spc="5" dirty="0">
                <a:latin typeface="Courier New"/>
                <a:cs typeface="Courier New"/>
              </a:rPr>
              <a:t>sleep(2);</a:t>
            </a:r>
            <a:endParaRPr sz="600" dirty="0">
              <a:latin typeface="Courier New"/>
              <a:cs typeface="Courier New"/>
            </a:endParaRPr>
          </a:p>
          <a:p>
            <a:pPr marL="153035">
              <a:lnSpc>
                <a:spcPct val="100000"/>
              </a:lnSpc>
              <a:spcBef>
                <a:spcPts val="40"/>
              </a:spcBef>
            </a:pPr>
            <a:r>
              <a:rPr sz="600" spc="5" dirty="0">
                <a:latin typeface="Courier New"/>
                <a:cs typeface="Courier New"/>
              </a:rPr>
              <a:t>}</a:t>
            </a:r>
            <a:endParaRPr sz="600" dirty="0">
              <a:latin typeface="Courier New"/>
              <a:cs typeface="Courier New"/>
            </a:endParaRPr>
          </a:p>
          <a:p>
            <a:pPr marL="153035">
              <a:lnSpc>
                <a:spcPct val="100000"/>
              </a:lnSpc>
              <a:spcBef>
                <a:spcPts val="40"/>
              </a:spcBef>
            </a:pPr>
            <a:r>
              <a:rPr sz="600" spc="5" dirty="0">
                <a:latin typeface="Courier New"/>
                <a:cs typeface="Courier New"/>
              </a:rPr>
              <a:t>printf("pid = %d, glob = %d, var = %d\n", getpid(), glb,</a:t>
            </a:r>
            <a:r>
              <a:rPr sz="600" spc="145" dirty="0">
                <a:latin typeface="Courier New"/>
                <a:cs typeface="Courier New"/>
              </a:rPr>
              <a:t> </a:t>
            </a:r>
            <a:r>
              <a:rPr sz="600" spc="5" dirty="0">
                <a:latin typeface="Courier New"/>
                <a:cs typeface="Courier New"/>
              </a:rPr>
              <a:t>var);</a:t>
            </a:r>
            <a:endParaRPr sz="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8214" y="2991166"/>
            <a:ext cx="448309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Courier New"/>
                <a:cs typeface="Courier New"/>
              </a:rPr>
              <a:t>return</a:t>
            </a:r>
            <a:r>
              <a:rPr sz="600" spc="-60" dirty="0">
                <a:latin typeface="Courier New"/>
                <a:cs typeface="Courier New"/>
              </a:rPr>
              <a:t> </a:t>
            </a:r>
            <a:r>
              <a:rPr sz="600" spc="5" dirty="0">
                <a:latin typeface="Courier New"/>
                <a:cs typeface="Courier New"/>
              </a:rPr>
              <a:t>0;</a:t>
            </a:r>
            <a:endParaRPr sz="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3088397"/>
            <a:ext cx="72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405E9C6-37BE-4CE4-84FA-4C937796A6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Unix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00"/>
            <a:ext cx="4608004" cy="477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14413"/>
            <a:ext cx="4340225" cy="430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4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The child has its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own copy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parent’s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file descriptors and share the same  offset</a:t>
            </a:r>
            <a:r>
              <a:rPr lang="en-US" sz="1000" spc="-5" dirty="0">
                <a:solidFill>
                  <a:srgbClr val="FFFFFF"/>
                </a:solidFill>
                <a:latin typeface="Arial"/>
                <a:cs typeface="Arial"/>
              </a:rPr>
              <a:t> (fork3.c)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01023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3" y="1149058"/>
            <a:ext cx="1956701" cy="2056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Courier New"/>
                <a:cs typeface="Courier New"/>
              </a:rPr>
              <a:t>#include</a:t>
            </a:r>
            <a:r>
              <a:rPr sz="400" spc="-45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&lt;fcntl.h&gt;</a:t>
            </a:r>
            <a:endParaRPr sz="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spc="20" dirty="0">
                <a:latin typeface="Courier New"/>
                <a:cs typeface="Courier New"/>
              </a:rPr>
              <a:t>#include</a:t>
            </a:r>
            <a:r>
              <a:rPr sz="400" spc="-45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&lt;unistd.h&gt;</a:t>
            </a:r>
            <a:endParaRPr sz="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spc="20" dirty="0">
                <a:latin typeface="Courier New"/>
                <a:cs typeface="Courier New"/>
              </a:rPr>
              <a:t>#include</a:t>
            </a:r>
            <a:r>
              <a:rPr sz="400" spc="-45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&lt;stdio.h&gt;</a:t>
            </a:r>
            <a:endParaRPr sz="400" dirty="0">
              <a:latin typeface="Courier New"/>
              <a:cs typeface="Courier New"/>
            </a:endParaRPr>
          </a:p>
          <a:p>
            <a:pPr marL="12700" marR="1236345">
              <a:lnSpc>
                <a:spcPct val="226100"/>
              </a:lnSpc>
            </a:pPr>
            <a:r>
              <a:rPr sz="400" spc="20" dirty="0">
                <a:latin typeface="Courier New"/>
                <a:cs typeface="Courier New"/>
              </a:rPr>
              <a:t>#include</a:t>
            </a:r>
            <a:r>
              <a:rPr sz="400" spc="-40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&lt;stdlib.h&gt;  int</a:t>
            </a:r>
            <a:r>
              <a:rPr sz="400" spc="-60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main(){</a:t>
            </a:r>
            <a:endParaRPr sz="400" dirty="0">
              <a:latin typeface="Courier New"/>
              <a:cs typeface="Courier New"/>
            </a:endParaRPr>
          </a:p>
          <a:p>
            <a:pPr marL="112395" marR="1270635">
              <a:lnSpc>
                <a:spcPct val="112999"/>
              </a:lnSpc>
            </a:pPr>
            <a:r>
              <a:rPr sz="400" spc="20" dirty="0">
                <a:latin typeface="Courier New"/>
                <a:cs typeface="Courier New"/>
              </a:rPr>
              <a:t>int pid, fd,</a:t>
            </a:r>
            <a:r>
              <a:rPr sz="400" spc="-55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i;  char</a:t>
            </a:r>
            <a:r>
              <a:rPr sz="400" spc="-70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c;</a:t>
            </a:r>
            <a:endParaRPr sz="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179070" marR="5080" indent="-66675">
              <a:lnSpc>
                <a:spcPct val="112999"/>
              </a:lnSpc>
            </a:pPr>
            <a:r>
              <a:rPr sz="400" spc="20" dirty="0">
                <a:latin typeface="Courier New"/>
                <a:cs typeface="Courier New"/>
              </a:rPr>
              <a:t>if ( (fd =open("test",O_RDWR|O_CREAT, 0644)) == -1 ){  perror("test");</a:t>
            </a:r>
            <a:endParaRPr sz="400" dirty="0">
              <a:latin typeface="Courier New"/>
              <a:cs typeface="Courier New"/>
            </a:endParaRPr>
          </a:p>
          <a:p>
            <a:pPr marL="112395">
              <a:lnSpc>
                <a:spcPct val="100000"/>
              </a:lnSpc>
              <a:spcBef>
                <a:spcPts val="60"/>
              </a:spcBef>
            </a:pPr>
            <a:r>
              <a:rPr sz="400" spc="20" dirty="0">
                <a:latin typeface="Courier New"/>
                <a:cs typeface="Courier New"/>
              </a:rPr>
              <a:t>}</a:t>
            </a:r>
            <a:endParaRPr sz="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400" spc="20" dirty="0">
                <a:latin typeface="Courier New"/>
                <a:cs typeface="Courier New"/>
              </a:rPr>
              <a:t>if( (pid = fork())&lt; 0</a:t>
            </a:r>
            <a:r>
              <a:rPr sz="400" spc="-45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){</a:t>
            </a:r>
            <a:endParaRPr sz="400" dirty="0">
              <a:latin typeface="Courier New"/>
              <a:cs typeface="Courier New"/>
            </a:endParaRPr>
          </a:p>
          <a:p>
            <a:pPr marL="179070" marR="1203325">
              <a:lnSpc>
                <a:spcPct val="112999"/>
              </a:lnSpc>
            </a:pPr>
            <a:r>
              <a:rPr sz="400" spc="20" dirty="0">
                <a:latin typeface="Courier New"/>
                <a:cs typeface="Courier New"/>
              </a:rPr>
              <a:t>perror("fork");  exit(1);</a:t>
            </a:r>
            <a:endParaRPr sz="400" dirty="0">
              <a:latin typeface="Courier New"/>
              <a:cs typeface="Courier New"/>
            </a:endParaRPr>
          </a:p>
          <a:p>
            <a:pPr marL="112395">
              <a:lnSpc>
                <a:spcPct val="100000"/>
              </a:lnSpc>
              <a:spcBef>
                <a:spcPts val="65"/>
              </a:spcBef>
            </a:pPr>
            <a:r>
              <a:rPr sz="400" spc="20" dirty="0">
                <a:latin typeface="Courier New"/>
                <a:cs typeface="Courier New"/>
              </a:rPr>
              <a:t>}</a:t>
            </a:r>
            <a:endParaRPr sz="400" dirty="0">
              <a:latin typeface="Courier New"/>
              <a:cs typeface="Courier New"/>
            </a:endParaRPr>
          </a:p>
          <a:p>
            <a:pPr marL="112395">
              <a:lnSpc>
                <a:spcPct val="100000"/>
              </a:lnSpc>
              <a:spcBef>
                <a:spcPts val="60"/>
              </a:spcBef>
            </a:pPr>
            <a:r>
              <a:rPr sz="400" spc="20" dirty="0">
                <a:latin typeface="Courier New"/>
                <a:cs typeface="Courier New"/>
              </a:rPr>
              <a:t>if(pid == 0) //</a:t>
            </a:r>
            <a:r>
              <a:rPr sz="400" spc="-50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child</a:t>
            </a:r>
            <a:endParaRPr sz="400" dirty="0">
              <a:latin typeface="Courier New"/>
              <a:cs typeface="Courier New"/>
            </a:endParaRPr>
          </a:p>
          <a:p>
            <a:pPr marL="245110" marR="836930" indent="-66675">
              <a:lnSpc>
                <a:spcPct val="112999"/>
              </a:lnSpc>
            </a:pPr>
            <a:r>
              <a:rPr sz="400" spc="20" dirty="0">
                <a:latin typeface="Courier New"/>
                <a:cs typeface="Courier New"/>
              </a:rPr>
              <a:t>for( i =65; i &lt; 85; i++){  </a:t>
            </a:r>
            <a:r>
              <a:rPr sz="400" spc="20" dirty="0" smtClean="0">
                <a:latin typeface="Courier New"/>
                <a:cs typeface="Courier New"/>
              </a:rPr>
              <a:t>c= </a:t>
            </a:r>
            <a:r>
              <a:rPr sz="400" spc="20" dirty="0">
                <a:latin typeface="Courier New"/>
                <a:cs typeface="Courier New"/>
              </a:rPr>
              <a:t>i; write(fd, &amp;c</a:t>
            </a:r>
            <a:r>
              <a:rPr sz="400" spc="-45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,1);</a:t>
            </a:r>
            <a:endParaRPr sz="400" dirty="0">
              <a:latin typeface="Courier New"/>
              <a:cs typeface="Courier New"/>
            </a:endParaRPr>
          </a:p>
          <a:p>
            <a:pPr marL="112395">
              <a:lnSpc>
                <a:spcPct val="100000"/>
              </a:lnSpc>
              <a:spcBef>
                <a:spcPts val="65"/>
              </a:spcBef>
            </a:pPr>
            <a:r>
              <a:rPr sz="400" spc="20" dirty="0">
                <a:latin typeface="Courier New"/>
                <a:cs typeface="Courier New"/>
              </a:rPr>
              <a:t>}</a:t>
            </a:r>
            <a:endParaRPr sz="400" dirty="0">
              <a:latin typeface="Courier New"/>
              <a:cs typeface="Courier New"/>
            </a:endParaRPr>
          </a:p>
          <a:p>
            <a:pPr marL="112395">
              <a:lnSpc>
                <a:spcPct val="100000"/>
              </a:lnSpc>
              <a:spcBef>
                <a:spcPts val="60"/>
              </a:spcBef>
            </a:pPr>
            <a:r>
              <a:rPr sz="400" spc="20" dirty="0">
                <a:latin typeface="Courier New"/>
                <a:cs typeface="Courier New"/>
              </a:rPr>
              <a:t>else //</a:t>
            </a:r>
            <a:r>
              <a:rPr sz="400" spc="-60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parent</a:t>
            </a:r>
            <a:endParaRPr sz="400" dirty="0">
              <a:latin typeface="Courier New"/>
              <a:cs typeface="Courier New"/>
            </a:endParaRPr>
          </a:p>
          <a:p>
            <a:pPr marL="212090" marR="936625" indent="-100330" algn="just">
              <a:lnSpc>
                <a:spcPct val="112999"/>
              </a:lnSpc>
            </a:pPr>
            <a:r>
              <a:rPr sz="400" spc="20" dirty="0">
                <a:latin typeface="Courier New"/>
                <a:cs typeface="Courier New"/>
              </a:rPr>
              <a:t>for( i = 0 ; i&lt; 20;</a:t>
            </a:r>
            <a:r>
              <a:rPr sz="400" spc="-45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i++){  </a:t>
            </a:r>
            <a:r>
              <a:rPr sz="400" spc="20" dirty="0" smtClean="0">
                <a:latin typeface="Courier New"/>
                <a:cs typeface="Courier New"/>
              </a:rPr>
              <a:t>c= </a:t>
            </a:r>
            <a:r>
              <a:rPr sz="400" spc="20" dirty="0">
                <a:latin typeface="Courier New"/>
                <a:cs typeface="Courier New"/>
              </a:rPr>
              <a:t>64; // character</a:t>
            </a:r>
            <a:r>
              <a:rPr sz="400" spc="-45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@  write(fd, &amp;c</a:t>
            </a:r>
            <a:r>
              <a:rPr sz="400" spc="-50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,1);</a:t>
            </a:r>
            <a:endParaRPr sz="400" dirty="0">
              <a:latin typeface="Courier New"/>
              <a:cs typeface="Courier New"/>
            </a:endParaRPr>
          </a:p>
          <a:p>
            <a:pPr marL="112395">
              <a:lnSpc>
                <a:spcPct val="100000"/>
              </a:lnSpc>
              <a:spcBef>
                <a:spcPts val="65"/>
              </a:spcBef>
            </a:pPr>
            <a:r>
              <a:rPr sz="400" spc="20" dirty="0">
                <a:latin typeface="Courier New"/>
                <a:cs typeface="Courier New"/>
              </a:rPr>
              <a:t>}</a:t>
            </a:r>
            <a:endParaRPr sz="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spc="20" dirty="0">
                <a:latin typeface="Courier New"/>
                <a:cs typeface="Courier New"/>
              </a:rPr>
              <a:t>return</a:t>
            </a:r>
            <a:r>
              <a:rPr sz="400" spc="-65" dirty="0">
                <a:latin typeface="Courier New"/>
                <a:cs typeface="Courier New"/>
              </a:rPr>
              <a:t> </a:t>
            </a:r>
            <a:r>
              <a:rPr sz="400" spc="20" dirty="0">
                <a:latin typeface="Courier New"/>
                <a:cs typeface="Courier New"/>
              </a:rPr>
              <a:t>0;</a:t>
            </a:r>
            <a:endParaRPr sz="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spc="20" dirty="0">
                <a:latin typeface="Courier New"/>
                <a:cs typeface="Courier New"/>
              </a:rPr>
              <a:t>}</a:t>
            </a:r>
            <a:endParaRPr sz="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62888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E86E83-8D72-4C0F-921D-F53262693F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Unix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159575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output?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82494"/>
            <a:ext cx="3560445" cy="237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" spc="5" dirty="0">
                <a:highlight>
                  <a:srgbClr val="FFFF00"/>
                </a:highlight>
                <a:latin typeface="Courier New"/>
                <a:cs typeface="Courier New"/>
              </a:rPr>
              <a:t>//q1.c</a:t>
            </a:r>
          </a:p>
          <a:p>
            <a:pPr marL="12700">
              <a:lnSpc>
                <a:spcPct val="100000"/>
              </a:lnSpc>
            </a:pPr>
            <a:r>
              <a:rPr sz="800" spc="5" dirty="0">
                <a:latin typeface="Courier New"/>
                <a:cs typeface="Courier New"/>
              </a:rPr>
              <a:t>int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main(){</a:t>
            </a:r>
            <a:r>
              <a:rPr lang="en-US" sz="800" spc="5" dirty="0">
                <a:latin typeface="Courier New"/>
                <a:cs typeface="Courier New"/>
              </a:rPr>
              <a:t>  </a:t>
            </a:r>
            <a:endParaRPr sz="800" dirty="0">
              <a:latin typeface="Courier New"/>
              <a:cs typeface="Courier New"/>
            </a:endParaRPr>
          </a:p>
          <a:p>
            <a:pPr marL="136525" marR="377825">
              <a:lnSpc>
                <a:spcPct val="105300"/>
              </a:lnSpc>
            </a:pPr>
            <a:r>
              <a:rPr sz="800" spc="5" dirty="0">
                <a:latin typeface="Courier New"/>
                <a:cs typeface="Courier New"/>
              </a:rPr>
              <a:t>printf("before fork, my pid is %d\n" , getpid());  fork();</a:t>
            </a:r>
            <a:endParaRPr sz="800" dirty="0">
              <a:latin typeface="Courier New"/>
              <a:cs typeface="Courier New"/>
            </a:endParaRPr>
          </a:p>
          <a:p>
            <a:pPr marL="136525">
              <a:lnSpc>
                <a:spcPct val="100000"/>
              </a:lnSpc>
              <a:spcBef>
                <a:spcPts val="50"/>
              </a:spcBef>
            </a:pPr>
            <a:r>
              <a:rPr sz="800" spc="5" dirty="0">
                <a:latin typeface="Courier New"/>
                <a:cs typeface="Courier New"/>
              </a:rPr>
              <a:t>fork();</a:t>
            </a:r>
            <a:endParaRPr sz="800" dirty="0">
              <a:latin typeface="Courier New"/>
              <a:cs typeface="Courier New"/>
            </a:endParaRPr>
          </a:p>
          <a:p>
            <a:pPr marL="136525">
              <a:lnSpc>
                <a:spcPct val="100000"/>
              </a:lnSpc>
              <a:spcBef>
                <a:spcPts val="50"/>
              </a:spcBef>
            </a:pPr>
            <a:r>
              <a:rPr sz="800" spc="5" dirty="0">
                <a:latin typeface="Courier New"/>
                <a:cs typeface="Courier New"/>
              </a:rPr>
              <a:t>fork();</a:t>
            </a:r>
            <a:endParaRPr sz="800" dirty="0">
              <a:latin typeface="Courier New"/>
              <a:cs typeface="Courier New"/>
            </a:endParaRPr>
          </a:p>
          <a:p>
            <a:pPr marL="136525">
              <a:lnSpc>
                <a:spcPct val="100000"/>
              </a:lnSpc>
              <a:spcBef>
                <a:spcPts val="50"/>
              </a:spcBef>
            </a:pPr>
            <a:r>
              <a:rPr sz="800" spc="5" dirty="0">
                <a:latin typeface="Courier New"/>
                <a:cs typeface="Courier New"/>
              </a:rPr>
              <a:t>printf("done, my pid is %d\n",</a:t>
            </a:r>
            <a:r>
              <a:rPr sz="800" spc="2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getpid());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800" spc="5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950" dirty="0">
                <a:highlight>
                  <a:srgbClr val="FFFF00"/>
                </a:highlight>
                <a:latin typeface="Times New Roman"/>
                <a:cs typeface="Times New Roman"/>
              </a:rPr>
              <a:t>//q2.c</a:t>
            </a:r>
            <a:endParaRPr sz="95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136525" marR="2857500" indent="-124460">
              <a:lnSpc>
                <a:spcPct val="105300"/>
              </a:lnSpc>
              <a:spcBef>
                <a:spcPts val="5"/>
              </a:spcBef>
            </a:pPr>
            <a:r>
              <a:rPr sz="800" spc="5" dirty="0">
                <a:latin typeface="Courier New"/>
                <a:cs typeface="Courier New"/>
              </a:rPr>
              <a:t>int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main(){  int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i;</a:t>
            </a:r>
            <a:endParaRPr sz="800" dirty="0">
              <a:latin typeface="Courier New"/>
              <a:cs typeface="Courier New"/>
            </a:endParaRPr>
          </a:p>
          <a:p>
            <a:pPr marL="136525" marR="377825">
              <a:lnSpc>
                <a:spcPct val="105300"/>
              </a:lnSpc>
            </a:pPr>
            <a:r>
              <a:rPr sz="800" spc="5" dirty="0">
                <a:latin typeface="Courier New"/>
                <a:cs typeface="Courier New"/>
              </a:rPr>
              <a:t>printf("before fork, my pid is %d\n" , getpid());  for (i=0; i&lt;3;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i++){</a:t>
            </a:r>
            <a:endParaRPr sz="800" dirty="0">
              <a:latin typeface="Courier New"/>
              <a:cs typeface="Courier New"/>
            </a:endParaRPr>
          </a:p>
          <a:p>
            <a:pPr marL="260350">
              <a:lnSpc>
                <a:spcPct val="100000"/>
              </a:lnSpc>
              <a:spcBef>
                <a:spcPts val="50"/>
              </a:spcBef>
            </a:pPr>
            <a:r>
              <a:rPr sz="800" spc="5" dirty="0">
                <a:latin typeface="Courier New"/>
                <a:cs typeface="Courier New"/>
              </a:rPr>
              <a:t>if ( fork()== 0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)</a:t>
            </a:r>
            <a:endParaRPr sz="800" dirty="0">
              <a:latin typeface="Courier New"/>
              <a:cs typeface="Courier New"/>
            </a:endParaRPr>
          </a:p>
          <a:p>
            <a:pPr marL="384810">
              <a:lnSpc>
                <a:spcPct val="100000"/>
              </a:lnSpc>
              <a:spcBef>
                <a:spcPts val="50"/>
              </a:spcBef>
            </a:pPr>
            <a:r>
              <a:rPr sz="800" spc="5" dirty="0">
                <a:latin typeface="Courier New"/>
                <a:cs typeface="Courier New"/>
              </a:rPr>
              <a:t>printf("Hi, I am child. My pid is %d\n",</a:t>
            </a:r>
            <a:r>
              <a:rPr sz="800" spc="4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getpid());</a:t>
            </a:r>
            <a:endParaRPr sz="800" dirty="0">
              <a:latin typeface="Courier New"/>
              <a:cs typeface="Courier New"/>
            </a:endParaRPr>
          </a:p>
          <a:p>
            <a:pPr marL="136525">
              <a:lnSpc>
                <a:spcPct val="100000"/>
              </a:lnSpc>
              <a:spcBef>
                <a:spcPts val="50"/>
              </a:spcBef>
            </a:pPr>
            <a:r>
              <a:rPr sz="800" spc="5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800" spc="5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50844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04EE949-73C6-46A8-B6D5-0BEDB8AC2C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Unix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exit() 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9436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262851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345" y="2615819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4" y="2666619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94257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45038"/>
            <a:ext cx="50751" cy="1583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3" y="988101"/>
            <a:ext cx="3989704" cy="1691639"/>
          </a:xfrm>
          <a:custGeom>
            <a:avLst/>
            <a:gdLst/>
            <a:ahLst/>
            <a:cxnLst/>
            <a:rect l="l" t="t" r="r" b="b"/>
            <a:pathLst>
              <a:path w="3989704" h="1691639">
                <a:moveTo>
                  <a:pt x="3989652" y="0"/>
                </a:moveTo>
                <a:lnTo>
                  <a:pt x="0" y="0"/>
                </a:lnTo>
                <a:lnTo>
                  <a:pt x="0" y="1640417"/>
                </a:lnTo>
                <a:lnTo>
                  <a:pt x="4008" y="1660142"/>
                </a:lnTo>
                <a:lnTo>
                  <a:pt x="14922" y="1676295"/>
                </a:lnTo>
                <a:lnTo>
                  <a:pt x="31075" y="1687209"/>
                </a:lnTo>
                <a:lnTo>
                  <a:pt x="50800" y="1691218"/>
                </a:lnTo>
                <a:lnTo>
                  <a:pt x="3938852" y="1691218"/>
                </a:lnTo>
                <a:lnTo>
                  <a:pt x="3958576" y="1687209"/>
                </a:lnTo>
                <a:lnTo>
                  <a:pt x="3974729" y="1676295"/>
                </a:lnTo>
                <a:lnTo>
                  <a:pt x="3985644" y="1660142"/>
                </a:lnTo>
                <a:lnTo>
                  <a:pt x="3989652" y="1640417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032338"/>
            <a:ext cx="0" cy="1615440"/>
          </a:xfrm>
          <a:custGeom>
            <a:avLst/>
            <a:gdLst/>
            <a:ahLst/>
            <a:cxnLst/>
            <a:rect l="l" t="t" r="r" b="b"/>
            <a:pathLst>
              <a:path h="1615439">
                <a:moveTo>
                  <a:pt x="0" y="161523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0196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10069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942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97518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24622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41831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201044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218252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35459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948" y="538899"/>
            <a:ext cx="3862704" cy="2038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 termination: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exit()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Synopsis: </a:t>
            </a:r>
            <a:r>
              <a:rPr sz="1050" spc="-10" dirty="0">
                <a:latin typeface="Courier New"/>
                <a:cs typeface="Courier New"/>
              </a:rPr>
              <a:t>void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exit</a:t>
            </a:r>
            <a:r>
              <a:rPr sz="1050" spc="-10" dirty="0">
                <a:latin typeface="Courier New"/>
                <a:cs typeface="Courier New"/>
              </a:rPr>
              <a:t>(int</a:t>
            </a:r>
            <a:r>
              <a:rPr sz="1050" spc="1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status);</a:t>
            </a:r>
            <a:endParaRPr sz="1050" dirty="0">
              <a:latin typeface="Courier New"/>
              <a:cs typeface="Courier New"/>
            </a:endParaRPr>
          </a:p>
          <a:p>
            <a:pPr marL="490855" marR="166370">
              <a:lnSpc>
                <a:spcPct val="102600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This call terminates a process and </a:t>
            </a:r>
            <a:r>
              <a:rPr sz="1050" spc="-20" dirty="0">
                <a:latin typeface="Arial"/>
                <a:cs typeface="Arial"/>
              </a:rPr>
              <a:t>never </a:t>
            </a:r>
            <a:r>
              <a:rPr sz="1050" spc="-5" dirty="0">
                <a:latin typeface="Arial"/>
                <a:cs typeface="Arial"/>
              </a:rPr>
              <a:t>returns  The </a:t>
            </a:r>
            <a:r>
              <a:rPr sz="1050" spc="-10" dirty="0">
                <a:latin typeface="Courier New"/>
                <a:cs typeface="Courier New"/>
              </a:rPr>
              <a:t>status </a:t>
            </a:r>
            <a:r>
              <a:rPr sz="1050" spc="-15" dirty="0">
                <a:latin typeface="Arial"/>
                <a:cs typeface="Arial"/>
              </a:rPr>
              <a:t>value </a:t>
            </a:r>
            <a:r>
              <a:rPr sz="1050" spc="-5" dirty="0">
                <a:latin typeface="Arial"/>
                <a:cs typeface="Arial"/>
              </a:rPr>
              <a:t>is </a:t>
            </a:r>
            <a:r>
              <a:rPr sz="1050" spc="-15" dirty="0">
                <a:latin typeface="Arial"/>
                <a:cs typeface="Arial"/>
              </a:rPr>
              <a:t>available </a:t>
            </a:r>
            <a:r>
              <a:rPr sz="1050" spc="-5" dirty="0">
                <a:latin typeface="Arial"/>
                <a:cs typeface="Arial"/>
              </a:rPr>
              <a:t>to the parent process  through the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wait() </a:t>
            </a:r>
            <a:r>
              <a:rPr sz="1050" spc="-5" dirty="0">
                <a:latin typeface="Arial"/>
                <a:cs typeface="Arial"/>
              </a:rPr>
              <a:t>system call.</a:t>
            </a:r>
            <a:endParaRPr sz="1050" dirty="0">
              <a:latin typeface="Arial"/>
              <a:cs typeface="Arial"/>
            </a:endParaRPr>
          </a:p>
          <a:p>
            <a:pPr marL="490855" marR="383540" indent="-277495">
              <a:lnSpc>
                <a:spcPct val="125299"/>
              </a:lnSpc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20" dirty="0">
                <a:latin typeface="Arial"/>
                <a:cs typeface="Arial"/>
              </a:rPr>
              <a:t>invoked by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process,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exit() </a:t>
            </a:r>
            <a:r>
              <a:rPr sz="1050" spc="-5" dirty="0">
                <a:latin typeface="Arial"/>
                <a:cs typeface="Arial"/>
              </a:rPr>
              <a:t>system call:  closes all the </a:t>
            </a:r>
            <a:r>
              <a:rPr sz="1050" spc="-15" dirty="0">
                <a:latin typeface="Arial"/>
                <a:cs typeface="Arial"/>
              </a:rPr>
              <a:t>process’s </a:t>
            </a:r>
            <a:r>
              <a:rPr sz="1050" spc="-5" dirty="0">
                <a:latin typeface="Arial"/>
                <a:cs typeface="Arial"/>
              </a:rPr>
              <a:t>file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descriptors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  <a:spcBef>
                <a:spcPts val="5"/>
              </a:spcBef>
            </a:pPr>
            <a:r>
              <a:rPr sz="1050" spc="-5" dirty="0">
                <a:latin typeface="Arial"/>
                <a:cs typeface="Arial"/>
              </a:rPr>
              <a:t>frees the memory used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its </a:t>
            </a:r>
            <a:r>
              <a:rPr sz="1050" spc="-10" dirty="0">
                <a:latin typeface="Arial"/>
                <a:cs typeface="Arial"/>
              </a:rPr>
              <a:t>code, </a:t>
            </a:r>
            <a:r>
              <a:rPr sz="1050" spc="-5" dirty="0">
                <a:latin typeface="Arial"/>
                <a:cs typeface="Arial"/>
              </a:rPr>
              <a:t>data and </a:t>
            </a:r>
            <a:r>
              <a:rPr sz="1050" spc="-10" dirty="0">
                <a:latin typeface="Arial"/>
                <a:cs typeface="Arial"/>
              </a:rPr>
              <a:t>stack  </a:t>
            </a:r>
            <a:r>
              <a:rPr sz="1050" spc="-5" dirty="0">
                <a:latin typeface="Arial"/>
                <a:cs typeface="Arial"/>
              </a:rPr>
              <a:t>sends a </a:t>
            </a:r>
            <a:r>
              <a:rPr sz="1050" b="1" spc="-10" dirty="0">
                <a:highlight>
                  <a:srgbClr val="FFFF00"/>
                </a:highlight>
                <a:latin typeface="Arial"/>
                <a:cs typeface="Arial"/>
              </a:rPr>
              <a:t>SIGCHLD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signal to its parent and </a:t>
            </a:r>
            <a:r>
              <a:rPr sz="1050" spc="-10" dirty="0">
                <a:latin typeface="Arial"/>
                <a:cs typeface="Arial"/>
              </a:rPr>
              <a:t>waits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the  parent to accept its </a:t>
            </a:r>
            <a:r>
              <a:rPr sz="1050" dirty="0">
                <a:latin typeface="Arial"/>
                <a:cs typeface="Arial"/>
              </a:rPr>
              <a:t>return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code.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62888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4B1674E-4C35-468A-9D54-B00EB6194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Unix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wait()</a:t>
            </a:r>
            <a:r>
              <a:rPr sz="600" spc="-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207073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wait()</a:t>
            </a:r>
            <a:r>
              <a:rPr sz="1400" spc="-5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waitpid()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872" y="928384"/>
            <a:ext cx="3387090" cy="147955"/>
          </a:xfrm>
          <a:custGeom>
            <a:avLst/>
            <a:gdLst/>
            <a:ahLst/>
            <a:cxnLst/>
            <a:rect l="l" t="t" r="r" b="b"/>
            <a:pathLst>
              <a:path w="3387090" h="147955">
                <a:moveTo>
                  <a:pt x="3343494" y="0"/>
                </a:moveTo>
                <a:lnTo>
                  <a:pt x="43122" y="0"/>
                </a:lnTo>
                <a:lnTo>
                  <a:pt x="26378" y="3402"/>
                </a:lnTo>
                <a:lnTo>
                  <a:pt x="12667" y="12667"/>
                </a:lnTo>
                <a:lnTo>
                  <a:pt x="3402" y="26378"/>
                </a:lnTo>
                <a:lnTo>
                  <a:pt x="0" y="43121"/>
                </a:lnTo>
                <a:lnTo>
                  <a:pt x="0" y="147904"/>
                </a:lnTo>
                <a:lnTo>
                  <a:pt x="3386616" y="147904"/>
                </a:lnTo>
                <a:lnTo>
                  <a:pt x="3386616" y="43121"/>
                </a:lnTo>
                <a:lnTo>
                  <a:pt x="3383214" y="26378"/>
                </a:lnTo>
                <a:lnTo>
                  <a:pt x="3373949" y="12667"/>
                </a:lnTo>
                <a:lnTo>
                  <a:pt x="3360238" y="3402"/>
                </a:lnTo>
                <a:lnTo>
                  <a:pt x="334349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872" y="1065543"/>
            <a:ext cx="3386616" cy="42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1522535"/>
            <a:ext cx="86243" cy="86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9586" y="1511754"/>
            <a:ext cx="96982" cy="97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116" y="1554876"/>
            <a:ext cx="3257250" cy="539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488" y="965932"/>
            <a:ext cx="43080" cy="86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488" y="1009051"/>
            <a:ext cx="43080" cy="5134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872" y="1103134"/>
            <a:ext cx="3387090" cy="462915"/>
          </a:xfrm>
          <a:custGeom>
            <a:avLst/>
            <a:gdLst/>
            <a:ahLst/>
            <a:cxnLst/>
            <a:rect l="l" t="t" r="r" b="b"/>
            <a:pathLst>
              <a:path w="3387090" h="462915">
                <a:moveTo>
                  <a:pt x="3386616" y="0"/>
                </a:moveTo>
                <a:lnTo>
                  <a:pt x="0" y="0"/>
                </a:lnTo>
                <a:lnTo>
                  <a:pt x="0" y="419401"/>
                </a:lnTo>
                <a:lnTo>
                  <a:pt x="3402" y="436144"/>
                </a:lnTo>
                <a:lnTo>
                  <a:pt x="12667" y="449855"/>
                </a:lnTo>
                <a:lnTo>
                  <a:pt x="26378" y="459120"/>
                </a:lnTo>
                <a:lnTo>
                  <a:pt x="43122" y="462522"/>
                </a:lnTo>
                <a:lnTo>
                  <a:pt x="3343494" y="462522"/>
                </a:lnTo>
                <a:lnTo>
                  <a:pt x="3360238" y="459120"/>
                </a:lnTo>
                <a:lnTo>
                  <a:pt x="3373949" y="449855"/>
                </a:lnTo>
                <a:lnTo>
                  <a:pt x="3383214" y="436144"/>
                </a:lnTo>
                <a:lnTo>
                  <a:pt x="3386616" y="419401"/>
                </a:lnTo>
                <a:lnTo>
                  <a:pt x="3386616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3488" y="998271"/>
            <a:ext cx="0" cy="541020"/>
          </a:xfrm>
          <a:custGeom>
            <a:avLst/>
            <a:gdLst/>
            <a:ahLst/>
            <a:cxnLst/>
            <a:rect l="l" t="t" r="r" b="b"/>
            <a:pathLst>
              <a:path h="541019">
                <a:moveTo>
                  <a:pt x="0" y="54043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3488" y="987490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3488" y="976710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3488" y="965930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3488" y="949759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17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9002" y="1209148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84" y="0"/>
                </a:lnTo>
              </a:path>
            </a:pathLst>
          </a:custGeom>
          <a:ln w="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872" y="1694611"/>
            <a:ext cx="3387090" cy="150495"/>
          </a:xfrm>
          <a:custGeom>
            <a:avLst/>
            <a:gdLst/>
            <a:ahLst/>
            <a:cxnLst/>
            <a:rect l="l" t="t" r="r" b="b"/>
            <a:pathLst>
              <a:path w="3387090" h="150494">
                <a:moveTo>
                  <a:pt x="3343494" y="0"/>
                </a:moveTo>
                <a:lnTo>
                  <a:pt x="43122" y="0"/>
                </a:lnTo>
                <a:lnTo>
                  <a:pt x="26378" y="3402"/>
                </a:lnTo>
                <a:lnTo>
                  <a:pt x="12667" y="12667"/>
                </a:lnTo>
                <a:lnTo>
                  <a:pt x="3402" y="26378"/>
                </a:lnTo>
                <a:lnTo>
                  <a:pt x="0" y="43121"/>
                </a:lnTo>
                <a:lnTo>
                  <a:pt x="0" y="150257"/>
                </a:lnTo>
                <a:lnTo>
                  <a:pt x="3386616" y="150257"/>
                </a:lnTo>
                <a:lnTo>
                  <a:pt x="3386616" y="43121"/>
                </a:lnTo>
                <a:lnTo>
                  <a:pt x="3383214" y="26378"/>
                </a:lnTo>
                <a:lnTo>
                  <a:pt x="3373949" y="12667"/>
                </a:lnTo>
                <a:lnTo>
                  <a:pt x="3360238" y="3402"/>
                </a:lnTo>
                <a:lnTo>
                  <a:pt x="334349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6872" y="1834131"/>
            <a:ext cx="3386616" cy="42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4" y="3177153"/>
            <a:ext cx="86243" cy="86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49586" y="3166372"/>
            <a:ext cx="96982" cy="97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116" y="3209494"/>
            <a:ext cx="3257250" cy="539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03488" y="1732170"/>
            <a:ext cx="43080" cy="86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3488" y="1775271"/>
            <a:ext cx="43080" cy="14018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6872" y="1871706"/>
            <a:ext cx="3387090" cy="1348740"/>
          </a:xfrm>
          <a:custGeom>
            <a:avLst/>
            <a:gdLst/>
            <a:ahLst/>
            <a:cxnLst/>
            <a:rect l="l" t="t" r="r" b="b"/>
            <a:pathLst>
              <a:path w="3387090" h="1348739">
                <a:moveTo>
                  <a:pt x="3386616" y="0"/>
                </a:moveTo>
                <a:lnTo>
                  <a:pt x="0" y="0"/>
                </a:lnTo>
                <a:lnTo>
                  <a:pt x="0" y="1305446"/>
                </a:lnTo>
                <a:lnTo>
                  <a:pt x="3402" y="1322189"/>
                </a:lnTo>
                <a:lnTo>
                  <a:pt x="12667" y="1335901"/>
                </a:lnTo>
                <a:lnTo>
                  <a:pt x="26378" y="1345165"/>
                </a:lnTo>
                <a:lnTo>
                  <a:pt x="43122" y="1348568"/>
                </a:lnTo>
                <a:lnTo>
                  <a:pt x="3343494" y="1348568"/>
                </a:lnTo>
                <a:lnTo>
                  <a:pt x="3360238" y="1345165"/>
                </a:lnTo>
                <a:lnTo>
                  <a:pt x="3373949" y="1335901"/>
                </a:lnTo>
                <a:lnTo>
                  <a:pt x="3383214" y="1322189"/>
                </a:lnTo>
                <a:lnTo>
                  <a:pt x="3386616" y="1305446"/>
                </a:lnTo>
                <a:lnTo>
                  <a:pt x="3386616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3488" y="1764491"/>
            <a:ext cx="0" cy="1429385"/>
          </a:xfrm>
          <a:custGeom>
            <a:avLst/>
            <a:gdLst/>
            <a:ahLst/>
            <a:cxnLst/>
            <a:rect l="l" t="t" r="r" b="b"/>
            <a:pathLst>
              <a:path h="1429385">
                <a:moveTo>
                  <a:pt x="0" y="142883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03488" y="1753710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03488" y="1742930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3488" y="1732149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03488" y="171597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17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9002" y="197772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84" y="0"/>
                </a:lnTo>
              </a:path>
            </a:pathLst>
          </a:custGeom>
          <a:ln w="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88652" y="197772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284" y="0"/>
                </a:lnTo>
              </a:path>
            </a:pathLst>
          </a:custGeom>
          <a:ln w="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1204" y="2675077"/>
            <a:ext cx="65199" cy="65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1204" y="2967204"/>
            <a:ext cx="65199" cy="65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7294" y="924400"/>
            <a:ext cx="331470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solidFill>
                  <a:srgbClr val="FFFFFF"/>
                </a:solidFill>
                <a:latin typeface="Courier New"/>
                <a:cs typeface="Courier New"/>
              </a:rPr>
              <a:t>wait()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10" dirty="0">
                <a:latin typeface="Arial"/>
                <a:cs typeface="Arial"/>
              </a:rPr>
              <a:t>Synopsis: </a:t>
            </a:r>
            <a:r>
              <a:rPr sz="900" spc="15" dirty="0">
                <a:latin typeface="Courier New"/>
                <a:cs typeface="Courier New"/>
              </a:rPr>
              <a:t>pid t </a:t>
            </a:r>
            <a:r>
              <a:rPr sz="900" spc="15" dirty="0">
                <a:highlight>
                  <a:srgbClr val="FFFF00"/>
                </a:highlight>
                <a:latin typeface="Courier New"/>
                <a:cs typeface="Courier New"/>
              </a:rPr>
              <a:t>wait</a:t>
            </a:r>
            <a:r>
              <a:rPr sz="900" spc="15" dirty="0">
                <a:latin typeface="Courier New"/>
                <a:cs typeface="Courier New"/>
              </a:rPr>
              <a:t>(int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1350" spc="22" baseline="-9259" dirty="0">
                <a:latin typeface="Courier New"/>
                <a:cs typeface="Courier New"/>
              </a:rPr>
              <a:t>*</a:t>
            </a:r>
            <a:r>
              <a:rPr sz="900" spc="15" dirty="0">
                <a:latin typeface="Courier New"/>
                <a:cs typeface="Courier New"/>
              </a:rPr>
              <a:t>status);</a:t>
            </a:r>
            <a:endParaRPr sz="900" dirty="0">
              <a:latin typeface="Courier New"/>
              <a:cs typeface="Courier New"/>
            </a:endParaRPr>
          </a:p>
          <a:p>
            <a:pPr marL="12700" marR="403225">
              <a:lnSpc>
                <a:spcPct val="106500"/>
              </a:lnSpc>
            </a:pPr>
            <a:r>
              <a:rPr sz="900" spc="10" dirty="0">
                <a:latin typeface="Arial"/>
                <a:cs typeface="Arial"/>
              </a:rPr>
              <a:t>Allows the parent to </a:t>
            </a:r>
            <a:r>
              <a:rPr sz="900" spc="5" dirty="0">
                <a:latin typeface="Arial"/>
                <a:cs typeface="Arial"/>
              </a:rPr>
              <a:t>wait </a:t>
            </a:r>
            <a:r>
              <a:rPr sz="900" dirty="0">
                <a:latin typeface="Arial"/>
                <a:cs typeface="Arial"/>
              </a:rPr>
              <a:t>for </a:t>
            </a:r>
            <a:r>
              <a:rPr sz="900" spc="10" dirty="0">
                <a:latin typeface="Arial"/>
                <a:cs typeface="Arial"/>
              </a:rPr>
              <a:t>the termination of one 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its  </a:t>
            </a:r>
            <a:r>
              <a:rPr sz="900" spc="10" dirty="0">
                <a:latin typeface="Arial"/>
                <a:cs typeface="Arial"/>
              </a:rPr>
              <a:t>children and accept </a:t>
            </a:r>
            <a:r>
              <a:rPr sz="900" spc="5" dirty="0">
                <a:latin typeface="Arial"/>
                <a:cs typeface="Arial"/>
              </a:rPr>
              <a:t>its </a:t>
            </a:r>
            <a:r>
              <a:rPr sz="900" spc="10" dirty="0">
                <a:latin typeface="Arial"/>
                <a:cs typeface="Arial"/>
              </a:rPr>
              <a:t>termination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code.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15" dirty="0">
                <a:solidFill>
                  <a:srgbClr val="FFFFFF"/>
                </a:solidFill>
                <a:latin typeface="Courier New"/>
                <a:cs typeface="Courier New"/>
              </a:rPr>
              <a:t>waitpid()</a:t>
            </a:r>
            <a:endParaRPr sz="900" dirty="0">
              <a:latin typeface="Courier New"/>
              <a:cs typeface="Courier New"/>
            </a:endParaRPr>
          </a:p>
          <a:p>
            <a:pPr marL="12700" marR="189230">
              <a:lnSpc>
                <a:spcPct val="106500"/>
              </a:lnSpc>
              <a:spcBef>
                <a:spcPts val="225"/>
              </a:spcBef>
            </a:pPr>
            <a:r>
              <a:rPr sz="900" spc="10" dirty="0">
                <a:latin typeface="Arial"/>
                <a:cs typeface="Arial"/>
              </a:rPr>
              <a:t>Synopsis: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pid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t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15" dirty="0">
                <a:highlight>
                  <a:srgbClr val="FFFF00"/>
                </a:highlight>
                <a:latin typeface="Courier New"/>
                <a:cs typeface="Courier New"/>
              </a:rPr>
              <a:t>waitpid</a:t>
            </a:r>
            <a:r>
              <a:rPr sz="900" spc="15" dirty="0">
                <a:latin typeface="Courier New"/>
                <a:cs typeface="Courier New"/>
              </a:rPr>
              <a:t>(pid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t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pid,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int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1350" spc="22" baseline="-9259" dirty="0">
                <a:latin typeface="Courier New"/>
                <a:cs typeface="Courier New"/>
              </a:rPr>
              <a:t>*</a:t>
            </a:r>
            <a:r>
              <a:rPr sz="900" spc="15" dirty="0">
                <a:latin typeface="Courier New"/>
                <a:cs typeface="Courier New"/>
              </a:rPr>
              <a:t>status,  int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options);</a:t>
            </a:r>
            <a:endParaRPr sz="900" dirty="0">
              <a:latin typeface="Courier New"/>
              <a:cs typeface="Courier New"/>
            </a:endParaRPr>
          </a:p>
          <a:p>
            <a:pPr marL="12700" marR="5080">
              <a:lnSpc>
                <a:spcPct val="106500"/>
              </a:lnSpc>
            </a:pPr>
            <a:r>
              <a:rPr sz="900" spc="15" dirty="0">
                <a:latin typeface="Courier New"/>
                <a:cs typeface="Courier New"/>
              </a:rPr>
              <a:t>waitpid()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Arial"/>
                <a:cs typeface="Arial"/>
              </a:rPr>
              <a:t>is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similar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to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wait()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Arial"/>
                <a:cs typeface="Arial"/>
              </a:rPr>
              <a:t>except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that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it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has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number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of  options that control which process </a:t>
            </a:r>
            <a:r>
              <a:rPr sz="900" spc="5" dirty="0">
                <a:latin typeface="Arial"/>
                <a:cs typeface="Arial"/>
              </a:rPr>
              <a:t>it wait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for.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900" dirty="0">
                <a:latin typeface="Arial"/>
                <a:cs typeface="Arial"/>
              </a:rPr>
              <a:t>For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example:</a:t>
            </a:r>
            <a:endParaRPr sz="900" dirty="0">
              <a:latin typeface="Arial"/>
              <a:cs typeface="Arial"/>
            </a:endParaRPr>
          </a:p>
          <a:p>
            <a:pPr marL="247650" marR="184150">
              <a:lnSpc>
                <a:spcPct val="106500"/>
              </a:lnSpc>
              <a:spcBef>
                <a:spcPts val="254"/>
              </a:spcBef>
            </a:pPr>
            <a:r>
              <a:rPr sz="900" spc="5" dirty="0">
                <a:latin typeface="Arial"/>
                <a:cs typeface="Arial"/>
              </a:rPr>
              <a:t>If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pid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i="1" spc="-2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spc="10" dirty="0">
                <a:latin typeface="Arial"/>
                <a:cs typeface="Arial"/>
              </a:rPr>
              <a:t>0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then,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waitpid()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Arial"/>
                <a:cs typeface="Arial"/>
              </a:rPr>
              <a:t>waits</a:t>
            </a:r>
            <a:r>
              <a:rPr sz="900" dirty="0">
                <a:latin typeface="Arial"/>
                <a:cs typeface="Arial"/>
              </a:rPr>
              <a:t> for </a:t>
            </a:r>
            <a:r>
              <a:rPr sz="900" spc="10" dirty="0">
                <a:latin typeface="Arial"/>
                <a:cs typeface="Arial"/>
              </a:rPr>
              <a:t>the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child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process  identified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10" dirty="0">
                <a:latin typeface="Courier New"/>
                <a:cs typeface="Courier New"/>
              </a:rPr>
              <a:t>pid</a:t>
            </a:r>
            <a:r>
              <a:rPr sz="900" spc="10" dirty="0">
                <a:latin typeface="Arial"/>
                <a:cs typeface="Arial"/>
              </a:rPr>
              <a:t>.with</a:t>
            </a:r>
            <a:endParaRPr sz="900" dirty="0">
              <a:latin typeface="Arial"/>
              <a:cs typeface="Arial"/>
            </a:endParaRPr>
          </a:p>
          <a:p>
            <a:pPr marL="247650" marR="12700">
              <a:lnSpc>
                <a:spcPct val="106500"/>
              </a:lnSpc>
            </a:pPr>
            <a:r>
              <a:rPr sz="900" spc="5" dirty="0">
                <a:latin typeface="Arial"/>
                <a:cs typeface="Arial"/>
              </a:rPr>
              <a:t>If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pid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Arial"/>
                <a:cs typeface="Arial"/>
              </a:rPr>
              <a:t>=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-1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then,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waitpid()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Arial"/>
                <a:cs typeface="Arial"/>
              </a:rPr>
              <a:t>waits</a:t>
            </a:r>
            <a:r>
              <a:rPr sz="900" dirty="0">
                <a:latin typeface="Arial"/>
                <a:cs typeface="Arial"/>
              </a:rPr>
              <a:t> for </a:t>
            </a:r>
            <a:r>
              <a:rPr sz="900" spc="5" dirty="0">
                <a:latin typeface="Arial"/>
                <a:cs typeface="Arial"/>
              </a:rPr>
              <a:t>any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child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process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to  return.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6DDDF572-CEF7-4006-9C80-445CF3E999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538899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177658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206487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182878"/>
            <a:ext cx="74930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031" y="1538401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84" y="1567243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557" y="1543621"/>
            <a:ext cx="98806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Unix</a:t>
            </a:r>
            <a:r>
              <a:rPr sz="1050" spc="-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Processes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031" y="1899158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384" y="1927047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557" y="1904365"/>
            <a:ext cx="207835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Creating a </a:t>
            </a: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new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Process:</a:t>
            </a:r>
            <a:r>
              <a:rPr sz="1050" spc="7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fork()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031" y="2259901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5384" y="2288730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557" y="2265108"/>
            <a:ext cx="1967864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Terminating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 process:</a:t>
            </a:r>
            <a:r>
              <a:rPr sz="105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exit()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2031" y="2620645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5384" y="2647632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6557" y="2625864"/>
            <a:ext cx="158051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wait()</a:t>
            </a:r>
            <a:r>
              <a:rPr sz="1050" spc="-345" dirty="0">
                <a:solidFill>
                  <a:srgbClr val="3333B2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and </a:t>
            </a: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waitpid()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A897F6B1-1D90-4B96-9527-6A6AF89DAD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</a:t>
            </a:r>
            <a:r>
              <a:rPr sz="600" b="1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64833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3" y="943698"/>
            <a:ext cx="3989704" cy="184785"/>
          </a:xfrm>
          <a:custGeom>
            <a:avLst/>
            <a:gdLst/>
            <a:ahLst/>
            <a:cxnLst/>
            <a:rect l="l" t="t" r="r" b="b"/>
            <a:pathLst>
              <a:path w="3989704" h="18478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4493"/>
                </a:lnTo>
                <a:lnTo>
                  <a:pt x="3989652" y="18449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944206"/>
            <a:ext cx="499109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1115542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994" y="1535557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5345" y="1522856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794" y="1573657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987933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038730"/>
            <a:ext cx="50751" cy="4968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159818"/>
            <a:ext cx="3989704" cy="426720"/>
          </a:xfrm>
          <a:custGeom>
            <a:avLst/>
            <a:gdLst/>
            <a:ahLst/>
            <a:cxnLst/>
            <a:rect l="l" t="t" r="r" b="b"/>
            <a:pathLst>
              <a:path w="3989704" h="426719">
                <a:moveTo>
                  <a:pt x="3989652" y="0"/>
                </a:moveTo>
                <a:lnTo>
                  <a:pt x="0" y="0"/>
                </a:lnTo>
                <a:lnTo>
                  <a:pt x="0" y="375738"/>
                </a:lnTo>
                <a:lnTo>
                  <a:pt x="4008" y="395462"/>
                </a:lnTo>
                <a:lnTo>
                  <a:pt x="14922" y="411615"/>
                </a:lnTo>
                <a:lnTo>
                  <a:pt x="31075" y="422530"/>
                </a:lnTo>
                <a:lnTo>
                  <a:pt x="50800" y="426538"/>
                </a:lnTo>
                <a:lnTo>
                  <a:pt x="3938852" y="426538"/>
                </a:lnTo>
                <a:lnTo>
                  <a:pt x="3958576" y="422530"/>
                </a:lnTo>
                <a:lnTo>
                  <a:pt x="3974729" y="411615"/>
                </a:lnTo>
                <a:lnTo>
                  <a:pt x="3985644" y="395462"/>
                </a:lnTo>
                <a:lnTo>
                  <a:pt x="3989652" y="375738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1026030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5">
                <a:moveTo>
                  <a:pt x="0" y="52857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0133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0006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9879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96888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85455" y="1178534"/>
            <a:ext cx="192595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 indent="-84455">
              <a:lnSpc>
                <a:spcPct val="100000"/>
              </a:lnSpc>
              <a:buChar char="-"/>
              <a:tabLst>
                <a:tab pos="97790" algn="l"/>
              </a:tabLst>
            </a:pPr>
            <a:r>
              <a:rPr sz="1050" spc="-5" dirty="0">
                <a:latin typeface="Arial"/>
                <a:cs typeface="Arial"/>
              </a:rPr>
              <a:t>single computer (single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CPU)</a:t>
            </a:r>
            <a:endParaRPr sz="1050" dirty="0">
              <a:latin typeface="Arial"/>
              <a:cs typeface="Arial"/>
            </a:endParaRPr>
          </a:p>
          <a:p>
            <a:pPr marL="97155" indent="-84455">
              <a:lnSpc>
                <a:spcPct val="100000"/>
              </a:lnSpc>
              <a:spcBef>
                <a:spcPts val="35"/>
              </a:spcBef>
              <a:buChar char="-"/>
              <a:tabLst>
                <a:tab pos="97790" algn="l"/>
              </a:tabLst>
            </a:pPr>
            <a:r>
              <a:rPr sz="1050" spc="-5" dirty="0">
                <a:latin typeface="Arial"/>
                <a:cs typeface="Arial"/>
              </a:rPr>
              <a:t>under </a:t>
            </a:r>
            <a:r>
              <a:rPr sz="1050" spc="-10" dirty="0">
                <a:latin typeface="Arial"/>
                <a:cs typeface="Arial"/>
              </a:rPr>
              <a:t>UNIX operating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system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9193" y="173828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994" y="3137090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5345" y="3124390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0794" y="3175190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1788845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1839631"/>
            <a:ext cx="50751" cy="12974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193" y="1782694"/>
            <a:ext cx="3989704" cy="1405255"/>
          </a:xfrm>
          <a:custGeom>
            <a:avLst/>
            <a:gdLst/>
            <a:ahLst/>
            <a:cxnLst/>
            <a:rect l="l" t="t" r="r" b="b"/>
            <a:pathLst>
              <a:path w="3989704" h="1405255">
                <a:moveTo>
                  <a:pt x="3989652" y="0"/>
                </a:moveTo>
                <a:lnTo>
                  <a:pt x="0" y="0"/>
                </a:lnTo>
                <a:lnTo>
                  <a:pt x="0" y="1354396"/>
                </a:lnTo>
                <a:lnTo>
                  <a:pt x="4008" y="1374120"/>
                </a:lnTo>
                <a:lnTo>
                  <a:pt x="14922" y="1390273"/>
                </a:lnTo>
                <a:lnTo>
                  <a:pt x="31075" y="1401188"/>
                </a:lnTo>
                <a:lnTo>
                  <a:pt x="50800" y="1405196"/>
                </a:lnTo>
                <a:lnTo>
                  <a:pt x="3938852" y="1405196"/>
                </a:lnTo>
                <a:lnTo>
                  <a:pt x="3958576" y="1401188"/>
                </a:lnTo>
                <a:lnTo>
                  <a:pt x="3974729" y="1390273"/>
                </a:lnTo>
                <a:lnTo>
                  <a:pt x="3985644" y="1374120"/>
                </a:lnTo>
                <a:lnTo>
                  <a:pt x="3989652" y="1354396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6" y="1826931"/>
            <a:ext cx="0" cy="1329690"/>
          </a:xfrm>
          <a:custGeom>
            <a:avLst/>
            <a:gdLst/>
            <a:ahLst/>
            <a:cxnLst/>
            <a:rect l="l" t="t" r="r" b="b"/>
            <a:pathLst>
              <a:path h="1329689">
                <a:moveTo>
                  <a:pt x="0" y="132920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18142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18015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17888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176978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1007" y="1828774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4395" y="1764052"/>
            <a:ext cx="332422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It is </a:t>
            </a:r>
            <a:r>
              <a:rPr sz="1050" spc="-10" dirty="0">
                <a:latin typeface="Arial"/>
                <a:cs typeface="Arial"/>
              </a:rPr>
              <a:t>possible </a:t>
            </a:r>
            <a:r>
              <a:rPr sz="1050" spc="-5" dirty="0">
                <a:latin typeface="Arial"/>
                <a:cs typeface="Arial"/>
              </a:rPr>
              <a:t>to </a:t>
            </a:r>
            <a:r>
              <a:rPr sz="1050" spc="-20" dirty="0">
                <a:latin typeface="Arial"/>
                <a:cs typeface="Arial"/>
              </a:rPr>
              <a:t>have several </a:t>
            </a:r>
            <a:r>
              <a:rPr sz="1050" spc="-10" dirty="0">
                <a:latin typeface="Arial"/>
                <a:cs typeface="Arial"/>
              </a:rPr>
              <a:t>simultaneously </a:t>
            </a:r>
            <a:r>
              <a:rPr sz="1050" spc="-15" dirty="0">
                <a:latin typeface="Arial"/>
                <a:cs typeface="Arial"/>
              </a:rPr>
              <a:t>executing  </a:t>
            </a:r>
            <a:r>
              <a:rPr sz="1050" spc="-10" dirty="0">
                <a:latin typeface="Arial"/>
                <a:cs typeface="Arial"/>
              </a:rPr>
              <a:t>programs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4395" y="2112556"/>
            <a:ext cx="327596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latin typeface="Arial"/>
                <a:cs typeface="Arial"/>
              </a:rPr>
              <a:t>→ </a:t>
            </a:r>
            <a:r>
              <a:rPr sz="1050" spc="-5" dirty="0">
                <a:latin typeface="Arial"/>
                <a:cs typeface="Arial"/>
              </a:rPr>
              <a:t>It appears that the </a:t>
            </a:r>
            <a:r>
              <a:rPr sz="1050" spc="-15" dirty="0">
                <a:latin typeface="Arial"/>
                <a:cs typeface="Arial"/>
              </a:rPr>
              <a:t>executions </a:t>
            </a:r>
            <a:r>
              <a:rPr sz="1050" spc="-5" dirty="0">
                <a:latin typeface="Arial"/>
                <a:cs typeface="Arial"/>
              </a:rPr>
              <a:t>are done in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Parallel!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1007" y="2344991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24395" y="2284641"/>
            <a:ext cx="3582035" cy="816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Multiprogramming: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CPU </a:t>
            </a:r>
            <a:r>
              <a:rPr sz="1050" spc="-15" dirty="0">
                <a:latin typeface="Arial"/>
                <a:cs typeface="Arial"/>
              </a:rPr>
              <a:t>executes </a:t>
            </a:r>
            <a:r>
              <a:rPr sz="1050" spc="-10" dirty="0">
                <a:latin typeface="Arial"/>
                <a:cs typeface="Arial"/>
              </a:rPr>
              <a:t>some </a:t>
            </a:r>
            <a:r>
              <a:rPr sz="1050" spc="-5" dirty="0">
                <a:latin typeface="Arial"/>
                <a:cs typeface="Arial"/>
              </a:rPr>
              <a:t>instructions of one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then 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switches </a:t>
            </a:r>
            <a:r>
              <a:rPr sz="1050" spc="-5" dirty="0">
                <a:latin typeface="Arial"/>
                <a:cs typeface="Arial"/>
              </a:rPr>
              <a:t>to another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latin typeface="Arial"/>
                <a:cs typeface="Arial"/>
              </a:rPr>
              <a:t>giving the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illusion</a:t>
            </a:r>
            <a:r>
              <a:rPr sz="1050" spc="-5" dirty="0">
                <a:latin typeface="Arial"/>
                <a:cs typeface="Arial"/>
              </a:rPr>
              <a:t> that </a:t>
            </a:r>
            <a:r>
              <a:rPr sz="1050" spc="-15" dirty="0">
                <a:latin typeface="Arial"/>
                <a:cs typeface="Arial"/>
              </a:rPr>
              <a:t>any 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latin typeface="Arial"/>
                <a:cs typeface="Arial"/>
              </a:rPr>
              <a:t>is </a:t>
            </a:r>
            <a:r>
              <a:rPr sz="1050" spc="-10" dirty="0">
                <a:latin typeface="Arial"/>
                <a:cs typeface="Arial"/>
              </a:rPr>
              <a:t>continuously </a:t>
            </a:r>
            <a:r>
              <a:rPr sz="1050" spc="-15" dirty="0">
                <a:latin typeface="Arial"/>
                <a:cs typeface="Arial"/>
              </a:rPr>
              <a:t>executing, </a:t>
            </a:r>
            <a:r>
              <a:rPr sz="1050" spc="-5" dirty="0">
                <a:latin typeface="Arial"/>
                <a:cs typeface="Arial"/>
              </a:rPr>
              <a:t>this </a:t>
            </a:r>
            <a:r>
              <a:rPr sz="1050" spc="-10" dirty="0">
                <a:latin typeface="Arial"/>
                <a:cs typeface="Arial"/>
              </a:rPr>
              <a:t>scheme </a:t>
            </a:r>
            <a:r>
              <a:rPr sz="1050" spc="-5" dirty="0">
                <a:latin typeface="Arial"/>
                <a:cs typeface="Arial"/>
              </a:rPr>
              <a:t>is called  </a:t>
            </a:r>
            <a:r>
              <a:rPr sz="1050" i="1" spc="-5" dirty="0">
                <a:highlight>
                  <a:srgbClr val="FFFF00"/>
                </a:highlight>
                <a:latin typeface="Arial"/>
                <a:cs typeface="Arial"/>
              </a:rPr>
              <a:t>time-slicing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4932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427CEA4-3A3D-4131-8DFF-350D501EE5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9436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165337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345" y="1640674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4" y="1691475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94257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45055"/>
            <a:ext cx="50751" cy="608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3" y="988118"/>
            <a:ext cx="3989704" cy="716280"/>
          </a:xfrm>
          <a:custGeom>
            <a:avLst/>
            <a:gdLst/>
            <a:ahLst/>
            <a:cxnLst/>
            <a:rect l="l" t="t" r="r" b="b"/>
            <a:pathLst>
              <a:path w="3989704" h="716280">
                <a:moveTo>
                  <a:pt x="3989652" y="0"/>
                </a:moveTo>
                <a:lnTo>
                  <a:pt x="0" y="0"/>
                </a:lnTo>
                <a:lnTo>
                  <a:pt x="0" y="665256"/>
                </a:lnTo>
                <a:lnTo>
                  <a:pt x="4008" y="684981"/>
                </a:lnTo>
                <a:lnTo>
                  <a:pt x="14922" y="701134"/>
                </a:lnTo>
                <a:lnTo>
                  <a:pt x="31075" y="712048"/>
                </a:lnTo>
                <a:lnTo>
                  <a:pt x="50800" y="716057"/>
                </a:lnTo>
                <a:lnTo>
                  <a:pt x="3938852" y="716057"/>
                </a:lnTo>
                <a:lnTo>
                  <a:pt x="3958576" y="712048"/>
                </a:lnTo>
                <a:lnTo>
                  <a:pt x="3974729" y="701134"/>
                </a:lnTo>
                <a:lnTo>
                  <a:pt x="3985644" y="684981"/>
                </a:lnTo>
                <a:lnTo>
                  <a:pt x="3989652" y="665256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032355"/>
            <a:ext cx="0" cy="640080"/>
          </a:xfrm>
          <a:custGeom>
            <a:avLst/>
            <a:gdLst/>
            <a:ahLst/>
            <a:cxnLst/>
            <a:rect l="l" t="t" r="r" b="b"/>
            <a:pathLst>
              <a:path h="640080">
                <a:moveTo>
                  <a:pt x="0" y="64006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0196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10069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942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97520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03529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207376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856104"/>
            <a:ext cx="3989704" cy="192405"/>
          </a:xfrm>
          <a:custGeom>
            <a:avLst/>
            <a:gdLst/>
            <a:ahLst/>
            <a:cxnLst/>
            <a:rect l="l" t="t" r="r" b="b"/>
            <a:pathLst>
              <a:path w="3989704" h="19240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2391"/>
                </a:lnTo>
                <a:lnTo>
                  <a:pt x="3989652" y="19239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4" y="2035835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994" y="222998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5345" y="2217280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794" y="2268080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900339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951137"/>
            <a:ext cx="50751" cy="278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3" y="2080123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89652" y="0"/>
                </a:moveTo>
                <a:lnTo>
                  <a:pt x="0" y="0"/>
                </a:lnTo>
                <a:lnTo>
                  <a:pt x="0" y="149857"/>
                </a:lnTo>
                <a:lnTo>
                  <a:pt x="4008" y="169581"/>
                </a:lnTo>
                <a:lnTo>
                  <a:pt x="14922" y="185734"/>
                </a:lnTo>
                <a:lnTo>
                  <a:pt x="31075" y="196648"/>
                </a:lnTo>
                <a:lnTo>
                  <a:pt x="50800" y="200657"/>
                </a:lnTo>
                <a:lnTo>
                  <a:pt x="3938852" y="200657"/>
                </a:lnTo>
                <a:lnTo>
                  <a:pt x="3958576" y="196648"/>
                </a:lnTo>
                <a:lnTo>
                  <a:pt x="3974729" y="185734"/>
                </a:lnTo>
                <a:lnTo>
                  <a:pt x="3985644" y="169581"/>
                </a:lnTo>
                <a:lnTo>
                  <a:pt x="3989652" y="149857"/>
                </a:lnTo>
                <a:lnTo>
                  <a:pt x="39896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193843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59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19257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6" y="19130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19003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188128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5948" y="538899"/>
            <a:ext cx="4013835" cy="166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vs.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-10" dirty="0">
                <a:highlight>
                  <a:srgbClr val="FFFF00"/>
                </a:highlight>
                <a:latin typeface="Arial"/>
                <a:cs typeface="Arial"/>
              </a:rPr>
              <a:t>program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is an </a:t>
            </a:r>
            <a:r>
              <a:rPr sz="1050" spc="-15" dirty="0">
                <a:latin typeface="Arial"/>
                <a:cs typeface="Arial"/>
              </a:rPr>
              <a:t>executable </a:t>
            </a:r>
            <a:r>
              <a:rPr sz="1050" spc="-5" dirty="0">
                <a:latin typeface="Arial"/>
                <a:cs typeface="Arial"/>
              </a:rPr>
              <a:t>file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residing on a</a:t>
            </a:r>
            <a:r>
              <a:rPr sz="1050" spc="10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disk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-5" dirty="0">
                <a:highlight>
                  <a:srgbClr val="FFFF00"/>
                </a:highlight>
                <a:latin typeface="Arial"/>
                <a:cs typeface="Arial"/>
              </a:rPr>
              <a:t>process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is an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executing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(running)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program</a:t>
            </a:r>
            <a:r>
              <a:rPr sz="1050" spc="-10" dirty="0">
                <a:latin typeface="Arial"/>
                <a:cs typeface="Arial"/>
              </a:rPr>
              <a:t>, </a:t>
            </a:r>
            <a:r>
              <a:rPr sz="1050" spc="-5" dirty="0">
                <a:latin typeface="Arial"/>
                <a:cs typeface="Arial"/>
              </a:rPr>
              <a:t>usually with  a limited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life-time.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Note that sometimes a process is called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i="1" spc="-5" dirty="0">
                <a:highlight>
                  <a:srgbClr val="FFFF00"/>
                </a:highlight>
                <a:latin typeface="Arial"/>
                <a:cs typeface="Arial"/>
              </a:rPr>
              <a:t>task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.</a:t>
            </a:r>
            <a:endParaRPr sz="1050" dirty="0"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0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notion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40"/>
              </a:spcBef>
            </a:pP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An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executing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program </a:t>
            </a:r>
            <a:r>
              <a:rPr sz="1050" i="1" spc="-10" dirty="0">
                <a:latin typeface="Arial"/>
                <a:cs typeface="Arial"/>
              </a:rPr>
              <a:t>→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process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7C527B95-EAF3-4DC1-9029-5A94CC97B7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9436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272572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345" y="2713024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4" y="2763825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94257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45045"/>
            <a:ext cx="50751" cy="1680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3" y="988107"/>
            <a:ext cx="3989704" cy="1788795"/>
          </a:xfrm>
          <a:custGeom>
            <a:avLst/>
            <a:gdLst/>
            <a:ahLst/>
            <a:cxnLst/>
            <a:rect l="l" t="t" r="r" b="b"/>
            <a:pathLst>
              <a:path w="3989704" h="1788795">
                <a:moveTo>
                  <a:pt x="3989652" y="0"/>
                </a:moveTo>
                <a:lnTo>
                  <a:pt x="0" y="0"/>
                </a:lnTo>
                <a:lnTo>
                  <a:pt x="0" y="1737617"/>
                </a:lnTo>
                <a:lnTo>
                  <a:pt x="4008" y="1757341"/>
                </a:lnTo>
                <a:lnTo>
                  <a:pt x="14922" y="1773494"/>
                </a:lnTo>
                <a:lnTo>
                  <a:pt x="31075" y="1784408"/>
                </a:lnTo>
                <a:lnTo>
                  <a:pt x="50800" y="1788417"/>
                </a:lnTo>
                <a:lnTo>
                  <a:pt x="3938852" y="1788417"/>
                </a:lnTo>
                <a:lnTo>
                  <a:pt x="3958576" y="1784408"/>
                </a:lnTo>
                <a:lnTo>
                  <a:pt x="3974729" y="1773494"/>
                </a:lnTo>
                <a:lnTo>
                  <a:pt x="3985644" y="1757341"/>
                </a:lnTo>
                <a:lnTo>
                  <a:pt x="3989652" y="1737617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032345"/>
            <a:ext cx="0" cy="1712595"/>
          </a:xfrm>
          <a:custGeom>
            <a:avLst/>
            <a:gdLst/>
            <a:ahLst/>
            <a:cxnLst/>
            <a:rect l="l" t="t" r="r" b="b"/>
            <a:pathLst>
              <a:path h="1712595">
                <a:moveTo>
                  <a:pt x="0" y="171242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0196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10069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942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97519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24532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58948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76155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210569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27778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07" y="262192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5948" y="538899"/>
            <a:ext cx="4099560" cy="2129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Every process in Unix contains the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following</a:t>
            </a:r>
            <a:r>
              <a:rPr lang="en-US" sz="1050" spc="-10" dirty="0">
                <a:latin typeface="Arial"/>
                <a:cs typeface="Arial"/>
              </a:rPr>
              <a:t> (Ch. 7*,</a:t>
            </a:r>
            <a:r>
              <a:rPr lang="en-US" sz="800" spc="-10" dirty="0">
                <a:latin typeface="Arial"/>
                <a:cs typeface="Arial"/>
              </a:rPr>
              <a:t> optional reading</a:t>
            </a:r>
            <a:r>
              <a:rPr lang="en-US" sz="1050" spc="-10" dirty="0">
                <a:latin typeface="Arial"/>
                <a:cs typeface="Arial"/>
              </a:rPr>
              <a:t>)</a:t>
            </a:r>
            <a:r>
              <a:rPr sz="1050" spc="-10" dirty="0">
                <a:latin typeface="Arial"/>
                <a:cs typeface="Arial"/>
              </a:rPr>
              <a:t>:</a:t>
            </a:r>
            <a:endParaRPr sz="1050" dirty="0">
              <a:latin typeface="Arial"/>
              <a:cs typeface="Arial"/>
            </a:endParaRPr>
          </a:p>
          <a:p>
            <a:pPr marL="490855" marR="130175">
              <a:lnSpc>
                <a:spcPct val="102600"/>
              </a:lnSpc>
              <a:spcBef>
                <a:spcPts val="295"/>
              </a:spcBef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unique process ID (</a:t>
            </a:r>
            <a:r>
              <a:rPr sz="1050" b="1" spc="-5" dirty="0">
                <a:highlight>
                  <a:srgbClr val="FFFF00"/>
                </a:highlight>
                <a:latin typeface="Arial"/>
                <a:cs typeface="Arial"/>
              </a:rPr>
              <a:t>PID</a:t>
            </a:r>
            <a:r>
              <a:rPr sz="1050" spc="-5" dirty="0">
                <a:latin typeface="Arial"/>
                <a:cs typeface="Arial"/>
              </a:rPr>
              <a:t>): a unique </a:t>
            </a:r>
            <a:r>
              <a:rPr sz="1050" spc="-10" dirty="0">
                <a:latin typeface="Arial"/>
                <a:cs typeface="Arial"/>
              </a:rPr>
              <a:t>nonnegative </a:t>
            </a:r>
            <a:r>
              <a:rPr sz="1050" spc="-5" dirty="0">
                <a:latin typeface="Arial"/>
                <a:cs typeface="Arial"/>
              </a:rPr>
              <a:t>integer  assigned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Unix, used to identify a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process.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b="1" spc="-5" dirty="0">
                <a:highlight>
                  <a:srgbClr val="FFFF00"/>
                </a:highlight>
                <a:latin typeface="Arial"/>
                <a:cs typeface="Arial"/>
              </a:rPr>
              <a:t>user ID </a:t>
            </a:r>
            <a:r>
              <a:rPr sz="1050" spc="-5" dirty="0">
                <a:latin typeface="Arial"/>
                <a:cs typeface="Arial"/>
              </a:rPr>
              <a:t>of the </a:t>
            </a:r>
            <a:r>
              <a:rPr sz="1050" spc="-20" dirty="0">
                <a:latin typeface="Arial"/>
                <a:cs typeface="Arial"/>
              </a:rPr>
              <a:t>owner.</a:t>
            </a:r>
            <a:endParaRPr sz="1050" dirty="0">
              <a:latin typeface="Arial"/>
              <a:cs typeface="Arial"/>
            </a:endParaRPr>
          </a:p>
          <a:p>
            <a:pPr marL="490855" marR="15875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Some </a:t>
            </a:r>
            <a:r>
              <a:rPr sz="1050" b="1" spc="-5" dirty="0">
                <a:highlight>
                  <a:srgbClr val="FFFF00"/>
                </a:highlight>
                <a:latin typeface="Arial"/>
                <a:cs typeface="Arial"/>
              </a:rPr>
              <a:t>code</a:t>
            </a:r>
            <a:r>
              <a:rPr sz="1050" spc="-5" dirty="0">
                <a:latin typeface="Arial"/>
                <a:cs typeface="Arial"/>
              </a:rPr>
              <a:t>: instructions that are being </a:t>
            </a:r>
            <a:r>
              <a:rPr sz="1050" spc="-15" dirty="0">
                <a:latin typeface="Arial"/>
                <a:cs typeface="Arial"/>
              </a:rPr>
              <a:t>executed </a:t>
            </a:r>
            <a:r>
              <a:rPr sz="1050" spc="-5" dirty="0">
                <a:latin typeface="Arial"/>
                <a:cs typeface="Arial"/>
              </a:rPr>
              <a:t>(the code  segment)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Arial"/>
                <a:cs typeface="Arial"/>
              </a:rPr>
              <a:t>Some </a:t>
            </a:r>
            <a:r>
              <a:rPr sz="1050" b="1" spc="-5" dirty="0">
                <a:highlight>
                  <a:srgbClr val="FFFF00"/>
                </a:highlight>
                <a:latin typeface="Arial"/>
                <a:cs typeface="Arial"/>
              </a:rPr>
              <a:t>data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0" dirty="0">
                <a:latin typeface="Arial"/>
                <a:cs typeface="Arial"/>
              </a:rPr>
              <a:t>variables </a:t>
            </a:r>
            <a:r>
              <a:rPr sz="1050" spc="-5" dirty="0">
                <a:latin typeface="Arial"/>
                <a:cs typeface="Arial"/>
              </a:rPr>
              <a:t>(the data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segment)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b="1" spc="-5" dirty="0">
                <a:highlight>
                  <a:srgbClr val="FFFF00"/>
                </a:highlight>
                <a:latin typeface="Arial"/>
                <a:cs typeface="Arial"/>
              </a:rPr>
              <a:t>stack</a:t>
            </a:r>
            <a:r>
              <a:rPr sz="1050" spc="-10" dirty="0">
                <a:latin typeface="Arial"/>
                <a:cs typeface="Arial"/>
              </a:rPr>
              <a:t>: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form </a:t>
            </a:r>
            <a:r>
              <a:rPr sz="1050" spc="-5" dirty="0">
                <a:latin typeface="Arial"/>
                <a:cs typeface="Arial"/>
              </a:rPr>
              <a:t>of memory where it is </a:t>
            </a:r>
            <a:r>
              <a:rPr sz="1050" spc="-10" dirty="0">
                <a:latin typeface="Arial"/>
                <a:cs typeface="Arial"/>
              </a:rPr>
              <a:t>possible </a:t>
            </a:r>
            <a:r>
              <a:rPr sz="1050" spc="-5" dirty="0">
                <a:latin typeface="Arial"/>
                <a:cs typeface="Arial"/>
              </a:rPr>
              <a:t>to push and  pop instructions (the </a:t>
            </a:r>
            <a:r>
              <a:rPr sz="1050" spc="-10" dirty="0">
                <a:latin typeface="Arial"/>
                <a:cs typeface="Arial"/>
              </a:rPr>
              <a:t>stack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segment).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Arial"/>
                <a:cs typeface="Arial"/>
              </a:rPr>
              <a:t>An </a:t>
            </a:r>
            <a:r>
              <a:rPr sz="1050" b="1" spc="-5" dirty="0">
                <a:highlight>
                  <a:srgbClr val="FFFF00"/>
                </a:highlight>
                <a:latin typeface="Arial"/>
                <a:cs typeface="Arial"/>
              </a:rPr>
              <a:t>environment</a:t>
            </a:r>
            <a:r>
              <a:rPr sz="1050" spc="-10" dirty="0">
                <a:latin typeface="Arial"/>
                <a:cs typeface="Arial"/>
              </a:rPr>
              <a:t>: </a:t>
            </a:r>
            <a:r>
              <a:rPr sz="1050" spc="-5" dirty="0">
                <a:latin typeface="Arial"/>
                <a:cs typeface="Arial"/>
              </a:rPr>
              <a:t>registers’ </a:t>
            </a:r>
            <a:r>
              <a:rPr sz="1050" spc="-10" dirty="0">
                <a:latin typeface="Arial"/>
                <a:cs typeface="Arial"/>
              </a:rPr>
              <a:t>contents, tables </a:t>
            </a:r>
            <a:r>
              <a:rPr sz="1050" spc="-5" dirty="0">
                <a:latin typeface="Arial"/>
                <a:cs typeface="Arial"/>
              </a:rPr>
              <a:t>of open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files,...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63204B1-1566-4B07-B7A1-8ED2F9ECCD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22891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getpid()</a:t>
            </a:r>
            <a:r>
              <a:rPr sz="1400" spc="-5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getppid()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352" y="925443"/>
            <a:ext cx="3270885" cy="152400"/>
          </a:xfrm>
          <a:custGeom>
            <a:avLst/>
            <a:gdLst/>
            <a:ahLst/>
            <a:cxnLst/>
            <a:rect l="l" t="t" r="r" b="b"/>
            <a:pathLst>
              <a:path w="3270885" h="152400">
                <a:moveTo>
                  <a:pt x="3228677" y="0"/>
                </a:moveTo>
                <a:lnTo>
                  <a:pt x="41641" y="0"/>
                </a:lnTo>
                <a:lnTo>
                  <a:pt x="25472" y="3285"/>
                </a:lnTo>
                <a:lnTo>
                  <a:pt x="12232" y="12232"/>
                </a:lnTo>
                <a:lnTo>
                  <a:pt x="3285" y="25472"/>
                </a:lnTo>
                <a:lnTo>
                  <a:pt x="0" y="41641"/>
                </a:lnTo>
                <a:lnTo>
                  <a:pt x="0" y="151854"/>
                </a:lnTo>
                <a:lnTo>
                  <a:pt x="3270318" y="151854"/>
                </a:lnTo>
                <a:lnTo>
                  <a:pt x="3270318" y="41641"/>
                </a:lnTo>
                <a:lnTo>
                  <a:pt x="3267032" y="25472"/>
                </a:lnTo>
                <a:lnTo>
                  <a:pt x="3258086" y="12232"/>
                </a:lnTo>
                <a:lnTo>
                  <a:pt x="3244845" y="3285"/>
                </a:lnTo>
                <a:lnTo>
                  <a:pt x="322867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353" y="1066928"/>
            <a:ext cx="3270317" cy="41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3176730"/>
            <a:ext cx="83281" cy="832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6619" y="3166319"/>
            <a:ext cx="93652" cy="93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635" y="3207961"/>
            <a:ext cx="3145394" cy="52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8671" y="961702"/>
            <a:ext cx="41600" cy="832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8671" y="1003323"/>
            <a:ext cx="41600" cy="21734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352" y="1103204"/>
            <a:ext cx="3270885" cy="2115185"/>
          </a:xfrm>
          <a:custGeom>
            <a:avLst/>
            <a:gdLst/>
            <a:ahLst/>
            <a:cxnLst/>
            <a:rect l="l" t="t" r="r" b="b"/>
            <a:pathLst>
              <a:path w="3270885" h="2115185">
                <a:moveTo>
                  <a:pt x="3270318" y="0"/>
                </a:moveTo>
                <a:lnTo>
                  <a:pt x="0" y="0"/>
                </a:lnTo>
                <a:lnTo>
                  <a:pt x="0" y="2073525"/>
                </a:lnTo>
                <a:lnTo>
                  <a:pt x="3285" y="2089694"/>
                </a:lnTo>
                <a:lnTo>
                  <a:pt x="12232" y="2102934"/>
                </a:lnTo>
                <a:lnTo>
                  <a:pt x="25472" y="2111881"/>
                </a:lnTo>
                <a:lnTo>
                  <a:pt x="41641" y="2115166"/>
                </a:lnTo>
                <a:lnTo>
                  <a:pt x="3228677" y="2115166"/>
                </a:lnTo>
                <a:lnTo>
                  <a:pt x="3244845" y="2111881"/>
                </a:lnTo>
                <a:lnTo>
                  <a:pt x="3258086" y="2102934"/>
                </a:lnTo>
                <a:lnTo>
                  <a:pt x="3267032" y="2089694"/>
                </a:lnTo>
                <a:lnTo>
                  <a:pt x="3270318" y="2073525"/>
                </a:lnTo>
                <a:lnTo>
                  <a:pt x="3270318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8671" y="992913"/>
            <a:ext cx="0" cy="2199640"/>
          </a:xfrm>
          <a:custGeom>
            <a:avLst/>
            <a:gdLst/>
            <a:ahLst/>
            <a:cxnLst/>
            <a:rect l="l" t="t" r="r" b="b"/>
            <a:pathLst>
              <a:path h="2199640">
                <a:moveTo>
                  <a:pt x="0" y="219943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8671" y="982503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1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8671" y="972093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1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8671" y="96168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1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8671" y="94606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15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924427"/>
            <a:ext cx="3481756" cy="2317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getpid()</a:t>
            </a:r>
            <a:r>
              <a:rPr sz="900" spc="-3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getppid()</a:t>
            </a:r>
            <a:endParaRPr sz="900" dirty="0">
              <a:latin typeface="Courier New"/>
              <a:cs typeface="Courier New"/>
            </a:endParaRPr>
          </a:p>
          <a:p>
            <a:pPr marL="12700" marR="172720">
              <a:lnSpc>
                <a:spcPct val="102800"/>
              </a:lnSpc>
              <a:spcBef>
                <a:spcPts val="204"/>
              </a:spcBef>
            </a:pPr>
            <a:r>
              <a:rPr sz="900" spc="-5" dirty="0">
                <a:latin typeface="Arial"/>
                <a:cs typeface="Arial"/>
              </a:rPr>
              <a:t>A process can obtain its 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PID </a:t>
            </a:r>
            <a:r>
              <a:rPr sz="900" spc="-15" dirty="0">
                <a:latin typeface="Arial"/>
                <a:cs typeface="Arial"/>
              </a:rPr>
              <a:t>by </a:t>
            </a:r>
            <a:r>
              <a:rPr sz="900" spc="-5" dirty="0"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FF0000"/>
                </a:solidFill>
                <a:latin typeface="Courier New"/>
                <a:cs typeface="Courier New"/>
              </a:rPr>
              <a:t>getpid()</a:t>
            </a:r>
            <a:r>
              <a:rPr sz="900" spc="-2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Arial"/>
                <a:cs typeface="Arial"/>
              </a:rPr>
              <a:t>system call.  A process can also obtain its parent ID 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PPID </a:t>
            </a:r>
            <a:r>
              <a:rPr sz="900" spc="-15" dirty="0">
                <a:latin typeface="Arial"/>
                <a:cs typeface="Arial"/>
              </a:rPr>
              <a:t>by </a:t>
            </a:r>
            <a:r>
              <a:rPr sz="900" spc="-5" dirty="0">
                <a:latin typeface="Arial"/>
                <a:cs typeface="Arial"/>
              </a:rPr>
              <a:t>the  </a:t>
            </a:r>
            <a:r>
              <a:rPr sz="900" spc="-5" dirty="0">
                <a:solidFill>
                  <a:srgbClr val="FF0000"/>
                </a:solidFill>
                <a:latin typeface="Courier New"/>
                <a:cs typeface="Courier New"/>
              </a:rPr>
              <a:t>getppid()</a:t>
            </a:r>
            <a:r>
              <a:rPr sz="900" spc="-3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Arial"/>
                <a:cs typeface="Arial"/>
              </a:rPr>
              <a:t>system call.</a:t>
            </a:r>
            <a:endParaRPr sz="900" dirty="0">
              <a:latin typeface="Arial"/>
              <a:cs typeface="Arial"/>
            </a:endParaRPr>
          </a:p>
          <a:p>
            <a:pPr marL="12700" marR="1912620">
              <a:lnSpc>
                <a:spcPts val="1220"/>
              </a:lnSpc>
              <a:spcBef>
                <a:spcPts val="130"/>
              </a:spcBef>
            </a:pPr>
            <a:r>
              <a:rPr lang="en-US" sz="900" spc="-5" dirty="0">
                <a:highlight>
                  <a:srgbClr val="FFFF00"/>
                </a:highlight>
                <a:latin typeface="Courier New"/>
                <a:cs typeface="Courier New"/>
              </a:rPr>
              <a:t>//</a:t>
            </a:r>
            <a:r>
              <a:rPr lang="en-US" sz="900" spc="-5" dirty="0" err="1">
                <a:highlight>
                  <a:srgbClr val="FFFF00"/>
                </a:highlight>
                <a:latin typeface="Courier New"/>
                <a:cs typeface="Courier New"/>
              </a:rPr>
              <a:t>getpid.c</a:t>
            </a:r>
            <a:endParaRPr lang="en-US" sz="900" spc="-5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2700" marR="1912620">
              <a:lnSpc>
                <a:spcPts val="1220"/>
              </a:lnSpc>
              <a:spcBef>
                <a:spcPts val="130"/>
              </a:spcBef>
            </a:pPr>
            <a:r>
              <a:rPr sz="900" spc="-5" dirty="0">
                <a:latin typeface="Courier New"/>
                <a:cs typeface="Courier New"/>
              </a:rPr>
              <a:t>#include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&lt;stdio.h&gt;  </a:t>
            </a:r>
            <a:endParaRPr lang="en-US" sz="900" spc="-5" dirty="0">
              <a:latin typeface="Courier New"/>
              <a:cs typeface="Courier New"/>
            </a:endParaRPr>
          </a:p>
          <a:p>
            <a:pPr marL="12700" marR="1912620">
              <a:lnSpc>
                <a:spcPts val="2220"/>
              </a:lnSpc>
              <a:spcBef>
                <a:spcPts val="130"/>
              </a:spcBef>
            </a:pP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main(void){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48590" marR="5080">
              <a:lnSpc>
                <a:spcPct val="102800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printf("Hello, my PID is %d\n", getpid());  printf("Hello, my PPID is %d\n",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getppid());  exit(0);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Shell-Prompt&gt;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a.out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Courier New"/>
                <a:cs typeface="Courier New"/>
              </a:rPr>
              <a:t>Hello, my PID is 11723 Hello, my PPID is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5598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734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C0E7680-51EC-4175-918C-BD94C244E4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158559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States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795" y="918576"/>
            <a:ext cx="3000375" cy="146050"/>
          </a:xfrm>
          <a:custGeom>
            <a:avLst/>
            <a:gdLst/>
            <a:ahLst/>
            <a:cxnLst/>
            <a:rect l="l" t="t" r="r" b="b"/>
            <a:pathLst>
              <a:path w="3000375" h="146050">
                <a:moveTo>
                  <a:pt x="2961780" y="0"/>
                </a:moveTo>
                <a:lnTo>
                  <a:pt x="38199" y="0"/>
                </a:lnTo>
                <a:lnTo>
                  <a:pt x="23367" y="3014"/>
                </a:lnTo>
                <a:lnTo>
                  <a:pt x="11221" y="11220"/>
                </a:lnTo>
                <a:lnTo>
                  <a:pt x="3014" y="23367"/>
                </a:lnTo>
                <a:lnTo>
                  <a:pt x="0" y="38198"/>
                </a:lnTo>
                <a:lnTo>
                  <a:pt x="0" y="145500"/>
                </a:lnTo>
                <a:lnTo>
                  <a:pt x="2999979" y="145500"/>
                </a:lnTo>
                <a:lnTo>
                  <a:pt x="2999979" y="38198"/>
                </a:lnTo>
                <a:lnTo>
                  <a:pt x="2996965" y="23367"/>
                </a:lnTo>
                <a:lnTo>
                  <a:pt x="2988758" y="11220"/>
                </a:lnTo>
                <a:lnTo>
                  <a:pt x="2976612" y="3014"/>
                </a:lnTo>
                <a:lnTo>
                  <a:pt x="296178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795" y="1054553"/>
            <a:ext cx="2999978" cy="38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2114181"/>
            <a:ext cx="76397" cy="763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4026" y="2104631"/>
            <a:ext cx="85910" cy="85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193" y="2142830"/>
            <a:ext cx="2885382" cy="47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1774" y="951837"/>
            <a:ext cx="38161" cy="76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21774" y="990019"/>
            <a:ext cx="38161" cy="11241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795" y="1087842"/>
            <a:ext cx="3000375" cy="1064895"/>
          </a:xfrm>
          <a:custGeom>
            <a:avLst/>
            <a:gdLst/>
            <a:ahLst/>
            <a:cxnLst/>
            <a:rect l="l" t="t" r="r" b="b"/>
            <a:pathLst>
              <a:path w="3000375" h="1064895">
                <a:moveTo>
                  <a:pt x="2999979" y="0"/>
                </a:moveTo>
                <a:lnTo>
                  <a:pt x="0" y="0"/>
                </a:lnTo>
                <a:lnTo>
                  <a:pt x="0" y="1026338"/>
                </a:lnTo>
                <a:lnTo>
                  <a:pt x="3014" y="1041170"/>
                </a:lnTo>
                <a:lnTo>
                  <a:pt x="11221" y="1053316"/>
                </a:lnTo>
                <a:lnTo>
                  <a:pt x="23367" y="1061523"/>
                </a:lnTo>
                <a:lnTo>
                  <a:pt x="38199" y="1064537"/>
                </a:lnTo>
                <a:lnTo>
                  <a:pt x="2961780" y="1064537"/>
                </a:lnTo>
                <a:lnTo>
                  <a:pt x="2976612" y="1061523"/>
                </a:lnTo>
                <a:lnTo>
                  <a:pt x="2988758" y="1053316"/>
                </a:lnTo>
                <a:lnTo>
                  <a:pt x="2996965" y="1041170"/>
                </a:lnTo>
                <a:lnTo>
                  <a:pt x="2999979" y="1026338"/>
                </a:lnTo>
                <a:lnTo>
                  <a:pt x="299997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1774" y="980469"/>
            <a:ext cx="0" cy="1148080"/>
          </a:xfrm>
          <a:custGeom>
            <a:avLst/>
            <a:gdLst/>
            <a:ahLst/>
            <a:cxnLst/>
            <a:rect l="l" t="t" r="r" b="b"/>
            <a:pathLst>
              <a:path h="1148080">
                <a:moveTo>
                  <a:pt x="0" y="114803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1774" y="970920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54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21774" y="961370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54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1774" y="951821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54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21774" y="937496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32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8508" y="1410650"/>
            <a:ext cx="57756" cy="57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508" y="1540038"/>
            <a:ext cx="57756" cy="57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8508" y="1798814"/>
            <a:ext cx="57756" cy="57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508" y="1928211"/>
            <a:ext cx="57756" cy="57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8508" y="2057599"/>
            <a:ext cx="57756" cy="57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795" y="2266622"/>
            <a:ext cx="3000375" cy="62230"/>
          </a:xfrm>
          <a:custGeom>
            <a:avLst/>
            <a:gdLst/>
            <a:ahLst/>
            <a:cxnLst/>
            <a:rect l="l" t="t" r="r" b="b"/>
            <a:pathLst>
              <a:path w="3000375" h="62230">
                <a:moveTo>
                  <a:pt x="2961780" y="0"/>
                </a:moveTo>
                <a:lnTo>
                  <a:pt x="38199" y="0"/>
                </a:lnTo>
                <a:lnTo>
                  <a:pt x="23367" y="3014"/>
                </a:lnTo>
                <a:lnTo>
                  <a:pt x="11221" y="11220"/>
                </a:lnTo>
                <a:lnTo>
                  <a:pt x="3014" y="23367"/>
                </a:lnTo>
                <a:lnTo>
                  <a:pt x="0" y="38198"/>
                </a:lnTo>
                <a:lnTo>
                  <a:pt x="0" y="61948"/>
                </a:lnTo>
                <a:lnTo>
                  <a:pt x="2999979" y="61948"/>
                </a:lnTo>
                <a:lnTo>
                  <a:pt x="2999979" y="38198"/>
                </a:lnTo>
                <a:lnTo>
                  <a:pt x="2996965" y="23367"/>
                </a:lnTo>
                <a:lnTo>
                  <a:pt x="2988758" y="11220"/>
                </a:lnTo>
                <a:lnTo>
                  <a:pt x="2976612" y="3014"/>
                </a:lnTo>
                <a:lnTo>
                  <a:pt x="296178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994" y="3189881"/>
            <a:ext cx="76397" cy="763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4026" y="3180331"/>
            <a:ext cx="85910" cy="85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193" y="3218530"/>
            <a:ext cx="2885382" cy="477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21774" y="2304639"/>
            <a:ext cx="38161" cy="76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21774" y="2342828"/>
            <a:ext cx="38161" cy="8470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1795" y="2300014"/>
            <a:ext cx="3000375" cy="928369"/>
          </a:xfrm>
          <a:custGeom>
            <a:avLst/>
            <a:gdLst/>
            <a:ahLst/>
            <a:cxnLst/>
            <a:rect l="l" t="t" r="r" b="b"/>
            <a:pathLst>
              <a:path w="3000375" h="928369">
                <a:moveTo>
                  <a:pt x="2999979" y="0"/>
                </a:moveTo>
                <a:lnTo>
                  <a:pt x="0" y="0"/>
                </a:lnTo>
                <a:lnTo>
                  <a:pt x="0" y="889866"/>
                </a:lnTo>
                <a:lnTo>
                  <a:pt x="3014" y="904698"/>
                </a:lnTo>
                <a:lnTo>
                  <a:pt x="11221" y="916844"/>
                </a:lnTo>
                <a:lnTo>
                  <a:pt x="23367" y="925051"/>
                </a:lnTo>
                <a:lnTo>
                  <a:pt x="38199" y="928065"/>
                </a:lnTo>
                <a:lnTo>
                  <a:pt x="2961780" y="928065"/>
                </a:lnTo>
                <a:lnTo>
                  <a:pt x="2976612" y="925051"/>
                </a:lnTo>
                <a:lnTo>
                  <a:pt x="2988758" y="916844"/>
                </a:lnTo>
                <a:lnTo>
                  <a:pt x="2996965" y="904698"/>
                </a:lnTo>
                <a:lnTo>
                  <a:pt x="2999979" y="889866"/>
                </a:lnTo>
                <a:lnTo>
                  <a:pt x="299997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21774" y="2333278"/>
            <a:ext cx="0" cy="871219"/>
          </a:xfrm>
          <a:custGeom>
            <a:avLst/>
            <a:gdLst/>
            <a:ahLst/>
            <a:cxnLst/>
            <a:rect l="l" t="t" r="r" b="b"/>
            <a:pathLst>
              <a:path h="871219">
                <a:moveTo>
                  <a:pt x="0" y="87092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21774" y="2323728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54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21774" y="231417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54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21774" y="230462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54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21774" y="2290304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32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508" y="2335494"/>
            <a:ext cx="57756" cy="57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508" y="2594280"/>
            <a:ext cx="57756" cy="57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8508" y="2982444"/>
            <a:ext cx="57756" cy="57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7294" y="921726"/>
            <a:ext cx="2994025" cy="232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solidFill>
                  <a:srgbClr val="FFFFFF"/>
                </a:solidFill>
                <a:latin typeface="Arial"/>
                <a:cs typeface="Arial"/>
              </a:rPr>
              <a:t>Different states of 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800" spc="10" dirty="0">
                <a:latin typeface="Arial"/>
                <a:cs typeface="Arial"/>
              </a:rPr>
              <a:t>Throughout </a:t>
            </a:r>
            <a:r>
              <a:rPr sz="800" spc="5" dirty="0">
                <a:latin typeface="Arial"/>
                <a:cs typeface="Arial"/>
              </a:rPr>
              <a:t>its </a:t>
            </a:r>
            <a:r>
              <a:rPr sz="800" dirty="0">
                <a:latin typeface="Arial"/>
                <a:cs typeface="Arial"/>
              </a:rPr>
              <a:t>lifetime, </a:t>
            </a:r>
            <a:r>
              <a:rPr sz="800" spc="10" dirty="0">
                <a:latin typeface="Arial"/>
                <a:cs typeface="Arial"/>
              </a:rPr>
              <a:t>a process can </a:t>
            </a:r>
            <a:r>
              <a:rPr sz="800" spc="-5" dirty="0">
                <a:latin typeface="Arial"/>
                <a:cs typeface="Arial"/>
              </a:rPr>
              <a:t>have </a:t>
            </a:r>
            <a:r>
              <a:rPr sz="800" spc="5" dirty="0">
                <a:latin typeface="Arial"/>
                <a:cs typeface="Arial"/>
              </a:rPr>
              <a:t>the </a:t>
            </a:r>
            <a:r>
              <a:rPr sz="800" dirty="0">
                <a:latin typeface="Arial"/>
                <a:cs typeface="Arial"/>
              </a:rPr>
              <a:t>following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states: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</a:pPr>
            <a:r>
              <a:rPr sz="800" b="1" spc="5" dirty="0">
                <a:latin typeface="Arial"/>
                <a:cs typeface="Arial"/>
              </a:rPr>
              <a:t>New</a:t>
            </a:r>
            <a:r>
              <a:rPr sz="800" spc="5" dirty="0">
                <a:latin typeface="Arial"/>
                <a:cs typeface="Arial"/>
              </a:rPr>
              <a:t>: the </a:t>
            </a:r>
            <a:r>
              <a:rPr sz="800" spc="10" dirty="0">
                <a:latin typeface="Arial"/>
                <a:cs typeface="Arial"/>
              </a:rPr>
              <a:t>process has </a:t>
            </a:r>
            <a:r>
              <a:rPr sz="800" spc="5" dirty="0">
                <a:latin typeface="Arial"/>
                <a:cs typeface="Arial"/>
              </a:rPr>
              <a:t>just </a:t>
            </a:r>
            <a:r>
              <a:rPr sz="800" spc="10" dirty="0">
                <a:latin typeface="Arial"/>
                <a:cs typeface="Arial"/>
              </a:rPr>
              <a:t>been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created.</a:t>
            </a:r>
            <a:endParaRPr sz="800" dirty="0">
              <a:latin typeface="Arial"/>
              <a:cs typeface="Arial"/>
            </a:endParaRPr>
          </a:p>
          <a:p>
            <a:pPr marL="220979" marR="462280">
              <a:lnSpc>
                <a:spcPct val="106100"/>
              </a:lnSpc>
            </a:pPr>
            <a:r>
              <a:rPr sz="800" b="1" spc="5" dirty="0">
                <a:latin typeface="Arial"/>
                <a:cs typeface="Arial"/>
              </a:rPr>
              <a:t>Ready</a:t>
            </a:r>
            <a:r>
              <a:rPr sz="800" spc="5" dirty="0">
                <a:latin typeface="Arial"/>
                <a:cs typeface="Arial"/>
              </a:rPr>
              <a:t>: waiting to </a:t>
            </a:r>
            <a:r>
              <a:rPr sz="800" spc="10" dirty="0">
                <a:latin typeface="Arial"/>
                <a:cs typeface="Arial"/>
              </a:rPr>
              <a:t>be assigned </a:t>
            </a:r>
            <a:r>
              <a:rPr sz="800" spc="5" dirty="0">
                <a:latin typeface="Arial"/>
                <a:cs typeface="Arial"/>
              </a:rPr>
              <a:t>to </a:t>
            </a:r>
            <a:r>
              <a:rPr sz="800" spc="10" dirty="0">
                <a:latin typeface="Arial"/>
                <a:cs typeface="Arial"/>
              </a:rPr>
              <a:t>a </a:t>
            </a:r>
            <a:r>
              <a:rPr sz="800" spc="5" dirty="0">
                <a:latin typeface="Arial"/>
                <a:cs typeface="Arial"/>
              </a:rPr>
              <a:t>processor (the  processor is busy </a:t>
            </a:r>
            <a:r>
              <a:rPr sz="800" spc="10" dirty="0">
                <a:latin typeface="Arial"/>
                <a:cs typeface="Arial"/>
              </a:rPr>
              <a:t>running </a:t>
            </a:r>
            <a:r>
              <a:rPr sz="800" spc="5" dirty="0">
                <a:latin typeface="Arial"/>
                <a:cs typeface="Arial"/>
              </a:rPr>
              <a:t>other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processes).</a:t>
            </a:r>
            <a:endParaRPr sz="800" dirty="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55"/>
              </a:spcBef>
            </a:pPr>
            <a:r>
              <a:rPr sz="800" b="1" spc="10" dirty="0">
                <a:latin typeface="Arial"/>
                <a:cs typeface="Arial"/>
              </a:rPr>
              <a:t>Running</a:t>
            </a:r>
            <a:r>
              <a:rPr sz="800" spc="10" dirty="0">
                <a:latin typeface="Arial"/>
                <a:cs typeface="Arial"/>
              </a:rPr>
              <a:t>: </a:t>
            </a:r>
            <a:r>
              <a:rPr sz="800" spc="5" dirty="0">
                <a:latin typeface="Arial"/>
                <a:cs typeface="Arial"/>
              </a:rPr>
              <a:t>while its instructions are being</a:t>
            </a:r>
            <a:r>
              <a:rPr sz="800" spc="114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executed.</a:t>
            </a:r>
          </a:p>
          <a:p>
            <a:pPr marL="220979">
              <a:lnSpc>
                <a:spcPct val="100000"/>
              </a:lnSpc>
              <a:spcBef>
                <a:spcPts val="55"/>
              </a:spcBef>
            </a:pPr>
            <a:r>
              <a:rPr sz="800" b="1" spc="5" dirty="0">
                <a:latin typeface="Arial"/>
                <a:cs typeface="Arial"/>
              </a:rPr>
              <a:t>Blocked</a:t>
            </a:r>
            <a:r>
              <a:rPr sz="800" spc="5" dirty="0">
                <a:latin typeface="Arial"/>
                <a:cs typeface="Arial"/>
              </a:rPr>
              <a:t>: waiting </a:t>
            </a:r>
            <a:r>
              <a:rPr sz="800" spc="-5" dirty="0">
                <a:latin typeface="Arial"/>
                <a:cs typeface="Arial"/>
              </a:rPr>
              <a:t>for </a:t>
            </a:r>
            <a:r>
              <a:rPr sz="800" spc="10" dirty="0">
                <a:latin typeface="Arial"/>
                <a:cs typeface="Arial"/>
              </a:rPr>
              <a:t>an </a:t>
            </a:r>
            <a:r>
              <a:rPr sz="800" dirty="0">
                <a:latin typeface="Arial"/>
                <a:cs typeface="Arial"/>
              </a:rPr>
              <a:t>event </a:t>
            </a:r>
            <a:r>
              <a:rPr sz="800" spc="5" dirty="0">
                <a:latin typeface="Arial"/>
                <a:cs typeface="Arial"/>
              </a:rPr>
              <a:t>(e.g.</a:t>
            </a:r>
            <a:r>
              <a:rPr sz="800" spc="9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I/O).</a:t>
            </a:r>
            <a:endParaRPr sz="800" dirty="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55"/>
              </a:spcBef>
            </a:pPr>
            <a:r>
              <a:rPr sz="800" b="1" spc="10" dirty="0">
                <a:latin typeface="Arial"/>
                <a:cs typeface="Arial"/>
              </a:rPr>
              <a:t>Done</a:t>
            </a:r>
            <a:r>
              <a:rPr sz="800" spc="10" dirty="0">
                <a:latin typeface="Arial"/>
                <a:cs typeface="Arial"/>
              </a:rPr>
              <a:t>: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finished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220979" marR="122555">
              <a:lnSpc>
                <a:spcPct val="106100"/>
              </a:lnSpc>
            </a:pPr>
            <a:r>
              <a:rPr sz="800" spc="10" dirty="0">
                <a:latin typeface="Arial"/>
                <a:cs typeface="Arial"/>
              </a:rPr>
              <a:t>A </a:t>
            </a:r>
            <a:r>
              <a:rPr sz="800" spc="5" dirty="0">
                <a:latin typeface="Arial"/>
                <a:cs typeface="Arial"/>
              </a:rPr>
              <a:t>new </a:t>
            </a:r>
            <a:r>
              <a:rPr sz="800" spc="10" dirty="0">
                <a:latin typeface="Arial"/>
                <a:cs typeface="Arial"/>
              </a:rPr>
              <a:t>process becomes ready and </a:t>
            </a:r>
            <a:r>
              <a:rPr sz="800" spc="5" dirty="0">
                <a:latin typeface="Arial"/>
                <a:cs typeface="Arial"/>
              </a:rPr>
              <a:t>waits </a:t>
            </a:r>
            <a:r>
              <a:rPr sz="800" spc="-5" dirty="0">
                <a:latin typeface="Arial"/>
                <a:cs typeface="Arial"/>
              </a:rPr>
              <a:t>for </a:t>
            </a:r>
            <a:r>
              <a:rPr sz="800" spc="5" dirty="0">
                <a:latin typeface="Arial"/>
                <a:cs typeface="Arial"/>
              </a:rPr>
              <a:t>its </a:t>
            </a:r>
            <a:r>
              <a:rPr sz="800" spc="10" dirty="0">
                <a:latin typeface="Arial"/>
                <a:cs typeface="Arial"/>
              </a:rPr>
              <a:t>turn </a:t>
            </a:r>
            <a:r>
              <a:rPr sz="800" spc="5" dirty="0">
                <a:latin typeface="Arial"/>
                <a:cs typeface="Arial"/>
              </a:rPr>
              <a:t>to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be  </a:t>
            </a:r>
            <a:r>
              <a:rPr sz="800" dirty="0">
                <a:latin typeface="Arial"/>
                <a:cs typeface="Arial"/>
              </a:rPr>
              <a:t>executed by </a:t>
            </a:r>
            <a:r>
              <a:rPr sz="800" spc="5" dirty="0">
                <a:latin typeface="Arial"/>
                <a:cs typeface="Arial"/>
              </a:rPr>
              <a:t>the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processor.</a:t>
            </a:r>
            <a:endParaRPr sz="800" dirty="0">
              <a:latin typeface="Arial"/>
              <a:cs typeface="Arial"/>
            </a:endParaRPr>
          </a:p>
          <a:p>
            <a:pPr marL="220979" marR="178435">
              <a:lnSpc>
                <a:spcPct val="106100"/>
              </a:lnSpc>
            </a:pPr>
            <a:r>
              <a:rPr sz="800" spc="10" dirty="0">
                <a:latin typeface="Arial"/>
                <a:cs typeface="Arial"/>
              </a:rPr>
              <a:t>A ready process becomes running </a:t>
            </a:r>
            <a:r>
              <a:rPr sz="800" spc="-5" dirty="0">
                <a:latin typeface="Arial"/>
                <a:cs typeface="Arial"/>
              </a:rPr>
              <a:t>for </a:t>
            </a:r>
            <a:r>
              <a:rPr sz="800" spc="10" dirty="0">
                <a:latin typeface="Arial"/>
                <a:cs typeface="Arial"/>
              </a:rPr>
              <a:t>a </a:t>
            </a:r>
            <a:r>
              <a:rPr sz="800" spc="5" dirty="0">
                <a:latin typeface="Arial"/>
                <a:cs typeface="Arial"/>
              </a:rPr>
              <a:t>”time slice”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after  </a:t>
            </a:r>
            <a:r>
              <a:rPr sz="800" spc="10" dirty="0">
                <a:latin typeface="Arial"/>
                <a:cs typeface="Arial"/>
              </a:rPr>
              <a:t>which </a:t>
            </a:r>
            <a:r>
              <a:rPr sz="800" spc="5" dirty="0">
                <a:latin typeface="Arial"/>
                <a:cs typeface="Arial"/>
              </a:rPr>
              <a:t>it is </a:t>
            </a: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either done, </a:t>
            </a:r>
            <a:r>
              <a:rPr sz="800" dirty="0">
                <a:highlight>
                  <a:srgbClr val="FFFF00"/>
                </a:highlight>
                <a:latin typeface="Arial"/>
                <a:cs typeface="Arial"/>
              </a:rPr>
              <a:t>blocked </a:t>
            </a: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or </a:t>
            </a:r>
            <a:r>
              <a:rPr sz="800" spc="10" dirty="0">
                <a:highlight>
                  <a:srgbClr val="FFFF00"/>
                </a:highlight>
                <a:latin typeface="Arial"/>
                <a:cs typeface="Arial"/>
              </a:rPr>
              <a:t>ready </a:t>
            </a:r>
            <a:r>
              <a:rPr sz="800" spc="5" dirty="0">
                <a:latin typeface="Arial"/>
                <a:cs typeface="Arial"/>
              </a:rPr>
              <a:t>to continue </a:t>
            </a:r>
            <a:r>
              <a:rPr sz="800" spc="-5" dirty="0">
                <a:latin typeface="Arial"/>
                <a:cs typeface="Arial"/>
              </a:rPr>
              <a:t>for  </a:t>
            </a:r>
            <a:r>
              <a:rPr sz="800" spc="5" dirty="0">
                <a:latin typeface="Arial"/>
                <a:cs typeface="Arial"/>
              </a:rPr>
              <a:t>another time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slice.</a:t>
            </a:r>
            <a:endParaRPr sz="800" dirty="0">
              <a:latin typeface="Arial"/>
              <a:cs typeface="Arial"/>
            </a:endParaRPr>
          </a:p>
          <a:p>
            <a:pPr marL="220979" marR="124460">
              <a:lnSpc>
                <a:spcPct val="106100"/>
              </a:lnSpc>
            </a:pPr>
            <a:r>
              <a:rPr sz="800" spc="10" dirty="0">
                <a:latin typeface="Arial"/>
                <a:cs typeface="Arial"/>
              </a:rPr>
              <a:t>A </a:t>
            </a:r>
            <a:r>
              <a:rPr sz="800" dirty="0">
                <a:latin typeface="Arial"/>
                <a:cs typeface="Arial"/>
              </a:rPr>
              <a:t>blocked </a:t>
            </a:r>
            <a:r>
              <a:rPr sz="800" spc="10" dirty="0">
                <a:latin typeface="Arial"/>
                <a:cs typeface="Arial"/>
              </a:rPr>
              <a:t>process becomes ready </a:t>
            </a:r>
            <a:r>
              <a:rPr sz="800" spc="5" dirty="0">
                <a:latin typeface="Arial"/>
                <a:cs typeface="Arial"/>
              </a:rPr>
              <a:t>again after the </a:t>
            </a:r>
            <a:r>
              <a:rPr sz="800" dirty="0">
                <a:latin typeface="Arial"/>
                <a:cs typeface="Arial"/>
              </a:rPr>
              <a:t>event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it  was waiting </a:t>
            </a:r>
            <a:r>
              <a:rPr sz="800" spc="-5" dirty="0">
                <a:latin typeface="Arial"/>
                <a:cs typeface="Arial"/>
              </a:rPr>
              <a:t>for </a:t>
            </a:r>
            <a:r>
              <a:rPr sz="800" spc="10" dirty="0">
                <a:latin typeface="Arial"/>
                <a:cs typeface="Arial"/>
              </a:rPr>
              <a:t>occurs </a:t>
            </a:r>
            <a:r>
              <a:rPr sz="800" spc="5" dirty="0">
                <a:latin typeface="Arial"/>
                <a:cs typeface="Arial"/>
              </a:rPr>
              <a:t>(e.g.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I/O).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D4E8FB5-2F4D-4A46-9748-C01A2146A1B9}"/>
                  </a:ext>
                </a:extLst>
              </p14:cNvPr>
              <p14:cNvContentPartPr/>
              <p14:nvPr/>
            </p14:nvContentPartPr>
            <p14:xfrm>
              <a:off x="1301040" y="2749320"/>
              <a:ext cx="647640" cy="48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D4E8FB5-2F4D-4A46-9748-C01A2146A1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85200" y="2685960"/>
                <a:ext cx="6789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DE487A7-60AB-4ABC-9ED1-317A8F66B171}"/>
                  </a:ext>
                </a:extLst>
              </p14:cNvPr>
              <p14:cNvContentPartPr/>
              <p14:nvPr/>
            </p14:nvContentPartPr>
            <p14:xfrm>
              <a:off x="2130840" y="2739600"/>
              <a:ext cx="301680" cy="13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DE487A7-60AB-4ABC-9ED1-317A8F66B1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5000" y="2676240"/>
                <a:ext cx="333000" cy="14004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DBCDE69-0B76-4CDB-B71E-39F6E17E71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943698"/>
            <a:ext cx="3989704" cy="174625"/>
          </a:xfrm>
          <a:custGeom>
            <a:avLst/>
            <a:gdLst/>
            <a:ahLst/>
            <a:cxnLst/>
            <a:rect l="l" t="t" r="r" b="b"/>
            <a:pathLst>
              <a:path w="3989704" h="17462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4240"/>
                </a:lnTo>
                <a:lnTo>
                  <a:pt x="3989652" y="17424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105281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2331047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345" y="2318346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4" y="2369147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87933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038724"/>
            <a:ext cx="50751" cy="12923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149559"/>
            <a:ext cx="3989704" cy="1232535"/>
          </a:xfrm>
          <a:custGeom>
            <a:avLst/>
            <a:gdLst/>
            <a:ahLst/>
            <a:cxnLst/>
            <a:rect l="l" t="t" r="r" b="b"/>
            <a:pathLst>
              <a:path w="3989704" h="1232535">
                <a:moveTo>
                  <a:pt x="3989652" y="0"/>
                </a:moveTo>
                <a:lnTo>
                  <a:pt x="0" y="0"/>
                </a:lnTo>
                <a:lnTo>
                  <a:pt x="0" y="1181487"/>
                </a:lnTo>
                <a:lnTo>
                  <a:pt x="4008" y="1201212"/>
                </a:lnTo>
                <a:lnTo>
                  <a:pt x="14922" y="1217365"/>
                </a:lnTo>
                <a:lnTo>
                  <a:pt x="31075" y="1228279"/>
                </a:lnTo>
                <a:lnTo>
                  <a:pt x="50800" y="1232288"/>
                </a:lnTo>
                <a:lnTo>
                  <a:pt x="3938852" y="1232288"/>
                </a:lnTo>
                <a:lnTo>
                  <a:pt x="3958576" y="1228279"/>
                </a:lnTo>
                <a:lnTo>
                  <a:pt x="3974729" y="1217365"/>
                </a:lnTo>
                <a:lnTo>
                  <a:pt x="3985644" y="1201212"/>
                </a:lnTo>
                <a:lnTo>
                  <a:pt x="3989652" y="1181487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026024"/>
            <a:ext cx="0" cy="1324610"/>
          </a:xfrm>
          <a:custGeom>
            <a:avLst/>
            <a:gdLst/>
            <a:ahLst/>
            <a:cxnLst/>
            <a:rect l="l" t="t" r="r" b="b"/>
            <a:pathLst>
              <a:path h="1324610">
                <a:moveTo>
                  <a:pt x="0" y="132407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10133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10006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9879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96887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196746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540891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538899"/>
            <a:ext cx="3963035" cy="130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init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init</a:t>
            </a:r>
            <a:endParaRPr sz="105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270"/>
              </a:spcBef>
            </a:pPr>
            <a:r>
              <a:rPr sz="1050" spc="-5" dirty="0">
                <a:latin typeface="Arial"/>
                <a:cs typeface="Arial"/>
              </a:rPr>
              <a:t>Unix </a:t>
            </a:r>
            <a:r>
              <a:rPr sz="1050" dirty="0">
                <a:latin typeface="Arial"/>
                <a:cs typeface="Arial"/>
              </a:rPr>
              <a:t>starts </a:t>
            </a:r>
            <a:r>
              <a:rPr sz="1050" spc="-5" dirty="0">
                <a:latin typeface="Arial"/>
                <a:cs typeface="Arial"/>
              </a:rPr>
              <a:t>as a single </a:t>
            </a:r>
            <a:r>
              <a:rPr sz="1050" spc="-10" dirty="0">
                <a:latin typeface="Arial"/>
                <a:cs typeface="Arial"/>
              </a:rPr>
              <a:t>process, </a:t>
            </a:r>
            <a:r>
              <a:rPr sz="1050" spc="-5" dirty="0">
                <a:latin typeface="Arial"/>
                <a:cs typeface="Arial"/>
              </a:rPr>
              <a:t>called </a:t>
            </a:r>
            <a:r>
              <a:rPr sz="1050" spc="-5" dirty="0">
                <a:latin typeface="Courier New"/>
                <a:cs typeface="Courier New"/>
              </a:rPr>
              <a:t>init</a:t>
            </a:r>
            <a:r>
              <a:rPr sz="1050" spc="-5" dirty="0">
                <a:latin typeface="Arial"/>
                <a:cs typeface="Arial"/>
              </a:rPr>
              <a:t>. The </a:t>
            </a:r>
            <a:r>
              <a:rPr sz="1050" spc="-10" dirty="0">
                <a:latin typeface="Courier New"/>
                <a:cs typeface="Courier New"/>
              </a:rPr>
              <a:t>PID</a:t>
            </a:r>
            <a:r>
              <a:rPr sz="1050" spc="-1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of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init</a:t>
            </a:r>
            <a:r>
              <a:rPr sz="1050" spc="-39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1.</a:t>
            </a:r>
            <a:endParaRPr sz="1050">
              <a:latin typeface="Arial"/>
              <a:cs typeface="Arial"/>
            </a:endParaRPr>
          </a:p>
          <a:p>
            <a:pPr marL="490855" marR="35433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only </a:t>
            </a:r>
            <a:r>
              <a:rPr sz="1050" spc="-25" dirty="0">
                <a:latin typeface="Arial"/>
                <a:cs typeface="Arial"/>
              </a:rPr>
              <a:t>way </a:t>
            </a:r>
            <a:r>
              <a:rPr sz="1050" spc="-5" dirty="0">
                <a:latin typeface="Arial"/>
                <a:cs typeface="Arial"/>
              </a:rPr>
              <a:t>to create a </a:t>
            </a:r>
            <a:r>
              <a:rPr sz="1050" spc="-15" dirty="0">
                <a:latin typeface="Arial"/>
                <a:cs typeface="Arial"/>
              </a:rPr>
              <a:t>new </a:t>
            </a:r>
            <a:r>
              <a:rPr sz="1050" spc="-5" dirty="0">
                <a:latin typeface="Arial"/>
                <a:cs typeface="Arial"/>
              </a:rPr>
              <a:t>process in Unix, is to  duplicate an </a:t>
            </a:r>
            <a:r>
              <a:rPr sz="1050" spc="-10" dirty="0">
                <a:latin typeface="Arial"/>
                <a:cs typeface="Arial"/>
              </a:rPr>
              <a:t>existing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one.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1824685"/>
            <a:ext cx="33153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latin typeface="Arial"/>
                <a:cs typeface="Arial"/>
              </a:rPr>
              <a:t>→ </a:t>
            </a:r>
            <a:r>
              <a:rPr sz="1050" spc="-5" dirty="0">
                <a:latin typeface="Arial"/>
                <a:cs typeface="Arial"/>
              </a:rPr>
              <a:t>the process </a:t>
            </a:r>
            <a:r>
              <a:rPr sz="1050" spc="-10" dirty="0">
                <a:latin typeface="Courier New"/>
                <a:cs typeface="Courier New"/>
              </a:rPr>
              <a:t>init</a:t>
            </a:r>
            <a:r>
              <a:rPr sz="1050" spc="-254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the ancestor of all subsequent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007" y="2229193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4395" y="1996757"/>
            <a:ext cx="238760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processes.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In particular, process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init</a:t>
            </a:r>
            <a:r>
              <a:rPr sz="1050" spc="-30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20" dirty="0">
                <a:highlight>
                  <a:srgbClr val="FFFF00"/>
                </a:highlight>
                <a:latin typeface="Arial"/>
                <a:cs typeface="Arial"/>
              </a:rPr>
              <a:t>never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dies</a:t>
            </a:r>
            <a:r>
              <a:rPr sz="1050" spc="-1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297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DE5DADC-1AF0-409A-8256-CCDF7F3D3C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98" y="7627"/>
            <a:ext cx="12039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745" marR="5080" indent="12255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  <a:p>
            <a:pPr marL="62230" marR="5080" indent="-50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a new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fork()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exit()  wait()</a:t>
            </a:r>
            <a:r>
              <a:rPr sz="600" spc="-22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waitpid()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9436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1692097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345" y="1679397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4" y="1730197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94257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45058"/>
            <a:ext cx="50751" cy="6470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3" y="988121"/>
            <a:ext cx="3989704" cy="755015"/>
          </a:xfrm>
          <a:custGeom>
            <a:avLst/>
            <a:gdLst/>
            <a:ahLst/>
            <a:cxnLst/>
            <a:rect l="l" t="t" r="r" b="b"/>
            <a:pathLst>
              <a:path w="3989704" h="755014">
                <a:moveTo>
                  <a:pt x="3989652" y="0"/>
                </a:moveTo>
                <a:lnTo>
                  <a:pt x="0" y="0"/>
                </a:lnTo>
                <a:lnTo>
                  <a:pt x="0" y="703976"/>
                </a:lnTo>
                <a:lnTo>
                  <a:pt x="4008" y="723700"/>
                </a:lnTo>
                <a:lnTo>
                  <a:pt x="14922" y="739853"/>
                </a:lnTo>
                <a:lnTo>
                  <a:pt x="31075" y="750768"/>
                </a:lnTo>
                <a:lnTo>
                  <a:pt x="50800" y="754776"/>
                </a:lnTo>
                <a:lnTo>
                  <a:pt x="3938852" y="754776"/>
                </a:lnTo>
                <a:lnTo>
                  <a:pt x="3958576" y="750768"/>
                </a:lnTo>
                <a:lnTo>
                  <a:pt x="3974729" y="739853"/>
                </a:lnTo>
                <a:lnTo>
                  <a:pt x="3985644" y="723700"/>
                </a:lnTo>
                <a:lnTo>
                  <a:pt x="3989652" y="703976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032358"/>
            <a:ext cx="0" cy="678815"/>
          </a:xfrm>
          <a:custGeom>
            <a:avLst/>
            <a:gdLst/>
            <a:ahLst/>
            <a:cxnLst/>
            <a:rect l="l" t="t" r="r" b="b"/>
            <a:pathLst>
              <a:path h="678814">
                <a:moveTo>
                  <a:pt x="0" y="67878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0196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10069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942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97520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417409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589481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5948" y="538899"/>
            <a:ext cx="391604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Creation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1399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creation or </a:t>
            </a:r>
            <a:r>
              <a:rPr sz="1050" spc="-10" dirty="0">
                <a:latin typeface="Arial"/>
                <a:cs typeface="Arial"/>
              </a:rPr>
              <a:t>spawning </a:t>
            </a:r>
            <a:r>
              <a:rPr sz="1050" spc="-5" dirty="0">
                <a:latin typeface="Arial"/>
                <a:cs typeface="Arial"/>
              </a:rPr>
              <a:t>of </a:t>
            </a:r>
            <a:r>
              <a:rPr sz="1050" spc="-15" dirty="0">
                <a:latin typeface="Arial"/>
                <a:cs typeface="Arial"/>
              </a:rPr>
              <a:t>new </a:t>
            </a:r>
            <a:r>
              <a:rPr sz="1050" spc="-5" dirty="0">
                <a:latin typeface="Arial"/>
                <a:cs typeface="Arial"/>
              </a:rPr>
              <a:t>processes is done with </a:t>
            </a:r>
            <a:r>
              <a:rPr sz="1050" spc="-10" dirty="0">
                <a:latin typeface="Arial"/>
                <a:cs typeface="Arial"/>
              </a:rPr>
              <a:t>two  </a:t>
            </a:r>
            <a:r>
              <a:rPr sz="1050" spc="-5" dirty="0">
                <a:latin typeface="Arial"/>
                <a:cs typeface="Arial"/>
              </a:rPr>
              <a:t>system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calls: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30"/>
              </a:spcBef>
            </a:pPr>
            <a:r>
              <a:rPr sz="1050" spc="-5" dirty="0">
                <a:latin typeface="Courier New"/>
                <a:cs typeface="Courier New"/>
              </a:rPr>
              <a:t>fork()</a:t>
            </a:r>
            <a:r>
              <a:rPr sz="1050" spc="-5" dirty="0">
                <a:latin typeface="Arial"/>
                <a:cs typeface="Arial"/>
              </a:rPr>
              <a:t>: duplicates the caller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process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Courier New"/>
                <a:cs typeface="Courier New"/>
              </a:rPr>
              <a:t>exec()</a:t>
            </a:r>
            <a:r>
              <a:rPr sz="1050" spc="-5" dirty="0">
                <a:latin typeface="Arial"/>
                <a:cs typeface="Arial"/>
              </a:rPr>
              <a:t>: replaces the caller process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new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one.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83604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6D59E6B-F9CF-4714-B510-E16C7764BD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2065</Words>
  <Application>Microsoft Office PowerPoint</Application>
  <PresentationFormat>Custom</PresentationFormat>
  <Paragraphs>299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Verdana</vt:lpstr>
      <vt:lpstr>Office Theme</vt:lpstr>
      <vt:lpstr>COMP 2560 System Programming:  Process Control I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Process Control I</dc:title>
  <dc:subject>Process Control I</dc:subject>
  <dc:creator>by Dr. B. Boufama</dc:creator>
  <cp:lastModifiedBy>Abedalrhman Alkhateeb</cp:lastModifiedBy>
  <cp:revision>40</cp:revision>
  <dcterms:created xsi:type="dcterms:W3CDTF">2019-09-06T21:26:33Z</dcterms:created>
  <dcterms:modified xsi:type="dcterms:W3CDTF">2021-02-22T19:47:53Z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2006-10-03T00:00:00Z</vt:filetime>
  </property>
  <property fmtid="{D5CDD505-2E9C-101B-9397-08002B2CF9AE}" pid="3" name="Creator">
    <vt:lpwstr>LaTeX with beamer class version 3.06</vt:lpwstr>
  </property>
  <property fmtid="{D5CDD505-2E9C-101B-9397-08002B2CF9AE}" pid="4" name="LastSaved">
    <vt:filetime>2006-10-03T00:00:00Z</vt:filetime>
  </property>
</Properties>
</file>