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65" r:id="rId12"/>
    <p:sldId id="270" r:id="rId13"/>
    <p:sldId id="279" r:id="rId14"/>
    <p:sldId id="280" r:id="rId15"/>
    <p:sldId id="277" r:id="rId16"/>
    <p:sldId id="278" r:id="rId17"/>
    <p:sldId id="281" r:id="rId18"/>
    <p:sldId id="282" r:id="rId19"/>
    <p:sldId id="266" r:id="rId20"/>
    <p:sldId id="267" r:id="rId21"/>
    <p:sldId id="268" r:id="rId22"/>
    <p:sldId id="269" r:id="rId23"/>
    <p:sldId id="271" r:id="rId24"/>
    <p:sldId id="272" r:id="rId25"/>
    <p:sldId id="273" r:id="rId26"/>
    <p:sldId id="274" r:id="rId27"/>
    <p:sldId id="275" r:id="rId2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837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CEC11-461A-4BFF-9BE5-E19CBB9927A2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3059-4AAF-4682-BDBE-AC94B7C1BD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99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3059-4AAF-4682-BDBE-AC94B7C1BD1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56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spc="20" dirty="0" smtClean="0">
                <a:latin typeface="Courier New"/>
                <a:cs typeface="Courier New"/>
              </a:rPr>
              <a:t>1111111</a:t>
            </a:r>
          </a:p>
          <a:p>
            <a:r>
              <a:rPr lang="en-US" dirty="0" smtClean="0"/>
              <a:t>10000000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3059-4AAF-4682-BDBE-AC94B7C1BD1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59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0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1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3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79"/>
                </a:lnTo>
                <a:lnTo>
                  <a:pt x="33019" y="30479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3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4536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31882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429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7207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2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2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619182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631882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631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9901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1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101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9879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88631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89901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343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6613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16613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170" y="819396"/>
            <a:ext cx="2443759" cy="48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662" y="1567624"/>
            <a:ext cx="2236774" cy="1154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25810"/>
            <a:ext cx="106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36661" y="3325810"/>
            <a:ext cx="672464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28.png"/><Relationship Id="rId5" Type="http://schemas.openxmlformats.org/officeDocument/2006/relationships/image" Target="../media/image3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11310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75705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3" y="1286281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286" y="1273581"/>
            <a:ext cx="114299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3" y="1324381"/>
            <a:ext cx="3837191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786" y="807617"/>
            <a:ext cx="5079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786" y="858417"/>
            <a:ext cx="50799" cy="4278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4" y="801481"/>
            <a:ext cx="3989704" cy="535940"/>
          </a:xfrm>
          <a:custGeom>
            <a:avLst/>
            <a:gdLst/>
            <a:ahLst/>
            <a:cxnLst/>
            <a:rect l="l" t="t" r="r" b="b"/>
            <a:pathLst>
              <a:path w="3989704" h="535940">
                <a:moveTo>
                  <a:pt x="3989591" y="0"/>
                </a:moveTo>
                <a:lnTo>
                  <a:pt x="0" y="0"/>
                </a:lnTo>
                <a:lnTo>
                  <a:pt x="0" y="484800"/>
                </a:lnTo>
                <a:lnTo>
                  <a:pt x="4008" y="504525"/>
                </a:lnTo>
                <a:lnTo>
                  <a:pt x="14922" y="520677"/>
                </a:lnTo>
                <a:lnTo>
                  <a:pt x="31075" y="531591"/>
                </a:lnTo>
                <a:lnTo>
                  <a:pt x="50799" y="535600"/>
                </a:lnTo>
                <a:lnTo>
                  <a:pt x="3938791" y="535600"/>
                </a:lnTo>
                <a:lnTo>
                  <a:pt x="3958516" y="531591"/>
                </a:lnTo>
                <a:lnTo>
                  <a:pt x="3974669" y="520677"/>
                </a:lnTo>
                <a:lnTo>
                  <a:pt x="3985583" y="504524"/>
                </a:lnTo>
                <a:lnTo>
                  <a:pt x="3989591" y="484800"/>
                </a:lnTo>
                <a:lnTo>
                  <a:pt x="398959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45717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4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330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203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0761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78856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83170" y="819396"/>
            <a:ext cx="2923681" cy="44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6570" marR="5080" indent="-484505">
              <a:lnSpc>
                <a:spcPct val="106700"/>
              </a:lnSpc>
            </a:pPr>
            <a:r>
              <a:rPr lang="en-CA" spc="15" dirty="0"/>
              <a:t>COMP 2560</a:t>
            </a:r>
            <a:r>
              <a:rPr spc="15" dirty="0"/>
              <a:t> System</a:t>
            </a:r>
            <a:r>
              <a:rPr spc="-55" dirty="0"/>
              <a:t> </a:t>
            </a:r>
            <a:r>
              <a:rPr spc="15" dirty="0"/>
              <a:t>Programming:  Process Control</a:t>
            </a:r>
            <a:r>
              <a:rPr spc="-70" dirty="0"/>
              <a:t> </a:t>
            </a:r>
            <a:r>
              <a:rPr spc="5" dirty="0"/>
              <a:t>II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60450" y="1567624"/>
            <a:ext cx="2235200" cy="775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5" dirty="0">
                <a:latin typeface="Arial"/>
                <a:cs typeface="Arial"/>
              </a:rPr>
              <a:t>Courtesy of 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Dr. </a:t>
            </a:r>
            <a:r>
              <a:rPr sz="1000" spc="-15" dirty="0">
                <a:latin typeface="Arial"/>
                <a:cs typeface="Arial"/>
              </a:rPr>
              <a:t>B.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Boufama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800" dirty="0">
                <a:latin typeface="Times New Roman"/>
                <a:cs typeface="Times New Roman"/>
              </a:rPr>
              <a:t>                           modified by Dan Wu</a:t>
            </a:r>
            <a:endParaRPr sz="1300" dirty="0">
              <a:latin typeface="Times New Roman"/>
              <a:cs typeface="Times New Roman"/>
            </a:endParaRPr>
          </a:p>
          <a:p>
            <a:pPr marL="475615" marR="467995" algn="ctr">
              <a:lnSpc>
                <a:spcPts val="950"/>
              </a:lnSpc>
              <a:spcBef>
                <a:spcPts val="5"/>
              </a:spcBef>
            </a:pPr>
            <a:r>
              <a:rPr sz="800" spc="-5" dirty="0">
                <a:latin typeface="Arial"/>
                <a:cs typeface="Arial"/>
              </a:rPr>
              <a:t>School of Computer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Science  University of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Windsor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–</a:t>
            </a:r>
            <a:endParaRPr sz="800" dirty="0">
              <a:latin typeface="Arial"/>
              <a:cs typeface="Arial"/>
            </a:endParaRPr>
          </a:p>
          <a:p>
            <a:pPr marL="12700" marR="5080" algn="ctr">
              <a:lnSpc>
                <a:spcPts val="950"/>
              </a:lnSpc>
              <a:spcBef>
                <a:spcPts val="30"/>
              </a:spcBef>
            </a:pPr>
            <a:r>
              <a:rPr sz="800" dirty="0">
                <a:latin typeface="Arial"/>
                <a:cs typeface="Arial"/>
              </a:rPr>
              <a:t>Instructor: </a:t>
            </a:r>
            <a:r>
              <a:rPr sz="800" spc="-15" dirty="0">
                <a:latin typeface="Arial"/>
                <a:cs typeface="Arial"/>
              </a:rPr>
              <a:t>Dr.</a:t>
            </a:r>
            <a:r>
              <a:rPr lang="en-US" sz="800" spc="-15" dirty="0">
                <a:latin typeface="Arial"/>
                <a:cs typeface="Arial"/>
              </a:rPr>
              <a:t> Dan Wu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4649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D2300B0-C794-479B-B969-BEE300F449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746810"/>
            <a:ext cx="3989704" cy="192405"/>
          </a:xfrm>
          <a:custGeom>
            <a:avLst/>
            <a:gdLst/>
            <a:ahLst/>
            <a:cxnLst/>
            <a:rect l="l" t="t" r="r" b="b"/>
            <a:pathLst>
              <a:path w="3989704" h="192405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2388"/>
                </a:lnTo>
                <a:lnTo>
                  <a:pt x="3989591" y="19238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926554"/>
            <a:ext cx="398959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2318156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2305456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2356256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791062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41862"/>
            <a:ext cx="50799" cy="14762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970846"/>
            <a:ext cx="3989704" cy="1398270"/>
          </a:xfrm>
          <a:custGeom>
            <a:avLst/>
            <a:gdLst/>
            <a:ahLst/>
            <a:cxnLst/>
            <a:rect l="l" t="t" r="r" b="b"/>
            <a:pathLst>
              <a:path w="3989704" h="1398270">
                <a:moveTo>
                  <a:pt x="3989591" y="0"/>
                </a:moveTo>
                <a:lnTo>
                  <a:pt x="0" y="0"/>
                </a:lnTo>
                <a:lnTo>
                  <a:pt x="0" y="1347310"/>
                </a:lnTo>
                <a:lnTo>
                  <a:pt x="4008" y="1367035"/>
                </a:lnTo>
                <a:lnTo>
                  <a:pt x="14922" y="1383187"/>
                </a:lnTo>
                <a:lnTo>
                  <a:pt x="31075" y="1394101"/>
                </a:lnTo>
                <a:lnTo>
                  <a:pt x="50799" y="1398110"/>
                </a:lnTo>
                <a:lnTo>
                  <a:pt x="3938791" y="1398110"/>
                </a:lnTo>
                <a:lnTo>
                  <a:pt x="3958516" y="1394101"/>
                </a:lnTo>
                <a:lnTo>
                  <a:pt x="3974669" y="1383187"/>
                </a:lnTo>
                <a:lnTo>
                  <a:pt x="3985583" y="1367034"/>
                </a:lnTo>
                <a:lnTo>
                  <a:pt x="3989591" y="1347310"/>
                </a:lnTo>
                <a:lnTo>
                  <a:pt x="3989591" y="0"/>
                </a:lnTo>
                <a:close/>
              </a:path>
            </a:pathLst>
          </a:custGeom>
          <a:solidFill>
            <a:srgbClr val="DA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29162"/>
            <a:ext cx="0" cy="1508125"/>
          </a:xfrm>
          <a:custGeom>
            <a:avLst/>
            <a:gdLst/>
            <a:ahLst/>
            <a:cxnLst/>
            <a:rect l="l" t="t" r="r" b="b"/>
            <a:pathLst>
              <a:path h="1508125">
                <a:moveTo>
                  <a:pt x="0" y="150804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164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037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910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772013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5948" y="342011"/>
            <a:ext cx="3863975" cy="200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normal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termination</a:t>
            </a:r>
            <a:endParaRPr sz="140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49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050">
              <a:latin typeface="Arial"/>
              <a:cs typeface="Arial"/>
            </a:endParaRPr>
          </a:p>
          <a:p>
            <a:pPr marL="213995" marR="5080">
              <a:lnSpc>
                <a:spcPct val="102699"/>
              </a:lnSpc>
              <a:spcBef>
                <a:spcPts val="320"/>
              </a:spcBef>
            </a:pPr>
            <a:r>
              <a:rPr sz="1050" spc="-5" dirty="0">
                <a:latin typeface="Arial"/>
                <a:cs typeface="Arial"/>
              </a:rPr>
              <a:t>Consider the </a:t>
            </a:r>
            <a:r>
              <a:rPr sz="1050" spc="-10" dirty="0">
                <a:latin typeface="Arial"/>
                <a:cs typeface="Arial"/>
              </a:rPr>
              <a:t>previous program. </a:t>
            </a:r>
            <a:r>
              <a:rPr sz="1050" spc="-5" dirty="0">
                <a:latin typeface="Arial"/>
                <a:cs typeface="Arial"/>
              </a:rPr>
              <a:t>The output resulting from a  normal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execution:</a:t>
            </a:r>
            <a:endParaRPr sz="1050">
              <a:latin typeface="Arial"/>
              <a:cs typeface="Arial"/>
            </a:endParaRPr>
          </a:p>
          <a:p>
            <a:pPr marL="213995" marR="1812925">
              <a:lnSpc>
                <a:spcPct val="102600"/>
              </a:lnSpc>
              <a:tabLst>
                <a:tab pos="962025" algn="l"/>
              </a:tabLst>
            </a:pPr>
            <a:r>
              <a:rPr sz="1050" spc="-10" dirty="0">
                <a:latin typeface="Courier New"/>
                <a:cs typeface="Courier New"/>
              </a:rPr>
              <a:t>before:	mypid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is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4602  I am the parent</a:t>
            </a:r>
            <a:r>
              <a:rPr sz="1050" spc="8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4602</a:t>
            </a:r>
            <a:endParaRPr sz="1050">
              <a:latin typeface="Courier New"/>
              <a:cs typeface="Courier New"/>
            </a:endParaRPr>
          </a:p>
          <a:p>
            <a:pPr marL="213995" marR="732155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I am the child 4603 now sleeping...  My child 4603 has</a:t>
            </a:r>
            <a:r>
              <a:rPr sz="1050" spc="12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terminated</a:t>
            </a:r>
            <a:endParaRPr sz="1050">
              <a:latin typeface="Courier New"/>
              <a:cs typeface="Courier New"/>
            </a:endParaRPr>
          </a:p>
          <a:p>
            <a:pPr marL="213995" marR="565785">
              <a:lnSpc>
                <a:spcPct val="102699"/>
              </a:lnSpc>
            </a:pPr>
            <a:r>
              <a:rPr sz="1050" spc="-10" dirty="0">
                <a:latin typeface="Courier New"/>
                <a:cs typeface="Courier New"/>
              </a:rPr>
              <a:t>I have received the status = 12032  Child status = 47 Signal = 0 Core =</a:t>
            </a:r>
            <a:r>
              <a:rPr sz="1050" spc="29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0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4178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6B0FD7F-158B-4E40-9AF0-DE071C3844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746810"/>
            <a:ext cx="3989704" cy="192405"/>
          </a:xfrm>
          <a:custGeom>
            <a:avLst/>
            <a:gdLst/>
            <a:ahLst/>
            <a:cxnLst/>
            <a:rect l="l" t="t" r="r" b="b"/>
            <a:pathLst>
              <a:path w="3989704" h="192405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2388"/>
                </a:lnTo>
                <a:lnTo>
                  <a:pt x="3989591" y="19238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5948" y="342011"/>
            <a:ext cx="292608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 premature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termination</a:t>
            </a:r>
            <a:endParaRPr sz="140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49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9194" y="926554"/>
            <a:ext cx="398959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3" y="3023895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5286" y="3011195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793" y="3061995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791055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41855"/>
            <a:ext cx="50799" cy="21820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4" y="970838"/>
            <a:ext cx="3989704" cy="2104390"/>
          </a:xfrm>
          <a:custGeom>
            <a:avLst/>
            <a:gdLst/>
            <a:ahLst/>
            <a:cxnLst/>
            <a:rect l="l" t="t" r="r" b="b"/>
            <a:pathLst>
              <a:path w="3989704" h="2104390">
                <a:moveTo>
                  <a:pt x="3989591" y="0"/>
                </a:moveTo>
                <a:lnTo>
                  <a:pt x="0" y="0"/>
                </a:lnTo>
                <a:lnTo>
                  <a:pt x="0" y="2053056"/>
                </a:lnTo>
                <a:lnTo>
                  <a:pt x="4008" y="2072781"/>
                </a:lnTo>
                <a:lnTo>
                  <a:pt x="14922" y="2088934"/>
                </a:lnTo>
                <a:lnTo>
                  <a:pt x="31075" y="2099848"/>
                </a:lnTo>
                <a:lnTo>
                  <a:pt x="50799" y="2103856"/>
                </a:lnTo>
                <a:lnTo>
                  <a:pt x="3938791" y="2103856"/>
                </a:lnTo>
                <a:lnTo>
                  <a:pt x="3958516" y="2099847"/>
                </a:lnTo>
                <a:lnTo>
                  <a:pt x="3974669" y="2088933"/>
                </a:lnTo>
                <a:lnTo>
                  <a:pt x="3985583" y="2072781"/>
                </a:lnTo>
                <a:lnTo>
                  <a:pt x="3989591" y="2053056"/>
                </a:lnTo>
                <a:lnTo>
                  <a:pt x="3989591" y="0"/>
                </a:lnTo>
                <a:close/>
              </a:path>
            </a:pathLst>
          </a:custGeom>
          <a:solidFill>
            <a:srgbClr val="DA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29155"/>
            <a:ext cx="0" cy="2214245"/>
          </a:xfrm>
          <a:custGeom>
            <a:avLst/>
            <a:gdLst/>
            <a:ahLst/>
            <a:cxnLst/>
            <a:rect l="l" t="t" r="r" b="b"/>
            <a:pathLst>
              <a:path h="2214245">
                <a:moveTo>
                  <a:pt x="0" y="221378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164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8037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7910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786" y="77200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155" y="1001395"/>
            <a:ext cx="134416" cy="1344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1556" y="1013255"/>
            <a:ext cx="6794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highlight>
                  <a:srgbClr val="000080"/>
                </a:highlight>
                <a:latin typeface="Arial"/>
                <a:cs typeface="Arial"/>
              </a:rPr>
              <a:t>1</a:t>
            </a:r>
            <a:endParaRPr sz="600" dirty="0">
              <a:highlight>
                <a:srgbClr val="000080"/>
              </a:highlight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8155" y="1861769"/>
            <a:ext cx="134416" cy="1344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1556" y="1873629"/>
            <a:ext cx="6794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highlight>
                  <a:srgbClr val="000080"/>
                </a:highlight>
                <a:latin typeface="Arial"/>
                <a:cs typeface="Arial"/>
              </a:rPr>
              <a:t>2</a:t>
            </a:r>
            <a:r>
              <a:rPr lang="en-US" sz="600" b="1" spc="-5" dirty="0">
                <a:solidFill>
                  <a:srgbClr val="FFFFFF"/>
                </a:solidFill>
                <a:latin typeface="Arial"/>
                <a:cs typeface="Arial"/>
              </a:rPr>
              <a:t>`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8155" y="2377986"/>
            <a:ext cx="134416" cy="1344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1556" y="2389147"/>
            <a:ext cx="6794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highlight>
                  <a:srgbClr val="000080"/>
                </a:highlight>
                <a:latin typeface="Arial"/>
                <a:cs typeface="Arial"/>
              </a:rPr>
              <a:t>3</a:t>
            </a:r>
            <a:endParaRPr sz="600" dirty="0">
              <a:highlight>
                <a:srgbClr val="000080"/>
              </a:highlight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4395" y="971636"/>
            <a:ext cx="3564254" cy="1977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Consider the </a:t>
            </a:r>
            <a:r>
              <a:rPr sz="1050" spc="-10" dirty="0">
                <a:latin typeface="Arial"/>
                <a:cs typeface="Arial"/>
              </a:rPr>
              <a:t>previous program </a:t>
            </a:r>
            <a:r>
              <a:rPr sz="1050" spc="-5" dirty="0">
                <a:latin typeface="Arial"/>
                <a:cs typeface="Arial"/>
              </a:rPr>
              <a:t>running. </a:t>
            </a: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the child is  sleeping, the output is as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follows:</a:t>
            </a:r>
            <a:endParaRPr sz="1050" dirty="0">
              <a:latin typeface="Arial"/>
              <a:cs typeface="Arial"/>
            </a:endParaRPr>
          </a:p>
          <a:p>
            <a:pPr marL="12700" marR="1714500">
              <a:lnSpc>
                <a:spcPct val="102600"/>
              </a:lnSpc>
              <a:tabLst>
                <a:tab pos="760730" algn="l"/>
              </a:tabLst>
            </a:pPr>
            <a:r>
              <a:rPr sz="1050" spc="-10" dirty="0">
                <a:latin typeface="Courier New"/>
                <a:cs typeface="Courier New"/>
              </a:rPr>
              <a:t>before:	mypid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is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4602  I am the parent</a:t>
            </a:r>
            <a:r>
              <a:rPr sz="1050" spc="8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4602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Courier New"/>
                <a:cs typeface="Courier New"/>
              </a:rPr>
              <a:t>I am the child 4603 now</a:t>
            </a:r>
            <a:r>
              <a:rPr sz="1050" spc="204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sleeping...</a:t>
            </a:r>
            <a:endParaRPr sz="1050" dirty="0">
              <a:latin typeface="Courier New"/>
              <a:cs typeface="Courier New"/>
            </a:endParaRPr>
          </a:p>
          <a:p>
            <a:pPr marL="12700" marR="114300">
              <a:lnSpc>
                <a:spcPct val="102600"/>
              </a:lnSpc>
            </a:pPr>
            <a:r>
              <a:rPr sz="1050" spc="-15" dirty="0">
                <a:latin typeface="Arial"/>
                <a:cs typeface="Arial"/>
              </a:rPr>
              <a:t>Before </a:t>
            </a:r>
            <a:r>
              <a:rPr sz="1050" spc="-5" dirty="0">
                <a:latin typeface="Arial"/>
                <a:cs typeface="Arial"/>
              </a:rPr>
              <a:t>the child </a:t>
            </a:r>
            <a:r>
              <a:rPr sz="1050" spc="-15" dirty="0">
                <a:latin typeface="Arial"/>
                <a:cs typeface="Arial"/>
              </a:rPr>
              <a:t>makes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Courier New"/>
                <a:cs typeface="Courier New"/>
              </a:rPr>
              <a:t>exit </a:t>
            </a:r>
            <a:r>
              <a:rPr sz="1050" spc="-5" dirty="0">
                <a:latin typeface="Arial"/>
                <a:cs typeface="Arial"/>
              </a:rPr>
              <a:t>call, </a:t>
            </a:r>
            <a:r>
              <a:rPr sz="1050" spc="-15" dirty="0">
                <a:latin typeface="Arial"/>
                <a:cs typeface="Arial"/>
              </a:rPr>
              <a:t>we </a:t>
            </a:r>
            <a:r>
              <a:rPr sz="1050" spc="-10" dirty="0">
                <a:latin typeface="Courier New"/>
                <a:cs typeface="Courier New"/>
              </a:rPr>
              <a:t>kill </a:t>
            </a:r>
            <a:r>
              <a:rPr sz="1050" spc="-5" dirty="0">
                <a:latin typeface="Arial"/>
                <a:cs typeface="Arial"/>
              </a:rPr>
              <a:t>the child  </a:t>
            </a:r>
            <a:r>
              <a:rPr sz="1050" spc="-10" dirty="0">
                <a:latin typeface="Arial"/>
                <a:cs typeface="Arial"/>
              </a:rPr>
              <a:t>process. </a:t>
            </a:r>
            <a:r>
              <a:rPr sz="1050" spc="-5" dirty="0">
                <a:latin typeface="Arial"/>
                <a:cs typeface="Arial"/>
              </a:rPr>
              <a:t>At the </a:t>
            </a:r>
            <a:r>
              <a:rPr sz="1050" spc="-10" dirty="0">
                <a:latin typeface="Arial"/>
                <a:cs typeface="Arial"/>
              </a:rPr>
              <a:t>command </a:t>
            </a:r>
            <a:r>
              <a:rPr sz="1050" spc="-5" dirty="0">
                <a:latin typeface="Arial"/>
                <a:cs typeface="Arial"/>
              </a:rPr>
              <a:t>prompt, </a:t>
            </a:r>
            <a:r>
              <a:rPr sz="1050" spc="-15" dirty="0">
                <a:latin typeface="Arial"/>
                <a:cs typeface="Arial"/>
              </a:rPr>
              <a:t>we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run: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kill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4603</a:t>
            </a:r>
            <a:r>
              <a:rPr lang="en-US" sz="1050" spc="-10" dirty="0">
                <a:latin typeface="Courier New"/>
                <a:cs typeface="Courier New"/>
              </a:rPr>
              <a:t>                        </a:t>
            </a:r>
            <a:r>
              <a:rPr lang="en-US" sz="500" spc="-10" dirty="0">
                <a:latin typeface="Courier New"/>
                <a:cs typeface="Courier New"/>
              </a:rPr>
              <a:t>(kill –l)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The parent </a:t>
            </a:r>
            <a:r>
              <a:rPr sz="1050" spc="-15" dirty="0">
                <a:latin typeface="Arial"/>
                <a:cs typeface="Arial"/>
              </a:rPr>
              <a:t>wakes </a:t>
            </a:r>
            <a:r>
              <a:rPr sz="1050" spc="-5" dirty="0">
                <a:latin typeface="Arial"/>
                <a:cs typeface="Arial"/>
              </a:rPr>
              <a:t>up and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displays: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My child 4603 has</a:t>
            </a:r>
            <a:r>
              <a:rPr sz="1050" spc="12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terminated</a:t>
            </a:r>
            <a:endParaRPr sz="1050" dirty="0">
              <a:latin typeface="Courier New"/>
              <a:cs typeface="Courier New"/>
            </a:endParaRPr>
          </a:p>
          <a:p>
            <a:pPr marL="12700" marR="467359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I have received the status = 15  Child status = 0 Signal = 15 Core =</a:t>
            </a:r>
            <a:r>
              <a:rPr sz="1050" spc="29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0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4649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9F720DFB-948D-4481-9C24-57CC786C54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308391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286" y="3071216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3" y="3122015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797379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48179"/>
            <a:ext cx="50799" cy="22357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4" y="791243"/>
            <a:ext cx="3989704" cy="2343785"/>
          </a:xfrm>
          <a:custGeom>
            <a:avLst/>
            <a:gdLst/>
            <a:ahLst/>
            <a:cxnLst/>
            <a:rect l="l" t="t" r="r" b="b"/>
            <a:pathLst>
              <a:path w="3989704" h="2343785">
                <a:moveTo>
                  <a:pt x="3989591" y="0"/>
                </a:moveTo>
                <a:lnTo>
                  <a:pt x="0" y="0"/>
                </a:lnTo>
                <a:lnTo>
                  <a:pt x="0" y="2292672"/>
                </a:lnTo>
                <a:lnTo>
                  <a:pt x="4008" y="2312397"/>
                </a:lnTo>
                <a:lnTo>
                  <a:pt x="14922" y="2328549"/>
                </a:lnTo>
                <a:lnTo>
                  <a:pt x="31075" y="2339464"/>
                </a:lnTo>
                <a:lnTo>
                  <a:pt x="50799" y="2343472"/>
                </a:lnTo>
                <a:lnTo>
                  <a:pt x="3938791" y="2343472"/>
                </a:lnTo>
                <a:lnTo>
                  <a:pt x="3958516" y="2339463"/>
                </a:lnTo>
                <a:lnTo>
                  <a:pt x="3974669" y="2328549"/>
                </a:lnTo>
                <a:lnTo>
                  <a:pt x="3985583" y="2312397"/>
                </a:lnTo>
                <a:lnTo>
                  <a:pt x="3989591" y="2292672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35479"/>
            <a:ext cx="0" cy="2267585"/>
          </a:xfrm>
          <a:custGeom>
            <a:avLst/>
            <a:gdLst/>
            <a:ahLst/>
            <a:cxnLst/>
            <a:rect l="l" t="t" r="r" b="b"/>
            <a:pathLst>
              <a:path h="2267585">
                <a:moveTo>
                  <a:pt x="0" y="226748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227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100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7973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7833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43145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60352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211975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246390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298013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5948" y="373756"/>
            <a:ext cx="4233647" cy="2042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Bit-manipulation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macros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213995" marR="21590">
              <a:lnSpc>
                <a:spcPct val="102600"/>
              </a:lnSpc>
            </a:pPr>
            <a:r>
              <a:rPr sz="1000" spc="-10" dirty="0">
                <a:latin typeface="Arial"/>
                <a:cs typeface="Arial"/>
              </a:rPr>
              <a:t>Some </a:t>
            </a:r>
            <a:r>
              <a:rPr sz="1000" spc="-5" dirty="0">
                <a:latin typeface="Arial"/>
                <a:cs typeface="Arial"/>
              </a:rPr>
              <a:t>bit-manipulation macros </a:t>
            </a:r>
            <a:r>
              <a:rPr sz="1000" spc="-20" dirty="0">
                <a:latin typeface="Arial"/>
                <a:cs typeface="Arial"/>
              </a:rPr>
              <a:t>have </a:t>
            </a:r>
            <a:r>
              <a:rPr sz="1000" spc="-5" dirty="0">
                <a:latin typeface="Arial"/>
                <a:cs typeface="Arial"/>
              </a:rPr>
              <a:t>been defined to deal with  the </a:t>
            </a:r>
            <a:r>
              <a:rPr sz="1000" spc="-15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in the </a:t>
            </a:r>
            <a:r>
              <a:rPr sz="1000" spc="-10" dirty="0">
                <a:latin typeface="Arial"/>
                <a:cs typeface="Arial"/>
              </a:rPr>
              <a:t>variable </a:t>
            </a:r>
            <a:r>
              <a:rPr sz="1000" spc="-10" dirty="0">
                <a:latin typeface="Courier New"/>
                <a:cs typeface="Courier New"/>
              </a:rPr>
              <a:t>status</a:t>
            </a:r>
            <a:r>
              <a:rPr sz="1000" spc="-10" dirty="0">
                <a:latin typeface="Arial"/>
                <a:cs typeface="Arial"/>
              </a:rPr>
              <a:t>(you </a:t>
            </a:r>
            <a:r>
              <a:rPr sz="1000" spc="-5" dirty="0">
                <a:latin typeface="Arial"/>
                <a:cs typeface="Arial"/>
              </a:rPr>
              <a:t>need to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include</a:t>
            </a:r>
            <a:r>
              <a:rPr lang="en-CA" sz="1000" spc="-5" dirty="0">
                <a:latin typeface="Arial"/>
                <a:cs typeface="Arial"/>
              </a:rPr>
              <a:t>  </a:t>
            </a:r>
            <a:r>
              <a:rPr sz="1000" spc="-5" dirty="0">
                <a:latin typeface="Courier New"/>
                <a:cs typeface="Courier New"/>
              </a:rPr>
              <a:t>&lt;sys/wait.h&gt;</a:t>
            </a:r>
            <a:r>
              <a:rPr sz="1000" spc="-5" dirty="0">
                <a:latin typeface="Arial"/>
                <a:cs typeface="Arial"/>
              </a:rPr>
              <a:t>).</a:t>
            </a:r>
            <a:endParaRPr sz="100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  <a:spcBef>
                <a:spcPts val="595"/>
              </a:spcBef>
            </a:pPr>
            <a:endParaRPr lang="en-US" sz="1000" spc="-10" dirty="0">
              <a:latin typeface="Courier New"/>
              <a:cs typeface="Courier New"/>
            </a:endParaRPr>
          </a:p>
          <a:p>
            <a:pPr marL="490855" marR="5080">
              <a:lnSpc>
                <a:spcPct val="102600"/>
              </a:lnSpc>
              <a:spcBef>
                <a:spcPts val="595"/>
              </a:spcBef>
            </a:pPr>
            <a:r>
              <a:rPr sz="1000" spc="-10" dirty="0">
                <a:highlight>
                  <a:srgbClr val="FFFF00"/>
                </a:highlight>
                <a:latin typeface="Courier New"/>
                <a:cs typeface="Courier New"/>
              </a:rPr>
              <a:t>WIFEXITED</a:t>
            </a:r>
            <a:r>
              <a:rPr sz="1000" spc="-10" dirty="0">
                <a:latin typeface="Courier New"/>
                <a:cs typeface="Courier New"/>
              </a:rPr>
              <a:t>(status)</a:t>
            </a:r>
            <a:r>
              <a:rPr sz="1000" spc="-10" dirty="0">
                <a:latin typeface="Arial"/>
                <a:cs typeface="Arial"/>
              </a:rPr>
              <a:t>: </a:t>
            </a:r>
            <a:r>
              <a:rPr sz="1000" dirty="0">
                <a:latin typeface="Arial"/>
                <a:cs typeface="Arial"/>
              </a:rPr>
              <a:t>true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normal child termination.  </a:t>
            </a:r>
            <a:endParaRPr lang="en-US" sz="1000" spc="-5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  <a:spcBef>
                <a:spcPts val="595"/>
              </a:spcBef>
            </a:pPr>
            <a:endParaRPr lang="en-US" sz="1000" spc="-10" dirty="0">
              <a:latin typeface="Courier New"/>
              <a:cs typeface="Courier New"/>
            </a:endParaRPr>
          </a:p>
          <a:p>
            <a:pPr marL="490855" marR="5080">
              <a:lnSpc>
                <a:spcPct val="102600"/>
              </a:lnSpc>
              <a:spcBef>
                <a:spcPts val="595"/>
              </a:spcBef>
            </a:pPr>
            <a:r>
              <a:rPr sz="1000" spc="-10" dirty="0">
                <a:highlight>
                  <a:srgbClr val="FFFF00"/>
                </a:highlight>
                <a:latin typeface="Courier New"/>
                <a:cs typeface="Courier New"/>
              </a:rPr>
              <a:t>WEXITSTATUS</a:t>
            </a:r>
            <a:r>
              <a:rPr sz="1000" spc="-10" dirty="0">
                <a:latin typeface="Courier New"/>
                <a:cs typeface="Courier New"/>
              </a:rPr>
              <a:t>(status)</a:t>
            </a:r>
            <a:r>
              <a:rPr sz="1000" spc="-10" dirty="0">
                <a:latin typeface="Arial"/>
                <a:cs typeface="Arial"/>
              </a:rPr>
              <a:t>: </a:t>
            </a:r>
            <a:r>
              <a:rPr sz="1000" spc="-5" dirty="0">
                <a:latin typeface="Arial"/>
                <a:cs typeface="Arial"/>
              </a:rPr>
              <a:t>used only </a:t>
            </a:r>
            <a:r>
              <a:rPr sz="1000" spc="-10" dirty="0">
                <a:latin typeface="Arial"/>
                <a:cs typeface="Arial"/>
              </a:rPr>
              <a:t>when  </a:t>
            </a:r>
            <a:endParaRPr lang="en-US" sz="1000" spc="-1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  <a:spcBef>
                <a:spcPts val="595"/>
              </a:spcBef>
            </a:pPr>
            <a:r>
              <a:rPr sz="1000" spc="-10" dirty="0">
                <a:latin typeface="Courier New"/>
                <a:cs typeface="Courier New"/>
              </a:rPr>
              <a:t>WIFEXITED(status) </a:t>
            </a:r>
            <a:r>
              <a:rPr sz="1000" spc="-5" dirty="0">
                <a:latin typeface="Arial"/>
                <a:cs typeface="Arial"/>
              </a:rPr>
              <a:t>is true, it returns the </a:t>
            </a:r>
            <a:r>
              <a:rPr sz="1000" spc="-15" dirty="0">
                <a:latin typeface="Arial"/>
                <a:cs typeface="Arial"/>
              </a:rPr>
              <a:t>exit </a:t>
            </a:r>
            <a:r>
              <a:rPr sz="1000" spc="-5" dirty="0">
                <a:latin typeface="Arial"/>
                <a:cs typeface="Arial"/>
              </a:rPr>
              <a:t>status as  an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integer(0-255).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4649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AC61FF16-C0A5-412A-8E3A-BFE639C3B5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2832350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308391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286" y="3071216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3" y="3122015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797379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48179"/>
            <a:ext cx="50799" cy="22357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4" y="791243"/>
            <a:ext cx="3989704" cy="2343785"/>
          </a:xfrm>
          <a:custGeom>
            <a:avLst/>
            <a:gdLst/>
            <a:ahLst/>
            <a:cxnLst/>
            <a:rect l="l" t="t" r="r" b="b"/>
            <a:pathLst>
              <a:path w="3989704" h="2343785">
                <a:moveTo>
                  <a:pt x="3989591" y="0"/>
                </a:moveTo>
                <a:lnTo>
                  <a:pt x="0" y="0"/>
                </a:lnTo>
                <a:lnTo>
                  <a:pt x="0" y="2292672"/>
                </a:lnTo>
                <a:lnTo>
                  <a:pt x="4008" y="2312397"/>
                </a:lnTo>
                <a:lnTo>
                  <a:pt x="14922" y="2328549"/>
                </a:lnTo>
                <a:lnTo>
                  <a:pt x="31075" y="2339464"/>
                </a:lnTo>
                <a:lnTo>
                  <a:pt x="50799" y="2343472"/>
                </a:lnTo>
                <a:lnTo>
                  <a:pt x="3938791" y="2343472"/>
                </a:lnTo>
                <a:lnTo>
                  <a:pt x="3958516" y="2339463"/>
                </a:lnTo>
                <a:lnTo>
                  <a:pt x="3974669" y="2328549"/>
                </a:lnTo>
                <a:lnTo>
                  <a:pt x="3985583" y="2312397"/>
                </a:lnTo>
                <a:lnTo>
                  <a:pt x="3989591" y="2292672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35479"/>
            <a:ext cx="0" cy="2267585"/>
          </a:xfrm>
          <a:custGeom>
            <a:avLst/>
            <a:gdLst/>
            <a:ahLst/>
            <a:cxnLst/>
            <a:rect l="l" t="t" r="r" b="b"/>
            <a:pathLst>
              <a:path h="2267585">
                <a:moveTo>
                  <a:pt x="0" y="226748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227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100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7973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7833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43145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60352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211975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246390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298013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5948" y="342011"/>
            <a:ext cx="4026535" cy="2094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Bit-manipulation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macros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213995" marR="21590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Some </a:t>
            </a:r>
            <a:r>
              <a:rPr sz="1050" spc="-5" dirty="0">
                <a:latin typeface="Arial"/>
                <a:cs typeface="Arial"/>
              </a:rPr>
              <a:t>bit-manipulation macros </a:t>
            </a:r>
            <a:r>
              <a:rPr sz="1050" spc="-20" dirty="0">
                <a:latin typeface="Arial"/>
                <a:cs typeface="Arial"/>
              </a:rPr>
              <a:t>have </a:t>
            </a:r>
            <a:r>
              <a:rPr sz="1050" spc="-5" dirty="0">
                <a:latin typeface="Arial"/>
                <a:cs typeface="Arial"/>
              </a:rPr>
              <a:t>been defined to deal with  the </a:t>
            </a:r>
            <a:r>
              <a:rPr sz="1050" spc="-15" dirty="0">
                <a:latin typeface="Arial"/>
                <a:cs typeface="Arial"/>
              </a:rPr>
              <a:t>value </a:t>
            </a:r>
            <a:r>
              <a:rPr sz="1050" spc="-5" dirty="0">
                <a:latin typeface="Arial"/>
                <a:cs typeface="Arial"/>
              </a:rPr>
              <a:t>in the </a:t>
            </a:r>
            <a:r>
              <a:rPr sz="1050" spc="-10" dirty="0">
                <a:latin typeface="Arial"/>
                <a:cs typeface="Arial"/>
              </a:rPr>
              <a:t>variable </a:t>
            </a:r>
            <a:r>
              <a:rPr sz="1050" spc="-10" dirty="0">
                <a:latin typeface="Courier New"/>
                <a:cs typeface="Courier New"/>
              </a:rPr>
              <a:t>status</a:t>
            </a:r>
            <a:r>
              <a:rPr sz="1050" spc="-10" dirty="0">
                <a:latin typeface="Arial"/>
                <a:cs typeface="Arial"/>
              </a:rPr>
              <a:t>(you </a:t>
            </a:r>
            <a:r>
              <a:rPr sz="1050" spc="-5" dirty="0">
                <a:latin typeface="Arial"/>
                <a:cs typeface="Arial"/>
              </a:rPr>
              <a:t>need to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include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Courier New"/>
                <a:cs typeface="Courier New"/>
              </a:rPr>
              <a:t>&lt;sys/wait.h&gt;</a:t>
            </a:r>
            <a:r>
              <a:rPr sz="1050" spc="-5" dirty="0">
                <a:latin typeface="Arial"/>
                <a:cs typeface="Arial"/>
              </a:rPr>
              <a:t>).</a:t>
            </a:r>
            <a:endParaRPr sz="1050" dirty="0">
              <a:latin typeface="Arial"/>
              <a:cs typeface="Arial"/>
            </a:endParaRPr>
          </a:p>
          <a:p>
            <a:pPr marL="490855" marR="481965">
              <a:lnSpc>
                <a:spcPct val="102600"/>
              </a:lnSpc>
            </a:pPr>
            <a:endParaRPr lang="en-US" sz="1050" spc="-10" dirty="0">
              <a:latin typeface="Courier New"/>
              <a:cs typeface="Courier New"/>
            </a:endParaRPr>
          </a:p>
          <a:p>
            <a:pPr marL="490855" marR="481965">
              <a:lnSpc>
                <a:spcPct val="102600"/>
              </a:lnSpc>
            </a:pP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WIFSIGNALED</a:t>
            </a:r>
            <a:r>
              <a:rPr sz="1050" spc="-10" dirty="0">
                <a:latin typeface="Courier New"/>
                <a:cs typeface="Courier New"/>
              </a:rPr>
              <a:t>(status)</a:t>
            </a:r>
            <a:r>
              <a:rPr sz="1050" spc="-10" dirty="0">
                <a:latin typeface="Arial"/>
                <a:cs typeface="Arial"/>
              </a:rPr>
              <a:t>: </a:t>
            </a:r>
            <a:r>
              <a:rPr sz="1050" dirty="0">
                <a:latin typeface="Arial"/>
                <a:cs typeface="Arial"/>
              </a:rPr>
              <a:t>true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abnormal child  termination</a:t>
            </a:r>
            <a:endParaRPr lang="en-US" sz="1050" spc="-5" dirty="0">
              <a:latin typeface="Arial"/>
              <a:cs typeface="Arial"/>
            </a:endParaRPr>
          </a:p>
          <a:p>
            <a:pPr marL="490855" marR="481965">
              <a:lnSpc>
                <a:spcPct val="102600"/>
              </a:lnSpc>
            </a:pPr>
            <a:endParaRPr sz="1050" dirty="0">
              <a:latin typeface="Arial"/>
              <a:cs typeface="Arial"/>
            </a:endParaRPr>
          </a:p>
          <a:p>
            <a:pPr marL="490855" marR="281305">
              <a:lnSpc>
                <a:spcPct val="102600"/>
              </a:lnSpc>
            </a:pP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WTERMSIG</a:t>
            </a:r>
            <a:r>
              <a:rPr sz="1050" spc="-10" dirty="0">
                <a:latin typeface="Courier New"/>
                <a:cs typeface="Courier New"/>
              </a:rPr>
              <a:t>(status)</a:t>
            </a:r>
            <a:r>
              <a:rPr sz="1050" spc="-10" dirty="0">
                <a:latin typeface="Arial"/>
                <a:cs typeface="Arial"/>
              </a:rPr>
              <a:t>: </a:t>
            </a:r>
            <a:r>
              <a:rPr sz="1050" spc="-5" dirty="0">
                <a:latin typeface="Arial"/>
                <a:cs typeface="Arial"/>
              </a:rPr>
              <a:t>used only </a:t>
            </a:r>
            <a:r>
              <a:rPr sz="1050" spc="-10" dirty="0">
                <a:latin typeface="Arial"/>
                <a:cs typeface="Arial"/>
              </a:rPr>
              <a:t>when  </a:t>
            </a:r>
            <a:r>
              <a:rPr sz="1050" spc="-10" dirty="0">
                <a:latin typeface="Courier New"/>
                <a:cs typeface="Courier New"/>
              </a:rPr>
              <a:t>WIFSIGNALED(status) </a:t>
            </a:r>
            <a:r>
              <a:rPr sz="1050" spc="-5" dirty="0">
                <a:latin typeface="Arial"/>
                <a:cs typeface="Arial"/>
              </a:rPr>
              <a:t>is true, it returns the signal  </a:t>
            </a:r>
            <a:r>
              <a:rPr sz="1050" spc="-10" dirty="0">
                <a:latin typeface="Arial"/>
                <a:cs typeface="Arial"/>
              </a:rPr>
              <a:t>number </a:t>
            </a:r>
            <a:r>
              <a:rPr sz="1050" spc="-5" dirty="0">
                <a:latin typeface="Arial"/>
                <a:cs typeface="Arial"/>
              </a:rPr>
              <a:t>that caused the abnormal child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death.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4649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AC61FF16-C0A5-412A-8E3A-BFE639C3B5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731294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308391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286" y="3071216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3" y="3122015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797379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48179"/>
            <a:ext cx="50799" cy="22357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4" y="791243"/>
            <a:ext cx="3989704" cy="2343785"/>
          </a:xfrm>
          <a:custGeom>
            <a:avLst/>
            <a:gdLst/>
            <a:ahLst/>
            <a:cxnLst/>
            <a:rect l="l" t="t" r="r" b="b"/>
            <a:pathLst>
              <a:path w="3989704" h="2343785">
                <a:moveTo>
                  <a:pt x="3989591" y="0"/>
                </a:moveTo>
                <a:lnTo>
                  <a:pt x="0" y="0"/>
                </a:lnTo>
                <a:lnTo>
                  <a:pt x="0" y="2292672"/>
                </a:lnTo>
                <a:lnTo>
                  <a:pt x="4008" y="2312397"/>
                </a:lnTo>
                <a:lnTo>
                  <a:pt x="14922" y="2328549"/>
                </a:lnTo>
                <a:lnTo>
                  <a:pt x="31075" y="2339464"/>
                </a:lnTo>
                <a:lnTo>
                  <a:pt x="50799" y="2343472"/>
                </a:lnTo>
                <a:lnTo>
                  <a:pt x="3938791" y="2343472"/>
                </a:lnTo>
                <a:lnTo>
                  <a:pt x="3958516" y="2339463"/>
                </a:lnTo>
                <a:lnTo>
                  <a:pt x="3974669" y="2328549"/>
                </a:lnTo>
                <a:lnTo>
                  <a:pt x="3985583" y="2312397"/>
                </a:lnTo>
                <a:lnTo>
                  <a:pt x="3989591" y="2292672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35479"/>
            <a:ext cx="0" cy="2267585"/>
          </a:xfrm>
          <a:custGeom>
            <a:avLst/>
            <a:gdLst/>
            <a:ahLst/>
            <a:cxnLst/>
            <a:rect l="l" t="t" r="r" b="b"/>
            <a:pathLst>
              <a:path h="2267585">
                <a:moveTo>
                  <a:pt x="0" y="226748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227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100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7973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7833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43145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60352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211975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246390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298013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5948" y="342011"/>
            <a:ext cx="4026535" cy="1263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Bit-manipulation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macros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213995" marR="21590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Some </a:t>
            </a:r>
            <a:r>
              <a:rPr sz="1050" spc="-5" dirty="0">
                <a:latin typeface="Arial"/>
                <a:cs typeface="Arial"/>
              </a:rPr>
              <a:t>bit-manipulation macros </a:t>
            </a:r>
            <a:r>
              <a:rPr sz="1050" spc="-20" dirty="0">
                <a:latin typeface="Arial"/>
                <a:cs typeface="Arial"/>
              </a:rPr>
              <a:t>have </a:t>
            </a:r>
            <a:r>
              <a:rPr sz="1050" spc="-5" dirty="0">
                <a:latin typeface="Arial"/>
                <a:cs typeface="Arial"/>
              </a:rPr>
              <a:t>been defined to deal with  the </a:t>
            </a:r>
            <a:r>
              <a:rPr sz="1050" spc="-15" dirty="0">
                <a:latin typeface="Arial"/>
                <a:cs typeface="Arial"/>
              </a:rPr>
              <a:t>value </a:t>
            </a:r>
            <a:r>
              <a:rPr sz="1050" spc="-5" dirty="0">
                <a:latin typeface="Arial"/>
                <a:cs typeface="Arial"/>
              </a:rPr>
              <a:t>in the </a:t>
            </a:r>
            <a:r>
              <a:rPr sz="1050" spc="-10" dirty="0">
                <a:latin typeface="Arial"/>
                <a:cs typeface="Arial"/>
              </a:rPr>
              <a:t>variable </a:t>
            </a:r>
            <a:r>
              <a:rPr sz="1050" spc="-10" dirty="0">
                <a:latin typeface="Courier New"/>
                <a:cs typeface="Courier New"/>
              </a:rPr>
              <a:t>status</a:t>
            </a:r>
            <a:r>
              <a:rPr sz="1050" spc="-10" dirty="0">
                <a:latin typeface="Arial"/>
                <a:cs typeface="Arial"/>
              </a:rPr>
              <a:t>(you </a:t>
            </a:r>
            <a:r>
              <a:rPr sz="1050" spc="-5" dirty="0">
                <a:latin typeface="Arial"/>
                <a:cs typeface="Arial"/>
              </a:rPr>
              <a:t>need to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include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Courier New"/>
                <a:cs typeface="Courier New"/>
              </a:rPr>
              <a:t>&lt;sys/wait.h&gt;</a:t>
            </a:r>
            <a:r>
              <a:rPr sz="1050" spc="-5" dirty="0">
                <a:latin typeface="Arial"/>
                <a:cs typeface="Arial"/>
              </a:rPr>
              <a:t>).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5"/>
              </a:spcBef>
            </a:pPr>
            <a:endParaRPr lang="en-US" sz="1050" spc="-10" dirty="0">
              <a:latin typeface="Courier New"/>
              <a:cs typeface="Courier New"/>
            </a:endParaRPr>
          </a:p>
          <a:p>
            <a:pPr marL="490855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Courier New"/>
                <a:cs typeface="Courier New"/>
              </a:rPr>
              <a:t>WCOREDUMP(status)</a:t>
            </a:r>
            <a:r>
              <a:rPr sz="1050" spc="-10" dirty="0">
                <a:latin typeface="Arial"/>
                <a:cs typeface="Arial"/>
              </a:rPr>
              <a:t>: </a:t>
            </a:r>
            <a:r>
              <a:rPr sz="1050" dirty="0">
                <a:latin typeface="Arial"/>
                <a:cs typeface="Arial"/>
              </a:rPr>
              <a:t>true </a:t>
            </a:r>
            <a:r>
              <a:rPr sz="1050" spc="-5" dirty="0">
                <a:latin typeface="Arial"/>
                <a:cs typeface="Arial"/>
              </a:rPr>
              <a:t>if a core file </a:t>
            </a:r>
            <a:r>
              <a:rPr sz="1050" spc="-15" dirty="0">
                <a:latin typeface="Arial"/>
                <a:cs typeface="Arial"/>
              </a:rPr>
              <a:t>was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generated.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4649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AC61FF16-C0A5-412A-8E3A-BFE639C3B5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84944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287105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286" y="2858351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3" y="2909150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797388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48188"/>
            <a:ext cx="50799" cy="20228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4" y="791251"/>
            <a:ext cx="3989704" cy="2131060"/>
          </a:xfrm>
          <a:custGeom>
            <a:avLst/>
            <a:gdLst/>
            <a:ahLst/>
            <a:cxnLst/>
            <a:rect l="l" t="t" r="r" b="b"/>
            <a:pathLst>
              <a:path w="3989704" h="2131060">
                <a:moveTo>
                  <a:pt x="3989591" y="0"/>
                </a:moveTo>
                <a:lnTo>
                  <a:pt x="0" y="0"/>
                </a:lnTo>
                <a:lnTo>
                  <a:pt x="0" y="2079799"/>
                </a:lnTo>
                <a:lnTo>
                  <a:pt x="4008" y="2099523"/>
                </a:lnTo>
                <a:lnTo>
                  <a:pt x="14922" y="2115676"/>
                </a:lnTo>
                <a:lnTo>
                  <a:pt x="31075" y="2126590"/>
                </a:lnTo>
                <a:lnTo>
                  <a:pt x="50799" y="2130598"/>
                </a:lnTo>
                <a:lnTo>
                  <a:pt x="3938791" y="2130598"/>
                </a:lnTo>
                <a:lnTo>
                  <a:pt x="3958516" y="2126590"/>
                </a:lnTo>
                <a:lnTo>
                  <a:pt x="3974669" y="2115676"/>
                </a:lnTo>
                <a:lnTo>
                  <a:pt x="3985583" y="2099523"/>
                </a:lnTo>
                <a:lnTo>
                  <a:pt x="3989591" y="2079799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35488"/>
            <a:ext cx="0" cy="2054860"/>
          </a:xfrm>
          <a:custGeom>
            <a:avLst/>
            <a:gdLst/>
            <a:ahLst/>
            <a:cxnLst/>
            <a:rect l="l" t="t" r="r" b="b"/>
            <a:pathLst>
              <a:path h="2054860">
                <a:moveTo>
                  <a:pt x="0" y="205461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227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100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7973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7833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392593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208089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5948" y="342011"/>
            <a:ext cx="4035425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Termination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9B2DC603-D44B-492C-8C0C-1BBBB90328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C914B21-9D5C-49F6-982B-36BB2C0E76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935" y="690017"/>
            <a:ext cx="2989342" cy="225088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12679BE-D5BE-47DA-AAA3-E26DA2CCA0F0}"/>
              </a:ext>
            </a:extLst>
          </p:cNvPr>
          <p:cNvSpPr/>
          <p:nvPr/>
        </p:nvSpPr>
        <p:spPr>
          <a:xfrm>
            <a:off x="311779" y="2977369"/>
            <a:ext cx="42250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Palatino-Roman"/>
              </a:rPr>
              <a:t>Based on which of these four macros is true, other macros are used to obtain the</a:t>
            </a:r>
          </a:p>
          <a:p>
            <a:r>
              <a:rPr lang="en-US" sz="800" dirty="0">
                <a:latin typeface="Palatino-Roman"/>
              </a:rPr>
              <a:t>exit status, signal number, and the like.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526799924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287105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286" y="2858351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3" y="2909150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797388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48188"/>
            <a:ext cx="50799" cy="20228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4" y="791251"/>
            <a:ext cx="3989704" cy="2131060"/>
          </a:xfrm>
          <a:custGeom>
            <a:avLst/>
            <a:gdLst/>
            <a:ahLst/>
            <a:cxnLst/>
            <a:rect l="l" t="t" r="r" b="b"/>
            <a:pathLst>
              <a:path w="3989704" h="2131060">
                <a:moveTo>
                  <a:pt x="3989591" y="0"/>
                </a:moveTo>
                <a:lnTo>
                  <a:pt x="0" y="0"/>
                </a:lnTo>
                <a:lnTo>
                  <a:pt x="0" y="2079799"/>
                </a:lnTo>
                <a:lnTo>
                  <a:pt x="4008" y="2099523"/>
                </a:lnTo>
                <a:lnTo>
                  <a:pt x="14922" y="2115676"/>
                </a:lnTo>
                <a:lnTo>
                  <a:pt x="31075" y="2126590"/>
                </a:lnTo>
                <a:lnTo>
                  <a:pt x="50799" y="2130598"/>
                </a:lnTo>
                <a:lnTo>
                  <a:pt x="3938791" y="2130598"/>
                </a:lnTo>
                <a:lnTo>
                  <a:pt x="3958516" y="2126590"/>
                </a:lnTo>
                <a:lnTo>
                  <a:pt x="3974669" y="2115676"/>
                </a:lnTo>
                <a:lnTo>
                  <a:pt x="3985583" y="2099523"/>
                </a:lnTo>
                <a:lnTo>
                  <a:pt x="3989591" y="2079799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35488"/>
            <a:ext cx="0" cy="2054860"/>
          </a:xfrm>
          <a:custGeom>
            <a:avLst/>
            <a:gdLst/>
            <a:ahLst/>
            <a:cxnLst/>
            <a:rect l="l" t="t" r="r" b="b"/>
            <a:pathLst>
              <a:path h="2054860">
                <a:moveTo>
                  <a:pt x="0" y="205461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227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100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7973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7833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392593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208089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5948" y="342011"/>
            <a:ext cx="4035425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Termination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9B2DC603-D44B-492C-8C0C-1BBBB90328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382EE36-0077-47C4-95BC-6E6170F8E8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637" y="794433"/>
            <a:ext cx="3633999" cy="21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29512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359" y="738508"/>
            <a:ext cx="3662679" cy="160020"/>
          </a:xfrm>
          <a:custGeom>
            <a:avLst/>
            <a:gdLst/>
            <a:ahLst/>
            <a:cxnLst/>
            <a:rect l="l" t="t" r="r" b="b"/>
            <a:pathLst>
              <a:path w="3662679" h="160019">
                <a:moveTo>
                  <a:pt x="46634" y="0"/>
                </a:moveTo>
                <a:lnTo>
                  <a:pt x="28527" y="3680"/>
                </a:lnTo>
                <a:lnTo>
                  <a:pt x="13698" y="13699"/>
                </a:lnTo>
                <a:lnTo>
                  <a:pt x="3679" y="28527"/>
                </a:lnTo>
                <a:lnTo>
                  <a:pt x="0" y="46634"/>
                </a:lnTo>
                <a:lnTo>
                  <a:pt x="0" y="159952"/>
                </a:lnTo>
                <a:lnTo>
                  <a:pt x="3662485" y="159952"/>
                </a:lnTo>
                <a:lnTo>
                  <a:pt x="3662485" y="46634"/>
                </a:lnTo>
                <a:lnTo>
                  <a:pt x="3633956" y="3679"/>
                </a:lnTo>
                <a:lnTo>
                  <a:pt x="4663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359" y="886854"/>
            <a:ext cx="3662484" cy="46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1381067"/>
            <a:ext cx="93269" cy="932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7550" y="1369409"/>
            <a:ext cx="104927" cy="104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628" y="1416044"/>
            <a:ext cx="3522580" cy="582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5844" y="779122"/>
            <a:ext cx="46634" cy="932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5844" y="825757"/>
            <a:ext cx="46634" cy="5553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5844" y="814098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58445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75844" y="802440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5844" y="790781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75844" y="779122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5844" y="761635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17487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1657" y="1042148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38159" y="0"/>
                </a:lnTo>
              </a:path>
            </a:pathLst>
          </a:custGeom>
          <a:ln w="4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3359" y="1567176"/>
            <a:ext cx="3662679" cy="162560"/>
          </a:xfrm>
          <a:custGeom>
            <a:avLst/>
            <a:gdLst/>
            <a:ahLst/>
            <a:cxnLst/>
            <a:rect l="l" t="t" r="r" b="b"/>
            <a:pathLst>
              <a:path w="3662679" h="162560">
                <a:moveTo>
                  <a:pt x="46634" y="0"/>
                </a:moveTo>
                <a:lnTo>
                  <a:pt x="28527" y="3680"/>
                </a:lnTo>
                <a:lnTo>
                  <a:pt x="13698" y="13699"/>
                </a:lnTo>
                <a:lnTo>
                  <a:pt x="3679" y="28527"/>
                </a:lnTo>
                <a:lnTo>
                  <a:pt x="0" y="46634"/>
                </a:lnTo>
                <a:lnTo>
                  <a:pt x="0" y="162497"/>
                </a:lnTo>
                <a:lnTo>
                  <a:pt x="3662485" y="162497"/>
                </a:lnTo>
                <a:lnTo>
                  <a:pt x="3662485" y="46634"/>
                </a:lnTo>
                <a:lnTo>
                  <a:pt x="3633956" y="3679"/>
                </a:lnTo>
                <a:lnTo>
                  <a:pt x="4663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3359" y="1718051"/>
            <a:ext cx="3662484" cy="46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9993" y="3170495"/>
            <a:ext cx="93269" cy="932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17550" y="3158837"/>
            <a:ext cx="104927" cy="104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6628" y="3205472"/>
            <a:ext cx="3522580" cy="582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75844" y="1607784"/>
            <a:ext cx="46634" cy="932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75844" y="1654419"/>
            <a:ext cx="46634" cy="1516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75844" y="1631102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75844" y="161944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75844" y="1607785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75844" y="159029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487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91657" y="1873357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38159" y="0"/>
                </a:lnTo>
              </a:path>
            </a:pathLst>
          </a:custGeom>
          <a:ln w="4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29494" y="1873357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159" y="0"/>
                </a:lnTo>
              </a:path>
            </a:pathLst>
          </a:custGeom>
          <a:ln w="4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265" y="2627514"/>
            <a:ext cx="70511" cy="705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0265" y="2943453"/>
            <a:ext cx="70511" cy="705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73685" y="342011"/>
            <a:ext cx="3783965" cy="1532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wait()</a:t>
            </a:r>
            <a:r>
              <a:rPr sz="1400" spc="-5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waitpid()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waitpid()</a:t>
            </a:r>
            <a:endParaRPr sz="1000" dirty="0">
              <a:latin typeface="Courier New"/>
              <a:cs typeface="Courier New"/>
            </a:endParaRPr>
          </a:p>
          <a:p>
            <a:pPr marL="213995" marR="204470">
              <a:lnSpc>
                <a:spcPct val="103699"/>
              </a:lnSpc>
              <a:spcBef>
                <a:spcPts val="240"/>
              </a:spcBef>
            </a:pPr>
            <a:r>
              <a:rPr sz="1000" dirty="0">
                <a:latin typeface="Arial"/>
                <a:cs typeface="Arial"/>
              </a:rPr>
              <a:t>Synopsis: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Courier New"/>
                <a:cs typeface="Courier New"/>
              </a:rPr>
              <a:t>pid</a:t>
            </a:r>
            <a:r>
              <a:rPr sz="1000" spc="-25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waitpid(pid</a:t>
            </a:r>
            <a:r>
              <a:rPr sz="1000" spc="-25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pid,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int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500" baseline="-11111" dirty="0">
                <a:latin typeface="Courier New"/>
                <a:cs typeface="Courier New"/>
              </a:rPr>
              <a:t>*</a:t>
            </a:r>
            <a:r>
              <a:rPr sz="1000" dirty="0">
                <a:latin typeface="Courier New"/>
                <a:cs typeface="Courier New"/>
              </a:rPr>
              <a:t>status,  </a:t>
            </a:r>
            <a:r>
              <a:rPr sz="1000" dirty="0">
                <a:highlight>
                  <a:srgbClr val="FFFF00"/>
                </a:highlight>
                <a:latin typeface="Courier New"/>
                <a:cs typeface="Courier New"/>
              </a:rPr>
              <a:t>int</a:t>
            </a:r>
            <a:r>
              <a:rPr sz="1000" spc="-9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00" dirty="0">
                <a:highlight>
                  <a:srgbClr val="FFFF00"/>
                </a:highlight>
                <a:latin typeface="Courier New"/>
                <a:cs typeface="Courier New"/>
              </a:rPr>
              <a:t>options</a:t>
            </a:r>
            <a:r>
              <a:rPr sz="1000" dirty="0">
                <a:latin typeface="Courier New"/>
                <a:cs typeface="Courier New"/>
              </a:rPr>
              <a:t>);</a:t>
            </a:r>
          </a:p>
          <a:p>
            <a:pPr marL="213995" marR="5080">
              <a:lnSpc>
                <a:spcPct val="103699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 marL="213995" marR="5080">
              <a:lnSpc>
                <a:spcPct val="103699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 marL="213995" marR="5080">
              <a:lnSpc>
                <a:spcPct val="103699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 marL="213995" marR="5080">
              <a:lnSpc>
                <a:spcPct val="103699"/>
              </a:lnSpc>
            </a:pP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182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8EF30FAA-808F-4A6A-BCA0-EE7B3057FF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B46B906-9462-457F-A39F-9318B4F433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6627" y="1859224"/>
            <a:ext cx="3379709" cy="87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91057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359" y="738508"/>
            <a:ext cx="3662679" cy="160020"/>
          </a:xfrm>
          <a:custGeom>
            <a:avLst/>
            <a:gdLst/>
            <a:ahLst/>
            <a:cxnLst/>
            <a:rect l="l" t="t" r="r" b="b"/>
            <a:pathLst>
              <a:path w="3662679" h="160019">
                <a:moveTo>
                  <a:pt x="46634" y="0"/>
                </a:moveTo>
                <a:lnTo>
                  <a:pt x="28527" y="3680"/>
                </a:lnTo>
                <a:lnTo>
                  <a:pt x="13698" y="13699"/>
                </a:lnTo>
                <a:lnTo>
                  <a:pt x="3679" y="28527"/>
                </a:lnTo>
                <a:lnTo>
                  <a:pt x="0" y="46634"/>
                </a:lnTo>
                <a:lnTo>
                  <a:pt x="0" y="159952"/>
                </a:lnTo>
                <a:lnTo>
                  <a:pt x="3662485" y="159952"/>
                </a:lnTo>
                <a:lnTo>
                  <a:pt x="3662485" y="46634"/>
                </a:lnTo>
                <a:lnTo>
                  <a:pt x="3633956" y="3679"/>
                </a:lnTo>
                <a:lnTo>
                  <a:pt x="4663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359" y="886854"/>
            <a:ext cx="3662484" cy="46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1381067"/>
            <a:ext cx="93269" cy="932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7550" y="1369409"/>
            <a:ext cx="104927" cy="104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628" y="1416044"/>
            <a:ext cx="3522580" cy="582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5844" y="779122"/>
            <a:ext cx="46634" cy="932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5844" y="825757"/>
            <a:ext cx="46634" cy="5553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5844" y="814098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58445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75844" y="802440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5844" y="790781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75844" y="779122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5844" y="761635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17487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1657" y="1042148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38159" y="0"/>
                </a:lnTo>
              </a:path>
            </a:pathLst>
          </a:custGeom>
          <a:ln w="4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3359" y="1567176"/>
            <a:ext cx="3662679" cy="162560"/>
          </a:xfrm>
          <a:custGeom>
            <a:avLst/>
            <a:gdLst/>
            <a:ahLst/>
            <a:cxnLst/>
            <a:rect l="l" t="t" r="r" b="b"/>
            <a:pathLst>
              <a:path w="3662679" h="162560">
                <a:moveTo>
                  <a:pt x="46634" y="0"/>
                </a:moveTo>
                <a:lnTo>
                  <a:pt x="28527" y="3680"/>
                </a:lnTo>
                <a:lnTo>
                  <a:pt x="13698" y="13699"/>
                </a:lnTo>
                <a:lnTo>
                  <a:pt x="3679" y="28527"/>
                </a:lnTo>
                <a:lnTo>
                  <a:pt x="0" y="46634"/>
                </a:lnTo>
                <a:lnTo>
                  <a:pt x="0" y="162497"/>
                </a:lnTo>
                <a:lnTo>
                  <a:pt x="3662485" y="162497"/>
                </a:lnTo>
                <a:lnTo>
                  <a:pt x="3662485" y="46634"/>
                </a:lnTo>
                <a:lnTo>
                  <a:pt x="3633956" y="3679"/>
                </a:lnTo>
                <a:lnTo>
                  <a:pt x="4663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3359" y="1718051"/>
            <a:ext cx="3662484" cy="46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9993" y="3170495"/>
            <a:ext cx="93269" cy="932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17550" y="3158837"/>
            <a:ext cx="104927" cy="104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6628" y="3205472"/>
            <a:ext cx="3522580" cy="582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75844" y="1607784"/>
            <a:ext cx="46634" cy="932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75844" y="1654419"/>
            <a:ext cx="46634" cy="1516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75844" y="1631102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75844" y="161944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75844" y="1607785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75844" y="159029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487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91657" y="1873357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38159" y="0"/>
                </a:lnTo>
              </a:path>
            </a:pathLst>
          </a:custGeom>
          <a:ln w="4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29494" y="1873357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159" y="0"/>
                </a:lnTo>
              </a:path>
            </a:pathLst>
          </a:custGeom>
          <a:ln w="4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265" y="2627514"/>
            <a:ext cx="70511" cy="705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0265" y="2943453"/>
            <a:ext cx="70511" cy="705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73685" y="342011"/>
            <a:ext cx="3976422" cy="1532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wait()</a:t>
            </a:r>
            <a:r>
              <a:rPr sz="1400" spc="-5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20" dirty="0" err="1">
                <a:solidFill>
                  <a:srgbClr val="FFFFFF"/>
                </a:solidFill>
                <a:latin typeface="Courier New"/>
                <a:cs typeface="Courier New"/>
              </a:rPr>
              <a:t>waitpid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lang="en-US" sz="600" spc="20" dirty="0">
                <a:solidFill>
                  <a:srgbClr val="FFFFFF"/>
                </a:solidFill>
                <a:highlight>
                  <a:srgbClr val="808000"/>
                </a:highlight>
                <a:latin typeface="Courier New"/>
                <a:cs typeface="Courier New"/>
              </a:rPr>
              <a:t>(</a:t>
            </a:r>
            <a:r>
              <a:rPr lang="en-US" sz="600" spc="20" dirty="0" err="1">
                <a:solidFill>
                  <a:srgbClr val="FFFFFF"/>
                </a:solidFill>
                <a:highlight>
                  <a:srgbClr val="808000"/>
                </a:highlight>
                <a:latin typeface="Courier New"/>
                <a:cs typeface="Courier New"/>
              </a:rPr>
              <a:t>wait_demo.c</a:t>
            </a:r>
            <a:r>
              <a:rPr lang="en-US" sz="600" spc="20" dirty="0">
                <a:solidFill>
                  <a:srgbClr val="FFFFFF"/>
                </a:solidFill>
                <a:highlight>
                  <a:srgbClr val="808000"/>
                </a:highlight>
                <a:latin typeface="Courier New"/>
                <a:cs typeface="Courier New"/>
              </a:rPr>
              <a:t> status1.c</a:t>
            </a:r>
            <a:r>
              <a:rPr lang="en-US" sz="600" spc="20">
                <a:solidFill>
                  <a:srgbClr val="FFFFFF"/>
                </a:solidFill>
                <a:highlight>
                  <a:srgbClr val="808000"/>
                </a:highlight>
                <a:latin typeface="Courier New"/>
                <a:cs typeface="Courier New"/>
              </a:rPr>
              <a:t>, status2.</a:t>
            </a:r>
            <a:r>
              <a:rPr lang="en-US" sz="600" spc="20" dirty="0">
                <a:solidFill>
                  <a:srgbClr val="FFFFFF"/>
                </a:solidFill>
                <a:highlight>
                  <a:srgbClr val="808000"/>
                </a:highlight>
                <a:latin typeface="Courier New"/>
                <a:cs typeface="Courier New"/>
              </a:rPr>
              <a:t>c)</a:t>
            </a:r>
            <a:endParaRPr sz="1200" dirty="0">
              <a:highlight>
                <a:srgbClr val="808000"/>
              </a:highlight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waitpid()</a:t>
            </a:r>
            <a:endParaRPr sz="1000" dirty="0">
              <a:latin typeface="Courier New"/>
              <a:cs typeface="Courier New"/>
            </a:endParaRPr>
          </a:p>
          <a:p>
            <a:pPr marL="213995" marR="204470">
              <a:lnSpc>
                <a:spcPct val="103699"/>
              </a:lnSpc>
              <a:spcBef>
                <a:spcPts val="240"/>
              </a:spcBef>
            </a:pPr>
            <a:r>
              <a:rPr sz="1000" dirty="0">
                <a:latin typeface="Arial"/>
                <a:cs typeface="Arial"/>
              </a:rPr>
              <a:t>Synopsis: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Courier New"/>
                <a:cs typeface="Courier New"/>
              </a:rPr>
              <a:t>pid</a:t>
            </a:r>
            <a:r>
              <a:rPr sz="1000" spc="-25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waitpid(pid</a:t>
            </a:r>
            <a:r>
              <a:rPr sz="1000" spc="-25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pid,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int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500" baseline="-11111" dirty="0">
                <a:latin typeface="Courier New"/>
                <a:cs typeface="Courier New"/>
              </a:rPr>
              <a:t>*</a:t>
            </a:r>
            <a:r>
              <a:rPr sz="1000" dirty="0">
                <a:latin typeface="Courier New"/>
                <a:cs typeface="Courier New"/>
              </a:rPr>
              <a:t>status,  </a:t>
            </a:r>
            <a:r>
              <a:rPr sz="1000" dirty="0">
                <a:highlight>
                  <a:srgbClr val="FFFF00"/>
                </a:highlight>
                <a:latin typeface="Courier New"/>
                <a:cs typeface="Courier New"/>
              </a:rPr>
              <a:t>int</a:t>
            </a:r>
            <a:r>
              <a:rPr sz="1000" spc="-9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00" dirty="0">
                <a:highlight>
                  <a:srgbClr val="FFFF00"/>
                </a:highlight>
                <a:latin typeface="Courier New"/>
                <a:cs typeface="Courier New"/>
              </a:rPr>
              <a:t>options</a:t>
            </a:r>
            <a:r>
              <a:rPr sz="1000" dirty="0">
                <a:latin typeface="Courier New"/>
                <a:cs typeface="Courier New"/>
              </a:rPr>
              <a:t>);</a:t>
            </a:r>
          </a:p>
          <a:p>
            <a:pPr marL="213995" marR="5080">
              <a:lnSpc>
                <a:spcPct val="103699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 marL="213995" marR="5080">
              <a:lnSpc>
                <a:spcPct val="103699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 marL="213995" marR="5080">
              <a:lnSpc>
                <a:spcPct val="103699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 marL="213995" marR="5080">
              <a:lnSpc>
                <a:spcPct val="103699"/>
              </a:lnSpc>
            </a:pP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182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8EF30FAA-808F-4A6A-BCA0-EE7B3057FF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FA2935E-D4B1-46D4-9D38-8B08B72512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166" y="1489902"/>
            <a:ext cx="3627504" cy="171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29235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746810"/>
            <a:ext cx="3989704" cy="194945"/>
          </a:xfrm>
          <a:custGeom>
            <a:avLst/>
            <a:gdLst/>
            <a:ahLst/>
            <a:cxnLst/>
            <a:rect l="l" t="t" r="r" b="b"/>
            <a:pathLst>
              <a:path w="3989704" h="194944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4398"/>
                </a:lnTo>
                <a:lnTo>
                  <a:pt x="3989591" y="19439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928560"/>
            <a:ext cx="398959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2156256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2143557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2194356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791053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41853"/>
            <a:ext cx="50799" cy="13144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972847"/>
            <a:ext cx="3989704" cy="1234440"/>
          </a:xfrm>
          <a:custGeom>
            <a:avLst/>
            <a:gdLst/>
            <a:ahLst/>
            <a:cxnLst/>
            <a:rect l="l" t="t" r="r" b="b"/>
            <a:pathLst>
              <a:path w="3989704" h="1234439">
                <a:moveTo>
                  <a:pt x="3989591" y="0"/>
                </a:moveTo>
                <a:lnTo>
                  <a:pt x="0" y="0"/>
                </a:lnTo>
                <a:lnTo>
                  <a:pt x="0" y="1183409"/>
                </a:lnTo>
                <a:lnTo>
                  <a:pt x="4008" y="1203134"/>
                </a:lnTo>
                <a:lnTo>
                  <a:pt x="14922" y="1219286"/>
                </a:lnTo>
                <a:lnTo>
                  <a:pt x="31075" y="1230200"/>
                </a:lnTo>
                <a:lnTo>
                  <a:pt x="50799" y="1234209"/>
                </a:lnTo>
                <a:lnTo>
                  <a:pt x="3938791" y="1234209"/>
                </a:lnTo>
                <a:lnTo>
                  <a:pt x="3958516" y="1230200"/>
                </a:lnTo>
                <a:lnTo>
                  <a:pt x="3974669" y="1219286"/>
                </a:lnTo>
                <a:lnTo>
                  <a:pt x="3985583" y="1203133"/>
                </a:lnTo>
                <a:lnTo>
                  <a:pt x="3989591" y="1183409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29154"/>
            <a:ext cx="0" cy="1346200"/>
          </a:xfrm>
          <a:custGeom>
            <a:avLst/>
            <a:gdLst/>
            <a:ahLst/>
            <a:cxnLst/>
            <a:rect l="l" t="t" r="r" b="b"/>
            <a:pathLst>
              <a:path h="1346200">
                <a:moveTo>
                  <a:pt x="0" y="134615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164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037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910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772004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020013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708315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2052472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5948" y="342011"/>
            <a:ext cx="4039870" cy="1768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About core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dump</a:t>
            </a:r>
            <a:endParaRPr sz="14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510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10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dump</a:t>
            </a: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  <a:spcBef>
                <a:spcPts val="315"/>
              </a:spcBef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core </a:t>
            </a:r>
            <a:r>
              <a:rPr sz="1050" spc="-10" dirty="0">
                <a:latin typeface="Arial"/>
                <a:cs typeface="Arial"/>
              </a:rPr>
              <a:t>dump </a:t>
            </a:r>
            <a:r>
              <a:rPr sz="1050" spc="-5" dirty="0">
                <a:latin typeface="Arial"/>
                <a:cs typeface="Arial"/>
              </a:rPr>
              <a:t>typically </a:t>
            </a:r>
            <a:r>
              <a:rPr sz="1050" spc="-10" dirty="0">
                <a:latin typeface="Arial"/>
                <a:cs typeface="Arial"/>
              </a:rPr>
              <a:t>refers </a:t>
            </a:r>
            <a:r>
              <a:rPr sz="1050" spc="-5" dirty="0">
                <a:latin typeface="Arial"/>
                <a:cs typeface="Arial"/>
              </a:rPr>
              <a:t>to a file (named </a:t>
            </a:r>
            <a:r>
              <a:rPr sz="1050" spc="-5" dirty="0">
                <a:latin typeface="Courier New"/>
                <a:cs typeface="Courier New"/>
              </a:rPr>
              <a:t>core</a:t>
            </a:r>
            <a:r>
              <a:rPr sz="1050" spc="-5" dirty="0">
                <a:latin typeface="Arial"/>
                <a:cs typeface="Arial"/>
              </a:rPr>
              <a:t>)  containing the memory image of a </a:t>
            </a:r>
            <a:r>
              <a:rPr sz="1050" dirty="0">
                <a:latin typeface="Arial"/>
                <a:cs typeface="Arial"/>
              </a:rPr>
              <a:t>particular </a:t>
            </a:r>
            <a:r>
              <a:rPr sz="1050" spc="-10" dirty="0">
                <a:latin typeface="Arial"/>
                <a:cs typeface="Arial"/>
              </a:rPr>
              <a:t>process, </a:t>
            </a:r>
            <a:r>
              <a:rPr sz="1050" spc="-5" dirty="0">
                <a:latin typeface="Arial"/>
                <a:cs typeface="Arial"/>
              </a:rPr>
              <a:t>or  </a:t>
            </a:r>
            <a:r>
              <a:rPr sz="1050" dirty="0">
                <a:latin typeface="Arial"/>
                <a:cs typeface="Arial"/>
              </a:rPr>
              <a:t>parts </a:t>
            </a:r>
            <a:r>
              <a:rPr sz="1050" spc="-5" dirty="0">
                <a:latin typeface="Arial"/>
                <a:cs typeface="Arial"/>
              </a:rPr>
              <a:t>of it, along with other information such as the </a:t>
            </a:r>
            <a:r>
              <a:rPr sz="1050" spc="-10" dirty="0">
                <a:latin typeface="Arial"/>
                <a:cs typeface="Arial"/>
              </a:rPr>
              <a:t>values  </a:t>
            </a:r>
            <a:r>
              <a:rPr sz="1050" spc="-5" dirty="0">
                <a:latin typeface="Arial"/>
                <a:cs typeface="Arial"/>
              </a:rPr>
              <a:t>of processor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registers.</a:t>
            </a:r>
            <a:endParaRPr sz="1050" dirty="0">
              <a:latin typeface="Arial"/>
              <a:cs typeface="Arial"/>
            </a:endParaRPr>
          </a:p>
          <a:p>
            <a:pPr marL="490855" marR="452120">
              <a:lnSpc>
                <a:spcPct val="102699"/>
              </a:lnSpc>
            </a:pPr>
            <a:r>
              <a:rPr sz="1050" spc="-5" dirty="0">
                <a:latin typeface="Arial"/>
                <a:cs typeface="Arial"/>
              </a:rPr>
              <a:t>The file is created </a:t>
            </a: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0" dirty="0">
                <a:latin typeface="Arial"/>
                <a:cs typeface="Arial"/>
              </a:rPr>
              <a:t>program </a:t>
            </a:r>
            <a:r>
              <a:rPr sz="1050" spc="-5" dirty="0">
                <a:latin typeface="Arial"/>
                <a:cs typeface="Arial"/>
              </a:rPr>
              <a:t>has terminated 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abnormally</a:t>
            </a:r>
            <a:r>
              <a:rPr sz="1050" spc="-15" dirty="0">
                <a:latin typeface="Arial"/>
                <a:cs typeface="Arial"/>
              </a:rPr>
              <a:t>, </a:t>
            </a:r>
            <a:r>
              <a:rPr sz="1050" spc="-10" dirty="0">
                <a:latin typeface="Arial"/>
                <a:cs typeface="Arial"/>
              </a:rPr>
              <a:t>i.e.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crashed.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It used to be </a:t>
            </a:r>
            <a:r>
              <a:rPr sz="1050" dirty="0">
                <a:latin typeface="Arial"/>
                <a:cs typeface="Arial"/>
              </a:rPr>
              <a:t>important </a:t>
            </a:r>
            <a:r>
              <a:rPr sz="1050" spc="-5" dirty="0">
                <a:latin typeface="Arial"/>
                <a:cs typeface="Arial"/>
              </a:rPr>
              <a:t>in </a:t>
            </a:r>
            <a:r>
              <a:rPr sz="1050" spc="-10" dirty="0">
                <a:latin typeface="Arial"/>
                <a:cs typeface="Arial"/>
              </a:rPr>
              <a:t>debugging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programs.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4178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E5F383DB-6828-438C-B9FD-384AC473F1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11310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31" y="1261160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384" y="1289989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557" y="1266380"/>
            <a:ext cx="138303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5" dirty="0">
                <a:solidFill>
                  <a:srgbClr val="3333B2"/>
                </a:solidFill>
                <a:latin typeface="Arial"/>
                <a:cs typeface="Arial"/>
              </a:rPr>
              <a:t>Terminating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050" spc="-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process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031" y="1762099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5384" y="1790928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557" y="1767306"/>
            <a:ext cx="111696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5" dirty="0">
                <a:solidFill>
                  <a:srgbClr val="3333B2"/>
                </a:solidFill>
                <a:latin typeface="Arial"/>
                <a:cs typeface="Arial"/>
              </a:rPr>
              <a:t>Waiting for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a child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2031" y="2263038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5384" y="2290927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557" y="2268245"/>
            <a:ext cx="1929764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3333B2"/>
                </a:solidFill>
                <a:latin typeface="Arial"/>
                <a:cs typeface="Arial"/>
              </a:rPr>
              <a:t>Orphan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and </a:t>
            </a:r>
            <a:r>
              <a:rPr sz="1050" spc="-10" dirty="0">
                <a:solidFill>
                  <a:srgbClr val="3333B2"/>
                </a:solidFill>
                <a:latin typeface="Arial"/>
                <a:cs typeface="Arial"/>
              </a:rPr>
              <a:t>zombie</a:t>
            </a:r>
            <a:r>
              <a:rPr sz="105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Processes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4649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0037F6-AAD1-4E59-9C34-ACA9A343E4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746810"/>
            <a:ext cx="3989704" cy="170180"/>
          </a:xfrm>
          <a:custGeom>
            <a:avLst/>
            <a:gdLst/>
            <a:ahLst/>
            <a:cxnLst/>
            <a:rect l="l" t="t" r="r" b="b"/>
            <a:pathLst>
              <a:path w="3989704" h="17018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70081"/>
                </a:lnTo>
                <a:lnTo>
                  <a:pt x="3989591" y="170081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904240"/>
            <a:ext cx="398959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1824710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1812010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1862810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791054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41854"/>
            <a:ext cx="50799" cy="9828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948530"/>
            <a:ext cx="3989704" cy="927100"/>
          </a:xfrm>
          <a:custGeom>
            <a:avLst/>
            <a:gdLst/>
            <a:ahLst/>
            <a:cxnLst/>
            <a:rect l="l" t="t" r="r" b="b"/>
            <a:pathLst>
              <a:path w="3989704" h="927100">
                <a:moveTo>
                  <a:pt x="3989591" y="0"/>
                </a:moveTo>
                <a:lnTo>
                  <a:pt x="0" y="0"/>
                </a:lnTo>
                <a:lnTo>
                  <a:pt x="0" y="876180"/>
                </a:lnTo>
                <a:lnTo>
                  <a:pt x="4008" y="895904"/>
                </a:lnTo>
                <a:lnTo>
                  <a:pt x="14922" y="912057"/>
                </a:lnTo>
                <a:lnTo>
                  <a:pt x="31075" y="922971"/>
                </a:lnTo>
                <a:lnTo>
                  <a:pt x="50799" y="926979"/>
                </a:lnTo>
                <a:lnTo>
                  <a:pt x="3938791" y="926979"/>
                </a:lnTo>
                <a:lnTo>
                  <a:pt x="3958516" y="922971"/>
                </a:lnTo>
                <a:lnTo>
                  <a:pt x="3974669" y="912057"/>
                </a:lnTo>
                <a:lnTo>
                  <a:pt x="3985583" y="895904"/>
                </a:lnTo>
                <a:lnTo>
                  <a:pt x="3989591" y="876180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29154"/>
            <a:ext cx="0" cy="1014730"/>
          </a:xfrm>
          <a:custGeom>
            <a:avLst/>
            <a:gdLst/>
            <a:ahLst/>
            <a:cxnLst/>
            <a:rect l="l" t="t" r="r" b="b"/>
            <a:pathLst>
              <a:path h="1014730">
                <a:moveTo>
                  <a:pt x="0" y="101460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164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037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910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77200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206639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722856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948" y="342011"/>
            <a:ext cx="406654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abort()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abort()</a:t>
            </a:r>
            <a:endParaRPr sz="105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275"/>
              </a:spcBef>
            </a:pPr>
            <a:r>
              <a:rPr sz="1050" spc="-5" dirty="0">
                <a:latin typeface="Arial"/>
                <a:cs typeface="Arial"/>
              </a:rPr>
              <a:t>Synopsis: </a:t>
            </a:r>
            <a:r>
              <a:rPr sz="1050" spc="-10" dirty="0">
                <a:latin typeface="Courier New"/>
                <a:cs typeface="Courier New"/>
              </a:rPr>
              <a:t>void</a:t>
            </a:r>
            <a:r>
              <a:rPr sz="1050" spc="8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abort(void);</a:t>
            </a:r>
            <a:endParaRPr sz="1050" dirty="0">
              <a:latin typeface="Courier New"/>
              <a:cs typeface="Courier New"/>
            </a:endParaRPr>
          </a:p>
          <a:p>
            <a:pPr marL="490855" marR="5080">
              <a:lnSpc>
                <a:spcPct val="102600"/>
              </a:lnSpc>
              <a:spcBef>
                <a:spcPts val="295"/>
              </a:spcBef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dirty="0">
                <a:latin typeface="Arial"/>
                <a:cs typeface="Arial"/>
              </a:rPr>
              <a:t>abort() </a:t>
            </a:r>
            <a:r>
              <a:rPr sz="1050" spc="-5" dirty="0">
                <a:latin typeface="Arial"/>
                <a:cs typeface="Arial"/>
              </a:rPr>
              <a:t>function causes abnormal process termination  to </a:t>
            </a:r>
            <a:r>
              <a:rPr sz="1050" spc="-15" dirty="0">
                <a:latin typeface="Arial"/>
                <a:cs typeface="Arial"/>
              </a:rPr>
              <a:t>occur. </a:t>
            </a:r>
            <a:r>
              <a:rPr sz="1050" spc="-5" dirty="0">
                <a:latin typeface="Arial"/>
                <a:cs typeface="Arial"/>
              </a:rPr>
              <a:t>It sends the signal </a:t>
            </a:r>
            <a:r>
              <a:rPr sz="1050" spc="-10" dirty="0">
                <a:latin typeface="Courier New"/>
                <a:cs typeface="Courier New"/>
              </a:rPr>
              <a:t>SIGABRT </a:t>
            </a:r>
            <a:r>
              <a:rPr sz="1050" spc="-5" dirty="0">
                <a:latin typeface="Arial"/>
                <a:cs typeface="Arial"/>
              </a:rPr>
              <a:t>to the parent  </a:t>
            </a:r>
            <a:r>
              <a:rPr sz="1050" spc="-10" dirty="0">
                <a:latin typeface="Arial"/>
                <a:cs typeface="Arial"/>
              </a:rPr>
              <a:t>process. </a:t>
            </a:r>
            <a:r>
              <a:rPr sz="1050" spc="-5" dirty="0">
                <a:latin typeface="Arial"/>
                <a:cs typeface="Arial"/>
              </a:rPr>
              <a:t>It is declared in</a:t>
            </a:r>
            <a:r>
              <a:rPr sz="1050" spc="85" dirty="0">
                <a:latin typeface="Arial"/>
                <a:cs typeface="Arial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stdlib.h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abort()</a:t>
            </a:r>
            <a:r>
              <a:rPr sz="1050" spc="-34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causes a core </a:t>
            </a:r>
            <a:r>
              <a:rPr sz="1050" spc="-15" dirty="0">
                <a:latin typeface="Arial"/>
                <a:cs typeface="Arial"/>
              </a:rPr>
              <a:t>dump</a:t>
            </a:r>
            <a:r>
              <a:rPr lang="en-US" sz="1050" spc="-15" dirty="0">
                <a:latin typeface="Arial"/>
                <a:cs typeface="Arial"/>
              </a:rPr>
              <a:t> </a:t>
            </a:r>
            <a:r>
              <a:rPr lang="en-US" sz="700" spc="-15" dirty="0">
                <a:latin typeface="Arial"/>
                <a:cs typeface="Arial"/>
              </a:rPr>
              <a:t>(</a:t>
            </a:r>
            <a:r>
              <a:rPr lang="en-US" sz="700" spc="-15" dirty="0" err="1">
                <a:latin typeface="Arial"/>
                <a:cs typeface="Arial"/>
              </a:rPr>
              <a:t>ulimit</a:t>
            </a:r>
            <a:r>
              <a:rPr lang="en-US" sz="700" spc="-15" dirty="0">
                <a:latin typeface="Arial"/>
                <a:cs typeface="Arial"/>
              </a:rPr>
              <a:t> –a)</a:t>
            </a:r>
            <a:r>
              <a:rPr sz="1050" spc="-1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4178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121006F-62F1-4FFA-9F07-4AF2B1B770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342011"/>
            <a:ext cx="27687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using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abort</a:t>
            </a:r>
            <a:r>
              <a:rPr lang="en-US" sz="1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100" spc="2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100" spc="20" dirty="0" err="1">
                <a:solidFill>
                  <a:srgbClr val="FFFFFF"/>
                </a:solidFill>
                <a:latin typeface="Courier New"/>
                <a:cs typeface="Courier New"/>
              </a:rPr>
              <a:t>abort.c</a:t>
            </a:r>
            <a:r>
              <a:rPr lang="en-US" sz="110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730142"/>
            <a:ext cx="3263265" cy="256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>
                <a:latin typeface="Courier New"/>
                <a:cs typeface="Courier New"/>
              </a:rPr>
              <a:t>#include</a:t>
            </a:r>
            <a:r>
              <a:rPr sz="450" spc="-65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&lt;stdio.h&gt;</a:t>
            </a:r>
            <a:endParaRPr sz="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450" spc="15" dirty="0">
                <a:latin typeface="Courier New"/>
                <a:cs typeface="Courier New"/>
              </a:rPr>
              <a:t>#include</a:t>
            </a:r>
            <a:r>
              <a:rPr sz="450" spc="-65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&lt;unistd.h&gt;</a:t>
            </a:r>
            <a:endParaRPr sz="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450" spc="15" dirty="0">
                <a:latin typeface="Courier New"/>
                <a:cs typeface="Courier New"/>
              </a:rPr>
              <a:t>#include</a:t>
            </a:r>
            <a:r>
              <a:rPr sz="450" spc="-65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&lt;stdlib.h&gt;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50" spc="15" dirty="0">
                <a:latin typeface="Courier New"/>
                <a:cs typeface="Courier New"/>
              </a:rPr>
              <a:t>#include</a:t>
            </a:r>
            <a:r>
              <a:rPr sz="450" spc="-60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&lt;sys/types.h&gt;</a:t>
            </a:r>
            <a:endParaRPr sz="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450" spc="15" dirty="0">
                <a:latin typeface="Courier New"/>
                <a:cs typeface="Courier New"/>
              </a:rPr>
              <a:t>#include</a:t>
            </a:r>
            <a:r>
              <a:rPr sz="450" spc="-60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&lt;sys/wait.h&gt;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85090" marR="2769235" indent="-73025">
              <a:lnSpc>
                <a:spcPct val="109800"/>
              </a:lnSpc>
            </a:pPr>
            <a:r>
              <a:rPr sz="450" spc="15" dirty="0">
                <a:latin typeface="Courier New"/>
                <a:cs typeface="Courier New"/>
              </a:rPr>
              <a:t>int main() {  int</a:t>
            </a:r>
            <a:r>
              <a:rPr sz="450" spc="-75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newpid;</a:t>
            </a:r>
            <a:endParaRPr sz="450" dirty="0">
              <a:latin typeface="Courier New"/>
              <a:cs typeface="Courier New"/>
            </a:endParaRPr>
          </a:p>
          <a:p>
            <a:pPr marL="85090" marR="1641475">
              <a:lnSpc>
                <a:spcPct val="109800"/>
              </a:lnSpc>
            </a:pPr>
            <a:r>
              <a:rPr sz="450" spc="15" dirty="0">
                <a:latin typeface="Courier New"/>
                <a:cs typeface="Courier New"/>
              </a:rPr>
              <a:t>printf("before: mypid is %d\n",</a:t>
            </a:r>
            <a:r>
              <a:rPr sz="450" spc="-35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getpid());  if ((newpid = fork()) == -1</a:t>
            </a:r>
            <a:r>
              <a:rPr sz="450" spc="-55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)</a:t>
            </a:r>
            <a:endParaRPr sz="450" dirty="0">
              <a:latin typeface="Courier New"/>
              <a:cs typeface="Courier New"/>
            </a:endParaRPr>
          </a:p>
          <a:p>
            <a:pPr marL="85090" marR="2369185" indent="217804">
              <a:lnSpc>
                <a:spcPct val="109800"/>
              </a:lnSpc>
            </a:pPr>
            <a:r>
              <a:rPr sz="450" spc="15" dirty="0">
                <a:latin typeface="Courier New"/>
                <a:cs typeface="Courier New"/>
              </a:rPr>
              <a:t>perror("fork");  else if (newpid ==</a:t>
            </a:r>
            <a:r>
              <a:rPr sz="450" spc="-65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0){</a:t>
            </a:r>
            <a:endParaRPr sz="450" dirty="0">
              <a:latin typeface="Courier New"/>
              <a:cs typeface="Courier New"/>
            </a:endParaRPr>
          </a:p>
          <a:p>
            <a:pPr marL="375920" marR="877569">
              <a:lnSpc>
                <a:spcPct val="109800"/>
              </a:lnSpc>
            </a:pPr>
            <a:r>
              <a:rPr sz="450" spc="15" dirty="0">
                <a:latin typeface="Courier New"/>
                <a:cs typeface="Courier New"/>
              </a:rPr>
              <a:t>printf("I am the child %d now</a:t>
            </a:r>
            <a:r>
              <a:rPr sz="450" spc="-20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sleeping...\n",getpid());  sleep(5);</a:t>
            </a:r>
            <a:endParaRPr sz="450" dirty="0">
              <a:latin typeface="Courier New"/>
              <a:cs typeface="Courier New"/>
            </a:endParaRPr>
          </a:p>
          <a:p>
            <a:pPr marL="375920">
              <a:lnSpc>
                <a:spcPct val="100000"/>
              </a:lnSpc>
              <a:spcBef>
                <a:spcPts val="55"/>
              </a:spcBef>
            </a:pPr>
            <a:r>
              <a:rPr sz="450" spc="15" dirty="0">
                <a:latin typeface="Courier New"/>
                <a:cs typeface="Courier New"/>
              </a:rPr>
              <a:t>abort();</a:t>
            </a:r>
            <a:endParaRPr sz="450" dirty="0">
              <a:latin typeface="Courier New"/>
              <a:cs typeface="Courier New"/>
            </a:endParaRPr>
          </a:p>
          <a:p>
            <a:pPr marL="267335">
              <a:lnSpc>
                <a:spcPct val="100000"/>
              </a:lnSpc>
              <a:spcBef>
                <a:spcPts val="50"/>
              </a:spcBef>
            </a:pPr>
            <a:r>
              <a:rPr sz="450" spc="15" dirty="0">
                <a:latin typeface="Courier New"/>
                <a:cs typeface="Courier New"/>
              </a:rPr>
              <a:t>}</a:t>
            </a:r>
            <a:endParaRPr sz="450" dirty="0">
              <a:latin typeface="Courier New"/>
              <a:cs typeface="Courier New"/>
            </a:endParaRPr>
          </a:p>
          <a:p>
            <a:pPr marR="2538095" algn="ctr">
              <a:lnSpc>
                <a:spcPct val="100000"/>
              </a:lnSpc>
              <a:spcBef>
                <a:spcPts val="50"/>
              </a:spcBef>
            </a:pPr>
            <a:r>
              <a:rPr sz="450" spc="15" dirty="0">
                <a:latin typeface="Courier New"/>
                <a:cs typeface="Courier New"/>
              </a:rPr>
              <a:t>else{</a:t>
            </a:r>
            <a:endParaRPr sz="450" dirty="0">
              <a:latin typeface="Courier New"/>
              <a:cs typeface="Courier New"/>
            </a:endParaRPr>
          </a:p>
          <a:p>
            <a:pPr marL="375920" marR="1423670">
              <a:lnSpc>
                <a:spcPct val="109800"/>
              </a:lnSpc>
            </a:pPr>
            <a:r>
              <a:rPr sz="450" spc="15" dirty="0">
                <a:latin typeface="Courier New"/>
                <a:cs typeface="Courier New"/>
              </a:rPr>
              <a:t>printf("I am the parent</a:t>
            </a:r>
            <a:r>
              <a:rPr sz="450" spc="-35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%d\n",getpid());  int</a:t>
            </a:r>
            <a:r>
              <a:rPr sz="450" spc="-75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status;</a:t>
            </a:r>
            <a:endParaRPr sz="450" dirty="0">
              <a:latin typeface="Courier New"/>
              <a:cs typeface="Courier New"/>
            </a:endParaRPr>
          </a:p>
          <a:p>
            <a:pPr marL="375920">
              <a:lnSpc>
                <a:spcPct val="100000"/>
              </a:lnSpc>
              <a:spcBef>
                <a:spcPts val="55"/>
              </a:spcBef>
            </a:pPr>
            <a:r>
              <a:rPr sz="450" spc="15" dirty="0">
                <a:latin typeface="Courier New"/>
                <a:cs typeface="Courier New"/>
              </a:rPr>
              <a:t>int child_pid  =</a:t>
            </a:r>
            <a:r>
              <a:rPr sz="450" spc="-50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wait(&amp;status);</a:t>
            </a:r>
            <a:endParaRPr sz="450" dirty="0">
              <a:latin typeface="Courier New"/>
              <a:cs typeface="Courier New"/>
            </a:endParaRPr>
          </a:p>
          <a:p>
            <a:pPr marL="375920">
              <a:lnSpc>
                <a:spcPct val="100000"/>
              </a:lnSpc>
              <a:spcBef>
                <a:spcPts val="50"/>
              </a:spcBef>
            </a:pPr>
            <a:r>
              <a:rPr sz="450" spc="15" dirty="0">
                <a:latin typeface="Courier New"/>
                <a:cs typeface="Courier New"/>
              </a:rPr>
              <a:t>printf("My child %d has</a:t>
            </a:r>
            <a:r>
              <a:rPr sz="450" spc="-25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terminated\n",child_pid);</a:t>
            </a:r>
            <a:endParaRPr sz="450" dirty="0">
              <a:latin typeface="Courier New"/>
              <a:cs typeface="Courier New"/>
            </a:endParaRPr>
          </a:p>
          <a:p>
            <a:pPr marL="375920" marR="1024255">
              <a:lnSpc>
                <a:spcPct val="219600"/>
              </a:lnSpc>
            </a:pPr>
            <a:r>
              <a:rPr sz="450" spc="15" dirty="0">
                <a:latin typeface="Courier New"/>
                <a:cs typeface="Courier New"/>
              </a:rPr>
              <a:t>printf("I have received the status =</a:t>
            </a:r>
            <a:r>
              <a:rPr sz="450" spc="-25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%d\n",status);  int child_status = status &gt;&gt;</a:t>
            </a:r>
            <a:r>
              <a:rPr sz="450" spc="-50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8;</a:t>
            </a:r>
            <a:endParaRPr sz="450" dirty="0">
              <a:latin typeface="Courier New"/>
              <a:cs typeface="Courier New"/>
            </a:endParaRPr>
          </a:p>
          <a:p>
            <a:pPr marL="375920" marR="1896110">
              <a:lnSpc>
                <a:spcPct val="109800"/>
              </a:lnSpc>
            </a:pPr>
            <a:r>
              <a:rPr sz="450" spc="15" dirty="0">
                <a:latin typeface="Courier New"/>
                <a:cs typeface="Courier New"/>
              </a:rPr>
              <a:t>int signal = status &amp;</a:t>
            </a:r>
            <a:r>
              <a:rPr sz="450" spc="-55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0x7F;  int core = status &amp;</a:t>
            </a:r>
            <a:r>
              <a:rPr sz="450" spc="-60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0x80;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450" spc="15" dirty="0">
                <a:latin typeface="Courier New"/>
                <a:cs typeface="Courier New"/>
              </a:rPr>
              <a:t>printf("Child status = %d Signal = %d Core = %d\n",child_status, signal,</a:t>
            </a:r>
            <a:r>
              <a:rPr sz="450" spc="5" dirty="0">
                <a:latin typeface="Courier New"/>
                <a:cs typeface="Courier New"/>
              </a:rPr>
              <a:t> </a:t>
            </a:r>
            <a:r>
              <a:rPr sz="450" spc="15" dirty="0">
                <a:latin typeface="Courier New"/>
                <a:cs typeface="Courier New"/>
              </a:rPr>
              <a:t>core);</a:t>
            </a:r>
            <a:endParaRPr sz="450" dirty="0">
              <a:latin typeface="Courier New"/>
              <a:cs typeface="Courier New"/>
            </a:endParaRPr>
          </a:p>
          <a:p>
            <a:pPr marL="267335">
              <a:lnSpc>
                <a:spcPct val="100000"/>
              </a:lnSpc>
              <a:spcBef>
                <a:spcPts val="50"/>
              </a:spcBef>
            </a:pPr>
            <a:r>
              <a:rPr sz="450" spc="15" dirty="0">
                <a:latin typeface="Courier New"/>
                <a:cs typeface="Courier New"/>
              </a:rPr>
              <a:t>}</a:t>
            </a:r>
            <a:endParaRPr sz="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450" spc="15" dirty="0">
                <a:latin typeface="Courier New"/>
                <a:cs typeface="Courier New"/>
              </a:rPr>
              <a:t>}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50" spc="15" dirty="0">
                <a:latin typeface="Arial"/>
                <a:cs typeface="Arial"/>
              </a:rPr>
              <a:t>What </a:t>
            </a:r>
            <a:r>
              <a:rPr sz="450" spc="5" dirty="0">
                <a:latin typeface="Arial"/>
                <a:cs typeface="Arial"/>
              </a:rPr>
              <a:t>is </a:t>
            </a:r>
            <a:r>
              <a:rPr sz="450" spc="10" dirty="0">
                <a:latin typeface="Arial"/>
                <a:cs typeface="Arial"/>
              </a:rPr>
              <a:t>the output</a:t>
            </a:r>
            <a:r>
              <a:rPr sz="450" spc="-35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produced?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4649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3396288-045C-4A44-8EB6-603A2E38BA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342011"/>
            <a:ext cx="203644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using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abort()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1965578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1952879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2003679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797381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48180"/>
            <a:ext cx="50799" cy="11173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791244"/>
            <a:ext cx="3989704" cy="1225550"/>
          </a:xfrm>
          <a:custGeom>
            <a:avLst/>
            <a:gdLst/>
            <a:ahLst/>
            <a:cxnLst/>
            <a:rect l="l" t="t" r="r" b="b"/>
            <a:pathLst>
              <a:path w="3989704" h="1225550">
                <a:moveTo>
                  <a:pt x="3989591" y="0"/>
                </a:moveTo>
                <a:lnTo>
                  <a:pt x="0" y="0"/>
                </a:lnTo>
                <a:lnTo>
                  <a:pt x="0" y="1174334"/>
                </a:lnTo>
                <a:lnTo>
                  <a:pt x="4008" y="1194059"/>
                </a:lnTo>
                <a:lnTo>
                  <a:pt x="14922" y="1210211"/>
                </a:lnTo>
                <a:lnTo>
                  <a:pt x="31075" y="1221125"/>
                </a:lnTo>
                <a:lnTo>
                  <a:pt x="50799" y="1225134"/>
                </a:lnTo>
                <a:lnTo>
                  <a:pt x="3938791" y="1225134"/>
                </a:lnTo>
                <a:lnTo>
                  <a:pt x="3958516" y="1221125"/>
                </a:lnTo>
                <a:lnTo>
                  <a:pt x="3974669" y="1210211"/>
                </a:lnTo>
                <a:lnTo>
                  <a:pt x="3985583" y="1194058"/>
                </a:lnTo>
                <a:lnTo>
                  <a:pt x="3989591" y="1174334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35481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114914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227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100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973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77833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294" y="778052"/>
            <a:ext cx="3184525" cy="121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The output of the </a:t>
            </a:r>
            <a:r>
              <a:rPr sz="1050" spc="-10" dirty="0">
                <a:latin typeface="Arial"/>
                <a:cs typeface="Arial"/>
              </a:rPr>
              <a:t>previous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program:</a:t>
            </a:r>
            <a:endParaRPr sz="1050">
              <a:latin typeface="Arial"/>
              <a:cs typeface="Arial"/>
            </a:endParaRPr>
          </a:p>
          <a:p>
            <a:pPr marL="12700" marR="1334770">
              <a:lnSpc>
                <a:spcPct val="102600"/>
              </a:lnSpc>
              <a:tabLst>
                <a:tab pos="760730" algn="l"/>
              </a:tabLst>
            </a:pPr>
            <a:r>
              <a:rPr sz="1050" spc="-10" dirty="0">
                <a:latin typeface="Courier New"/>
                <a:cs typeface="Courier New"/>
              </a:rPr>
              <a:t>before:	mypid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is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5367  I am the parent</a:t>
            </a:r>
            <a:r>
              <a:rPr sz="1050" spc="8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5367</a:t>
            </a:r>
            <a:endParaRPr sz="1050">
              <a:latin typeface="Courier New"/>
              <a:cs typeface="Courier New"/>
            </a:endParaRPr>
          </a:p>
          <a:p>
            <a:pPr marL="12700" marR="254000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I am the child 5368 now sleeping...  My child 5368 has</a:t>
            </a:r>
            <a:r>
              <a:rPr sz="1050" spc="12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terminated</a:t>
            </a: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I have received the status = 134  Child status = 0 Signal = 6 Core =</a:t>
            </a:r>
            <a:r>
              <a:rPr sz="1050" spc="29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128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4178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FA492E5-A0B5-4181-B082-7788BA4959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Waiting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1112341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286" y="1099642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3" y="1150442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797381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48181"/>
            <a:ext cx="50799" cy="2641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4" y="791244"/>
            <a:ext cx="3989704" cy="372110"/>
          </a:xfrm>
          <a:custGeom>
            <a:avLst/>
            <a:gdLst/>
            <a:ahLst/>
            <a:cxnLst/>
            <a:rect l="l" t="t" r="r" b="b"/>
            <a:pathLst>
              <a:path w="3989704" h="372109">
                <a:moveTo>
                  <a:pt x="3989591" y="0"/>
                </a:moveTo>
                <a:lnTo>
                  <a:pt x="0" y="0"/>
                </a:lnTo>
                <a:lnTo>
                  <a:pt x="0" y="321097"/>
                </a:lnTo>
                <a:lnTo>
                  <a:pt x="4008" y="340822"/>
                </a:lnTo>
                <a:lnTo>
                  <a:pt x="14922" y="356975"/>
                </a:lnTo>
                <a:lnTo>
                  <a:pt x="31075" y="367889"/>
                </a:lnTo>
                <a:lnTo>
                  <a:pt x="50799" y="371897"/>
                </a:lnTo>
                <a:lnTo>
                  <a:pt x="3938791" y="371897"/>
                </a:lnTo>
                <a:lnTo>
                  <a:pt x="3958516" y="367888"/>
                </a:lnTo>
                <a:lnTo>
                  <a:pt x="3974669" y="356974"/>
                </a:lnTo>
                <a:lnTo>
                  <a:pt x="3985583" y="340822"/>
                </a:lnTo>
                <a:lnTo>
                  <a:pt x="3989591" y="321097"/>
                </a:lnTo>
                <a:lnTo>
                  <a:pt x="3989591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3548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09">
                <a:moveTo>
                  <a:pt x="0" y="29591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227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100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7973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7833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194" y="1315072"/>
            <a:ext cx="3989704" cy="194945"/>
          </a:xfrm>
          <a:custGeom>
            <a:avLst/>
            <a:gdLst/>
            <a:ahLst/>
            <a:cxnLst/>
            <a:rect l="l" t="t" r="r" b="b"/>
            <a:pathLst>
              <a:path w="3989704" h="194944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4398"/>
                </a:lnTo>
                <a:lnTo>
                  <a:pt x="3989591" y="19439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4" y="1496809"/>
            <a:ext cx="3989591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9993" y="2560738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5286" y="2548039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0793" y="2598839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786" y="1359302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786" y="1410102"/>
            <a:ext cx="50799" cy="11506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94" y="1541096"/>
            <a:ext cx="3989704" cy="1070610"/>
          </a:xfrm>
          <a:custGeom>
            <a:avLst/>
            <a:gdLst/>
            <a:ahLst/>
            <a:cxnLst/>
            <a:rect l="l" t="t" r="r" b="b"/>
            <a:pathLst>
              <a:path w="3989704" h="1070610">
                <a:moveTo>
                  <a:pt x="3989591" y="0"/>
                </a:moveTo>
                <a:lnTo>
                  <a:pt x="0" y="0"/>
                </a:lnTo>
                <a:lnTo>
                  <a:pt x="0" y="1019642"/>
                </a:lnTo>
                <a:lnTo>
                  <a:pt x="4008" y="1039367"/>
                </a:lnTo>
                <a:lnTo>
                  <a:pt x="14922" y="1055520"/>
                </a:lnTo>
                <a:lnTo>
                  <a:pt x="31075" y="1066434"/>
                </a:lnTo>
                <a:lnTo>
                  <a:pt x="50799" y="1070442"/>
                </a:lnTo>
                <a:lnTo>
                  <a:pt x="3938791" y="1070442"/>
                </a:lnTo>
                <a:lnTo>
                  <a:pt x="3958516" y="1066434"/>
                </a:lnTo>
                <a:lnTo>
                  <a:pt x="3974669" y="1055520"/>
                </a:lnTo>
                <a:lnTo>
                  <a:pt x="3985583" y="1039367"/>
                </a:lnTo>
                <a:lnTo>
                  <a:pt x="3989591" y="1019642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786" y="1397402"/>
            <a:ext cx="0" cy="1183005"/>
          </a:xfrm>
          <a:custGeom>
            <a:avLst/>
            <a:gdLst/>
            <a:ahLst/>
            <a:cxnLst/>
            <a:rect l="l" t="t" r="r" b="b"/>
            <a:pathLst>
              <a:path h="1183005">
                <a:moveTo>
                  <a:pt x="0" y="118238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138470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786" y="137200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786" y="135930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786" y="1340253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5948" y="342011"/>
            <a:ext cx="4047490" cy="137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29715" algn="ctr">
              <a:lnSpc>
                <a:spcPct val="100000"/>
              </a:lnSpc>
            </a:pP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Orphan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zombie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13995" marR="5080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process that terminates does not </a:t>
            </a:r>
            <a:r>
              <a:rPr sz="1050" spc="-20" dirty="0">
                <a:latin typeface="Arial"/>
                <a:cs typeface="Arial"/>
              </a:rPr>
              <a:t>leave </a:t>
            </a:r>
            <a:r>
              <a:rPr sz="1050" spc="-5" dirty="0">
                <a:latin typeface="Arial"/>
                <a:cs typeface="Arial"/>
              </a:rPr>
              <a:t>the system </a:t>
            </a:r>
            <a:r>
              <a:rPr sz="1050" spc="-10" dirty="0">
                <a:latin typeface="Arial"/>
                <a:cs typeface="Arial"/>
              </a:rPr>
              <a:t>before </a:t>
            </a:r>
            <a:r>
              <a:rPr sz="1050" spc="-5" dirty="0">
                <a:latin typeface="Arial"/>
                <a:cs typeface="Arial"/>
              </a:rPr>
              <a:t>its  parent accepts its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return.</a:t>
            </a:r>
          </a:p>
          <a:p>
            <a:pPr>
              <a:lnSpc>
                <a:spcPct val="100000"/>
              </a:lnSpc>
            </a:pPr>
            <a:endParaRPr sz="135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Special</a:t>
            </a:r>
            <a:r>
              <a:rPr sz="10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situations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40"/>
              </a:spcBef>
            </a:pPr>
            <a:r>
              <a:rPr sz="1050" spc="-5" dirty="0">
                <a:latin typeface="Arial"/>
                <a:cs typeface="Arial"/>
              </a:rPr>
              <a:t>There are 2 interesting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situations: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8155" y="1762226"/>
            <a:ext cx="134416" cy="1344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61556" y="1774087"/>
            <a:ext cx="6794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highlight>
                  <a:srgbClr val="000080"/>
                </a:highlight>
                <a:latin typeface="Arial"/>
                <a:cs typeface="Arial"/>
              </a:rPr>
              <a:t>1</a:t>
            </a:r>
            <a:endParaRPr sz="600" dirty="0">
              <a:highlight>
                <a:srgbClr val="000080"/>
              </a:highlight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8155" y="2278433"/>
            <a:ext cx="134416" cy="1344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1556" y="2290304"/>
            <a:ext cx="6794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highlight>
                  <a:srgbClr val="000080"/>
                </a:highlight>
                <a:latin typeface="Arial"/>
                <a:cs typeface="Arial"/>
              </a:rPr>
              <a:t>2</a:t>
            </a:r>
            <a:endParaRPr sz="600" dirty="0">
              <a:highlight>
                <a:srgbClr val="000080"/>
              </a:highlight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4395" y="1732468"/>
            <a:ext cx="3501390" cy="8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a parent </a:t>
            </a:r>
            <a:r>
              <a:rPr sz="1050" spc="-15" dirty="0">
                <a:latin typeface="Arial"/>
                <a:cs typeface="Arial"/>
              </a:rPr>
              <a:t>exits (for example, </a:t>
            </a:r>
            <a:r>
              <a:rPr sz="1050" spc="-5" dirty="0">
                <a:latin typeface="Arial"/>
                <a:cs typeface="Arial"/>
              </a:rPr>
              <a:t>the parent has been killed  prematurely) while its children are still </a:t>
            </a:r>
            <a:r>
              <a:rPr sz="1050" spc="-15" dirty="0">
                <a:latin typeface="Arial"/>
                <a:cs typeface="Arial"/>
              </a:rPr>
              <a:t>alive. </a:t>
            </a:r>
            <a:r>
              <a:rPr sz="1050" spc="-5" dirty="0">
                <a:latin typeface="Arial"/>
                <a:cs typeface="Arial"/>
              </a:rPr>
              <a:t>The children  </a:t>
            </a:r>
            <a:r>
              <a:rPr sz="1050" spc="-10" dirty="0">
                <a:latin typeface="Arial"/>
                <a:cs typeface="Arial"/>
              </a:rPr>
              <a:t>become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orphans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marL="12700" marR="9525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parent is </a:t>
            </a:r>
            <a:r>
              <a:rPr sz="1050" spc="-10" dirty="0">
                <a:latin typeface="Arial"/>
                <a:cs typeface="Arial"/>
              </a:rPr>
              <a:t>alive </a:t>
            </a:r>
            <a:r>
              <a:rPr sz="1050" spc="-15" dirty="0">
                <a:latin typeface="Arial"/>
                <a:cs typeface="Arial"/>
              </a:rPr>
              <a:t>but </a:t>
            </a:r>
            <a:r>
              <a:rPr sz="1050" spc="-20" dirty="0">
                <a:latin typeface="Arial"/>
                <a:cs typeface="Arial"/>
              </a:rPr>
              <a:t>never </a:t>
            </a:r>
            <a:r>
              <a:rPr sz="1050" spc="-15" dirty="0">
                <a:latin typeface="Arial"/>
                <a:cs typeface="Arial"/>
              </a:rPr>
              <a:t>makes </a:t>
            </a:r>
            <a:r>
              <a:rPr sz="1050" spc="-5" dirty="0">
                <a:latin typeface="Arial"/>
                <a:cs typeface="Arial"/>
              </a:rPr>
              <a:t>the call to </a:t>
            </a:r>
            <a:r>
              <a:rPr sz="1050" spc="-5" dirty="0">
                <a:latin typeface="Courier New"/>
                <a:cs typeface="Courier New"/>
              </a:rPr>
              <a:t>wait()</a:t>
            </a:r>
            <a:r>
              <a:rPr sz="1050" spc="-5" dirty="0">
                <a:latin typeface="Arial"/>
                <a:cs typeface="Arial"/>
              </a:rPr>
              <a:t>.  The children </a:t>
            </a:r>
            <a:r>
              <a:rPr sz="1050" spc="-10" dirty="0">
                <a:latin typeface="Arial"/>
                <a:cs typeface="Arial"/>
              </a:rPr>
              <a:t>become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0000"/>
                </a:solidFill>
                <a:latin typeface="Arial"/>
                <a:cs typeface="Arial"/>
              </a:rPr>
              <a:t>zombies</a:t>
            </a:r>
            <a:r>
              <a:rPr sz="1050" spc="-10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4649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D685BC9F-46AA-4C7F-9C35-ACF05C79B9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23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Waiting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1628558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286" y="1615859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3" y="1666659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797374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48174"/>
            <a:ext cx="50799" cy="780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4" y="791238"/>
            <a:ext cx="3989704" cy="888365"/>
          </a:xfrm>
          <a:custGeom>
            <a:avLst/>
            <a:gdLst/>
            <a:ahLst/>
            <a:cxnLst/>
            <a:rect l="l" t="t" r="r" b="b"/>
            <a:pathLst>
              <a:path w="3989704" h="888364">
                <a:moveTo>
                  <a:pt x="3989591" y="0"/>
                </a:moveTo>
                <a:lnTo>
                  <a:pt x="0" y="0"/>
                </a:lnTo>
                <a:lnTo>
                  <a:pt x="0" y="837321"/>
                </a:lnTo>
                <a:lnTo>
                  <a:pt x="4008" y="857045"/>
                </a:lnTo>
                <a:lnTo>
                  <a:pt x="14922" y="873198"/>
                </a:lnTo>
                <a:lnTo>
                  <a:pt x="31075" y="884112"/>
                </a:lnTo>
                <a:lnTo>
                  <a:pt x="50799" y="888120"/>
                </a:lnTo>
                <a:lnTo>
                  <a:pt x="3938791" y="888120"/>
                </a:lnTo>
                <a:lnTo>
                  <a:pt x="3958516" y="884112"/>
                </a:lnTo>
                <a:lnTo>
                  <a:pt x="3974669" y="873198"/>
                </a:lnTo>
                <a:lnTo>
                  <a:pt x="3985583" y="857045"/>
                </a:lnTo>
                <a:lnTo>
                  <a:pt x="3989591" y="837321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35474"/>
            <a:ext cx="0" cy="812165"/>
          </a:xfrm>
          <a:custGeom>
            <a:avLst/>
            <a:gdLst/>
            <a:ahLst/>
            <a:cxnLst/>
            <a:rect l="l" t="t" r="r" b="b"/>
            <a:pathLst>
              <a:path h="812164">
                <a:moveTo>
                  <a:pt x="0" y="81213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227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100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7973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7832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83841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5948" y="342011"/>
            <a:ext cx="400685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Orphan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490855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kernel changes the </a:t>
            </a:r>
            <a:r>
              <a:rPr sz="1050" spc="-10" dirty="0">
                <a:latin typeface="Courier New"/>
                <a:cs typeface="Courier New"/>
              </a:rPr>
              <a:t>PPID </a:t>
            </a:r>
            <a:r>
              <a:rPr sz="1050" spc="-5" dirty="0">
                <a:latin typeface="Arial"/>
                <a:cs typeface="Arial"/>
              </a:rPr>
              <a:t>of the </a:t>
            </a:r>
            <a:r>
              <a:rPr sz="1050" dirty="0">
                <a:latin typeface="Arial"/>
                <a:cs typeface="Arial"/>
              </a:rPr>
              <a:t>orphan </a:t>
            </a:r>
            <a:r>
              <a:rPr sz="1050" spc="-5" dirty="0">
                <a:latin typeface="Arial"/>
                <a:cs typeface="Arial"/>
              </a:rPr>
              <a:t>processes to  1.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4395" y="1122197"/>
            <a:ext cx="339979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10" dirty="0">
                <a:latin typeface="Arial"/>
                <a:cs typeface="Arial"/>
              </a:rPr>
              <a:t>→ </a:t>
            </a:r>
            <a:r>
              <a:rPr sz="1050" dirty="0">
                <a:latin typeface="Arial"/>
                <a:cs typeface="Arial"/>
              </a:rPr>
              <a:t>orphan </a:t>
            </a:r>
            <a:r>
              <a:rPr sz="1050" spc="-5" dirty="0">
                <a:latin typeface="Arial"/>
                <a:cs typeface="Arial"/>
              </a:rPr>
              <a:t>processes are systematically adopted </a:t>
            </a:r>
            <a:r>
              <a:rPr sz="1050" spc="-20" dirty="0">
                <a:latin typeface="Arial"/>
                <a:cs typeface="Arial"/>
              </a:rPr>
              <a:t>by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the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1007" y="152671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4395" y="1294282"/>
            <a:ext cx="2261235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process </a:t>
            </a:r>
            <a:r>
              <a:rPr sz="1050" spc="-10" dirty="0">
                <a:latin typeface="Courier New"/>
                <a:cs typeface="Courier New"/>
              </a:rPr>
              <a:t>init</a:t>
            </a:r>
            <a:r>
              <a:rPr sz="1050" spc="-3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(whose </a:t>
            </a:r>
            <a:r>
              <a:rPr sz="1050" spc="-10" dirty="0">
                <a:latin typeface="Courier New"/>
                <a:cs typeface="Courier New"/>
              </a:rPr>
              <a:t>PID</a:t>
            </a:r>
            <a:r>
              <a:rPr sz="1050" spc="-3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is 1).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Courier New"/>
                <a:cs typeface="Courier New"/>
              </a:rPr>
              <a:t>init</a:t>
            </a:r>
            <a:r>
              <a:rPr sz="1050" spc="-3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accepts all its children returns.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4649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A13E48CC-4DFA-4C15-902F-AE7D7DB7D4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Waiting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342011"/>
            <a:ext cx="39117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making an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orphan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1100" spc="15" dirty="0" err="1">
                <a:solidFill>
                  <a:srgbClr val="FFFFFF"/>
                </a:solidFill>
                <a:latin typeface="Arial"/>
                <a:cs typeface="Arial"/>
              </a:rPr>
              <a:t>orphan.c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790121"/>
            <a:ext cx="292100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 marR="1216660" indent="-67945">
              <a:lnSpc>
                <a:spcPct val="107600"/>
              </a:lnSpc>
            </a:pPr>
            <a:r>
              <a:rPr sz="850" spc="20" dirty="0">
                <a:latin typeface="Courier New"/>
                <a:cs typeface="Courier New"/>
              </a:rPr>
              <a:t>int main(){  printf("Before</a:t>
            </a:r>
            <a:r>
              <a:rPr sz="850" spc="-8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fork\n");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850" spc="20" dirty="0">
                <a:latin typeface="Courier New"/>
                <a:cs typeface="Courier New"/>
              </a:rPr>
              <a:t>if ( fork() == 0 ){ //</a:t>
            </a:r>
            <a:r>
              <a:rPr sz="850" spc="-8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child</a:t>
            </a:r>
            <a:endParaRPr sz="850">
              <a:latin typeface="Courier New"/>
              <a:cs typeface="Courier New"/>
            </a:endParaRPr>
          </a:p>
          <a:p>
            <a:pPr marL="281940" marR="5080">
              <a:lnSpc>
                <a:spcPct val="107600"/>
              </a:lnSpc>
            </a:pPr>
            <a:r>
              <a:rPr sz="850" spc="20" dirty="0">
                <a:latin typeface="Courier New"/>
                <a:cs typeface="Courier New"/>
              </a:rPr>
              <a:t>printf("My parent is %d\n",</a:t>
            </a:r>
            <a:r>
              <a:rPr sz="850" spc="-8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getppid());  sleep(6);</a:t>
            </a:r>
            <a:endParaRPr sz="850">
              <a:latin typeface="Courier New"/>
              <a:cs typeface="Courier New"/>
            </a:endParaRPr>
          </a:p>
          <a:p>
            <a:pPr marL="281940" marR="5080">
              <a:lnSpc>
                <a:spcPct val="107600"/>
              </a:lnSpc>
            </a:pPr>
            <a:r>
              <a:rPr sz="850" spc="20" dirty="0">
                <a:latin typeface="Courier New"/>
                <a:cs typeface="Courier New"/>
              </a:rPr>
              <a:t>printf("My parent is %d\n",</a:t>
            </a:r>
            <a:r>
              <a:rPr sz="850" spc="-8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getppid());  exit(2);</a:t>
            </a:r>
            <a:endParaRPr sz="850">
              <a:latin typeface="Courier New"/>
              <a:cs typeface="Courier New"/>
            </a:endParaRPr>
          </a:p>
          <a:p>
            <a:pPr marL="80010">
              <a:lnSpc>
                <a:spcPct val="100000"/>
              </a:lnSpc>
              <a:spcBef>
                <a:spcPts val="75"/>
              </a:spcBef>
            </a:pPr>
            <a:r>
              <a:rPr sz="850" spc="2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80010">
              <a:lnSpc>
                <a:spcPct val="100000"/>
              </a:lnSpc>
              <a:spcBef>
                <a:spcPts val="75"/>
              </a:spcBef>
            </a:pPr>
            <a:r>
              <a:rPr sz="850" spc="20" dirty="0">
                <a:latin typeface="Courier New"/>
                <a:cs typeface="Courier New"/>
              </a:rPr>
              <a:t>//</a:t>
            </a:r>
            <a:r>
              <a:rPr sz="850" spc="-8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parent</a:t>
            </a:r>
            <a:endParaRPr sz="850">
              <a:latin typeface="Courier New"/>
              <a:cs typeface="Courier New"/>
            </a:endParaRPr>
          </a:p>
          <a:p>
            <a:pPr marL="80010">
              <a:lnSpc>
                <a:spcPct val="100000"/>
              </a:lnSpc>
              <a:spcBef>
                <a:spcPts val="75"/>
              </a:spcBef>
            </a:pPr>
            <a:r>
              <a:rPr sz="850" spc="20" dirty="0">
                <a:latin typeface="Courier New"/>
                <a:cs typeface="Courier New"/>
              </a:rPr>
              <a:t>printf("had a</a:t>
            </a:r>
            <a:r>
              <a:rPr sz="850" spc="-8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child...\n");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850" spc="20" dirty="0">
                <a:latin typeface="Courier New"/>
                <a:cs typeface="Courier New"/>
              </a:rPr>
              <a:t>sleep(3);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850" spc="20" dirty="0">
                <a:latin typeface="Courier New"/>
                <a:cs typeface="Courier New"/>
              </a:rPr>
              <a:t>exit(1);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850" spc="2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50" spc="15" dirty="0">
                <a:latin typeface="Arial"/>
                <a:cs typeface="Arial"/>
              </a:rPr>
              <a:t>What </a:t>
            </a:r>
            <a:r>
              <a:rPr sz="850" spc="10" dirty="0">
                <a:latin typeface="Arial"/>
                <a:cs typeface="Arial"/>
              </a:rPr>
              <a:t>is </a:t>
            </a:r>
            <a:r>
              <a:rPr sz="850" spc="15" dirty="0">
                <a:latin typeface="Arial"/>
                <a:cs typeface="Arial"/>
              </a:rPr>
              <a:t>the output</a:t>
            </a:r>
            <a:r>
              <a:rPr sz="850" spc="-70" dirty="0">
                <a:latin typeface="Arial"/>
                <a:cs typeface="Arial"/>
              </a:rPr>
              <a:t> </a:t>
            </a:r>
            <a:r>
              <a:rPr sz="850" spc="15" dirty="0">
                <a:latin typeface="Arial"/>
                <a:cs typeface="Arial"/>
              </a:rPr>
              <a:t>produced?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CB3CE16-F04C-49B1-AB2B-50AAA4109E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Waiting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1800288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286" y="1787588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3" y="1838388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797377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48177"/>
            <a:ext cx="50799" cy="9521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4" y="791240"/>
            <a:ext cx="3989704" cy="1060450"/>
          </a:xfrm>
          <a:custGeom>
            <a:avLst/>
            <a:gdLst/>
            <a:ahLst/>
            <a:cxnLst/>
            <a:rect l="l" t="t" r="r" b="b"/>
            <a:pathLst>
              <a:path w="3989704" h="1060450">
                <a:moveTo>
                  <a:pt x="3989591" y="0"/>
                </a:moveTo>
                <a:lnTo>
                  <a:pt x="0" y="0"/>
                </a:lnTo>
                <a:lnTo>
                  <a:pt x="0" y="1009048"/>
                </a:lnTo>
                <a:lnTo>
                  <a:pt x="4008" y="1028772"/>
                </a:lnTo>
                <a:lnTo>
                  <a:pt x="14922" y="1044925"/>
                </a:lnTo>
                <a:lnTo>
                  <a:pt x="31075" y="1055839"/>
                </a:lnTo>
                <a:lnTo>
                  <a:pt x="50799" y="1059847"/>
                </a:lnTo>
                <a:lnTo>
                  <a:pt x="3938791" y="1059847"/>
                </a:lnTo>
                <a:lnTo>
                  <a:pt x="3958516" y="1055839"/>
                </a:lnTo>
                <a:lnTo>
                  <a:pt x="3974669" y="1044925"/>
                </a:lnTo>
                <a:lnTo>
                  <a:pt x="3985583" y="1028772"/>
                </a:lnTo>
                <a:lnTo>
                  <a:pt x="3989591" y="1009048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35477"/>
            <a:ext cx="0" cy="984250"/>
          </a:xfrm>
          <a:custGeom>
            <a:avLst/>
            <a:gdLst/>
            <a:ahLst/>
            <a:cxnLst/>
            <a:rect l="l" t="t" r="r" b="b"/>
            <a:pathLst>
              <a:path h="984250">
                <a:moveTo>
                  <a:pt x="0" y="98386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227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100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7973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7832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83731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35352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5948" y="342011"/>
            <a:ext cx="4097020" cy="1487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Zombie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490855" marR="177165" algn="just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Zombie processes remain in the </a:t>
            </a:r>
            <a:r>
              <a:rPr sz="1050" spc="-15" dirty="0">
                <a:latin typeface="Arial"/>
                <a:cs typeface="Arial"/>
              </a:rPr>
              <a:t>system’s </a:t>
            </a:r>
            <a:r>
              <a:rPr sz="1050" spc="-5" dirty="0">
                <a:latin typeface="Arial"/>
                <a:cs typeface="Arial"/>
              </a:rPr>
              <a:t>process </a:t>
            </a:r>
            <a:r>
              <a:rPr sz="1050" spc="-10" dirty="0">
                <a:latin typeface="Arial"/>
                <a:cs typeface="Arial"/>
              </a:rPr>
              <a:t>table  waiting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the acceptance of their </a:t>
            </a:r>
            <a:r>
              <a:rPr sz="1050" dirty="0">
                <a:latin typeface="Arial"/>
                <a:cs typeface="Arial"/>
              </a:rPr>
              <a:t>return. </a:t>
            </a:r>
            <a:r>
              <a:rPr sz="1050" spc="-25" dirty="0">
                <a:latin typeface="Arial"/>
                <a:cs typeface="Arial"/>
              </a:rPr>
              <a:t>However, </a:t>
            </a:r>
            <a:r>
              <a:rPr sz="1050" spc="-15" dirty="0">
                <a:latin typeface="Arial"/>
                <a:cs typeface="Arial"/>
              </a:rPr>
              <a:t>they  </a:t>
            </a:r>
            <a:r>
              <a:rPr sz="1050" spc="-5" dirty="0">
                <a:latin typeface="Arial"/>
                <a:cs typeface="Arial"/>
              </a:rPr>
              <a:t>loose their resources (data, </a:t>
            </a:r>
            <a:r>
              <a:rPr sz="1050" spc="-10" dirty="0">
                <a:latin typeface="Arial"/>
                <a:cs typeface="Arial"/>
              </a:rPr>
              <a:t>code,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stack...).</a:t>
            </a:r>
            <a:endParaRPr sz="105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Because the </a:t>
            </a:r>
            <a:r>
              <a:rPr sz="1050" spc="-15" dirty="0">
                <a:latin typeface="Arial"/>
                <a:cs typeface="Arial"/>
              </a:rPr>
              <a:t>system’s </a:t>
            </a:r>
            <a:r>
              <a:rPr sz="1050" spc="-5" dirty="0">
                <a:latin typeface="Arial"/>
                <a:cs typeface="Arial"/>
              </a:rPr>
              <a:t>process </a:t>
            </a:r>
            <a:r>
              <a:rPr sz="1050" spc="-10" dirty="0">
                <a:latin typeface="Arial"/>
                <a:cs typeface="Arial"/>
              </a:rPr>
              <a:t>table </a:t>
            </a:r>
            <a:r>
              <a:rPr sz="1050" spc="-5" dirty="0">
                <a:latin typeface="Arial"/>
                <a:cs typeface="Arial"/>
              </a:rPr>
              <a:t>has a </a:t>
            </a:r>
            <a:r>
              <a:rPr sz="1050" spc="-15" dirty="0">
                <a:latin typeface="Arial"/>
                <a:cs typeface="Arial"/>
              </a:rPr>
              <a:t>fixed-size, </a:t>
            </a:r>
            <a:r>
              <a:rPr sz="1050" spc="-5" dirty="0">
                <a:latin typeface="Arial"/>
                <a:cs typeface="Arial"/>
              </a:rPr>
              <a:t>too  </a:t>
            </a:r>
            <a:r>
              <a:rPr sz="1050" spc="-15" dirty="0">
                <a:latin typeface="Arial"/>
                <a:cs typeface="Arial"/>
              </a:rPr>
              <a:t>many </a:t>
            </a:r>
            <a:r>
              <a:rPr sz="1050" spc="-10" dirty="0">
                <a:latin typeface="Arial"/>
                <a:cs typeface="Arial"/>
              </a:rPr>
              <a:t>zombie </a:t>
            </a:r>
            <a:r>
              <a:rPr sz="1050" spc="-5" dirty="0">
                <a:latin typeface="Arial"/>
                <a:cs typeface="Arial"/>
              </a:rPr>
              <a:t>processes can require the intervention of the  system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administrator.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4649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CF3D42F4-A793-4CA2-A95F-5FDB6773E3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Waiting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342011"/>
            <a:ext cx="39117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making a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zombie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050" spc="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1050" spc="15" dirty="0" err="1">
                <a:solidFill>
                  <a:srgbClr val="FFFFFF"/>
                </a:solidFill>
                <a:latin typeface="Arial"/>
                <a:cs typeface="Arial"/>
              </a:rPr>
              <a:t>zombie.c</a:t>
            </a:r>
            <a:r>
              <a:rPr lang="en-US" sz="1050" spc="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9458" y="288269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45" y="0"/>
                </a:lnTo>
              </a:path>
            </a:pathLst>
          </a:custGeom>
          <a:ln w="3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9536" y="288269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45" y="0"/>
                </a:lnTo>
              </a:path>
            </a:pathLst>
          </a:custGeom>
          <a:ln w="3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3817" y="313476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45" y="0"/>
                </a:lnTo>
              </a:path>
            </a:pathLst>
          </a:custGeom>
          <a:ln w="3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777049"/>
            <a:ext cx="3496310" cy="2522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 marR="1466215" indent="-60960">
              <a:lnSpc>
                <a:spcPct val="103400"/>
              </a:lnSpc>
            </a:pPr>
            <a:r>
              <a:rPr sz="800" dirty="0">
                <a:latin typeface="Courier New"/>
                <a:cs typeface="Courier New"/>
              </a:rPr>
              <a:t>int main(int argc, char</a:t>
            </a:r>
            <a:r>
              <a:rPr sz="800" spc="-125" dirty="0">
                <a:latin typeface="Courier New"/>
                <a:cs typeface="Courier New"/>
              </a:rPr>
              <a:t> </a:t>
            </a:r>
            <a:r>
              <a:rPr sz="1200" baseline="-10416" dirty="0">
                <a:latin typeface="Courier New"/>
                <a:cs typeface="Courier New"/>
              </a:rPr>
              <a:t>*</a:t>
            </a:r>
            <a:r>
              <a:rPr sz="800" dirty="0">
                <a:latin typeface="Courier New"/>
                <a:cs typeface="Courier New"/>
              </a:rPr>
              <a:t>argv[]){  int</a:t>
            </a:r>
            <a:r>
              <a:rPr sz="800" spc="-11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pid;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</a:pPr>
            <a:r>
              <a:rPr sz="800" dirty="0">
                <a:latin typeface="Courier New"/>
                <a:cs typeface="Courier New"/>
              </a:rPr>
              <a:t>pid =</a:t>
            </a:r>
            <a:r>
              <a:rPr sz="800" spc="-114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fork();</a:t>
            </a:r>
            <a:endParaRPr sz="800">
              <a:latin typeface="Courier New"/>
              <a:cs typeface="Courier New"/>
            </a:endParaRPr>
          </a:p>
          <a:p>
            <a:pPr marL="73025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latin typeface="Courier New"/>
                <a:cs typeface="Courier New"/>
              </a:rPr>
              <a:t>if (pid){  // means pid</a:t>
            </a:r>
            <a:r>
              <a:rPr sz="800" spc="-13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!=0</a:t>
            </a:r>
            <a:endParaRPr sz="800">
              <a:latin typeface="Courier New"/>
              <a:cs typeface="Courier New"/>
            </a:endParaRPr>
          </a:p>
          <a:p>
            <a:pPr marL="194945" marR="5080">
              <a:lnSpc>
                <a:spcPct val="103400"/>
              </a:lnSpc>
            </a:pPr>
            <a:r>
              <a:rPr sz="800" dirty="0">
                <a:latin typeface="Courier New"/>
                <a:cs typeface="Courier New"/>
              </a:rPr>
              <a:t>printf("I am the parent process, pid=%d\n",</a:t>
            </a:r>
            <a:r>
              <a:rPr sz="800" spc="-13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getpid());  while(1)</a:t>
            </a:r>
            <a:endParaRPr sz="800">
              <a:latin typeface="Courier New"/>
              <a:cs typeface="Courier New"/>
            </a:endParaRPr>
          </a:p>
          <a:p>
            <a:pPr marR="2427605" algn="ctr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latin typeface="Courier New"/>
                <a:cs typeface="Courier New"/>
              </a:rPr>
              <a:t>sleep(5);</a:t>
            </a:r>
            <a:endParaRPr sz="800">
              <a:latin typeface="Courier New"/>
              <a:cs typeface="Courier New"/>
            </a:endParaRPr>
          </a:p>
          <a:p>
            <a:pPr marL="73025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73025" marR="187325">
              <a:lnSpc>
                <a:spcPct val="103400"/>
              </a:lnSpc>
            </a:pPr>
            <a:r>
              <a:rPr sz="800" dirty="0">
                <a:latin typeface="Courier New"/>
                <a:cs typeface="Courier New"/>
              </a:rPr>
              <a:t>printf("I am the child process, pid=%d\n",</a:t>
            </a:r>
            <a:r>
              <a:rPr sz="800" spc="-13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getpid());  exit(0);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The </a:t>
            </a:r>
            <a:r>
              <a:rPr sz="800" spc="-5" dirty="0">
                <a:latin typeface="Arial"/>
                <a:cs typeface="Arial"/>
              </a:rPr>
              <a:t>program will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display:</a:t>
            </a:r>
            <a:endParaRPr sz="800">
              <a:latin typeface="Arial"/>
              <a:cs typeface="Arial"/>
            </a:endParaRPr>
          </a:p>
          <a:p>
            <a:pPr marL="12700" marR="1466215">
              <a:lnSpc>
                <a:spcPct val="103400"/>
              </a:lnSpc>
            </a:pPr>
            <a:r>
              <a:rPr sz="800" dirty="0">
                <a:latin typeface="Courier New"/>
                <a:cs typeface="Courier New"/>
              </a:rPr>
              <a:t>I am the parent process,</a:t>
            </a:r>
            <a:r>
              <a:rPr sz="800" spc="-13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pid=5585  I am the child process,</a:t>
            </a:r>
            <a:r>
              <a:rPr sz="800" spc="-13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pid=5586</a:t>
            </a:r>
            <a:endParaRPr sz="800">
              <a:latin typeface="Courier New"/>
              <a:cs typeface="Courier New"/>
            </a:endParaRPr>
          </a:p>
          <a:p>
            <a:pPr marL="12700" marR="763270">
              <a:lnSpc>
                <a:spcPct val="103400"/>
              </a:lnSpc>
            </a:pPr>
            <a:r>
              <a:rPr sz="800" dirty="0">
                <a:latin typeface="Arial"/>
                <a:cs typeface="Arial"/>
              </a:rPr>
              <a:t>If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you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look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the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running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processes: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Courier New"/>
                <a:cs typeface="Courier New"/>
              </a:rPr>
              <a:t>ps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-u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your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user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id  PID TTY TIME</a:t>
            </a:r>
            <a:r>
              <a:rPr sz="800" spc="-12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CMD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latin typeface="Courier New"/>
                <a:cs typeface="Courier New"/>
              </a:rPr>
              <a:t>5585 pts/4 0:00 make</a:t>
            </a:r>
            <a:r>
              <a:rPr sz="800" spc="-31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zom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latin typeface="Courier New"/>
                <a:cs typeface="Courier New"/>
              </a:rPr>
              <a:t>5586 ?  0:00</a:t>
            </a:r>
            <a:r>
              <a:rPr sz="800" spc="-12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&lt;defunct&gt;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4178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752FAE2-FF89-4F60-83FC-70697A1780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27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2603715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286" y="2591016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3" y="2641816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797385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48185"/>
            <a:ext cx="50799" cy="17555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4" y="791249"/>
            <a:ext cx="3989704" cy="1863725"/>
          </a:xfrm>
          <a:custGeom>
            <a:avLst/>
            <a:gdLst/>
            <a:ahLst/>
            <a:cxnLst/>
            <a:rect l="l" t="t" r="r" b="b"/>
            <a:pathLst>
              <a:path w="3989704" h="1863725">
                <a:moveTo>
                  <a:pt x="3989591" y="0"/>
                </a:moveTo>
                <a:lnTo>
                  <a:pt x="0" y="0"/>
                </a:lnTo>
                <a:lnTo>
                  <a:pt x="0" y="1812467"/>
                </a:lnTo>
                <a:lnTo>
                  <a:pt x="4008" y="1832191"/>
                </a:lnTo>
                <a:lnTo>
                  <a:pt x="14922" y="1848344"/>
                </a:lnTo>
                <a:lnTo>
                  <a:pt x="31075" y="1859258"/>
                </a:lnTo>
                <a:lnTo>
                  <a:pt x="50799" y="1863266"/>
                </a:lnTo>
                <a:lnTo>
                  <a:pt x="3938791" y="1863266"/>
                </a:lnTo>
                <a:lnTo>
                  <a:pt x="3958516" y="1859258"/>
                </a:lnTo>
                <a:lnTo>
                  <a:pt x="3974669" y="1848344"/>
                </a:lnTo>
                <a:lnTo>
                  <a:pt x="3985583" y="1832191"/>
                </a:lnTo>
                <a:lnTo>
                  <a:pt x="3989591" y="1812467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35485"/>
            <a:ext cx="0" cy="1787525"/>
          </a:xfrm>
          <a:custGeom>
            <a:avLst/>
            <a:gdLst/>
            <a:ahLst/>
            <a:cxnLst/>
            <a:rect l="l" t="t" r="r" b="b"/>
            <a:pathLst>
              <a:path h="1787525">
                <a:moveTo>
                  <a:pt x="0" y="178728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227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100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79738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7833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049350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221422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813560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2157717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2329789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5948" y="342011"/>
            <a:ext cx="4094479" cy="229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 termination: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exit()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Synopsis: </a:t>
            </a:r>
            <a:r>
              <a:rPr sz="1050" b="1" spc="-10" dirty="0">
                <a:latin typeface="Courier New"/>
                <a:cs typeface="Courier New"/>
              </a:rPr>
              <a:t>void exit(int</a:t>
            </a:r>
            <a:r>
              <a:rPr sz="1050" b="1" spc="135" dirty="0">
                <a:latin typeface="Courier New"/>
                <a:cs typeface="Courier New"/>
              </a:rPr>
              <a:t> </a:t>
            </a:r>
            <a:r>
              <a:rPr sz="1050" b="1" spc="-10" dirty="0">
                <a:latin typeface="Courier New"/>
                <a:cs typeface="Courier New"/>
              </a:rPr>
              <a:t>status);</a:t>
            </a:r>
            <a:endParaRPr sz="1050" b="1" dirty="0">
              <a:latin typeface="Courier New"/>
              <a:cs typeface="Courier New"/>
            </a:endParaRPr>
          </a:p>
          <a:p>
            <a:pPr marL="490855" marR="398145">
              <a:lnSpc>
                <a:spcPct val="102600"/>
              </a:lnSpc>
              <a:spcBef>
                <a:spcPts val="295"/>
              </a:spcBef>
            </a:pPr>
            <a:r>
              <a:rPr sz="1050" spc="-5" dirty="0">
                <a:latin typeface="Arial"/>
                <a:cs typeface="Arial"/>
              </a:rPr>
              <a:t>This call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terminates a process and </a:t>
            </a:r>
            <a:r>
              <a:rPr sz="1050" spc="-20" dirty="0">
                <a:highlight>
                  <a:srgbClr val="FFFF00"/>
                </a:highlight>
                <a:latin typeface="Arial"/>
                <a:cs typeface="Arial"/>
              </a:rPr>
              <a:t>never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returns 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Courier New"/>
                <a:cs typeface="Courier New"/>
              </a:rPr>
              <a:t>status </a:t>
            </a:r>
            <a:r>
              <a:rPr sz="1050" spc="-15" dirty="0">
                <a:latin typeface="Arial"/>
                <a:cs typeface="Arial"/>
              </a:rPr>
              <a:t>value </a:t>
            </a:r>
            <a:r>
              <a:rPr sz="1050" spc="-5" dirty="0">
                <a:latin typeface="Arial"/>
                <a:cs typeface="Arial"/>
              </a:rPr>
              <a:t>is </a:t>
            </a:r>
            <a:r>
              <a:rPr sz="1050" spc="-15" dirty="0">
                <a:latin typeface="Arial"/>
                <a:cs typeface="Arial"/>
              </a:rPr>
              <a:t>available </a:t>
            </a:r>
            <a:r>
              <a:rPr sz="1050" spc="-5" dirty="0">
                <a:latin typeface="Arial"/>
                <a:cs typeface="Arial"/>
              </a:rPr>
              <a:t>to the parent process  through the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wait()</a:t>
            </a:r>
            <a:r>
              <a:rPr sz="1050" spc="-340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system call.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30"/>
              </a:spcBef>
            </a:pP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20" dirty="0">
                <a:latin typeface="Arial"/>
                <a:cs typeface="Arial"/>
              </a:rPr>
              <a:t>invoked by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0" dirty="0">
                <a:latin typeface="Arial"/>
                <a:cs typeface="Arial"/>
              </a:rPr>
              <a:t>process,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Courier New"/>
                <a:cs typeface="Courier New"/>
              </a:rPr>
              <a:t>exit() </a:t>
            </a:r>
            <a:r>
              <a:rPr sz="1050" spc="-5" dirty="0">
                <a:latin typeface="Arial"/>
                <a:cs typeface="Arial"/>
              </a:rPr>
              <a:t>system</a:t>
            </a:r>
            <a:r>
              <a:rPr sz="1050" spc="-1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call:</a:t>
            </a: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99"/>
              </a:lnSpc>
              <a:spcBef>
                <a:spcPts val="295"/>
              </a:spcBef>
            </a:pP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closes</a:t>
            </a:r>
            <a:r>
              <a:rPr sz="1050" spc="-5" dirty="0">
                <a:latin typeface="Arial"/>
                <a:cs typeface="Arial"/>
              </a:rPr>
              <a:t> all the </a:t>
            </a:r>
            <a:r>
              <a:rPr sz="1050" spc="-15" dirty="0">
                <a:latin typeface="Arial"/>
                <a:cs typeface="Arial"/>
              </a:rPr>
              <a:t>process’s </a:t>
            </a:r>
            <a:r>
              <a:rPr sz="1050" spc="-5" dirty="0">
                <a:latin typeface="Arial"/>
                <a:cs typeface="Arial"/>
              </a:rPr>
              <a:t>file descriptors. It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flushes</a:t>
            </a:r>
            <a:r>
              <a:rPr sz="1050" spc="-5" dirty="0">
                <a:latin typeface="Arial"/>
                <a:cs typeface="Arial"/>
              </a:rPr>
              <a:t> all output  streams and closes all open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streams,</a:t>
            </a:r>
            <a:endParaRPr sz="1050" dirty="0">
              <a:latin typeface="Arial"/>
              <a:cs typeface="Arial"/>
            </a:endParaRPr>
          </a:p>
          <a:p>
            <a:pPr marL="490855" marR="278130">
              <a:lnSpc>
                <a:spcPct val="102600"/>
              </a:lnSpc>
            </a:pP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frees</a:t>
            </a:r>
            <a:r>
              <a:rPr sz="1050" spc="-5" dirty="0">
                <a:latin typeface="Arial"/>
                <a:cs typeface="Arial"/>
              </a:rPr>
              <a:t> the memory used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its </a:t>
            </a:r>
            <a:r>
              <a:rPr sz="1050" spc="-10" dirty="0">
                <a:latin typeface="Arial"/>
                <a:cs typeface="Arial"/>
              </a:rPr>
              <a:t>code, </a:t>
            </a:r>
            <a:r>
              <a:rPr sz="1050" spc="-5" dirty="0">
                <a:latin typeface="Arial"/>
                <a:cs typeface="Arial"/>
              </a:rPr>
              <a:t>data and </a:t>
            </a:r>
            <a:r>
              <a:rPr sz="1050" spc="-10" dirty="0">
                <a:latin typeface="Arial"/>
                <a:cs typeface="Arial"/>
              </a:rPr>
              <a:t>stack, 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sends</a:t>
            </a:r>
            <a:r>
              <a:rPr sz="1050" spc="-5" dirty="0">
                <a:latin typeface="Arial"/>
                <a:cs typeface="Arial"/>
              </a:rPr>
              <a:t> a </a:t>
            </a:r>
            <a:r>
              <a:rPr sz="1050" spc="-10" dirty="0">
                <a:latin typeface="Courier New"/>
                <a:cs typeface="Courier New"/>
              </a:rPr>
              <a:t>SIGCHLD </a:t>
            </a:r>
            <a:r>
              <a:rPr sz="1050" spc="-5" dirty="0">
                <a:latin typeface="Arial"/>
                <a:cs typeface="Arial"/>
              </a:rPr>
              <a:t>signal to its parent and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waits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the  parent to accept its </a:t>
            </a:r>
            <a:r>
              <a:rPr sz="1050" dirty="0">
                <a:latin typeface="Arial"/>
                <a:cs typeface="Arial"/>
              </a:rPr>
              <a:t>return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code.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4178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2B695B3A-E19F-4B21-B767-7C6B6C6248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8160" y="33822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342011"/>
            <a:ext cx="29973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700" spc="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700" spc="15" dirty="0" err="1">
                <a:solidFill>
                  <a:srgbClr val="FFFFFF"/>
                </a:solidFill>
                <a:latin typeface="Arial"/>
                <a:cs typeface="Arial"/>
              </a:rPr>
              <a:t>terminate.c</a:t>
            </a:r>
            <a:r>
              <a:rPr lang="en-US" sz="700" spc="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706755"/>
            <a:ext cx="3450590" cy="254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Courier New"/>
                <a:cs typeface="Courier New"/>
              </a:rPr>
              <a:t>#include</a:t>
            </a:r>
            <a:r>
              <a:rPr sz="550" spc="-75" dirty="0">
                <a:latin typeface="Courier New"/>
                <a:cs typeface="Courier New"/>
              </a:rPr>
              <a:t> </a:t>
            </a:r>
            <a:r>
              <a:rPr sz="550" spc="15" dirty="0">
                <a:latin typeface="Courier New"/>
                <a:cs typeface="Courier New"/>
              </a:rPr>
              <a:t>&lt;stdio.h&gt;</a:t>
            </a:r>
            <a:endParaRPr sz="5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50" spc="15" dirty="0">
                <a:latin typeface="Courier New"/>
                <a:cs typeface="Courier New"/>
              </a:rPr>
              <a:t>#include</a:t>
            </a:r>
            <a:r>
              <a:rPr sz="550" spc="-75" dirty="0">
                <a:latin typeface="Courier New"/>
                <a:cs typeface="Courier New"/>
              </a:rPr>
              <a:t> </a:t>
            </a:r>
            <a:r>
              <a:rPr sz="550" spc="15" dirty="0">
                <a:latin typeface="Courier New"/>
                <a:cs typeface="Courier New"/>
              </a:rPr>
              <a:t>&lt;unistd.h&gt;</a:t>
            </a:r>
            <a:endParaRPr sz="5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50" spc="15" dirty="0">
                <a:latin typeface="Courier New"/>
                <a:cs typeface="Courier New"/>
              </a:rPr>
              <a:t>#include</a:t>
            </a:r>
            <a:r>
              <a:rPr sz="550" spc="-75" dirty="0">
                <a:latin typeface="Courier New"/>
                <a:cs typeface="Courier New"/>
              </a:rPr>
              <a:t> </a:t>
            </a:r>
            <a:r>
              <a:rPr sz="550" spc="15" dirty="0">
                <a:latin typeface="Courier New"/>
                <a:cs typeface="Courier New"/>
              </a:rPr>
              <a:t>&lt;stdlib.h&gt;</a:t>
            </a:r>
            <a:endParaRPr sz="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50" spc="15" dirty="0">
                <a:latin typeface="Courier New"/>
                <a:cs typeface="Courier New"/>
              </a:rPr>
              <a:t>#include</a:t>
            </a:r>
            <a:r>
              <a:rPr sz="550" spc="-70" dirty="0">
                <a:latin typeface="Courier New"/>
                <a:cs typeface="Courier New"/>
              </a:rPr>
              <a:t> </a:t>
            </a:r>
            <a:r>
              <a:rPr sz="550" spc="15" dirty="0">
                <a:latin typeface="Courier New"/>
                <a:cs typeface="Courier New"/>
              </a:rPr>
              <a:t>&lt;sys/types.h&gt;</a:t>
            </a:r>
            <a:endParaRPr sz="5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50" spc="15" dirty="0">
                <a:latin typeface="Courier New"/>
                <a:cs typeface="Courier New"/>
              </a:rPr>
              <a:t>#include</a:t>
            </a:r>
            <a:r>
              <a:rPr sz="550" spc="-75" dirty="0">
                <a:latin typeface="Courier New"/>
                <a:cs typeface="Courier New"/>
              </a:rPr>
              <a:t> </a:t>
            </a:r>
            <a:r>
              <a:rPr sz="550" spc="15" dirty="0">
                <a:latin typeface="Courier New"/>
                <a:cs typeface="Courier New"/>
              </a:rPr>
              <a:t>&lt;sys/wait.h&gt;</a:t>
            </a:r>
            <a:endParaRPr sz="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100330" marR="2860040" indent="-88265">
              <a:lnSpc>
                <a:spcPct val="108400"/>
              </a:lnSpc>
              <a:spcBef>
                <a:spcPts val="5"/>
              </a:spcBef>
            </a:pPr>
            <a:r>
              <a:rPr sz="550" spc="15" dirty="0">
                <a:latin typeface="Courier New"/>
                <a:cs typeface="Courier New"/>
              </a:rPr>
              <a:t>int main() {  int</a:t>
            </a:r>
            <a:r>
              <a:rPr sz="550" spc="-80" dirty="0">
                <a:latin typeface="Courier New"/>
                <a:cs typeface="Courier New"/>
              </a:rPr>
              <a:t> </a:t>
            </a:r>
            <a:r>
              <a:rPr sz="550" spc="15" dirty="0">
                <a:latin typeface="Courier New"/>
                <a:cs typeface="Courier New"/>
              </a:rPr>
              <a:t>newpid;</a:t>
            </a:r>
            <a:endParaRPr sz="550" dirty="0">
              <a:latin typeface="Courier New"/>
              <a:cs typeface="Courier New"/>
            </a:endParaRPr>
          </a:p>
          <a:p>
            <a:pPr marL="100330" marR="1497965">
              <a:lnSpc>
                <a:spcPct val="108400"/>
              </a:lnSpc>
            </a:pPr>
            <a:r>
              <a:rPr sz="550" spc="15" dirty="0">
                <a:latin typeface="Courier New"/>
                <a:cs typeface="Courier New"/>
              </a:rPr>
              <a:t>printf("before: mypid is %d\n",</a:t>
            </a:r>
            <a:r>
              <a:rPr sz="550" spc="-60" dirty="0">
                <a:latin typeface="Courier New"/>
                <a:cs typeface="Courier New"/>
              </a:rPr>
              <a:t> </a:t>
            </a:r>
            <a:r>
              <a:rPr sz="550" spc="15" dirty="0">
                <a:latin typeface="Courier New"/>
                <a:cs typeface="Courier New"/>
              </a:rPr>
              <a:t>getpid());  if ((newpid = fork()) == -1</a:t>
            </a:r>
            <a:r>
              <a:rPr sz="550" spc="-70" dirty="0">
                <a:latin typeface="Courier New"/>
                <a:cs typeface="Courier New"/>
              </a:rPr>
              <a:t> </a:t>
            </a:r>
            <a:r>
              <a:rPr sz="550" spc="15" dirty="0">
                <a:latin typeface="Courier New"/>
                <a:cs typeface="Courier New"/>
              </a:rPr>
              <a:t>)</a:t>
            </a:r>
            <a:endParaRPr sz="550" dirty="0">
              <a:latin typeface="Courier New"/>
              <a:cs typeface="Courier New"/>
            </a:endParaRPr>
          </a:p>
          <a:p>
            <a:pPr marL="100330" marR="2376170" indent="262890">
              <a:lnSpc>
                <a:spcPct val="108400"/>
              </a:lnSpc>
            </a:pPr>
            <a:r>
              <a:rPr sz="550" spc="15" dirty="0">
                <a:latin typeface="Courier New"/>
                <a:cs typeface="Courier New"/>
              </a:rPr>
              <a:t>perror("fork");  else if (newpid ==</a:t>
            </a:r>
            <a:r>
              <a:rPr sz="550" spc="-75" dirty="0">
                <a:latin typeface="Courier New"/>
                <a:cs typeface="Courier New"/>
              </a:rPr>
              <a:t> </a:t>
            </a:r>
            <a:r>
              <a:rPr sz="550" spc="15" dirty="0">
                <a:latin typeface="Courier New"/>
                <a:cs typeface="Courier New"/>
              </a:rPr>
              <a:t>0){</a:t>
            </a:r>
            <a:endParaRPr sz="550" dirty="0">
              <a:latin typeface="Courier New"/>
              <a:cs typeface="Courier New"/>
            </a:endParaRPr>
          </a:p>
          <a:p>
            <a:pPr marL="451484" marR="576580">
              <a:lnSpc>
                <a:spcPct val="108500"/>
              </a:lnSpc>
            </a:pPr>
            <a:r>
              <a:rPr sz="550" spc="15" dirty="0">
                <a:latin typeface="Courier New"/>
                <a:cs typeface="Courier New"/>
              </a:rPr>
              <a:t>printf("I am the child %d now</a:t>
            </a:r>
            <a:r>
              <a:rPr sz="550" spc="-50" dirty="0">
                <a:latin typeface="Courier New"/>
                <a:cs typeface="Courier New"/>
              </a:rPr>
              <a:t> </a:t>
            </a:r>
            <a:r>
              <a:rPr sz="550" spc="15" dirty="0">
                <a:latin typeface="Courier New"/>
                <a:cs typeface="Courier New"/>
              </a:rPr>
              <a:t>sleeping...\n",getpid());  sleep(2);</a:t>
            </a:r>
            <a:endParaRPr sz="550" dirty="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  <a:spcBef>
                <a:spcPts val="55"/>
              </a:spcBef>
            </a:pPr>
            <a:r>
              <a:rPr sz="550" spc="15" dirty="0">
                <a:latin typeface="Courier New"/>
                <a:cs typeface="Courier New"/>
              </a:rPr>
              <a:t>exit(47);</a:t>
            </a:r>
            <a:endParaRPr sz="550" dirty="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  <a:spcBef>
                <a:spcPts val="55"/>
              </a:spcBef>
            </a:pPr>
            <a:r>
              <a:rPr sz="550" spc="15" dirty="0">
                <a:latin typeface="Courier New"/>
                <a:cs typeface="Courier New"/>
              </a:rPr>
              <a:t>printf("I am</a:t>
            </a:r>
            <a:r>
              <a:rPr sz="550" spc="-75" dirty="0">
                <a:latin typeface="Courier New"/>
                <a:cs typeface="Courier New"/>
              </a:rPr>
              <a:t> </a:t>
            </a:r>
            <a:r>
              <a:rPr sz="550" spc="15" dirty="0">
                <a:latin typeface="Courier New"/>
                <a:cs typeface="Courier New"/>
              </a:rPr>
              <a:t>gone");</a:t>
            </a:r>
            <a:endParaRPr sz="550" dirty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55"/>
              </a:spcBef>
            </a:pPr>
            <a:r>
              <a:rPr sz="550" spc="15" dirty="0">
                <a:latin typeface="Courier New"/>
                <a:cs typeface="Courier New"/>
              </a:rPr>
              <a:t>}</a:t>
            </a:r>
            <a:endParaRPr sz="550" dirty="0">
              <a:latin typeface="Courier New"/>
              <a:cs typeface="Courier New"/>
            </a:endParaRPr>
          </a:p>
          <a:p>
            <a:pPr marR="2583180" algn="ctr">
              <a:lnSpc>
                <a:spcPct val="100000"/>
              </a:lnSpc>
              <a:spcBef>
                <a:spcPts val="55"/>
              </a:spcBef>
            </a:pPr>
            <a:r>
              <a:rPr sz="550" spc="15" dirty="0">
                <a:latin typeface="Courier New"/>
                <a:cs typeface="Courier New"/>
              </a:rPr>
              <a:t>else{</a:t>
            </a:r>
            <a:endParaRPr sz="550" dirty="0">
              <a:latin typeface="Courier New"/>
              <a:cs typeface="Courier New"/>
            </a:endParaRPr>
          </a:p>
          <a:p>
            <a:pPr marL="451484" marR="1234440">
              <a:lnSpc>
                <a:spcPct val="108400"/>
              </a:lnSpc>
            </a:pPr>
            <a:r>
              <a:rPr sz="550" spc="15" dirty="0">
                <a:latin typeface="Courier New"/>
                <a:cs typeface="Courier New"/>
              </a:rPr>
              <a:t>printf("I am the parent</a:t>
            </a:r>
            <a:r>
              <a:rPr sz="550" spc="-60" dirty="0">
                <a:latin typeface="Courier New"/>
                <a:cs typeface="Courier New"/>
              </a:rPr>
              <a:t> </a:t>
            </a:r>
            <a:r>
              <a:rPr sz="550" spc="15" dirty="0">
                <a:latin typeface="Courier New"/>
                <a:cs typeface="Courier New"/>
              </a:rPr>
              <a:t>%d\n",getpid());  sleep(10);</a:t>
            </a:r>
            <a:endParaRPr sz="550" dirty="0">
              <a:latin typeface="Courier New"/>
              <a:cs typeface="Courier New"/>
            </a:endParaRPr>
          </a:p>
          <a:p>
            <a:pPr marL="451484" marR="5080">
              <a:lnSpc>
                <a:spcPct val="108400"/>
              </a:lnSpc>
            </a:pPr>
            <a:r>
              <a:rPr sz="550" spc="15" dirty="0">
                <a:latin typeface="Courier New"/>
                <a:cs typeface="Courier New"/>
              </a:rPr>
              <a:t>printf("My child %d must be gone by now. I am</a:t>
            </a:r>
            <a:r>
              <a:rPr sz="550" spc="-45" dirty="0">
                <a:latin typeface="Courier New"/>
                <a:cs typeface="Courier New"/>
              </a:rPr>
              <a:t> </a:t>
            </a:r>
            <a:r>
              <a:rPr sz="550" spc="15" dirty="0">
                <a:latin typeface="Courier New"/>
                <a:cs typeface="Courier New"/>
              </a:rPr>
              <a:t>leaving...\n",newpid);  exit(1);</a:t>
            </a:r>
            <a:endParaRPr sz="550" dirty="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  <a:spcBef>
                <a:spcPts val="55"/>
              </a:spcBef>
            </a:pPr>
            <a:r>
              <a:rPr sz="550" spc="15" dirty="0">
                <a:latin typeface="Courier New"/>
                <a:cs typeface="Courier New"/>
              </a:rPr>
              <a:t>printf("I am gone</a:t>
            </a:r>
            <a:r>
              <a:rPr sz="550" spc="-70" dirty="0">
                <a:latin typeface="Courier New"/>
                <a:cs typeface="Courier New"/>
              </a:rPr>
              <a:t> </a:t>
            </a:r>
            <a:r>
              <a:rPr sz="550" spc="15" dirty="0">
                <a:latin typeface="Courier New"/>
                <a:cs typeface="Courier New"/>
              </a:rPr>
              <a:t>too\n");</a:t>
            </a:r>
            <a:endParaRPr sz="550" dirty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55"/>
              </a:spcBef>
            </a:pPr>
            <a:r>
              <a:rPr sz="550" spc="15" dirty="0">
                <a:latin typeface="Courier New"/>
                <a:cs typeface="Courier New"/>
              </a:rPr>
              <a:t>}</a:t>
            </a:r>
            <a:endParaRPr sz="5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50" spc="15" dirty="0">
                <a:latin typeface="Courier New"/>
                <a:cs typeface="Courier New"/>
              </a:rPr>
              <a:t>}</a:t>
            </a:r>
            <a:endParaRPr sz="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50" spc="15" dirty="0">
                <a:latin typeface="Arial"/>
                <a:cs typeface="Arial"/>
              </a:rPr>
              <a:t>What </a:t>
            </a:r>
            <a:r>
              <a:rPr sz="550" spc="5" dirty="0">
                <a:latin typeface="Arial"/>
                <a:cs typeface="Arial"/>
              </a:rPr>
              <a:t>is </a:t>
            </a:r>
            <a:r>
              <a:rPr sz="550" spc="10" dirty="0">
                <a:latin typeface="Arial"/>
                <a:cs typeface="Arial"/>
              </a:rPr>
              <a:t>the output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spc="10" dirty="0">
                <a:latin typeface="Arial"/>
                <a:cs typeface="Arial"/>
              </a:rPr>
              <a:t>produced?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F964E8-1ED5-4E57-B15C-1922D48FAC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46479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3" y="151149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286" y="1498790"/>
            <a:ext cx="114299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3" y="1549590"/>
            <a:ext cx="3837191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786" y="515366"/>
            <a:ext cx="5079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786" y="566166"/>
            <a:ext cx="50799" cy="9453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4" y="509230"/>
            <a:ext cx="3989704" cy="1053465"/>
          </a:xfrm>
          <a:custGeom>
            <a:avLst/>
            <a:gdLst/>
            <a:ahLst/>
            <a:cxnLst/>
            <a:rect l="l" t="t" r="r" b="b"/>
            <a:pathLst>
              <a:path w="3989704" h="1053465">
                <a:moveTo>
                  <a:pt x="3989591" y="0"/>
                </a:moveTo>
                <a:lnTo>
                  <a:pt x="0" y="0"/>
                </a:lnTo>
                <a:lnTo>
                  <a:pt x="0" y="1002260"/>
                </a:lnTo>
                <a:lnTo>
                  <a:pt x="4008" y="1021984"/>
                </a:lnTo>
                <a:lnTo>
                  <a:pt x="14922" y="1038137"/>
                </a:lnTo>
                <a:lnTo>
                  <a:pt x="31075" y="1049051"/>
                </a:lnTo>
                <a:lnTo>
                  <a:pt x="50799" y="1053059"/>
                </a:lnTo>
                <a:lnTo>
                  <a:pt x="3938791" y="1053059"/>
                </a:lnTo>
                <a:lnTo>
                  <a:pt x="3958516" y="1049051"/>
                </a:lnTo>
                <a:lnTo>
                  <a:pt x="3974669" y="1038137"/>
                </a:lnTo>
                <a:lnTo>
                  <a:pt x="3985583" y="1021984"/>
                </a:lnTo>
                <a:lnTo>
                  <a:pt x="3989591" y="1002260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553467"/>
            <a:ext cx="0" cy="977265"/>
          </a:xfrm>
          <a:custGeom>
            <a:avLst/>
            <a:gdLst/>
            <a:ahLst/>
            <a:cxnLst/>
            <a:rect l="l" t="t" r="r" b="b"/>
            <a:pathLst>
              <a:path h="977265">
                <a:moveTo>
                  <a:pt x="0" y="97707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5407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5280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5153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49631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171422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3" y="222410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5286" y="2211400"/>
            <a:ext cx="114299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793" y="2262200"/>
            <a:ext cx="3837191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786" y="1764774"/>
            <a:ext cx="5079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786" y="1815574"/>
            <a:ext cx="50799" cy="408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194" y="1758638"/>
            <a:ext cx="3989704" cy="516255"/>
          </a:xfrm>
          <a:custGeom>
            <a:avLst/>
            <a:gdLst/>
            <a:ahLst/>
            <a:cxnLst/>
            <a:rect l="l" t="t" r="r" b="b"/>
            <a:pathLst>
              <a:path w="3989704" h="516255">
                <a:moveTo>
                  <a:pt x="3989591" y="0"/>
                </a:moveTo>
                <a:lnTo>
                  <a:pt x="0" y="0"/>
                </a:lnTo>
                <a:lnTo>
                  <a:pt x="0" y="465462"/>
                </a:lnTo>
                <a:lnTo>
                  <a:pt x="4008" y="485186"/>
                </a:lnTo>
                <a:lnTo>
                  <a:pt x="14922" y="501339"/>
                </a:lnTo>
                <a:lnTo>
                  <a:pt x="31075" y="512253"/>
                </a:lnTo>
                <a:lnTo>
                  <a:pt x="50799" y="516262"/>
                </a:lnTo>
                <a:lnTo>
                  <a:pt x="3938791" y="516261"/>
                </a:lnTo>
                <a:lnTo>
                  <a:pt x="3958516" y="512253"/>
                </a:lnTo>
                <a:lnTo>
                  <a:pt x="3974669" y="501339"/>
                </a:lnTo>
                <a:lnTo>
                  <a:pt x="3985583" y="485186"/>
                </a:lnTo>
                <a:lnTo>
                  <a:pt x="3989591" y="465462"/>
                </a:lnTo>
                <a:lnTo>
                  <a:pt x="3989591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786" y="1802874"/>
            <a:ext cx="0" cy="440690"/>
          </a:xfrm>
          <a:custGeom>
            <a:avLst/>
            <a:gdLst/>
            <a:ahLst/>
            <a:cxnLst/>
            <a:rect l="l" t="t" r="r" b="b"/>
            <a:pathLst>
              <a:path h="440689">
                <a:moveTo>
                  <a:pt x="0" y="44027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786" y="179017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786" y="17774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786" y="17647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174572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7294" y="496036"/>
            <a:ext cx="3594735" cy="178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The output of the </a:t>
            </a:r>
            <a:r>
              <a:rPr sz="1050" spc="-10" dirty="0">
                <a:latin typeface="Arial"/>
                <a:cs typeface="Arial"/>
              </a:rPr>
              <a:t>previous program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is:</a:t>
            </a:r>
            <a:endParaRPr sz="1050" dirty="0">
              <a:latin typeface="Arial"/>
              <a:cs typeface="Arial"/>
            </a:endParaRPr>
          </a:p>
          <a:p>
            <a:pPr marL="12700" marR="1744980">
              <a:lnSpc>
                <a:spcPct val="102699"/>
              </a:lnSpc>
              <a:tabLst>
                <a:tab pos="760730" algn="l"/>
              </a:tabLst>
            </a:pPr>
            <a:r>
              <a:rPr sz="1050" spc="-10" dirty="0">
                <a:latin typeface="Courier New"/>
                <a:cs typeface="Courier New"/>
              </a:rPr>
              <a:t>before:	mypid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is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5067  I am the parent</a:t>
            </a:r>
            <a:r>
              <a:rPr sz="1050" spc="8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5067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Courier New"/>
                <a:cs typeface="Courier New"/>
              </a:rPr>
              <a:t>I am the child 5068 now</a:t>
            </a:r>
            <a:r>
              <a:rPr sz="1050" spc="204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sleeping...</a:t>
            </a:r>
            <a:endParaRPr sz="1050" dirty="0">
              <a:latin typeface="Courier New"/>
              <a:cs typeface="Courier New"/>
            </a:endParaRPr>
          </a:p>
          <a:p>
            <a:pPr marL="12700" marR="248285">
              <a:lnSpc>
                <a:spcPct val="102600"/>
              </a:lnSpc>
              <a:tabLst>
                <a:tab pos="3004820" algn="l"/>
              </a:tabLst>
            </a:pPr>
            <a:r>
              <a:rPr sz="1050" spc="-10" dirty="0">
                <a:latin typeface="Courier New"/>
                <a:cs typeface="Courier New"/>
              </a:rPr>
              <a:t>My child 5068 must be gone</a:t>
            </a:r>
            <a:r>
              <a:rPr sz="1050" spc="26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by</a:t>
            </a:r>
            <a:r>
              <a:rPr sz="1050" spc="3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now.	I</a:t>
            </a:r>
            <a:r>
              <a:rPr sz="1050" spc="-7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am  leaving...</a:t>
            </a:r>
            <a:endParaRPr sz="1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lines </a:t>
            </a:r>
            <a:r>
              <a:rPr sz="1050" spc="-10" dirty="0">
                <a:latin typeface="Courier New"/>
                <a:cs typeface="Courier New"/>
              </a:rPr>
              <a:t>printf("I am gone"); </a:t>
            </a:r>
            <a:r>
              <a:rPr sz="1050" spc="-5" dirty="0">
                <a:latin typeface="Arial"/>
                <a:cs typeface="Arial"/>
              </a:rPr>
              <a:t>and </a:t>
            </a:r>
            <a:r>
              <a:rPr sz="1050" spc="-10" dirty="0">
                <a:latin typeface="Courier New"/>
                <a:cs typeface="Courier New"/>
              </a:rPr>
              <a:t>printf("I am  gone too"); </a:t>
            </a:r>
            <a:r>
              <a:rPr sz="1050" spc="-5" dirty="0">
                <a:latin typeface="Arial"/>
                <a:cs typeface="Arial"/>
              </a:rPr>
              <a:t>are not </a:t>
            </a:r>
            <a:r>
              <a:rPr sz="1050" spc="-15" dirty="0">
                <a:latin typeface="Arial"/>
                <a:cs typeface="Arial"/>
              </a:rPr>
              <a:t>executed </a:t>
            </a:r>
            <a:r>
              <a:rPr sz="1050" spc="-5" dirty="0">
                <a:latin typeface="Arial"/>
                <a:cs typeface="Arial"/>
              </a:rPr>
              <a:t>because </a:t>
            </a:r>
            <a:r>
              <a:rPr sz="1050" spc="-10" dirty="0">
                <a:latin typeface="Courier New"/>
                <a:cs typeface="Courier New"/>
              </a:rPr>
              <a:t>exit() </a:t>
            </a:r>
            <a:r>
              <a:rPr sz="1050" spc="-20" dirty="0">
                <a:solidFill>
                  <a:srgbClr val="FF0000"/>
                </a:solidFill>
                <a:latin typeface="Arial"/>
                <a:cs typeface="Arial"/>
              </a:rPr>
              <a:t>never 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returns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542733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C0D39EA2-9DEC-46D4-AB25-862B8711BA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359" y="738508"/>
            <a:ext cx="3662679" cy="160020"/>
          </a:xfrm>
          <a:custGeom>
            <a:avLst/>
            <a:gdLst/>
            <a:ahLst/>
            <a:cxnLst/>
            <a:rect l="l" t="t" r="r" b="b"/>
            <a:pathLst>
              <a:path w="3662679" h="160019">
                <a:moveTo>
                  <a:pt x="46634" y="0"/>
                </a:moveTo>
                <a:lnTo>
                  <a:pt x="28527" y="3680"/>
                </a:lnTo>
                <a:lnTo>
                  <a:pt x="13698" y="13699"/>
                </a:lnTo>
                <a:lnTo>
                  <a:pt x="3679" y="28527"/>
                </a:lnTo>
                <a:lnTo>
                  <a:pt x="0" y="46634"/>
                </a:lnTo>
                <a:lnTo>
                  <a:pt x="0" y="159952"/>
                </a:lnTo>
                <a:lnTo>
                  <a:pt x="3662485" y="159952"/>
                </a:lnTo>
                <a:lnTo>
                  <a:pt x="3662485" y="46634"/>
                </a:lnTo>
                <a:lnTo>
                  <a:pt x="3633956" y="3679"/>
                </a:lnTo>
                <a:lnTo>
                  <a:pt x="4663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359" y="886854"/>
            <a:ext cx="3662484" cy="46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1381067"/>
            <a:ext cx="93269" cy="932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7550" y="1369409"/>
            <a:ext cx="104927" cy="104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628" y="1416044"/>
            <a:ext cx="3522580" cy="582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5844" y="779122"/>
            <a:ext cx="46634" cy="932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5844" y="825757"/>
            <a:ext cx="46634" cy="5553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359" y="927503"/>
            <a:ext cx="3662679" cy="500380"/>
          </a:xfrm>
          <a:custGeom>
            <a:avLst/>
            <a:gdLst/>
            <a:ahLst/>
            <a:cxnLst/>
            <a:rect l="l" t="t" r="r" b="b"/>
            <a:pathLst>
              <a:path w="3662679" h="500380">
                <a:moveTo>
                  <a:pt x="3662485" y="0"/>
                </a:moveTo>
                <a:lnTo>
                  <a:pt x="0" y="0"/>
                </a:lnTo>
                <a:lnTo>
                  <a:pt x="0" y="453564"/>
                </a:lnTo>
                <a:lnTo>
                  <a:pt x="3679" y="471671"/>
                </a:lnTo>
                <a:lnTo>
                  <a:pt x="13698" y="486500"/>
                </a:lnTo>
                <a:lnTo>
                  <a:pt x="28527" y="496519"/>
                </a:lnTo>
                <a:lnTo>
                  <a:pt x="46634" y="500199"/>
                </a:lnTo>
                <a:lnTo>
                  <a:pt x="3615850" y="500199"/>
                </a:lnTo>
                <a:lnTo>
                  <a:pt x="3633957" y="496519"/>
                </a:lnTo>
                <a:lnTo>
                  <a:pt x="3648785" y="486500"/>
                </a:lnTo>
                <a:lnTo>
                  <a:pt x="3658805" y="471671"/>
                </a:lnTo>
                <a:lnTo>
                  <a:pt x="3662485" y="453564"/>
                </a:lnTo>
                <a:lnTo>
                  <a:pt x="3662485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5844" y="814098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58445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75844" y="802440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5844" y="790781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75844" y="779122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5844" y="761635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17487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1657" y="1042148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38159" y="0"/>
                </a:lnTo>
              </a:path>
            </a:pathLst>
          </a:custGeom>
          <a:ln w="4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3359" y="1567176"/>
            <a:ext cx="3662679" cy="162560"/>
          </a:xfrm>
          <a:custGeom>
            <a:avLst/>
            <a:gdLst/>
            <a:ahLst/>
            <a:cxnLst/>
            <a:rect l="l" t="t" r="r" b="b"/>
            <a:pathLst>
              <a:path w="3662679" h="162560">
                <a:moveTo>
                  <a:pt x="46634" y="0"/>
                </a:moveTo>
                <a:lnTo>
                  <a:pt x="28527" y="3680"/>
                </a:lnTo>
                <a:lnTo>
                  <a:pt x="13698" y="13699"/>
                </a:lnTo>
                <a:lnTo>
                  <a:pt x="3679" y="28527"/>
                </a:lnTo>
                <a:lnTo>
                  <a:pt x="0" y="46634"/>
                </a:lnTo>
                <a:lnTo>
                  <a:pt x="0" y="162497"/>
                </a:lnTo>
                <a:lnTo>
                  <a:pt x="3662485" y="162497"/>
                </a:lnTo>
                <a:lnTo>
                  <a:pt x="3662485" y="46634"/>
                </a:lnTo>
                <a:lnTo>
                  <a:pt x="3633956" y="3679"/>
                </a:lnTo>
                <a:lnTo>
                  <a:pt x="4663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3359" y="1718051"/>
            <a:ext cx="3662484" cy="46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9993" y="3170495"/>
            <a:ext cx="93269" cy="932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17550" y="3158837"/>
            <a:ext cx="104927" cy="104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6628" y="3205472"/>
            <a:ext cx="3522580" cy="582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75844" y="1607784"/>
            <a:ext cx="46634" cy="932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75844" y="1654419"/>
            <a:ext cx="46634" cy="1516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3359" y="1758710"/>
            <a:ext cx="3662679" cy="1458595"/>
          </a:xfrm>
          <a:custGeom>
            <a:avLst/>
            <a:gdLst/>
            <a:ahLst/>
            <a:cxnLst/>
            <a:rect l="l" t="t" r="r" b="b"/>
            <a:pathLst>
              <a:path w="3662679" h="1458595">
                <a:moveTo>
                  <a:pt x="3662485" y="0"/>
                </a:moveTo>
                <a:lnTo>
                  <a:pt x="0" y="0"/>
                </a:lnTo>
                <a:lnTo>
                  <a:pt x="0" y="1411786"/>
                </a:lnTo>
                <a:lnTo>
                  <a:pt x="3679" y="1429893"/>
                </a:lnTo>
                <a:lnTo>
                  <a:pt x="13698" y="1444721"/>
                </a:lnTo>
                <a:lnTo>
                  <a:pt x="28527" y="1454740"/>
                </a:lnTo>
                <a:lnTo>
                  <a:pt x="46634" y="1458420"/>
                </a:lnTo>
                <a:lnTo>
                  <a:pt x="3615850" y="1458420"/>
                </a:lnTo>
                <a:lnTo>
                  <a:pt x="3633957" y="1454740"/>
                </a:lnTo>
                <a:lnTo>
                  <a:pt x="3648785" y="1444721"/>
                </a:lnTo>
                <a:lnTo>
                  <a:pt x="3658805" y="1429893"/>
                </a:lnTo>
                <a:lnTo>
                  <a:pt x="3662485" y="1411786"/>
                </a:lnTo>
                <a:lnTo>
                  <a:pt x="3662485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75844" y="1642760"/>
            <a:ext cx="0" cy="1545590"/>
          </a:xfrm>
          <a:custGeom>
            <a:avLst/>
            <a:gdLst/>
            <a:ahLst/>
            <a:cxnLst/>
            <a:rect l="l" t="t" r="r" b="b"/>
            <a:pathLst>
              <a:path h="1545589">
                <a:moveTo>
                  <a:pt x="0" y="154522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75844" y="1631102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75844" y="161944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75844" y="1607785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5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75844" y="159029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487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91657" y="1873357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38159" y="0"/>
                </a:lnTo>
              </a:path>
            </a:pathLst>
          </a:custGeom>
          <a:ln w="4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29494" y="1873357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159" y="0"/>
                </a:lnTo>
              </a:path>
            </a:pathLst>
          </a:custGeom>
          <a:ln w="4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265" y="2627514"/>
            <a:ext cx="70511" cy="705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0265" y="2943453"/>
            <a:ext cx="70511" cy="705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5948" y="342011"/>
            <a:ext cx="3783965" cy="288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wait()</a:t>
            </a:r>
            <a:r>
              <a:rPr sz="1400" spc="-5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waitpid()</a:t>
            </a:r>
            <a:endParaRPr sz="140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1380"/>
              </a:spcBef>
            </a:pP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wait()</a:t>
            </a:r>
            <a:endParaRPr sz="100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265"/>
              </a:spcBef>
            </a:pPr>
            <a:r>
              <a:rPr sz="1000" dirty="0">
                <a:latin typeface="Arial"/>
                <a:cs typeface="Arial"/>
              </a:rPr>
              <a:t>Synopsis: </a:t>
            </a:r>
            <a:r>
              <a:rPr sz="1000" dirty="0">
                <a:latin typeface="Courier New"/>
                <a:cs typeface="Courier New"/>
              </a:rPr>
              <a:t>pid t wait(int</a:t>
            </a:r>
            <a:r>
              <a:rPr sz="1000" spc="-254" dirty="0">
                <a:latin typeface="Courier New"/>
                <a:cs typeface="Courier New"/>
              </a:rPr>
              <a:t> </a:t>
            </a:r>
            <a:r>
              <a:rPr sz="1500" baseline="-11111" dirty="0">
                <a:latin typeface="Courier New"/>
                <a:cs typeface="Courier New"/>
              </a:rPr>
              <a:t>*</a:t>
            </a:r>
            <a:r>
              <a:rPr sz="1000" dirty="0">
                <a:latin typeface="Courier New"/>
                <a:cs typeface="Courier New"/>
              </a:rPr>
              <a:t>status);</a:t>
            </a:r>
          </a:p>
          <a:p>
            <a:pPr marL="213995" marR="434975">
              <a:lnSpc>
                <a:spcPct val="103699"/>
              </a:lnSpc>
            </a:pPr>
            <a:r>
              <a:rPr sz="1000" spc="-5" dirty="0">
                <a:latin typeface="Arial"/>
                <a:cs typeface="Arial"/>
              </a:rPr>
              <a:t>Allows </a:t>
            </a:r>
            <a:r>
              <a:rPr sz="1000" dirty="0">
                <a:latin typeface="Arial"/>
                <a:cs typeface="Arial"/>
              </a:rPr>
              <a:t>the parent to </a:t>
            </a:r>
            <a:r>
              <a:rPr sz="1000" spc="-5" dirty="0">
                <a:latin typeface="Arial"/>
                <a:cs typeface="Arial"/>
              </a:rPr>
              <a:t>wait </a:t>
            </a:r>
            <a:r>
              <a:rPr sz="1000" spc="-10" dirty="0">
                <a:latin typeface="Arial"/>
                <a:cs typeface="Arial"/>
              </a:rPr>
              <a:t>for </a:t>
            </a:r>
            <a:r>
              <a:rPr sz="1000" dirty="0">
                <a:latin typeface="Arial"/>
                <a:cs typeface="Arial"/>
              </a:rPr>
              <a:t>the termination of one of its  children and to accept its termination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code.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waitpid()</a:t>
            </a:r>
            <a:endParaRPr sz="1000" dirty="0">
              <a:latin typeface="Courier New"/>
              <a:cs typeface="Courier New"/>
            </a:endParaRPr>
          </a:p>
          <a:p>
            <a:pPr marL="213995" marR="204470">
              <a:lnSpc>
                <a:spcPct val="103699"/>
              </a:lnSpc>
              <a:spcBef>
                <a:spcPts val="240"/>
              </a:spcBef>
            </a:pPr>
            <a:r>
              <a:rPr sz="1000" dirty="0">
                <a:latin typeface="Arial"/>
                <a:cs typeface="Arial"/>
              </a:rPr>
              <a:t>Synopsis: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Courier New"/>
                <a:cs typeface="Courier New"/>
              </a:rPr>
              <a:t>pid</a:t>
            </a:r>
            <a:r>
              <a:rPr sz="1000" spc="-25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waitpid(pid</a:t>
            </a:r>
            <a:r>
              <a:rPr sz="1000" spc="-25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pid,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int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500" baseline="-11111" dirty="0">
                <a:latin typeface="Courier New"/>
                <a:cs typeface="Courier New"/>
              </a:rPr>
              <a:t>*</a:t>
            </a:r>
            <a:r>
              <a:rPr sz="1000" dirty="0">
                <a:latin typeface="Courier New"/>
                <a:cs typeface="Courier New"/>
              </a:rPr>
              <a:t>status,  </a:t>
            </a:r>
            <a:r>
              <a:rPr sz="1000" dirty="0">
                <a:highlight>
                  <a:srgbClr val="FFFF00"/>
                </a:highlight>
                <a:latin typeface="Courier New"/>
                <a:cs typeface="Courier New"/>
              </a:rPr>
              <a:t>int</a:t>
            </a:r>
            <a:r>
              <a:rPr sz="1000" spc="-9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00" dirty="0">
                <a:highlight>
                  <a:srgbClr val="FFFF00"/>
                </a:highlight>
                <a:latin typeface="Courier New"/>
                <a:cs typeface="Courier New"/>
              </a:rPr>
              <a:t>options</a:t>
            </a:r>
            <a:r>
              <a:rPr sz="1000" dirty="0">
                <a:latin typeface="Courier New"/>
                <a:cs typeface="Courier New"/>
              </a:rPr>
              <a:t>);</a:t>
            </a:r>
          </a:p>
          <a:p>
            <a:pPr marL="213995" marR="5080">
              <a:lnSpc>
                <a:spcPct val="103699"/>
              </a:lnSpc>
            </a:pPr>
            <a:r>
              <a:rPr sz="1000" dirty="0">
                <a:latin typeface="Courier New"/>
                <a:cs typeface="Courier New"/>
              </a:rPr>
              <a:t>waitpid()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similar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Courier New"/>
                <a:cs typeface="Courier New"/>
              </a:rPr>
              <a:t>wait()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except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number </a:t>
            </a:r>
            <a:r>
              <a:rPr sz="1000" dirty="0">
                <a:latin typeface="Arial"/>
                <a:cs typeface="Arial"/>
              </a:rPr>
              <a:t>of  options that control which process it </a:t>
            </a:r>
            <a:r>
              <a:rPr sz="1000" spc="-5" dirty="0">
                <a:latin typeface="Arial"/>
                <a:cs typeface="Arial"/>
              </a:rPr>
              <a:t>waits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for.</a:t>
            </a:r>
            <a:endParaRPr sz="10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45"/>
              </a:spcBef>
            </a:pPr>
            <a:r>
              <a:rPr sz="1000" spc="-10" dirty="0">
                <a:latin typeface="Arial"/>
                <a:cs typeface="Arial"/>
              </a:rPr>
              <a:t>For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example:</a:t>
            </a:r>
            <a:endParaRPr sz="1000" dirty="0">
              <a:latin typeface="Arial"/>
              <a:cs typeface="Arial"/>
            </a:endParaRPr>
          </a:p>
          <a:p>
            <a:pPr marL="467995" marR="198755">
              <a:lnSpc>
                <a:spcPct val="103699"/>
              </a:lnSpc>
              <a:spcBef>
                <a:spcPts val="270"/>
              </a:spcBef>
            </a:pPr>
            <a:r>
              <a:rPr sz="1000" dirty="0">
                <a:latin typeface="Arial"/>
                <a:cs typeface="Arial"/>
              </a:rPr>
              <a:t>If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Courier New"/>
                <a:cs typeface="Courier New"/>
              </a:rPr>
              <a:t>pid</a:t>
            </a:r>
            <a:r>
              <a:rPr sz="1000" spc="-335" dirty="0">
                <a:latin typeface="Courier New"/>
                <a:cs typeface="Courier New"/>
              </a:rPr>
              <a:t> </a:t>
            </a:r>
            <a:r>
              <a:rPr sz="1000" i="1" spc="-40" dirty="0">
                <a:latin typeface="Verdana"/>
                <a:cs typeface="Verdana"/>
              </a:rPr>
              <a:t>&gt;</a:t>
            </a:r>
            <a:r>
              <a:rPr sz="1000" i="1" spc="-85" dirty="0">
                <a:latin typeface="Verdana"/>
                <a:cs typeface="Verdana"/>
              </a:rPr>
              <a:t> 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then,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Courier New"/>
                <a:cs typeface="Courier New"/>
              </a:rPr>
              <a:t>waitpid()</a:t>
            </a:r>
            <a:r>
              <a:rPr sz="1000" spc="-3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waits</a:t>
            </a:r>
            <a:r>
              <a:rPr sz="1000" spc="-10" dirty="0">
                <a:latin typeface="Arial"/>
                <a:cs typeface="Arial"/>
              </a:rPr>
              <a:t> for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child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process  identified </a:t>
            </a:r>
            <a:r>
              <a:rPr sz="1000" spc="-10" dirty="0">
                <a:latin typeface="Arial"/>
                <a:cs typeface="Arial"/>
              </a:rPr>
              <a:t>by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dirty="0">
                <a:latin typeface="Courier New"/>
                <a:cs typeface="Courier New"/>
              </a:rPr>
              <a:t>pid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 marL="467995" marR="13335">
              <a:lnSpc>
                <a:spcPct val="103699"/>
              </a:lnSpc>
            </a:pPr>
            <a:r>
              <a:rPr sz="1000" dirty="0">
                <a:latin typeface="Arial"/>
                <a:cs typeface="Arial"/>
              </a:rPr>
              <a:t>If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Courier New"/>
                <a:cs typeface="Courier New"/>
              </a:rPr>
              <a:t>pid</a:t>
            </a:r>
            <a:r>
              <a:rPr sz="1000" spc="-335" dirty="0">
                <a:latin typeface="Courier New"/>
                <a:cs typeface="Courier New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-1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then,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Courier New"/>
                <a:cs typeface="Courier New"/>
              </a:rPr>
              <a:t>waitpid()</a:t>
            </a:r>
            <a:r>
              <a:rPr sz="1000" spc="-3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waits</a:t>
            </a:r>
            <a:r>
              <a:rPr sz="1000" spc="-10" dirty="0">
                <a:latin typeface="Arial"/>
                <a:cs typeface="Arial"/>
              </a:rPr>
              <a:t> for </a:t>
            </a:r>
            <a:r>
              <a:rPr sz="1000" spc="-5" dirty="0">
                <a:latin typeface="Arial"/>
                <a:cs typeface="Arial"/>
              </a:rPr>
              <a:t>any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child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process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  return.</a:t>
            </a:r>
          </a:p>
        </p:txBody>
      </p:sp>
      <p:sp>
        <p:nvSpPr>
          <p:cNvPr id="39" name="object 3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182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8EF30FAA-808F-4A6A-BCA0-EE7B3057FF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287105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286" y="2858351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3" y="2909150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797388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48188"/>
            <a:ext cx="50799" cy="20228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4" y="791251"/>
            <a:ext cx="3989704" cy="2131060"/>
          </a:xfrm>
          <a:custGeom>
            <a:avLst/>
            <a:gdLst/>
            <a:ahLst/>
            <a:cxnLst/>
            <a:rect l="l" t="t" r="r" b="b"/>
            <a:pathLst>
              <a:path w="3989704" h="2131060">
                <a:moveTo>
                  <a:pt x="3989591" y="0"/>
                </a:moveTo>
                <a:lnTo>
                  <a:pt x="0" y="0"/>
                </a:lnTo>
                <a:lnTo>
                  <a:pt x="0" y="2079799"/>
                </a:lnTo>
                <a:lnTo>
                  <a:pt x="4008" y="2099523"/>
                </a:lnTo>
                <a:lnTo>
                  <a:pt x="14922" y="2115676"/>
                </a:lnTo>
                <a:lnTo>
                  <a:pt x="31075" y="2126590"/>
                </a:lnTo>
                <a:lnTo>
                  <a:pt x="50799" y="2130598"/>
                </a:lnTo>
                <a:lnTo>
                  <a:pt x="3938791" y="2130598"/>
                </a:lnTo>
                <a:lnTo>
                  <a:pt x="3958516" y="2126590"/>
                </a:lnTo>
                <a:lnTo>
                  <a:pt x="3974669" y="2115676"/>
                </a:lnTo>
                <a:lnTo>
                  <a:pt x="3985583" y="2099523"/>
                </a:lnTo>
                <a:lnTo>
                  <a:pt x="3989591" y="2079799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35488"/>
            <a:ext cx="0" cy="2054860"/>
          </a:xfrm>
          <a:custGeom>
            <a:avLst/>
            <a:gdLst/>
            <a:ahLst/>
            <a:cxnLst/>
            <a:rect l="l" t="t" r="r" b="b"/>
            <a:pathLst>
              <a:path h="2054860">
                <a:moveTo>
                  <a:pt x="0" y="205461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227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100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7973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7833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392593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208089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5948" y="342011"/>
            <a:ext cx="4035425" cy="2637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Termination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13995" marR="85725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successful, </a:t>
            </a:r>
            <a:r>
              <a:rPr sz="1050" spc="-10" dirty="0">
                <a:latin typeface="Courier New"/>
                <a:cs typeface="Courier New"/>
              </a:rPr>
              <a:t>wait() </a:t>
            </a:r>
            <a:r>
              <a:rPr sz="1050" spc="-5" dirty="0">
                <a:latin typeface="Arial"/>
                <a:cs typeface="Arial"/>
              </a:rPr>
              <a:t>returns the </a:t>
            </a:r>
            <a:r>
              <a:rPr sz="1050" spc="-10" dirty="0">
                <a:latin typeface="Courier New"/>
                <a:cs typeface="Courier New"/>
              </a:rPr>
              <a:t>pid </a:t>
            </a:r>
            <a:r>
              <a:rPr sz="1050" spc="-5" dirty="0">
                <a:latin typeface="Arial"/>
                <a:cs typeface="Arial"/>
              </a:rPr>
              <a:t>of the terminating  child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process.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5" dirty="0">
                <a:latin typeface="Arial"/>
                <a:cs typeface="Arial"/>
              </a:rPr>
              <a:t>value </a:t>
            </a:r>
            <a:r>
              <a:rPr sz="1050" spc="-5" dirty="0">
                <a:latin typeface="Arial"/>
                <a:cs typeface="Arial"/>
              </a:rPr>
              <a:t>in </a:t>
            </a:r>
            <a:r>
              <a:rPr sz="1050" spc="-10" dirty="0">
                <a:latin typeface="Courier New"/>
                <a:cs typeface="Courier New"/>
              </a:rPr>
              <a:t>status</a:t>
            </a:r>
            <a:r>
              <a:rPr sz="1050" spc="-2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is encoded as </a:t>
            </a:r>
            <a:r>
              <a:rPr sz="1050" spc="-15" dirty="0">
                <a:latin typeface="Arial"/>
                <a:cs typeface="Arial"/>
              </a:rPr>
              <a:t>follow:</a:t>
            </a:r>
            <a:endParaRPr sz="1050" dirty="0">
              <a:latin typeface="Arial"/>
              <a:cs typeface="Arial"/>
            </a:endParaRPr>
          </a:p>
          <a:p>
            <a:pPr marL="490855" marR="96520">
              <a:lnSpc>
                <a:spcPct val="102600"/>
              </a:lnSpc>
              <a:spcBef>
                <a:spcPts val="295"/>
              </a:spcBef>
            </a:pPr>
            <a:r>
              <a:rPr sz="1050" spc="-5" dirty="0">
                <a:latin typeface="Arial"/>
                <a:cs typeface="Arial"/>
              </a:rPr>
              <a:t>if the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rightmost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byte </a:t>
            </a:r>
            <a:r>
              <a:rPr sz="1050" spc="-5" dirty="0">
                <a:latin typeface="Arial"/>
                <a:cs typeface="Arial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status </a:t>
            </a:r>
            <a:r>
              <a:rPr sz="1050" spc="-5" dirty="0">
                <a:latin typeface="Arial"/>
                <a:cs typeface="Arial"/>
              </a:rPr>
              <a:t>is </a:t>
            </a:r>
            <a:r>
              <a:rPr sz="1050" spc="-20" dirty="0">
                <a:latin typeface="Arial"/>
                <a:cs typeface="Arial"/>
              </a:rPr>
              <a:t>zero, </a:t>
            </a:r>
            <a:r>
              <a:rPr sz="1050" spc="-5" dirty="0">
                <a:latin typeface="Arial"/>
                <a:cs typeface="Arial"/>
              </a:rPr>
              <a:t>then the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leftmost 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byte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contains the status returned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the child: a </a:t>
            </a:r>
            <a:r>
              <a:rPr sz="1050" spc="-15" dirty="0">
                <a:latin typeface="Arial"/>
                <a:cs typeface="Arial"/>
              </a:rPr>
              <a:t>value  </a:t>
            </a:r>
            <a:r>
              <a:rPr sz="1050" spc="-10" dirty="0">
                <a:latin typeface="Arial"/>
                <a:cs typeface="Arial"/>
              </a:rPr>
              <a:t>between </a:t>
            </a:r>
            <a:r>
              <a:rPr sz="1050" spc="-5" dirty="0">
                <a:latin typeface="Arial"/>
                <a:cs typeface="Arial"/>
              </a:rPr>
              <a:t>0 and 255 (passed as an argument to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exit).</a:t>
            </a: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This represents a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normal termination </a:t>
            </a:r>
            <a:r>
              <a:rPr sz="1050" spc="-5" dirty="0">
                <a:latin typeface="Arial"/>
                <a:cs typeface="Arial"/>
              </a:rPr>
              <a:t>of the child </a:t>
            </a:r>
            <a:r>
              <a:rPr sz="1050" spc="-10" dirty="0">
                <a:latin typeface="Arial"/>
                <a:cs typeface="Arial"/>
              </a:rPr>
              <a:t>process. </a:t>
            </a:r>
            <a:endParaRPr lang="en-US" sz="1050" spc="-1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</a:pPr>
            <a:endParaRPr lang="en-US" sz="1050" spc="-1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if the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rightmost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byte </a:t>
            </a:r>
            <a:r>
              <a:rPr sz="1050" spc="-5" dirty="0">
                <a:latin typeface="Arial"/>
                <a:cs typeface="Arial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status </a:t>
            </a:r>
            <a:r>
              <a:rPr sz="1050" spc="-5" dirty="0">
                <a:latin typeface="Arial"/>
                <a:cs typeface="Arial"/>
              </a:rPr>
              <a:t>is </a:t>
            </a:r>
            <a:r>
              <a:rPr sz="1050" spc="-15" dirty="0">
                <a:latin typeface="Arial"/>
                <a:cs typeface="Arial"/>
              </a:rPr>
              <a:t>nonzero, </a:t>
            </a:r>
            <a:r>
              <a:rPr sz="1050" spc="-5" dirty="0">
                <a:latin typeface="Arial"/>
                <a:cs typeface="Arial"/>
              </a:rPr>
              <a:t>then the 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rightmost 7 bits </a:t>
            </a:r>
            <a:r>
              <a:rPr sz="1050" spc="-5" dirty="0">
                <a:latin typeface="Arial"/>
                <a:cs typeface="Arial"/>
              </a:rPr>
              <a:t>are equal to the </a:t>
            </a:r>
            <a:r>
              <a:rPr sz="1050" spc="-10" dirty="0">
                <a:latin typeface="Courier New"/>
                <a:cs typeface="Courier New"/>
              </a:rPr>
              <a:t>signal </a:t>
            </a:r>
            <a:r>
              <a:rPr sz="1050" spc="-5" dirty="0">
                <a:latin typeface="Courier New"/>
                <a:cs typeface="Courier New"/>
              </a:rPr>
              <a:t>number</a:t>
            </a:r>
            <a:r>
              <a:rPr sz="1050" spc="-5" dirty="0">
                <a:latin typeface="Arial"/>
                <a:cs typeface="Arial"/>
              </a:rPr>
              <a:t>, that  caused the process to terminate. The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remaining bit </a:t>
            </a:r>
            <a:r>
              <a:rPr sz="1050" spc="-5" dirty="0">
                <a:latin typeface="Arial"/>
                <a:cs typeface="Arial"/>
              </a:rPr>
              <a:t>of the  rightmost </a:t>
            </a:r>
            <a:r>
              <a:rPr sz="1050" spc="-15" dirty="0">
                <a:latin typeface="Arial"/>
                <a:cs typeface="Arial"/>
              </a:rPr>
              <a:t>byte </a:t>
            </a:r>
            <a:r>
              <a:rPr sz="1050" spc="-5" dirty="0">
                <a:latin typeface="Arial"/>
                <a:cs typeface="Arial"/>
              </a:rPr>
              <a:t>is set to 1 if a core </a:t>
            </a:r>
            <a:r>
              <a:rPr sz="1050" spc="-10" dirty="0">
                <a:latin typeface="Arial"/>
                <a:cs typeface="Arial"/>
              </a:rPr>
              <a:t>dump </a:t>
            </a:r>
            <a:r>
              <a:rPr sz="1050" spc="-15" dirty="0">
                <a:latin typeface="Arial"/>
                <a:cs typeface="Arial"/>
              </a:rPr>
              <a:t>was </a:t>
            </a:r>
            <a:r>
              <a:rPr sz="1050" spc="-5" dirty="0">
                <a:latin typeface="Arial"/>
                <a:cs typeface="Arial"/>
              </a:rPr>
              <a:t>produced </a:t>
            </a:r>
            <a:r>
              <a:rPr sz="1050" spc="-20" dirty="0">
                <a:latin typeface="Arial"/>
                <a:cs typeface="Arial"/>
              </a:rPr>
              <a:t>by  </a:t>
            </a:r>
            <a:r>
              <a:rPr sz="1050" spc="-5" dirty="0">
                <a:latin typeface="Arial"/>
                <a:cs typeface="Arial"/>
              </a:rPr>
              <a:t>the child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process.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9B2DC603-D44B-492C-8C0C-1BBBB90328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287105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286" y="2858351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3" y="2909150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797388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48188"/>
            <a:ext cx="50799" cy="20228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4" y="791251"/>
            <a:ext cx="3989704" cy="2131060"/>
          </a:xfrm>
          <a:custGeom>
            <a:avLst/>
            <a:gdLst/>
            <a:ahLst/>
            <a:cxnLst/>
            <a:rect l="l" t="t" r="r" b="b"/>
            <a:pathLst>
              <a:path w="3989704" h="2131060">
                <a:moveTo>
                  <a:pt x="3989591" y="0"/>
                </a:moveTo>
                <a:lnTo>
                  <a:pt x="0" y="0"/>
                </a:lnTo>
                <a:lnTo>
                  <a:pt x="0" y="2079799"/>
                </a:lnTo>
                <a:lnTo>
                  <a:pt x="4008" y="2099523"/>
                </a:lnTo>
                <a:lnTo>
                  <a:pt x="14922" y="2115676"/>
                </a:lnTo>
                <a:lnTo>
                  <a:pt x="31075" y="2126590"/>
                </a:lnTo>
                <a:lnTo>
                  <a:pt x="50799" y="2130598"/>
                </a:lnTo>
                <a:lnTo>
                  <a:pt x="3938791" y="2130598"/>
                </a:lnTo>
                <a:lnTo>
                  <a:pt x="3958516" y="2126590"/>
                </a:lnTo>
                <a:lnTo>
                  <a:pt x="3974669" y="2115676"/>
                </a:lnTo>
                <a:lnTo>
                  <a:pt x="3985583" y="2099523"/>
                </a:lnTo>
                <a:lnTo>
                  <a:pt x="3989591" y="2079799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35488"/>
            <a:ext cx="0" cy="2054860"/>
          </a:xfrm>
          <a:custGeom>
            <a:avLst/>
            <a:gdLst/>
            <a:ahLst/>
            <a:cxnLst/>
            <a:rect l="l" t="t" r="r" b="b"/>
            <a:pathLst>
              <a:path h="2054860">
                <a:moveTo>
                  <a:pt x="0" y="205461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227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100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7973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7833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392593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208089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5948" y="342011"/>
            <a:ext cx="4035425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Termination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9B2DC603-D44B-492C-8C0C-1BBBB90328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E3CC683-0F70-43DC-B99F-C721B55932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438" y="957826"/>
            <a:ext cx="2975444" cy="7493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E3E5CE-BD5F-4B92-A07E-040981A1DD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1088" y="1835872"/>
            <a:ext cx="1924050" cy="1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119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258" y="7627"/>
            <a:ext cx="11334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15176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Terminating a</a:t>
            </a:r>
            <a:r>
              <a:rPr sz="600" b="1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Waiting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Orphan and zombie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342011"/>
            <a:ext cx="23877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000" spc="15" dirty="0">
                <a:solidFill>
                  <a:srgbClr val="FFFFFF"/>
                </a:solidFill>
                <a:latin typeface="Arial"/>
                <a:cs typeface="Arial"/>
              </a:rPr>
              <a:t>(termiante2.c)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733841"/>
            <a:ext cx="3347720" cy="2672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20" dirty="0">
                <a:latin typeface="Courier New"/>
                <a:cs typeface="Courier New"/>
              </a:rPr>
              <a:t>#include</a:t>
            </a:r>
            <a:r>
              <a:rPr sz="450" spc="-15" dirty="0">
                <a:latin typeface="Courier New"/>
                <a:cs typeface="Courier New"/>
              </a:rPr>
              <a:t> </a:t>
            </a:r>
            <a:r>
              <a:rPr sz="450" spc="20" dirty="0">
                <a:latin typeface="Courier New"/>
                <a:cs typeface="Courier New"/>
              </a:rPr>
              <a:t>&lt;stdio.h&gt;</a:t>
            </a:r>
            <a:endParaRPr sz="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450" spc="20" dirty="0">
                <a:latin typeface="Courier New"/>
                <a:cs typeface="Courier New"/>
              </a:rPr>
              <a:t>#include</a:t>
            </a:r>
            <a:r>
              <a:rPr sz="450" spc="-15" dirty="0">
                <a:latin typeface="Courier New"/>
                <a:cs typeface="Courier New"/>
              </a:rPr>
              <a:t> </a:t>
            </a:r>
            <a:r>
              <a:rPr sz="450" spc="20" dirty="0">
                <a:latin typeface="Courier New"/>
                <a:cs typeface="Courier New"/>
              </a:rPr>
              <a:t>&lt;unistd.h&gt;</a:t>
            </a:r>
            <a:endParaRPr sz="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450" spc="20" dirty="0">
                <a:latin typeface="Courier New"/>
                <a:cs typeface="Courier New"/>
              </a:rPr>
              <a:t>#include</a:t>
            </a:r>
            <a:r>
              <a:rPr sz="450" spc="-15" dirty="0">
                <a:latin typeface="Courier New"/>
                <a:cs typeface="Courier New"/>
              </a:rPr>
              <a:t> </a:t>
            </a:r>
            <a:r>
              <a:rPr sz="450" spc="20" dirty="0">
                <a:latin typeface="Courier New"/>
                <a:cs typeface="Courier New"/>
              </a:rPr>
              <a:t>&lt;stdlib.h&gt;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50" spc="20" dirty="0">
                <a:latin typeface="Courier New"/>
                <a:cs typeface="Courier New"/>
              </a:rPr>
              <a:t>#include</a:t>
            </a:r>
            <a:r>
              <a:rPr sz="450" dirty="0">
                <a:latin typeface="Courier New"/>
                <a:cs typeface="Courier New"/>
              </a:rPr>
              <a:t> </a:t>
            </a:r>
            <a:r>
              <a:rPr sz="450" spc="20" dirty="0">
                <a:latin typeface="Courier New"/>
                <a:cs typeface="Courier New"/>
              </a:rPr>
              <a:t>&lt;sys/types.h&gt;</a:t>
            </a:r>
            <a:endParaRPr sz="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spc="20" dirty="0">
                <a:latin typeface="Courier New"/>
                <a:cs typeface="Courier New"/>
              </a:rPr>
              <a:t>#include</a:t>
            </a:r>
            <a:r>
              <a:rPr sz="450" spc="-5" dirty="0">
                <a:latin typeface="Courier New"/>
                <a:cs typeface="Courier New"/>
              </a:rPr>
              <a:t> </a:t>
            </a:r>
            <a:r>
              <a:rPr sz="450" spc="20" dirty="0">
                <a:latin typeface="Courier New"/>
                <a:cs typeface="Courier New"/>
              </a:rPr>
              <a:t>&lt;sys/wait.h&gt;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86995" marR="2841625" indent="-74930">
              <a:lnSpc>
                <a:spcPct val="112700"/>
              </a:lnSpc>
              <a:spcBef>
                <a:spcPts val="5"/>
              </a:spcBef>
            </a:pPr>
            <a:r>
              <a:rPr sz="450" spc="20" dirty="0">
                <a:latin typeface="Courier New"/>
                <a:cs typeface="Courier New"/>
              </a:rPr>
              <a:t>int main() {  int</a:t>
            </a:r>
            <a:r>
              <a:rPr sz="450" spc="-45" dirty="0">
                <a:latin typeface="Courier New"/>
                <a:cs typeface="Courier New"/>
              </a:rPr>
              <a:t> </a:t>
            </a:r>
            <a:r>
              <a:rPr sz="450" spc="20" dirty="0">
                <a:latin typeface="Courier New"/>
                <a:cs typeface="Courier New"/>
              </a:rPr>
              <a:t>newpid;</a:t>
            </a:r>
            <a:endParaRPr sz="450" dirty="0">
              <a:latin typeface="Courier New"/>
              <a:cs typeface="Courier New"/>
            </a:endParaRPr>
          </a:p>
          <a:p>
            <a:pPr marL="86995" marR="1684655">
              <a:lnSpc>
                <a:spcPct val="112700"/>
              </a:lnSpc>
            </a:pPr>
            <a:r>
              <a:rPr sz="450" spc="20" dirty="0">
                <a:latin typeface="Courier New"/>
                <a:cs typeface="Courier New"/>
              </a:rPr>
              <a:t>printf("before: mypid is %d\n", getpid());  if ((newpid = fork()) == -1</a:t>
            </a:r>
            <a:r>
              <a:rPr sz="450" spc="5" dirty="0">
                <a:latin typeface="Courier New"/>
                <a:cs typeface="Courier New"/>
              </a:rPr>
              <a:t> </a:t>
            </a:r>
            <a:r>
              <a:rPr sz="450" spc="20" dirty="0">
                <a:latin typeface="Courier New"/>
                <a:cs typeface="Courier New"/>
              </a:rPr>
              <a:t>)</a:t>
            </a:r>
            <a:endParaRPr sz="450" dirty="0">
              <a:latin typeface="Courier New"/>
              <a:cs typeface="Courier New"/>
            </a:endParaRPr>
          </a:p>
          <a:p>
            <a:pPr marL="86995" marR="2430780" indent="223520">
              <a:lnSpc>
                <a:spcPct val="112700"/>
              </a:lnSpc>
            </a:pPr>
            <a:r>
              <a:rPr sz="450" spc="20" dirty="0">
                <a:latin typeface="Courier New"/>
                <a:cs typeface="Courier New"/>
              </a:rPr>
              <a:t>perror("fork");  else if (newpid ==</a:t>
            </a:r>
            <a:r>
              <a:rPr sz="450" spc="-15" dirty="0">
                <a:latin typeface="Courier New"/>
                <a:cs typeface="Courier New"/>
              </a:rPr>
              <a:t> </a:t>
            </a:r>
            <a:r>
              <a:rPr sz="450" spc="20" dirty="0">
                <a:latin typeface="Courier New"/>
                <a:cs typeface="Courier New"/>
              </a:rPr>
              <a:t>0){</a:t>
            </a:r>
            <a:endParaRPr sz="450" dirty="0">
              <a:latin typeface="Courier New"/>
              <a:cs typeface="Courier New"/>
            </a:endParaRPr>
          </a:p>
          <a:p>
            <a:pPr marL="385445" marR="900430">
              <a:lnSpc>
                <a:spcPct val="112700"/>
              </a:lnSpc>
            </a:pPr>
            <a:r>
              <a:rPr sz="450" spc="20" dirty="0">
                <a:latin typeface="Courier New"/>
                <a:cs typeface="Courier New"/>
              </a:rPr>
              <a:t>printf("I am the child %d now sleeping...\n",getpid());  sleep(5);</a:t>
            </a:r>
            <a:endParaRPr sz="450" dirty="0">
              <a:latin typeface="Courier New"/>
              <a:cs typeface="Courier New"/>
            </a:endParaRPr>
          </a:p>
          <a:p>
            <a:pPr marL="385445">
              <a:lnSpc>
                <a:spcPct val="100000"/>
              </a:lnSpc>
              <a:spcBef>
                <a:spcPts val="65"/>
              </a:spcBef>
            </a:pPr>
            <a:r>
              <a:rPr sz="450" spc="20" dirty="0">
                <a:latin typeface="Courier New"/>
                <a:cs typeface="Courier New"/>
              </a:rPr>
              <a:t>exit(47);</a:t>
            </a:r>
            <a:endParaRPr sz="450" dirty="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65"/>
              </a:spcBef>
            </a:pPr>
            <a:r>
              <a:rPr sz="450" spc="20" dirty="0">
                <a:latin typeface="Courier New"/>
                <a:cs typeface="Courier New"/>
              </a:rPr>
              <a:t>}</a:t>
            </a:r>
            <a:endParaRPr sz="450" dirty="0">
              <a:latin typeface="Courier New"/>
              <a:cs typeface="Courier New"/>
            </a:endParaRPr>
          </a:p>
          <a:p>
            <a:pPr marR="2604770" algn="ctr">
              <a:lnSpc>
                <a:spcPct val="100000"/>
              </a:lnSpc>
              <a:spcBef>
                <a:spcPts val="65"/>
              </a:spcBef>
            </a:pPr>
            <a:r>
              <a:rPr sz="450" spc="20" dirty="0">
                <a:latin typeface="Courier New"/>
                <a:cs typeface="Courier New"/>
              </a:rPr>
              <a:t>else{</a:t>
            </a:r>
            <a:endParaRPr sz="450" dirty="0">
              <a:latin typeface="Courier New"/>
              <a:cs typeface="Courier New"/>
            </a:endParaRPr>
          </a:p>
          <a:p>
            <a:pPr marL="385445" marR="1460500">
              <a:lnSpc>
                <a:spcPct val="112700"/>
              </a:lnSpc>
            </a:pPr>
            <a:r>
              <a:rPr sz="450" spc="20" dirty="0">
                <a:latin typeface="Courier New"/>
                <a:cs typeface="Courier New"/>
              </a:rPr>
              <a:t>printf("I am the parent %d\n",getpid());  int</a:t>
            </a:r>
            <a:r>
              <a:rPr sz="450" spc="-45" dirty="0">
                <a:latin typeface="Courier New"/>
                <a:cs typeface="Courier New"/>
              </a:rPr>
              <a:t> </a:t>
            </a:r>
            <a:r>
              <a:rPr sz="450" spc="20" dirty="0">
                <a:latin typeface="Courier New"/>
                <a:cs typeface="Courier New"/>
              </a:rPr>
              <a:t>status;</a:t>
            </a:r>
            <a:endParaRPr sz="450" dirty="0">
              <a:latin typeface="Courier New"/>
              <a:cs typeface="Courier New"/>
            </a:endParaRPr>
          </a:p>
          <a:p>
            <a:pPr marL="385445">
              <a:lnSpc>
                <a:spcPct val="100000"/>
              </a:lnSpc>
              <a:spcBef>
                <a:spcPts val="70"/>
              </a:spcBef>
            </a:pPr>
            <a:r>
              <a:rPr sz="450" spc="20" dirty="0">
                <a:latin typeface="Courier New"/>
                <a:cs typeface="Courier New"/>
              </a:rPr>
              <a:t>int child_pid  =</a:t>
            </a:r>
            <a:r>
              <a:rPr sz="450" spc="25" dirty="0">
                <a:latin typeface="Courier New"/>
                <a:cs typeface="Courier New"/>
              </a:rPr>
              <a:t> </a:t>
            </a:r>
            <a:r>
              <a:rPr sz="450" spc="20" dirty="0">
                <a:latin typeface="Courier New"/>
                <a:cs typeface="Courier New"/>
              </a:rPr>
              <a:t>wait(&amp;status);</a:t>
            </a:r>
            <a:endParaRPr sz="450" dirty="0">
              <a:latin typeface="Courier New"/>
              <a:cs typeface="Courier New"/>
            </a:endParaRPr>
          </a:p>
          <a:p>
            <a:pPr marL="385445">
              <a:lnSpc>
                <a:spcPct val="100000"/>
              </a:lnSpc>
              <a:spcBef>
                <a:spcPts val="65"/>
              </a:spcBef>
            </a:pPr>
            <a:r>
              <a:rPr sz="450" spc="20" dirty="0">
                <a:latin typeface="Courier New"/>
                <a:cs typeface="Courier New"/>
              </a:rPr>
              <a:t>printf("My child %d has</a:t>
            </a:r>
            <a:r>
              <a:rPr sz="450" spc="90" dirty="0">
                <a:latin typeface="Courier New"/>
                <a:cs typeface="Courier New"/>
              </a:rPr>
              <a:t> </a:t>
            </a:r>
            <a:r>
              <a:rPr sz="450" spc="20" dirty="0">
                <a:latin typeface="Courier New"/>
                <a:cs typeface="Courier New"/>
              </a:rPr>
              <a:t>terminated\n",child_pid);</a:t>
            </a:r>
            <a:endParaRPr sz="450" dirty="0">
              <a:latin typeface="Courier New"/>
              <a:cs typeface="Courier New"/>
            </a:endParaRPr>
          </a:p>
          <a:p>
            <a:pPr marL="385445" marR="1049655">
              <a:lnSpc>
                <a:spcPct val="225300"/>
              </a:lnSpc>
            </a:pPr>
            <a:r>
              <a:rPr sz="450" spc="20" dirty="0">
                <a:latin typeface="Courier New"/>
                <a:cs typeface="Courier New"/>
              </a:rPr>
              <a:t>printf("I have received the status = %d\n",status);  int child_status = status &gt;&gt;</a:t>
            </a:r>
            <a:r>
              <a:rPr sz="450" spc="15" dirty="0">
                <a:latin typeface="Courier New"/>
                <a:cs typeface="Courier New"/>
              </a:rPr>
              <a:t> </a:t>
            </a:r>
            <a:r>
              <a:rPr sz="450" spc="20" dirty="0">
                <a:latin typeface="Courier New"/>
                <a:cs typeface="Courier New"/>
              </a:rPr>
              <a:t>8;</a:t>
            </a:r>
            <a:endParaRPr sz="450" dirty="0">
              <a:latin typeface="Courier New"/>
              <a:cs typeface="Courier New"/>
            </a:endParaRPr>
          </a:p>
          <a:p>
            <a:pPr marL="385445" marR="1945639">
              <a:lnSpc>
                <a:spcPct val="112700"/>
              </a:lnSpc>
            </a:pPr>
            <a:r>
              <a:rPr sz="450" spc="20" dirty="0">
                <a:latin typeface="Courier New"/>
                <a:cs typeface="Courier New"/>
              </a:rPr>
              <a:t>int signal = status &amp; 0x7F</a:t>
            </a:r>
            <a:r>
              <a:rPr sz="450" spc="20" dirty="0" smtClean="0">
                <a:latin typeface="Courier New"/>
                <a:cs typeface="Courier New"/>
              </a:rPr>
              <a:t>;</a:t>
            </a:r>
            <a:r>
              <a:rPr lang="en-US" sz="450" spc="20" dirty="0" smtClean="0">
                <a:latin typeface="Courier New"/>
                <a:cs typeface="Courier New"/>
              </a:rPr>
              <a:t>  </a:t>
            </a:r>
            <a:r>
              <a:rPr sz="450" spc="20" dirty="0" smtClean="0">
                <a:latin typeface="Courier New"/>
                <a:cs typeface="Courier New"/>
              </a:rPr>
              <a:t>  </a:t>
            </a:r>
            <a:r>
              <a:rPr sz="450" spc="20" dirty="0">
                <a:latin typeface="Courier New"/>
                <a:cs typeface="Courier New"/>
              </a:rPr>
              <a:t>int core = status &amp;</a:t>
            </a:r>
            <a:r>
              <a:rPr sz="450" spc="-5" dirty="0">
                <a:latin typeface="Courier New"/>
                <a:cs typeface="Courier New"/>
              </a:rPr>
              <a:t> </a:t>
            </a:r>
            <a:r>
              <a:rPr sz="450" spc="20" dirty="0">
                <a:latin typeface="Courier New"/>
                <a:cs typeface="Courier New"/>
              </a:rPr>
              <a:t>0x80;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sz="450" spc="20" dirty="0">
                <a:latin typeface="Courier New"/>
                <a:cs typeface="Courier New"/>
              </a:rPr>
              <a:t>printf("Child status = %d Signal = %d Core = %d\n",child_status, signal,</a:t>
            </a:r>
            <a:r>
              <a:rPr sz="450" spc="180" dirty="0">
                <a:latin typeface="Courier New"/>
                <a:cs typeface="Courier New"/>
              </a:rPr>
              <a:t> </a:t>
            </a:r>
            <a:r>
              <a:rPr sz="450" spc="20" dirty="0">
                <a:latin typeface="Courier New"/>
                <a:cs typeface="Courier New"/>
              </a:rPr>
              <a:t>core);</a:t>
            </a:r>
            <a:endParaRPr sz="450" dirty="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65"/>
              </a:spcBef>
            </a:pPr>
            <a:r>
              <a:rPr sz="450" spc="20" dirty="0">
                <a:latin typeface="Courier New"/>
                <a:cs typeface="Courier New"/>
              </a:rPr>
              <a:t>}</a:t>
            </a:r>
            <a:endParaRPr sz="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450" spc="20" dirty="0">
                <a:latin typeface="Courier New"/>
                <a:cs typeface="Courier New"/>
              </a:rPr>
              <a:t>}</a:t>
            </a:r>
            <a:endParaRPr sz="4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B96AAA7-A3DB-49D2-86C1-0A801F9F87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5382</TotalTime>
  <Words>2142</Words>
  <Application>Microsoft Office PowerPoint</Application>
  <PresentationFormat>Custom</PresentationFormat>
  <Paragraphs>381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Palatino-Roman</vt:lpstr>
      <vt:lpstr>Times New Roman</vt:lpstr>
      <vt:lpstr>Verdana</vt:lpstr>
      <vt:lpstr>Office Theme</vt:lpstr>
      <vt:lpstr>COMP 2560 System Programming:  Process Control II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60-256 System Programming: Process Control II</dc:title>
  <dc:subject>Process Control II</dc:subject>
  <dc:creator>by Dr. B. Boufama</dc:creator>
  <cp:lastModifiedBy>Abedalrhman Alkhateeb</cp:lastModifiedBy>
  <cp:revision>53</cp:revision>
  <dcterms:created xsi:type="dcterms:W3CDTF">2019-09-06T21:27:00Z</dcterms:created>
  <dcterms:modified xsi:type="dcterms:W3CDTF">2021-02-19T21:38:28Z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2006-10-10T00:00:00Z</vt:filetime>
  </property>
  <property fmtid="{D5CDD505-2E9C-101B-9397-08002B2CF9AE}" pid="3" name="Creator">
    <vt:lpwstr>LaTeX with beamer class version 3.01</vt:lpwstr>
  </property>
  <property fmtid="{D5CDD505-2E9C-101B-9397-08002B2CF9AE}" pid="4" name="LastSaved">
    <vt:filetime>2006-10-10T00:00:00Z</vt:filetime>
  </property>
</Properties>
</file>